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5"/>
  </p:notesMasterIdLst>
  <p:sldIdLst>
    <p:sldId id="282" r:id="rId2"/>
    <p:sldId id="284"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Lst>
  <p:sldSz cx="9144000" cy="6858000" type="screen4x3"/>
  <p:notesSz cx="6858000" cy="9144000"/>
  <p:embeddedFontLs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4589A-81D8-4D70-B39D-7D4EE9A9D046}" v="8" dt="2019-05-14T19:06:16.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3" autoAdjust="0"/>
    <p:restoredTop sz="94660"/>
  </p:normalViewPr>
  <p:slideViewPr>
    <p:cSldViewPr snapToGrid="0">
      <p:cViewPr varScale="1">
        <p:scale>
          <a:sx n="120" d="100"/>
          <a:sy n="120" d="100"/>
        </p:scale>
        <p:origin x="8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2CB4589A-81D8-4D70-B39D-7D4EE9A9D046}"/>
    <pc:docChg chg="custSel addSld delSld modSld modMainMaster">
      <pc:chgData name="Michelle Bean" userId="0d8acacb-9479-4755-afc3-7abd1af15332" providerId="ADAL" clId="{2CB4589A-81D8-4D70-B39D-7D4EE9A9D046}" dt="2019-05-14T19:06:16.837" v="247" actId="20577"/>
      <pc:docMkLst>
        <pc:docMk/>
      </pc:docMkLst>
      <pc:sldChg chg="del">
        <pc:chgData name="Michelle Bean" userId="0d8acacb-9479-4755-afc3-7abd1af15332" providerId="ADAL" clId="{2CB4589A-81D8-4D70-B39D-7D4EE9A9D046}" dt="2019-05-14T19:05:12.859" v="174" actId="2696"/>
        <pc:sldMkLst>
          <pc:docMk/>
          <pc:sldMk cId="0" sldId="258"/>
        </pc:sldMkLst>
      </pc:sldChg>
      <pc:sldChg chg="modSp">
        <pc:chgData name="Michelle Bean" userId="0d8acacb-9479-4755-afc3-7abd1af15332" providerId="ADAL" clId="{2CB4589A-81D8-4D70-B39D-7D4EE9A9D046}" dt="2019-05-14T19:05:27.208" v="175" actId="1076"/>
        <pc:sldMkLst>
          <pc:docMk/>
          <pc:sldMk cId="0" sldId="263"/>
        </pc:sldMkLst>
        <pc:spChg chg="mod">
          <ac:chgData name="Michelle Bean" userId="0d8acacb-9479-4755-afc3-7abd1af15332" providerId="ADAL" clId="{2CB4589A-81D8-4D70-B39D-7D4EE9A9D046}" dt="2019-05-14T19:05:27.208" v="175" actId="1076"/>
          <ac:spMkLst>
            <pc:docMk/>
            <pc:sldMk cId="0" sldId="263"/>
            <ac:spMk id="236" creationId="{00000000-0000-0000-0000-000000000000}"/>
          </ac:spMkLst>
        </pc:spChg>
      </pc:sldChg>
      <pc:sldChg chg="modSp">
        <pc:chgData name="Michelle Bean" userId="0d8acacb-9479-4755-afc3-7abd1af15332" providerId="ADAL" clId="{2CB4589A-81D8-4D70-B39D-7D4EE9A9D046}" dt="2019-05-14T19:06:16.837" v="247" actId="20577"/>
        <pc:sldMkLst>
          <pc:docMk/>
          <pc:sldMk cId="0" sldId="281"/>
        </pc:sldMkLst>
        <pc:spChg chg="mod">
          <ac:chgData name="Michelle Bean" userId="0d8acacb-9479-4755-afc3-7abd1af15332" providerId="ADAL" clId="{2CB4589A-81D8-4D70-B39D-7D4EE9A9D046}" dt="2019-05-14T19:06:16.837" v="247" actId="20577"/>
          <ac:spMkLst>
            <pc:docMk/>
            <pc:sldMk cId="0" sldId="281"/>
            <ac:spMk id="351" creationId="{00000000-0000-0000-0000-000000000000}"/>
          </ac:spMkLst>
        </pc:spChg>
      </pc:sldChg>
      <pc:sldChg chg="modSp add">
        <pc:chgData name="Michelle Bean" userId="0d8acacb-9479-4755-afc3-7abd1af15332" providerId="ADAL" clId="{2CB4589A-81D8-4D70-B39D-7D4EE9A9D046}" dt="2019-05-11T21:32:46.479" v="172" actId="20577"/>
        <pc:sldMkLst>
          <pc:docMk/>
          <pc:sldMk cId="3445053837" sldId="282"/>
        </pc:sldMkLst>
        <pc:spChg chg="mod">
          <ac:chgData name="Michelle Bean" userId="0d8acacb-9479-4755-afc3-7abd1af15332" providerId="ADAL" clId="{2CB4589A-81D8-4D70-B39D-7D4EE9A9D046}" dt="2019-05-11T21:31:28.474" v="158" actId="20577"/>
          <ac:spMkLst>
            <pc:docMk/>
            <pc:sldMk cId="3445053837" sldId="282"/>
            <ac:spMk id="2" creationId="{FF23BE8A-1497-4419-9003-C9ECDED41AB6}"/>
          </ac:spMkLst>
        </pc:spChg>
        <pc:spChg chg="mod">
          <ac:chgData name="Michelle Bean" userId="0d8acacb-9479-4755-afc3-7abd1af15332" providerId="ADAL" clId="{2CB4589A-81D8-4D70-B39D-7D4EE9A9D046}" dt="2019-05-11T21:32:46.479" v="172" actId="20577"/>
          <ac:spMkLst>
            <pc:docMk/>
            <pc:sldMk cId="3445053837" sldId="282"/>
            <ac:spMk id="3" creationId="{31DCDCBF-E33C-4926-AE58-9E39CAC5DE13}"/>
          </ac:spMkLst>
        </pc:spChg>
        <pc:picChg chg="mod">
          <ac:chgData name="Michelle Bean" userId="0d8acacb-9479-4755-afc3-7abd1af15332" providerId="ADAL" clId="{2CB4589A-81D8-4D70-B39D-7D4EE9A9D046}" dt="2019-05-11T21:32:20.411" v="169" actId="1076"/>
          <ac:picMkLst>
            <pc:docMk/>
            <pc:sldMk cId="3445053837" sldId="282"/>
            <ac:picMk id="4" creationId="{00000000-0000-0000-0000-000000000000}"/>
          </ac:picMkLst>
        </pc:picChg>
      </pc:sldChg>
      <pc:sldMasterChg chg="modSldLayout">
        <pc:chgData name="Michelle Bean" userId="0d8acacb-9479-4755-afc3-7abd1af15332" providerId="ADAL" clId="{2CB4589A-81D8-4D70-B39D-7D4EE9A9D046}" dt="2019-05-11T21:30:17.629" v="113"/>
        <pc:sldMasterMkLst>
          <pc:docMk/>
          <pc:sldMasterMk cId="2848899715" sldId="2147483663"/>
        </pc:sldMasterMkLst>
        <pc:sldLayoutChg chg="setBg">
          <pc:chgData name="Michelle Bean" userId="0d8acacb-9479-4755-afc3-7abd1af15332" providerId="ADAL" clId="{2CB4589A-81D8-4D70-B39D-7D4EE9A9D046}" dt="2019-05-11T21:30:17.629" v="113"/>
          <pc:sldLayoutMkLst>
            <pc:docMk/>
            <pc:sldMasterMk cId="2848899715" sldId="2147483663"/>
            <pc:sldLayoutMk cId="609562873"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87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7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21626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9045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17979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56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5298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5614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750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11933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41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14187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5/30/2019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8488997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bean@riohondo.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hyperlink" Target="mailto:knappj@losrios.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BE8A-1497-4419-9003-C9ECDED41AB6}"/>
              </a:ext>
            </a:extLst>
          </p:cNvPr>
          <p:cNvSpPr>
            <a:spLocks noGrp="1"/>
          </p:cNvSpPr>
          <p:nvPr>
            <p:ph type="ctrTitle"/>
          </p:nvPr>
        </p:nvSpPr>
        <p:spPr>
          <a:xfrm>
            <a:off x="697217" y="2419351"/>
            <a:ext cx="7848600" cy="1445419"/>
          </a:xfrm>
        </p:spPr>
        <p:txBody>
          <a:bodyPr/>
          <a:lstStyle/>
          <a:p>
            <a:pPr algn="ctr"/>
            <a:r>
              <a:rPr lang="en-US" sz="3000" b="1" dirty="0"/>
              <a:t>The Brown act</a:t>
            </a:r>
            <a:br>
              <a:rPr lang="en-US" sz="3000" b="1" dirty="0"/>
            </a:br>
            <a:r>
              <a:rPr lang="en-US" sz="3000" b="1" dirty="0"/>
              <a:t>making the process work for you</a:t>
            </a:r>
          </a:p>
        </p:txBody>
      </p:sp>
      <p:sp>
        <p:nvSpPr>
          <p:cNvPr id="3" name="Subtitle 2">
            <a:extLst>
              <a:ext uri="{FF2B5EF4-FFF2-40B4-BE49-F238E27FC236}">
                <a16:creationId xmlns:a16="http://schemas.microsoft.com/office/drawing/2014/main" id="{31DCDCBF-E33C-4926-AE58-9E39CAC5DE13}"/>
              </a:ext>
            </a:extLst>
          </p:cNvPr>
          <p:cNvSpPr>
            <a:spLocks noGrp="1"/>
          </p:cNvSpPr>
          <p:nvPr>
            <p:ph type="subTitle" idx="1"/>
          </p:nvPr>
        </p:nvSpPr>
        <p:spPr>
          <a:xfrm>
            <a:off x="697217" y="4435720"/>
            <a:ext cx="7848600" cy="2050140"/>
          </a:xfrm>
        </p:spPr>
        <p:txBody>
          <a:bodyPr>
            <a:normAutofit fontScale="77500" lnSpcReduction="20000"/>
          </a:bodyPr>
          <a:lstStyle/>
          <a:p>
            <a:pPr lvl="0" algn="ctr">
              <a:spcBef>
                <a:spcPts val="0"/>
              </a:spcBef>
              <a:buSzPts val="1700"/>
            </a:pPr>
            <a:r>
              <a:rPr lang="en-US" sz="3600" dirty="0">
                <a:solidFill>
                  <a:schemeClr val="dk1"/>
                </a:solidFill>
              </a:rPr>
              <a:t>Michelle Velasquez Bean, </a:t>
            </a:r>
            <a:r>
              <a:rPr lang="en-US" sz="2400" dirty="0">
                <a:solidFill>
                  <a:schemeClr val="dk1"/>
                </a:solidFill>
              </a:rPr>
              <a:t>AREA C REPRESENTATIVE </a:t>
            </a:r>
            <a:endParaRPr lang="en-US" sz="2400" dirty="0"/>
          </a:p>
          <a:p>
            <a:pPr lvl="0" algn="ctr">
              <a:spcBef>
                <a:spcPts val="400"/>
              </a:spcBef>
              <a:buSzPts val="1700"/>
            </a:pPr>
            <a:r>
              <a:rPr lang="en-US" sz="3600" dirty="0">
                <a:solidFill>
                  <a:schemeClr val="dk1"/>
                </a:solidFill>
              </a:rPr>
              <a:t>Jake Knapp, </a:t>
            </a:r>
            <a:r>
              <a:rPr lang="en-US" sz="2400" dirty="0" smtClean="0">
                <a:solidFill>
                  <a:schemeClr val="dk1"/>
                </a:solidFill>
              </a:rPr>
              <a:t>DIRECTOR OF HR, LOS RIOS CCD</a:t>
            </a:r>
            <a:endParaRPr lang="en-US" sz="2400" dirty="0">
              <a:solidFill>
                <a:schemeClr val="dk1"/>
              </a:solidFill>
            </a:endParaRPr>
          </a:p>
          <a:p>
            <a:pPr lvl="0" algn="ctr">
              <a:spcBef>
                <a:spcPts val="400"/>
              </a:spcBef>
              <a:buSzPts val="1700"/>
            </a:pPr>
            <a:endParaRPr lang="en-US" sz="2400" dirty="0"/>
          </a:p>
          <a:p>
            <a:pPr lvl="0" algn="ctr">
              <a:spcBef>
                <a:spcPts val="0"/>
              </a:spcBef>
            </a:pPr>
            <a:r>
              <a:rPr lang="en-US" sz="2400" b="1" dirty="0">
                <a:solidFill>
                  <a:schemeClr val="dk1"/>
                </a:solidFill>
                <a:ea typeface="Arial"/>
                <a:cs typeface="Arial"/>
                <a:sym typeface="Arial"/>
              </a:rPr>
              <a:t>FACULTY LEADERSHIP INSTITUTE</a:t>
            </a:r>
          </a:p>
          <a:p>
            <a:pPr algn="ctr">
              <a:spcBef>
                <a:spcPts val="0"/>
              </a:spcBef>
            </a:pPr>
            <a:r>
              <a:rPr lang="en-US" sz="2400" b="1" dirty="0">
                <a:solidFill>
                  <a:schemeClr val="dk1"/>
                </a:solidFill>
                <a:ea typeface="Arial"/>
                <a:cs typeface="Arial"/>
                <a:sym typeface="Arial"/>
              </a:rPr>
              <a:t>Sacramento</a:t>
            </a:r>
          </a:p>
          <a:p>
            <a:pPr lvl="0" algn="ctr">
              <a:spcBef>
                <a:spcPts val="0"/>
              </a:spcBef>
            </a:pPr>
            <a:r>
              <a:rPr lang="en-US" sz="2400" b="1" dirty="0">
                <a:solidFill>
                  <a:schemeClr val="dk1"/>
                </a:solidFill>
                <a:ea typeface="Arial"/>
                <a:cs typeface="Arial"/>
                <a:sym typeface="Arial"/>
              </a:rPr>
              <a:t>JUNE 13-15, 2019</a:t>
            </a:r>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061" y="562789"/>
            <a:ext cx="6792912" cy="1571087"/>
          </a:xfrm>
          <a:prstGeom prst="rect">
            <a:avLst/>
          </a:prstGeom>
        </p:spPr>
      </p:pic>
    </p:spTree>
    <p:extLst>
      <p:ext uri="{BB962C8B-B14F-4D97-AF65-F5344CB8AC3E}">
        <p14:creationId xmlns:p14="http://schemas.microsoft.com/office/powerpoint/2010/main" val="3445053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atin typeface="Calibri" panose="020F0502020204030204" pitchFamily="34" charset="0"/>
                <a:cs typeface="Calibri" panose="020F0502020204030204" pitchFamily="34" charset="0"/>
              </a:rPr>
              <a:t>Appointed Bodies – Temporary  Advisory Committee Exception</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Ad Hoc:</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Made or happening only for a particular purpose or </a:t>
            </a:r>
            <a:r>
              <a:rPr lang="en-US" sz="3200" dirty="0" smtClean="0">
                <a:latin typeface="Calibri" panose="020F0502020204030204" pitchFamily="34" charset="0"/>
                <a:cs typeface="Calibri" panose="020F0502020204030204" pitchFamily="34" charset="0"/>
              </a:rPr>
              <a:t>need.”  </a:t>
            </a:r>
            <a:endParaRPr lang="en-US" sz="3200" dirty="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A temporary advisory committee </a:t>
            </a:r>
            <a:r>
              <a:rPr lang="en-US" sz="3200" b="1" dirty="0" smtClean="0">
                <a:latin typeface="Calibri" panose="020F0502020204030204" pitchFamily="34" charset="0"/>
                <a:cs typeface="Calibri" panose="020F0502020204030204" pitchFamily="34" charset="0"/>
              </a:rPr>
              <a:t>composed solely of less than a quorum</a:t>
            </a:r>
            <a:r>
              <a:rPr lang="en-US" sz="3200" dirty="0" smtClean="0">
                <a:latin typeface="Calibri" panose="020F0502020204030204" pitchFamily="34" charset="0"/>
                <a:cs typeface="Calibri" panose="020F0502020204030204" pitchFamily="34" charset="0"/>
              </a:rPr>
              <a:t> of the legislative body that serves a limited or single purpose, that is not perpetual, and that will be dissolved once its specific task is completed is not subject to the Brown Act. </a:t>
            </a:r>
            <a:endParaRPr lang="en-US" sz="3200" dirty="0">
              <a:latin typeface="Calibri" panose="020F0502020204030204" pitchFamily="34" charset="0"/>
              <a:cs typeface="Calibri" panose="020F0502020204030204" pitchFamily="34" charset="0"/>
            </a:endParaRPr>
          </a:p>
          <a:p>
            <a:pPr marL="0" indent="0">
              <a:buNone/>
            </a:pPr>
            <a:r>
              <a:rPr lang="en-US" dirty="0" smtClean="0"/>
              <a:t>   </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05889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Salton Sea CCD</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295400"/>
            <a:ext cx="8229600" cy="4525963"/>
          </a:xfrm>
        </p:spPr>
        <p:txBody>
          <a:bodyPr>
            <a:noAutofit/>
          </a:bodyPr>
          <a:lstStyle/>
          <a:p>
            <a:r>
              <a:rPr lang="en-US" sz="3200" dirty="0" smtClean="0">
                <a:latin typeface="Calibri" panose="020F0502020204030204" pitchFamily="34" charset="0"/>
                <a:cs typeface="Calibri" panose="020F0502020204030204" pitchFamily="34" charset="0"/>
              </a:rPr>
              <a:t>The Salton Sea CCD Board of Trustees establishes a two member advisory committee to make a recommendation on a new mascot for Salton Sea College.  </a:t>
            </a:r>
          </a:p>
          <a:p>
            <a:r>
              <a:rPr lang="en-US" sz="3200" dirty="0" smtClean="0">
                <a:latin typeface="Calibri" panose="020F0502020204030204" pitchFamily="34" charset="0"/>
                <a:cs typeface="Calibri" panose="020F0502020204030204" pitchFamily="34" charset="0"/>
              </a:rPr>
              <a:t>The mascot committee’s two members are both members of the Salton Sea CCD Board of Trustees.  </a:t>
            </a:r>
          </a:p>
          <a:p>
            <a:r>
              <a:rPr lang="en-US" sz="3200" dirty="0" smtClean="0">
                <a:latin typeface="Calibri" panose="020F0502020204030204" pitchFamily="34" charset="0"/>
                <a:cs typeface="Calibri" panose="020F0502020204030204" pitchFamily="34" charset="0"/>
              </a:rPr>
              <a:t>Are the meetings of this mascot committee subject to the Brown Act?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479" y="593035"/>
            <a:ext cx="89313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74472" y="5359698"/>
            <a:ext cx="2057400" cy="923330"/>
          </a:xfrm>
          <a:prstGeom prst="rect">
            <a:avLst/>
          </a:prstGeom>
          <a:noFill/>
        </p:spPr>
        <p:txBody>
          <a:bodyPr wrap="square" rtlCol="0">
            <a:spAutoFit/>
          </a:bodyPr>
          <a:lstStyle/>
          <a:p>
            <a:r>
              <a:rPr lang="en-US" sz="5400" b="1" dirty="0" smtClean="0">
                <a:solidFill>
                  <a:srgbClr val="FF0000"/>
                </a:solidFill>
              </a:rPr>
              <a:t>NO!</a:t>
            </a:r>
            <a:endParaRPr lang="en-US" sz="5400" b="1" dirty="0">
              <a:solidFill>
                <a:srgbClr val="FF0000"/>
              </a:solidFill>
            </a:endParaRPr>
          </a:p>
        </p:txBody>
      </p:sp>
      <p:pic>
        <p:nvPicPr>
          <p:cNvPr id="6" name="Picture 5"/>
          <p:cNvPicPr>
            <a:picLocks noChangeAspect="1"/>
          </p:cNvPicPr>
          <p:nvPr/>
        </p:nvPicPr>
        <p:blipFill>
          <a:blip r:embed="rId3"/>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5615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Private Entities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06826"/>
            <a:ext cx="8229600" cy="4525963"/>
          </a:xfrm>
        </p:spPr>
        <p:txBody>
          <a:bodyPr>
            <a:normAutofit/>
          </a:bodyPr>
          <a:lstStyle/>
          <a:p>
            <a:r>
              <a:rPr lang="en-US" sz="2800" dirty="0" smtClean="0">
                <a:latin typeface="Calibri" panose="020F0502020204030204" pitchFamily="34" charset="0"/>
                <a:cs typeface="Calibri" panose="020F0502020204030204" pitchFamily="34" charset="0"/>
              </a:rPr>
              <a:t>Certain private entities are subject to the Brown Act</a:t>
            </a:r>
          </a:p>
          <a:p>
            <a:r>
              <a:rPr lang="en-US" sz="2800" dirty="0" smtClean="0">
                <a:latin typeface="Calibri" panose="020F0502020204030204" pitchFamily="34" charset="0"/>
                <a:cs typeface="Calibri" panose="020F0502020204030204" pitchFamily="34" charset="0"/>
              </a:rPr>
              <a:t>The governing body of any private organization that is either: (1) created by the legislative body in order to exercise authority that may lawfully be delegated to a private entity; or (2) receives agency funding and whose governing board includes a member of the legislative body appointed as a full voting member of the private entity’s governing board. </a:t>
            </a:r>
          </a:p>
          <a:p>
            <a:endParaRPr lang="en-US" sz="28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6563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atin typeface="Calibri" panose="020F0502020204030204" pitchFamily="34" charset="0"/>
                <a:cs typeface="Calibri" panose="020F0502020204030204" pitchFamily="34" charset="0"/>
              </a:rPr>
              <a:t>What About Local Academic Senates? </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A “legislative body” includes “a commission, committee, board, </a:t>
            </a:r>
            <a:r>
              <a:rPr lang="en-US" sz="3200" u="sng" dirty="0" smtClean="0">
                <a:latin typeface="Calibri" panose="020F0502020204030204" pitchFamily="34" charset="0"/>
                <a:cs typeface="Calibri" panose="020F0502020204030204" pitchFamily="34" charset="0"/>
              </a:rPr>
              <a:t>or other body of a local agency</a:t>
            </a:r>
            <a:r>
              <a:rPr lang="en-US" sz="3200" dirty="0" smtClean="0">
                <a:latin typeface="Calibri" panose="020F0502020204030204" pitchFamily="34" charset="0"/>
                <a:cs typeface="Calibri" panose="020F0502020204030204" pitchFamily="34" charset="0"/>
              </a:rPr>
              <a:t>, whether permanent or temporary, decision-making or advisory, created by charter, ordinance, resolution, or formal action of the legislative body.”  </a:t>
            </a:r>
          </a:p>
          <a:p>
            <a:r>
              <a:rPr lang="en-US" sz="3200" dirty="0" smtClean="0">
                <a:latin typeface="Calibri" panose="020F0502020204030204" pitchFamily="34" charset="0"/>
                <a:cs typeface="Calibri" panose="020F0502020204030204" pitchFamily="34" charset="0"/>
              </a:rPr>
              <a:t>Is a local academic senate an advisory body of the community college district board of trustees? </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4050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panose="020F0502020204030204" pitchFamily="34" charset="0"/>
                <a:cs typeface="Calibri" panose="020F0502020204030204" pitchFamily="34" charset="0"/>
              </a:rPr>
              <a:t>What About Local Academic Senates? </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65811"/>
            <a:ext cx="8229600" cy="4525963"/>
          </a:xfrm>
        </p:spPr>
        <p:txBody>
          <a:bodyPr>
            <a:normAutofit/>
          </a:bodyPr>
          <a:lstStyle/>
          <a:p>
            <a:r>
              <a:rPr lang="en-US" sz="3200" dirty="0" smtClean="0">
                <a:latin typeface="Calibri" panose="020F0502020204030204" pitchFamily="34" charset="0"/>
                <a:cs typeface="Calibri" panose="020F0502020204030204" pitchFamily="34" charset="0"/>
              </a:rPr>
              <a:t>Title 5, section 53200(b) defines </a:t>
            </a:r>
            <a:r>
              <a:rPr lang="en-US" sz="3200" i="1" dirty="0" smtClean="0">
                <a:latin typeface="Calibri" panose="020F0502020204030204" pitchFamily="34" charset="0"/>
                <a:cs typeface="Calibri" panose="020F0502020204030204" pitchFamily="34" charset="0"/>
              </a:rPr>
              <a:t>academic senate</a:t>
            </a:r>
            <a:r>
              <a:rPr lang="en-US" sz="3200" dirty="0" smtClean="0">
                <a:latin typeface="Calibri" panose="020F0502020204030204" pitchFamily="34" charset="0"/>
                <a:cs typeface="Calibri" panose="020F0502020204030204" pitchFamily="34" charset="0"/>
              </a:rPr>
              <a:t>:</a:t>
            </a:r>
          </a:p>
          <a:p>
            <a:pPr lvl="1"/>
            <a:r>
              <a:rPr lang="en-US" sz="2800" dirty="0" smtClean="0">
                <a:latin typeface="Calibri" panose="020F0502020204030204" pitchFamily="34" charset="0"/>
                <a:cs typeface="Calibri" panose="020F0502020204030204" pitchFamily="34" charset="0"/>
              </a:rPr>
              <a:t>“an </a:t>
            </a:r>
            <a:r>
              <a:rPr lang="en-US" sz="2800" dirty="0">
                <a:latin typeface="Calibri" panose="020F0502020204030204" pitchFamily="34" charset="0"/>
                <a:cs typeface="Calibri" panose="020F0502020204030204" pitchFamily="34" charset="0"/>
              </a:rPr>
              <a:t>organization…</a:t>
            </a:r>
            <a:r>
              <a:rPr lang="en-US" sz="2800" u="sng" dirty="0">
                <a:latin typeface="Calibri" panose="020F0502020204030204" pitchFamily="34" charset="0"/>
                <a:cs typeface="Calibri" panose="020F0502020204030204" pitchFamily="34" charset="0"/>
              </a:rPr>
              <a:t>whose primary function </a:t>
            </a:r>
            <a:r>
              <a:rPr lang="en-US" sz="2800" dirty="0">
                <a:latin typeface="Calibri" panose="020F0502020204030204" pitchFamily="34" charset="0"/>
                <a:cs typeface="Calibri" panose="020F0502020204030204" pitchFamily="34" charset="0"/>
              </a:rPr>
              <a:t>is, as the representative of the faculty, </a:t>
            </a:r>
            <a:r>
              <a:rPr lang="en-US" sz="2800" u="sng" dirty="0">
                <a:latin typeface="Calibri" panose="020F0502020204030204" pitchFamily="34" charset="0"/>
                <a:cs typeface="Calibri" panose="020F0502020204030204" pitchFamily="34" charset="0"/>
              </a:rPr>
              <a:t>to make recommendations</a:t>
            </a:r>
            <a:r>
              <a:rPr lang="en-US" sz="2800" dirty="0">
                <a:latin typeface="Calibri" panose="020F0502020204030204" pitchFamily="34" charset="0"/>
                <a:cs typeface="Calibri" panose="020F0502020204030204" pitchFamily="34" charset="0"/>
              </a:rPr>
              <a:t> to the administration of a college and to </a:t>
            </a:r>
            <a:r>
              <a:rPr lang="en-US" sz="2800" u="sng" dirty="0">
                <a:latin typeface="Calibri" panose="020F0502020204030204" pitchFamily="34" charset="0"/>
                <a:cs typeface="Calibri" panose="020F0502020204030204" pitchFamily="34" charset="0"/>
              </a:rPr>
              <a:t>the governing board</a:t>
            </a:r>
            <a:r>
              <a:rPr lang="en-US" sz="2800" dirty="0">
                <a:latin typeface="Calibri" panose="020F0502020204030204" pitchFamily="34" charset="0"/>
                <a:cs typeface="Calibri" panose="020F0502020204030204" pitchFamily="34" charset="0"/>
              </a:rPr>
              <a:t> of a district with respect to academic and professional matters.”  </a:t>
            </a:r>
          </a:p>
          <a:p>
            <a:r>
              <a:rPr lang="en-US" sz="3200" dirty="0" smtClean="0">
                <a:latin typeface="Calibri" panose="020F0502020204030204" pitchFamily="34" charset="0"/>
                <a:cs typeface="Calibri" panose="020F0502020204030204" pitchFamily="34" charset="0"/>
              </a:rPr>
              <a:t>By definition an academic senate is an advisory body to the district board of trustees</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4195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panose="020F0502020204030204" pitchFamily="34" charset="0"/>
                <a:cs typeface="Calibri" panose="020F0502020204030204" pitchFamily="34" charset="0"/>
              </a:rPr>
              <a:t>What About Local Academic Senates? </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A “legislative body” includes “a commission, committee, board, or other body of a local agency, whether permanent or temporary, decision-making or advisory, </a:t>
            </a:r>
            <a:r>
              <a:rPr lang="en-US" sz="3200" u="sng" dirty="0" smtClean="0">
                <a:latin typeface="Calibri" panose="020F0502020204030204" pitchFamily="34" charset="0"/>
                <a:cs typeface="Calibri" panose="020F0502020204030204" pitchFamily="34" charset="0"/>
              </a:rPr>
              <a:t>created by</a:t>
            </a:r>
            <a:r>
              <a:rPr lang="en-US" sz="3200" dirty="0" smtClean="0">
                <a:latin typeface="Calibri" panose="020F0502020204030204" pitchFamily="34" charset="0"/>
                <a:cs typeface="Calibri" panose="020F0502020204030204" pitchFamily="34" charset="0"/>
              </a:rPr>
              <a:t> charter, ordinance, resolution, or </a:t>
            </a:r>
            <a:r>
              <a:rPr lang="en-US" sz="3200" u="sng" dirty="0" smtClean="0">
                <a:latin typeface="Calibri" panose="020F0502020204030204" pitchFamily="34" charset="0"/>
                <a:cs typeface="Calibri" panose="020F0502020204030204" pitchFamily="34" charset="0"/>
              </a:rPr>
              <a:t>formal action of the legislative body</a:t>
            </a:r>
            <a:r>
              <a:rPr lang="en-US" sz="3200" dirty="0" smtClean="0">
                <a:latin typeface="Calibri" panose="020F0502020204030204" pitchFamily="34" charset="0"/>
                <a:cs typeface="Calibri" panose="020F0502020204030204" pitchFamily="34" charset="0"/>
              </a:rPr>
              <a:t>.”  </a:t>
            </a:r>
          </a:p>
          <a:p>
            <a:r>
              <a:rPr lang="en-US" sz="3200" dirty="0" smtClean="0">
                <a:latin typeface="Calibri" panose="020F0502020204030204" pitchFamily="34" charset="0"/>
                <a:cs typeface="Calibri" panose="020F0502020204030204" pitchFamily="34" charset="0"/>
              </a:rPr>
              <a:t>Is a local academic senate an advisory body created by formal action of the board of trustees? </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5454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panose="020F0502020204030204" pitchFamily="34" charset="0"/>
                <a:cs typeface="Calibri" panose="020F0502020204030204" pitchFamily="34" charset="0"/>
              </a:rPr>
              <a:t>What About Local Academic Senates? </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sz="2800" dirty="0" smtClean="0">
                <a:latin typeface="Calibri" panose="020F0502020204030204" pitchFamily="34" charset="0"/>
                <a:cs typeface="Calibri" panose="020F0502020204030204" pitchFamily="34" charset="0"/>
              </a:rPr>
              <a:t>Title 5, section 53202 establishes the procedures for the formation of an academic senate</a:t>
            </a:r>
          </a:p>
          <a:p>
            <a:r>
              <a:rPr lang="en-US" sz="2800" dirty="0" smtClean="0">
                <a:latin typeface="Calibri" panose="020F0502020204030204" pitchFamily="34" charset="0"/>
                <a:cs typeface="Calibri" panose="020F0502020204030204" pitchFamily="34" charset="0"/>
              </a:rPr>
              <a:t>The steps include a vote of the faculty, plus certain actions by the district board after the faculty vote (recognition of the senate, authorization for faculty to establish structures and procedures, etc.)</a:t>
            </a:r>
          </a:p>
          <a:p>
            <a:r>
              <a:rPr lang="en-US" sz="2800" dirty="0" smtClean="0">
                <a:latin typeface="Calibri" panose="020F0502020204030204" pitchFamily="34" charset="0"/>
                <a:cs typeface="Calibri" panose="020F0502020204030204" pitchFamily="34" charset="0"/>
              </a:rPr>
              <a:t>“The legally mandated joint action to be taken by the faculty of a community college and a district board in establishing an academic senate constitutes the requisite “formal action” contemplated by [the Brown Act].”                                                                                                  	</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 Attorney General Opinion No. 83-304 (1983)</a:t>
            </a:r>
          </a:p>
          <a:p>
            <a:endParaRPr lang="en-US" dirty="0" smtClean="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1003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Calibri" panose="020F0502020204030204" pitchFamily="34" charset="0"/>
                <a:cs typeface="Calibri" panose="020F0502020204030204" pitchFamily="34" charset="0"/>
              </a:rPr>
              <a:t>MEETINGS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lvl="0" indent="0">
              <a:spcBef>
                <a:spcPts val="700"/>
              </a:spcBef>
              <a:buClr>
                <a:srgbClr val="C0504D"/>
              </a:buClr>
              <a:buSzPct val="60000"/>
              <a:buNone/>
              <a:defRPr/>
            </a:pPr>
            <a:r>
              <a:rPr lang="en-US" sz="3200" dirty="0">
                <a:solidFill>
                  <a:prstClr val="black"/>
                </a:solidFill>
                <a:latin typeface="Calibri" panose="020F0502020204030204" pitchFamily="34" charset="0"/>
                <a:cs typeface="Calibri" panose="020F0502020204030204" pitchFamily="34" charset="0"/>
              </a:rPr>
              <a:t>“All </a:t>
            </a:r>
            <a:r>
              <a:rPr lang="en-US" sz="3200" u="sng" dirty="0">
                <a:solidFill>
                  <a:schemeClr val="accent1">
                    <a:lumMod val="75000"/>
                  </a:schemeClr>
                </a:solidFill>
                <a:latin typeface="Calibri" panose="020F0502020204030204" pitchFamily="34" charset="0"/>
                <a:cs typeface="Calibri" panose="020F0502020204030204" pitchFamily="34" charset="0"/>
              </a:rPr>
              <a:t>meetings</a:t>
            </a:r>
            <a:r>
              <a:rPr lang="en-US" sz="3200" dirty="0">
                <a:solidFill>
                  <a:prstClr val="black"/>
                </a:solidFill>
                <a:latin typeface="Calibri" panose="020F0502020204030204" pitchFamily="34" charset="0"/>
                <a:cs typeface="Calibri" panose="020F0502020204030204" pitchFamily="34" charset="0"/>
              </a:rPr>
              <a:t> of </a:t>
            </a:r>
            <a:r>
              <a:rPr lang="en-US" sz="3200" dirty="0">
                <a:latin typeface="Calibri" panose="020F0502020204030204" pitchFamily="34" charset="0"/>
                <a:cs typeface="Calibri" panose="020F0502020204030204" pitchFamily="34" charset="0"/>
              </a:rPr>
              <a:t>the legislative body </a:t>
            </a:r>
            <a:r>
              <a:rPr lang="en-US" sz="3200" dirty="0">
                <a:solidFill>
                  <a:prstClr val="black"/>
                </a:solidFill>
                <a:latin typeface="Calibri" panose="020F0502020204030204" pitchFamily="34" charset="0"/>
                <a:cs typeface="Calibri" panose="020F0502020204030204" pitchFamily="34" charset="0"/>
              </a:rPr>
              <a:t>of a local agency shall be open and public, and all persons shall be permitted to attend any </a:t>
            </a:r>
            <a:r>
              <a:rPr lang="en-US" sz="3200" u="sng" dirty="0">
                <a:solidFill>
                  <a:schemeClr val="accent1">
                    <a:lumMod val="75000"/>
                  </a:schemeClr>
                </a:solidFill>
                <a:latin typeface="Calibri" panose="020F0502020204030204" pitchFamily="34" charset="0"/>
                <a:cs typeface="Calibri" panose="020F0502020204030204" pitchFamily="34" charset="0"/>
              </a:rPr>
              <a:t>meeting</a:t>
            </a:r>
            <a:r>
              <a:rPr lang="en-US" sz="3200" dirty="0">
                <a:solidFill>
                  <a:prstClr val="black"/>
                </a:solidFill>
                <a:latin typeface="Calibri" panose="020F0502020204030204" pitchFamily="34" charset="0"/>
                <a:cs typeface="Calibri" panose="020F0502020204030204" pitchFamily="34" charset="0"/>
              </a:rPr>
              <a:t> of the </a:t>
            </a:r>
            <a:r>
              <a:rPr lang="en-US" sz="3200" dirty="0">
                <a:latin typeface="Calibri" panose="020F0502020204030204" pitchFamily="34" charset="0"/>
                <a:cs typeface="Calibri" panose="020F0502020204030204" pitchFamily="34" charset="0"/>
              </a:rPr>
              <a:t>legislative body </a:t>
            </a:r>
            <a:r>
              <a:rPr lang="en-US" sz="3200" dirty="0">
                <a:solidFill>
                  <a:prstClr val="black"/>
                </a:solidFill>
                <a:latin typeface="Calibri" panose="020F0502020204030204" pitchFamily="34" charset="0"/>
                <a:cs typeface="Calibri" panose="020F0502020204030204" pitchFamily="34" charset="0"/>
              </a:rPr>
              <a:t>of a local agency, except as otherwise provided in this chapter.”				    		  </a:t>
            </a:r>
            <a:r>
              <a:rPr lang="en-US" sz="3200" dirty="0" smtClean="0">
                <a:solidFill>
                  <a:prstClr val="black"/>
                </a:solidFill>
                <a:latin typeface="Calibri" panose="020F0502020204030204" pitchFamily="34" charset="0"/>
                <a:cs typeface="Calibri" panose="020F0502020204030204" pitchFamily="34" charset="0"/>
              </a:rPr>
              <a:t>		 </a:t>
            </a:r>
            <a:r>
              <a:rPr lang="en-US" sz="3200" dirty="0">
                <a:solidFill>
                  <a:prstClr val="black"/>
                </a:solidFill>
                <a:latin typeface="Calibri" panose="020F0502020204030204" pitchFamily="34" charset="0"/>
                <a:cs typeface="Calibri" panose="020F0502020204030204" pitchFamily="34" charset="0"/>
              </a:rPr>
              <a:t>-GC </a:t>
            </a:r>
            <a:r>
              <a:rPr lang="en-US" sz="3200" dirty="0" smtClean="0">
                <a:solidFill>
                  <a:prstClr val="black"/>
                </a:solidFill>
                <a:latin typeface="Calibri" panose="020F0502020204030204" pitchFamily="34" charset="0"/>
                <a:cs typeface="Calibri" panose="020F0502020204030204" pitchFamily="34" charset="0"/>
              </a:rPr>
              <a:t>Section 54953(a</a:t>
            </a:r>
            <a:r>
              <a:rPr lang="en-US" sz="3200" dirty="0">
                <a:solidFill>
                  <a:prstClr val="black"/>
                </a:solidFill>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6795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What is a “Meeting?” </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366962"/>
            <a:ext cx="8229600" cy="4525963"/>
          </a:xfrm>
        </p:spPr>
        <p:txBody>
          <a:bodyPr>
            <a:noAutofit/>
          </a:bodyPr>
          <a:lstStyle/>
          <a:p>
            <a:r>
              <a:rPr lang="en-US" sz="2800" dirty="0" smtClean="0">
                <a:latin typeface="Calibri" panose="020F0502020204030204" pitchFamily="34" charset="0"/>
                <a:cs typeface="Calibri" panose="020F0502020204030204" pitchFamily="34" charset="0"/>
              </a:rPr>
              <a:t>“Any congregation of a majority of the members of a legislative body at the same time and location to </a:t>
            </a:r>
            <a:r>
              <a:rPr lang="en-US" sz="2800" u="sng" dirty="0" smtClean="0">
                <a:solidFill>
                  <a:srgbClr val="0070C0"/>
                </a:solidFill>
                <a:latin typeface="Calibri" panose="020F0502020204030204" pitchFamily="34" charset="0"/>
                <a:cs typeface="Calibri" panose="020F0502020204030204" pitchFamily="34" charset="0"/>
              </a:rPr>
              <a:t>hear, discuss, deliberate, or take action</a:t>
            </a:r>
            <a:r>
              <a:rPr lang="en-US" sz="2800" dirty="0" smtClean="0">
                <a:latin typeface="Calibri" panose="020F0502020204030204" pitchFamily="34" charset="0"/>
                <a:cs typeface="Calibri" panose="020F0502020204030204" pitchFamily="34" charset="0"/>
              </a:rPr>
              <a:t> upon any item that is within the subject matter jurisdiction of the legislative body.”      		</a:t>
            </a:r>
            <a:r>
              <a:rPr lang="en-US" sz="2800" dirty="0" smtClean="0">
                <a:latin typeface="Calibri" panose="020F0502020204030204" pitchFamily="34" charset="0"/>
                <a:cs typeface="Calibri" panose="020F0502020204030204" pitchFamily="34" charset="0"/>
              </a:rPr>
              <a:t>		                                                         					- </a:t>
            </a:r>
            <a:r>
              <a:rPr lang="en-US" sz="2800" dirty="0" smtClean="0">
                <a:latin typeface="Calibri" panose="020F0502020204030204" pitchFamily="34" charset="0"/>
                <a:cs typeface="Calibri" panose="020F0502020204030204" pitchFamily="34" charset="0"/>
              </a:rPr>
              <a:t>GC Section 54952.2(a)</a:t>
            </a:r>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The Brown Act is not limited to “meetings” where a final decision is made!</a:t>
            </a:r>
          </a:p>
          <a:p>
            <a:pPr lvl="2"/>
            <a:r>
              <a:rPr lang="en-US" sz="2800" dirty="0" smtClean="0">
                <a:latin typeface="Calibri" panose="020F0502020204030204" pitchFamily="34" charset="0"/>
                <a:cs typeface="Calibri" panose="020F0502020204030204" pitchFamily="34" charset="0"/>
              </a:rPr>
              <a:t>“HEAR”</a:t>
            </a:r>
          </a:p>
          <a:p>
            <a:pPr lvl="2"/>
            <a:r>
              <a:rPr lang="en-US" sz="2800" dirty="0" smtClean="0">
                <a:latin typeface="Calibri" panose="020F0502020204030204" pitchFamily="34" charset="0"/>
                <a:cs typeface="Calibri" panose="020F0502020204030204" pitchFamily="34" charset="0"/>
              </a:rPr>
              <a:t>“DISCUSS” </a:t>
            </a:r>
          </a:p>
          <a:p>
            <a:pPr lvl="2"/>
            <a:r>
              <a:rPr lang="en-US" sz="2800" dirty="0" smtClean="0">
                <a:latin typeface="Calibri" panose="020F0502020204030204" pitchFamily="34" charset="0"/>
                <a:cs typeface="Calibri" panose="020F0502020204030204" pitchFamily="34" charset="0"/>
              </a:rPr>
              <a:t>“DELIBERATE”</a:t>
            </a: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4400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Serial Meetings</a:t>
            </a:r>
            <a:endParaRPr lang="en-US" sz="4400" dirty="0">
              <a:latin typeface="Calibri" panose="020F0502020204030204" pitchFamily="34" charset="0"/>
              <a:cs typeface="Calibri" panose="020F0502020204030204" pitchFamily="34" charset="0"/>
            </a:endParaRPr>
          </a:p>
        </p:txBody>
      </p:sp>
      <p:pic>
        <p:nvPicPr>
          <p:cNvPr id="4" name="Content Placeholder 3" descr="http://theimaginaryworld.com/tic603.jpg"/>
          <p:cNvPicPr>
            <a:picLocks noGrp="1"/>
          </p:cNvPicPr>
          <p:nvPr>
            <p:ph sz="quarter" idx="1"/>
          </p:nvPr>
        </p:nvPicPr>
        <p:blipFill>
          <a:blip r:embed="rId2" cstate="print"/>
          <a:srcRect/>
          <a:stretch>
            <a:fillRect/>
          </a:stretch>
        </p:blipFill>
        <p:spPr bwMode="auto">
          <a:xfrm>
            <a:off x="1753380" y="1600200"/>
            <a:ext cx="2362200" cy="3048000"/>
          </a:xfrm>
          <a:prstGeom prst="rect">
            <a:avLst/>
          </a:prstGeom>
          <a:noFill/>
          <a:ln w="9525">
            <a:noFill/>
            <a:miter lim="800000"/>
            <a:headEnd/>
            <a:tailEnd/>
          </a:ln>
        </p:spPr>
      </p:pic>
      <p:pic>
        <p:nvPicPr>
          <p:cNvPr id="5" name="Picture 4" descr="http://theimaginaryworld.com/tic759.jpg"/>
          <p:cNvPicPr/>
          <p:nvPr/>
        </p:nvPicPr>
        <p:blipFill>
          <a:blip r:embed="rId3" cstate="print"/>
          <a:srcRect/>
          <a:stretch>
            <a:fillRect/>
          </a:stretch>
        </p:blipFill>
        <p:spPr bwMode="auto">
          <a:xfrm>
            <a:off x="4984923" y="1600200"/>
            <a:ext cx="2286000" cy="3048000"/>
          </a:xfrm>
          <a:prstGeom prst="rect">
            <a:avLst/>
          </a:prstGeom>
          <a:noFill/>
          <a:ln w="9525">
            <a:noFill/>
            <a:miter lim="800000"/>
            <a:headEnd/>
            <a:tailEnd/>
          </a:ln>
        </p:spPr>
      </p:pic>
      <p:sp>
        <p:nvSpPr>
          <p:cNvPr id="6" name="TextBox 5"/>
          <p:cNvSpPr txBox="1"/>
          <p:nvPr/>
        </p:nvSpPr>
        <p:spPr>
          <a:xfrm>
            <a:off x="1638300" y="4864331"/>
            <a:ext cx="5867400" cy="523220"/>
          </a:xfrm>
          <a:prstGeom prst="rect">
            <a:avLst/>
          </a:prstGeom>
          <a:noFill/>
        </p:spPr>
        <p:txBody>
          <a:bodyPr wrap="square" rtlCol="0">
            <a:spAutoFit/>
          </a:bodyPr>
          <a:lstStyle/>
          <a:p>
            <a:pPr algn="ctr"/>
            <a:r>
              <a:rPr lang="en-US" sz="2800" b="1" dirty="0" smtClean="0">
                <a:latin typeface="Calibri" panose="020F0502020204030204" pitchFamily="34" charset="0"/>
                <a:cs typeface="Calibri" panose="020F0502020204030204" pitchFamily="34" charset="0"/>
              </a:rPr>
              <a:t>SERIAL MEETINGS ARE STRICTLY</a:t>
            </a:r>
            <a:endParaRPr lang="en-US" sz="2800" b="1" dirty="0">
              <a:latin typeface="Calibri" panose="020F0502020204030204" pitchFamily="34" charset="0"/>
              <a:cs typeface="Calibri" panose="020F0502020204030204" pitchFamily="34" charset="0"/>
            </a:endParaRPr>
          </a:p>
        </p:txBody>
      </p:sp>
      <p:sp>
        <p:nvSpPr>
          <p:cNvPr id="7" name="TextBox 6"/>
          <p:cNvSpPr txBox="1"/>
          <p:nvPr/>
        </p:nvSpPr>
        <p:spPr>
          <a:xfrm>
            <a:off x="2209800" y="5387551"/>
            <a:ext cx="4724400" cy="523220"/>
          </a:xfrm>
          <a:prstGeom prst="rect">
            <a:avLst/>
          </a:prstGeom>
          <a:noFill/>
        </p:spPr>
        <p:txBody>
          <a:bodyPr wrap="square" rtlCol="0">
            <a:spAutoFit/>
          </a:bodyPr>
          <a:lstStyle/>
          <a:p>
            <a:pPr algn="ctr"/>
            <a:r>
              <a:rPr lang="en-US" sz="2800" b="1" dirty="0" smtClean="0">
                <a:latin typeface="Calibri" panose="020F0502020204030204" pitchFamily="34" charset="0"/>
                <a:cs typeface="Calibri" panose="020F0502020204030204" pitchFamily="34" charset="0"/>
              </a:rPr>
              <a:t>PROHIBITED!!!</a:t>
            </a:r>
            <a:endParaRPr lang="en-US" sz="2800" b="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4127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2500"/>
                            </p:stCondLst>
                            <p:childTnLst>
                              <p:par>
                                <p:cTn id="21" presetID="3" presetClass="emph" presetSubtype="2" fill="hold" grpId="1" nodeType="afterEffect">
                                  <p:stCondLst>
                                    <p:cond delay="0"/>
                                  </p:stCondLst>
                                  <p:childTnLst>
                                    <p:animClr clrSpc="rgb" dir="cw">
                                      <p:cBhvr override="childStyle">
                                        <p:cTn id="22" dur="2000" fill="hold"/>
                                        <p:tgtEl>
                                          <p:spTgt spid="7"/>
                                        </p:tgtEl>
                                        <p:attrNameLst>
                                          <p:attrName>style.color</p:attrName>
                                        </p:attrNameLst>
                                      </p:cBhvr>
                                      <p:to>
                                        <a:schemeClr val="accent1"/>
                                      </p:to>
                                    </p:animClr>
                                  </p:childTnLst>
                                </p:cTn>
                              </p:par>
                            </p:childTnLst>
                          </p:cTn>
                        </p:par>
                      </p:childTnLst>
                    </p:cTn>
                  </p:par>
                  <p:par>
                    <p:cTn id="23" fill="hold">
                      <p:stCondLst>
                        <p:cond delay="indefinite"/>
                      </p:stCondLst>
                      <p:childTnLst>
                        <p:par>
                          <p:cTn id="24" fill="hold">
                            <p:stCondLst>
                              <p:cond delay="0"/>
                            </p:stCondLst>
                            <p:childTnLst>
                              <p:par>
                                <p:cTn id="25" presetID="35" presetClass="exit" presetSubtype="0" fill="hold" nodeType="clickEffect">
                                  <p:stCondLst>
                                    <p:cond delay="0"/>
                                  </p:stCondLst>
                                  <p:childTnLst>
                                    <p:animEffect transition="out" filter="fade">
                                      <p:cBhvr>
                                        <p:cTn id="26" dur="2000"/>
                                        <p:tgtEl>
                                          <p:spTgt spid="4"/>
                                        </p:tgtEl>
                                      </p:cBhvr>
                                    </p:animEffect>
                                    <p:anim calcmode="lin" valueType="num">
                                      <p:cBhvr>
                                        <p:cTn id="27" dur="2000"/>
                                        <p:tgtEl>
                                          <p:spTgt spid="4"/>
                                        </p:tgtEl>
                                        <p:attrNameLst>
                                          <p:attrName>style.rotation</p:attrName>
                                        </p:attrNameLst>
                                      </p:cBhvr>
                                      <p:tavLst>
                                        <p:tav tm="0">
                                          <p:val>
                                            <p:fltVal val="0"/>
                                          </p:val>
                                        </p:tav>
                                        <p:tav tm="100000">
                                          <p:val>
                                            <p:fltVal val="720"/>
                                          </p:val>
                                        </p:tav>
                                      </p:tavLst>
                                    </p:anim>
                                    <p:anim calcmode="lin" valueType="num">
                                      <p:cBhvr>
                                        <p:cTn id="28" dur="2000"/>
                                        <p:tgtEl>
                                          <p:spTgt spid="4"/>
                                        </p:tgtEl>
                                        <p:attrNameLst>
                                          <p:attrName>ppt_h</p:attrName>
                                        </p:attrNameLst>
                                      </p:cBhvr>
                                      <p:tavLst>
                                        <p:tav tm="0">
                                          <p:val>
                                            <p:strVal val="ppt_h"/>
                                          </p:val>
                                        </p:tav>
                                        <p:tav tm="100000">
                                          <p:val>
                                            <p:fltVal val="0"/>
                                          </p:val>
                                        </p:tav>
                                      </p:tavLst>
                                    </p:anim>
                                    <p:anim calcmode="lin" valueType="num">
                                      <p:cBhvr>
                                        <p:cTn id="29" dur="2000"/>
                                        <p:tgtEl>
                                          <p:spTgt spid="4"/>
                                        </p:tgtEl>
                                        <p:attrNameLst>
                                          <p:attrName>ppt_w</p:attrName>
                                        </p:attrNameLst>
                                      </p:cBhvr>
                                      <p:tavLst>
                                        <p:tav tm="0">
                                          <p:val>
                                            <p:strVal val="ppt_w"/>
                                          </p:val>
                                        </p:tav>
                                        <p:tav tm="100000">
                                          <p:val>
                                            <p:fltVal val="0"/>
                                          </p:val>
                                        </p:tav>
                                      </p:tavLst>
                                    </p:anim>
                                    <p:set>
                                      <p:cBhvr>
                                        <p:cTn id="30" dur="1" fill="hold">
                                          <p:stCondLst>
                                            <p:cond delay="1999"/>
                                          </p:stCondLst>
                                        </p:cTn>
                                        <p:tgtEl>
                                          <p:spTgt spid="4"/>
                                        </p:tgtEl>
                                        <p:attrNameLst>
                                          <p:attrName>style.visibility</p:attrName>
                                        </p:attrNameLst>
                                      </p:cBhvr>
                                      <p:to>
                                        <p:strVal val="hidden"/>
                                      </p:to>
                                    </p:set>
                                  </p:childTnLst>
                                </p:cTn>
                              </p:par>
                              <p:par>
                                <p:cTn id="31" presetID="35" presetClass="exit" presetSubtype="0" fill="hold" nodeType="withEffect">
                                  <p:stCondLst>
                                    <p:cond delay="0"/>
                                  </p:stCondLst>
                                  <p:childTnLst>
                                    <p:animEffect transition="out" filter="fade">
                                      <p:cBhvr>
                                        <p:cTn id="32" dur="2000"/>
                                        <p:tgtEl>
                                          <p:spTgt spid="5"/>
                                        </p:tgtEl>
                                      </p:cBhvr>
                                    </p:animEffect>
                                    <p:anim calcmode="lin" valueType="num">
                                      <p:cBhvr>
                                        <p:cTn id="33" dur="2000"/>
                                        <p:tgtEl>
                                          <p:spTgt spid="5"/>
                                        </p:tgtEl>
                                        <p:attrNameLst>
                                          <p:attrName>style.rotation</p:attrName>
                                        </p:attrNameLst>
                                      </p:cBhvr>
                                      <p:tavLst>
                                        <p:tav tm="0">
                                          <p:val>
                                            <p:fltVal val="0"/>
                                          </p:val>
                                        </p:tav>
                                        <p:tav tm="100000">
                                          <p:val>
                                            <p:fltVal val="720"/>
                                          </p:val>
                                        </p:tav>
                                      </p:tavLst>
                                    </p:anim>
                                    <p:anim calcmode="lin" valueType="num">
                                      <p:cBhvr>
                                        <p:cTn id="34" dur="2000"/>
                                        <p:tgtEl>
                                          <p:spTgt spid="5"/>
                                        </p:tgtEl>
                                        <p:attrNameLst>
                                          <p:attrName>ppt_h</p:attrName>
                                        </p:attrNameLst>
                                      </p:cBhvr>
                                      <p:tavLst>
                                        <p:tav tm="0">
                                          <p:val>
                                            <p:strVal val="ppt_h"/>
                                          </p:val>
                                        </p:tav>
                                        <p:tav tm="100000">
                                          <p:val>
                                            <p:fltVal val="0"/>
                                          </p:val>
                                        </p:tav>
                                      </p:tavLst>
                                    </p:anim>
                                    <p:anim calcmode="lin" valueType="num">
                                      <p:cBhvr>
                                        <p:cTn id="35" dur="2000"/>
                                        <p:tgtEl>
                                          <p:spTgt spid="5"/>
                                        </p:tgtEl>
                                        <p:attrNameLst>
                                          <p:attrName>ppt_w</p:attrName>
                                        </p:attrNameLst>
                                      </p:cBhvr>
                                      <p:tavLst>
                                        <p:tav tm="0">
                                          <p:val>
                                            <p:strVal val="ppt_w"/>
                                          </p:val>
                                        </p:tav>
                                        <p:tav tm="100000">
                                          <p:val>
                                            <p:fltVal val="0"/>
                                          </p:val>
                                        </p:tav>
                                      </p:tavLst>
                                    </p:anim>
                                    <p:set>
                                      <p:cBhvr>
                                        <p:cTn id="3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POLICY</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71600"/>
            <a:ext cx="8229600" cy="4525963"/>
          </a:xfrm>
        </p:spPr>
        <p:txBody>
          <a:bodyPr>
            <a:noAutofit/>
          </a:bodyPr>
          <a:lstStyle/>
          <a:p>
            <a:pPr marL="0" indent="0">
              <a:buNone/>
            </a:pPr>
            <a:r>
              <a:rPr lang="en-US" sz="3200" dirty="0" smtClean="0">
                <a:latin typeface="Calibri" panose="020F0502020204030204" pitchFamily="34" charset="0"/>
                <a:cs typeface="Calibri" panose="020F0502020204030204" pitchFamily="34" charset="0"/>
              </a:rPr>
              <a:t>“The </a:t>
            </a:r>
            <a:r>
              <a:rPr lang="en-US" sz="3200" dirty="0">
                <a:latin typeface="Calibri" panose="020F0502020204030204" pitchFamily="34" charset="0"/>
                <a:cs typeface="Calibri" panose="020F0502020204030204" pitchFamily="34" charset="0"/>
              </a:rPr>
              <a:t>people of this State do not yield their sovereignty to the agencies which serve them</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 people, in delegating authority, do not give their public servants the right to decide what is good for the people to know and what is not good for them to know. </a:t>
            </a:r>
            <a:r>
              <a:rPr lang="en-US" sz="3200" dirty="0" smtClean="0">
                <a:latin typeface="Calibri" panose="020F0502020204030204" pitchFamily="34" charset="0"/>
                <a:cs typeface="Calibri" panose="020F0502020204030204" pitchFamily="34" charset="0"/>
              </a:rPr>
              <a:t> The </a:t>
            </a:r>
            <a:r>
              <a:rPr lang="en-US" sz="3200" dirty="0">
                <a:latin typeface="Calibri" panose="020F0502020204030204" pitchFamily="34" charset="0"/>
                <a:cs typeface="Calibri" panose="020F0502020204030204" pitchFamily="34" charset="0"/>
              </a:rPr>
              <a:t>people insist on remaining informed so that they may retain control over the instruments they have </a:t>
            </a:r>
            <a:r>
              <a:rPr lang="en-US" sz="3200" dirty="0" smtClean="0">
                <a:latin typeface="Calibri" panose="020F0502020204030204" pitchFamily="34" charset="0"/>
                <a:cs typeface="Calibri" panose="020F0502020204030204" pitchFamily="34" charset="0"/>
              </a:rPr>
              <a:t>created.”</a:t>
            </a:r>
          </a:p>
          <a:p>
            <a:pPr marL="0" indent="0">
              <a:buNone/>
            </a:pP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	-  </a:t>
            </a:r>
            <a:r>
              <a:rPr lang="en-US" sz="3200" dirty="0" smtClean="0">
                <a:latin typeface="Calibri" panose="020F0502020204030204" pitchFamily="34" charset="0"/>
                <a:cs typeface="Calibri" panose="020F0502020204030204" pitchFamily="34" charset="0"/>
              </a:rPr>
              <a:t>GC Section 54950</a:t>
            </a:r>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931774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Serial Meetings </a:t>
            </a:r>
            <a:endParaRPr lang="en-US" sz="4400" dirty="0">
              <a:latin typeface="Calibri" panose="020F0502020204030204" pitchFamily="34" charset="0"/>
              <a:cs typeface="Calibri" panose="020F0502020204030204" pitchFamily="34" charset="0"/>
            </a:endParaRPr>
          </a:p>
        </p:txBody>
      </p:sp>
      <p:sp>
        <p:nvSpPr>
          <p:cNvPr id="4" name="Content Placeholder 2"/>
          <p:cNvSpPr>
            <a:spLocks noGrp="1"/>
          </p:cNvSpPr>
          <p:nvPr>
            <p:ph sz="quarter" idx="1"/>
          </p:nvPr>
        </p:nvSpPr>
        <p:spPr>
          <a:xfrm>
            <a:off x="457200" y="1403405"/>
            <a:ext cx="8229600" cy="4525963"/>
          </a:xfrm>
        </p:spPr>
        <p:txBody>
          <a:bodyPr>
            <a:normAutofit fontScale="92500"/>
          </a:bodyPr>
          <a:lstStyle/>
          <a:p>
            <a:r>
              <a:rPr lang="en-US" sz="2800" dirty="0" smtClean="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A majority of the members of a legislative body shall </a:t>
            </a:r>
            <a:r>
              <a:rPr lang="en-US" sz="2800" dirty="0" smtClean="0">
                <a:latin typeface="Calibri" panose="020F0502020204030204" pitchFamily="34" charset="0"/>
                <a:cs typeface="Calibri" panose="020F0502020204030204" pitchFamily="34" charset="0"/>
              </a:rPr>
              <a:t>not…use </a:t>
            </a:r>
            <a:r>
              <a:rPr lang="en-US" sz="2800" dirty="0">
                <a:latin typeface="Calibri" panose="020F0502020204030204" pitchFamily="34" charset="0"/>
                <a:cs typeface="Calibri" panose="020F0502020204030204" pitchFamily="34" charset="0"/>
              </a:rPr>
              <a:t>a series of communications of any kind, directly or through intermediaries, to discuss, deliberate, or take action on any item of business that is within the subject matter jurisdiction of the legislative body</a:t>
            </a:r>
            <a:r>
              <a:rPr lang="en-US" sz="2800" dirty="0" smtClean="0">
                <a:latin typeface="Calibri" panose="020F0502020204030204" pitchFamily="34" charset="0"/>
                <a:cs typeface="Calibri" panose="020F0502020204030204" pitchFamily="34" charset="0"/>
              </a:rPr>
              <a:t>.”             </a:t>
            </a:r>
          </a:p>
          <a:p>
            <a:pPr marL="0" indent="0">
              <a:buNone/>
            </a:pP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  </a:t>
            </a:r>
            <a:r>
              <a:rPr lang="en-US" sz="2800" dirty="0" smtClean="0">
                <a:latin typeface="Calibri" panose="020F0502020204030204" pitchFamily="34" charset="0"/>
                <a:cs typeface="Calibri" panose="020F0502020204030204" pitchFamily="34" charset="0"/>
              </a:rPr>
              <a:t>GC Section 54952.2(b)(1)</a:t>
            </a:r>
          </a:p>
          <a:p>
            <a:r>
              <a:rPr lang="en-US" sz="2800" dirty="0" smtClean="0">
                <a:latin typeface="Calibri" panose="020F0502020204030204" pitchFamily="34" charset="0"/>
                <a:cs typeface="Calibri" panose="020F0502020204030204" pitchFamily="34" charset="0"/>
              </a:rPr>
              <a:t>Common Types of Serial Meetings:	</a:t>
            </a:r>
          </a:p>
          <a:p>
            <a:pPr lvl="1"/>
            <a:r>
              <a:rPr lang="en-US" sz="2800" dirty="0" smtClean="0">
                <a:latin typeface="Calibri" panose="020F0502020204030204" pitchFamily="34" charset="0"/>
                <a:cs typeface="Calibri" panose="020F0502020204030204" pitchFamily="34" charset="0"/>
              </a:rPr>
              <a:t>Daisy Chain</a:t>
            </a:r>
          </a:p>
          <a:p>
            <a:pPr lvl="1"/>
            <a:r>
              <a:rPr lang="en-US" sz="2800" dirty="0" smtClean="0">
                <a:latin typeface="Calibri" panose="020F0502020204030204" pitchFamily="34" charset="0"/>
                <a:cs typeface="Calibri" panose="020F0502020204030204" pitchFamily="34" charset="0"/>
              </a:rPr>
              <a:t>Hub and Spoke</a:t>
            </a:r>
          </a:p>
          <a:p>
            <a:pPr lvl="1"/>
            <a:r>
              <a:rPr lang="en-US" sz="2800" dirty="0" smtClean="0">
                <a:latin typeface="Calibri" panose="020F0502020204030204" pitchFamily="34" charset="0"/>
                <a:cs typeface="Calibri" panose="020F0502020204030204" pitchFamily="34" charset="0"/>
              </a:rPr>
              <a:t>Email</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6143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Meetings – Exceptions to the Rule</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625503" y="1524000"/>
            <a:ext cx="8382000" cy="4495800"/>
          </a:xfrm>
        </p:spPr>
        <p:txBody>
          <a:bodyPr>
            <a:normAutofit fontScale="85000" lnSpcReduction="10000"/>
          </a:bodyPr>
          <a:lstStyle/>
          <a:p>
            <a:r>
              <a:rPr lang="en-US" sz="3600" dirty="0" smtClean="0">
                <a:latin typeface="Calibri" panose="020F0502020204030204" pitchFamily="34" charset="0"/>
                <a:cs typeface="Calibri" panose="020F0502020204030204" pitchFamily="34" charset="0"/>
              </a:rPr>
              <a:t>Individual Contacts </a:t>
            </a:r>
          </a:p>
          <a:p>
            <a:pPr lvl="1"/>
            <a:r>
              <a:rPr lang="en-US" sz="3100" dirty="0" smtClean="0">
                <a:latin typeface="Calibri" panose="020F0502020204030204" pitchFamily="34" charset="0"/>
                <a:cs typeface="Calibri" panose="020F0502020204030204" pitchFamily="34" charset="0"/>
              </a:rPr>
              <a:t>But beware of the serial meeting!</a:t>
            </a:r>
          </a:p>
          <a:p>
            <a:r>
              <a:rPr lang="en-US" sz="3600" dirty="0" smtClean="0">
                <a:latin typeface="Calibri" panose="020F0502020204030204" pitchFamily="34" charset="0"/>
                <a:cs typeface="Calibri" panose="020F0502020204030204" pitchFamily="34" charset="0"/>
              </a:rPr>
              <a:t>Social or Ceremonial Occasions</a:t>
            </a:r>
          </a:p>
          <a:p>
            <a:pPr lvl="1"/>
            <a:r>
              <a:rPr lang="en-US" sz="3600" dirty="0" smtClean="0">
                <a:latin typeface="Calibri" panose="020F0502020204030204" pitchFamily="34" charset="0"/>
                <a:cs typeface="Calibri" panose="020F0502020204030204" pitchFamily="34" charset="0"/>
              </a:rPr>
              <a:t> </a:t>
            </a:r>
            <a:r>
              <a:rPr lang="en-US" sz="3100" dirty="0" smtClean="0">
                <a:latin typeface="Calibri" panose="020F0502020204030204" pitchFamily="34" charset="0"/>
                <a:cs typeface="Calibri" panose="020F0502020204030204" pitchFamily="34" charset="0"/>
              </a:rPr>
              <a:t>So long as business of the state body is not discussed</a:t>
            </a:r>
          </a:p>
          <a:p>
            <a:r>
              <a:rPr lang="en-US" sz="3600" dirty="0" smtClean="0">
                <a:latin typeface="Calibri" panose="020F0502020204030204" pitchFamily="34" charset="0"/>
                <a:cs typeface="Calibri" panose="020F0502020204030204" pitchFamily="34" charset="0"/>
              </a:rPr>
              <a:t>Conferences </a:t>
            </a:r>
          </a:p>
          <a:p>
            <a:pPr lvl="1"/>
            <a:r>
              <a:rPr lang="en-US" sz="3100" dirty="0" smtClean="0">
                <a:latin typeface="Calibri" panose="020F0502020204030204" pitchFamily="34" charset="0"/>
                <a:cs typeface="Calibri" panose="020F0502020204030204" pitchFamily="34" charset="0"/>
              </a:rPr>
              <a:t>So long as they are open to the public and involve subject matter of general interest to the public</a:t>
            </a:r>
          </a:p>
          <a:p>
            <a:r>
              <a:rPr lang="en-US" sz="3600" dirty="0" smtClean="0">
                <a:latin typeface="Calibri" panose="020F0502020204030204" pitchFamily="34" charset="0"/>
                <a:cs typeface="Calibri" panose="020F0502020204030204" pitchFamily="34" charset="0"/>
              </a:rPr>
              <a:t>Meetings of Another Legislative Body</a:t>
            </a:r>
          </a:p>
          <a:p>
            <a:pPr lvl="1"/>
            <a:r>
              <a:rPr lang="en-US" sz="2800" dirty="0" smtClean="0">
                <a:latin typeface="Calibri" panose="020F0502020204030204" pitchFamily="34" charset="0"/>
                <a:cs typeface="Calibri" panose="020F0502020204030204" pitchFamily="34" charset="0"/>
              </a:rPr>
              <a:t>The meeting must be open to the public and properly noticed  </a:t>
            </a:r>
          </a:p>
          <a:p>
            <a:pPr>
              <a:buNone/>
            </a:pPr>
            <a:endParaRPr lang="en-US" sz="2800" dirty="0" smtClean="0"/>
          </a:p>
          <a:p>
            <a:pPr>
              <a:buNone/>
            </a:pPr>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36673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Teleconference Meetings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524000"/>
            <a:ext cx="8229600" cy="4525963"/>
          </a:xfrm>
        </p:spPr>
        <p:txBody>
          <a:bodyPr>
            <a:noAutofit/>
          </a:bodyPr>
          <a:lstStyle/>
          <a:p>
            <a:r>
              <a:rPr lang="en-US" sz="2600" dirty="0" smtClean="0">
                <a:latin typeface="Calibri" panose="020F0502020204030204" pitchFamily="34" charset="0"/>
                <a:cs typeface="Calibri" panose="020F0502020204030204" pitchFamily="34" charset="0"/>
              </a:rPr>
              <a:t>Agendas must identify each teleconference location and be posted at each location</a:t>
            </a:r>
          </a:p>
          <a:p>
            <a:r>
              <a:rPr lang="en-US" sz="2600" dirty="0" smtClean="0">
                <a:latin typeface="Calibri" panose="020F0502020204030204" pitchFamily="34" charset="0"/>
                <a:cs typeface="Calibri" panose="020F0502020204030204" pitchFamily="34" charset="0"/>
              </a:rPr>
              <a:t>Each location must be open and accessible to the public and allow for public participation</a:t>
            </a:r>
          </a:p>
          <a:p>
            <a:pPr lvl="1"/>
            <a:r>
              <a:rPr lang="en-US" sz="2400" dirty="0" smtClean="0">
                <a:latin typeface="Calibri" panose="020F0502020204030204" pitchFamily="34" charset="0"/>
                <a:cs typeface="Calibri" panose="020F0502020204030204" pitchFamily="34" charset="0"/>
              </a:rPr>
              <a:t>Example:  Hospital bed</a:t>
            </a:r>
          </a:p>
          <a:p>
            <a:pPr lvl="1"/>
            <a:r>
              <a:rPr lang="en-US" sz="2400" dirty="0" smtClean="0">
                <a:latin typeface="Calibri" panose="020F0502020204030204" pitchFamily="34" charset="0"/>
                <a:cs typeface="Calibri" panose="020F0502020204030204" pitchFamily="34" charset="0"/>
              </a:rPr>
              <a:t>Example:  No participation by cell phone in car </a:t>
            </a:r>
          </a:p>
          <a:p>
            <a:r>
              <a:rPr lang="en-US" sz="2600" dirty="0" smtClean="0">
                <a:latin typeface="Calibri" panose="020F0502020204030204" pitchFamily="34" charset="0"/>
                <a:cs typeface="Calibri" panose="020F0502020204030204" pitchFamily="34" charset="0"/>
              </a:rPr>
              <a:t>Agenda must provide an opportunity for public comment from each teleconference location</a:t>
            </a:r>
          </a:p>
          <a:p>
            <a:r>
              <a:rPr lang="en-US" sz="2600" dirty="0" smtClean="0">
                <a:latin typeface="Calibri" panose="020F0502020204030204" pitchFamily="34" charset="0"/>
                <a:cs typeface="Calibri" panose="020F0502020204030204" pitchFamily="34" charset="0"/>
              </a:rPr>
              <a:t>At least a quorum of the legislative body must participate from locations within the local agency’s jurisdiction</a:t>
            </a:r>
          </a:p>
          <a:p>
            <a:r>
              <a:rPr lang="en-US" sz="2600" dirty="0" smtClean="0">
                <a:latin typeface="Calibri" panose="020F0502020204030204" pitchFamily="34" charset="0"/>
                <a:cs typeface="Calibri" panose="020F0502020204030204" pitchFamily="34" charset="0"/>
              </a:rPr>
              <a:t>All votes must be audible and taken by roll call</a:t>
            </a:r>
            <a:endParaRPr lang="en-US" sz="2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69417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NOTICE AND AGENDAS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lvl="0" indent="0">
              <a:spcBef>
                <a:spcPts val="700"/>
              </a:spcBef>
              <a:buClr>
                <a:srgbClr val="C0504D"/>
              </a:buClr>
              <a:buSzPct val="60000"/>
              <a:buNone/>
              <a:defRPr/>
            </a:pPr>
            <a:r>
              <a:rPr lang="en-US" sz="3200" dirty="0">
                <a:solidFill>
                  <a:prstClr val="black"/>
                </a:solidFill>
                <a:latin typeface="Calibri" panose="020F0502020204030204" pitchFamily="34" charset="0"/>
                <a:cs typeface="Calibri" panose="020F0502020204030204" pitchFamily="34" charset="0"/>
              </a:rPr>
              <a:t>“All</a:t>
            </a:r>
            <a:r>
              <a:rPr lang="en-US" sz="3200" dirty="0">
                <a:latin typeface="Calibri" panose="020F0502020204030204" pitchFamily="34" charset="0"/>
                <a:cs typeface="Calibri" panose="020F0502020204030204" pitchFamily="34" charset="0"/>
              </a:rPr>
              <a:t> meetings </a:t>
            </a:r>
            <a:r>
              <a:rPr lang="en-US" sz="3200" dirty="0">
                <a:solidFill>
                  <a:prstClr val="black"/>
                </a:solidFill>
                <a:latin typeface="Calibri" panose="020F0502020204030204" pitchFamily="34" charset="0"/>
                <a:cs typeface="Calibri" panose="020F0502020204030204" pitchFamily="34" charset="0"/>
              </a:rPr>
              <a:t>of </a:t>
            </a:r>
            <a:r>
              <a:rPr lang="en-US" sz="3200" dirty="0">
                <a:latin typeface="Calibri" panose="020F0502020204030204" pitchFamily="34" charset="0"/>
                <a:cs typeface="Calibri" panose="020F0502020204030204" pitchFamily="34" charset="0"/>
              </a:rPr>
              <a:t>the legislative body </a:t>
            </a:r>
            <a:r>
              <a:rPr lang="en-US" sz="3200" dirty="0">
                <a:solidFill>
                  <a:prstClr val="black"/>
                </a:solidFill>
                <a:latin typeface="Calibri" panose="020F0502020204030204" pitchFamily="34" charset="0"/>
                <a:cs typeface="Calibri" panose="020F0502020204030204" pitchFamily="34" charset="0"/>
              </a:rPr>
              <a:t>of a local agency shall be </a:t>
            </a:r>
            <a:r>
              <a:rPr lang="en-US" sz="3200" u="sng" dirty="0">
                <a:solidFill>
                  <a:schemeClr val="accent1">
                    <a:lumMod val="75000"/>
                  </a:schemeClr>
                </a:solidFill>
                <a:latin typeface="Calibri" panose="020F0502020204030204" pitchFamily="34" charset="0"/>
                <a:cs typeface="Calibri" panose="020F0502020204030204" pitchFamily="34" charset="0"/>
              </a:rPr>
              <a:t>open and public</a:t>
            </a:r>
            <a:r>
              <a:rPr lang="en-US" sz="3200" dirty="0">
                <a:solidFill>
                  <a:prstClr val="black"/>
                </a:solidFill>
                <a:latin typeface="Calibri" panose="020F0502020204030204" pitchFamily="34" charset="0"/>
                <a:cs typeface="Calibri" panose="020F0502020204030204" pitchFamily="34" charset="0"/>
              </a:rPr>
              <a:t>, and all persons shall be permitted to attend any</a:t>
            </a:r>
            <a:r>
              <a:rPr lang="en-US" sz="3200" dirty="0">
                <a:latin typeface="Calibri" panose="020F0502020204030204" pitchFamily="34" charset="0"/>
                <a:cs typeface="Calibri" panose="020F0502020204030204" pitchFamily="34" charset="0"/>
              </a:rPr>
              <a:t> meeting </a:t>
            </a:r>
            <a:r>
              <a:rPr lang="en-US" sz="3200" dirty="0">
                <a:solidFill>
                  <a:prstClr val="black"/>
                </a:solidFill>
                <a:latin typeface="Calibri" panose="020F0502020204030204" pitchFamily="34" charset="0"/>
                <a:cs typeface="Calibri" panose="020F0502020204030204" pitchFamily="34" charset="0"/>
              </a:rPr>
              <a:t>of the </a:t>
            </a:r>
            <a:r>
              <a:rPr lang="en-US" sz="3200" dirty="0">
                <a:latin typeface="Calibri" panose="020F0502020204030204" pitchFamily="34" charset="0"/>
                <a:cs typeface="Calibri" panose="020F0502020204030204" pitchFamily="34" charset="0"/>
              </a:rPr>
              <a:t>legislative body </a:t>
            </a:r>
            <a:r>
              <a:rPr lang="en-US" sz="3200" dirty="0">
                <a:solidFill>
                  <a:prstClr val="black"/>
                </a:solidFill>
                <a:latin typeface="Calibri" panose="020F0502020204030204" pitchFamily="34" charset="0"/>
                <a:cs typeface="Calibri" panose="020F0502020204030204" pitchFamily="34" charset="0"/>
              </a:rPr>
              <a:t>of a local agency, except as otherwise provided in this chapter.”				    		  </a:t>
            </a:r>
            <a:r>
              <a:rPr lang="en-US" sz="3200" dirty="0" smtClean="0">
                <a:solidFill>
                  <a:prstClr val="black"/>
                </a:solidFill>
                <a:latin typeface="Calibri" panose="020F0502020204030204" pitchFamily="34" charset="0"/>
                <a:cs typeface="Calibri" panose="020F0502020204030204" pitchFamily="34" charset="0"/>
              </a:rPr>
              <a:t>		 </a:t>
            </a:r>
            <a:r>
              <a:rPr lang="en-US" sz="3200" dirty="0">
                <a:solidFill>
                  <a:prstClr val="black"/>
                </a:solidFill>
                <a:latin typeface="Calibri" panose="020F0502020204030204" pitchFamily="34" charset="0"/>
                <a:cs typeface="Calibri" panose="020F0502020204030204" pitchFamily="34" charset="0"/>
              </a:rPr>
              <a:t>-GC </a:t>
            </a:r>
            <a:r>
              <a:rPr lang="en-US" sz="3200" dirty="0" smtClean="0">
                <a:solidFill>
                  <a:prstClr val="black"/>
                </a:solidFill>
                <a:latin typeface="Calibri" panose="020F0502020204030204" pitchFamily="34" charset="0"/>
                <a:cs typeface="Calibri" panose="020F0502020204030204" pitchFamily="34" charset="0"/>
              </a:rPr>
              <a:t>Section 54953(a</a:t>
            </a:r>
            <a:r>
              <a:rPr lang="en-US" sz="3200" dirty="0">
                <a:solidFill>
                  <a:prstClr val="black"/>
                </a:solidFill>
                <a:latin typeface="Calibri" panose="020F0502020204030204" pitchFamily="34" charset="0"/>
                <a:cs typeface="Calibri" panose="020F0502020204030204" pitchFamily="34" charset="0"/>
              </a:rPr>
              <a:t>)</a:t>
            </a:r>
          </a:p>
          <a:p>
            <a:endParaRPr lang="en-US" dirty="0"/>
          </a:p>
          <a:p>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074208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The Basics – Regular Meetings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601649" y="1320579"/>
            <a:ext cx="8153400" cy="4648200"/>
          </a:xfrm>
        </p:spPr>
        <p:txBody>
          <a:bodyPr>
            <a:noAutofit/>
          </a:bodyPr>
          <a:lstStyle/>
          <a:p>
            <a:pPr>
              <a:spcBef>
                <a:spcPts val="0"/>
              </a:spcBef>
            </a:pPr>
            <a:r>
              <a:rPr lang="en-US" sz="2600" dirty="0" smtClean="0">
                <a:latin typeface="Calibri" panose="020F0502020204030204" pitchFamily="34" charset="0"/>
                <a:cs typeface="Calibri" panose="020F0502020204030204" pitchFamily="34" charset="0"/>
              </a:rPr>
              <a:t>The agenda must be posted at least </a:t>
            </a:r>
            <a:r>
              <a:rPr lang="en-US" sz="2600" u="sng" dirty="0" smtClean="0">
                <a:latin typeface="Calibri" panose="020F0502020204030204" pitchFamily="34" charset="0"/>
                <a:cs typeface="Calibri" panose="020F0502020204030204" pitchFamily="34" charset="0"/>
              </a:rPr>
              <a:t>72 hours</a:t>
            </a:r>
            <a:r>
              <a:rPr lang="en-US" sz="2600" dirty="0" smtClean="0">
                <a:latin typeface="Calibri" panose="020F0502020204030204" pitchFamily="34" charset="0"/>
                <a:cs typeface="Calibri" panose="020F0502020204030204" pitchFamily="34" charset="0"/>
              </a:rPr>
              <a:t> in advance of the meeting in a location “freely accessible to members of the public.” </a:t>
            </a:r>
          </a:p>
          <a:p>
            <a:pPr>
              <a:spcBef>
                <a:spcPts val="0"/>
              </a:spcBef>
            </a:pPr>
            <a:r>
              <a:rPr lang="en-US" sz="2600" dirty="0" smtClean="0">
                <a:latin typeface="Calibri" panose="020F0502020204030204" pitchFamily="34" charset="0"/>
                <a:cs typeface="Calibri" panose="020F0502020204030204" pitchFamily="34" charset="0"/>
              </a:rPr>
              <a:t>The legislative body must mail a copy of the agenda to any person who has filed a written request for such materials.  The copies may be mailed at the time the agenda is posted.  </a:t>
            </a:r>
          </a:p>
          <a:p>
            <a:pPr>
              <a:spcBef>
                <a:spcPts val="0"/>
              </a:spcBef>
            </a:pPr>
            <a:r>
              <a:rPr lang="en-US" sz="2600" dirty="0" smtClean="0">
                <a:latin typeface="Calibri" panose="020F0502020204030204" pitchFamily="34" charset="0"/>
                <a:cs typeface="Calibri" panose="020F0502020204030204" pitchFamily="34" charset="0"/>
              </a:rPr>
              <a:t>The notice, agenda and supporting documents are public records and must be made available to public</a:t>
            </a:r>
          </a:p>
          <a:p>
            <a:pPr lvl="1">
              <a:spcBef>
                <a:spcPts val="0"/>
              </a:spcBef>
            </a:pPr>
            <a:r>
              <a:rPr lang="en-US" sz="2200" dirty="0" smtClean="0">
                <a:latin typeface="Calibri" panose="020F0502020204030204" pitchFamily="34" charset="0"/>
                <a:cs typeface="Calibri" panose="020F0502020204030204" pitchFamily="34" charset="0"/>
              </a:rPr>
              <a:t>Writings, when distributed to a majority of the body by any person in connection with a matter subject to consideration at a public meeting, are public records that must be made available to the public “upon request without delay.”  </a:t>
            </a:r>
            <a:r>
              <a:rPr lang="en-US" sz="2200" dirty="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GC Section 54957.5</a:t>
            </a:r>
            <a:endParaRPr lang="en-US" sz="2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946863" y="5958494"/>
            <a:ext cx="1197137" cy="899506"/>
          </a:xfrm>
          <a:prstGeom prst="rect">
            <a:avLst/>
          </a:prstGeom>
        </p:spPr>
      </p:pic>
    </p:spTree>
    <p:extLst>
      <p:ext uri="{BB962C8B-B14F-4D97-AF65-F5344CB8AC3E}">
        <p14:creationId xmlns:p14="http://schemas.microsoft.com/office/powerpoint/2010/main" val="245972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Calibri" panose="020F0502020204030204" pitchFamily="34" charset="0"/>
                <a:cs typeface="Calibri" panose="020F0502020204030204" pitchFamily="34" charset="0"/>
              </a:rPr>
              <a:t>Agendas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427259"/>
            <a:ext cx="8229600" cy="4525963"/>
          </a:xfrm>
        </p:spPr>
        <p:txBody>
          <a:bodyPr>
            <a:normAutofit fontScale="92500" lnSpcReduction="20000"/>
          </a:bodyPr>
          <a:lstStyle/>
          <a:p>
            <a:r>
              <a:rPr lang="en-US" sz="3200" dirty="0" smtClean="0">
                <a:latin typeface="Calibri" panose="020F0502020204030204" pitchFamily="34" charset="0"/>
                <a:cs typeface="Calibri" panose="020F0502020204030204" pitchFamily="34" charset="0"/>
              </a:rPr>
              <a:t>Agenda must contain a brief description of the items of business to be transacted or discussed in either open or closed session </a:t>
            </a:r>
          </a:p>
          <a:p>
            <a:pPr lvl="1"/>
            <a:r>
              <a:rPr lang="en-US" sz="3000" dirty="0" smtClean="0">
                <a:latin typeface="Calibri" panose="020F0502020204030204" pitchFamily="34" charset="0"/>
                <a:cs typeface="Calibri" panose="020F0502020204030204" pitchFamily="34" charset="0"/>
              </a:rPr>
              <a:t>In general, agenda descriptions need not exceed 20 words per item</a:t>
            </a:r>
          </a:p>
          <a:p>
            <a:pPr lvl="1"/>
            <a:r>
              <a:rPr lang="en-US" sz="3000" dirty="0" smtClean="0">
                <a:latin typeface="Calibri" panose="020F0502020204030204" pitchFamily="34" charset="0"/>
                <a:cs typeface="Calibri" panose="020F0502020204030204" pitchFamily="34" charset="0"/>
              </a:rPr>
              <a:t>Agenda descriptions should provide sufficient information to allow members of the public to decide whether or not to attend the meeting or participate in the agenda item  </a:t>
            </a:r>
          </a:p>
          <a:p>
            <a:pPr lvl="1"/>
            <a:r>
              <a:rPr lang="en-US" sz="3000" dirty="0" smtClean="0">
                <a:latin typeface="Calibri" panose="020F0502020204030204" pitchFamily="34" charset="0"/>
                <a:cs typeface="Calibri" panose="020F0502020204030204" pitchFamily="34" charset="0"/>
              </a:rPr>
              <a:t>Closed session items must include reference to specific statutory authority for the closed session</a:t>
            </a:r>
          </a:p>
          <a:p>
            <a:pPr lvl="1"/>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7011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Agenda Descriptions - Example</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sz="2800" b="1" u="sng" dirty="0" smtClean="0">
                <a:latin typeface="Calibri" panose="020F0502020204030204" pitchFamily="34" charset="0"/>
                <a:cs typeface="Calibri" panose="020F0502020204030204" pitchFamily="34" charset="0"/>
              </a:rPr>
              <a:t>Is this agenda item descriptive enough?  </a:t>
            </a:r>
          </a:p>
          <a:p>
            <a:pPr marL="0" indent="0">
              <a:buNone/>
            </a:pPr>
            <a:r>
              <a:rPr lang="en-US" sz="2800" dirty="0" smtClean="0">
                <a:latin typeface="Calibri" panose="020F0502020204030204" pitchFamily="34" charset="0"/>
                <a:cs typeface="Calibri" panose="020F0502020204030204" pitchFamily="34" charset="0"/>
              </a:rPr>
              <a:t>Item No. 1.3:  Consideration of contract</a:t>
            </a:r>
          </a:p>
          <a:p>
            <a:pPr marL="0" indent="0">
              <a:buNone/>
            </a:pPr>
            <a:r>
              <a:rPr lang="en-US" sz="2800" dirty="0" smtClean="0">
                <a:latin typeface="Calibri" panose="020F0502020204030204" pitchFamily="34" charset="0"/>
                <a:cs typeface="Calibri" panose="020F0502020204030204" pitchFamily="34" charset="0"/>
              </a:rPr>
              <a:t>Item No. 1.3:  Consideration of contract with JK Consulting</a:t>
            </a:r>
          </a:p>
          <a:p>
            <a:pPr marL="0" indent="0">
              <a:buNone/>
            </a:pPr>
            <a:r>
              <a:rPr lang="en-US" sz="2800" dirty="0" smtClean="0">
                <a:latin typeface="Calibri" panose="020F0502020204030204" pitchFamily="34" charset="0"/>
                <a:cs typeface="Calibri" panose="020F0502020204030204" pitchFamily="34" charset="0"/>
              </a:rPr>
              <a:t>Item No. 1.3:  Consideration of contract with JK Consulting in the amount of $50,000</a:t>
            </a:r>
          </a:p>
          <a:p>
            <a:pPr marL="0" indent="0">
              <a:buNone/>
            </a:pPr>
            <a:r>
              <a:rPr lang="en-US" sz="2800" dirty="0" smtClean="0">
                <a:latin typeface="Calibri" panose="020F0502020204030204" pitchFamily="34" charset="0"/>
                <a:cs typeface="Calibri" panose="020F0502020204030204" pitchFamily="34" charset="0"/>
              </a:rPr>
              <a:t>Item No. 1.3:  Consideration of contract with JK Consulting in the amount of $50,000 for design </a:t>
            </a:r>
            <a:r>
              <a:rPr lang="en-US" sz="2800" dirty="0" smtClean="0">
                <a:latin typeface="Calibri" panose="020F0502020204030204" pitchFamily="34" charset="0"/>
                <a:cs typeface="Calibri" panose="020F0502020204030204" pitchFamily="34" charset="0"/>
              </a:rPr>
              <a:t> services </a:t>
            </a:r>
            <a:r>
              <a:rPr lang="en-US" sz="2800" dirty="0" smtClean="0">
                <a:latin typeface="Calibri" panose="020F0502020204030204" pitchFamily="34" charset="0"/>
                <a:cs typeface="Calibri" panose="020F0502020204030204" pitchFamily="34" charset="0"/>
              </a:rPr>
              <a:t>related to the new Academic Senate logo</a:t>
            </a:r>
            <a:endParaRPr lang="en-US" sz="28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504409" y="1913091"/>
            <a:ext cx="553554" cy="551375"/>
          </a:xfrm>
          <a:prstGeom prst="rect">
            <a:avLst/>
          </a:prstGeom>
        </p:spPr>
      </p:pic>
      <p:pic>
        <p:nvPicPr>
          <p:cNvPr id="7" name="Picture 6"/>
          <p:cNvPicPr>
            <a:picLocks noChangeAspect="1"/>
          </p:cNvPicPr>
          <p:nvPr/>
        </p:nvPicPr>
        <p:blipFill>
          <a:blip r:embed="rId2"/>
          <a:stretch>
            <a:fillRect/>
          </a:stretch>
        </p:blipFill>
        <p:spPr>
          <a:xfrm>
            <a:off x="2254195" y="2906738"/>
            <a:ext cx="553554" cy="551375"/>
          </a:xfrm>
          <a:prstGeom prst="rect">
            <a:avLst/>
          </a:prstGeom>
        </p:spPr>
      </p:pic>
      <p:pic>
        <p:nvPicPr>
          <p:cNvPr id="8" name="Picture 7"/>
          <p:cNvPicPr>
            <a:picLocks noChangeAspect="1"/>
          </p:cNvPicPr>
          <p:nvPr/>
        </p:nvPicPr>
        <p:blipFill>
          <a:blip r:embed="rId3"/>
          <a:stretch>
            <a:fillRect/>
          </a:stretch>
        </p:blipFill>
        <p:spPr>
          <a:xfrm>
            <a:off x="5949625" y="3835058"/>
            <a:ext cx="554784" cy="554784"/>
          </a:xfrm>
          <a:prstGeom prst="rect">
            <a:avLst/>
          </a:prstGeom>
        </p:spPr>
      </p:pic>
      <p:pic>
        <p:nvPicPr>
          <p:cNvPr id="9" name="Picture 8"/>
          <p:cNvPicPr>
            <a:picLocks noChangeAspect="1"/>
          </p:cNvPicPr>
          <p:nvPr/>
        </p:nvPicPr>
        <p:blipFill>
          <a:blip r:embed="rId4"/>
          <a:stretch>
            <a:fillRect/>
          </a:stretch>
        </p:blipFill>
        <p:spPr>
          <a:xfrm>
            <a:off x="7739063" y="4515528"/>
            <a:ext cx="947737" cy="947737"/>
          </a:xfrm>
          <a:prstGeom prst="rect">
            <a:avLst/>
          </a:prstGeom>
        </p:spPr>
      </p:pic>
      <p:pic>
        <p:nvPicPr>
          <p:cNvPr id="10" name="Picture 9"/>
          <p:cNvPicPr>
            <a:picLocks noChangeAspect="1"/>
          </p:cNvPicPr>
          <p:nvPr/>
        </p:nvPicPr>
        <p:blipFill>
          <a:blip r:embed="rId5"/>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7022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90"/>
                                          </p:val>
                                        </p:tav>
                                        <p:tav tm="100000">
                                          <p:val>
                                            <p:fltVal val="0"/>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90"/>
                                          </p:val>
                                        </p:tav>
                                        <p:tav tm="100000">
                                          <p:val>
                                            <p:fltVal val="0"/>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4400" dirty="0" smtClean="0">
                <a:latin typeface="Calibri" panose="020F0502020204030204" pitchFamily="34" charset="0"/>
                <a:cs typeface="Calibri" panose="020F0502020204030204" pitchFamily="34" charset="0"/>
              </a:rPr>
              <a:t>Adding an Item to an Agenda</a:t>
            </a:r>
            <a:br>
              <a:rPr lang="en-US" sz="4400" dirty="0" smtClean="0">
                <a:latin typeface="Calibri" panose="020F0502020204030204" pitchFamily="34" charset="0"/>
                <a:cs typeface="Calibri" panose="020F0502020204030204" pitchFamily="34" charset="0"/>
              </a:rPr>
            </a:br>
            <a:r>
              <a:rPr lang="en-US" sz="4400" dirty="0" smtClean="0">
                <a:latin typeface="Calibri" panose="020F0502020204030204" pitchFamily="34" charset="0"/>
                <a:cs typeface="Calibri" panose="020F0502020204030204" pitchFamily="34" charset="0"/>
              </a:rPr>
              <a:t> (Urgency Items)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79713"/>
            <a:ext cx="8229600" cy="4876800"/>
          </a:xfrm>
        </p:spPr>
        <p:txBody>
          <a:bodyPr>
            <a:normAutofit lnSpcReduction="10000"/>
          </a:bodyPr>
          <a:lstStyle/>
          <a:p>
            <a:r>
              <a:rPr lang="en-US" sz="2800" dirty="0" smtClean="0">
                <a:latin typeface="Calibri" panose="020F0502020204030204" pitchFamily="34" charset="0"/>
                <a:cs typeface="Calibri" panose="020F0502020204030204" pitchFamily="34" charset="0"/>
              </a:rPr>
              <a:t>The Brown Act generally prohibits any action or discussion of items not on the posted agenda.</a:t>
            </a:r>
          </a:p>
          <a:p>
            <a:r>
              <a:rPr lang="en-US" sz="2800" u="sng" dirty="0" smtClean="0">
                <a:latin typeface="Calibri" panose="020F0502020204030204" pitchFamily="34" charset="0"/>
                <a:cs typeface="Calibri" panose="020F0502020204030204" pitchFamily="34" charset="0"/>
              </a:rPr>
              <a:t>Urgency Items</a:t>
            </a:r>
            <a:r>
              <a:rPr lang="en-US" sz="2800" dirty="0" smtClean="0">
                <a:latin typeface="Calibri" panose="020F0502020204030204" pitchFamily="34" charset="0"/>
                <a:cs typeface="Calibri" panose="020F0502020204030204" pitchFamily="34" charset="0"/>
              </a:rPr>
              <a:t>:  When 2/3 of all members present (or all members if less than 2/3 are present) determine that there is a need for immediate action and the need to take action “came to the attention of the local agency subsequent to the agenda being posted.” </a:t>
            </a:r>
          </a:p>
          <a:p>
            <a:r>
              <a:rPr lang="en-US" sz="2800" dirty="0" smtClean="0">
                <a:latin typeface="Calibri" panose="020F0502020204030204" pitchFamily="34" charset="0"/>
                <a:cs typeface="Calibri" panose="020F0502020204030204" pitchFamily="34" charset="0"/>
              </a:rPr>
              <a:t>Note that this exception may not be used if the legislative body or the staff knew about the need to take immediate action before the agenda was </a:t>
            </a:r>
            <a:r>
              <a:rPr lang="en-US" sz="2800" dirty="0" smtClean="0">
                <a:latin typeface="Calibri" panose="020F0502020204030204" pitchFamily="34" charset="0"/>
                <a:cs typeface="Calibri" panose="020F0502020204030204" pitchFamily="34" charset="0"/>
              </a:rPr>
              <a:t>	  posted</a:t>
            </a: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81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Special Meetings – 24 Hours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sz="2800" dirty="0" smtClean="0">
                <a:latin typeface="Calibri" panose="020F0502020204030204" pitchFamily="34" charset="0"/>
                <a:cs typeface="Calibri" panose="020F0502020204030204" pitchFamily="34" charset="0"/>
              </a:rPr>
              <a:t>A special meeting may be called by the presiding officer or by a majority of the members of a legislative body. </a:t>
            </a:r>
          </a:p>
          <a:p>
            <a:r>
              <a:rPr lang="en-US" sz="2800" dirty="0" smtClean="0">
                <a:latin typeface="Calibri" panose="020F0502020204030204" pitchFamily="34" charset="0"/>
                <a:cs typeface="Calibri" panose="020F0502020204030204" pitchFamily="34" charset="0"/>
              </a:rPr>
              <a:t>Written notice of the special meeting must be posted and sent </a:t>
            </a:r>
            <a:r>
              <a:rPr lang="en-US" sz="2800" u="sng" dirty="0" smtClean="0">
                <a:latin typeface="Calibri" panose="020F0502020204030204" pitchFamily="34" charset="0"/>
                <a:cs typeface="Calibri" panose="020F0502020204030204" pitchFamily="34" charset="0"/>
              </a:rPr>
              <a:t>at least 24 hours in advance</a:t>
            </a:r>
            <a:r>
              <a:rPr lang="en-US" sz="2800" dirty="0" smtClean="0">
                <a:latin typeface="Calibri" panose="020F0502020204030204" pitchFamily="34" charset="0"/>
                <a:cs typeface="Calibri" panose="020F0502020204030204" pitchFamily="34" charset="0"/>
              </a:rPr>
              <a:t> to each member of the legislative body and to each local newspaper and radio or TV station that has requested notice in writing. </a:t>
            </a:r>
          </a:p>
          <a:p>
            <a:r>
              <a:rPr lang="en-US" sz="2800" dirty="0" smtClean="0">
                <a:latin typeface="Calibri" panose="020F0502020204030204" pitchFamily="34" charset="0"/>
                <a:cs typeface="Calibri" panose="020F0502020204030204" pitchFamily="34" charset="0"/>
              </a:rPr>
              <a:t>The body may only consider business identified in the notice (no urgency item additions).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7891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Emergency Meetings – 1 Hour</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An emergency meeting may be called with </a:t>
            </a:r>
            <a:r>
              <a:rPr lang="en-US" sz="2800" u="sng" dirty="0" smtClean="0">
                <a:latin typeface="Calibri" panose="020F0502020204030204" pitchFamily="34" charset="0"/>
                <a:cs typeface="Calibri" panose="020F0502020204030204" pitchFamily="34" charset="0"/>
              </a:rPr>
              <a:t>one hour advance notice</a:t>
            </a:r>
            <a:r>
              <a:rPr lang="en-US" sz="2800" dirty="0" smtClean="0">
                <a:latin typeface="Calibri" panose="020F0502020204030204" pitchFamily="34" charset="0"/>
                <a:cs typeface="Calibri" panose="020F0502020204030204" pitchFamily="34" charset="0"/>
              </a:rPr>
              <a:t> to media outlets.</a:t>
            </a:r>
          </a:p>
          <a:p>
            <a:r>
              <a:rPr lang="en-US" sz="2800" dirty="0" smtClean="0">
                <a:latin typeface="Calibri" panose="020F0502020204030204" pitchFamily="34" charset="0"/>
                <a:cs typeface="Calibri" panose="020F0502020204030204" pitchFamily="34" charset="0"/>
              </a:rPr>
              <a:t>An emergency is limited to “a </a:t>
            </a:r>
            <a:r>
              <a:rPr lang="en-US" sz="2800" dirty="0">
                <a:latin typeface="Calibri" panose="020F0502020204030204" pitchFamily="34" charset="0"/>
                <a:cs typeface="Calibri" panose="020F0502020204030204" pitchFamily="34" charset="0"/>
              </a:rPr>
              <a:t>work stoppage, crippling activity, or other activity that severely impairs public health, safety, or both, as determined by a majority of the members of </a:t>
            </a:r>
            <a:r>
              <a:rPr lang="en-US" sz="2800" dirty="0" smtClean="0">
                <a:latin typeface="Calibri" panose="020F0502020204030204" pitchFamily="34" charset="0"/>
                <a:cs typeface="Calibri" panose="020F0502020204030204" pitchFamily="34" charset="0"/>
              </a:rPr>
              <a:t>the </a:t>
            </a:r>
            <a:r>
              <a:rPr lang="en-US" sz="2800" dirty="0">
                <a:latin typeface="Calibri" panose="020F0502020204030204" pitchFamily="34" charset="0"/>
                <a:cs typeface="Calibri" panose="020F0502020204030204" pitchFamily="34" charset="0"/>
              </a:rPr>
              <a:t>legislative </a:t>
            </a:r>
            <a:r>
              <a:rPr lang="en-US" sz="2800" dirty="0" smtClean="0">
                <a:latin typeface="Calibri" panose="020F0502020204030204" pitchFamily="34" charset="0"/>
                <a:cs typeface="Calibri" panose="020F0502020204030204" pitchFamily="34" charset="0"/>
              </a:rPr>
              <a:t>body.”   -GC Section 54956.5</a:t>
            </a:r>
          </a:p>
          <a:p>
            <a:r>
              <a:rPr lang="en-US" sz="2800" dirty="0" smtClean="0">
                <a:latin typeface="Calibri" panose="020F0502020204030204" pitchFamily="34" charset="0"/>
                <a:cs typeface="Calibri" panose="020F0502020204030204" pitchFamily="34" charset="0"/>
              </a:rPr>
              <a:t>The one hour notice requirement is waived for “dire emergencies.”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4993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LEGISLATIVE BODIES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lvl="0" indent="0">
              <a:spcBef>
                <a:spcPts val="700"/>
              </a:spcBef>
              <a:buClr>
                <a:schemeClr val="accent2"/>
              </a:buClr>
              <a:buSzPct val="60000"/>
              <a:buNone/>
              <a:defRPr/>
            </a:pPr>
            <a:r>
              <a:rPr lang="en-US" sz="3200" dirty="0" smtClean="0">
                <a:latin typeface="Calibri" panose="020F0502020204030204" pitchFamily="34" charset="0"/>
                <a:cs typeface="Calibri" panose="020F0502020204030204" pitchFamily="34" charset="0"/>
              </a:rPr>
              <a:t>“All meetings of the </a:t>
            </a:r>
            <a:r>
              <a:rPr lang="en-US" sz="3200" u="sng" dirty="0" smtClean="0">
                <a:solidFill>
                  <a:schemeClr val="accent1">
                    <a:lumMod val="75000"/>
                  </a:schemeClr>
                </a:solidFill>
                <a:latin typeface="Calibri" panose="020F0502020204030204" pitchFamily="34" charset="0"/>
                <a:cs typeface="Calibri" panose="020F0502020204030204" pitchFamily="34" charset="0"/>
              </a:rPr>
              <a:t>legislative body</a:t>
            </a:r>
            <a:r>
              <a:rPr lang="en-US" sz="3200" dirty="0" smtClean="0">
                <a:latin typeface="Calibri" panose="020F0502020204030204" pitchFamily="34" charset="0"/>
                <a:cs typeface="Calibri" panose="020F0502020204030204" pitchFamily="34" charset="0"/>
              </a:rPr>
              <a:t> of a local agency shall be open and public, and all persons shall be permitted to attend any meeting of the </a:t>
            </a:r>
            <a:r>
              <a:rPr lang="en-US" sz="3200" u="sng" dirty="0" smtClean="0">
                <a:solidFill>
                  <a:schemeClr val="accent1">
                    <a:lumMod val="75000"/>
                  </a:schemeClr>
                </a:solidFill>
                <a:latin typeface="Calibri" panose="020F0502020204030204" pitchFamily="34" charset="0"/>
                <a:cs typeface="Calibri" panose="020F0502020204030204" pitchFamily="34" charset="0"/>
              </a:rPr>
              <a:t>legislative body</a:t>
            </a:r>
            <a:r>
              <a:rPr lang="en-US" sz="3200" dirty="0" smtClean="0">
                <a:latin typeface="Calibri" panose="020F0502020204030204" pitchFamily="34" charset="0"/>
                <a:cs typeface="Calibri" panose="020F0502020204030204" pitchFamily="34" charset="0"/>
              </a:rPr>
              <a:t> of a local agency, except as otherwise provided in this chapter.”				    		  </a:t>
            </a:r>
            <a:r>
              <a:rPr lang="en-US" sz="3200"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-GC Section 54953(a)</a:t>
            </a:r>
          </a:p>
          <a:p>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349641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PUBLIC PARTICIPATION</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3200" dirty="0">
                <a:latin typeface="Calibri" panose="020F0502020204030204" pitchFamily="34" charset="0"/>
                <a:cs typeface="Calibri" panose="020F0502020204030204" pitchFamily="34" charset="0"/>
              </a:rPr>
              <a:t>“All meetings of a state body shall be open and public and </a:t>
            </a:r>
            <a:r>
              <a:rPr lang="en-US" sz="3200" u="sng" dirty="0">
                <a:solidFill>
                  <a:srgbClr val="0070C0"/>
                </a:solidFill>
                <a:latin typeface="Calibri" panose="020F0502020204030204" pitchFamily="34" charset="0"/>
                <a:cs typeface="Calibri" panose="020F0502020204030204" pitchFamily="34" charset="0"/>
              </a:rPr>
              <a:t>all persons shall be permitted to attend </a:t>
            </a:r>
            <a:r>
              <a:rPr lang="en-US" sz="3200" dirty="0">
                <a:latin typeface="Calibri" panose="020F0502020204030204" pitchFamily="34" charset="0"/>
                <a:cs typeface="Calibri" panose="020F0502020204030204" pitchFamily="34" charset="0"/>
              </a:rPr>
              <a:t>any meeting of a state body except as otherwise provided in this article.”  </a:t>
            </a:r>
          </a:p>
          <a:p>
            <a:pPr marL="0" indent="0">
              <a:buNone/>
            </a:pP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	- </a:t>
            </a:r>
            <a:r>
              <a:rPr lang="en-US" sz="3200" dirty="0">
                <a:latin typeface="Calibri" panose="020F0502020204030204" pitchFamily="34" charset="0"/>
                <a:cs typeface="Calibri" panose="020F0502020204030204" pitchFamily="34" charset="0"/>
              </a:rPr>
              <a:t>GC Section </a:t>
            </a:r>
            <a:r>
              <a:rPr lang="en-US" sz="3200" dirty="0">
                <a:solidFill>
                  <a:prstClr val="black"/>
                </a:solidFill>
                <a:latin typeface="Calibri" panose="020F0502020204030204" pitchFamily="34" charset="0"/>
                <a:cs typeface="Calibri" panose="020F0502020204030204" pitchFamily="34" charset="0"/>
              </a:rPr>
              <a:t>54953(a)</a:t>
            </a:r>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756445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The Public’s Place at the Table</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24000"/>
            <a:ext cx="8229600" cy="4525963"/>
          </a:xfrm>
        </p:spPr>
        <p:txBody>
          <a:bodyPr>
            <a:normAutofit/>
          </a:bodyPr>
          <a:lstStyle/>
          <a:p>
            <a:r>
              <a:rPr lang="en-US" sz="2800" dirty="0" smtClean="0">
                <a:latin typeface="Calibri" panose="020F0502020204030204" pitchFamily="34" charset="0"/>
                <a:cs typeface="Calibri" panose="020F0502020204030204" pitchFamily="34" charset="0"/>
              </a:rPr>
              <a:t>The legislative body must provide an opportunity for members of the public to directly address the body on each agenda item before or during the legislative body’s discussion or consideration of the item.  </a:t>
            </a:r>
          </a:p>
          <a:p>
            <a:r>
              <a:rPr lang="en-US" sz="2800" dirty="0" smtClean="0">
                <a:latin typeface="Calibri" panose="020F0502020204030204" pitchFamily="34" charset="0"/>
                <a:cs typeface="Calibri" panose="020F0502020204030204" pitchFamily="34" charset="0"/>
              </a:rPr>
              <a:t>Every agenda for a regular meeting must also allow members of the public to speak on any other item of interest within the subject matter jurisdiction of the legislative body </a:t>
            </a:r>
            <a:r>
              <a:rPr lang="en-US" sz="2800" dirty="0">
                <a:latin typeface="Calibri" panose="020F0502020204030204" pitchFamily="34" charset="0"/>
                <a:cs typeface="Calibri" panose="020F0502020204030204" pitchFamily="34" charset="0"/>
              </a:rPr>
              <a:t>(even if not on the agenda</a:t>
            </a: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3000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The Public’s Place at the Table</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The legislative body may not prohibit criticism of policies, procedures, programs or services of the legislative body/agency </a:t>
            </a:r>
          </a:p>
          <a:p>
            <a:r>
              <a:rPr lang="en-US" sz="2800" dirty="0" smtClean="0">
                <a:latin typeface="Calibri" panose="020F0502020204030204" pitchFamily="34" charset="0"/>
                <a:cs typeface="Calibri" panose="020F0502020204030204" pitchFamily="34" charset="0"/>
              </a:rPr>
              <a:t>Reasonable </a:t>
            </a:r>
            <a:r>
              <a:rPr lang="en-US" sz="2800" dirty="0">
                <a:latin typeface="Calibri" panose="020F0502020204030204" pitchFamily="34" charset="0"/>
                <a:cs typeface="Calibri" panose="020F0502020204030204" pitchFamily="34" charset="0"/>
              </a:rPr>
              <a:t>regulations on public comment </a:t>
            </a:r>
            <a:r>
              <a:rPr lang="en-US" sz="2800" dirty="0" smtClean="0">
                <a:latin typeface="Calibri" panose="020F0502020204030204" pitchFamily="34" charset="0"/>
                <a:cs typeface="Calibri" panose="020F0502020204030204" pitchFamily="34" charset="0"/>
              </a:rPr>
              <a:t>may be </a:t>
            </a:r>
            <a:r>
              <a:rPr lang="en-US" sz="2800" dirty="0">
                <a:latin typeface="Calibri" panose="020F0502020204030204" pitchFamily="34" charset="0"/>
                <a:cs typeface="Calibri" panose="020F0502020204030204" pitchFamily="34" charset="0"/>
              </a:rPr>
              <a:t>adopted (example: time limits for individual speakers</a:t>
            </a:r>
            <a:r>
              <a:rPr lang="en-US" sz="2800" dirty="0" smtClean="0">
                <a:latin typeface="Calibri" panose="020F0502020204030204" pitchFamily="34" charset="0"/>
                <a:cs typeface="Calibri" panose="020F0502020204030204" pitchFamily="34" charset="0"/>
              </a:rPr>
              <a:t>)</a:t>
            </a:r>
          </a:p>
          <a:p>
            <a:r>
              <a:rPr lang="en-US" sz="2800" dirty="0" smtClean="0">
                <a:latin typeface="Calibri" panose="020F0502020204030204" pitchFamily="34" charset="0"/>
                <a:cs typeface="Calibri" panose="020F0502020204030204" pitchFamily="34" charset="0"/>
              </a:rPr>
              <a:t>The legislative body may remove individuals from a meeting who willfully interrupt proceedings.</a:t>
            </a:r>
          </a:p>
          <a:p>
            <a:pPr marL="0" indent="0">
              <a:buNone/>
            </a:pP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GC Section 54957.9</a:t>
            </a: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2465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The Public’s Right to Attend</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371600"/>
            <a:ext cx="8229600" cy="4525963"/>
          </a:xfrm>
        </p:spPr>
        <p:txBody>
          <a:bodyPr>
            <a:normAutofit/>
          </a:bodyPr>
          <a:lstStyle/>
          <a:p>
            <a:r>
              <a:rPr lang="en-US" sz="2800" dirty="0" smtClean="0">
                <a:latin typeface="Calibri" panose="020F0502020204030204" pitchFamily="34" charset="0"/>
                <a:cs typeface="Calibri" panose="020F0502020204030204" pitchFamily="34" charset="0"/>
              </a:rPr>
              <a:t>All meetings must comply with the ADA </a:t>
            </a:r>
          </a:p>
          <a:p>
            <a:r>
              <a:rPr lang="en-US" sz="2800" dirty="0" smtClean="0">
                <a:latin typeface="Calibri" panose="020F0502020204030204" pitchFamily="34" charset="0"/>
                <a:cs typeface="Calibri" panose="020F0502020204030204" pitchFamily="34" charset="0"/>
              </a:rPr>
              <a:t>Any person may record the proceedings via audio recorder, video recorder or still motion camera</a:t>
            </a:r>
          </a:p>
          <a:p>
            <a:r>
              <a:rPr lang="en-US" sz="2800" dirty="0" smtClean="0">
                <a:latin typeface="Calibri" panose="020F0502020204030204" pitchFamily="34" charset="0"/>
                <a:cs typeface="Calibri" panose="020F0502020204030204" pitchFamily="34" charset="0"/>
              </a:rPr>
              <a:t>No conditions may be set for attendance at or participation in a public meeting</a:t>
            </a:r>
          </a:p>
          <a:p>
            <a:pPr lvl="1"/>
            <a:r>
              <a:rPr lang="en-US" sz="2400" dirty="0" smtClean="0">
                <a:latin typeface="Calibri" panose="020F0502020204030204" pitchFamily="34" charset="0"/>
                <a:cs typeface="Calibri" panose="020F0502020204030204" pitchFamily="34" charset="0"/>
              </a:rPr>
              <a:t>Sign-in not required</a:t>
            </a:r>
          </a:p>
          <a:p>
            <a:pPr lvl="1"/>
            <a:r>
              <a:rPr lang="en-US" sz="2400" dirty="0" smtClean="0">
                <a:latin typeface="Calibri" panose="020F0502020204030204" pitchFamily="34" charset="0"/>
                <a:cs typeface="Calibri" panose="020F0502020204030204" pitchFamily="34" charset="0"/>
              </a:rPr>
              <a:t>Self-identification not required as a prerequisite to speak</a:t>
            </a:r>
          </a:p>
          <a:p>
            <a:pPr lvl="1"/>
            <a:r>
              <a:rPr lang="en-US" sz="2400" dirty="0" smtClean="0">
                <a:latin typeface="Calibri" panose="020F0502020204030204" pitchFamily="34" charset="0"/>
                <a:cs typeface="Calibri" panose="020F0502020204030204" pitchFamily="34" charset="0"/>
              </a:rPr>
              <a:t>No fees may be charged for providing notice</a:t>
            </a:r>
          </a:p>
          <a:p>
            <a:pPr lvl="1"/>
            <a:endParaRPr lang="en-US"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5169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CLOSED SESSIONS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r>
              <a:rPr lang="en-US" sz="3000" dirty="0">
                <a:latin typeface="Calibri" panose="020F0502020204030204" pitchFamily="34" charset="0"/>
                <a:cs typeface="Calibri" panose="020F0502020204030204" pitchFamily="34" charset="0"/>
              </a:rPr>
              <a:t>“All meetings of a </a:t>
            </a:r>
            <a:r>
              <a:rPr lang="en-US" sz="3000" dirty="0" smtClean="0">
                <a:latin typeface="Calibri" panose="020F0502020204030204" pitchFamily="34" charset="0"/>
                <a:cs typeface="Calibri" panose="020F0502020204030204" pitchFamily="34" charset="0"/>
              </a:rPr>
              <a:t>legislative body </a:t>
            </a:r>
            <a:r>
              <a:rPr lang="en-US" sz="3000" dirty="0">
                <a:latin typeface="Calibri" panose="020F0502020204030204" pitchFamily="34" charset="0"/>
                <a:cs typeface="Calibri" panose="020F0502020204030204" pitchFamily="34" charset="0"/>
              </a:rPr>
              <a:t>shall be open and public and all persons shall be permitted to attend any meeting of a state body </a:t>
            </a:r>
            <a:r>
              <a:rPr lang="en-US" sz="3000" u="sng" dirty="0">
                <a:solidFill>
                  <a:schemeClr val="accent1">
                    <a:lumMod val="75000"/>
                  </a:schemeClr>
                </a:solidFill>
                <a:latin typeface="Calibri" panose="020F0502020204030204" pitchFamily="34" charset="0"/>
                <a:cs typeface="Calibri" panose="020F0502020204030204" pitchFamily="34" charset="0"/>
              </a:rPr>
              <a:t>except as otherwise provided in this article</a:t>
            </a:r>
            <a:r>
              <a:rPr lang="en-US" sz="3000" dirty="0">
                <a:latin typeface="Calibri" panose="020F0502020204030204" pitchFamily="34" charset="0"/>
                <a:cs typeface="Calibri" panose="020F0502020204030204" pitchFamily="34" charset="0"/>
              </a:rPr>
              <a:t>.”  </a:t>
            </a:r>
          </a:p>
          <a:p>
            <a:pPr marL="0" indent="0">
              <a:buNone/>
            </a:pP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		- </a:t>
            </a:r>
            <a:r>
              <a:rPr lang="en-US" sz="3000" dirty="0">
                <a:latin typeface="Calibri" panose="020F0502020204030204" pitchFamily="34" charset="0"/>
                <a:cs typeface="Calibri" panose="020F0502020204030204" pitchFamily="34" charset="0"/>
              </a:rPr>
              <a:t>GC Section </a:t>
            </a:r>
            <a:r>
              <a:rPr lang="en-US" sz="3000" dirty="0">
                <a:solidFill>
                  <a:prstClr val="black"/>
                </a:solidFill>
                <a:latin typeface="Calibri" panose="020F0502020204030204" pitchFamily="34" charset="0"/>
                <a:cs typeface="Calibri" panose="020F0502020204030204" pitchFamily="34" charset="0"/>
              </a:rPr>
              <a:t>54953(a)</a:t>
            </a:r>
            <a:endParaRPr lang="en-US" sz="3000" dirty="0" smtClean="0">
              <a:latin typeface="Calibri" panose="020F0502020204030204" pitchFamily="34" charset="0"/>
              <a:cs typeface="Calibri" panose="020F0502020204030204" pitchFamily="34" charset="0"/>
            </a:endParaRPr>
          </a:p>
          <a:p>
            <a:pPr marL="0" indent="0">
              <a:buNone/>
            </a:pPr>
            <a:endParaRPr lang="en-US" sz="3000" dirty="0" smtClean="0">
              <a:latin typeface="Calibri" panose="020F0502020204030204" pitchFamily="34" charset="0"/>
              <a:cs typeface="Calibri" panose="020F0502020204030204" pitchFamily="34" charset="0"/>
            </a:endParaRPr>
          </a:p>
          <a:p>
            <a:pPr marL="0" indent="0" algn="ctr">
              <a:buNone/>
            </a:pPr>
            <a:r>
              <a:rPr lang="en-US" sz="3000" dirty="0" smtClean="0">
                <a:solidFill>
                  <a:srgbClr val="FF0000"/>
                </a:solidFill>
                <a:latin typeface="Calibri" panose="020F0502020204030204" pitchFamily="34" charset="0"/>
                <a:cs typeface="Calibri" panose="020F0502020204030204" pitchFamily="34" charset="0"/>
              </a:rPr>
              <a:t>Without specific statutory authority for a closed session, a matter must be discussed in public.  </a:t>
            </a:r>
            <a:endParaRPr lang="en-US" sz="3000" dirty="0">
              <a:solidFill>
                <a:srgbClr val="FF0000"/>
              </a:solidFill>
              <a:latin typeface="Calibri" panose="020F0502020204030204" pitchFamily="34" charset="0"/>
              <a:cs typeface="Calibri" panose="020F0502020204030204" pitchFamily="34" charset="0"/>
            </a:endParaRPr>
          </a:p>
          <a:p>
            <a:endParaRPr lang="en-US" sz="3000" dirty="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5523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Authorized Closed Session Topics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sz="2800" dirty="0" smtClean="0">
                <a:latin typeface="Calibri" panose="020F0502020204030204" pitchFamily="34" charset="0"/>
                <a:cs typeface="Calibri" panose="020F0502020204030204" pitchFamily="34" charset="0"/>
              </a:rPr>
              <a:t>The Brown Act authorizes closed sessions for specific topics, including: </a:t>
            </a:r>
          </a:p>
          <a:p>
            <a:pPr lvl="1"/>
            <a:r>
              <a:rPr lang="en-US" sz="2800" dirty="0" smtClean="0">
                <a:latin typeface="Calibri" panose="020F0502020204030204" pitchFamily="34" charset="0"/>
                <a:cs typeface="Calibri" panose="020F0502020204030204" pitchFamily="34" charset="0"/>
              </a:rPr>
              <a:t>Existing </a:t>
            </a:r>
            <a:r>
              <a:rPr lang="en-US" sz="2800" dirty="0">
                <a:latin typeface="Calibri" panose="020F0502020204030204" pitchFamily="34" charset="0"/>
                <a:cs typeface="Calibri" panose="020F0502020204030204" pitchFamily="34" charset="0"/>
              </a:rPr>
              <a:t>or anticipated litigation</a:t>
            </a:r>
          </a:p>
          <a:p>
            <a:pPr lvl="1"/>
            <a:r>
              <a:rPr lang="en-US" sz="2800" dirty="0">
                <a:latin typeface="Calibri" panose="020F0502020204030204" pitchFamily="34" charset="0"/>
                <a:cs typeface="Calibri" panose="020F0502020204030204" pitchFamily="34" charset="0"/>
              </a:rPr>
              <a:t>Real property negotiations</a:t>
            </a:r>
          </a:p>
          <a:p>
            <a:pPr lvl="1"/>
            <a:r>
              <a:rPr lang="en-US" sz="2800" dirty="0">
                <a:latin typeface="Calibri" panose="020F0502020204030204" pitchFamily="34" charset="0"/>
                <a:cs typeface="Calibri" panose="020F0502020204030204" pitchFamily="34" charset="0"/>
              </a:rPr>
              <a:t>Public employee appointments, evaluation and discipline</a:t>
            </a:r>
          </a:p>
          <a:p>
            <a:pPr lvl="1"/>
            <a:r>
              <a:rPr lang="en-US" sz="2800" dirty="0">
                <a:latin typeface="Calibri" panose="020F0502020204030204" pitchFamily="34" charset="0"/>
                <a:cs typeface="Calibri" panose="020F0502020204030204" pitchFamily="34" charset="0"/>
              </a:rPr>
              <a:t>Labor negotiations</a:t>
            </a:r>
          </a:p>
          <a:p>
            <a:pPr lvl="1"/>
            <a:r>
              <a:rPr lang="en-US" sz="2800" dirty="0">
                <a:latin typeface="Calibri" panose="020F0502020204030204" pitchFamily="34" charset="0"/>
                <a:cs typeface="Calibri" panose="020F0502020204030204" pitchFamily="34" charset="0"/>
              </a:rPr>
              <a:t>Threats to security</a:t>
            </a:r>
          </a:p>
          <a:p>
            <a:r>
              <a:rPr lang="en-US" sz="2800" dirty="0" smtClean="0">
                <a:latin typeface="Calibri" panose="020F0502020204030204" pitchFamily="34" charset="0"/>
                <a:cs typeface="Calibri" panose="020F0502020204030204" pitchFamily="34" charset="0"/>
              </a:rPr>
              <a:t>Note:  There is </a:t>
            </a:r>
            <a:r>
              <a:rPr lang="en-US" sz="2800" u="sng" dirty="0" smtClean="0">
                <a:latin typeface="Calibri" panose="020F0502020204030204" pitchFamily="34" charset="0"/>
                <a:cs typeface="Calibri" panose="020F0502020204030204" pitchFamily="34" charset="0"/>
              </a:rPr>
              <a:t>no</a:t>
            </a:r>
            <a:r>
              <a:rPr lang="en-US" sz="2800" dirty="0" smtClean="0">
                <a:latin typeface="Calibri" panose="020F0502020204030204" pitchFamily="34" charset="0"/>
                <a:cs typeface="Calibri" panose="020F0502020204030204" pitchFamily="34" charset="0"/>
              </a:rPr>
              <a:t> statutory exemption for topics that are embarrassing, difficult, sensitive uncomfortable or controversial</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4" y="5584193"/>
            <a:ext cx="128506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0508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Education Code Section 72122</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24000"/>
            <a:ext cx="8229600" cy="4525963"/>
          </a:xfrm>
        </p:spPr>
        <p:txBody>
          <a:bodyPr>
            <a:noAutofit/>
          </a:bodyPr>
          <a:lstStyle/>
          <a:p>
            <a:pPr marL="0" indent="0">
              <a:buNone/>
            </a:pPr>
            <a:r>
              <a:rPr lang="en-US" sz="2800" dirty="0">
                <a:latin typeface="Calibri" panose="020F0502020204030204" pitchFamily="34" charset="0"/>
                <a:cs typeface="Calibri" panose="020F0502020204030204" pitchFamily="34" charset="0"/>
              </a:rPr>
              <a:t>A</a:t>
            </a:r>
            <a:r>
              <a:rPr lang="en-US" sz="2800" dirty="0" smtClean="0">
                <a:latin typeface="Calibri" panose="020F0502020204030204" pitchFamily="34" charset="0"/>
                <a:cs typeface="Calibri" panose="020F0502020204030204" pitchFamily="34" charset="0"/>
              </a:rPr>
              <a:t>uthorizes a community college district board to meet in closed session to:</a:t>
            </a:r>
          </a:p>
          <a:p>
            <a:pPr lvl="1"/>
            <a:r>
              <a:rPr lang="en-US" sz="2400" dirty="0" smtClean="0">
                <a:latin typeface="Calibri" panose="020F0502020204030204" pitchFamily="34" charset="0"/>
                <a:cs typeface="Calibri" panose="020F0502020204030204" pitchFamily="34" charset="0"/>
              </a:rPr>
              <a:t>Consider </a:t>
            </a:r>
            <a:r>
              <a:rPr lang="en-US" sz="2400" dirty="0" smtClean="0">
                <a:latin typeface="Calibri" panose="020F0502020204030204" pitchFamily="34" charset="0"/>
                <a:cs typeface="Calibri" panose="020F0502020204030204" pitchFamily="34" charset="0"/>
              </a:rPr>
              <a:t>the suspension or discipline of a student, if a public hearing would reveal personal, disciplinary or academic information about the student in violation of state or federal student privacy laws (the student or parent/guardian may request a public hearing)</a:t>
            </a:r>
          </a:p>
          <a:p>
            <a:pPr lvl="1"/>
            <a:r>
              <a:rPr lang="en-US" sz="2400" dirty="0" smtClean="0">
                <a:latin typeface="Calibri" panose="020F0502020204030204" pitchFamily="34" charset="0"/>
                <a:cs typeface="Calibri" panose="020F0502020204030204" pitchFamily="34" charset="0"/>
              </a:rPr>
              <a:t>Consider the conferring of honorary degrees</a:t>
            </a:r>
          </a:p>
          <a:p>
            <a:pPr lvl="1"/>
            <a:r>
              <a:rPr lang="en-US" sz="2400" dirty="0" smtClean="0">
                <a:latin typeface="Calibri" panose="020F0502020204030204" pitchFamily="34" charset="0"/>
                <a:cs typeface="Calibri" panose="020F0502020204030204" pitchFamily="34" charset="0"/>
              </a:rPr>
              <a:t>Consider gifts from a donor who wants to remain anonymous</a:t>
            </a:r>
          </a:p>
          <a:p>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33193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Closed Session Process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47800"/>
            <a:ext cx="8229600" cy="4525963"/>
          </a:xfrm>
        </p:spPr>
        <p:txBody>
          <a:bodyPr>
            <a:noAutofit/>
          </a:bodyPr>
          <a:lstStyle/>
          <a:p>
            <a:r>
              <a:rPr lang="en-US" sz="2500" dirty="0" smtClean="0">
                <a:latin typeface="Calibri" panose="020F0502020204030204" pitchFamily="34" charset="0"/>
                <a:cs typeface="Calibri" panose="020F0502020204030204" pitchFamily="34" charset="0"/>
              </a:rPr>
              <a:t>Closed session items must be briefly described on the posted agenda and the description must state the specific statutory authorization</a:t>
            </a:r>
          </a:p>
          <a:p>
            <a:r>
              <a:rPr lang="en-US" sz="2500" dirty="0" smtClean="0">
                <a:latin typeface="Calibri" panose="020F0502020204030204" pitchFamily="34" charset="0"/>
                <a:cs typeface="Calibri" panose="020F0502020204030204" pitchFamily="34" charset="0"/>
              </a:rPr>
              <a:t>The Brown Act supplies a series of sample agenda descriptions for various types of authorized closed sessions (“safe harbor descriptions”)</a:t>
            </a:r>
          </a:p>
          <a:p>
            <a:r>
              <a:rPr lang="en-US" sz="2500" dirty="0" smtClean="0">
                <a:latin typeface="Calibri" panose="020F0502020204030204" pitchFamily="34" charset="0"/>
                <a:cs typeface="Calibri" panose="020F0502020204030204" pitchFamily="34" charset="0"/>
              </a:rPr>
              <a:t>The legislative body must make a public announcement prior to the closed session (may reference the closed session agenda)</a:t>
            </a:r>
          </a:p>
          <a:p>
            <a:r>
              <a:rPr lang="en-US" sz="2500" dirty="0" smtClean="0">
                <a:latin typeface="Calibri" panose="020F0502020204030204" pitchFamily="34" charset="0"/>
                <a:cs typeface="Calibri" panose="020F0502020204030204" pitchFamily="34" charset="0"/>
              </a:rPr>
              <a:t>Following a closed session, the legislative body must provide an oral or written report on certain actions taken in closed session</a:t>
            </a:r>
            <a:endParaRPr lang="en-US" sz="25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47883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Closed Sessions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When considering a closed session, always consult with your local counsel!</a:t>
            </a:r>
          </a:p>
          <a:p>
            <a:r>
              <a:rPr lang="en-US" sz="3200" dirty="0" smtClean="0">
                <a:latin typeface="Calibri" panose="020F0502020204030204" pitchFamily="34" charset="0"/>
                <a:cs typeface="Calibri" panose="020F0502020204030204" pitchFamily="34" charset="0"/>
              </a:rPr>
              <a:t>Your attorney will ensure: </a:t>
            </a:r>
          </a:p>
          <a:p>
            <a:pPr lvl="1"/>
            <a:r>
              <a:rPr lang="en-US" sz="2800" dirty="0" smtClean="0">
                <a:latin typeface="Calibri" panose="020F0502020204030204" pitchFamily="34" charset="0"/>
                <a:cs typeface="Calibri" panose="020F0502020204030204" pitchFamily="34" charset="0"/>
              </a:rPr>
              <a:t>The topic is appropriate for a closed session</a:t>
            </a:r>
          </a:p>
          <a:p>
            <a:pPr lvl="1"/>
            <a:r>
              <a:rPr lang="en-US" sz="2800" dirty="0" smtClean="0">
                <a:latin typeface="Calibri" panose="020F0502020204030204" pitchFamily="34" charset="0"/>
                <a:cs typeface="Calibri" panose="020F0502020204030204" pitchFamily="34" charset="0"/>
              </a:rPr>
              <a:t>The closed session agenda is properly drafted</a:t>
            </a:r>
          </a:p>
          <a:p>
            <a:pPr lvl="1"/>
            <a:r>
              <a:rPr lang="en-US" sz="2800" dirty="0" smtClean="0">
                <a:latin typeface="Calibri" panose="020F0502020204030204" pitchFamily="34" charset="0"/>
                <a:cs typeface="Calibri" panose="020F0502020204030204" pitchFamily="34" charset="0"/>
              </a:rPr>
              <a:t>The proper individuals attend the closed session</a:t>
            </a:r>
          </a:p>
          <a:p>
            <a:pPr lvl="1"/>
            <a:r>
              <a:rPr lang="en-US" sz="2800" dirty="0" smtClean="0">
                <a:latin typeface="Calibri" panose="020F0502020204030204" pitchFamily="34" charset="0"/>
                <a:cs typeface="Calibri" panose="020F0502020204030204" pitchFamily="34" charset="0"/>
              </a:rPr>
              <a:t>Appropriate reporting out of closed session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6" y="5592764"/>
            <a:ext cx="119332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208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VIOLATIONS AND REMEDIES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3200" dirty="0" smtClean="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r>
              <a:rPr lang="en-US" sz="3200" dirty="0" smtClean="0">
                <a:latin typeface="Calibri" panose="020F0502020204030204" pitchFamily="34" charset="0"/>
                <a:cs typeface="Calibri" panose="020F0502020204030204" pitchFamily="34" charset="0"/>
              </a:rPr>
              <a:t>Injunctions</a:t>
            </a:r>
            <a:r>
              <a:rPr lang="en-US" sz="3200" dirty="0">
                <a:latin typeface="Calibri" panose="020F0502020204030204" pitchFamily="34" charset="0"/>
                <a:cs typeface="Calibri" panose="020F0502020204030204" pitchFamily="34" charset="0"/>
              </a:rPr>
              <a:t>, overturned decisions, misdemeanor charges and the court of public opinion…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4955"/>
            <a:ext cx="3590925" cy="275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730952"/>
            <a:ext cx="2733675" cy="230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05400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Is This a Legislative Body? </a:t>
            </a:r>
            <a:endParaRPr lang="en-US" sz="4400" dirty="0">
              <a:latin typeface="Calibri" panose="020F0502020204030204" pitchFamily="34" charset="0"/>
              <a:cs typeface="Calibri" panose="020F0502020204030204" pitchFamily="34" charset="0"/>
            </a:endParaRPr>
          </a:p>
        </p:txBody>
      </p:sp>
      <p:sp>
        <p:nvSpPr>
          <p:cNvPr id="2" name="Text Placeholder 1"/>
          <p:cNvSpPr>
            <a:spLocks noGrp="1"/>
          </p:cNvSpPr>
          <p:nvPr>
            <p:ph sz="quarter" idx="1"/>
          </p:nvPr>
        </p:nvSpPr>
        <p:spPr/>
        <p:txBody>
          <a:bodyPr>
            <a:normAutofit/>
          </a:bodyPr>
          <a:lstStyle/>
          <a:p>
            <a:r>
              <a:rPr lang="en-US" sz="2800" dirty="0" smtClean="0">
                <a:latin typeface="Calibri" panose="020F0502020204030204" pitchFamily="34" charset="0"/>
                <a:cs typeface="Calibri" panose="020F0502020204030204" pitchFamily="34" charset="0"/>
              </a:rPr>
              <a:t>The Brown Act applies to all “Legislative  Bodies”</a:t>
            </a:r>
          </a:p>
          <a:p>
            <a:r>
              <a:rPr lang="en-US" sz="2800" dirty="0" smtClean="0">
                <a:latin typeface="Calibri" panose="020F0502020204030204" pitchFamily="34" charset="0"/>
                <a:cs typeface="Calibri" panose="020F0502020204030204" pitchFamily="34" charset="0"/>
              </a:rPr>
              <a:t>“Legislative Bodies” include: </a:t>
            </a:r>
          </a:p>
          <a:p>
            <a:pPr marL="914400" lvl="1" indent="-457200">
              <a:buAutoNum type="arabicParenR"/>
            </a:pPr>
            <a:r>
              <a:rPr lang="en-US" sz="2800" dirty="0" smtClean="0">
                <a:latin typeface="Calibri" panose="020F0502020204030204" pitchFamily="34" charset="0"/>
                <a:cs typeface="Calibri" panose="020F0502020204030204" pitchFamily="34" charset="0"/>
              </a:rPr>
              <a:t>“Governing Bodies” </a:t>
            </a:r>
          </a:p>
          <a:p>
            <a:pPr marL="914400" lvl="1" indent="-457200">
              <a:buAutoNum type="arabicParenR"/>
            </a:pPr>
            <a:r>
              <a:rPr lang="en-US" sz="2800" dirty="0" smtClean="0">
                <a:latin typeface="Calibri" panose="020F0502020204030204" pitchFamily="34" charset="0"/>
                <a:cs typeface="Calibri" panose="020F0502020204030204" pitchFamily="34" charset="0"/>
              </a:rPr>
              <a:t>“Appointed Bodies”</a:t>
            </a:r>
          </a:p>
          <a:p>
            <a:pPr marL="914400" lvl="1" indent="-457200">
              <a:buAutoNum type="arabicParenR"/>
            </a:pPr>
            <a:r>
              <a:rPr lang="en-US" sz="2800" dirty="0" smtClean="0">
                <a:latin typeface="Calibri" panose="020F0502020204030204" pitchFamily="34" charset="0"/>
                <a:cs typeface="Calibri" panose="020F0502020204030204" pitchFamily="34" charset="0"/>
              </a:rPr>
              <a:t>Certain private entities </a:t>
            </a:r>
            <a:endParaRPr lang="en-US" sz="28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43006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2325"/>
            <a:ext cx="8229600" cy="990600"/>
          </a:xfrm>
        </p:spPr>
        <p:txBody>
          <a:bodyPr>
            <a:normAutofit/>
          </a:bodyPr>
          <a:lstStyle/>
          <a:p>
            <a:pPr algn="ctr"/>
            <a:r>
              <a:rPr lang="en-US" sz="4400" dirty="0" smtClean="0">
                <a:latin typeface="Calibri" panose="020F0502020204030204" pitchFamily="34" charset="0"/>
                <a:cs typeface="Calibri" panose="020F0502020204030204" pitchFamily="34" charset="0"/>
              </a:rPr>
              <a:t>Why should I care?  </a:t>
            </a:r>
            <a:endParaRPr lang="en-US" sz="4400" dirty="0">
              <a:latin typeface="Calibri" panose="020F0502020204030204" pitchFamily="34" charset="0"/>
              <a:cs typeface="Calibri" panose="020F0502020204030204" pitchFamily="34" charset="0"/>
            </a:endParaRPr>
          </a:p>
        </p:txBody>
      </p:sp>
      <p:sp>
        <p:nvSpPr>
          <p:cNvPr id="5" name="Content Placeholder 4"/>
          <p:cNvSpPr>
            <a:spLocks noGrp="1"/>
          </p:cNvSpPr>
          <p:nvPr>
            <p:ph sz="quarter" idx="1"/>
          </p:nvPr>
        </p:nvSpPr>
        <p:spPr>
          <a:xfrm>
            <a:off x="457200" y="1143000"/>
            <a:ext cx="8229600" cy="4906963"/>
          </a:xfrm>
        </p:spPr>
        <p:txBody>
          <a:bodyPr>
            <a:noAutofit/>
          </a:bodyPr>
          <a:lstStyle/>
          <a:p>
            <a:r>
              <a:rPr lang="en-US" sz="2200" dirty="0" smtClean="0">
                <a:latin typeface="Calibri" panose="020F0502020204030204" pitchFamily="34" charset="0"/>
                <a:cs typeface="Calibri" panose="020F0502020204030204" pitchFamily="34" charset="0"/>
              </a:rPr>
              <a:t>Lawsuits</a:t>
            </a:r>
          </a:p>
          <a:p>
            <a:r>
              <a:rPr lang="en-US" sz="2200" dirty="0" smtClean="0">
                <a:latin typeface="Calibri" panose="020F0502020204030204" pitchFamily="34" charset="0"/>
                <a:cs typeface="Calibri" panose="020F0502020204030204" pitchFamily="34" charset="0"/>
              </a:rPr>
              <a:t>Depending on the circumstances, the decision of the body may be invalidated</a:t>
            </a:r>
          </a:p>
          <a:p>
            <a:pPr lvl="1"/>
            <a:r>
              <a:rPr lang="en-US" sz="2000" dirty="0" smtClean="0">
                <a:latin typeface="Calibri" panose="020F0502020204030204" pitchFamily="34" charset="0"/>
                <a:cs typeface="Calibri" panose="020F0502020204030204" pitchFamily="34" charset="0"/>
              </a:rPr>
              <a:t>Before filing a court action seeking invalidation, a person must send a “cure and correct” demand to the legislative body</a:t>
            </a:r>
          </a:p>
          <a:p>
            <a:pPr lvl="1"/>
            <a:r>
              <a:rPr lang="en-US" sz="2000" dirty="0" smtClean="0">
                <a:latin typeface="Calibri" panose="020F0502020204030204" pitchFamily="34" charset="0"/>
                <a:cs typeface="Calibri" panose="020F0502020204030204" pitchFamily="34" charset="0"/>
              </a:rPr>
              <a:t>Demand must describe the challenged action, the nature of the claimed Brown Act violation, and the “cure” sought.  </a:t>
            </a:r>
          </a:p>
          <a:p>
            <a:pPr lvl="1"/>
            <a:r>
              <a:rPr lang="en-US" sz="2000" dirty="0" smtClean="0">
                <a:latin typeface="Calibri" panose="020F0502020204030204" pitchFamily="34" charset="0"/>
                <a:cs typeface="Calibri" panose="020F0502020204030204" pitchFamily="34" charset="0"/>
              </a:rPr>
              <a:t>Legislative body then has 30 days to “cure and correct” the action </a:t>
            </a:r>
          </a:p>
          <a:p>
            <a:r>
              <a:rPr lang="en-US" sz="2200" dirty="0" smtClean="0">
                <a:latin typeface="Calibri" panose="020F0502020204030204" pitchFamily="34" charset="0"/>
                <a:cs typeface="Calibri" panose="020F0502020204030204" pitchFamily="34" charset="0"/>
              </a:rPr>
              <a:t>Injunctions against future violations</a:t>
            </a:r>
          </a:p>
          <a:p>
            <a:r>
              <a:rPr lang="en-US" sz="2200" dirty="0" smtClean="0">
                <a:latin typeface="Calibri" panose="020F0502020204030204" pitchFamily="34" charset="0"/>
                <a:cs typeface="Calibri" panose="020F0502020204030204" pitchFamily="34" charset="0"/>
              </a:rPr>
              <a:t>A prevailing plaintiff may recover attorneys fees and costs of litigation</a:t>
            </a:r>
          </a:p>
          <a:p>
            <a:r>
              <a:rPr lang="en-US" sz="2200" dirty="0" smtClean="0">
                <a:latin typeface="Calibri" panose="020F0502020204030204" pitchFamily="34" charset="0"/>
                <a:cs typeface="Calibri" panose="020F0502020204030204" pitchFamily="34" charset="0"/>
              </a:rPr>
              <a:t>Criminal misdemeanor penalties</a:t>
            </a:r>
          </a:p>
          <a:p>
            <a:pPr lvl="1"/>
            <a:r>
              <a:rPr lang="en-US" sz="2000" dirty="0" smtClean="0">
                <a:latin typeface="Calibri" panose="020F0502020204030204" pitchFamily="34" charset="0"/>
                <a:cs typeface="Calibri" panose="020F0502020204030204" pitchFamily="34" charset="0"/>
              </a:rPr>
              <a:t>If a member attends </a:t>
            </a:r>
            <a:r>
              <a:rPr lang="en-US" sz="2000" dirty="0">
                <a:latin typeface="Calibri" panose="020F0502020204030204" pitchFamily="34" charset="0"/>
                <a:cs typeface="Calibri" panose="020F0502020204030204" pitchFamily="34" charset="0"/>
              </a:rPr>
              <a:t>a meeting of </a:t>
            </a:r>
            <a:r>
              <a:rPr lang="en-US" sz="2000" dirty="0" smtClean="0">
                <a:latin typeface="Calibri" panose="020F0502020204030204" pitchFamily="34" charset="0"/>
                <a:cs typeface="Calibri" panose="020F0502020204030204" pitchFamily="34" charset="0"/>
              </a:rPr>
              <a:t>the legislative </a:t>
            </a:r>
            <a:r>
              <a:rPr lang="en-US" sz="2000" dirty="0">
                <a:latin typeface="Calibri" panose="020F0502020204030204" pitchFamily="34" charset="0"/>
                <a:cs typeface="Calibri" panose="020F0502020204030204" pitchFamily="34" charset="0"/>
              </a:rPr>
              <a:t>body where action is taken in violation of </a:t>
            </a:r>
            <a:r>
              <a:rPr lang="en-US" sz="2000" dirty="0" smtClean="0">
                <a:latin typeface="Calibri" panose="020F0502020204030204" pitchFamily="34" charset="0"/>
                <a:cs typeface="Calibri" panose="020F0502020204030204" pitchFamily="34" charset="0"/>
              </a:rPr>
              <a:t>the Brown Act, </a:t>
            </a:r>
            <a:r>
              <a:rPr lang="en-US" sz="2000" dirty="0">
                <a:latin typeface="Calibri" panose="020F0502020204030204" pitchFamily="34" charset="0"/>
                <a:cs typeface="Calibri" panose="020F0502020204030204" pitchFamily="34" charset="0"/>
              </a:rPr>
              <a:t>and where the member </a:t>
            </a:r>
            <a:r>
              <a:rPr lang="en-US" sz="2000" b="1" dirty="0">
                <a:latin typeface="Calibri" panose="020F0502020204030204" pitchFamily="34" charset="0"/>
                <a:cs typeface="Calibri" panose="020F0502020204030204" pitchFamily="34" charset="0"/>
              </a:rPr>
              <a:t>intends</a:t>
            </a:r>
            <a:r>
              <a:rPr lang="en-US" sz="2000" dirty="0">
                <a:latin typeface="Calibri" panose="020F0502020204030204" pitchFamily="34" charset="0"/>
                <a:cs typeface="Calibri" panose="020F0502020204030204" pitchFamily="34" charset="0"/>
              </a:rPr>
              <a:t> to deprive the public of information to which the member knows or </a:t>
            </a:r>
            <a:r>
              <a:rPr lang="en-US" sz="2000" dirty="0" smtClean="0">
                <a:latin typeface="Calibri" panose="020F0502020204030204" pitchFamily="34" charset="0"/>
                <a:cs typeface="Calibri" panose="020F0502020204030204" pitchFamily="34" charset="0"/>
              </a:rPr>
              <a:t>            has </a:t>
            </a:r>
            <a:r>
              <a:rPr lang="en-US" sz="2000" dirty="0">
                <a:latin typeface="Calibri" panose="020F0502020204030204" pitchFamily="34" charset="0"/>
                <a:cs typeface="Calibri" panose="020F0502020204030204" pitchFamily="34" charset="0"/>
              </a:rPr>
              <a:t>reason to know the public is </a:t>
            </a:r>
            <a:r>
              <a:rPr lang="en-US" sz="2000" dirty="0" smtClean="0">
                <a:latin typeface="Calibri" panose="020F0502020204030204" pitchFamily="34" charset="0"/>
                <a:cs typeface="Calibri" panose="020F0502020204030204" pitchFamily="34" charset="0"/>
              </a:rPr>
              <a:t>entitled.</a:t>
            </a:r>
          </a:p>
        </p:txBody>
      </p:sp>
      <p:pic>
        <p:nvPicPr>
          <p:cNvPr id="6" name="Picture 5"/>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66958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linds(horizontal)">
                                      <p:cBhvr>
                                        <p:cTn id="21" dur="500"/>
                                        <p:tgtEl>
                                          <p:spTgt spid="5">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linds(horizontal)">
                                      <p:cBhvr>
                                        <p:cTn id="24" dur="500"/>
                                        <p:tgtEl>
                                          <p:spTgt spid="5">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blinds(horizontal)">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Don’t Forget</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524000"/>
            <a:ext cx="8229600" cy="4525963"/>
          </a:xfrm>
        </p:spPr>
        <p:txBody>
          <a:bodyPr>
            <a:normAutofit/>
          </a:bodyPr>
          <a:lstStyle/>
          <a:p>
            <a:r>
              <a:rPr lang="en-US" sz="2800" dirty="0" smtClean="0"/>
              <a:t>We are public servants who represent our community college districts</a:t>
            </a:r>
          </a:p>
          <a:p>
            <a:r>
              <a:rPr lang="en-US" sz="2800" dirty="0" smtClean="0"/>
              <a:t>We are conducting the public’s business and expending public funds</a:t>
            </a:r>
          </a:p>
          <a:p>
            <a:r>
              <a:rPr lang="en-US" sz="2800" dirty="0" smtClean="0"/>
              <a:t>The open meeting laws were adopted with full knowledge that some efficiencies would be lost</a:t>
            </a:r>
          </a:p>
          <a:p>
            <a:r>
              <a:rPr lang="en-US" sz="2800" dirty="0" smtClean="0"/>
              <a:t>The court of public opinion – this is about the public’s perception of how its business is conducted</a:t>
            </a: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854699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Talk to local counsel!</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dirty="0" smtClean="0">
                <a:latin typeface="Calibri" panose="020F0502020204030204" pitchFamily="34" charset="0"/>
                <a:cs typeface="Calibri" panose="020F0502020204030204" pitchFamily="34" charset="0"/>
              </a:rPr>
              <a:t>When in doubt, ask for help!</a:t>
            </a:r>
          </a:p>
          <a:p>
            <a:r>
              <a:rPr lang="en-US" sz="2800" dirty="0">
                <a:latin typeface="Calibri" panose="020F0502020204030204" pitchFamily="34" charset="0"/>
                <a:cs typeface="Calibri" panose="020F0502020204030204" pitchFamily="34" charset="0"/>
              </a:rPr>
              <a:t>The </a:t>
            </a:r>
            <a:r>
              <a:rPr lang="en-US" sz="2800" dirty="0" smtClean="0">
                <a:latin typeface="Calibri" panose="020F0502020204030204" pitchFamily="34" charset="0"/>
                <a:cs typeface="Calibri" panose="020F0502020204030204" pitchFamily="34" charset="0"/>
              </a:rPr>
              <a:t>ASCCC and the Office of the General Counsel at the State Chancellor’s Office provide </a:t>
            </a:r>
            <a:r>
              <a:rPr lang="en-US" sz="2800" dirty="0" smtClean="0">
                <a:latin typeface="Calibri" panose="020F0502020204030204" pitchFamily="34" charset="0"/>
                <a:cs typeface="Calibri" panose="020F0502020204030204" pitchFamily="34" charset="0"/>
              </a:rPr>
              <a:t>our colleges with </a:t>
            </a:r>
            <a:r>
              <a:rPr lang="en-US" sz="2800" dirty="0">
                <a:latin typeface="Calibri" panose="020F0502020204030204" pitchFamily="34" charset="0"/>
                <a:cs typeface="Calibri" panose="020F0502020204030204" pitchFamily="34" charset="0"/>
              </a:rPr>
              <a:t>general legal </a:t>
            </a:r>
            <a:r>
              <a:rPr lang="en-US" sz="2800" dirty="0" smtClean="0">
                <a:latin typeface="Calibri" panose="020F0502020204030204" pitchFamily="34" charset="0"/>
                <a:cs typeface="Calibri" panose="020F0502020204030204" pitchFamily="34" charset="0"/>
              </a:rPr>
              <a:t>resources and information.</a:t>
            </a:r>
          </a:p>
          <a:p>
            <a:r>
              <a:rPr lang="en-US" sz="2800" dirty="0" smtClean="0">
                <a:latin typeface="Calibri" panose="020F0502020204030204" pitchFamily="34" charset="0"/>
                <a:cs typeface="Calibri" panose="020F0502020204030204" pitchFamily="34" charset="0"/>
              </a:rPr>
              <a:t>The information in this presentation is for general background, and does not constitute legal advice.  </a:t>
            </a:r>
          </a:p>
          <a:p>
            <a:r>
              <a:rPr lang="en-US" sz="2800" dirty="0" smtClean="0">
                <a:latin typeface="Calibri" panose="020F0502020204030204" pitchFamily="34" charset="0"/>
                <a:cs typeface="Calibri" panose="020F0502020204030204" pitchFamily="34" charset="0"/>
              </a:rPr>
              <a:t>Always check in with your local counsel if you have specific legal questions. </a:t>
            </a: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4006423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a:spLocks noGrp="1"/>
          </p:cNvSpPr>
          <p:nvPr>
            <p:ph type="title"/>
          </p:nvPr>
        </p:nvSpPr>
        <p:spPr>
          <a:xfrm>
            <a:off x="457200" y="397566"/>
            <a:ext cx="8229600" cy="990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6600"/>
              </a:buClr>
              <a:buSzPts val="3300"/>
              <a:buFont typeface="Arial"/>
              <a:buNone/>
            </a:pPr>
            <a:r>
              <a:rPr lang="en-US" sz="4400" b="1" dirty="0">
                <a:solidFill>
                  <a:schemeClr val="tx1"/>
                </a:solidFill>
                <a:latin typeface="Calibri" panose="020F0502020204030204" pitchFamily="34" charset="0"/>
                <a:cs typeface="Calibri" panose="020F0502020204030204" pitchFamily="34" charset="0"/>
              </a:rPr>
              <a:t>Questions?</a:t>
            </a:r>
            <a:endParaRPr sz="4400" b="1" dirty="0">
              <a:solidFill>
                <a:schemeClr val="tx1"/>
              </a:solidFill>
              <a:latin typeface="Calibri" panose="020F0502020204030204" pitchFamily="34" charset="0"/>
              <a:cs typeface="Calibri" panose="020F0502020204030204" pitchFamily="34" charset="0"/>
            </a:endParaRPr>
          </a:p>
        </p:txBody>
      </p:sp>
      <p:sp>
        <p:nvSpPr>
          <p:cNvPr id="351" name="Google Shape;351;p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295"/>
              <a:buNone/>
            </a:pPr>
            <a:endParaRPr dirty="0"/>
          </a:p>
          <a:p>
            <a:pPr marL="0" lvl="0" indent="0" algn="ctr" rtl="0">
              <a:spcBef>
                <a:spcPts val="540"/>
              </a:spcBef>
              <a:spcAft>
                <a:spcPts val="0"/>
              </a:spcAft>
              <a:buSzPts val="2295"/>
              <a:buNone/>
            </a:pPr>
            <a:endParaRPr lang="en-US" dirty="0" smtClean="0"/>
          </a:p>
          <a:p>
            <a:pPr marL="0" lvl="0" indent="0" algn="ctr" rtl="0">
              <a:spcBef>
                <a:spcPts val="540"/>
              </a:spcBef>
              <a:spcAft>
                <a:spcPts val="0"/>
              </a:spcAft>
              <a:buSzPts val="2295"/>
              <a:buNone/>
            </a:pPr>
            <a:endParaRPr lang="en-US" dirty="0"/>
          </a:p>
          <a:p>
            <a:pPr marL="0" lvl="0" indent="0" algn="ctr" rtl="0">
              <a:spcBef>
                <a:spcPts val="540"/>
              </a:spcBef>
              <a:spcAft>
                <a:spcPts val="0"/>
              </a:spcAft>
              <a:buSzPts val="2295"/>
              <a:buNone/>
            </a:pPr>
            <a:endParaRPr lang="en-US" dirty="0" smtClean="0"/>
          </a:p>
          <a:p>
            <a:pPr marL="0" lvl="0" indent="0" algn="ctr" rtl="0">
              <a:spcBef>
                <a:spcPts val="540"/>
              </a:spcBef>
              <a:spcAft>
                <a:spcPts val="0"/>
              </a:spcAft>
              <a:buSzPts val="2295"/>
              <a:buNone/>
            </a:pPr>
            <a:endParaRPr lang="en-US" dirty="0"/>
          </a:p>
          <a:p>
            <a:pPr marL="0" lvl="0" indent="0" algn="ctr" rtl="0">
              <a:spcBef>
                <a:spcPts val="540"/>
              </a:spcBef>
              <a:spcAft>
                <a:spcPts val="0"/>
              </a:spcAft>
              <a:buSzPts val="2295"/>
              <a:buNone/>
            </a:pPr>
            <a:endParaRPr lang="en-US" dirty="0" smtClean="0"/>
          </a:p>
          <a:p>
            <a:pPr marL="0" lvl="0" indent="0" algn="ctr" rtl="0">
              <a:spcBef>
                <a:spcPts val="540"/>
              </a:spcBef>
              <a:spcAft>
                <a:spcPts val="0"/>
              </a:spcAft>
              <a:buSzPts val="2295"/>
              <a:buNone/>
            </a:pPr>
            <a:endParaRPr lang="en-US" dirty="0"/>
          </a:p>
          <a:p>
            <a:pPr marL="0" lvl="0" indent="0" algn="ctr" rtl="0">
              <a:spcBef>
                <a:spcPts val="540"/>
              </a:spcBef>
              <a:spcAft>
                <a:spcPts val="0"/>
              </a:spcAft>
              <a:buSzPts val="2295"/>
              <a:buNone/>
            </a:pPr>
            <a:endParaRPr lang="en-US" dirty="0" smtClean="0"/>
          </a:p>
          <a:p>
            <a:pPr marL="0" lvl="0" indent="0" algn="ctr" rtl="0">
              <a:spcBef>
                <a:spcPts val="540"/>
              </a:spcBef>
              <a:spcAft>
                <a:spcPts val="0"/>
              </a:spcAft>
              <a:buSzPts val="2295"/>
              <a:buNone/>
            </a:pPr>
            <a:endParaRPr lang="en-US" dirty="0" smtClean="0"/>
          </a:p>
          <a:p>
            <a:pPr marL="0" lvl="0" indent="0" algn="ctr">
              <a:spcBef>
                <a:spcPts val="540"/>
              </a:spcBef>
              <a:buSzPts val="2295"/>
              <a:buNone/>
            </a:pPr>
            <a:r>
              <a:rPr lang="en-US" sz="2200" dirty="0" smtClean="0">
                <a:latin typeface="Calibri" panose="020F0502020204030204" pitchFamily="34" charset="0"/>
                <a:cs typeface="Calibri" panose="020F0502020204030204" pitchFamily="34" charset="0"/>
              </a:rPr>
              <a:t>Michelle </a:t>
            </a:r>
            <a:r>
              <a:rPr lang="en-US" sz="2200" dirty="0">
                <a:latin typeface="Calibri" panose="020F0502020204030204" pitchFamily="34" charset="0"/>
                <a:cs typeface="Calibri" panose="020F0502020204030204" pitchFamily="34" charset="0"/>
              </a:rPr>
              <a:t>Bean </a:t>
            </a:r>
          </a:p>
          <a:p>
            <a:pPr marL="0" lvl="0" indent="0" algn="ctr">
              <a:spcBef>
                <a:spcPts val="540"/>
              </a:spcBef>
              <a:buSzPts val="2295"/>
              <a:buNone/>
            </a:pPr>
            <a:r>
              <a:rPr lang="en-US" sz="2200" dirty="0">
                <a:latin typeface="Calibri" panose="020F0502020204030204" pitchFamily="34" charset="0"/>
                <a:cs typeface="Calibri" panose="020F0502020204030204" pitchFamily="34" charset="0"/>
                <a:hlinkClick r:id="rId3"/>
              </a:rPr>
              <a:t>mbean@riohondo.edu</a:t>
            </a:r>
            <a:endParaRPr lang="en-US" sz="2200" dirty="0">
              <a:latin typeface="Calibri" panose="020F0502020204030204" pitchFamily="34" charset="0"/>
              <a:cs typeface="Calibri" panose="020F0502020204030204" pitchFamily="34" charset="0"/>
            </a:endParaRPr>
          </a:p>
          <a:p>
            <a:pPr marL="0" lvl="0" indent="0" algn="ctr">
              <a:spcBef>
                <a:spcPts val="540"/>
              </a:spcBef>
              <a:buSzPts val="2295"/>
              <a:buNone/>
            </a:pPr>
            <a:r>
              <a:rPr lang="en-US" sz="2200" dirty="0">
                <a:latin typeface="Calibri" panose="020F0502020204030204" pitchFamily="34" charset="0"/>
                <a:cs typeface="Calibri" panose="020F0502020204030204" pitchFamily="34" charset="0"/>
              </a:rPr>
              <a:t>Jake Knapp</a:t>
            </a:r>
          </a:p>
          <a:p>
            <a:pPr marL="0" lvl="0" indent="0" algn="ctr">
              <a:spcBef>
                <a:spcPts val="540"/>
              </a:spcBef>
              <a:buSzPts val="2295"/>
              <a:buNone/>
            </a:pPr>
            <a:r>
              <a:rPr lang="en-US" sz="2200" dirty="0">
                <a:latin typeface="Calibri" panose="020F0502020204030204" pitchFamily="34" charset="0"/>
                <a:cs typeface="Calibri" panose="020F0502020204030204" pitchFamily="34" charset="0"/>
                <a:hlinkClick r:id="rId4"/>
              </a:rPr>
              <a:t>knappj@losrios.edu</a:t>
            </a:r>
            <a:endParaRPr lang="en-US" sz="2200" dirty="0">
              <a:latin typeface="Calibri" panose="020F0502020204030204" pitchFamily="34" charset="0"/>
              <a:cs typeface="Calibri" panose="020F0502020204030204" pitchFamily="34" charset="0"/>
            </a:endParaRPr>
          </a:p>
          <a:p>
            <a:pPr marL="0" lvl="0" indent="0" algn="l" rtl="0">
              <a:spcBef>
                <a:spcPts val="540"/>
              </a:spcBef>
              <a:spcAft>
                <a:spcPts val="0"/>
              </a:spcAft>
              <a:buSzPts val="2295"/>
              <a:buNone/>
            </a:pPr>
            <a:endParaRPr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055" y="1600200"/>
            <a:ext cx="2711889" cy="293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237758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“Governing Bodies”  </a:t>
            </a:r>
            <a:endParaRPr lang="en-US" sz="4400" dirty="0">
              <a:latin typeface="Calibri" panose="020F0502020204030204" pitchFamily="34" charset="0"/>
              <a:cs typeface="Calibri" panose="020F0502020204030204" pitchFamily="34" charset="0"/>
            </a:endParaRPr>
          </a:p>
        </p:txBody>
      </p:sp>
      <p:sp>
        <p:nvSpPr>
          <p:cNvPr id="5" name="Content Placeholder 4"/>
          <p:cNvSpPr>
            <a:spLocks noGrp="1"/>
          </p:cNvSpPr>
          <p:nvPr>
            <p:ph sz="quarter" idx="1"/>
          </p:nvPr>
        </p:nvSpPr>
        <p:spPr>
          <a:xfrm>
            <a:off x="457200" y="1454426"/>
            <a:ext cx="8229600" cy="4525963"/>
          </a:xfrm>
        </p:spPr>
        <p:txBody>
          <a:bodyPr>
            <a:normAutofit lnSpcReduction="10000"/>
          </a:bodyPr>
          <a:lstStyle/>
          <a:p>
            <a:r>
              <a:rPr lang="en-US" sz="2800" dirty="0" smtClean="0">
                <a:latin typeface="Calibri" panose="020F0502020204030204" pitchFamily="34" charset="0"/>
                <a:cs typeface="Calibri" panose="020F0502020204030204" pitchFamily="34" charset="0"/>
              </a:rPr>
              <a:t>The governing body of a local agency or any other local body created by state or federal statute is subject to the Brown Act.  </a:t>
            </a:r>
          </a:p>
          <a:p>
            <a:r>
              <a:rPr lang="en-US" sz="2800" dirty="0" smtClean="0">
                <a:latin typeface="Calibri" panose="020F0502020204030204" pitchFamily="34" charset="0"/>
                <a:cs typeface="Calibri" panose="020F0502020204030204" pitchFamily="34" charset="0"/>
              </a:rPr>
              <a:t>Examples:  Community College District Board of Trustees, City Council, School Board</a:t>
            </a:r>
          </a:p>
          <a:p>
            <a:pPr lvl="1"/>
            <a:r>
              <a:rPr lang="en-US" sz="2800" dirty="0" smtClean="0">
                <a:latin typeface="Calibri" panose="020F0502020204030204" pitchFamily="34" charset="0"/>
                <a:cs typeface="Calibri" panose="020F0502020204030204" pitchFamily="34" charset="0"/>
              </a:rPr>
              <a:t>Education Code 70902:  “Every community college district shall be under the control of a board of trustees…” </a:t>
            </a:r>
          </a:p>
          <a:p>
            <a:r>
              <a:rPr lang="en-US" sz="2800" dirty="0" smtClean="0">
                <a:latin typeface="Calibri" panose="020F0502020204030204" pitchFamily="34" charset="0"/>
                <a:cs typeface="Calibri" panose="020F0502020204030204" pitchFamily="34" charset="0"/>
              </a:rPr>
              <a:t>Bottom Line:  If created by statute, the local body is covered by the Brown Act</a:t>
            </a:r>
          </a:p>
          <a:p>
            <a:pPr lvl="1"/>
            <a:endParaRPr lang="en-US" sz="2800" dirty="0" smtClean="0">
              <a:latin typeface="Calibri" panose="020F0502020204030204" pitchFamily="34" charset="0"/>
              <a:cs typeface="Calibri" panose="020F0502020204030204" pitchFamily="34" charset="0"/>
            </a:endParaRPr>
          </a:p>
          <a:p>
            <a:pPr>
              <a:buNone/>
            </a:pPr>
            <a:endParaRPr lang="en-US" dirty="0"/>
          </a:p>
        </p:txBody>
      </p:sp>
      <p:pic>
        <p:nvPicPr>
          <p:cNvPr id="6" name="Picture 5"/>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42573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“Appointed Bodies”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524000"/>
            <a:ext cx="8229600" cy="4525963"/>
          </a:xfrm>
        </p:spPr>
        <p:txBody>
          <a:bodyPr>
            <a:normAutofit/>
          </a:bodyPr>
          <a:lstStyle/>
          <a:p>
            <a:r>
              <a:rPr lang="en-US" sz="2400" b="1" dirty="0" smtClean="0">
                <a:latin typeface="Calibri" panose="020F0502020204030204" pitchFamily="34" charset="0"/>
                <a:cs typeface="Calibri" panose="020F0502020204030204" pitchFamily="34" charset="0"/>
              </a:rPr>
              <a:t>General Rule</a:t>
            </a:r>
            <a:r>
              <a:rPr lang="en-US" sz="2400" dirty="0" smtClean="0">
                <a:latin typeface="Calibri" panose="020F0502020204030204" pitchFamily="34" charset="0"/>
                <a:cs typeface="Calibri" panose="020F0502020204030204" pitchFamily="34" charset="0"/>
              </a:rPr>
              <a:t>:  A </a:t>
            </a:r>
            <a:r>
              <a:rPr lang="en-US" sz="2400" dirty="0">
                <a:latin typeface="Calibri" panose="020F0502020204030204" pitchFamily="34" charset="0"/>
                <a:cs typeface="Calibri" panose="020F0502020204030204" pitchFamily="34" charset="0"/>
              </a:rPr>
              <a:t>commission, committee, board, or other body of a local agency, whether permanent or temporary, </a:t>
            </a:r>
            <a:r>
              <a:rPr lang="en-US" sz="2400" dirty="0" smtClean="0">
                <a:latin typeface="Calibri" panose="020F0502020204030204" pitchFamily="34" charset="0"/>
                <a:cs typeface="Calibri" panose="020F0502020204030204" pitchFamily="34" charset="0"/>
              </a:rPr>
              <a:t>decision-making </a:t>
            </a:r>
            <a:r>
              <a:rPr lang="en-US" sz="2400" dirty="0">
                <a:latin typeface="Calibri" panose="020F0502020204030204" pitchFamily="34" charset="0"/>
                <a:cs typeface="Calibri" panose="020F0502020204030204" pitchFamily="34" charset="0"/>
              </a:rPr>
              <a:t>or advisory, created by </a:t>
            </a:r>
            <a:r>
              <a:rPr lang="en-US" sz="2400" dirty="0" smtClean="0">
                <a:latin typeface="Calibri" panose="020F0502020204030204" pitchFamily="34" charset="0"/>
                <a:cs typeface="Calibri" panose="020F0502020204030204" pitchFamily="34" charset="0"/>
              </a:rPr>
              <a:t>charter, ordinance, resolution, or formal </a:t>
            </a:r>
            <a:r>
              <a:rPr lang="en-US" sz="2400" dirty="0">
                <a:latin typeface="Calibri" panose="020F0502020204030204" pitchFamily="34" charset="0"/>
                <a:cs typeface="Calibri" panose="020F0502020204030204" pitchFamily="34" charset="0"/>
              </a:rPr>
              <a:t>action of a legislative </a:t>
            </a:r>
            <a:r>
              <a:rPr lang="en-US" sz="2400" dirty="0" smtClean="0">
                <a:latin typeface="Calibri" panose="020F0502020204030204" pitchFamily="34" charset="0"/>
                <a:cs typeface="Calibri" panose="020F0502020204030204" pitchFamily="34" charset="0"/>
              </a:rPr>
              <a:t>body.</a:t>
            </a:r>
          </a:p>
          <a:p>
            <a:r>
              <a:rPr lang="en-US" sz="2400" b="1" dirty="0" smtClean="0">
                <a:latin typeface="Calibri" panose="020F0502020204030204" pitchFamily="34" charset="0"/>
                <a:cs typeface="Calibri" panose="020F0502020204030204" pitchFamily="34" charset="0"/>
              </a:rPr>
              <a:t>Bottom Line:  </a:t>
            </a:r>
            <a:r>
              <a:rPr lang="en-US" sz="2400" dirty="0" smtClean="0">
                <a:latin typeface="Calibri" panose="020F0502020204030204" pitchFamily="34" charset="0"/>
                <a:cs typeface="Calibri" panose="020F0502020204030204" pitchFamily="34" charset="0"/>
              </a:rPr>
              <a:t>Committees created by formal action of a legislative body are subject to the Brown Act.  </a:t>
            </a:r>
          </a:p>
          <a:p>
            <a:r>
              <a:rPr lang="en-US" sz="2400" b="1" dirty="0" smtClean="0">
                <a:latin typeface="Calibri" panose="020F0502020204030204" pitchFamily="34" charset="0"/>
                <a:cs typeface="Calibri" panose="020F0502020204030204" pitchFamily="34" charset="0"/>
              </a:rPr>
              <a:t>EXAMPLE:  </a:t>
            </a:r>
            <a:r>
              <a:rPr lang="en-US" sz="2400" dirty="0" smtClean="0">
                <a:latin typeface="Calibri" panose="020F0502020204030204" pitchFamily="34" charset="0"/>
                <a:cs typeface="Calibri" panose="020F0502020204030204" pitchFamily="34" charset="0"/>
              </a:rPr>
              <a:t>The Chancellor of the Salton Sea CCD appoints a committee to make recommendations on a new mascot for Salton Sea College.  Are the meetings of the mascot committee subject to the Brown Act?  </a:t>
            </a:r>
            <a:endParaRPr lang="en-US" sz="24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1241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Salton Sea CCD</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457200" y="1600201"/>
            <a:ext cx="8229600" cy="4191000"/>
          </a:xfrm>
        </p:spPr>
        <p:txBody>
          <a:bodyPr>
            <a:normAutofit/>
          </a:bodyPr>
          <a:lstStyle/>
          <a:p>
            <a:r>
              <a:rPr lang="en-US" sz="2800" dirty="0" smtClean="0">
                <a:latin typeface="Calibri" panose="020F0502020204030204" pitchFamily="34" charset="0"/>
                <a:cs typeface="Calibri" panose="020F0502020204030204" pitchFamily="34" charset="0"/>
              </a:rPr>
              <a:t>No!  </a:t>
            </a:r>
          </a:p>
          <a:p>
            <a:pPr lvl="1"/>
            <a:r>
              <a:rPr lang="en-US" sz="2800" dirty="0" smtClean="0">
                <a:latin typeface="Calibri" panose="020F0502020204030204" pitchFamily="34" charset="0"/>
                <a:cs typeface="Calibri" panose="020F0502020204030204" pitchFamily="34" charset="0"/>
              </a:rPr>
              <a:t>An advisory body created by formal action of a </a:t>
            </a:r>
            <a:r>
              <a:rPr lang="en-US" sz="2800" u="sng" dirty="0" smtClean="0">
                <a:latin typeface="Calibri" panose="020F0502020204030204" pitchFamily="34" charset="0"/>
                <a:cs typeface="Calibri" panose="020F0502020204030204" pitchFamily="34" charset="0"/>
              </a:rPr>
              <a:t>legislative body</a:t>
            </a:r>
            <a:r>
              <a:rPr lang="en-US" sz="2800" dirty="0" smtClean="0">
                <a:latin typeface="Calibri" panose="020F0502020204030204" pitchFamily="34" charset="0"/>
                <a:cs typeface="Calibri" panose="020F0502020204030204" pitchFamily="34" charset="0"/>
              </a:rPr>
              <a:t> is subject to the Brown Act. In this example, the mascot committee was created by the Chancellor. </a:t>
            </a:r>
          </a:p>
          <a:p>
            <a:r>
              <a:rPr lang="en-US" sz="2800" dirty="0" smtClean="0">
                <a:latin typeface="Calibri" panose="020F0502020204030204" pitchFamily="34" charset="0"/>
                <a:cs typeface="Calibri" panose="020F0502020204030204" pitchFamily="34" charset="0"/>
              </a:rPr>
              <a:t>What if a member of the board of trustees informally establishes an advisory  </a:t>
            </a:r>
            <a:r>
              <a:rPr lang="en-US" sz="2800" dirty="0" smtClean="0">
                <a:latin typeface="Calibri" panose="020F0502020204030204" pitchFamily="34" charset="0"/>
                <a:cs typeface="Calibri" panose="020F0502020204030204" pitchFamily="34" charset="0"/>
              </a:rPr>
              <a:t>committee </a:t>
            </a:r>
            <a:r>
              <a:rPr lang="en-US" sz="2800" dirty="0" smtClean="0">
                <a:latin typeface="Calibri" panose="020F0502020204030204" pitchFamily="34" charset="0"/>
                <a:cs typeface="Calibri" panose="020F0502020204030204" pitchFamily="34" charset="0"/>
              </a:rPr>
              <a:t>to advise her on mascot-        </a:t>
            </a:r>
            <a:r>
              <a:rPr lang="en-US" sz="2800" dirty="0" smtClean="0">
                <a:latin typeface="Calibri" panose="020F0502020204030204" pitchFamily="34" charset="0"/>
                <a:cs typeface="Calibri" panose="020F0502020204030204" pitchFamily="34" charset="0"/>
              </a:rPr>
              <a:t>       related </a:t>
            </a:r>
            <a:r>
              <a:rPr lang="en-US" sz="2800" dirty="0" smtClean="0">
                <a:latin typeface="Calibri" panose="020F0502020204030204" pitchFamily="34" charset="0"/>
                <a:cs typeface="Calibri" panose="020F0502020204030204" pitchFamily="34" charset="0"/>
              </a:rPr>
              <a:t>issues as they arise?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417" y="4789047"/>
            <a:ext cx="9429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703" y="518159"/>
            <a:ext cx="685800" cy="131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103" y="684475"/>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36902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randombar(horizont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randombar(horizontal)">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cs typeface="Calibri" panose="020F0502020204030204" pitchFamily="34" charset="0"/>
              </a:rPr>
              <a:t>Salton Sea CCD</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sz="3200" dirty="0">
                <a:latin typeface="Calibri" panose="020F0502020204030204" pitchFamily="34" charset="0"/>
                <a:cs typeface="Calibri" panose="020F0502020204030204" pitchFamily="34" charset="0"/>
              </a:rPr>
              <a:t>No!  </a:t>
            </a:r>
          </a:p>
          <a:p>
            <a:pPr lvl="1"/>
            <a:r>
              <a:rPr lang="en-US" sz="3200" dirty="0">
                <a:latin typeface="Calibri" panose="020F0502020204030204" pitchFamily="34" charset="0"/>
                <a:cs typeface="Calibri" panose="020F0502020204030204" pitchFamily="34" charset="0"/>
              </a:rPr>
              <a:t>An advisory body created by formal action of a </a:t>
            </a:r>
            <a:r>
              <a:rPr lang="en-US" sz="3200" u="sng" dirty="0">
                <a:latin typeface="Calibri" panose="020F0502020204030204" pitchFamily="34" charset="0"/>
                <a:cs typeface="Calibri" panose="020F0502020204030204" pitchFamily="34" charset="0"/>
              </a:rPr>
              <a:t>legislative body</a:t>
            </a:r>
            <a:r>
              <a:rPr lang="en-US" sz="3200" dirty="0">
                <a:latin typeface="Calibri" panose="020F0502020204030204" pitchFamily="34" charset="0"/>
                <a:cs typeface="Calibri" panose="020F0502020204030204" pitchFamily="34" charset="0"/>
              </a:rPr>
              <a:t> is subject to the Brown Act. </a:t>
            </a:r>
            <a:r>
              <a:rPr lang="en-US" sz="3200" dirty="0" smtClean="0">
                <a:latin typeface="Calibri" panose="020F0502020204030204" pitchFamily="34" charset="0"/>
                <a:cs typeface="Calibri" panose="020F0502020204030204" pitchFamily="34" charset="0"/>
              </a:rPr>
              <a:t>A mascot </a:t>
            </a:r>
            <a:r>
              <a:rPr lang="en-US" sz="3200" dirty="0">
                <a:latin typeface="Calibri" panose="020F0502020204030204" pitchFamily="34" charset="0"/>
                <a:cs typeface="Calibri" panose="020F0502020204030204" pitchFamily="34" charset="0"/>
              </a:rPr>
              <a:t>committee </a:t>
            </a:r>
            <a:r>
              <a:rPr lang="en-US" sz="3200" dirty="0" smtClean="0">
                <a:latin typeface="Calibri" panose="020F0502020204030204" pitchFamily="34" charset="0"/>
                <a:cs typeface="Calibri" panose="020F0502020204030204" pitchFamily="34" charset="0"/>
              </a:rPr>
              <a:t>created informally by an individual member of the board, and not by formal action of the body, is not subject to the Brown Act. </a:t>
            </a:r>
            <a:endParaRPr lang="en-US" sz="3200" dirty="0">
              <a:latin typeface="Calibri" panose="020F0502020204030204" pitchFamily="34" charset="0"/>
              <a:cs typeface="Calibri" panose="020F0502020204030204" pitchFamily="34"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895850"/>
            <a:ext cx="11144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25519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4400" dirty="0" smtClean="0">
                <a:latin typeface="Calibri" panose="020F0502020204030204" pitchFamily="34" charset="0"/>
                <a:cs typeface="Calibri" panose="020F0502020204030204" pitchFamily="34" charset="0"/>
              </a:rPr>
              <a:t>Appointed Bodies – Standing Committees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sz="3200" dirty="0" smtClean="0">
                <a:latin typeface="Calibri" panose="020F0502020204030204" pitchFamily="34" charset="0"/>
                <a:cs typeface="Calibri" panose="020F0502020204030204" pitchFamily="34" charset="0"/>
              </a:rPr>
              <a:t>Standing Committees of a legislative body are </a:t>
            </a:r>
            <a:r>
              <a:rPr lang="en-US" sz="3200" b="1" u="sng" dirty="0" smtClean="0">
                <a:latin typeface="Calibri" panose="020F0502020204030204" pitchFamily="34" charset="0"/>
                <a:cs typeface="Calibri" panose="020F0502020204030204" pitchFamily="34" charset="0"/>
              </a:rPr>
              <a:t>ALWAYS</a:t>
            </a:r>
            <a:r>
              <a:rPr lang="en-US" sz="3200" dirty="0" smtClean="0">
                <a:latin typeface="Calibri" panose="020F0502020204030204" pitchFamily="34" charset="0"/>
                <a:cs typeface="Calibri" panose="020F0502020204030204" pitchFamily="34" charset="0"/>
              </a:rPr>
              <a:t> subject to the Brown Act. </a:t>
            </a:r>
          </a:p>
          <a:p>
            <a:pPr marL="742950" lvl="2" indent="-342900"/>
            <a:r>
              <a:rPr lang="en-US" sz="2800" dirty="0" smtClean="0">
                <a:latin typeface="Calibri" panose="020F0502020204030204" pitchFamily="34" charset="0"/>
                <a:cs typeface="Calibri" panose="020F0502020204030204" pitchFamily="34" charset="0"/>
              </a:rPr>
              <a:t>Standing </a:t>
            </a:r>
            <a:r>
              <a:rPr lang="en-US" sz="2800" dirty="0">
                <a:latin typeface="Calibri" panose="020F0502020204030204" pitchFamily="34" charset="0"/>
                <a:cs typeface="Calibri" panose="020F0502020204030204" pitchFamily="34" charset="0"/>
              </a:rPr>
              <a:t>committees, irrespective of composition, which have either:  (1) a continuing subject matter jurisdiction, or (2) a meeting schedule fixed by resolution or formal action of the legislative body. </a:t>
            </a:r>
          </a:p>
          <a:p>
            <a:r>
              <a:rPr lang="en-US" sz="3200" dirty="0" smtClean="0">
                <a:latin typeface="Calibri" panose="020F0502020204030204" pitchFamily="34" charset="0"/>
                <a:cs typeface="Calibri" panose="020F0502020204030204" pitchFamily="34" charset="0"/>
              </a:rPr>
              <a:t>Examples:  long-term committees on professional development or curriculum.  </a:t>
            </a:r>
          </a:p>
          <a:p>
            <a:pPr marL="0" indent="0">
              <a:buNone/>
            </a:pPr>
            <a:endParaRPr lang="en-US" sz="3200" dirty="0" smtClean="0">
              <a:latin typeface="Calibri" panose="020F0502020204030204" pitchFamily="34" charset="0"/>
              <a:cs typeface="Calibri" panose="020F0502020204030204" pitchFamily="34" charset="0"/>
            </a:endParaRPr>
          </a:p>
          <a:p>
            <a:pPr lvl="1"/>
            <a:endParaRPr lang="en-US" dirty="0" smtClean="0"/>
          </a:p>
        </p:txBody>
      </p:sp>
      <p:pic>
        <p:nvPicPr>
          <p:cNvPr id="4" name="Picture 3"/>
          <p:cNvPicPr>
            <a:picLocks noChangeAspect="1"/>
          </p:cNvPicPr>
          <p:nvPr/>
        </p:nvPicPr>
        <p:blipFill>
          <a:blip r:embed="rId2"/>
          <a:stretch>
            <a:fillRect/>
          </a:stretch>
        </p:blipFill>
        <p:spPr>
          <a:xfrm>
            <a:off x="7878572" y="5836258"/>
            <a:ext cx="1197137" cy="899506"/>
          </a:xfrm>
          <a:prstGeom prst="rect">
            <a:avLst/>
          </a:prstGeom>
        </p:spPr>
      </p:pic>
    </p:spTree>
    <p:extLst>
      <p:ext uri="{BB962C8B-B14F-4D97-AF65-F5344CB8AC3E}">
        <p14:creationId xmlns:p14="http://schemas.microsoft.com/office/powerpoint/2010/main" val="42643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5344</TotalTime>
  <Words>2774</Words>
  <Application>Microsoft Office PowerPoint</Application>
  <PresentationFormat>On-screen Show (4:3)</PresentationFormat>
  <Paragraphs>220</Paragraphs>
  <Slides>43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Theme5</vt:lpstr>
      <vt:lpstr>The Brown act making the process work for you</vt:lpstr>
      <vt:lpstr>POLICY</vt:lpstr>
      <vt:lpstr>LEGISLATIVE BODIES</vt:lpstr>
      <vt:lpstr>Is This a Legislative Body? </vt:lpstr>
      <vt:lpstr>“Governing Bodies”  </vt:lpstr>
      <vt:lpstr>“Appointed Bodies”</vt:lpstr>
      <vt:lpstr>Salton Sea CCD</vt:lpstr>
      <vt:lpstr>Salton Sea CCD</vt:lpstr>
      <vt:lpstr>Appointed Bodies – Standing Committees</vt:lpstr>
      <vt:lpstr>Appointed Bodies – Temporary  Advisory Committee Exception</vt:lpstr>
      <vt:lpstr>Salton Sea CCD</vt:lpstr>
      <vt:lpstr>Private Entities</vt:lpstr>
      <vt:lpstr>What About Local Academic Senates? </vt:lpstr>
      <vt:lpstr>What About Local Academic Senates? </vt:lpstr>
      <vt:lpstr>What About Local Academic Senates? </vt:lpstr>
      <vt:lpstr>What About Local Academic Senates? </vt:lpstr>
      <vt:lpstr>MEETINGS</vt:lpstr>
      <vt:lpstr>What is a “Meeting?” </vt:lpstr>
      <vt:lpstr>Serial Meetings</vt:lpstr>
      <vt:lpstr>Serial Meetings </vt:lpstr>
      <vt:lpstr>Meetings – Exceptions to the Rule</vt:lpstr>
      <vt:lpstr>Teleconference Meetings</vt:lpstr>
      <vt:lpstr>NOTICE AND AGENDAS</vt:lpstr>
      <vt:lpstr>The Basics – Regular Meetings</vt:lpstr>
      <vt:lpstr>Agendas</vt:lpstr>
      <vt:lpstr>Agenda Descriptions - Example</vt:lpstr>
      <vt:lpstr>Adding an Item to an Agenda  (Urgency Items)</vt:lpstr>
      <vt:lpstr>Special Meetings – 24 Hours</vt:lpstr>
      <vt:lpstr>Emergency Meetings – 1 Hour</vt:lpstr>
      <vt:lpstr>PUBLIC PARTICIPATION</vt:lpstr>
      <vt:lpstr>The Public’s Place at the Table</vt:lpstr>
      <vt:lpstr>The Public’s Place at the Table</vt:lpstr>
      <vt:lpstr>The Public’s Right to Attend</vt:lpstr>
      <vt:lpstr>CLOSED SESSIONS</vt:lpstr>
      <vt:lpstr>Authorized Closed Session Topics</vt:lpstr>
      <vt:lpstr>Education Code Section 72122</vt:lpstr>
      <vt:lpstr>Closed Session Process</vt:lpstr>
      <vt:lpstr>Closed Sessions</vt:lpstr>
      <vt:lpstr>VIOLATIONS AND REMEDIES</vt:lpstr>
      <vt:lpstr>Why should I care?  </vt:lpstr>
      <vt:lpstr>Don’t Forget</vt:lpstr>
      <vt:lpstr>Talk to local counsel!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Making the  Process Work for You</dc:title>
  <dc:creator>miche</dc:creator>
  <cp:lastModifiedBy>Knapp, Jacob</cp:lastModifiedBy>
  <cp:revision>23</cp:revision>
  <dcterms:modified xsi:type="dcterms:W3CDTF">2019-05-31T18:11:07Z</dcterms:modified>
</cp:coreProperties>
</file>