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375" r:id="rId3"/>
    <p:sldId id="385" r:id="rId4"/>
    <p:sldId id="391" r:id="rId5"/>
    <p:sldId id="395" r:id="rId6"/>
    <p:sldId id="392" r:id="rId7"/>
    <p:sldId id="396" r:id="rId8"/>
    <p:sldId id="390" r:id="rId9"/>
    <p:sldId id="389" r:id="rId10"/>
    <p:sldId id="393" r:id="rId11"/>
    <p:sldId id="418" r:id="rId12"/>
    <p:sldId id="415" r:id="rId13"/>
    <p:sldId id="404" r:id="rId14"/>
    <p:sldId id="413" r:id="rId15"/>
    <p:sldId id="412" r:id="rId16"/>
    <p:sldId id="414" r:id="rId17"/>
    <p:sldId id="405" r:id="rId18"/>
    <p:sldId id="406" r:id="rId19"/>
    <p:sldId id="407" r:id="rId20"/>
    <p:sldId id="408" r:id="rId21"/>
    <p:sldId id="394" r:id="rId22"/>
    <p:sldId id="397" r:id="rId23"/>
    <p:sldId id="398" r:id="rId24"/>
    <p:sldId id="400" r:id="rId25"/>
    <p:sldId id="401" r:id="rId26"/>
    <p:sldId id="402" r:id="rId27"/>
    <p:sldId id="419" r:id="rId28"/>
    <p:sldId id="378" r:id="rId29"/>
    <p:sldId id="371" r:id="rId30"/>
    <p:sldId id="3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44" autoAdjust="0"/>
    <p:restoredTop sz="94610" autoAdjust="0"/>
  </p:normalViewPr>
  <p:slideViewPr>
    <p:cSldViewPr snapToGrid="0" snapToObjects="1">
      <p:cViewPr varScale="1">
        <p:scale>
          <a:sx n="82" d="100"/>
          <a:sy n="82" d="100"/>
        </p:scale>
        <p:origin x="2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E7C64-B68E-6C4C-B0D0-E661B3A9B395}" type="datetimeFigureOut">
              <a:rPr lang="en-US" smtClean="0"/>
              <a:t>4/30/2018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598FDD-F21F-5C4C-9BBF-514D5F9F97CE}" type="slidenum">
              <a:rPr lang="en-US" smtClean="0"/>
              <a:t>‹#›</a:t>
            </a:fld>
            <a:endParaRPr lang="en-US"/>
          </a:p>
        </p:txBody>
      </p:sp>
    </p:spTree>
    <p:extLst>
      <p:ext uri="{BB962C8B-B14F-4D97-AF65-F5344CB8AC3E}">
        <p14:creationId xmlns:p14="http://schemas.microsoft.com/office/powerpoint/2010/main" val="466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3</a:t>
            </a:fld>
            <a:endParaRPr lang="en-US"/>
          </a:p>
        </p:txBody>
      </p:sp>
    </p:spTree>
    <p:extLst>
      <p:ext uri="{BB962C8B-B14F-4D97-AF65-F5344CB8AC3E}">
        <p14:creationId xmlns:p14="http://schemas.microsoft.com/office/powerpoint/2010/main" val="2228367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F0377A-A42B-6744-800A-A6021C5F47B1}" type="slidenum">
              <a:rPr lang="en-US" smtClean="0"/>
              <a:pPr>
                <a:defRPr/>
              </a:pPr>
              <a:t>14</a:t>
            </a:fld>
            <a:endParaRPr lang="en-US" dirty="0"/>
          </a:p>
        </p:txBody>
      </p:sp>
    </p:spTree>
    <p:extLst>
      <p:ext uri="{BB962C8B-B14F-4D97-AF65-F5344CB8AC3E}">
        <p14:creationId xmlns:p14="http://schemas.microsoft.com/office/powerpoint/2010/main" val="1710465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F0377A-A42B-6744-800A-A6021C5F47B1}" type="slidenum">
              <a:rPr lang="en-US" smtClean="0"/>
              <a:pPr>
                <a:defRPr/>
              </a:pPr>
              <a:t>15</a:t>
            </a:fld>
            <a:endParaRPr lang="en-US" dirty="0"/>
          </a:p>
        </p:txBody>
      </p:sp>
    </p:spTree>
    <p:extLst>
      <p:ext uri="{BB962C8B-B14F-4D97-AF65-F5344CB8AC3E}">
        <p14:creationId xmlns:p14="http://schemas.microsoft.com/office/powerpoint/2010/main" val="2522046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F0377A-A42B-6744-800A-A6021C5F47B1}" type="slidenum">
              <a:rPr lang="en-US" smtClean="0"/>
              <a:pPr>
                <a:defRPr/>
              </a:pPr>
              <a:t>16</a:t>
            </a:fld>
            <a:endParaRPr lang="en-US" dirty="0"/>
          </a:p>
        </p:txBody>
      </p:sp>
    </p:spTree>
    <p:extLst>
      <p:ext uri="{BB962C8B-B14F-4D97-AF65-F5344CB8AC3E}">
        <p14:creationId xmlns:p14="http://schemas.microsoft.com/office/powerpoint/2010/main" val="1224671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50490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8276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95991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54166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take a look at how we’re rolling out NC SSSP at Southwestern College, and this will help us scale</a:t>
            </a:r>
            <a:r>
              <a:rPr lang="en-US" baseline="0" dirty="0"/>
              <a:t> up services and delivery for Guided Pathways and other initiatives (e.g. AEBG, BSI, etc.)</a:t>
            </a:r>
            <a:endParaRPr lang="en-US" dirty="0"/>
          </a:p>
          <a:p>
            <a:endParaRPr lang="en-US" dirty="0"/>
          </a:p>
          <a:p>
            <a:r>
              <a:rPr lang="en-US" dirty="0">
                <a:solidFill>
                  <a:srgbClr val="FF0000"/>
                </a:solidFill>
              </a:rPr>
              <a:t>Need SWC info--- single college district with one large traditional campus and four higher education center, and multiple (MANY!) community off-site locations for noncredit offerings, student #’s credit/noncredit; diversity, location (</a:t>
            </a:r>
            <a:r>
              <a:rPr lang="en-US" dirty="0" err="1">
                <a:solidFill>
                  <a:srgbClr val="FF0000"/>
                </a:solidFill>
              </a:rPr>
              <a:t>souther</a:t>
            </a:r>
            <a:r>
              <a:rPr lang="en-US" dirty="0">
                <a:solidFill>
                  <a:srgbClr val="FF0000"/>
                </a:solidFill>
              </a:rPr>
              <a:t> </a:t>
            </a:r>
            <a:r>
              <a:rPr lang="en-US" dirty="0" err="1">
                <a:solidFill>
                  <a:srgbClr val="FF0000"/>
                </a:solidFill>
              </a:rPr>
              <a:t>sd</a:t>
            </a:r>
            <a:r>
              <a:rPr lang="en-US" dirty="0">
                <a:solidFill>
                  <a:srgbClr val="FF0000"/>
                </a:solidFill>
              </a:rPr>
              <a:t> county xx miles of the US/Mexico border</a:t>
            </a:r>
          </a:p>
          <a:p>
            <a:r>
              <a:rPr lang="en-US" dirty="0">
                <a:solidFill>
                  <a:srgbClr val="FF0000"/>
                </a:solidFill>
              </a:rPr>
              <a:t>SWC is a n Hispanic Serving Institution</a:t>
            </a:r>
            <a:r>
              <a:rPr lang="en-US" dirty="0"/>
              <a:t>.</a:t>
            </a:r>
          </a:p>
        </p:txBody>
      </p:sp>
      <p:sp>
        <p:nvSpPr>
          <p:cNvPr id="4" name="Slide Number Placeholder 3"/>
          <p:cNvSpPr>
            <a:spLocks noGrp="1"/>
          </p:cNvSpPr>
          <p:nvPr>
            <p:ph type="sldNum" sz="quarter" idx="10"/>
          </p:nvPr>
        </p:nvSpPr>
        <p:spPr/>
        <p:txBody>
          <a:bodyPr/>
          <a:lstStyle/>
          <a:p>
            <a:fld id="{BCE94573-352D-4DE8-B1C9-0A30E1C91D13}" type="slidenum">
              <a:rPr lang="en-US" smtClean="0"/>
              <a:t>22</a:t>
            </a:fld>
            <a:endParaRPr lang="en-US"/>
          </a:p>
        </p:txBody>
      </p:sp>
    </p:spTree>
    <p:extLst>
      <p:ext uri="{BB962C8B-B14F-4D97-AF65-F5344CB8AC3E}">
        <p14:creationId xmlns:p14="http://schemas.microsoft.com/office/powerpoint/2010/main" val="3257840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noncredit fits within the SWC structure:</a:t>
            </a:r>
          </a:p>
          <a:p>
            <a:r>
              <a:rPr lang="en-US" dirty="0"/>
              <a:t>  NC is under the umbrella of our </a:t>
            </a:r>
            <a:r>
              <a:rPr lang="en-US" dirty="0" err="1"/>
              <a:t>Contiuing</a:t>
            </a:r>
            <a:r>
              <a:rPr lang="en-US" dirty="0"/>
              <a:t> Education program, but is not a separate entity as some noncredit programs are around the state.</a:t>
            </a:r>
          </a:p>
          <a:p>
            <a:r>
              <a:rPr lang="en-US" dirty="0"/>
              <a:t> </a:t>
            </a:r>
            <a:r>
              <a:rPr lang="en-US" dirty="0" err="1"/>
              <a:t>Cont</a:t>
            </a:r>
            <a:r>
              <a:rPr lang="en-US" dirty="0"/>
              <a:t> Ed at SWC includes Noncredit, Fee-Based (Community Service) and Contract education.</a:t>
            </a:r>
          </a:p>
          <a:p>
            <a:endParaRPr lang="en-US" dirty="0"/>
          </a:p>
          <a:p>
            <a:r>
              <a:rPr lang="en-US" dirty="0"/>
              <a:t>AEBG is housed within Continuing Education but is a direct report to the dean of Workforce, Continuing Education and AEBG.</a:t>
            </a:r>
          </a:p>
          <a:p>
            <a:endParaRPr lang="en-US" dirty="0"/>
          </a:p>
          <a:p>
            <a:r>
              <a:rPr lang="en-US" dirty="0"/>
              <a:t>NC SSSP is delivered through the CE umbrella, but is overseen by the Dean of Counseling.   We have a NC SSSP clerk who is also housed with us in Continuing Education.</a:t>
            </a:r>
          </a:p>
          <a:p>
            <a:endParaRPr lang="en-US" dirty="0"/>
          </a:p>
          <a:p>
            <a:r>
              <a:rPr lang="en-US" dirty="0"/>
              <a:t>This structure influences, and to a great extent determines, how we deliver NC SSSP, and what we might look like in the future as we grow and expand.</a:t>
            </a:r>
          </a:p>
          <a:p>
            <a:endParaRPr lang="en-US" dirty="0"/>
          </a:p>
          <a:p>
            <a:r>
              <a:rPr lang="en-US" dirty="0"/>
              <a:t>What does your structure look like ?  How are your services housed and delivered?  How is this influencing how you do business now…and might in the future? </a:t>
            </a:r>
          </a:p>
          <a:p>
            <a:r>
              <a:rPr lang="en-US" dirty="0"/>
              <a:t>Are</a:t>
            </a:r>
            <a:r>
              <a:rPr lang="en-US" baseline="0" dirty="0"/>
              <a:t> you in collaboration with general </a:t>
            </a:r>
            <a:r>
              <a:rPr lang="en-US" baseline="0" dirty="0" err="1"/>
              <a:t>counsleing</a:t>
            </a:r>
            <a:r>
              <a:rPr lang="en-US" baseline="0" dirty="0"/>
              <a:t> (credit side) or are your noncredit program and services separate and distinct entities from counseling and the credit program</a:t>
            </a:r>
            <a:endParaRPr lang="en-US" dirty="0"/>
          </a:p>
        </p:txBody>
      </p:sp>
      <p:sp>
        <p:nvSpPr>
          <p:cNvPr id="4" name="Slide Number Placeholder 3"/>
          <p:cNvSpPr>
            <a:spLocks noGrp="1"/>
          </p:cNvSpPr>
          <p:nvPr>
            <p:ph type="sldNum" sz="quarter" idx="10"/>
          </p:nvPr>
        </p:nvSpPr>
        <p:spPr/>
        <p:txBody>
          <a:bodyPr/>
          <a:lstStyle/>
          <a:p>
            <a:fld id="{BCE94573-352D-4DE8-B1C9-0A30E1C91D13}" type="slidenum">
              <a:rPr lang="en-US" smtClean="0"/>
              <a:t>23</a:t>
            </a:fld>
            <a:endParaRPr lang="en-US"/>
          </a:p>
        </p:txBody>
      </p:sp>
    </p:spTree>
    <p:extLst>
      <p:ext uri="{BB962C8B-B14F-4D97-AF65-F5344CB8AC3E}">
        <p14:creationId xmlns:p14="http://schemas.microsoft.com/office/powerpoint/2010/main" val="908249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know if or when our noncredit application will be mandated under CCC Apply, but meanwhile we have updated our hardcopy application to include all of the data elements for multiple initiatives, and most especially to align with the  data reporting elements for AEBG and WIOA.  This also includes data elements that will help us identify students who will receive SSSP services.</a:t>
            </a:r>
          </a:p>
          <a:p>
            <a:endParaRPr lang="en-US" dirty="0"/>
          </a:p>
          <a:p>
            <a:r>
              <a:rPr lang="en-US" dirty="0"/>
              <a:t>We expect this to go online in Fall 2018 (currently under construction), but know that given our community demographics there will always be a need and a mechanism for hardcopy applications.  The DIGITAL DIVIDE is a serious concern in segments of the community we serve.</a:t>
            </a:r>
          </a:p>
        </p:txBody>
      </p:sp>
      <p:sp>
        <p:nvSpPr>
          <p:cNvPr id="4" name="Slide Number Placeholder 3"/>
          <p:cNvSpPr>
            <a:spLocks noGrp="1"/>
          </p:cNvSpPr>
          <p:nvPr>
            <p:ph type="sldNum" sz="quarter" idx="10"/>
          </p:nvPr>
        </p:nvSpPr>
        <p:spPr/>
        <p:txBody>
          <a:bodyPr/>
          <a:lstStyle/>
          <a:p>
            <a:fld id="{BCE94573-352D-4DE8-B1C9-0A30E1C91D13}" type="slidenum">
              <a:rPr lang="en-US" smtClean="0"/>
              <a:t>24</a:t>
            </a:fld>
            <a:endParaRPr lang="en-US"/>
          </a:p>
        </p:txBody>
      </p:sp>
    </p:spTree>
    <p:extLst>
      <p:ext uri="{BB962C8B-B14F-4D97-AF65-F5344CB8AC3E}">
        <p14:creationId xmlns:p14="http://schemas.microsoft.com/office/powerpoint/2010/main" val="173068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1200" dirty="0"/>
              <a:t>Focus on Career Exploration</a:t>
            </a:r>
          </a:p>
          <a:p>
            <a:pPr marL="0" indent="0">
              <a:buNone/>
            </a:pPr>
            <a:r>
              <a:rPr lang="en-US" sz="1200" dirty="0"/>
              <a:t>Emphasis on providing: “Assistance to students in the exploration of educational and career interests and aptitudes and identification of educational objectives, including, but not limited to, preparation for transfer, associate degrees, and career technical education certificates and licenses”</a:t>
            </a:r>
          </a:p>
          <a:p>
            <a:pPr marL="0" indent="0">
              <a:buNone/>
            </a:pPr>
            <a:endParaRPr lang="en-US" sz="1200" dirty="0"/>
          </a:p>
          <a:p>
            <a:pPr>
              <a:buFont typeface="Wingdings" panose="05000000000000000000" pitchFamily="2" charset="2"/>
              <a:buChar char="Ø"/>
            </a:pPr>
            <a:r>
              <a:rPr lang="en-US" sz="1200" dirty="0"/>
              <a:t>Identification of Career Goals and Interests </a:t>
            </a:r>
          </a:p>
          <a:p>
            <a:pPr marL="0" indent="0">
              <a:buNone/>
            </a:pPr>
            <a:r>
              <a:rPr lang="en-US" sz="1200" dirty="0"/>
              <a:t>Development of an education plan leading to a course of study and guidance on course selection that is informed by, and related to, a student’s academic and career goals.</a:t>
            </a:r>
          </a:p>
          <a:p>
            <a:pPr marL="0" indent="0">
              <a:buNone/>
            </a:pPr>
            <a:endParaRPr lang="en-US" sz="1200" dirty="0"/>
          </a:p>
          <a:p>
            <a:pPr>
              <a:buFont typeface="Wingdings" panose="05000000000000000000" pitchFamily="2" charset="2"/>
              <a:buChar char="Ø"/>
            </a:pPr>
            <a:r>
              <a:rPr lang="en-US" sz="1200" dirty="0"/>
              <a:t>Workforce Partnerships</a:t>
            </a:r>
          </a:p>
          <a:p>
            <a:pPr marL="0" indent="0">
              <a:buNone/>
            </a:pPr>
            <a:r>
              <a:rPr lang="en-US" altLang="en-US" sz="1200" dirty="0"/>
              <a:t>78211. </a:t>
            </a:r>
            <a:r>
              <a:rPr lang="en-US" altLang="en-US" sz="1200" i="1" dirty="0"/>
              <a:t>Legislative Intent to..</a:t>
            </a:r>
          </a:p>
          <a:p>
            <a:pPr marL="0" indent="0">
              <a:buNone/>
            </a:pPr>
            <a:r>
              <a:rPr lang="en-US" altLang="en-US" sz="1200" dirty="0"/>
              <a:t>“Recognize the importance …of establishing local and regional partnerships with school districts, workforce agencies, and other system partners to leverage resources to assist students in exploring career options, preparing for college, and developing and achieving educational goals and plans.”</a:t>
            </a:r>
          </a:p>
          <a:p>
            <a:pPr>
              <a:buFont typeface="Wingdings" panose="05000000000000000000" pitchFamily="2" charset="2"/>
              <a:buChar char="Ø"/>
            </a:pPr>
            <a:r>
              <a:rPr lang="en-US" altLang="en-US" sz="1200" dirty="0"/>
              <a:t>Broad Delivery of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provision of information, guided by sound counseling principles and practices, using a broad array of delivery mechanisms, including technology-based strategies to serve a continuum of student needs and abilities, that will enable students to make informed choices”</a:t>
            </a:r>
          </a:p>
          <a:p>
            <a:pPr>
              <a:buNone/>
              <a:defRPr/>
            </a:pPr>
            <a:r>
              <a:rPr lang="en-US" b="1" dirty="0"/>
              <a:t>Assessment defined in SB 1456:</a:t>
            </a:r>
          </a:p>
          <a:p>
            <a:pPr>
              <a:defRPr/>
            </a:pPr>
            <a:r>
              <a:rPr lang="en-US" dirty="0"/>
              <a:t>“the process of gathering information about a student regarding the student’s study skills, English language proficiency, computational skills, aptitudes, goals, learning skills, </a:t>
            </a:r>
            <a:r>
              <a:rPr lang="en-US" i="1" dirty="0">
                <a:solidFill>
                  <a:schemeClr val="tx2">
                    <a:lumMod val="75000"/>
                  </a:schemeClr>
                </a:solidFill>
              </a:rPr>
              <a:t>career aspirations</a:t>
            </a:r>
            <a:r>
              <a:rPr lang="en-US" dirty="0"/>
              <a:t>, academic performance, and need for special services.”</a:t>
            </a:r>
          </a:p>
          <a:p>
            <a:pPr>
              <a:defRPr/>
            </a:pPr>
            <a:endParaRPr lang="en-US" dirty="0"/>
          </a:p>
          <a:p>
            <a:pPr>
              <a:defRPr/>
            </a:pPr>
            <a:r>
              <a:rPr lang="en-US" dirty="0"/>
              <a:t>“ Assessment methods may include, but not necessarily be limited to, interviews, standardized tests, attitude surveys, </a:t>
            </a:r>
            <a:r>
              <a:rPr lang="en-US" i="1" dirty="0">
                <a:solidFill>
                  <a:schemeClr val="tx2">
                    <a:lumMod val="75000"/>
                  </a:schemeClr>
                </a:solidFill>
              </a:rPr>
              <a:t>vocational or career aptitude and interest inventories</a:t>
            </a:r>
            <a:r>
              <a:rPr lang="en-US" dirty="0"/>
              <a:t>, high school or postsecondary transcripts, specialized certificates or licenses, educational histories, and other measures of performance.”</a:t>
            </a:r>
          </a:p>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4</a:t>
            </a:fld>
            <a:endParaRPr lang="en-US"/>
          </a:p>
        </p:txBody>
      </p:sp>
    </p:spTree>
    <p:extLst>
      <p:ext uri="{BB962C8B-B14F-4D97-AF65-F5344CB8AC3E}">
        <p14:creationId xmlns:p14="http://schemas.microsoft.com/office/powerpoint/2010/main" val="3382034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3438" y="1227138"/>
            <a:ext cx="5619750" cy="3160712"/>
          </a:xfrm>
        </p:spPr>
      </p:sp>
      <p:sp>
        <p:nvSpPr>
          <p:cNvPr id="3" name="Notes Placeholder 2"/>
          <p:cNvSpPr>
            <a:spLocks noGrp="1"/>
          </p:cNvSpPr>
          <p:nvPr>
            <p:ph type="body" idx="1"/>
          </p:nvPr>
        </p:nvSpPr>
        <p:spPr/>
        <p:txBody>
          <a:bodyPr/>
          <a:lstStyle/>
          <a:p>
            <a:r>
              <a:rPr lang="en-US" dirty="0"/>
              <a:t>We have embedded services for NCSSSP and AEBG counseling, including face-to-face orientation for large and small groups as well as individuals.  Under construction we have an online orientation that will align in look and format to our recently updated online credit orientation.  That will fit nicely with the online application and potentially enable students  to complete an application AND ORIENTATION IN ONE SITTING—REMOTE SITTING.</a:t>
            </a:r>
          </a:p>
          <a:p>
            <a:endParaRPr lang="en-US" dirty="0"/>
          </a:p>
          <a:p>
            <a:r>
              <a:rPr lang="en-US" dirty="0"/>
              <a:t>SWC noncredit has been small, and only recently have we completed a CASAS pilot project within our NC ESL program.  We anticipate more involvement from other discipline faculty to explore assessment possibilities for NC including use of progress indicators.  We are also waiting to see how AB705 will roll out at SWC.</a:t>
            </a:r>
          </a:p>
        </p:txBody>
      </p:sp>
      <p:sp>
        <p:nvSpPr>
          <p:cNvPr id="4" name="Slide Number Placeholder 3"/>
          <p:cNvSpPr>
            <a:spLocks noGrp="1"/>
          </p:cNvSpPr>
          <p:nvPr>
            <p:ph type="sldNum" sz="quarter" idx="10"/>
          </p:nvPr>
        </p:nvSpPr>
        <p:spPr/>
        <p:txBody>
          <a:bodyPr/>
          <a:lstStyle/>
          <a:p>
            <a:fld id="{BCE94573-352D-4DE8-B1C9-0A30E1C91D13}" type="slidenum">
              <a:rPr lang="en-US" smtClean="0"/>
              <a:t>25</a:t>
            </a:fld>
            <a:endParaRPr lang="en-US"/>
          </a:p>
        </p:txBody>
      </p:sp>
    </p:spTree>
    <p:extLst>
      <p:ext uri="{BB962C8B-B14F-4D97-AF65-F5344CB8AC3E}">
        <p14:creationId xmlns:p14="http://schemas.microsoft.com/office/powerpoint/2010/main" val="3789342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noncredit SEP is a compilation of borrowed info and format from other college districts, from our AEBG adult </a:t>
            </a:r>
            <a:r>
              <a:rPr lang="en-US" dirty="0" err="1"/>
              <a:t>ed</a:t>
            </a:r>
            <a:r>
              <a:rPr lang="en-US" dirty="0"/>
              <a:t> partners, and from our SWC credit SEP.  Here you’re seeing page one…page two includes next steps, follow-up plans and a place for both the student and the counselor to sign---as a contract for shared responsibility for student success.</a:t>
            </a:r>
          </a:p>
        </p:txBody>
      </p:sp>
      <p:sp>
        <p:nvSpPr>
          <p:cNvPr id="4" name="Slide Number Placeholder 3"/>
          <p:cNvSpPr>
            <a:spLocks noGrp="1"/>
          </p:cNvSpPr>
          <p:nvPr>
            <p:ph type="sldNum" sz="quarter" idx="10"/>
          </p:nvPr>
        </p:nvSpPr>
        <p:spPr/>
        <p:txBody>
          <a:bodyPr/>
          <a:lstStyle/>
          <a:p>
            <a:fld id="{BCE94573-352D-4DE8-B1C9-0A30E1C91D13}" type="slidenum">
              <a:rPr lang="en-US" smtClean="0"/>
              <a:t>26</a:t>
            </a:fld>
            <a:endParaRPr lang="en-US"/>
          </a:p>
        </p:txBody>
      </p:sp>
    </p:spTree>
    <p:extLst>
      <p:ext uri="{BB962C8B-B14F-4D97-AF65-F5344CB8AC3E}">
        <p14:creationId xmlns:p14="http://schemas.microsoft.com/office/powerpoint/2010/main" val="3951396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30</a:t>
            </a:fld>
            <a:endParaRPr lang="en-US"/>
          </a:p>
        </p:txBody>
      </p:sp>
    </p:spTree>
    <p:extLst>
      <p:ext uri="{BB962C8B-B14F-4D97-AF65-F5344CB8AC3E}">
        <p14:creationId xmlns:p14="http://schemas.microsoft.com/office/powerpoint/2010/main" val="898740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Mission)</a:t>
            </a:r>
          </a:p>
        </p:txBody>
      </p:sp>
      <p:sp>
        <p:nvSpPr>
          <p:cNvPr id="4" name="Slide Number Placeholder 3"/>
          <p:cNvSpPr>
            <a:spLocks noGrp="1"/>
          </p:cNvSpPr>
          <p:nvPr>
            <p:ph type="sldNum" sz="quarter" idx="10"/>
          </p:nvPr>
        </p:nvSpPr>
        <p:spPr/>
        <p:txBody>
          <a:bodyPr/>
          <a:lstStyle/>
          <a:p>
            <a:fld id="{BCE94573-352D-4DE8-B1C9-0A30E1C91D13}" type="slidenum">
              <a:rPr lang="en-US" smtClean="0"/>
              <a:t>5</a:t>
            </a:fld>
            <a:endParaRPr lang="en-US"/>
          </a:p>
        </p:txBody>
      </p:sp>
    </p:spTree>
    <p:extLst>
      <p:ext uri="{BB962C8B-B14F-4D97-AF65-F5344CB8AC3E}">
        <p14:creationId xmlns:p14="http://schemas.microsoft.com/office/powerpoint/2010/main" val="172080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noncredit students, we recognize that this may be a series of goals for which they enter, complete, and re-enter our noncredit programs and, that while we make clear the pathways into the credit program, for some students their end goal is gainful employment, skills development, and personal improvement that may or may not lead to further academic studies.</a:t>
            </a:r>
          </a:p>
          <a:p>
            <a:endParaRPr lang="en-US" dirty="0"/>
          </a:p>
          <a:p>
            <a:r>
              <a:rPr lang="en-US" dirty="0"/>
              <a:t>For some students this first step into noncredit is one that provides awareness and confidence to identify and create goals they had not previously considered.</a:t>
            </a:r>
          </a:p>
          <a:p>
            <a:r>
              <a:rPr lang="en-US" dirty="0"/>
              <a:t> </a:t>
            </a:r>
          </a:p>
          <a:p>
            <a:r>
              <a:rPr lang="en-US" dirty="0"/>
              <a:t>And for credit students who access noncredit, this may be a s a supplement to their credit experience, or might be for accomplishment of goals that are separate from the credit program </a:t>
            </a:r>
            <a:r>
              <a:rPr lang="en-US" dirty="0" err="1"/>
              <a:t>offerrings</a:t>
            </a:r>
            <a:r>
              <a:rPr lang="en-US" dirty="0"/>
              <a:t>. </a:t>
            </a:r>
          </a:p>
        </p:txBody>
      </p:sp>
      <p:sp>
        <p:nvSpPr>
          <p:cNvPr id="4" name="Slide Number Placeholder 3"/>
          <p:cNvSpPr>
            <a:spLocks noGrp="1"/>
          </p:cNvSpPr>
          <p:nvPr>
            <p:ph type="sldNum" sz="quarter" idx="10"/>
          </p:nvPr>
        </p:nvSpPr>
        <p:spPr/>
        <p:txBody>
          <a:bodyPr/>
          <a:lstStyle/>
          <a:p>
            <a:fld id="{BCE94573-352D-4DE8-B1C9-0A30E1C91D13}" type="slidenum">
              <a:rPr lang="en-US" smtClean="0"/>
              <a:t>7</a:t>
            </a:fld>
            <a:endParaRPr lang="en-US"/>
          </a:p>
        </p:txBody>
      </p:sp>
    </p:spTree>
    <p:extLst>
      <p:ext uri="{BB962C8B-B14F-4D97-AF65-F5344CB8AC3E}">
        <p14:creationId xmlns:p14="http://schemas.microsoft.com/office/powerpoint/2010/main" val="325067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A9E972-175B-4100-92F9-81BDB547E3A8}"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35764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1200"/>
              </a:spcAft>
              <a:defRPr/>
            </a:pPr>
            <a:r>
              <a:rPr lang="en-US" dirty="0"/>
              <a:t>Many of the state policy changes underway are the result of the work of the Student Success Taskforce that met throughout 2011 to </a:t>
            </a:r>
            <a:r>
              <a:rPr lang="en-US" dirty="0">
                <a:latin typeface="Arial" pitchFamily="34" charset="0"/>
                <a:cs typeface="Arial" pitchFamily="34" charset="0"/>
              </a:rPr>
              <a:t>examine best practices and models for accomplishing student success and develop recommendations which the Board of Governors adopted in January 2012.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b="1" dirty="0"/>
              <a:t>8 Focus Areas, 22 Recommendations</a:t>
            </a:r>
          </a:p>
          <a:p>
            <a:pPr eaLnBrk="1" fontAlgn="auto" hangingPunct="1">
              <a:lnSpc>
                <a:spcPct val="170000"/>
              </a:lnSpc>
              <a:spcBef>
                <a:spcPct val="20000"/>
              </a:spcBef>
              <a:spcAft>
                <a:spcPts val="0"/>
              </a:spcAft>
              <a:buClr>
                <a:schemeClr val="accent1"/>
              </a:buClr>
              <a:buSzPct val="85000"/>
              <a:buFont typeface="Georgia" pitchFamily="18" charset="0"/>
              <a:buAutoNum type="arabicPeriod"/>
              <a:defRPr/>
            </a:pPr>
            <a:r>
              <a:rPr lang="en-US" dirty="0">
                <a:latin typeface="Georgia" pitchFamily="18" charset="0"/>
              </a:rPr>
              <a:t>Increase college and career readiness</a:t>
            </a:r>
          </a:p>
          <a:p>
            <a:pPr eaLnBrk="1" fontAlgn="auto" hangingPunct="1">
              <a:lnSpc>
                <a:spcPct val="170000"/>
              </a:lnSpc>
              <a:spcBef>
                <a:spcPct val="20000"/>
              </a:spcBef>
              <a:spcAft>
                <a:spcPts val="0"/>
              </a:spcAft>
              <a:buClr>
                <a:schemeClr val="accent1"/>
              </a:buClr>
              <a:buSzPct val="85000"/>
              <a:buFont typeface="Georgia" pitchFamily="18" charset="0"/>
              <a:buAutoNum type="arabicPeriod"/>
              <a:defRPr/>
            </a:pPr>
            <a:r>
              <a:rPr lang="en-US" dirty="0">
                <a:latin typeface="Georgia" pitchFamily="18" charset="0"/>
              </a:rPr>
              <a:t>Strengthen support for entering students</a:t>
            </a:r>
          </a:p>
          <a:p>
            <a:pPr eaLnBrk="1" fontAlgn="auto" hangingPunct="1">
              <a:lnSpc>
                <a:spcPct val="170000"/>
              </a:lnSpc>
              <a:spcBef>
                <a:spcPct val="20000"/>
              </a:spcBef>
              <a:spcAft>
                <a:spcPts val="0"/>
              </a:spcAft>
              <a:buClr>
                <a:schemeClr val="accent1"/>
              </a:buClr>
              <a:buSzPct val="85000"/>
              <a:buFont typeface="Georgia" pitchFamily="18" charset="0"/>
              <a:buAutoNum type="arabicPeriod"/>
              <a:defRPr/>
            </a:pPr>
            <a:r>
              <a:rPr lang="en-US" dirty="0">
                <a:latin typeface="Georgia" pitchFamily="18" charset="0"/>
              </a:rPr>
              <a:t>Incentivize successful student behaviors</a:t>
            </a:r>
          </a:p>
          <a:p>
            <a:pPr eaLnBrk="1" fontAlgn="auto" hangingPunct="1">
              <a:lnSpc>
                <a:spcPct val="170000"/>
              </a:lnSpc>
              <a:spcBef>
                <a:spcPct val="20000"/>
              </a:spcBef>
              <a:spcAft>
                <a:spcPts val="0"/>
              </a:spcAft>
              <a:buClr>
                <a:schemeClr val="accent1"/>
              </a:buClr>
              <a:buSzPct val="85000"/>
              <a:buFont typeface="Georgia" pitchFamily="18" charset="0"/>
              <a:buAutoNum type="arabicPeriod"/>
              <a:defRPr/>
            </a:pPr>
            <a:r>
              <a:rPr lang="en-US" dirty="0">
                <a:latin typeface="Georgia" pitchFamily="18" charset="0"/>
              </a:rPr>
              <a:t>Align course offerings to meet student needs</a:t>
            </a:r>
          </a:p>
          <a:p>
            <a:pPr eaLnBrk="1" fontAlgn="auto" hangingPunct="1">
              <a:spcBef>
                <a:spcPts val="0"/>
              </a:spcBef>
              <a:spcAft>
                <a:spcPts val="1200"/>
              </a:spcAft>
              <a:buClr>
                <a:schemeClr val="accent1"/>
              </a:buClr>
              <a:buSzPct val="85000"/>
              <a:buFont typeface="Georgia" pitchFamily="18" charset="0"/>
              <a:buAutoNum type="arabicPeriod" startAt="5"/>
              <a:defRPr/>
            </a:pPr>
            <a:r>
              <a:rPr lang="en-US" dirty="0">
                <a:latin typeface="Georgia" pitchFamily="18" charset="0"/>
              </a:rPr>
              <a:t>Improve education of basic skills students</a:t>
            </a:r>
          </a:p>
          <a:p>
            <a:pPr eaLnBrk="1" fontAlgn="auto" hangingPunct="1">
              <a:spcBef>
                <a:spcPts val="0"/>
              </a:spcBef>
              <a:spcAft>
                <a:spcPts val="1200"/>
              </a:spcAft>
              <a:buClr>
                <a:schemeClr val="accent1"/>
              </a:buClr>
              <a:buSzPct val="85000"/>
              <a:buFont typeface="Georgia" pitchFamily="18" charset="0"/>
              <a:buAutoNum type="arabicPeriod" startAt="5"/>
              <a:defRPr/>
            </a:pPr>
            <a:r>
              <a:rPr lang="en-US" dirty="0">
                <a:latin typeface="Georgia" pitchFamily="18" charset="0"/>
              </a:rPr>
              <a:t>Revitalize and re-envision professional development</a:t>
            </a:r>
          </a:p>
          <a:p>
            <a:pPr eaLnBrk="1" fontAlgn="auto" hangingPunct="1">
              <a:spcBef>
                <a:spcPts val="0"/>
              </a:spcBef>
              <a:spcAft>
                <a:spcPts val="1200"/>
              </a:spcAft>
              <a:buClr>
                <a:schemeClr val="accent1"/>
              </a:buClr>
              <a:buSzPct val="85000"/>
              <a:buFont typeface="Georgia" pitchFamily="18" charset="0"/>
              <a:buAutoNum type="arabicPeriod" startAt="5"/>
              <a:defRPr/>
            </a:pPr>
            <a:r>
              <a:rPr lang="en-US" dirty="0">
                <a:latin typeface="Georgia" pitchFamily="18" charset="0"/>
              </a:rPr>
              <a:t>Enable efficient statewide leadership and increase coordination among colleges</a:t>
            </a:r>
          </a:p>
          <a:p>
            <a:pPr eaLnBrk="1" fontAlgn="auto" hangingPunct="1">
              <a:spcBef>
                <a:spcPts val="0"/>
              </a:spcBef>
              <a:spcAft>
                <a:spcPts val="1200"/>
              </a:spcAft>
              <a:buClr>
                <a:schemeClr val="accent1"/>
              </a:buClr>
              <a:buSzPct val="85000"/>
              <a:buFont typeface="Georgia" pitchFamily="18" charset="0"/>
              <a:buAutoNum type="arabicPeriod" startAt="5"/>
              <a:defRPr/>
            </a:pPr>
            <a:r>
              <a:rPr lang="en-US" dirty="0">
                <a:latin typeface="Georgia" pitchFamily="18" charset="0"/>
              </a:rPr>
              <a:t>Align resources with student success recommendations</a:t>
            </a:r>
          </a:p>
          <a:p>
            <a:pPr eaLnBrk="1" fontAlgn="auto" hangingPunct="1">
              <a:spcBef>
                <a:spcPts val="0"/>
              </a:spcBef>
              <a:spcAft>
                <a:spcPts val="0"/>
              </a:spcAft>
              <a:defRPr/>
            </a:pPr>
            <a:endParaRPr lang="en-US" b="1" dirty="0"/>
          </a:p>
          <a:p>
            <a:pPr eaLnBrk="1" fontAlgn="auto" hangingPunct="1">
              <a:spcBef>
                <a:spcPts val="0"/>
              </a:spcBef>
              <a:spcAft>
                <a:spcPts val="0"/>
              </a:spcAft>
              <a:defRPr/>
            </a:pPr>
            <a:r>
              <a:rPr lang="en-US" b="1" dirty="0"/>
              <a:t>Challenges and Opportunities:</a:t>
            </a:r>
          </a:p>
          <a:p>
            <a:pPr marL="171450" indent="-171450" eaLnBrk="1" fontAlgn="auto" hangingPunct="1">
              <a:spcBef>
                <a:spcPts val="0"/>
              </a:spcBef>
              <a:spcAft>
                <a:spcPts val="0"/>
              </a:spcAft>
              <a:buFont typeface="Arial" pitchFamily="34" charset="0"/>
              <a:buChar char="•"/>
              <a:defRPr/>
            </a:pPr>
            <a:r>
              <a:rPr lang="en-US" b="1" dirty="0">
                <a:solidFill>
                  <a:schemeClr val="bg1"/>
                </a:solidFill>
              </a:rPr>
              <a:t>Increased demand on the system</a:t>
            </a:r>
            <a:r>
              <a:rPr lang="en-US" dirty="0"/>
              <a:t>. Overall, while in the last 15 years, enrollment grew by 44% … “total enrollment at California’s community colleges has declined by almost a half-million students….  The PPIC notes that if participation rates had remained at 2008–09 levels, California’s community colleges would have served an additional 600,000 students.”</a:t>
            </a:r>
          </a:p>
          <a:p>
            <a:pPr marL="171450" indent="-171450" eaLnBrk="1" fontAlgn="auto" hangingPunct="1">
              <a:spcBef>
                <a:spcPts val="0"/>
              </a:spcBef>
              <a:spcAft>
                <a:spcPts val="0"/>
              </a:spcAft>
              <a:buFont typeface="Arial" pitchFamily="34" charset="0"/>
              <a:buChar char="•"/>
              <a:defRPr/>
            </a:pPr>
            <a:endParaRPr lang="en-US" b="1" dirty="0">
              <a:solidFill>
                <a:schemeClr val="bg1"/>
              </a:solidFill>
            </a:endParaRPr>
          </a:p>
          <a:p>
            <a:pPr marL="171450" indent="-171450" eaLnBrk="1" fontAlgn="auto" hangingPunct="1">
              <a:spcBef>
                <a:spcPts val="0"/>
              </a:spcBef>
              <a:spcAft>
                <a:spcPts val="0"/>
              </a:spcAft>
              <a:buFont typeface="Arial" pitchFamily="34" charset="0"/>
              <a:buChar char="•"/>
              <a:defRPr/>
            </a:pPr>
            <a:r>
              <a:rPr lang="en-US" b="1" dirty="0">
                <a:solidFill>
                  <a:schemeClr val="bg1"/>
                </a:solidFill>
              </a:rPr>
              <a:t>PPIC’s March report: </a:t>
            </a:r>
            <a:r>
              <a:rPr lang="en-US" dirty="0"/>
              <a:t>“the state’s population and the number of community college students has grown substantially over the past couple of decades… between 2006–07 and 2011–12, total funds per student (in full-time equivalents) fell by about $1,600 dollars, declining from almost $6,700 to $5,100 (in 2011 dollars). By comparison, during the almost equally severe recession of the early 1990s, support per student declined by less than $700 per student. Total revenues per student have declined to the lowest levels in two decades”</a:t>
            </a:r>
          </a:p>
          <a:p>
            <a:pPr marL="171450" indent="-171450" eaLnBrk="1" fontAlgn="auto" hangingPunct="1">
              <a:spcBef>
                <a:spcPts val="0"/>
              </a:spcBef>
              <a:spcAft>
                <a:spcPts val="0"/>
              </a:spcAft>
              <a:buFont typeface="Arial" pitchFamily="34" charset="0"/>
              <a:buChar char="•"/>
              <a:defRPr/>
            </a:pPr>
            <a:r>
              <a:rPr lang="en-US" b="1" dirty="0">
                <a:solidFill>
                  <a:schemeClr val="bg1"/>
                </a:solidFill>
              </a:rPr>
              <a:t>Substantially reduced resources</a:t>
            </a:r>
            <a:r>
              <a:rPr lang="en-US" dirty="0"/>
              <a:t>. 47% of CCC students report they cannot enroll in needed classes, compared to 28% nationwide… PPIC: the total number of sections offered has plunged to its lowest level in the past fifteen years. </a:t>
            </a:r>
          </a:p>
          <a:p>
            <a:pPr marL="171450" indent="-171450" eaLnBrk="1" fontAlgn="auto" hangingPunct="1">
              <a:spcBef>
                <a:spcPts val="0"/>
              </a:spcBef>
              <a:spcAft>
                <a:spcPts val="0"/>
              </a:spcAft>
              <a:buFont typeface="Arial" pitchFamily="34" charset="0"/>
              <a:buChar char="•"/>
              <a:defRPr/>
            </a:pPr>
            <a:endParaRPr lang="en-US" b="1" dirty="0">
              <a:solidFill>
                <a:schemeClr val="bg1"/>
              </a:solidFill>
            </a:endParaRPr>
          </a:p>
          <a:p>
            <a:pPr marL="171450" indent="-171450" eaLnBrk="1" fontAlgn="auto" hangingPunct="1">
              <a:spcBef>
                <a:spcPts val="0"/>
              </a:spcBef>
              <a:spcAft>
                <a:spcPts val="0"/>
              </a:spcAft>
              <a:buFont typeface="Arial" pitchFamily="34" charset="0"/>
              <a:buChar char="•"/>
              <a:defRPr/>
            </a:pPr>
            <a:r>
              <a:rPr lang="en-US" b="1" dirty="0">
                <a:solidFill>
                  <a:schemeClr val="bg1"/>
                </a:solidFill>
              </a:rPr>
              <a:t>Unacceptable completion rates</a:t>
            </a:r>
            <a:r>
              <a:rPr lang="en-US" b="1" dirty="0"/>
              <a:t>.</a:t>
            </a:r>
            <a:r>
              <a:rPr lang="en-US" dirty="0"/>
              <a:t> Of the 18% of students who begin one level below transfer-level, only 42% ever achieve a certificate, degree, or transfer preparation</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t" hangingPunct="1">
              <a:spcBef>
                <a:spcPts val="0"/>
              </a:spcBef>
              <a:spcAft>
                <a:spcPts val="0"/>
              </a:spcAft>
              <a:buFont typeface="Arial" pitchFamily="34" charset="0"/>
              <a:buChar char="•"/>
              <a:defRPr/>
            </a:pPr>
            <a:r>
              <a:rPr lang="en-US" b="1" dirty="0"/>
              <a:t>Significant cuts to Matriculation Funding… </a:t>
            </a:r>
            <a:r>
              <a:rPr lang="en-US" dirty="0"/>
              <a:t>2008/09: $101.8 M… 2009/10: $49.18 M  </a:t>
            </a:r>
            <a:r>
              <a:rPr lang="en-US" b="1" dirty="0">
                <a:sym typeface="Webdings"/>
              </a:rPr>
              <a:t></a:t>
            </a:r>
            <a:r>
              <a:rPr lang="en-US" b="1" dirty="0"/>
              <a:t> from 08-09, </a:t>
            </a:r>
            <a:r>
              <a:rPr lang="en-US" dirty="0"/>
              <a:t>52% funding loss</a:t>
            </a:r>
          </a:p>
          <a:p>
            <a:pPr marL="171450" indent="-171450" eaLnBrk="1" fontAlgn="t" hangingPunct="1">
              <a:spcBef>
                <a:spcPts val="0"/>
              </a:spcBef>
              <a:spcAft>
                <a:spcPts val="0"/>
              </a:spcAft>
              <a:buFont typeface="Arial" pitchFamily="34" charset="0"/>
              <a:buChar char="•"/>
              <a:defRPr/>
            </a:pPr>
            <a:endParaRPr lang="en-US" dirty="0"/>
          </a:p>
          <a:p>
            <a:pPr marL="174245" indent="-174245" eaLnBrk="1" fontAlgn="auto" hangingPunct="1">
              <a:lnSpc>
                <a:spcPct val="200000"/>
              </a:lnSpc>
              <a:spcBef>
                <a:spcPts val="0"/>
              </a:spcBef>
              <a:spcAft>
                <a:spcPts val="0"/>
              </a:spcAft>
              <a:buFont typeface="Arial" pitchFamily="34" charset="0"/>
              <a:buChar char="•"/>
              <a:defRPr/>
            </a:pPr>
            <a:r>
              <a:rPr lang="en-US" dirty="0"/>
              <a:t>2008-09, the height of Matriculation funding was over $101 million to fund, on a 3-1 local match basis, college admissions, assessment, orientation, counseling &amp; advising, and follow-up services for students;</a:t>
            </a:r>
          </a:p>
          <a:p>
            <a:pPr marL="174245" indent="-174245" eaLnBrk="1" fontAlgn="auto" hangingPunct="1">
              <a:lnSpc>
                <a:spcPct val="200000"/>
              </a:lnSpc>
              <a:spcBef>
                <a:spcPts val="0"/>
              </a:spcBef>
              <a:spcAft>
                <a:spcPts val="0"/>
              </a:spcAft>
              <a:buFont typeface="Arial" pitchFamily="34" charset="0"/>
              <a:buChar char="•"/>
              <a:defRPr/>
            </a:pPr>
            <a:endParaRPr lang="en-US" dirty="0"/>
          </a:p>
          <a:p>
            <a:pPr marL="174245" indent="-174245" eaLnBrk="1" fontAlgn="auto" hangingPunct="1">
              <a:lnSpc>
                <a:spcPct val="200000"/>
              </a:lnSpc>
              <a:spcBef>
                <a:spcPts val="0"/>
              </a:spcBef>
              <a:spcAft>
                <a:spcPts val="0"/>
              </a:spcAft>
              <a:buFont typeface="Arial" pitchFamily="34" charset="0"/>
              <a:buChar char="•"/>
              <a:defRPr/>
            </a:pPr>
            <a:r>
              <a:rPr lang="en-US" dirty="0"/>
              <a:t>Since the budget cuts of 2009-10, Matriculation funding was reduced by 52% and is currently funded at a level of $49 million</a:t>
            </a:r>
          </a:p>
          <a:p>
            <a:pPr marL="174245" indent="-174245" eaLnBrk="1" fontAlgn="auto" hangingPunct="1">
              <a:lnSpc>
                <a:spcPct val="200000"/>
              </a:lnSpc>
              <a:spcBef>
                <a:spcPts val="0"/>
              </a:spcBef>
              <a:spcAft>
                <a:spcPts val="0"/>
              </a:spcAft>
              <a:buFont typeface="Arial" pitchFamily="34" charset="0"/>
              <a:buChar char="•"/>
              <a:defRPr/>
            </a:pPr>
            <a:endParaRPr lang="en-US" dirty="0"/>
          </a:p>
          <a:p>
            <a:pPr marL="171450" indent="-171450" eaLnBrk="1" fontAlgn="t" hangingPunct="1">
              <a:spcBef>
                <a:spcPts val="0"/>
              </a:spcBef>
              <a:spcAft>
                <a:spcPts val="0"/>
              </a:spcAft>
              <a:buFont typeface="Arial" pitchFamily="34" charset="0"/>
              <a:buChar char="•"/>
              <a:defRPr/>
            </a:pPr>
            <a:r>
              <a:rPr lang="en-US" b="1" dirty="0"/>
              <a:t>Orientation: </a:t>
            </a:r>
            <a:r>
              <a:rPr lang="en-US" dirty="0"/>
              <a:t>49%,  </a:t>
            </a:r>
            <a:r>
              <a:rPr lang="en-US" b="1" dirty="0"/>
              <a:t>Assessment: </a:t>
            </a:r>
            <a:r>
              <a:rPr lang="en-US" dirty="0"/>
              <a:t>63.2%, </a:t>
            </a:r>
            <a:r>
              <a:rPr lang="en-US" b="1" dirty="0"/>
              <a:t>Counseling: </a:t>
            </a:r>
            <a:r>
              <a:rPr lang="en-US" dirty="0"/>
              <a:t>39.4%</a:t>
            </a:r>
          </a:p>
          <a:p>
            <a:pPr marL="171450" indent="-171450" eaLnBrk="1" fontAlgn="t" hangingPunct="1">
              <a:spcBef>
                <a:spcPts val="0"/>
              </a:spcBef>
              <a:spcAft>
                <a:spcPts val="0"/>
              </a:spcAft>
              <a:buFont typeface="Arial" pitchFamily="34" charset="0"/>
              <a:buChar char="•"/>
              <a:defRPr/>
            </a:pPr>
            <a:endParaRPr lang="en-US" b="1" dirty="0"/>
          </a:p>
          <a:p>
            <a:pPr marL="171450" indent="-171450" eaLnBrk="1" fontAlgn="auto" hangingPunct="1">
              <a:spcBef>
                <a:spcPts val="0"/>
              </a:spcBef>
              <a:spcAft>
                <a:spcPts val="0"/>
              </a:spcAft>
              <a:buFont typeface="Arial" pitchFamily="34" charset="0"/>
              <a:buChar char="•"/>
              <a:defRPr/>
            </a:pPr>
            <a:r>
              <a:rPr lang="en-US" b="1" dirty="0">
                <a:latin typeface="Arial" pitchFamily="34" charset="0"/>
                <a:cs typeface="Arial" pitchFamily="34" charset="0"/>
              </a:rPr>
              <a:t>First-Time Students </a:t>
            </a:r>
            <a:r>
              <a:rPr lang="en-US" dirty="0">
                <a:latin typeface="Arial" pitchFamily="34" charset="0"/>
                <a:cs typeface="Arial" pitchFamily="34" charset="0"/>
              </a:rPr>
              <a:t>- First-time status is defined as a student who took a credit or noncredit course in the CCC system for the first time.  Students with prior enrollments outside the CCC system are excluded.</a:t>
            </a:r>
            <a:r>
              <a:rPr lang="en-US" b="1" dirty="0">
                <a:latin typeface="Arial" pitchFamily="34" charset="0"/>
                <a:cs typeface="Arial" pitchFamily="34" charset="0"/>
              </a:rPr>
              <a:t>  </a:t>
            </a:r>
          </a:p>
          <a:p>
            <a:pPr marL="171450" indent="-171450" eaLnBrk="1" fontAlgn="auto" hangingPunct="1">
              <a:spcBef>
                <a:spcPts val="0"/>
              </a:spcBef>
              <a:spcAft>
                <a:spcPts val="0"/>
              </a:spcAft>
              <a:buFont typeface="Arial" pitchFamily="34" charset="0"/>
              <a:buChar char="•"/>
              <a:defRPr/>
            </a:pPr>
            <a:endParaRPr lang="en-US" b="1" dirty="0">
              <a:latin typeface="Arial" pitchFamily="34" charset="0"/>
              <a:cs typeface="Arial" pitchFamily="34" charset="0"/>
            </a:endParaRPr>
          </a:p>
          <a:p>
            <a:pPr eaLnBrk="1" fontAlgn="auto" hangingPunct="1">
              <a:spcBef>
                <a:spcPts val="0"/>
              </a:spcBef>
              <a:spcAft>
                <a:spcPts val="0"/>
              </a:spcAft>
              <a:defRPr/>
            </a:pPr>
            <a:r>
              <a:rPr lang="en-US" b="1" dirty="0"/>
              <a:t>As we implement policy changes… </a:t>
            </a:r>
          </a:p>
          <a:p>
            <a:pPr marL="171450" indent="-171450" eaLnBrk="1" fontAlgn="auto" hangingPunct="1">
              <a:spcBef>
                <a:spcPts val="0"/>
              </a:spcBef>
              <a:spcAft>
                <a:spcPts val="0"/>
              </a:spcAft>
              <a:buFont typeface="Arial" pitchFamily="34" charset="0"/>
              <a:buChar char="•"/>
              <a:defRPr/>
            </a:pPr>
            <a:r>
              <a:rPr lang="en-US" dirty="0"/>
              <a:t>Keep the dialogue focused on what works for students</a:t>
            </a:r>
          </a:p>
          <a:p>
            <a:pPr marL="628650" lvl="1" indent="-171450" eaLnBrk="1" fontAlgn="auto" hangingPunct="1">
              <a:spcBef>
                <a:spcPts val="0"/>
              </a:spcBef>
              <a:spcAft>
                <a:spcPts val="0"/>
              </a:spcAft>
              <a:buFont typeface="Arial" pitchFamily="34" charset="0"/>
              <a:buChar char="•"/>
              <a:defRPr/>
            </a:pPr>
            <a:r>
              <a:rPr lang="en-US" dirty="0"/>
              <a:t>Research provides a foundation for continuous improvement– and honest dialogue…</a:t>
            </a:r>
          </a:p>
          <a:p>
            <a:pPr marL="628650" lvl="1" indent="-171450" eaLnBrk="1" fontAlgn="auto" hangingPunct="1">
              <a:spcBef>
                <a:spcPts val="0"/>
              </a:spcBef>
              <a:spcAft>
                <a:spcPts val="0"/>
              </a:spcAft>
              <a:buFont typeface="Arial" pitchFamily="34" charset="0"/>
              <a:buChar char="•"/>
              <a:defRPr/>
            </a:pPr>
            <a:r>
              <a:rPr lang="en-US" dirty="0"/>
              <a:t>We need to do things differently… </a:t>
            </a:r>
          </a:p>
          <a:p>
            <a:pPr marL="628650" lvl="1" indent="-171450" eaLnBrk="1" fontAlgn="auto" hangingPunct="1">
              <a:spcBef>
                <a:spcPts val="0"/>
              </a:spcBef>
              <a:spcAft>
                <a:spcPts val="0"/>
              </a:spcAft>
              <a:buFont typeface="Arial" pitchFamily="34" charset="0"/>
              <a:buChar char="•"/>
              <a:defRPr/>
            </a:pPr>
            <a:r>
              <a:rPr lang="en-US" dirty="0"/>
              <a:t>Face the challenge of bringing strategies that work to scale</a:t>
            </a:r>
          </a:p>
          <a:p>
            <a:pPr marL="171450" indent="-171450" eaLnBrk="1" fontAlgn="auto" hangingPunct="1">
              <a:spcBef>
                <a:spcPts val="0"/>
              </a:spcBef>
              <a:spcAft>
                <a:spcPts val="0"/>
              </a:spcAft>
              <a:buFont typeface="Arial" pitchFamily="34" charset="0"/>
              <a:buChar char="•"/>
              <a:defRPr/>
            </a:pPr>
            <a:r>
              <a:rPr lang="en-US" dirty="0"/>
              <a:t>Think about how can we incentivize student and institutional behaviors to increase student success</a:t>
            </a:r>
          </a:p>
          <a:p>
            <a:pPr marL="171450" indent="-171450" eaLnBrk="1" fontAlgn="auto" hangingPunct="1">
              <a:spcBef>
                <a:spcPts val="0"/>
              </a:spcBef>
              <a:spcAft>
                <a:spcPts val="0"/>
              </a:spcAft>
              <a:buFont typeface="Arial" pitchFamily="34" charset="0"/>
              <a:buChar char="•"/>
              <a:defRPr/>
            </a:pPr>
            <a:r>
              <a:rPr lang="en-US" dirty="0"/>
              <a:t>Be mindful of equity impacts… need to track student outcomes- especially for underrepresented and educationally disadvantaged student groups…</a:t>
            </a:r>
          </a:p>
          <a:p>
            <a:pPr marL="628650" lvl="1" indent="-171450" eaLnBrk="1" fontAlgn="auto" hangingPunct="1">
              <a:spcBef>
                <a:spcPts val="0"/>
              </a:spcBef>
              <a:spcAft>
                <a:spcPts val="0"/>
              </a:spcAft>
              <a:buFont typeface="Arial" pitchFamily="34" charset="0"/>
              <a:buChar char="•"/>
              <a:defRPr/>
            </a:pPr>
            <a:r>
              <a:rPr lang="en-US" dirty="0"/>
              <a:t>Student equity and achievement gaps– how do we assess disproportionate impacts? And, more importantly, what can institutions do when we identify achievement gaps?</a:t>
            </a:r>
          </a:p>
          <a:p>
            <a:pPr marL="171450" indent="-171450" eaLnBrk="1" fontAlgn="auto" hangingPunct="1">
              <a:spcBef>
                <a:spcPts val="0"/>
              </a:spcBef>
              <a:spcAft>
                <a:spcPts val="0"/>
              </a:spcAft>
              <a:buFont typeface="Arial" pitchFamily="34" charset="0"/>
              <a:buChar char="•"/>
              <a:defRPr/>
            </a:pPr>
            <a:r>
              <a:rPr lang="en-US" dirty="0"/>
              <a:t>Realize that no magic easy solutions or one size fits all approaches</a:t>
            </a:r>
          </a:p>
          <a:p>
            <a:pPr marL="171450" indent="-171450" eaLnBrk="1" fontAlgn="auto" hangingPunct="1">
              <a:spcBef>
                <a:spcPts val="0"/>
              </a:spcBef>
              <a:spcAft>
                <a:spcPts val="0"/>
              </a:spcAft>
              <a:buFont typeface="Arial" pitchFamily="34" charset="0"/>
              <a:buChar char="•"/>
              <a:defRPr/>
            </a:pPr>
            <a:r>
              <a:rPr lang="en-US" dirty="0"/>
              <a:t>Balance need for consistency among 112 colleges while developing a state policy framework, while without being overly prescriptive to allow for local flexibility to meet student needs</a:t>
            </a:r>
          </a:p>
          <a:p>
            <a:pPr marL="171450" indent="-171450" eaLnBrk="1" fontAlgn="auto" hangingPunct="1">
              <a:spcBef>
                <a:spcPts val="0"/>
              </a:spcBef>
              <a:spcAft>
                <a:spcPts val="0"/>
              </a:spcAft>
              <a:buFont typeface="Arial" pitchFamily="34" charset="0"/>
              <a:buChar char="•"/>
              <a:defRPr/>
            </a:pPr>
            <a:r>
              <a:rPr lang="en-US" dirty="0"/>
              <a:t>Careful use of technology to serve greater numbers of students… but needs to be meaningful… </a:t>
            </a:r>
          </a:p>
          <a:p>
            <a:pPr eaLnBrk="1" fontAlgn="auto" hangingPunct="1">
              <a:spcBef>
                <a:spcPts val="0"/>
              </a:spcBef>
              <a:spcAft>
                <a:spcPts val="0"/>
              </a:spcAft>
              <a:defRPr/>
            </a:pP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A9E972-175B-4100-92F9-81BDB547E3A8}"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189918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the four core services</a:t>
            </a:r>
          </a:p>
          <a:p>
            <a:endParaRPr lang="en-US" dirty="0"/>
          </a:p>
          <a:p>
            <a:r>
              <a:rPr lang="en-US" dirty="0"/>
              <a:t>Note the four noncredit categories that correspond to SSSP funding</a:t>
            </a:r>
          </a:p>
          <a:p>
            <a:endParaRPr lang="en-US" dirty="0"/>
          </a:p>
          <a:p>
            <a:r>
              <a:rPr lang="en-US" dirty="0"/>
              <a:t>Read the two blurbs about what colleges are required to do to be in compliance</a:t>
            </a:r>
          </a:p>
        </p:txBody>
      </p:sp>
      <p:sp>
        <p:nvSpPr>
          <p:cNvPr id="4" name="Slide Number Placeholder 3"/>
          <p:cNvSpPr>
            <a:spLocks noGrp="1"/>
          </p:cNvSpPr>
          <p:nvPr>
            <p:ph type="sldNum" sz="quarter" idx="10"/>
          </p:nvPr>
        </p:nvSpPr>
        <p:spPr/>
        <p:txBody>
          <a:bodyPr/>
          <a:lstStyle/>
          <a:p>
            <a:fld id="{BCE94573-352D-4DE8-B1C9-0A30E1C91D13}" type="slidenum">
              <a:rPr lang="en-US" smtClean="0"/>
              <a:t>10</a:t>
            </a:fld>
            <a:endParaRPr lang="en-US"/>
          </a:p>
        </p:txBody>
      </p:sp>
    </p:spTree>
    <p:extLst>
      <p:ext uri="{BB962C8B-B14F-4D97-AF65-F5344CB8AC3E}">
        <p14:creationId xmlns:p14="http://schemas.microsoft.com/office/powerpoint/2010/main" val="417553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F0377A-A42B-6744-800A-A6021C5F47B1}" type="slidenum">
              <a:rPr lang="en-US" smtClean="0"/>
              <a:pPr>
                <a:defRPr/>
              </a:pPr>
              <a:t>12</a:t>
            </a:fld>
            <a:endParaRPr lang="en-US" dirty="0"/>
          </a:p>
        </p:txBody>
      </p:sp>
    </p:spTree>
    <p:extLst>
      <p:ext uri="{BB962C8B-B14F-4D97-AF65-F5344CB8AC3E}">
        <p14:creationId xmlns:p14="http://schemas.microsoft.com/office/powerpoint/2010/main" val="423543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7934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1701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1" name="Shape 21"/>
          <p:cNvSpPr txBox="1">
            <a:spLocks noGrp="1"/>
          </p:cNvSpPr>
          <p:nvPr>
            <p:ph type="title"/>
          </p:nvPr>
        </p:nvSpPr>
        <p:spPr>
          <a:xfrm>
            <a:off x="609600" y="274637"/>
            <a:ext cx="10972800" cy="1143200"/>
          </a:xfrm>
          <a:prstGeom prst="rect">
            <a:avLst/>
          </a:prstGeom>
        </p:spPr>
        <p:txBody>
          <a:bodyPr lIns="91419" tIns="91419" rIns="91419" bIns="91419"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4"/>
            <a:ext cx="10972800" cy="4967599"/>
          </a:xfrm>
          <a:prstGeom prst="rect">
            <a:avLst/>
          </a:prstGeom>
        </p:spPr>
        <p:txBody>
          <a:bodyPr lIns="91419" tIns="91419" rIns="91419" bIns="91419"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sldNum" idx="12"/>
          </p:nvPr>
        </p:nvSpPr>
        <p:spPr>
          <a:xfrm>
            <a:off x="11409059" y="6333133"/>
            <a:ext cx="731599" cy="524800"/>
          </a:xfrm>
          <a:prstGeom prst="rect">
            <a:avLst/>
          </a:prstGeom>
        </p:spPr>
        <p:txBody>
          <a:bodyPr lIns="91419" tIns="91419" rIns="91419" bIns="91419" anchor="ctr" anchorCtr="0">
            <a:noAutofit/>
          </a:bodyPr>
          <a:lstStyle>
            <a:lvl1pPr rtl="0">
              <a:spcBef>
                <a:spcPts val="0"/>
              </a:spcBef>
              <a:buNone/>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768806151"/>
      </p:ext>
    </p:extLst>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careers.insidehighered.com/job/1509087/assistant-professor-of-communication/" TargetMode="External"/><Relationship Id="rId7" Type="http://schemas.openxmlformats.org/officeDocument/2006/relationships/hyperlink" Target="http://miyamotointernational.com/work-detail/southwestern-college-field-house/" TargetMode="External"/><Relationship Id="rId12"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hyperlink" Target="https://www.facebook.com/SouthwesternCC/?rf=112953285382653" TargetMode="External"/><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acc.nche.edu/wp-content/uploads/2017/09/PathwaysGraphic462017.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iepi.cccco.edu/guided-pathways" TargetMode="External"/><Relationship Id="rId5" Type="http://schemas.openxmlformats.org/officeDocument/2006/relationships/hyperlink" Target="http://asccc.org/sites/default/files/Noncredit%20at%20a%20glance_0.pdf" TargetMode="External"/><Relationship Id="rId4" Type="http://schemas.openxmlformats.org/officeDocument/2006/relationships/hyperlink" Target="http://asccc.org/directory/noncredit-committe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sccc.org/sites/default/files/Noncredit%20at%20a%20glance_0.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asccc.org/sites/default/files/Noncredit%20at%20a%20glance_0.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sccc.org/sites/default/files/Noncredit%20at%20a%20glance_0.pd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762" y="1347446"/>
            <a:ext cx="9133795" cy="2228511"/>
          </a:xfrm>
        </p:spPr>
        <p:txBody>
          <a:bodyPr anchor="ctr">
            <a:normAutofit fontScale="90000"/>
          </a:bodyPr>
          <a:lstStyle/>
          <a:p>
            <a:r>
              <a:rPr lang="en-US" dirty="0">
                <a:latin typeface="Times New Roman" charset="0"/>
                <a:ea typeface="Times New Roman" charset="0"/>
                <a:cs typeface="Times New Roman" charset="0"/>
              </a:rPr>
              <a:t>Counseling and Student Services for Noncredit Guided Pathways</a:t>
            </a:r>
          </a:p>
        </p:txBody>
      </p:sp>
      <p:sp>
        <p:nvSpPr>
          <p:cNvPr id="3" name="Subtitle 2"/>
          <p:cNvSpPr>
            <a:spLocks noGrp="1"/>
          </p:cNvSpPr>
          <p:nvPr>
            <p:ph type="subTitle" idx="1"/>
          </p:nvPr>
        </p:nvSpPr>
        <p:spPr>
          <a:xfrm>
            <a:off x="528638" y="3735046"/>
            <a:ext cx="8011205" cy="3122954"/>
          </a:xfrm>
        </p:spPr>
        <p:txBody>
          <a:bodyPr>
            <a:normAutofit lnSpcReduction="10000"/>
          </a:bodyPr>
          <a:lstStyle/>
          <a:p>
            <a:pPr algn="l"/>
            <a:r>
              <a:rPr lang="en-US" sz="2800" dirty="0">
                <a:latin typeface="Times New Roman" charset="0"/>
                <a:ea typeface="Times New Roman" charset="0"/>
                <a:cs typeface="Times New Roman" charset="0"/>
              </a:rPr>
              <a:t>Diane Edwards-</a:t>
            </a:r>
            <a:r>
              <a:rPr lang="en-US" sz="2800" dirty="0" err="1">
                <a:latin typeface="Times New Roman" charset="0"/>
                <a:ea typeface="Times New Roman" charset="0"/>
                <a:cs typeface="Times New Roman" charset="0"/>
              </a:rPr>
              <a:t>LiPera</a:t>
            </a:r>
            <a:r>
              <a:rPr lang="en-US" sz="2800" dirty="0">
                <a:latin typeface="Times New Roman" charset="0"/>
                <a:ea typeface="Times New Roman" charset="0"/>
                <a:cs typeface="Times New Roman" charset="0"/>
              </a:rPr>
              <a:t>, Southwestern College</a:t>
            </a:r>
          </a:p>
          <a:p>
            <a:pPr algn="l"/>
            <a:r>
              <a:rPr lang="en-US" sz="2800" dirty="0" err="1">
                <a:latin typeface="Times New Roman" charset="0"/>
                <a:ea typeface="Times New Roman" charset="0"/>
                <a:cs typeface="Times New Roman" charset="0"/>
              </a:rPr>
              <a:t>Ginni</a:t>
            </a:r>
            <a:r>
              <a:rPr lang="en-US" sz="2800" dirty="0">
                <a:latin typeface="Times New Roman" charset="0"/>
                <a:ea typeface="Times New Roman" charset="0"/>
                <a:cs typeface="Times New Roman" charset="0"/>
              </a:rPr>
              <a:t> May, Area A Representative</a:t>
            </a:r>
          </a:p>
          <a:p>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a:p>
            <a:pPr algn="r"/>
            <a:r>
              <a:rPr lang="en-US" sz="2000" dirty="0">
                <a:solidFill>
                  <a:srgbClr val="FF0000"/>
                </a:solidFill>
                <a:latin typeface="Times New Roman" charset="0"/>
                <a:ea typeface="Times New Roman" charset="0"/>
                <a:cs typeface="Times New Roman" charset="0"/>
              </a:rPr>
              <a:t>Career and Noncredit Education Institute</a:t>
            </a:r>
          </a:p>
          <a:p>
            <a:pPr algn="r"/>
            <a:r>
              <a:rPr lang="en-US" sz="2000" dirty="0">
                <a:solidFill>
                  <a:srgbClr val="FF0000"/>
                </a:solidFill>
                <a:latin typeface="Times New Roman" charset="0"/>
                <a:ea typeface="Times New Roman" charset="0"/>
                <a:cs typeface="Times New Roman" charset="0"/>
              </a:rPr>
              <a:t>May 4, 2018, Westin South Coast Plaza</a:t>
            </a:r>
          </a:p>
        </p:txBody>
      </p:sp>
      <p:pic>
        <p:nvPicPr>
          <p:cNvPr id="4" name="Picture 3" descr="ASCCC_Logo"/>
          <p:cNvPicPr/>
          <p:nvPr/>
        </p:nvPicPr>
        <p:blipFill>
          <a:blip r:embed="rId2"/>
          <a:srcRect/>
          <a:stretch>
            <a:fillRect/>
          </a:stretch>
        </p:blipFill>
        <p:spPr bwMode="auto">
          <a:xfrm>
            <a:off x="4163631" y="335893"/>
            <a:ext cx="4231670" cy="786470"/>
          </a:xfrm>
          <a:prstGeom prst="rect">
            <a:avLst/>
          </a:prstGeom>
          <a:noFill/>
          <a:ln w="9525">
            <a:noFill/>
            <a:miter lim="800000"/>
            <a:headEnd/>
            <a:tailEnd/>
          </a:ln>
        </p:spPr>
      </p:pic>
      <p:pic>
        <p:nvPicPr>
          <p:cNvPr id="5" name="Picture 4">
            <a:extLst>
              <a:ext uri="{FF2B5EF4-FFF2-40B4-BE49-F238E27FC236}">
                <a16:creationId xmlns:a16="http://schemas.microsoft.com/office/drawing/2014/main" xmlns="" id="{D0BC9186-6785-8A49-9906-E35344A6B646}"/>
              </a:ext>
            </a:extLst>
          </p:cNvPr>
          <p:cNvPicPr>
            <a:picLocks noChangeAspect="1"/>
          </p:cNvPicPr>
          <p:nvPr/>
        </p:nvPicPr>
        <p:blipFill>
          <a:blip r:embed="rId3"/>
          <a:stretch>
            <a:fillRect/>
          </a:stretch>
        </p:blipFill>
        <p:spPr>
          <a:xfrm>
            <a:off x="9457871" y="3215941"/>
            <a:ext cx="1939472" cy="2941177"/>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329352" y="277117"/>
            <a:ext cx="4994031" cy="530225"/>
          </a:xfrm>
        </p:spPr>
        <p:txBody>
          <a:bodyPr>
            <a:noAutofit/>
          </a:bodyPr>
          <a:lstStyle/>
          <a:p>
            <a:pPr algn="ctr"/>
            <a:r>
              <a:rPr lang="en-US" sz="4400" b="1" dirty="0">
                <a:solidFill>
                  <a:srgbClr val="0070C0"/>
                </a:solidFill>
                <a:latin typeface="Times New Roman" panose="02020603050405020304" pitchFamily="18" charset="0"/>
                <a:cs typeface="Times New Roman" panose="02020603050405020304" pitchFamily="18" charset="0"/>
              </a:rPr>
              <a:t>Noncredit SSSP</a:t>
            </a:r>
          </a:p>
        </p:txBody>
      </p:sp>
      <p:sp>
        <p:nvSpPr>
          <p:cNvPr id="10" name="Content Placeholder 9"/>
          <p:cNvSpPr>
            <a:spLocks noGrp="1"/>
          </p:cNvSpPr>
          <p:nvPr>
            <p:ph idx="1"/>
          </p:nvPr>
        </p:nvSpPr>
        <p:spPr>
          <a:xfrm>
            <a:off x="5971142" y="987425"/>
            <a:ext cx="5838940" cy="5303206"/>
          </a:xfrm>
        </p:spPr>
        <p:txBody>
          <a:bodyPr>
            <a:normAutofit lnSpcReduction="10000"/>
          </a:bodyPr>
          <a:lstStyle/>
          <a:p>
            <a:pPr marL="0" indent="0" algn="ctr">
              <a:buNone/>
            </a:pPr>
            <a:r>
              <a:rPr lang="en-US" sz="2800" b="1" dirty="0">
                <a:solidFill>
                  <a:srgbClr val="0070C0"/>
                </a:solidFill>
                <a:latin typeface="Times New Roman" panose="02020603050405020304" pitchFamily="18" charset="0"/>
                <a:cs typeface="Times New Roman" panose="02020603050405020304" pitchFamily="18" charset="0"/>
              </a:rPr>
              <a:t>Core Services: </a:t>
            </a:r>
          </a:p>
          <a:p>
            <a:pPr>
              <a:buFont typeface="Wingdings" panose="05000000000000000000" pitchFamily="2" charset="2"/>
              <a:buChar char="ü"/>
            </a:pPr>
            <a:r>
              <a:rPr lang="en-US" sz="2600" dirty="0">
                <a:latin typeface="Times New Roman" panose="02020603050405020304" pitchFamily="18" charset="0"/>
                <a:cs typeface="Times New Roman" panose="02020603050405020304" pitchFamily="18" charset="0"/>
              </a:rPr>
              <a:t>Orientation</a:t>
            </a:r>
          </a:p>
          <a:p>
            <a:pPr>
              <a:buFont typeface="Wingdings" panose="05000000000000000000" pitchFamily="2" charset="2"/>
              <a:buChar char="ü"/>
            </a:pPr>
            <a:r>
              <a:rPr lang="en-US" sz="2600" dirty="0">
                <a:latin typeface="Times New Roman" panose="02020603050405020304" pitchFamily="18" charset="0"/>
                <a:cs typeface="Times New Roman" panose="02020603050405020304" pitchFamily="18" charset="0"/>
              </a:rPr>
              <a:t>Assessment and Placement</a:t>
            </a:r>
          </a:p>
          <a:p>
            <a:pPr>
              <a:buFont typeface="Wingdings" panose="05000000000000000000" pitchFamily="2" charset="2"/>
              <a:buChar char="ü"/>
            </a:pPr>
            <a:r>
              <a:rPr lang="en-US" sz="2600" dirty="0">
                <a:latin typeface="Times New Roman" panose="02020603050405020304" pitchFamily="18" charset="0"/>
                <a:cs typeface="Times New Roman" panose="02020603050405020304" pitchFamily="18" charset="0"/>
              </a:rPr>
              <a:t>Counseling</a:t>
            </a:r>
          </a:p>
          <a:p>
            <a:pPr>
              <a:buFont typeface="Wingdings" panose="05000000000000000000" pitchFamily="2" charset="2"/>
              <a:buChar char="ü"/>
            </a:pPr>
            <a:r>
              <a:rPr lang="en-US" sz="2600" dirty="0">
                <a:latin typeface="Times New Roman" panose="02020603050405020304" pitchFamily="18" charset="0"/>
                <a:cs typeface="Times New Roman" panose="02020603050405020304" pitchFamily="18" charset="0"/>
              </a:rPr>
              <a:t>Follow-up</a:t>
            </a:r>
          </a:p>
          <a:p>
            <a:pPr marL="0" indent="0">
              <a:buNone/>
            </a:pPr>
            <a:endParaRPr lang="en-US" sz="2600" dirty="0">
              <a:latin typeface="Times New Roman" panose="02020603050405020304" pitchFamily="18" charset="0"/>
              <a:cs typeface="Times New Roman" panose="02020603050405020304" pitchFamily="18" charset="0"/>
            </a:endParaRPr>
          </a:p>
          <a:p>
            <a:pPr marL="0" indent="0" algn="ctr">
              <a:buNone/>
            </a:pPr>
            <a:r>
              <a:rPr lang="en-US" sz="2800" b="1" dirty="0">
                <a:solidFill>
                  <a:srgbClr val="0070C0"/>
                </a:solidFill>
                <a:latin typeface="Times New Roman" panose="02020603050405020304" pitchFamily="18" charset="0"/>
                <a:cs typeface="Times New Roman" panose="02020603050405020304" pitchFamily="18" charset="0"/>
              </a:rPr>
              <a:t>Noncredit Categories: </a:t>
            </a:r>
          </a:p>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Elementary &amp; Secondary Basic Skills</a:t>
            </a:r>
          </a:p>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ESL</a:t>
            </a:r>
          </a:p>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Short-term Vocational</a:t>
            </a:r>
          </a:p>
          <a:p>
            <a:pPr>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Workforce Preparation</a:t>
            </a:r>
          </a:p>
        </p:txBody>
      </p:sp>
      <p:sp>
        <p:nvSpPr>
          <p:cNvPr id="11" name="Text Placeholder 10"/>
          <p:cNvSpPr>
            <a:spLocks noGrp="1"/>
          </p:cNvSpPr>
          <p:nvPr>
            <p:ph type="body" sz="half" idx="2"/>
          </p:nvPr>
        </p:nvSpPr>
        <p:spPr>
          <a:xfrm>
            <a:off x="672029" y="987425"/>
            <a:ext cx="4902506" cy="5215071"/>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SSSP </a:t>
            </a:r>
            <a:r>
              <a:rPr lang="en-US" sz="2400" i="1" dirty="0">
                <a:latin typeface="Times New Roman" panose="02020603050405020304" pitchFamily="18" charset="0"/>
                <a:cs typeface="Times New Roman" panose="02020603050405020304" pitchFamily="18" charset="0"/>
              </a:rPr>
              <a:t>core</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services</a:t>
            </a:r>
            <a:r>
              <a:rPr lang="en-US" sz="2400" dirty="0">
                <a:latin typeface="Times New Roman" panose="02020603050405020304" pitchFamily="18" charset="0"/>
                <a:cs typeface="Times New Roman" panose="02020603050405020304" pitchFamily="18" charset="0"/>
              </a:rPr>
              <a:t>  are to be offered to students enrolled in designated noncredit courses.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Colleges with noncredit programs are </a:t>
            </a:r>
            <a:r>
              <a:rPr lang="en-US" sz="2400" u="sng" dirty="0">
                <a:latin typeface="Times New Roman" panose="02020603050405020304" pitchFamily="18" charset="0"/>
                <a:cs typeface="Times New Roman" panose="02020603050405020304" pitchFamily="18" charset="0"/>
              </a:rPr>
              <a:t>required </a:t>
            </a:r>
            <a:r>
              <a:rPr lang="en-US" sz="2400" dirty="0">
                <a:latin typeface="Times New Roman" panose="02020603050405020304" pitchFamily="18" charset="0"/>
                <a:cs typeface="Times New Roman" panose="02020603050405020304" pitchFamily="18" charset="0"/>
              </a:rPr>
              <a:t>to complete an annual certification in order to receive SSSP funding. </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Beginning in the 2015-16 fiscal year, colleges are now also required to provide program and budget plans (showing compliance with reporting requirements) to receive SSSP funding.  </a:t>
            </a:r>
          </a:p>
          <a:p>
            <a:endParaRPr lang="en-US" sz="24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03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Student Services and SSSP are Well Poised to Address the Guided Pathways </a:t>
            </a:r>
            <a:r>
              <a:rPr lang="en-US" sz="4000" b="1" i="1" dirty="0">
                <a:solidFill>
                  <a:srgbClr val="0070C0"/>
                </a:solidFill>
                <a:latin typeface="Times New Roman" panose="02020603050405020304" pitchFamily="18" charset="0"/>
                <a:cs typeface="Times New Roman" panose="02020603050405020304" pitchFamily="18" charset="0"/>
              </a:rPr>
              <a:t>Framework</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 dirty="0">
                <a:latin typeface="Times New Roman" panose="02020603050405020304" pitchFamily="18" charset="0"/>
                <a:cs typeface="Times New Roman" panose="02020603050405020304" pitchFamily="18" charset="0"/>
              </a:rPr>
              <a:t>In order to improve student achievement and learning outcomes, the principles of guided pathways require that </a:t>
            </a:r>
            <a:r>
              <a:rPr lang="en" dirty="0" smtClean="0">
                <a:latin typeface="Times New Roman" panose="02020603050405020304" pitchFamily="18" charset="0"/>
                <a:cs typeface="Times New Roman" panose="02020603050405020304" pitchFamily="18" charset="0"/>
              </a:rPr>
              <a:t>strong</a:t>
            </a:r>
            <a:r>
              <a:rPr lang="en" dirty="0">
                <a:latin typeface="Times New Roman" panose="02020603050405020304" pitchFamily="18" charset="0"/>
                <a:cs typeface="Times New Roman" panose="02020603050405020304" pitchFamily="18" charset="0"/>
              </a:rPr>
              <a:t>, integrated partnerships exist </a:t>
            </a:r>
            <a:r>
              <a:rPr lang="en" dirty="0" smtClean="0">
                <a:latin typeface="Times New Roman" panose="02020603050405020304" pitchFamily="18" charset="0"/>
                <a:cs typeface="Times New Roman" panose="02020603050405020304" pitchFamily="18" charset="0"/>
              </a:rPr>
              <a:t>between the </a:t>
            </a:r>
            <a:r>
              <a:rPr lang="en" dirty="0">
                <a:latin typeface="Times New Roman" panose="02020603050405020304" pitchFamily="18" charset="0"/>
                <a:cs typeface="Times New Roman" panose="02020603050405020304" pitchFamily="18" charset="0"/>
              </a:rPr>
              <a:t>student services area, instructional area, and all other areas of a campus.</a:t>
            </a:r>
          </a:p>
          <a:p>
            <a:pPr marL="0" indent="0">
              <a:buNone/>
            </a:pPr>
            <a:endParaRPr lang="en"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 dirty="0">
                <a:latin typeface="Times New Roman" panose="02020603050405020304" pitchFamily="18" charset="0"/>
                <a:cs typeface="Times New Roman" panose="02020603050405020304" pitchFamily="18" charset="0"/>
              </a:rPr>
              <a:t>Colleges around the state are at varying stages in the creation and design of a guided pathways framework. </a:t>
            </a:r>
          </a:p>
          <a:p>
            <a:pPr>
              <a:buFont typeface="Wingdings" panose="05000000000000000000" pitchFamily="2" charset="2"/>
              <a:buChar char="§"/>
            </a:pPr>
            <a:endParaRPr lang="en"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 dirty="0">
                <a:latin typeface="Times New Roman" panose="02020603050405020304" pitchFamily="18" charset="0"/>
                <a:cs typeface="Times New Roman" panose="02020603050405020304" pitchFamily="18" charset="0"/>
              </a:rPr>
              <a:t>Prior reforms in student services (e.g. SSSP) have created a structure that can align well within </a:t>
            </a:r>
            <a:r>
              <a:rPr lang="en" dirty="0" smtClean="0">
                <a:latin typeface="Times New Roman" panose="02020603050405020304" pitchFamily="18" charset="0"/>
                <a:cs typeface="Times New Roman" panose="02020603050405020304" pitchFamily="18" charset="0"/>
              </a:rPr>
              <a:t>a guided </a:t>
            </a:r>
            <a:r>
              <a:rPr lang="en" dirty="0">
                <a:latin typeface="Times New Roman" panose="02020603050405020304" pitchFamily="18" charset="0"/>
                <a:cs typeface="Times New Roman" panose="02020603050405020304" pitchFamily="18" charset="0"/>
              </a:rPr>
              <a:t>pathways framework.</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44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02594" y="321469"/>
            <a:ext cx="8786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lvl="0" algn="ctr"/>
            <a:r>
              <a:rPr lang="en-US" sz="3600" b="1" dirty="0">
                <a:solidFill>
                  <a:srgbClr val="0070C0"/>
                </a:solidFill>
                <a:latin typeface="Times New Roman" panose="02020603050405020304" pitchFamily="18" charset="0"/>
                <a:ea typeface="Rockwell" charset="0"/>
                <a:cs typeface="Times New Roman" panose="02020603050405020304" pitchFamily="18" charset="0"/>
              </a:rPr>
              <a:t>Guided Pathways is not a “one-size-fits-all” initiative</a:t>
            </a:r>
            <a:r>
              <a:rPr lang="mr-IN" sz="3200" b="1" dirty="0">
                <a:solidFill>
                  <a:srgbClr val="0070C0"/>
                </a:solidFill>
                <a:latin typeface="Times New Roman" panose="02020603050405020304" pitchFamily="18" charset="0"/>
                <a:ea typeface="Rockwell" charset="0"/>
                <a:cs typeface="Rockwell" charset="0"/>
              </a:rPr>
              <a:t>…</a:t>
            </a:r>
            <a:r>
              <a:rPr lang="en-US" sz="3200" b="1" dirty="0">
                <a:solidFill>
                  <a:srgbClr val="0070C0"/>
                </a:solidFill>
                <a:latin typeface="Times New Roman" panose="02020603050405020304" pitchFamily="18" charset="0"/>
                <a:ea typeface="Rockwell" charset="0"/>
                <a:cs typeface="Times New Roman" panose="02020603050405020304" pitchFamily="18" charset="0"/>
              </a:rPr>
              <a:t> </a:t>
            </a:r>
          </a:p>
        </p:txBody>
      </p:sp>
      <p:sp>
        <p:nvSpPr>
          <p:cNvPr id="14" name="Rectangle 13"/>
          <p:cNvSpPr/>
          <p:nvPr/>
        </p:nvSpPr>
        <p:spPr>
          <a:xfrm>
            <a:off x="1082566" y="1429753"/>
            <a:ext cx="9879724" cy="5210785"/>
          </a:xfrm>
          <a:prstGeom prst="rect">
            <a:avLst/>
          </a:prstGeom>
        </p:spPr>
        <p:txBody>
          <a:bodyPr wrap="square">
            <a:spAutoFit/>
          </a:bodyPr>
          <a:lstStyle/>
          <a:p>
            <a:pPr lvl="0" algn="l"/>
            <a:endParaRPr lang="en-US" sz="2461" dirty="0">
              <a:latin typeface="Rockwell" charset="0"/>
              <a:ea typeface="Rockwell" charset="0"/>
              <a:cs typeface="Rockwell" charset="0"/>
            </a:endParaRPr>
          </a:p>
          <a:p>
            <a:pPr marL="321457" indent="-321457">
              <a:buFont typeface="Arial" charset="0"/>
              <a:buChar char="•"/>
            </a:pPr>
            <a:r>
              <a:rPr lang="en-US" sz="2800" dirty="0">
                <a:latin typeface="Times New Roman" panose="02020603050405020304" pitchFamily="18" charset="0"/>
                <a:ea typeface="Rockwell" charset="0"/>
                <a:cs typeface="Times New Roman" panose="02020603050405020304" pitchFamily="18" charset="0"/>
              </a:rPr>
              <a:t>The enormity and diversity of the California Community Colleges system requires that each college take a customized, self-guided approach.</a:t>
            </a:r>
          </a:p>
          <a:p>
            <a:pPr lvl="0" algn="l"/>
            <a:endParaRPr lang="en-US" sz="2800" dirty="0">
              <a:latin typeface="Times New Roman" panose="02020603050405020304" pitchFamily="18" charset="0"/>
              <a:ea typeface="Rockwell" charset="0"/>
              <a:cs typeface="Times New Roman" panose="02020603050405020304" pitchFamily="18" charset="0"/>
            </a:endParaRPr>
          </a:p>
          <a:p>
            <a:pPr marL="321457" indent="-321457">
              <a:buFont typeface="Arial" charset="0"/>
              <a:buChar char="•"/>
            </a:pPr>
            <a:r>
              <a:rPr lang="en-US" sz="2800" dirty="0">
                <a:latin typeface="Times New Roman" panose="02020603050405020304" pitchFamily="18" charset="0"/>
                <a:ea typeface="Rockwell" charset="0"/>
                <a:cs typeface="Times New Roman" panose="02020603050405020304" pitchFamily="18" charset="0"/>
              </a:rPr>
              <a:t>Guided Pathways is an opportunity for your college to set your own goals and determine your best path to success.</a:t>
            </a:r>
          </a:p>
          <a:p>
            <a:pPr marL="321457" indent="-321457">
              <a:buFont typeface="Arial" charset="0"/>
              <a:buChar char="•"/>
            </a:pPr>
            <a:endParaRPr lang="en-US" sz="2800" dirty="0">
              <a:latin typeface="Times New Roman" panose="02020603050405020304" pitchFamily="18" charset="0"/>
              <a:ea typeface="Rockwell" charset="0"/>
              <a:cs typeface="Times New Roman" panose="02020603050405020304" pitchFamily="18" charset="0"/>
            </a:endParaRPr>
          </a:p>
          <a:p>
            <a:pPr marL="321457" indent="-321457">
              <a:buFont typeface="Arial" charset="0"/>
              <a:buChar char="•"/>
            </a:pPr>
            <a:r>
              <a:rPr lang="en-US" sz="2800" dirty="0">
                <a:latin typeface="Times New Roman" panose="02020603050405020304" pitchFamily="18" charset="0"/>
                <a:ea typeface="Rockwell" charset="0"/>
                <a:cs typeface="Times New Roman" panose="02020603050405020304" pitchFamily="18" charset="0"/>
              </a:rPr>
              <a:t>Guided Pathways requires a coordinated cross-departmental and divisional effort from college staff, faculty and leadership to share, engage, and discuss. </a:t>
            </a:r>
          </a:p>
          <a:p>
            <a:endParaRPr lang="en-US" sz="2800" dirty="0">
              <a:latin typeface="Times New Roman" panose="02020603050405020304" pitchFamily="18" charset="0"/>
              <a:ea typeface="Rockwell" charset="0"/>
              <a:cs typeface="Times New Roman" panose="02020603050405020304" pitchFamily="18" charset="0"/>
            </a:endParaRPr>
          </a:p>
        </p:txBody>
      </p:sp>
    </p:spTree>
    <p:extLst>
      <p:ext uri="{BB962C8B-B14F-4D97-AF65-F5344CB8AC3E}">
        <p14:creationId xmlns:p14="http://schemas.microsoft.com/office/powerpoint/2010/main" val="63013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prstGeom prst="rect">
            <a:avLst/>
          </a:prstGeom>
        </p:spPr>
        <p:txBody>
          <a:bodyPr vert="horz" wrap="square" lIns="121900" tIns="121900" rIns="121900" bIns="121900" rtlCol="0" anchor="t" anchorCtr="0">
            <a:noAutofit/>
          </a:bodyPr>
          <a:lstStyle/>
          <a:p>
            <a:pPr algn="ctr"/>
            <a:r>
              <a:rPr lang="en" sz="3600" b="1" dirty="0">
                <a:solidFill>
                  <a:srgbClr val="0070C0"/>
                </a:solidFill>
                <a:latin typeface="Times New Roman" panose="02020603050405020304" pitchFamily="18" charset="0"/>
                <a:cs typeface="Times New Roman" panose="02020603050405020304" pitchFamily="18" charset="0"/>
              </a:rPr>
              <a:t>Four Pillars of Guided Pathways (GP) are also a Foci for GP Counseling and Student Services</a:t>
            </a:r>
          </a:p>
        </p:txBody>
      </p:sp>
      <p:sp>
        <p:nvSpPr>
          <p:cNvPr id="124" name="Shape 124"/>
          <p:cNvSpPr txBox="1">
            <a:spLocks noGrp="1"/>
          </p:cNvSpPr>
          <p:nvPr>
            <p:ph type="sldNum" sz="quarter" idx="12"/>
          </p:nvPr>
        </p:nvSpPr>
        <p:spPr>
          <a:prstGeom prst="rect">
            <a:avLst/>
          </a:prstGeom>
        </p:spPr>
        <p:txBody>
          <a:bodyPr vert="horz" wrap="square" lIns="121900" tIns="121900" rIns="121900" bIns="121900" rtlCol="0" anchor="ctr" anchorCtr="0">
            <a:noAutofit/>
          </a:bodyPr>
          <a:lstStyle/>
          <a:p>
            <a:fld id="{00000000-1234-1234-1234-123412341234}" type="slidenum">
              <a:rPr lang="en"/>
              <a:pPr/>
              <a:t>13</a:t>
            </a:fld>
            <a:endParaRPr lang="en"/>
          </a:p>
        </p:txBody>
      </p:sp>
      <p:grpSp>
        <p:nvGrpSpPr>
          <p:cNvPr id="125" name="Shape 125"/>
          <p:cNvGrpSpPr/>
          <p:nvPr/>
        </p:nvGrpSpPr>
        <p:grpSpPr>
          <a:xfrm>
            <a:off x="3778355" y="2016369"/>
            <a:ext cx="4815085" cy="4371660"/>
            <a:chOff x="2220446" y="1459569"/>
            <a:chExt cx="4703100" cy="4469400"/>
          </a:xfrm>
        </p:grpSpPr>
        <p:pic>
          <p:nvPicPr>
            <p:cNvPr id="126" name="Shape 126"/>
            <p:cNvPicPr preferRelativeResize="0"/>
            <p:nvPr/>
          </p:nvPicPr>
          <p:blipFill rotWithShape="1">
            <a:blip r:embed="rId3">
              <a:alphaModFix/>
            </a:blip>
            <a:srcRect/>
            <a:stretch/>
          </p:blipFill>
          <p:spPr>
            <a:xfrm>
              <a:off x="2220446" y="1459569"/>
              <a:ext cx="4703100" cy="4469400"/>
            </a:xfrm>
            <a:prstGeom prst="rect">
              <a:avLst/>
            </a:prstGeom>
            <a:noFill/>
            <a:ln>
              <a:noFill/>
            </a:ln>
          </p:spPr>
        </p:pic>
        <p:pic>
          <p:nvPicPr>
            <p:cNvPr id="127" name="Shape 127"/>
            <p:cNvPicPr preferRelativeResize="0"/>
            <p:nvPr/>
          </p:nvPicPr>
          <p:blipFill rotWithShape="1">
            <a:blip r:embed="rId4">
              <a:alphaModFix/>
            </a:blip>
            <a:srcRect/>
            <a:stretch/>
          </p:blipFill>
          <p:spPr>
            <a:xfrm>
              <a:off x="2571750" y="2420874"/>
              <a:ext cx="726900" cy="3018000"/>
            </a:xfrm>
            <a:prstGeom prst="rect">
              <a:avLst/>
            </a:prstGeom>
            <a:noFill/>
            <a:ln>
              <a:noFill/>
            </a:ln>
          </p:spPr>
        </p:pic>
        <p:pic>
          <p:nvPicPr>
            <p:cNvPr id="128" name="Shape 128"/>
            <p:cNvPicPr preferRelativeResize="0"/>
            <p:nvPr/>
          </p:nvPicPr>
          <p:blipFill rotWithShape="1">
            <a:blip r:embed="rId5">
              <a:alphaModFix/>
            </a:blip>
            <a:srcRect/>
            <a:stretch/>
          </p:blipFill>
          <p:spPr>
            <a:xfrm>
              <a:off x="3676650" y="2420877"/>
              <a:ext cx="726900" cy="3018000"/>
            </a:xfrm>
            <a:prstGeom prst="rect">
              <a:avLst/>
            </a:prstGeom>
            <a:noFill/>
            <a:ln>
              <a:noFill/>
            </a:ln>
          </p:spPr>
        </p:pic>
        <p:pic>
          <p:nvPicPr>
            <p:cNvPr id="129" name="Shape 129"/>
            <p:cNvPicPr preferRelativeResize="0"/>
            <p:nvPr/>
          </p:nvPicPr>
          <p:blipFill rotWithShape="1">
            <a:blip r:embed="rId6">
              <a:alphaModFix/>
            </a:blip>
            <a:srcRect/>
            <a:stretch/>
          </p:blipFill>
          <p:spPr>
            <a:xfrm>
              <a:off x="4781550" y="2420877"/>
              <a:ext cx="726900" cy="3018000"/>
            </a:xfrm>
            <a:prstGeom prst="rect">
              <a:avLst/>
            </a:prstGeom>
            <a:noFill/>
            <a:ln>
              <a:noFill/>
            </a:ln>
          </p:spPr>
        </p:pic>
        <p:pic>
          <p:nvPicPr>
            <p:cNvPr id="130" name="Shape 130"/>
            <p:cNvPicPr preferRelativeResize="0"/>
            <p:nvPr/>
          </p:nvPicPr>
          <p:blipFill rotWithShape="1">
            <a:blip r:embed="rId7">
              <a:alphaModFix/>
            </a:blip>
            <a:srcRect/>
            <a:stretch/>
          </p:blipFill>
          <p:spPr>
            <a:xfrm>
              <a:off x="5886450" y="2420874"/>
              <a:ext cx="726900" cy="3018000"/>
            </a:xfrm>
            <a:prstGeom prst="rect">
              <a:avLst/>
            </a:prstGeom>
            <a:noFill/>
            <a:ln>
              <a:noFill/>
            </a:ln>
          </p:spPr>
        </p:pic>
      </p:grpSp>
    </p:spTree>
    <p:extLst>
      <p:ext uri="{BB962C8B-B14F-4D97-AF65-F5344CB8AC3E}">
        <p14:creationId xmlns:p14="http://schemas.microsoft.com/office/powerpoint/2010/main" val="18468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02594" y="321469"/>
            <a:ext cx="8786813" cy="116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ctr"/>
            <a:r>
              <a:rPr lang="en-US" sz="3797" b="1" dirty="0">
                <a:solidFill>
                  <a:srgbClr val="0070C0"/>
                </a:solidFill>
                <a:latin typeface="Times New Roman" panose="02020603050405020304" pitchFamily="18" charset="0"/>
                <a:ea typeface="Rockwell" charset="0"/>
                <a:cs typeface="Times New Roman" panose="02020603050405020304" pitchFamily="18" charset="0"/>
              </a:rPr>
              <a:t>Translating the Four Pillars of Guided Pathways for Implementation</a:t>
            </a:r>
          </a:p>
        </p:txBody>
      </p:sp>
      <p:sp>
        <p:nvSpPr>
          <p:cNvPr id="6" name="Rectangle 5"/>
          <p:cNvSpPr/>
          <p:nvPr/>
        </p:nvSpPr>
        <p:spPr>
          <a:xfrm>
            <a:off x="2024062" y="3764446"/>
            <a:ext cx="1607344" cy="1650067"/>
          </a:xfrm>
          <a:prstGeom prst="rect">
            <a:avLst/>
          </a:prstGeom>
        </p:spPr>
        <p:txBody>
          <a:bodyPr wrap="square">
            <a:spAutoFit/>
          </a:bodyPr>
          <a:lstStyle/>
          <a:p>
            <a:r>
              <a:rPr lang="en-US" sz="1687" dirty="0">
                <a:solidFill>
                  <a:srgbClr val="242353"/>
                </a:solidFill>
                <a:latin typeface="Rockwell" charset="0"/>
                <a:ea typeface="Rockwell" charset="0"/>
                <a:cs typeface="Rockwell" charset="0"/>
              </a:rPr>
              <a:t>Create clear</a:t>
            </a:r>
          </a:p>
          <a:p>
            <a:r>
              <a:rPr lang="en-US" sz="1687" dirty="0">
                <a:solidFill>
                  <a:srgbClr val="242353"/>
                </a:solidFill>
                <a:latin typeface="Rockwell" charset="0"/>
                <a:ea typeface="Rockwell" charset="0"/>
                <a:cs typeface="Rockwell" charset="0"/>
              </a:rPr>
              <a:t>curricular</a:t>
            </a:r>
          </a:p>
          <a:p>
            <a:r>
              <a:rPr lang="en-US" sz="1687" dirty="0">
                <a:solidFill>
                  <a:srgbClr val="242353"/>
                </a:solidFill>
                <a:latin typeface="Rockwell" charset="0"/>
                <a:ea typeface="Rockwell" charset="0"/>
                <a:cs typeface="Rockwell" charset="0"/>
              </a:rPr>
              <a:t>pathways to</a:t>
            </a:r>
          </a:p>
          <a:p>
            <a:r>
              <a:rPr lang="en-US" sz="1687" dirty="0">
                <a:solidFill>
                  <a:srgbClr val="242353"/>
                </a:solidFill>
                <a:latin typeface="Rockwell" charset="0"/>
                <a:ea typeface="Rockwell" charset="0"/>
                <a:cs typeface="Rockwell" charset="0"/>
              </a:rPr>
              <a:t>employment</a:t>
            </a:r>
          </a:p>
          <a:p>
            <a:r>
              <a:rPr lang="en-US" sz="1687" dirty="0">
                <a:solidFill>
                  <a:srgbClr val="242353"/>
                </a:solidFill>
                <a:latin typeface="Rockwell" charset="0"/>
                <a:ea typeface="Rockwell" charset="0"/>
                <a:cs typeface="Rockwell" charset="0"/>
              </a:rPr>
              <a:t>and further</a:t>
            </a:r>
          </a:p>
          <a:p>
            <a:r>
              <a:rPr lang="en-US" sz="1687" dirty="0">
                <a:solidFill>
                  <a:srgbClr val="242353"/>
                </a:solidFill>
                <a:latin typeface="Rockwell" charset="0"/>
                <a:ea typeface="Rockwell" charset="0"/>
                <a:cs typeface="Rockwell" charset="0"/>
              </a:rPr>
              <a:t>education.</a:t>
            </a:r>
          </a:p>
        </p:txBody>
      </p:sp>
      <p:sp>
        <p:nvSpPr>
          <p:cNvPr id="10" name="Rectangle 9"/>
          <p:cNvSpPr/>
          <p:nvPr/>
        </p:nvSpPr>
        <p:spPr>
          <a:xfrm>
            <a:off x="4274345" y="3764446"/>
            <a:ext cx="1500187" cy="1390445"/>
          </a:xfrm>
          <a:prstGeom prst="rect">
            <a:avLst/>
          </a:prstGeom>
        </p:spPr>
        <p:txBody>
          <a:bodyPr wrap="square">
            <a:spAutoFit/>
          </a:bodyPr>
          <a:lstStyle/>
          <a:p>
            <a:r>
              <a:rPr lang="en-US" sz="1687" dirty="0">
                <a:solidFill>
                  <a:srgbClr val="242353"/>
                </a:solidFill>
                <a:latin typeface="Rockwell" charset="0"/>
                <a:ea typeface="Rockwell" charset="0"/>
                <a:cs typeface="Rockwell" charset="0"/>
              </a:rPr>
              <a:t>Help students</a:t>
            </a:r>
          </a:p>
          <a:p>
            <a:r>
              <a:rPr lang="en-US" sz="1687" dirty="0">
                <a:solidFill>
                  <a:srgbClr val="242353"/>
                </a:solidFill>
                <a:latin typeface="Rockwell" charset="0"/>
                <a:ea typeface="Rockwell" charset="0"/>
                <a:cs typeface="Rockwell" charset="0"/>
              </a:rPr>
              <a:t>choose and</a:t>
            </a:r>
          </a:p>
          <a:p>
            <a:r>
              <a:rPr lang="en-US" sz="1687" dirty="0">
                <a:solidFill>
                  <a:srgbClr val="242353"/>
                </a:solidFill>
                <a:latin typeface="Rockwell" charset="0"/>
                <a:ea typeface="Rockwell" charset="0"/>
                <a:cs typeface="Rockwell" charset="0"/>
              </a:rPr>
              <a:t>enter their</a:t>
            </a:r>
          </a:p>
          <a:p>
            <a:r>
              <a:rPr lang="en-US" sz="1687" dirty="0">
                <a:solidFill>
                  <a:srgbClr val="242353"/>
                </a:solidFill>
                <a:latin typeface="Rockwell" charset="0"/>
                <a:ea typeface="Rockwell" charset="0"/>
                <a:cs typeface="Rockwell" charset="0"/>
              </a:rPr>
              <a:t>pathway.</a:t>
            </a:r>
          </a:p>
        </p:txBody>
      </p:sp>
      <p:sp>
        <p:nvSpPr>
          <p:cNvPr id="11" name="Rectangle 10"/>
          <p:cNvSpPr/>
          <p:nvPr/>
        </p:nvSpPr>
        <p:spPr>
          <a:xfrm>
            <a:off x="6310312" y="3804047"/>
            <a:ext cx="1821655" cy="871201"/>
          </a:xfrm>
          <a:prstGeom prst="rect">
            <a:avLst/>
          </a:prstGeom>
        </p:spPr>
        <p:txBody>
          <a:bodyPr wrap="square">
            <a:spAutoFit/>
          </a:bodyPr>
          <a:lstStyle/>
          <a:p>
            <a:r>
              <a:rPr lang="en-US" sz="1687" dirty="0">
                <a:solidFill>
                  <a:srgbClr val="242353"/>
                </a:solidFill>
                <a:latin typeface="Rockwell" charset="0"/>
                <a:ea typeface="Rockwell" charset="0"/>
                <a:cs typeface="Rockwell" charset="0"/>
              </a:rPr>
              <a:t>Help students</a:t>
            </a:r>
          </a:p>
          <a:p>
            <a:r>
              <a:rPr lang="en-US" sz="1687" dirty="0">
                <a:solidFill>
                  <a:srgbClr val="242353"/>
                </a:solidFill>
                <a:latin typeface="Rockwell" charset="0"/>
                <a:ea typeface="Rockwell" charset="0"/>
                <a:cs typeface="Rockwell" charset="0"/>
              </a:rPr>
              <a:t>stay on</a:t>
            </a:r>
          </a:p>
          <a:p>
            <a:r>
              <a:rPr lang="en-US" sz="1687" dirty="0">
                <a:solidFill>
                  <a:srgbClr val="242353"/>
                </a:solidFill>
                <a:latin typeface="Rockwell" charset="0"/>
                <a:ea typeface="Rockwell" charset="0"/>
                <a:cs typeface="Rockwell" charset="0"/>
              </a:rPr>
              <a:t>their path.</a:t>
            </a:r>
          </a:p>
        </p:txBody>
      </p:sp>
      <p:sp>
        <p:nvSpPr>
          <p:cNvPr id="12" name="Rectangle 11"/>
          <p:cNvSpPr/>
          <p:nvPr/>
        </p:nvSpPr>
        <p:spPr>
          <a:xfrm>
            <a:off x="8451560" y="3775661"/>
            <a:ext cx="1982389" cy="1650067"/>
          </a:xfrm>
          <a:prstGeom prst="rect">
            <a:avLst/>
          </a:prstGeom>
        </p:spPr>
        <p:txBody>
          <a:bodyPr wrap="square">
            <a:spAutoFit/>
          </a:bodyPr>
          <a:lstStyle/>
          <a:p>
            <a:r>
              <a:rPr lang="en-US" sz="1687" dirty="0">
                <a:solidFill>
                  <a:srgbClr val="242353"/>
                </a:solidFill>
                <a:latin typeface="Rockwell" charset="0"/>
                <a:ea typeface="Rockwell" charset="0"/>
                <a:cs typeface="Rockwell" charset="0"/>
              </a:rPr>
              <a:t>Ensure that</a:t>
            </a:r>
          </a:p>
          <a:p>
            <a:r>
              <a:rPr lang="en-US" sz="1687" dirty="0">
                <a:solidFill>
                  <a:srgbClr val="242353"/>
                </a:solidFill>
                <a:latin typeface="Rockwell" charset="0"/>
                <a:ea typeface="Rockwell" charset="0"/>
                <a:cs typeface="Rockwell" charset="0"/>
              </a:rPr>
              <a:t>learning is</a:t>
            </a:r>
          </a:p>
          <a:p>
            <a:r>
              <a:rPr lang="en-US" sz="1687" dirty="0">
                <a:solidFill>
                  <a:srgbClr val="242353"/>
                </a:solidFill>
                <a:latin typeface="Rockwell" charset="0"/>
                <a:ea typeface="Rockwell" charset="0"/>
                <a:cs typeface="Rockwell" charset="0"/>
              </a:rPr>
              <a:t>happening</a:t>
            </a:r>
          </a:p>
          <a:p>
            <a:r>
              <a:rPr lang="en-US" sz="1687" dirty="0">
                <a:solidFill>
                  <a:srgbClr val="242353"/>
                </a:solidFill>
                <a:latin typeface="Rockwell" charset="0"/>
                <a:ea typeface="Rockwell" charset="0"/>
                <a:cs typeface="Rockwell" charset="0"/>
              </a:rPr>
              <a:t>with</a:t>
            </a:r>
          </a:p>
          <a:p>
            <a:r>
              <a:rPr lang="en-US" sz="1687" dirty="0">
                <a:solidFill>
                  <a:srgbClr val="242353"/>
                </a:solidFill>
                <a:latin typeface="Rockwell" charset="0"/>
                <a:ea typeface="Rockwell" charset="0"/>
                <a:cs typeface="Rockwell" charset="0"/>
              </a:rPr>
              <a:t>intentional</a:t>
            </a:r>
          </a:p>
          <a:p>
            <a:r>
              <a:rPr lang="en-US" sz="1687" dirty="0">
                <a:solidFill>
                  <a:srgbClr val="242353"/>
                </a:solidFill>
                <a:latin typeface="Rockwell" charset="0"/>
                <a:ea typeface="Rockwell" charset="0"/>
                <a:cs typeface="Rockwell" charset="0"/>
              </a:rPr>
              <a:t>outcomes.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375" y="2217667"/>
            <a:ext cx="7715250" cy="1210884"/>
          </a:xfrm>
          <a:prstGeom prst="rect">
            <a:avLst/>
          </a:prstGeom>
        </p:spPr>
      </p:pic>
      <p:cxnSp>
        <p:nvCxnSpPr>
          <p:cNvPr id="13" name="Straight Connector 12"/>
          <p:cNvCxnSpPr/>
          <p:nvPr/>
        </p:nvCxnSpPr>
        <p:spPr bwMode="auto">
          <a:xfrm>
            <a:off x="3952875" y="2271499"/>
            <a:ext cx="0" cy="3115987"/>
          </a:xfrm>
          <a:prstGeom prst="line">
            <a:avLst/>
          </a:prstGeom>
          <a:blipFill dpi="0" rotWithShape="0">
            <a:blip r:embed="rId4"/>
            <a:srcRect/>
            <a:tile tx="0" ty="0" sx="100000" sy="100000" flip="none" algn="tl"/>
          </a:blipFill>
          <a:ln w="25400" cap="flat" cmpd="sng" algn="ctr">
            <a:solidFill>
              <a:srgbClr val="F6B31E"/>
            </a:solidFill>
            <a:prstDash val="solid"/>
            <a:round/>
            <a:headEnd type="none" w="med" len="med"/>
            <a:tailEnd type="none" w="med" len="med"/>
          </a:ln>
          <a:effectLst/>
        </p:spPr>
      </p:cxnSp>
      <p:cxnSp>
        <p:nvCxnSpPr>
          <p:cNvPr id="16" name="Straight Connector 15"/>
          <p:cNvCxnSpPr/>
          <p:nvPr/>
        </p:nvCxnSpPr>
        <p:spPr bwMode="auto">
          <a:xfrm>
            <a:off x="6149578" y="2217667"/>
            <a:ext cx="0" cy="3115987"/>
          </a:xfrm>
          <a:prstGeom prst="line">
            <a:avLst/>
          </a:prstGeom>
          <a:blipFill dpi="0" rotWithShape="0">
            <a:blip r:embed="rId4"/>
            <a:srcRect/>
            <a:tile tx="0" ty="0" sx="100000" sy="100000" flip="none" algn="tl"/>
          </a:blipFill>
          <a:ln w="25400" cap="flat" cmpd="sng" algn="ctr">
            <a:solidFill>
              <a:srgbClr val="F6B31E"/>
            </a:solidFill>
            <a:prstDash val="solid"/>
            <a:round/>
            <a:headEnd type="none" w="med" len="med"/>
            <a:tailEnd type="none" w="med" len="med"/>
          </a:ln>
          <a:effectLst/>
        </p:spPr>
      </p:cxnSp>
      <p:cxnSp>
        <p:nvCxnSpPr>
          <p:cNvPr id="17" name="Straight Connector 16"/>
          <p:cNvCxnSpPr/>
          <p:nvPr/>
        </p:nvCxnSpPr>
        <p:spPr bwMode="auto">
          <a:xfrm>
            <a:off x="8292703" y="2217667"/>
            <a:ext cx="0" cy="3115987"/>
          </a:xfrm>
          <a:prstGeom prst="line">
            <a:avLst/>
          </a:prstGeom>
          <a:blipFill dpi="0" rotWithShape="0">
            <a:blip r:embed="rId4"/>
            <a:srcRect/>
            <a:tile tx="0" ty="0" sx="100000" sy="100000" flip="none" algn="tl"/>
          </a:blipFill>
          <a:ln w="25400" cap="flat" cmpd="sng" algn="ctr">
            <a:solidFill>
              <a:srgbClr val="F6B31E"/>
            </a:solidFill>
            <a:prstDash val="solid"/>
            <a:round/>
            <a:headEnd type="none" w="med" len="med"/>
            <a:tailEnd type="none" w="med" len="med"/>
          </a:ln>
          <a:effectLst/>
        </p:spPr>
      </p:cxnSp>
    </p:spTree>
    <p:extLst>
      <p:ext uri="{BB962C8B-B14F-4D97-AF65-F5344CB8AC3E}">
        <p14:creationId xmlns:p14="http://schemas.microsoft.com/office/powerpoint/2010/main" val="344714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719" y="1676168"/>
            <a:ext cx="4642572" cy="4370189"/>
          </a:xfrm>
          <a:prstGeom prst="rect">
            <a:avLst/>
          </a:prstGeom>
        </p:spPr>
      </p:pic>
      <p:sp>
        <p:nvSpPr>
          <p:cNvPr id="2" name="Text Box 2"/>
          <p:cNvSpPr txBox="1">
            <a:spLocks noChangeArrowheads="1"/>
          </p:cNvSpPr>
          <p:nvPr/>
        </p:nvSpPr>
        <p:spPr bwMode="auto">
          <a:xfrm>
            <a:off x="1155304" y="363318"/>
            <a:ext cx="9322594" cy="58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ctr"/>
            <a:r>
              <a:rPr lang="en-US" sz="3797" b="1" dirty="0">
                <a:solidFill>
                  <a:srgbClr val="0070C0"/>
                </a:solidFill>
                <a:latin typeface="Times New Roman" panose="02020603050405020304" pitchFamily="18" charset="0"/>
                <a:ea typeface="Rockwell" charset="0"/>
                <a:cs typeface="Times New Roman" panose="02020603050405020304" pitchFamily="18" charset="0"/>
              </a:rPr>
              <a:t>Key Elements of Guided Pathways</a:t>
            </a:r>
          </a:p>
        </p:txBody>
      </p:sp>
      <p:sp>
        <p:nvSpPr>
          <p:cNvPr id="18" name="Rectangle 17"/>
          <p:cNvSpPr/>
          <p:nvPr/>
        </p:nvSpPr>
        <p:spPr>
          <a:xfrm>
            <a:off x="7649766" y="3203050"/>
            <a:ext cx="2688268" cy="1325876"/>
          </a:xfrm>
          <a:prstGeom prst="rect">
            <a:avLst/>
          </a:prstGeom>
        </p:spPr>
        <p:txBody>
          <a:bodyPr wrap="square">
            <a:spAutoFit/>
          </a:bodyPr>
          <a:lstStyle/>
          <a:p>
            <a:pPr algn="l"/>
            <a:r>
              <a:rPr lang="en-US" sz="1266" b="1" dirty="0">
                <a:solidFill>
                  <a:srgbClr val="242353"/>
                </a:solidFill>
                <a:latin typeface="Rockwell" charset="0"/>
                <a:ea typeface="Rockwell" charset="0"/>
                <a:cs typeface="Rockwell" charset="0"/>
              </a:rPr>
              <a:t>Structured onboarding process </a:t>
            </a:r>
            <a:br>
              <a:rPr lang="en-US" sz="1266" b="1" dirty="0">
                <a:solidFill>
                  <a:srgbClr val="242353"/>
                </a:solidFill>
                <a:latin typeface="Rockwell" charset="0"/>
                <a:ea typeface="Rockwell" charset="0"/>
                <a:cs typeface="Rockwell" charset="0"/>
              </a:rPr>
            </a:br>
            <a:r>
              <a:rPr lang="en-US" sz="1125" dirty="0">
                <a:solidFill>
                  <a:srgbClr val="242353"/>
                </a:solidFill>
                <a:latin typeface="Rockwell" charset="0"/>
                <a:ea typeface="Rockwell" charset="0"/>
                <a:cs typeface="Rockwell" charset="0"/>
              </a:rPr>
              <a:t>including improved placement tests</a:t>
            </a:r>
          </a:p>
          <a:p>
            <a:pPr algn="l"/>
            <a:r>
              <a:rPr lang="en-US" sz="1125" dirty="0">
                <a:solidFill>
                  <a:srgbClr val="242353"/>
                </a:solidFill>
                <a:latin typeface="Rockwell" charset="0"/>
                <a:ea typeface="Rockwell" charset="0"/>
                <a:cs typeface="Rockwell" charset="0"/>
              </a:rPr>
              <a:t>and co-requisite instruction that provide students with clear, actionable, and usable information they need to</a:t>
            </a:r>
          </a:p>
          <a:p>
            <a:pPr algn="l"/>
            <a:r>
              <a:rPr lang="en-US" sz="1125" dirty="0">
                <a:solidFill>
                  <a:srgbClr val="242353"/>
                </a:solidFill>
                <a:latin typeface="Rockwell" charset="0"/>
                <a:ea typeface="Rockwell" charset="0"/>
                <a:cs typeface="Rockwell" charset="0"/>
              </a:rPr>
              <a:t>get to the right start in college.</a:t>
            </a:r>
          </a:p>
        </p:txBody>
      </p:sp>
      <p:sp>
        <p:nvSpPr>
          <p:cNvPr id="19" name="Rectangle 18"/>
          <p:cNvSpPr/>
          <p:nvPr/>
        </p:nvSpPr>
        <p:spPr>
          <a:xfrm>
            <a:off x="1155304" y="1500188"/>
            <a:ext cx="2888408" cy="1174424"/>
          </a:xfrm>
          <a:prstGeom prst="rect">
            <a:avLst/>
          </a:prstGeom>
        </p:spPr>
        <p:txBody>
          <a:bodyPr wrap="square">
            <a:spAutoFit/>
          </a:bodyPr>
          <a:lstStyle/>
          <a:p>
            <a:pPr algn="r"/>
            <a:r>
              <a:rPr lang="en-US" sz="1266" b="1" dirty="0">
                <a:solidFill>
                  <a:srgbClr val="242353"/>
                </a:solidFill>
                <a:latin typeface="Rockwell" charset="0"/>
                <a:ea typeface="Rockwell" charset="0"/>
                <a:cs typeface="Rockwell" charset="0"/>
              </a:rPr>
              <a:t>Programs that are fully </a:t>
            </a:r>
            <a:br>
              <a:rPr lang="en-US" sz="1266" b="1" dirty="0">
                <a:solidFill>
                  <a:srgbClr val="242353"/>
                </a:solidFill>
                <a:latin typeface="Rockwell" charset="0"/>
                <a:ea typeface="Rockwell" charset="0"/>
                <a:cs typeface="Rockwell" charset="0"/>
              </a:rPr>
            </a:br>
            <a:r>
              <a:rPr lang="en-US" sz="1266" b="1" dirty="0">
                <a:solidFill>
                  <a:srgbClr val="242353"/>
                </a:solidFill>
                <a:latin typeface="Rockwell" charset="0"/>
                <a:ea typeface="Rockwell" charset="0"/>
                <a:cs typeface="Rockwell" charset="0"/>
              </a:rPr>
              <a:t>mapped out and aligned </a:t>
            </a:r>
            <a:r>
              <a:rPr lang="en-US" sz="1125" dirty="0">
                <a:solidFill>
                  <a:srgbClr val="242353"/>
                </a:solidFill>
                <a:latin typeface="Rockwell" charset="0"/>
                <a:ea typeface="Rockwell" charset="0"/>
                <a:cs typeface="Rockwell" charset="0"/>
              </a:rPr>
              <a:t>with </a:t>
            </a:r>
            <a:br>
              <a:rPr lang="en-US" sz="1125" dirty="0">
                <a:solidFill>
                  <a:srgbClr val="242353"/>
                </a:solidFill>
                <a:latin typeface="Rockwell" charset="0"/>
                <a:ea typeface="Rockwell" charset="0"/>
                <a:cs typeface="Rockwell" charset="0"/>
              </a:rPr>
            </a:br>
            <a:r>
              <a:rPr lang="en-US" sz="1125" dirty="0">
                <a:solidFill>
                  <a:srgbClr val="242353"/>
                </a:solidFill>
                <a:latin typeface="Rockwell" charset="0"/>
                <a:ea typeface="Rockwell" charset="0"/>
                <a:cs typeface="Rockwell" charset="0"/>
              </a:rPr>
              <a:t>further education and career advancement while also providing structured or guided exploration </a:t>
            </a:r>
            <a:br>
              <a:rPr lang="en-US" sz="1125" dirty="0">
                <a:solidFill>
                  <a:srgbClr val="242353"/>
                </a:solidFill>
                <a:latin typeface="Rockwell" charset="0"/>
                <a:ea typeface="Rockwell" charset="0"/>
                <a:cs typeface="Rockwell" charset="0"/>
              </a:rPr>
            </a:br>
            <a:r>
              <a:rPr lang="en-US" sz="1125" dirty="0">
                <a:solidFill>
                  <a:srgbClr val="242353"/>
                </a:solidFill>
                <a:latin typeface="Rockwell" charset="0"/>
                <a:ea typeface="Rockwell" charset="0"/>
                <a:cs typeface="Rockwell" charset="0"/>
              </a:rPr>
              <a:t>for undecided students.</a:t>
            </a:r>
          </a:p>
        </p:txBody>
      </p:sp>
      <p:sp>
        <p:nvSpPr>
          <p:cNvPr id="20" name="Rectangle 19"/>
          <p:cNvSpPr/>
          <p:nvPr/>
        </p:nvSpPr>
        <p:spPr>
          <a:xfrm>
            <a:off x="762131" y="2962797"/>
            <a:ext cx="2888408" cy="1174424"/>
          </a:xfrm>
          <a:prstGeom prst="rect">
            <a:avLst/>
          </a:prstGeom>
          <a:solidFill>
            <a:schemeClr val="accent4">
              <a:lumMod val="20000"/>
              <a:lumOff val="80000"/>
            </a:schemeClr>
          </a:solidFill>
        </p:spPr>
        <p:txBody>
          <a:bodyPr wrap="square">
            <a:spAutoFit/>
          </a:bodyPr>
          <a:lstStyle/>
          <a:p>
            <a:pPr algn="r"/>
            <a:r>
              <a:rPr lang="en-US" sz="1266" b="1" dirty="0">
                <a:solidFill>
                  <a:srgbClr val="242353"/>
                </a:solidFill>
                <a:latin typeface="Rockwell" charset="0"/>
                <a:ea typeface="Rockwell" charset="0"/>
                <a:cs typeface="Rockwell" charset="0"/>
              </a:rPr>
              <a:t>Proactive academic </a:t>
            </a:r>
            <a:br>
              <a:rPr lang="en-US" sz="1266" b="1" dirty="0">
                <a:solidFill>
                  <a:srgbClr val="242353"/>
                </a:solidFill>
                <a:latin typeface="Rockwell" charset="0"/>
                <a:ea typeface="Rockwell" charset="0"/>
                <a:cs typeface="Rockwell" charset="0"/>
              </a:rPr>
            </a:br>
            <a:r>
              <a:rPr lang="en-US" sz="1266" b="1" dirty="0">
                <a:solidFill>
                  <a:srgbClr val="242353"/>
                </a:solidFill>
                <a:latin typeface="Rockwell" charset="0"/>
                <a:ea typeface="Rockwell" charset="0"/>
                <a:cs typeface="Rockwell" charset="0"/>
              </a:rPr>
              <a:t>and career advising</a:t>
            </a:r>
            <a:br>
              <a:rPr lang="en-US" sz="1266" b="1" dirty="0">
                <a:solidFill>
                  <a:srgbClr val="242353"/>
                </a:solidFill>
                <a:latin typeface="Rockwell" charset="0"/>
                <a:ea typeface="Rockwell" charset="0"/>
                <a:cs typeface="Rockwell" charset="0"/>
              </a:rPr>
            </a:br>
            <a:r>
              <a:rPr lang="en-US" sz="1125" dirty="0">
                <a:solidFill>
                  <a:srgbClr val="242353"/>
                </a:solidFill>
                <a:latin typeface="Rockwell" charset="0"/>
                <a:ea typeface="Rockwell" charset="0"/>
                <a:cs typeface="Rockwell" charset="0"/>
              </a:rPr>
              <a:t>from the start through </a:t>
            </a:r>
            <a:br>
              <a:rPr lang="en-US" sz="1125" dirty="0">
                <a:solidFill>
                  <a:srgbClr val="242353"/>
                </a:solidFill>
                <a:latin typeface="Rockwell" charset="0"/>
                <a:ea typeface="Rockwell" charset="0"/>
                <a:cs typeface="Rockwell" charset="0"/>
              </a:rPr>
            </a:br>
            <a:r>
              <a:rPr lang="en-US" sz="1125" dirty="0">
                <a:solidFill>
                  <a:srgbClr val="242353"/>
                </a:solidFill>
                <a:latin typeface="Rockwell" charset="0"/>
                <a:ea typeface="Rockwell" charset="0"/>
                <a:cs typeface="Rockwell" charset="0"/>
              </a:rPr>
              <a:t>completion and/or transfer, </a:t>
            </a:r>
            <a:br>
              <a:rPr lang="en-US" sz="1125" dirty="0">
                <a:solidFill>
                  <a:srgbClr val="242353"/>
                </a:solidFill>
                <a:latin typeface="Rockwell" charset="0"/>
                <a:ea typeface="Rockwell" charset="0"/>
                <a:cs typeface="Rockwell" charset="0"/>
              </a:rPr>
            </a:br>
            <a:r>
              <a:rPr lang="en-US" sz="1125" dirty="0">
                <a:solidFill>
                  <a:srgbClr val="242353"/>
                </a:solidFill>
                <a:latin typeface="Rockwell" charset="0"/>
                <a:ea typeface="Rockwell" charset="0"/>
                <a:cs typeface="Rockwell" charset="0"/>
              </a:rPr>
              <a:t>with assigned point of </a:t>
            </a:r>
            <a:br>
              <a:rPr lang="en-US" sz="1125" dirty="0">
                <a:solidFill>
                  <a:srgbClr val="242353"/>
                </a:solidFill>
                <a:latin typeface="Rockwell" charset="0"/>
                <a:ea typeface="Rockwell" charset="0"/>
                <a:cs typeface="Rockwell" charset="0"/>
              </a:rPr>
            </a:br>
            <a:r>
              <a:rPr lang="en-US" sz="1125" dirty="0">
                <a:solidFill>
                  <a:srgbClr val="242353"/>
                </a:solidFill>
                <a:latin typeface="Rockwell" charset="0"/>
                <a:ea typeface="Rockwell" charset="0"/>
                <a:cs typeface="Rockwell" charset="0"/>
              </a:rPr>
              <a:t>contact at each stage.</a:t>
            </a:r>
          </a:p>
        </p:txBody>
      </p:sp>
      <p:sp>
        <p:nvSpPr>
          <p:cNvPr id="21" name="Rectangle 20"/>
          <p:cNvSpPr/>
          <p:nvPr/>
        </p:nvSpPr>
        <p:spPr>
          <a:xfrm>
            <a:off x="788532" y="4625449"/>
            <a:ext cx="2888408" cy="979627"/>
          </a:xfrm>
          <a:prstGeom prst="rect">
            <a:avLst/>
          </a:prstGeom>
          <a:solidFill>
            <a:srgbClr val="FFCCFF"/>
          </a:solidFill>
        </p:spPr>
        <p:txBody>
          <a:bodyPr wrap="square">
            <a:spAutoFit/>
          </a:bodyPr>
          <a:lstStyle/>
          <a:p>
            <a:pPr algn="r"/>
            <a:r>
              <a:rPr lang="en-US" sz="1266" b="1" dirty="0">
                <a:solidFill>
                  <a:srgbClr val="242353"/>
                </a:solidFill>
                <a:latin typeface="Rockwell" charset="0"/>
                <a:ea typeface="Rockwell" charset="0"/>
                <a:cs typeface="Rockwell" charset="0"/>
              </a:rPr>
              <a:t>Early alert systems</a:t>
            </a:r>
            <a:br>
              <a:rPr lang="en-US" sz="1266" b="1" dirty="0">
                <a:solidFill>
                  <a:srgbClr val="242353"/>
                </a:solidFill>
                <a:latin typeface="Rockwell" charset="0"/>
                <a:ea typeface="Rockwell" charset="0"/>
                <a:cs typeface="Rockwell" charset="0"/>
              </a:rPr>
            </a:br>
            <a:r>
              <a:rPr lang="en-US" sz="1125" dirty="0">
                <a:solidFill>
                  <a:srgbClr val="242353"/>
                </a:solidFill>
                <a:latin typeface="Rockwell" charset="0"/>
                <a:ea typeface="Rockwell" charset="0"/>
                <a:cs typeface="Rockwell" charset="0"/>
              </a:rPr>
              <a:t>aligned with interventions </a:t>
            </a:r>
            <a:br>
              <a:rPr lang="en-US" sz="1125" dirty="0">
                <a:solidFill>
                  <a:srgbClr val="242353"/>
                </a:solidFill>
                <a:latin typeface="Rockwell" charset="0"/>
                <a:ea typeface="Rockwell" charset="0"/>
                <a:cs typeface="Rockwell" charset="0"/>
              </a:rPr>
            </a:br>
            <a:r>
              <a:rPr lang="en-US" sz="1125" dirty="0">
                <a:solidFill>
                  <a:srgbClr val="242353"/>
                </a:solidFill>
                <a:latin typeface="Rockwell" charset="0"/>
                <a:ea typeface="Rockwell" charset="0"/>
                <a:cs typeface="Rockwell" charset="0"/>
              </a:rPr>
              <a:t>and resources to help </a:t>
            </a:r>
            <a:br>
              <a:rPr lang="en-US" sz="1125" dirty="0">
                <a:solidFill>
                  <a:srgbClr val="242353"/>
                </a:solidFill>
                <a:latin typeface="Rockwell" charset="0"/>
                <a:ea typeface="Rockwell" charset="0"/>
                <a:cs typeface="Rockwell" charset="0"/>
              </a:rPr>
            </a:br>
            <a:r>
              <a:rPr lang="en-US" sz="1125" dirty="0">
                <a:solidFill>
                  <a:srgbClr val="242353"/>
                </a:solidFill>
                <a:latin typeface="Rockwell" charset="0"/>
                <a:ea typeface="Rockwell" charset="0"/>
                <a:cs typeface="Rockwell" charset="0"/>
              </a:rPr>
              <a:t>students stay on the pathway,</a:t>
            </a:r>
            <a:br>
              <a:rPr lang="en-US" sz="1125" dirty="0">
                <a:solidFill>
                  <a:srgbClr val="242353"/>
                </a:solidFill>
                <a:latin typeface="Rockwell" charset="0"/>
                <a:ea typeface="Rockwell" charset="0"/>
                <a:cs typeface="Rockwell" charset="0"/>
              </a:rPr>
            </a:br>
            <a:r>
              <a:rPr lang="en-US" sz="1125" dirty="0">
                <a:solidFill>
                  <a:srgbClr val="242353"/>
                </a:solidFill>
                <a:latin typeface="Rockwell" charset="0"/>
                <a:ea typeface="Rockwell" charset="0"/>
                <a:cs typeface="Rockwell" charset="0"/>
              </a:rPr>
              <a:t>persist, and progress.</a:t>
            </a:r>
          </a:p>
        </p:txBody>
      </p:sp>
      <p:sp>
        <p:nvSpPr>
          <p:cNvPr id="22" name="Rectangle 21"/>
          <p:cNvSpPr/>
          <p:nvPr/>
        </p:nvSpPr>
        <p:spPr>
          <a:xfrm>
            <a:off x="6846094" y="5373632"/>
            <a:ext cx="2888408" cy="828175"/>
          </a:xfrm>
          <a:prstGeom prst="rect">
            <a:avLst/>
          </a:prstGeom>
        </p:spPr>
        <p:txBody>
          <a:bodyPr wrap="square">
            <a:spAutoFit/>
          </a:bodyPr>
          <a:lstStyle/>
          <a:p>
            <a:pPr algn="l"/>
            <a:r>
              <a:rPr lang="en-US" sz="1266" b="1" dirty="0">
                <a:solidFill>
                  <a:srgbClr val="242353"/>
                </a:solidFill>
                <a:latin typeface="Rockwell" charset="0"/>
                <a:ea typeface="Rockwell" charset="0"/>
                <a:cs typeface="Rockwell" charset="0"/>
              </a:rPr>
              <a:t>Instructional support and</a:t>
            </a:r>
          </a:p>
          <a:p>
            <a:pPr algn="l"/>
            <a:r>
              <a:rPr lang="en-US" sz="1266" b="1" dirty="0">
                <a:solidFill>
                  <a:srgbClr val="242353"/>
                </a:solidFill>
                <a:latin typeface="Rockwell" charset="0"/>
                <a:ea typeface="Rockwell" charset="0"/>
                <a:cs typeface="Rockwell" charset="0"/>
              </a:rPr>
              <a:t>co-curricular activities</a:t>
            </a:r>
            <a:br>
              <a:rPr lang="en-US" sz="1266" b="1" dirty="0">
                <a:solidFill>
                  <a:srgbClr val="242353"/>
                </a:solidFill>
                <a:latin typeface="Rockwell" charset="0"/>
                <a:ea typeface="Rockwell" charset="0"/>
                <a:cs typeface="Rockwell" charset="0"/>
              </a:rPr>
            </a:br>
            <a:r>
              <a:rPr lang="en-US" sz="1125" dirty="0">
                <a:solidFill>
                  <a:srgbClr val="242353"/>
                </a:solidFill>
                <a:latin typeface="Rockwell" charset="0"/>
                <a:ea typeface="Rockwell" charset="0"/>
                <a:cs typeface="Rockwell" charset="0"/>
              </a:rPr>
              <a:t>aligned with classroom learning </a:t>
            </a:r>
            <a:br>
              <a:rPr lang="en-US" sz="1125" dirty="0">
                <a:solidFill>
                  <a:srgbClr val="242353"/>
                </a:solidFill>
                <a:latin typeface="Rockwell" charset="0"/>
                <a:ea typeface="Rockwell" charset="0"/>
                <a:cs typeface="Rockwell" charset="0"/>
              </a:rPr>
            </a:br>
            <a:r>
              <a:rPr lang="en-US" sz="1125" dirty="0">
                <a:solidFill>
                  <a:srgbClr val="242353"/>
                </a:solidFill>
                <a:latin typeface="Rockwell" charset="0"/>
                <a:ea typeface="Rockwell" charset="0"/>
                <a:cs typeface="Rockwell" charset="0"/>
              </a:rPr>
              <a:t>and career interests.</a:t>
            </a:r>
          </a:p>
        </p:txBody>
      </p:sp>
      <p:sp>
        <p:nvSpPr>
          <p:cNvPr id="16" name="Rectangle 15"/>
          <p:cNvSpPr/>
          <p:nvPr/>
        </p:nvSpPr>
        <p:spPr>
          <a:xfrm>
            <a:off x="7499285" y="1500188"/>
            <a:ext cx="2688268" cy="871521"/>
          </a:xfrm>
          <a:prstGeom prst="rect">
            <a:avLst/>
          </a:prstGeom>
        </p:spPr>
        <p:txBody>
          <a:bodyPr wrap="square">
            <a:spAutoFit/>
          </a:bodyPr>
          <a:lstStyle/>
          <a:p>
            <a:pPr algn="l"/>
            <a:r>
              <a:rPr lang="en-US" sz="1266" b="1" dirty="0">
                <a:solidFill>
                  <a:srgbClr val="242353"/>
                </a:solidFill>
                <a:latin typeface="Rockwell" charset="0"/>
                <a:ea typeface="Rockwell" charset="0"/>
                <a:cs typeface="Rockwell" charset="0"/>
              </a:rPr>
              <a:t>Redesigning and integrating basic skills/developmental</a:t>
            </a:r>
          </a:p>
          <a:p>
            <a:pPr algn="l"/>
            <a:r>
              <a:rPr lang="en-US" sz="1266" b="1" dirty="0">
                <a:solidFill>
                  <a:srgbClr val="242353"/>
                </a:solidFill>
                <a:latin typeface="Rockwell" charset="0"/>
                <a:ea typeface="Rockwell" charset="0"/>
                <a:cs typeface="Rockwell" charset="0"/>
              </a:rPr>
              <a:t>education classes </a:t>
            </a:r>
            <a:r>
              <a:rPr lang="en-US" sz="1266" dirty="0">
                <a:solidFill>
                  <a:srgbClr val="242353"/>
                </a:solidFill>
                <a:latin typeface="Rockwell" charset="0"/>
                <a:ea typeface="Rockwell" charset="0"/>
                <a:cs typeface="Rockwell" charset="0"/>
              </a:rPr>
              <a:t>to accelerate students to college-level classes.</a:t>
            </a:r>
            <a:endParaRPr lang="en-US" sz="1125" dirty="0">
              <a:solidFill>
                <a:srgbClr val="242353"/>
              </a:solidFill>
              <a:latin typeface="Rockwell" charset="0"/>
              <a:ea typeface="Rockwell" charset="0"/>
              <a:cs typeface="Rockwell" charset="0"/>
            </a:endParaRPr>
          </a:p>
        </p:txBody>
      </p:sp>
    </p:spTree>
    <p:extLst>
      <p:ext uri="{BB962C8B-B14F-4D97-AF65-F5344CB8AC3E}">
        <p14:creationId xmlns:p14="http://schemas.microsoft.com/office/powerpoint/2010/main" val="2964748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187381" y="370455"/>
            <a:ext cx="956328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ctr"/>
            <a:r>
              <a:rPr lang="en-US" sz="3600" b="1" dirty="0">
                <a:solidFill>
                  <a:srgbClr val="0070C0"/>
                </a:solidFill>
                <a:latin typeface="Times New Roman" panose="02020603050405020304" pitchFamily="18" charset="0"/>
                <a:ea typeface="Rockwell" charset="0"/>
                <a:cs typeface="Times New Roman" panose="02020603050405020304" pitchFamily="18" charset="0"/>
              </a:rPr>
              <a:t>What Guided Pathways Means for Students</a:t>
            </a:r>
          </a:p>
        </p:txBody>
      </p:sp>
      <p:sp>
        <p:nvSpPr>
          <p:cNvPr id="14" name="Rectangle 13"/>
          <p:cNvSpPr/>
          <p:nvPr/>
        </p:nvSpPr>
        <p:spPr>
          <a:xfrm>
            <a:off x="998567" y="1263703"/>
            <a:ext cx="9490841" cy="4507388"/>
          </a:xfrm>
          <a:prstGeom prst="rect">
            <a:avLst/>
          </a:prstGeom>
        </p:spPr>
        <p:txBody>
          <a:bodyPr wrap="square">
            <a:spAutoFit/>
          </a:bodyPr>
          <a:lstStyle/>
          <a:p>
            <a:pPr marL="401822" indent="-401822">
              <a:buFont typeface="Arial" charset="0"/>
              <a:buChar char="•"/>
            </a:pPr>
            <a:r>
              <a:rPr lang="en-US" sz="2391" dirty="0">
                <a:latin typeface="Times New Roman" panose="02020603050405020304" pitchFamily="18" charset="0"/>
                <a:ea typeface="Rockwell" charset="0"/>
                <a:cs typeface="Times New Roman" panose="02020603050405020304" pitchFamily="18" charset="0"/>
              </a:rPr>
              <a:t>Less confusion and more clarity about the steps toward completion and course-taking behavior. </a:t>
            </a:r>
          </a:p>
          <a:p>
            <a:pPr lvl="0" algn="l"/>
            <a:endParaRPr lang="en-US" sz="2391" dirty="0">
              <a:latin typeface="Times New Roman" panose="02020603050405020304" pitchFamily="18" charset="0"/>
              <a:ea typeface="Rockwell" charset="0"/>
              <a:cs typeface="Times New Roman" panose="02020603050405020304" pitchFamily="18" charset="0"/>
            </a:endParaRPr>
          </a:p>
          <a:p>
            <a:pPr marL="401822" indent="-401822">
              <a:buFont typeface="Arial" charset="0"/>
              <a:buChar char="•"/>
            </a:pPr>
            <a:r>
              <a:rPr lang="en-US" sz="2391" dirty="0">
                <a:latin typeface="Times New Roman" panose="02020603050405020304" pitchFamily="18" charset="0"/>
                <a:ea typeface="Rockwell" charset="0"/>
                <a:cs typeface="Times New Roman" panose="02020603050405020304" pitchFamily="18" charset="0"/>
              </a:rPr>
              <a:t>More guidance from counseling and other student services early in students’ journeys.</a:t>
            </a:r>
          </a:p>
          <a:p>
            <a:pPr lvl="0" algn="l"/>
            <a:endParaRPr lang="en-US" sz="2391" dirty="0">
              <a:latin typeface="Times New Roman" panose="02020603050405020304" pitchFamily="18" charset="0"/>
              <a:ea typeface="Rockwell" charset="0"/>
              <a:cs typeface="Times New Roman" panose="02020603050405020304" pitchFamily="18" charset="0"/>
            </a:endParaRPr>
          </a:p>
          <a:p>
            <a:pPr marL="401822" indent="-401822">
              <a:buFont typeface="Arial" charset="0"/>
              <a:buChar char="•"/>
            </a:pPr>
            <a:r>
              <a:rPr lang="en-US" sz="2391" dirty="0">
                <a:latin typeface="Times New Roman" panose="02020603050405020304" pitchFamily="18" charset="0"/>
                <a:ea typeface="Rockwell" charset="0"/>
                <a:cs typeface="Times New Roman" panose="02020603050405020304" pitchFamily="18" charset="0"/>
              </a:rPr>
              <a:t>Greater likelihood of completion, as a result of:  </a:t>
            </a:r>
          </a:p>
          <a:p>
            <a:pPr marL="723229" lvl="1" indent="-401822">
              <a:buFont typeface="Courier New" panose="02070309020205020404" pitchFamily="49" charset="0"/>
              <a:buChar char="o"/>
            </a:pPr>
            <a:r>
              <a:rPr lang="en-US" sz="2391" dirty="0">
                <a:latin typeface="Times New Roman" panose="02020603050405020304" pitchFamily="18" charset="0"/>
                <a:ea typeface="Rockwell" charset="0"/>
                <a:cs typeface="Times New Roman" panose="02020603050405020304" pitchFamily="18" charset="0"/>
              </a:rPr>
              <a:t>Improved placement</a:t>
            </a:r>
          </a:p>
          <a:p>
            <a:pPr marL="723229" lvl="1" indent="-401822">
              <a:buFont typeface="Courier New" panose="02070309020205020404" pitchFamily="49" charset="0"/>
              <a:buChar char="o"/>
            </a:pPr>
            <a:r>
              <a:rPr lang="en-US" sz="2391" dirty="0">
                <a:latin typeface="Times New Roman" panose="02020603050405020304" pitchFamily="18" charset="0"/>
                <a:ea typeface="Rockwell" charset="0"/>
                <a:cs typeface="Times New Roman" panose="02020603050405020304" pitchFamily="18" charset="0"/>
              </a:rPr>
              <a:t>Basic skills/developmental education reform</a:t>
            </a:r>
          </a:p>
          <a:p>
            <a:pPr marL="723229" lvl="1" indent="-401822">
              <a:buFont typeface="Courier New" panose="02070309020205020404" pitchFamily="49" charset="0"/>
              <a:buChar char="o"/>
            </a:pPr>
            <a:r>
              <a:rPr lang="en-US" sz="2391" dirty="0">
                <a:latin typeface="Times New Roman" panose="02020603050405020304" pitchFamily="18" charset="0"/>
                <a:ea typeface="Rockwell" charset="0"/>
                <a:cs typeface="Times New Roman" panose="02020603050405020304" pitchFamily="18" charset="0"/>
              </a:rPr>
              <a:t>Reduced unit accumulation</a:t>
            </a:r>
          </a:p>
          <a:p>
            <a:pPr lvl="1" algn="l"/>
            <a:endParaRPr lang="en-US" sz="2391" dirty="0">
              <a:latin typeface="Times New Roman" panose="02020603050405020304" pitchFamily="18" charset="0"/>
              <a:ea typeface="Rockwell" charset="0"/>
              <a:cs typeface="Times New Roman" panose="02020603050405020304" pitchFamily="18" charset="0"/>
            </a:endParaRPr>
          </a:p>
          <a:p>
            <a:pPr marL="401822" indent="-401822">
              <a:buFont typeface="Arial" charset="0"/>
              <a:buChar char="•"/>
            </a:pPr>
            <a:r>
              <a:rPr lang="en-US" sz="2391" dirty="0">
                <a:latin typeface="Times New Roman" panose="02020603050405020304" pitchFamily="18" charset="0"/>
                <a:ea typeface="Rockwell" charset="0"/>
                <a:cs typeface="Times New Roman" panose="02020603050405020304" pitchFamily="18" charset="0"/>
              </a:rPr>
              <a:t>Improved chances for transition, transfer and career placement</a:t>
            </a:r>
            <a:r>
              <a:rPr lang="en-US" sz="2391" dirty="0">
                <a:latin typeface="Rockwell" charset="0"/>
                <a:ea typeface="Rockwell" charset="0"/>
                <a:cs typeface="Rockwell" charset="0"/>
              </a:rPr>
              <a:t>.</a:t>
            </a:r>
          </a:p>
        </p:txBody>
      </p:sp>
    </p:spTree>
    <p:extLst>
      <p:ext uri="{BB962C8B-B14F-4D97-AF65-F5344CB8AC3E}">
        <p14:creationId xmlns:p14="http://schemas.microsoft.com/office/powerpoint/2010/main" val="3691921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15600" y="289699"/>
            <a:ext cx="11360800" cy="763600"/>
          </a:xfrm>
          <a:prstGeom prst="rect">
            <a:avLst/>
          </a:prstGeom>
        </p:spPr>
        <p:txBody>
          <a:bodyPr vert="horz" wrap="square" lIns="121900" tIns="121900" rIns="121900" bIns="121900" rtlCol="0" anchor="t" anchorCtr="0">
            <a:noAutofit/>
          </a:bodyPr>
          <a:lstStyle/>
          <a:p>
            <a:pPr algn="ctr"/>
            <a:r>
              <a:rPr lang="en" sz="3600" b="1" dirty="0">
                <a:solidFill>
                  <a:srgbClr val="0070C0"/>
                </a:solidFill>
                <a:latin typeface="Times New Roman" panose="02020603050405020304" pitchFamily="18" charset="0"/>
                <a:cs typeface="Times New Roman" panose="02020603050405020304" pitchFamily="18" charset="0"/>
              </a:rPr>
              <a:t>Clarify the Path: Begin with the End</a:t>
            </a:r>
          </a:p>
        </p:txBody>
      </p:sp>
      <p:sp>
        <p:nvSpPr>
          <p:cNvPr id="136" name="Shape 136"/>
          <p:cNvSpPr txBox="1">
            <a:spLocks noGrp="1"/>
          </p:cNvSpPr>
          <p:nvPr>
            <p:ph type="body" idx="1"/>
          </p:nvPr>
        </p:nvSpPr>
        <p:spPr>
          <a:xfrm>
            <a:off x="415600" y="1053299"/>
            <a:ext cx="11360800" cy="5689124"/>
          </a:xfrm>
          <a:prstGeom prst="rect">
            <a:avLst/>
          </a:prstGeom>
        </p:spPr>
        <p:txBody>
          <a:bodyPr vert="horz" wrap="square" lIns="121900" tIns="121900" rIns="121900" bIns="121900" rtlCol="0" anchor="t" anchorCtr="0">
            <a:noAutofit/>
          </a:bodyPr>
          <a:lstStyle/>
          <a:p>
            <a:pPr marL="609585" indent="-457189"/>
            <a:r>
              <a:rPr lang="en" sz="2400" dirty="0">
                <a:latin typeface="Times New Roman" panose="02020603050405020304" pitchFamily="18" charset="0"/>
                <a:cs typeface="Times New Roman" panose="02020603050405020304" pitchFamily="18" charset="0"/>
              </a:rPr>
              <a:t>Create the shortest path of courses the students will take from their first day of attendance to their graduation by designing curriculum with the end goal of their program’s outcomes in mind</a:t>
            </a:r>
          </a:p>
          <a:p>
            <a:pPr marL="609585" indent="-457189"/>
            <a:endParaRPr lang="en" sz="2400" dirty="0">
              <a:latin typeface="Times New Roman" panose="02020603050405020304" pitchFamily="18" charset="0"/>
              <a:cs typeface="Times New Roman" panose="02020603050405020304" pitchFamily="18" charset="0"/>
            </a:endParaRPr>
          </a:p>
          <a:p>
            <a:pPr marL="609585" indent="-457189"/>
            <a:r>
              <a:rPr lang="en" sz="2400" dirty="0">
                <a:latin typeface="Times New Roman" panose="02020603050405020304" pitchFamily="18" charset="0"/>
                <a:cs typeface="Times New Roman" panose="02020603050405020304" pitchFamily="18" charset="0"/>
              </a:rPr>
              <a:t>Requires discussion across traditional discipline boundaries and sacred cows</a:t>
            </a:r>
          </a:p>
          <a:p>
            <a:pPr marL="152396" indent="0">
              <a:buNone/>
            </a:pPr>
            <a:endParaRPr lang="en" sz="2400" dirty="0">
              <a:latin typeface="Times New Roman" panose="02020603050405020304" pitchFamily="18" charset="0"/>
              <a:cs typeface="Times New Roman" panose="02020603050405020304" pitchFamily="18" charset="0"/>
            </a:endParaRPr>
          </a:p>
          <a:p>
            <a:pPr marL="609585" indent="-457189"/>
            <a:r>
              <a:rPr lang="en" sz="2400" dirty="0">
                <a:latin typeface="Times New Roman" panose="02020603050405020304" pitchFamily="18" charset="0"/>
                <a:cs typeface="Times New Roman" panose="02020603050405020304" pitchFamily="18" charset="0"/>
              </a:rPr>
              <a:t>Considers Employment and further education opportunities targeted by each program in the beginning </a:t>
            </a:r>
          </a:p>
          <a:p>
            <a:pPr marL="152396" indent="0">
              <a:buNone/>
            </a:pPr>
            <a:endParaRPr lang="en" sz="2400" dirty="0">
              <a:latin typeface="Times New Roman" panose="02020603050405020304" pitchFamily="18" charset="0"/>
              <a:cs typeface="Times New Roman" panose="02020603050405020304" pitchFamily="18" charset="0"/>
            </a:endParaRPr>
          </a:p>
          <a:p>
            <a:pPr marL="609585" indent="-457189"/>
            <a:r>
              <a:rPr lang="en" sz="2400" dirty="0">
                <a:latin typeface="Times New Roman" panose="02020603050405020304" pitchFamily="18" charset="0"/>
                <a:cs typeface="Times New Roman" panose="02020603050405020304" pitchFamily="18" charset="0"/>
              </a:rPr>
              <a:t>Makes sense of general education</a:t>
            </a:r>
          </a:p>
          <a:p>
            <a:pPr marL="152396" indent="0">
              <a:buNone/>
            </a:pPr>
            <a:endParaRPr lang="en" sz="2400" dirty="0">
              <a:latin typeface="Times New Roman" panose="02020603050405020304" pitchFamily="18" charset="0"/>
              <a:cs typeface="Times New Roman" panose="02020603050405020304" pitchFamily="18" charset="0"/>
            </a:endParaRPr>
          </a:p>
          <a:p>
            <a:pPr marL="609585" indent="-457189"/>
            <a:r>
              <a:rPr lang="en" sz="2400" dirty="0">
                <a:latin typeface="Times New Roman" panose="02020603050405020304" pitchFamily="18" charset="0"/>
                <a:cs typeface="Times New Roman" panose="02020603050405020304" pitchFamily="18" charset="0"/>
              </a:rPr>
              <a:t>Introduces the concept of “Meta Majors”</a:t>
            </a:r>
          </a:p>
        </p:txBody>
      </p:sp>
      <p:sp>
        <p:nvSpPr>
          <p:cNvPr id="137" name="Shape 137"/>
          <p:cNvSpPr txBox="1">
            <a:spLocks noGrp="1"/>
          </p:cNvSpPr>
          <p:nvPr>
            <p:ph type="sldNum" idx="12"/>
          </p:nvPr>
        </p:nvSpPr>
        <p:spPr>
          <a:xfrm>
            <a:off x="11296611" y="6217623"/>
            <a:ext cx="731600" cy="524800"/>
          </a:xfrm>
          <a:prstGeom prst="rect">
            <a:avLst/>
          </a:prstGeom>
        </p:spPr>
        <p:txBody>
          <a:bodyPr vert="horz" wrap="square" lIns="121900" tIns="121900" rIns="121900" bIns="121900" rtlCol="0" anchor="ctr" anchorCtr="0">
            <a:noAutofit/>
          </a:bodyPr>
          <a:lstStyle/>
          <a:p>
            <a:fld id="{00000000-1234-1234-1234-123412341234}" type="slidenum">
              <a:rPr lang="en"/>
              <a:pPr/>
              <a:t>17</a:t>
            </a:fld>
            <a:endParaRPr lang="en"/>
          </a:p>
        </p:txBody>
      </p:sp>
      <p:sp>
        <p:nvSpPr>
          <p:cNvPr id="138" name="Shape 138"/>
          <p:cNvSpPr txBox="1"/>
          <p:nvPr/>
        </p:nvSpPr>
        <p:spPr>
          <a:xfrm>
            <a:off x="961800" y="5903824"/>
            <a:ext cx="10268400" cy="404800"/>
          </a:xfrm>
          <a:prstGeom prst="rect">
            <a:avLst/>
          </a:prstGeom>
          <a:noFill/>
          <a:ln>
            <a:noFill/>
          </a:ln>
        </p:spPr>
        <p:txBody>
          <a:bodyPr wrap="square" lIns="121900" tIns="121900" rIns="121900" bIns="121900" anchor="t" anchorCtr="0">
            <a:noAutofit/>
          </a:bodyPr>
          <a:lstStyle/>
          <a:p>
            <a:r>
              <a:rPr lang="en" sz="1600" dirty="0">
                <a:latin typeface="Times New Roman" panose="02020603050405020304" pitchFamily="18" charset="0"/>
                <a:cs typeface="Times New Roman" panose="02020603050405020304" pitchFamily="18" charset="0"/>
              </a:rPr>
              <a:t>AACC, “Guided Pathways: Planning, Implementation, Evaluation.” Diagram. </a:t>
            </a:r>
            <a:r>
              <a:rPr lang="en" sz="1600" u="sng" dirty="0">
                <a:solidFill>
                  <a:schemeClr val="hlink"/>
                </a:solidFill>
                <a:latin typeface="Times New Roman" panose="02020603050405020304" pitchFamily="18" charset="0"/>
                <a:cs typeface="Times New Roman" panose="02020603050405020304" pitchFamily="18" charset="0"/>
                <a:hlinkClick r:id="rId3"/>
              </a:rPr>
              <a:t>https://www.aacc.nche.edu/wp-content/uploads/2017/09/PathwaysGraphic462017.pdf</a:t>
            </a:r>
            <a:r>
              <a:rPr lang="en"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67192370"/>
      </p:ext>
    </p:extLst>
  </p:cSld>
  <p:clrMapOvr>
    <a:masterClrMapping/>
  </p:clrMapOvr>
  <p:transition spd="slow">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15600" y="351629"/>
            <a:ext cx="11360800" cy="763600"/>
          </a:xfrm>
          <a:prstGeom prst="rect">
            <a:avLst/>
          </a:prstGeom>
        </p:spPr>
        <p:txBody>
          <a:bodyPr vert="horz" wrap="square" lIns="121900" tIns="121900" rIns="121900" bIns="121900" rtlCol="0" anchor="t" anchorCtr="0">
            <a:noAutofit/>
          </a:bodyPr>
          <a:lstStyle/>
          <a:p>
            <a:pPr algn="ctr">
              <a:buClr>
                <a:schemeClr val="dk1"/>
              </a:buClr>
              <a:buSzPct val="39285"/>
            </a:pPr>
            <a:r>
              <a:rPr lang="en" sz="3600" b="1" dirty="0">
                <a:solidFill>
                  <a:srgbClr val="0070C0"/>
                </a:solidFill>
                <a:latin typeface="Times New Roman" panose="02020603050405020304" pitchFamily="18" charset="0"/>
                <a:cs typeface="Times New Roman" panose="02020603050405020304" pitchFamily="18" charset="0"/>
              </a:rPr>
              <a:t>Clarify the Path: Student Services</a:t>
            </a:r>
          </a:p>
        </p:txBody>
      </p:sp>
      <p:sp>
        <p:nvSpPr>
          <p:cNvPr id="144" name="Shape 144"/>
          <p:cNvSpPr txBox="1">
            <a:spLocks noGrp="1"/>
          </p:cNvSpPr>
          <p:nvPr>
            <p:ph type="body" idx="1"/>
          </p:nvPr>
        </p:nvSpPr>
        <p:spPr>
          <a:xfrm>
            <a:off x="415600" y="1536633"/>
            <a:ext cx="11360800" cy="4555200"/>
          </a:xfrm>
          <a:prstGeom prst="rect">
            <a:avLst/>
          </a:prstGeom>
        </p:spPr>
        <p:txBody>
          <a:bodyPr vert="horz" wrap="square" lIns="121900" tIns="121900" rIns="121900" bIns="121900" rtlCol="0" anchor="t" anchorCtr="0">
            <a:noAutofit/>
          </a:bodyPr>
          <a:lstStyle/>
          <a:p>
            <a:pPr marL="609585" indent="-457189"/>
            <a:r>
              <a:rPr lang="en" sz="2400" dirty="0">
                <a:latin typeface="Times New Roman" panose="02020603050405020304" pitchFamily="18" charset="0"/>
                <a:cs typeface="Times New Roman" panose="02020603050405020304" pitchFamily="18" charset="0"/>
              </a:rPr>
              <a:t>Collaborate with program faculty to identify appropriate transition, transfer or career-oriented outcomes to drive curriculum to identify areas of interest (meta majors).</a:t>
            </a:r>
          </a:p>
          <a:p>
            <a:pPr marL="152396" indent="0">
              <a:buNone/>
            </a:pPr>
            <a:r>
              <a:rPr lang="en" sz="2400" dirty="0">
                <a:latin typeface="Times New Roman" panose="02020603050405020304" pitchFamily="18" charset="0"/>
                <a:cs typeface="Times New Roman" panose="02020603050405020304" pitchFamily="18" charset="0"/>
              </a:rPr>
              <a:t> </a:t>
            </a:r>
          </a:p>
          <a:p>
            <a:pPr marL="609585" indent="-457189"/>
            <a:r>
              <a:rPr lang="en" sz="2400" dirty="0">
                <a:latin typeface="Times New Roman" panose="02020603050405020304" pitchFamily="18" charset="0"/>
                <a:cs typeface="Times New Roman" panose="02020603050405020304" pitchFamily="18" charset="0"/>
              </a:rPr>
              <a:t>Help identify courses in the general education pattern that align with program outcomes or goals,</a:t>
            </a:r>
          </a:p>
          <a:p>
            <a:pPr marL="152396" indent="0">
              <a:buNone/>
            </a:pPr>
            <a:endParaRPr lang="en" sz="2400" dirty="0">
              <a:latin typeface="Times New Roman" panose="02020603050405020304" pitchFamily="18" charset="0"/>
              <a:cs typeface="Times New Roman" panose="02020603050405020304" pitchFamily="18" charset="0"/>
            </a:endParaRPr>
          </a:p>
          <a:p>
            <a:pPr marL="609585" indent="-457189"/>
            <a:r>
              <a:rPr lang="en" sz="2400" dirty="0">
                <a:latin typeface="Times New Roman" panose="02020603050405020304" pitchFamily="18" charset="0"/>
                <a:cs typeface="Times New Roman" panose="02020603050405020304" pitchFamily="18" charset="0"/>
              </a:rPr>
              <a:t>Transfer Centers, Career Centers, Specialty Counseling (Athletics, CTE programs).</a:t>
            </a:r>
          </a:p>
          <a:p>
            <a:pPr marL="152396" indent="0">
              <a:buNone/>
            </a:pPr>
            <a:endParaRPr lang="en" sz="2400" dirty="0">
              <a:latin typeface="Times New Roman" panose="02020603050405020304" pitchFamily="18" charset="0"/>
              <a:cs typeface="Times New Roman" panose="02020603050405020304" pitchFamily="18" charset="0"/>
            </a:endParaRPr>
          </a:p>
          <a:p>
            <a:pPr marL="609585" indent="-457189"/>
            <a:r>
              <a:rPr lang="en" sz="2400" dirty="0">
                <a:latin typeface="Times New Roman" panose="02020603050405020304" pitchFamily="18" charset="0"/>
                <a:cs typeface="Times New Roman" panose="02020603050405020304" pitchFamily="18" charset="0"/>
              </a:rPr>
              <a:t>Relies on dialog across all faculty groups</a:t>
            </a:r>
          </a:p>
          <a:p>
            <a:pPr marL="609585" indent="-457189"/>
            <a:endParaRPr lang="en" dirty="0">
              <a:solidFill>
                <a:srgbClr val="FF0000"/>
              </a:solidFill>
            </a:endParaRPr>
          </a:p>
        </p:txBody>
      </p:sp>
      <p:sp>
        <p:nvSpPr>
          <p:cNvPr id="145" name="Shape 145"/>
          <p:cNvSpPr txBox="1">
            <a:spLocks noGrp="1"/>
          </p:cNvSpPr>
          <p:nvPr>
            <p:ph type="sldNum" idx="12"/>
          </p:nvPr>
        </p:nvSpPr>
        <p:spPr>
          <a:xfrm>
            <a:off x="11296611" y="6217623"/>
            <a:ext cx="731600" cy="524800"/>
          </a:xfrm>
          <a:prstGeom prst="rect">
            <a:avLst/>
          </a:prstGeom>
        </p:spPr>
        <p:txBody>
          <a:bodyPr vert="horz" wrap="square" lIns="121900" tIns="121900" rIns="121900" bIns="121900" rtlCol="0" anchor="ctr" anchorCtr="0">
            <a:noAutofit/>
          </a:bodyPr>
          <a:lstStyle/>
          <a:p>
            <a:fld id="{00000000-1234-1234-1234-123412341234}" type="slidenum">
              <a:rPr lang="en"/>
              <a:pPr/>
              <a:t>18</a:t>
            </a:fld>
            <a:endParaRPr lang="en"/>
          </a:p>
        </p:txBody>
      </p:sp>
      <p:sp>
        <p:nvSpPr>
          <p:cNvPr id="146" name="Shape 146"/>
          <p:cNvSpPr txBox="1"/>
          <p:nvPr/>
        </p:nvSpPr>
        <p:spPr>
          <a:xfrm>
            <a:off x="961800" y="5898747"/>
            <a:ext cx="10268400" cy="404800"/>
          </a:xfrm>
          <a:prstGeom prst="rect">
            <a:avLst/>
          </a:prstGeom>
          <a:noFill/>
          <a:ln>
            <a:noFill/>
          </a:ln>
        </p:spPr>
        <p:txBody>
          <a:bodyPr wrap="square" lIns="121900" tIns="121900" rIns="121900" bIns="121900" anchor="t" anchorCtr="0">
            <a:noAutofit/>
          </a:bodyPr>
          <a:lstStyle/>
          <a:p>
            <a:r>
              <a:rPr lang="en" sz="1600" dirty="0">
                <a:latin typeface="Times New Roman" panose="02020603050405020304" pitchFamily="18" charset="0"/>
                <a:cs typeface="Times New Roman" panose="02020603050405020304" pitchFamily="18" charset="0"/>
              </a:rPr>
              <a:t>AACC, “Guided Pathways: Planning, Implementation, Evaluation.” Diagram. </a:t>
            </a:r>
            <a:r>
              <a:rPr lang="en" sz="1600" u="sng" dirty="0">
                <a:solidFill>
                  <a:schemeClr val="hlink"/>
                </a:solidFill>
                <a:latin typeface="Times New Roman" panose="02020603050405020304" pitchFamily="18" charset="0"/>
                <a:cs typeface="Times New Roman" panose="02020603050405020304" pitchFamily="18" charset="0"/>
                <a:hlinkClick r:id="rId3"/>
              </a:rPr>
              <a:t>https://www.aacc.nche.edu/wp-content/uploads/2017/09/PathwaysGraphic462017.pdf</a:t>
            </a:r>
            <a:r>
              <a:rPr lang="en"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78797962"/>
      </p:ext>
    </p:extLst>
  </p:cSld>
  <p:clrMapOvr>
    <a:masterClrMapping/>
  </p:clrMapOvr>
  <p:transition spd="slow">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15600" y="162442"/>
            <a:ext cx="11360800" cy="636344"/>
          </a:xfrm>
          <a:prstGeom prst="rect">
            <a:avLst/>
          </a:prstGeom>
        </p:spPr>
        <p:txBody>
          <a:bodyPr vert="horz" wrap="square" lIns="121900" tIns="121900" rIns="121900" bIns="121900" rtlCol="0" anchor="t" anchorCtr="0">
            <a:noAutofit/>
          </a:bodyPr>
          <a:lstStyle/>
          <a:p>
            <a:pPr algn="ctr"/>
            <a:r>
              <a:rPr lang="en" sz="4000" b="1" dirty="0">
                <a:solidFill>
                  <a:srgbClr val="0070C0"/>
                </a:solidFill>
                <a:latin typeface="Times New Roman" panose="02020603050405020304" pitchFamily="18" charset="0"/>
                <a:cs typeface="Times New Roman" panose="02020603050405020304" pitchFamily="18" charset="0"/>
              </a:rPr>
              <a:t>Enter the Path: Student Services</a:t>
            </a:r>
          </a:p>
        </p:txBody>
      </p:sp>
      <p:sp>
        <p:nvSpPr>
          <p:cNvPr id="160" name="Shape 160"/>
          <p:cNvSpPr txBox="1">
            <a:spLocks noGrp="1"/>
          </p:cNvSpPr>
          <p:nvPr>
            <p:ph type="body" idx="1"/>
          </p:nvPr>
        </p:nvSpPr>
        <p:spPr>
          <a:xfrm>
            <a:off x="331517" y="1032137"/>
            <a:ext cx="11360800" cy="5605146"/>
          </a:xfrm>
          <a:prstGeom prst="rect">
            <a:avLst/>
          </a:prstGeom>
        </p:spPr>
        <p:txBody>
          <a:bodyPr vert="horz" wrap="square" lIns="121900" tIns="121900" rIns="121900" bIns="121900" rtlCol="0" anchor="t" anchorCtr="0">
            <a:noAutofit/>
          </a:bodyPr>
          <a:lstStyle/>
          <a:p>
            <a:pPr marL="609585" indent="-457189">
              <a:lnSpc>
                <a:spcPct val="100000"/>
              </a:lnSpc>
            </a:pPr>
            <a:r>
              <a:rPr lang="en" sz="2000" dirty="0"/>
              <a:t>Expanded and early Career Counseling</a:t>
            </a:r>
          </a:p>
          <a:p>
            <a:pPr marL="152396" indent="0">
              <a:lnSpc>
                <a:spcPct val="100000"/>
              </a:lnSpc>
              <a:buNone/>
            </a:pPr>
            <a:endParaRPr lang="en" sz="2000" dirty="0"/>
          </a:p>
          <a:p>
            <a:pPr marL="609585" indent="-457189">
              <a:lnSpc>
                <a:spcPct val="100000"/>
              </a:lnSpc>
            </a:pPr>
            <a:r>
              <a:rPr lang="en" sz="2000" dirty="0"/>
              <a:t>Career counseling coursework linked to areas of interest</a:t>
            </a:r>
          </a:p>
          <a:p>
            <a:pPr marL="152396" indent="0">
              <a:lnSpc>
                <a:spcPct val="100000"/>
              </a:lnSpc>
              <a:buNone/>
            </a:pPr>
            <a:endParaRPr lang="en" sz="2000" dirty="0"/>
          </a:p>
          <a:p>
            <a:pPr marL="609585" indent="-457189">
              <a:lnSpc>
                <a:spcPct val="100000"/>
              </a:lnSpc>
            </a:pPr>
            <a:r>
              <a:rPr lang="en" sz="2000" dirty="0"/>
              <a:t>Use of multiple measures to assess students’ needs</a:t>
            </a:r>
          </a:p>
          <a:p>
            <a:pPr marL="152396" indent="0">
              <a:lnSpc>
                <a:spcPct val="100000"/>
              </a:lnSpc>
              <a:buNone/>
            </a:pPr>
            <a:endParaRPr lang="en" sz="2000" dirty="0"/>
          </a:p>
          <a:p>
            <a:pPr marL="609585" indent="-457189">
              <a:lnSpc>
                <a:spcPct val="100000"/>
              </a:lnSpc>
            </a:pPr>
            <a:r>
              <a:rPr lang="en" sz="2000" dirty="0"/>
              <a:t>First-year experiences to help students explore the field and choose a major</a:t>
            </a:r>
          </a:p>
          <a:p>
            <a:pPr marL="152396" indent="0">
              <a:lnSpc>
                <a:spcPct val="100000"/>
              </a:lnSpc>
              <a:buNone/>
            </a:pPr>
            <a:endParaRPr lang="en" sz="2000" dirty="0"/>
          </a:p>
          <a:p>
            <a:pPr marL="609585" indent="-457189">
              <a:lnSpc>
                <a:spcPct val="100000"/>
              </a:lnSpc>
            </a:pPr>
            <a:r>
              <a:rPr lang="en" sz="2000" dirty="0"/>
              <a:t>Full program plans based on required career/transfer exploration</a:t>
            </a:r>
          </a:p>
          <a:p>
            <a:pPr marL="152396" indent="0">
              <a:lnSpc>
                <a:spcPct val="100000"/>
              </a:lnSpc>
              <a:buNone/>
            </a:pPr>
            <a:endParaRPr lang="en" sz="2000" dirty="0"/>
          </a:p>
          <a:p>
            <a:pPr marL="609585" indent="-457189">
              <a:lnSpc>
                <a:spcPct val="100000"/>
              </a:lnSpc>
            </a:pPr>
            <a:r>
              <a:rPr lang="en" sz="2000" dirty="0"/>
              <a:t>Contextualized, integrated academic support to help students pass program gateway courses</a:t>
            </a:r>
          </a:p>
          <a:p>
            <a:pPr marL="152396" indent="0">
              <a:lnSpc>
                <a:spcPct val="100000"/>
              </a:lnSpc>
              <a:buNone/>
            </a:pPr>
            <a:endParaRPr lang="en" sz="2000" dirty="0"/>
          </a:p>
          <a:p>
            <a:pPr marL="609585" indent="-457189">
              <a:lnSpc>
                <a:spcPct val="100000"/>
              </a:lnSpc>
            </a:pPr>
            <a:r>
              <a:rPr lang="en" sz="2000" dirty="0"/>
              <a:t>K–12/AEBG partnerships focused on career/college program exploration (</a:t>
            </a:r>
            <a:r>
              <a:rPr lang="en" sz="2000" i="1" dirty="0"/>
              <a:t>Outreach</a:t>
            </a:r>
            <a:r>
              <a:rPr lang="en" sz="2000" dirty="0"/>
              <a:t>) </a:t>
            </a:r>
          </a:p>
          <a:p>
            <a:pPr marL="609585" indent="-457189">
              <a:lnSpc>
                <a:spcPct val="100000"/>
              </a:lnSpc>
            </a:pPr>
            <a:endParaRPr lang="en" sz="2000" dirty="0"/>
          </a:p>
          <a:p>
            <a:pPr marL="609585" indent="-457189">
              <a:lnSpc>
                <a:spcPct val="100000"/>
              </a:lnSpc>
            </a:pPr>
            <a:endParaRPr lang="en" sz="2000" dirty="0"/>
          </a:p>
          <a:p>
            <a:pPr marL="152396" indent="0">
              <a:lnSpc>
                <a:spcPct val="100000"/>
              </a:lnSpc>
              <a:buNone/>
            </a:pPr>
            <a:r>
              <a:rPr lang="en" sz="1600" dirty="0">
                <a:latin typeface="Times New Roman" panose="02020603050405020304" pitchFamily="18" charset="0"/>
                <a:cs typeface="Times New Roman" panose="02020603050405020304" pitchFamily="18" charset="0"/>
              </a:rPr>
              <a:t>	AACC, “Guided Pathways: Planning, Implementation, Evaluation.” Diagram. 	</a:t>
            </a:r>
            <a:r>
              <a:rPr lang="en" sz="1600" u="sng" dirty="0">
                <a:solidFill>
                  <a:schemeClr val="hlink"/>
                </a:solidFill>
                <a:latin typeface="Times New Roman" panose="02020603050405020304" pitchFamily="18" charset="0"/>
                <a:cs typeface="Times New Roman" panose="02020603050405020304" pitchFamily="18" charset="0"/>
                <a:hlinkClick r:id="rId3"/>
              </a:rPr>
              <a:t>https://www.aacc.nche.edu/wpcontent/uploads/2017/09/PathwaysGraphic462017.pdf</a:t>
            </a:r>
            <a:r>
              <a:rPr lang="en" sz="1600" dirty="0">
                <a:latin typeface="Times New Roman" panose="02020603050405020304" pitchFamily="18" charset="0"/>
                <a:cs typeface="Times New Roman" panose="02020603050405020304" pitchFamily="18" charset="0"/>
              </a:rPr>
              <a:t> </a:t>
            </a:r>
          </a:p>
          <a:p>
            <a:pPr marL="609585" indent="-457189">
              <a:lnSpc>
                <a:spcPct val="100000"/>
              </a:lnSpc>
            </a:pPr>
            <a:endParaRPr lang="en" sz="1600" dirty="0"/>
          </a:p>
        </p:txBody>
      </p:sp>
      <p:sp>
        <p:nvSpPr>
          <p:cNvPr id="161" name="Shape 161"/>
          <p:cNvSpPr txBox="1">
            <a:spLocks noGrp="1"/>
          </p:cNvSpPr>
          <p:nvPr>
            <p:ph type="sldNum" idx="12"/>
          </p:nvPr>
        </p:nvSpPr>
        <p:spPr>
          <a:xfrm>
            <a:off x="11296611" y="6217623"/>
            <a:ext cx="731600" cy="524800"/>
          </a:xfrm>
          <a:prstGeom prst="rect">
            <a:avLst/>
          </a:prstGeom>
        </p:spPr>
        <p:txBody>
          <a:bodyPr vert="horz" wrap="square" lIns="121900" tIns="121900" rIns="121900" bIns="121900" rtlCol="0" anchor="ctr" anchorCtr="0">
            <a:noAutofit/>
          </a:bodyPr>
          <a:lstStyle/>
          <a:p>
            <a:fld id="{00000000-1234-1234-1234-123412341234}" type="slidenum">
              <a:rPr lang="en"/>
              <a:pPr/>
              <a:t>19</a:t>
            </a:fld>
            <a:endParaRPr lang="en"/>
          </a:p>
        </p:txBody>
      </p:sp>
    </p:spTree>
    <p:extLst>
      <p:ext uri="{BB962C8B-B14F-4D97-AF65-F5344CB8AC3E}">
        <p14:creationId xmlns:p14="http://schemas.microsoft.com/office/powerpoint/2010/main" val="2874785273"/>
      </p:ext>
    </p:extLst>
  </p:cSld>
  <p:clrMapOvr>
    <a:masterClrMapping/>
  </p:clrMapOvr>
  <p:transition spd="slow">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Overview</a:t>
            </a:r>
          </a:p>
        </p:txBody>
      </p:sp>
      <p:sp>
        <p:nvSpPr>
          <p:cNvPr id="3" name="Content Placeholder 2"/>
          <p:cNvSpPr>
            <a:spLocks noGrp="1"/>
          </p:cNvSpPr>
          <p:nvPr>
            <p:ph idx="1"/>
          </p:nvPr>
        </p:nvSpPr>
        <p:spPr>
          <a:xfrm>
            <a:off x="838200" y="1453244"/>
            <a:ext cx="6117771" cy="4163785"/>
          </a:xfrm>
        </p:spPr>
        <p:txBody>
          <a:bodyPr>
            <a:normAutofit fontScale="92500" lnSpcReduction="20000"/>
          </a:bodyPr>
          <a:lstStyle/>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Noncredit SSSP and other Student Services</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Noncredit Programs and Guided Pathways</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Local Story - Southwestern College</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Your Story</a:t>
            </a:r>
          </a:p>
        </p:txBody>
      </p:sp>
    </p:spTree>
    <p:extLst>
      <p:ext uri="{BB962C8B-B14F-4D97-AF65-F5344CB8AC3E}">
        <p14:creationId xmlns:p14="http://schemas.microsoft.com/office/powerpoint/2010/main" val="1863546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15600" y="288567"/>
            <a:ext cx="11360800" cy="763600"/>
          </a:xfrm>
          <a:prstGeom prst="rect">
            <a:avLst/>
          </a:prstGeom>
        </p:spPr>
        <p:txBody>
          <a:bodyPr vert="horz" wrap="square" lIns="121900" tIns="121900" rIns="121900" bIns="121900" rtlCol="0" anchor="t" anchorCtr="0">
            <a:noAutofit/>
          </a:bodyPr>
          <a:lstStyle/>
          <a:p>
            <a:pPr algn="ctr"/>
            <a:r>
              <a:rPr lang="en" sz="3600" b="1" dirty="0">
                <a:solidFill>
                  <a:srgbClr val="0070C0"/>
                </a:solidFill>
                <a:latin typeface="Times New Roman" panose="02020603050405020304" pitchFamily="18" charset="0"/>
                <a:cs typeface="Times New Roman" panose="02020603050405020304" pitchFamily="18" charset="0"/>
              </a:rPr>
              <a:t>Stay on the Path: Student Services</a:t>
            </a:r>
          </a:p>
        </p:txBody>
      </p:sp>
      <p:sp>
        <p:nvSpPr>
          <p:cNvPr id="176" name="Shape 176"/>
          <p:cNvSpPr txBox="1">
            <a:spLocks noGrp="1"/>
          </p:cNvSpPr>
          <p:nvPr>
            <p:ph type="body" idx="1"/>
          </p:nvPr>
        </p:nvSpPr>
        <p:spPr>
          <a:xfrm>
            <a:off x="641130" y="1107610"/>
            <a:ext cx="10867697" cy="4674618"/>
          </a:xfrm>
          <a:prstGeom prst="rect">
            <a:avLst/>
          </a:prstGeom>
        </p:spPr>
        <p:txBody>
          <a:bodyPr vert="horz" wrap="square" lIns="121900" tIns="121900" rIns="121900" bIns="121900" rtlCol="0" anchor="t" anchorCtr="0">
            <a:noAutofit/>
          </a:bodyPr>
          <a:lstStyle/>
          <a:p>
            <a:pPr marL="609585" indent="-457189"/>
            <a:r>
              <a:rPr lang="en" sz="2400" dirty="0">
                <a:latin typeface="Times New Roman" panose="02020603050405020304" pitchFamily="18" charset="0"/>
                <a:cs typeface="Times New Roman" panose="02020603050405020304" pitchFamily="18" charset="0"/>
              </a:rPr>
              <a:t>Work with discipline faculty to identify student habits relevant to their course-taking habits</a:t>
            </a:r>
          </a:p>
          <a:p>
            <a:pPr marL="609585" indent="-457189"/>
            <a:endParaRPr lang="en" sz="2400" dirty="0">
              <a:latin typeface="Times New Roman" panose="02020603050405020304" pitchFamily="18" charset="0"/>
              <a:cs typeface="Times New Roman" panose="02020603050405020304" pitchFamily="18" charset="0"/>
            </a:endParaRPr>
          </a:p>
          <a:p>
            <a:pPr marL="609585" indent="-457189"/>
            <a:r>
              <a:rPr lang="en" sz="2400" dirty="0">
                <a:latin typeface="Times New Roman" panose="02020603050405020304" pitchFamily="18" charset="0"/>
                <a:cs typeface="Times New Roman" panose="02020603050405020304" pitchFamily="18" charset="0"/>
              </a:rPr>
              <a:t>Ongoing, intrusive counseling intervention strategies</a:t>
            </a:r>
          </a:p>
          <a:p>
            <a:pPr marL="152396" indent="0">
              <a:buNone/>
            </a:pPr>
            <a:endParaRPr lang="en" sz="2400" dirty="0">
              <a:latin typeface="Times New Roman" panose="02020603050405020304" pitchFamily="18" charset="0"/>
              <a:cs typeface="Times New Roman" panose="02020603050405020304" pitchFamily="18" charset="0"/>
            </a:endParaRPr>
          </a:p>
          <a:p>
            <a:pPr marL="609585" indent="-457189"/>
            <a:r>
              <a:rPr lang="en" sz="2400" dirty="0">
                <a:latin typeface="Times New Roman" panose="02020603050405020304" pitchFamily="18" charset="0"/>
                <a:cs typeface="Times New Roman" panose="02020603050405020304" pitchFamily="18" charset="0"/>
              </a:rPr>
              <a:t>Systems for students to easily track their progress</a:t>
            </a:r>
          </a:p>
          <a:p>
            <a:pPr marL="152396" indent="0">
              <a:buNone/>
            </a:pPr>
            <a:endParaRPr lang="en" sz="2400" dirty="0">
              <a:latin typeface="Times New Roman" panose="02020603050405020304" pitchFamily="18" charset="0"/>
              <a:cs typeface="Times New Roman" panose="02020603050405020304" pitchFamily="18" charset="0"/>
            </a:endParaRPr>
          </a:p>
          <a:p>
            <a:pPr marL="609585" indent="-457189"/>
            <a:r>
              <a:rPr lang="en" sz="2400" dirty="0">
                <a:latin typeface="Times New Roman" panose="02020603050405020304" pitchFamily="18" charset="0"/>
                <a:cs typeface="Times New Roman" panose="02020603050405020304" pitchFamily="18" charset="0"/>
              </a:rPr>
              <a:t>Systems/procedures to identify students at risk and provide needed supports</a:t>
            </a:r>
          </a:p>
          <a:p>
            <a:pPr marL="152396" indent="0">
              <a:buNone/>
            </a:pPr>
            <a:endParaRPr lang="en" sz="2400" dirty="0">
              <a:latin typeface="Times New Roman" panose="02020603050405020304" pitchFamily="18" charset="0"/>
              <a:cs typeface="Times New Roman" panose="02020603050405020304" pitchFamily="18" charset="0"/>
            </a:endParaRPr>
          </a:p>
          <a:p>
            <a:pPr marL="609585" indent="-457189"/>
            <a:r>
              <a:rPr lang="en" sz="2400" dirty="0">
                <a:latin typeface="Times New Roman" panose="02020603050405020304" pitchFamily="18" charset="0"/>
                <a:cs typeface="Times New Roman" panose="02020603050405020304" pitchFamily="18" charset="0"/>
              </a:rPr>
              <a:t>Capacity to help students redirect and change their goals without amassing significant numbers of units. </a:t>
            </a:r>
          </a:p>
        </p:txBody>
      </p:sp>
      <p:sp>
        <p:nvSpPr>
          <p:cNvPr id="177" name="Shape 177"/>
          <p:cNvSpPr txBox="1">
            <a:spLocks noGrp="1"/>
          </p:cNvSpPr>
          <p:nvPr>
            <p:ph type="sldNum" idx="12"/>
          </p:nvPr>
        </p:nvSpPr>
        <p:spPr>
          <a:xfrm>
            <a:off x="11296611" y="6217623"/>
            <a:ext cx="731600" cy="524800"/>
          </a:xfrm>
          <a:prstGeom prst="rect">
            <a:avLst/>
          </a:prstGeom>
        </p:spPr>
        <p:txBody>
          <a:bodyPr vert="horz" wrap="square" lIns="121900" tIns="121900" rIns="121900" bIns="121900" rtlCol="0" anchor="ctr" anchorCtr="0">
            <a:noAutofit/>
          </a:bodyPr>
          <a:lstStyle/>
          <a:p>
            <a:fld id="{00000000-1234-1234-1234-123412341234}" type="slidenum">
              <a:rPr lang="en"/>
              <a:pPr/>
              <a:t>20</a:t>
            </a:fld>
            <a:endParaRPr lang="en"/>
          </a:p>
        </p:txBody>
      </p:sp>
      <p:sp>
        <p:nvSpPr>
          <p:cNvPr id="178" name="Shape 178"/>
          <p:cNvSpPr txBox="1"/>
          <p:nvPr/>
        </p:nvSpPr>
        <p:spPr>
          <a:xfrm>
            <a:off x="1141357" y="5833240"/>
            <a:ext cx="10268400" cy="746235"/>
          </a:xfrm>
          <a:prstGeom prst="rect">
            <a:avLst/>
          </a:prstGeom>
          <a:noFill/>
          <a:ln>
            <a:noFill/>
          </a:ln>
        </p:spPr>
        <p:txBody>
          <a:bodyPr wrap="square" lIns="121900" tIns="121900" rIns="121900" bIns="121900" anchor="t" anchorCtr="0">
            <a:noAutofit/>
          </a:bodyPr>
          <a:lstStyle/>
          <a:p>
            <a:r>
              <a:rPr lang="en" sz="1600" dirty="0">
                <a:latin typeface="Times New Roman" panose="02020603050405020304" pitchFamily="18" charset="0"/>
                <a:cs typeface="Times New Roman" panose="02020603050405020304" pitchFamily="18" charset="0"/>
              </a:rPr>
              <a:t>AACC, “Guided Pathways: Planning, Implementation, Evaluation.” Diagram. </a:t>
            </a:r>
            <a:r>
              <a:rPr lang="en" sz="1600" u="sng" dirty="0">
                <a:solidFill>
                  <a:schemeClr val="hlink"/>
                </a:solidFill>
                <a:latin typeface="Times New Roman" panose="02020603050405020304" pitchFamily="18" charset="0"/>
                <a:cs typeface="Times New Roman" panose="02020603050405020304" pitchFamily="18" charset="0"/>
                <a:hlinkClick r:id="rId3"/>
              </a:rPr>
              <a:t>https://www.aacc.nche.edu/wp-content/uploads/2017/09/PathwaysGraphic462017.pdf</a:t>
            </a:r>
            <a:r>
              <a:rPr lang="en"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53925063"/>
      </p:ext>
    </p:extLst>
  </p:cSld>
  <p:clrMapOvr>
    <a:masterClrMapping/>
  </p:clrMapOvr>
  <p:transition spd="slow">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8579" y="239001"/>
            <a:ext cx="11025352" cy="1325563"/>
          </a:xfrm>
        </p:spPr>
        <p:txBody>
          <a:bodyPr>
            <a:normAutofit fontScale="90000"/>
          </a:bodyPr>
          <a:lstStyle/>
          <a:p>
            <a:r>
              <a:rPr lang="en-US" sz="4000" b="1" dirty="0">
                <a:solidFill>
                  <a:srgbClr val="0070C0"/>
                </a:solidFill>
                <a:latin typeface="Times New Roman" panose="02020603050405020304" pitchFamily="18" charset="0"/>
                <a:cs typeface="Times New Roman" panose="02020603050405020304" pitchFamily="18" charset="0"/>
              </a:rPr>
              <a:t>Suggested Strategies for ‘Guided Pathways’ to Get and Keep Students on Track </a:t>
            </a:r>
            <a:r>
              <a:rPr lang="en-US" sz="1300" b="1" dirty="0">
                <a:solidFill>
                  <a:srgbClr val="0070C0"/>
                </a:solidFill>
                <a:latin typeface="Times New Roman" panose="02020603050405020304" pitchFamily="18" charset="0"/>
                <a:cs typeface="Times New Roman" panose="02020603050405020304" pitchFamily="18" charset="0"/>
              </a:rPr>
              <a:t>from </a:t>
            </a:r>
            <a:r>
              <a:rPr lang="en-US" sz="1300" b="1" i="1" dirty="0">
                <a:solidFill>
                  <a:srgbClr val="0070C0"/>
                </a:solidFill>
                <a:latin typeface="Times New Roman" panose="02020603050405020304" pitchFamily="18" charset="0"/>
                <a:cs typeface="Times New Roman" panose="02020603050405020304" pitchFamily="18" charset="0"/>
              </a:rPr>
              <a:t>“Redesigning America’s Community Colleges: A Clearer Path to Student Success”</a:t>
            </a:r>
          </a:p>
        </p:txBody>
      </p:sp>
      <p:sp>
        <p:nvSpPr>
          <p:cNvPr id="6" name="Content Placeholder 5"/>
          <p:cNvSpPr>
            <a:spLocks noGrp="1"/>
          </p:cNvSpPr>
          <p:nvPr>
            <p:ph idx="1"/>
          </p:nvPr>
        </p:nvSpPr>
        <p:spPr>
          <a:xfrm>
            <a:off x="346840" y="1699500"/>
            <a:ext cx="11487807" cy="5006100"/>
          </a:xfrm>
        </p:spPr>
        <p:txBody>
          <a:bodyPr>
            <a:normAutofit fontScale="25000" lnSpcReduction="20000"/>
          </a:bodyPr>
          <a:lstStyle/>
          <a:p>
            <a:pPr lvl="1"/>
            <a:r>
              <a:rPr lang="en-US" sz="8000" dirty="0">
                <a:solidFill>
                  <a:schemeClr val="accent5">
                    <a:lumMod val="50000"/>
                  </a:schemeClr>
                </a:solidFill>
                <a:latin typeface="Times New Roman" panose="02020603050405020304" pitchFamily="18" charset="0"/>
                <a:cs typeface="Times New Roman" panose="02020603050405020304" pitchFamily="18" charset="0"/>
              </a:rPr>
              <a:t>Establishing a Goal (career exploration and planning)</a:t>
            </a:r>
          </a:p>
          <a:p>
            <a:pPr lvl="1"/>
            <a:r>
              <a:rPr lang="en-US" sz="8000" dirty="0">
                <a:solidFill>
                  <a:schemeClr val="accent5">
                    <a:lumMod val="50000"/>
                  </a:schemeClr>
                </a:solidFill>
                <a:latin typeface="Times New Roman" panose="02020603050405020304" pitchFamily="18" charset="0"/>
                <a:cs typeface="Times New Roman" panose="02020603050405020304" pitchFamily="18" charset="0"/>
              </a:rPr>
              <a:t>Choosing a Major (specific or initial Meta-Major selection)  </a:t>
            </a:r>
          </a:p>
          <a:p>
            <a:pPr lvl="1"/>
            <a:r>
              <a:rPr lang="en-US" sz="8000" dirty="0">
                <a:solidFill>
                  <a:schemeClr val="accent5">
                    <a:lumMod val="50000"/>
                  </a:schemeClr>
                </a:solidFill>
                <a:latin typeface="Times New Roman" panose="02020603050405020304" pitchFamily="18" charset="0"/>
                <a:cs typeface="Times New Roman" panose="02020603050405020304" pitchFamily="18" charset="0"/>
              </a:rPr>
              <a:t>Academic and career counseling/advising (in-person individual and group sessions)</a:t>
            </a:r>
          </a:p>
          <a:p>
            <a:pPr lvl="1"/>
            <a:r>
              <a:rPr lang="en-US" sz="8000" dirty="0">
                <a:solidFill>
                  <a:schemeClr val="accent5">
                    <a:lumMod val="50000"/>
                  </a:schemeClr>
                </a:solidFill>
                <a:latin typeface="Times New Roman" panose="02020603050405020304" pitchFamily="18" charset="0"/>
                <a:cs typeface="Times New Roman" panose="02020603050405020304" pitchFamily="18" charset="0"/>
              </a:rPr>
              <a:t>Technology-based advising and tracking resources</a:t>
            </a:r>
          </a:p>
          <a:p>
            <a:pPr lvl="1"/>
            <a:r>
              <a:rPr lang="en-US" sz="8000" dirty="0">
                <a:solidFill>
                  <a:schemeClr val="accent5">
                    <a:lumMod val="50000"/>
                  </a:schemeClr>
                </a:solidFill>
                <a:latin typeface="Times New Roman" panose="02020603050405020304" pitchFamily="18" charset="0"/>
                <a:cs typeface="Times New Roman" panose="02020603050405020304" pitchFamily="18" charset="0"/>
              </a:rPr>
              <a:t>Follow-up services</a:t>
            </a:r>
          </a:p>
          <a:p>
            <a:pPr lvl="1"/>
            <a:r>
              <a:rPr lang="en-US" sz="8000" dirty="0">
                <a:solidFill>
                  <a:schemeClr val="accent5">
                    <a:lumMod val="50000"/>
                  </a:schemeClr>
                </a:solidFill>
                <a:latin typeface="Times New Roman" panose="02020603050405020304" pitchFamily="18" charset="0"/>
                <a:cs typeface="Times New Roman" panose="02020603050405020304" pitchFamily="18" charset="0"/>
              </a:rPr>
              <a:t>Student success courses</a:t>
            </a:r>
          </a:p>
          <a:p>
            <a:pPr lvl="1"/>
            <a:r>
              <a:rPr lang="en-US" sz="8000" dirty="0">
                <a:solidFill>
                  <a:schemeClr val="accent5">
                    <a:lumMod val="50000"/>
                  </a:schemeClr>
                </a:solidFill>
                <a:latin typeface="Times New Roman" panose="02020603050405020304" pitchFamily="18" charset="0"/>
                <a:cs typeface="Times New Roman" panose="02020603050405020304" pitchFamily="18" charset="0"/>
              </a:rPr>
              <a:t>Integrated supports along the path</a:t>
            </a:r>
          </a:p>
          <a:p>
            <a:pPr lvl="1"/>
            <a:r>
              <a:rPr lang="en-US" sz="8000" dirty="0">
                <a:solidFill>
                  <a:schemeClr val="accent5">
                    <a:lumMod val="50000"/>
                  </a:schemeClr>
                </a:solidFill>
                <a:latin typeface="Times New Roman" panose="02020603050405020304" pitchFamily="18" charset="0"/>
                <a:cs typeface="Times New Roman" panose="02020603050405020304" pitchFamily="18" charset="0"/>
              </a:rPr>
              <a:t>“Just In Time” feedback</a:t>
            </a:r>
          </a:p>
          <a:p>
            <a:pPr lvl="1"/>
            <a:r>
              <a:rPr lang="en-US" sz="8000" dirty="0">
                <a:solidFill>
                  <a:schemeClr val="accent5">
                    <a:lumMod val="50000"/>
                  </a:schemeClr>
                </a:solidFill>
                <a:latin typeface="Times New Roman" panose="02020603050405020304" pitchFamily="18" charset="0"/>
                <a:cs typeface="Times New Roman" panose="02020603050405020304" pitchFamily="18" charset="0"/>
              </a:rPr>
              <a:t>Intrusive counseling models and strategies</a:t>
            </a:r>
          </a:p>
          <a:p>
            <a:pPr lvl="1"/>
            <a:r>
              <a:rPr lang="en-US" sz="8000" dirty="0">
                <a:solidFill>
                  <a:schemeClr val="accent5">
                    <a:lumMod val="50000"/>
                  </a:schemeClr>
                </a:solidFill>
                <a:latin typeface="Times New Roman" panose="02020603050405020304" pitchFamily="18" charset="0"/>
                <a:cs typeface="Times New Roman" panose="02020603050405020304" pitchFamily="18" charset="0"/>
              </a:rPr>
              <a:t>District-wide simplifying of information on programs and services</a:t>
            </a:r>
          </a:p>
          <a:p>
            <a:pPr marL="0" indent="0">
              <a:buNone/>
            </a:pPr>
            <a:endParaRPr lang="en-US" sz="8000" dirty="0">
              <a:latin typeface="Times New Roman" panose="02020603050405020304" pitchFamily="18" charset="0"/>
              <a:cs typeface="Times New Roman" panose="02020603050405020304" pitchFamily="18" charset="0"/>
            </a:endParaRPr>
          </a:p>
          <a:p>
            <a:pPr marL="0" indent="0">
              <a:buNone/>
            </a:pPr>
            <a:r>
              <a:rPr lang="en-US" sz="7200" dirty="0">
                <a:latin typeface="Times New Roman" panose="02020603050405020304" pitchFamily="18" charset="0"/>
                <a:cs typeface="Times New Roman" panose="02020603050405020304" pitchFamily="18" charset="0"/>
              </a:rPr>
              <a:t>Emphasis not just on providing information and an array of disjointed services (‘cafeteria-style’), but on teaching students the skills to also self-advise and to increase their access and utilization of services (designed on an integrated model). </a:t>
            </a:r>
          </a:p>
          <a:p>
            <a:pPr marL="0" indent="0">
              <a:buNone/>
            </a:pPr>
            <a:endParaRPr lang="en-US" sz="7200" dirty="0">
              <a:latin typeface="Times New Roman" panose="02020603050405020304" pitchFamily="18" charset="0"/>
              <a:cs typeface="Times New Roman" panose="02020603050405020304" pitchFamily="18" charset="0"/>
            </a:endParaRPr>
          </a:p>
          <a:p>
            <a:pPr marL="0" indent="0">
              <a:buNone/>
            </a:pPr>
            <a:r>
              <a:rPr lang="en-US" sz="7200" dirty="0">
                <a:latin typeface="Times New Roman" panose="02020603050405020304" pitchFamily="18" charset="0"/>
                <a:cs typeface="Times New Roman" panose="02020603050405020304" pitchFamily="18" charset="0"/>
              </a:rPr>
              <a:t>“The guided pathways perspective suggests that reforms to student services will be much more effective if they are implemented in concert with the development of program maps that provide a default course of study that students can follow to achieve clearly specified end goals for further education and employment”. (p.213)</a:t>
            </a:r>
          </a:p>
        </p:txBody>
      </p:sp>
    </p:spTree>
    <p:extLst>
      <p:ext uri="{BB962C8B-B14F-4D97-AF65-F5344CB8AC3E}">
        <p14:creationId xmlns:p14="http://schemas.microsoft.com/office/powerpoint/2010/main" val="3538968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6829" y="594196"/>
            <a:ext cx="3256757" cy="16283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a:spLocks noChangeArrowheads="1"/>
          </p:cNvSpPr>
          <p:nvPr/>
        </p:nvSpPr>
        <p:spPr bwMode="auto">
          <a:xfrm>
            <a:off x="0" y="84529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CC0000"/>
                </a:solidFill>
                <a:effectLst/>
                <a:latin typeface="Arial" panose="020B0604020202020204" pitchFamily="34" charset="0"/>
              </a:rPr>
              <a:t>960 × 640Images may be subject to copyright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8" name="Picture 10" descr="Image result for southwestern college chula vist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2545" y="2800706"/>
            <a:ext cx="2555576" cy="1703719"/>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Related 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23586" y="3182208"/>
            <a:ext cx="2322921" cy="15486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3391" y="4504425"/>
            <a:ext cx="2871534" cy="1857804"/>
          </a:xfrm>
          <a:prstGeom prst="rect">
            <a:avLst/>
          </a:prstGeom>
        </p:spPr>
      </p:pic>
      <p:pic>
        <p:nvPicPr>
          <p:cNvPr id="4" name="Picture 3"/>
          <p:cNvPicPr>
            <a:picLocks noChangeAspect="1"/>
          </p:cNvPicPr>
          <p:nvPr/>
        </p:nvPicPr>
        <p:blipFill>
          <a:blip r:embed="rId10"/>
          <a:stretch>
            <a:fillRect/>
          </a:stretch>
        </p:blipFill>
        <p:spPr>
          <a:xfrm>
            <a:off x="2403145" y="3104022"/>
            <a:ext cx="3205655" cy="1834562"/>
          </a:xfrm>
          <a:prstGeom prst="rect">
            <a:avLst/>
          </a:prstGeom>
        </p:spPr>
      </p:pic>
      <p:pic>
        <p:nvPicPr>
          <p:cNvPr id="5" name="Picture 4"/>
          <p:cNvPicPr>
            <a:picLocks noChangeAspect="1"/>
          </p:cNvPicPr>
          <p:nvPr/>
        </p:nvPicPr>
        <p:blipFill>
          <a:blip r:embed="rId11"/>
          <a:stretch>
            <a:fillRect/>
          </a:stretch>
        </p:blipFill>
        <p:spPr>
          <a:xfrm>
            <a:off x="1230094" y="1516513"/>
            <a:ext cx="2773963" cy="1587509"/>
          </a:xfrm>
          <a:prstGeom prst="rect">
            <a:avLst/>
          </a:prstGeom>
        </p:spPr>
      </p:pic>
      <p:pic>
        <p:nvPicPr>
          <p:cNvPr id="10" name="Picture 9"/>
          <p:cNvPicPr>
            <a:picLocks noChangeAspect="1"/>
          </p:cNvPicPr>
          <p:nvPr/>
        </p:nvPicPr>
        <p:blipFill>
          <a:blip r:embed="rId12"/>
          <a:stretch>
            <a:fillRect/>
          </a:stretch>
        </p:blipFill>
        <p:spPr>
          <a:xfrm>
            <a:off x="1069863" y="4730823"/>
            <a:ext cx="2666565" cy="1526046"/>
          </a:xfrm>
          <a:prstGeom prst="rect">
            <a:avLst/>
          </a:prstGeom>
        </p:spPr>
      </p:pic>
      <p:sp>
        <p:nvSpPr>
          <p:cNvPr id="2" name="Title 1"/>
          <p:cNvSpPr>
            <a:spLocks noGrp="1"/>
          </p:cNvSpPr>
          <p:nvPr>
            <p:ph type="title"/>
          </p:nvPr>
        </p:nvSpPr>
        <p:spPr>
          <a:xfrm>
            <a:off x="838200" y="365125"/>
            <a:ext cx="10515600" cy="1043261"/>
          </a:xfrm>
        </p:spPr>
        <p:txBody>
          <a:bodyPr/>
          <a:lstStyle/>
          <a:p>
            <a:r>
              <a:rPr lang="en-US" b="1" dirty="0">
                <a:solidFill>
                  <a:srgbClr val="0070C0"/>
                </a:solidFill>
                <a:latin typeface="Times New Roman" charset="0"/>
                <a:ea typeface="Times New Roman" charset="0"/>
                <a:cs typeface="Times New Roman" charset="0"/>
              </a:rPr>
              <a:t>A Local Story – </a:t>
            </a:r>
            <a:endParaRPr lang="en-US" dirty="0"/>
          </a:p>
        </p:txBody>
      </p:sp>
    </p:spTree>
    <p:extLst>
      <p:ext uri="{BB962C8B-B14F-4D97-AF65-F5344CB8AC3E}">
        <p14:creationId xmlns:p14="http://schemas.microsoft.com/office/powerpoint/2010/main" val="3160594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diane\AppData\Local\Microsoft\Windows\INetCache\IE\BU8J4G31\jgm104-Green-Umbrella[1].pn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828922" y="230759"/>
            <a:ext cx="6169025" cy="6343650"/>
          </a:xfrm>
          <a:noFill/>
          <a:extLst>
            <a:ext uri="{909E8E84-426E-40DD-AFC4-6F175D3DCCD1}">
              <a14:hiddenFill xmlns:a14="http://schemas.microsoft.com/office/drawing/2010/main">
                <a:solidFill>
                  <a:srgbClr val="FFFFFF"/>
                </a:solidFill>
              </a14:hiddenFill>
            </a:ext>
          </a:extLst>
        </p:spPr>
      </p:pic>
      <p:sp>
        <p:nvSpPr>
          <p:cNvPr id="18435" name="TextBox 3"/>
          <p:cNvSpPr txBox="1">
            <a:spLocks noChangeArrowheads="1"/>
          </p:cNvSpPr>
          <p:nvPr/>
        </p:nvSpPr>
        <p:spPr bwMode="auto">
          <a:xfrm flipH="1">
            <a:off x="4327525" y="1074758"/>
            <a:ext cx="342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400" b="1" dirty="0"/>
              <a:t>Continuing Education </a:t>
            </a:r>
          </a:p>
          <a:p>
            <a:pPr algn="ctr">
              <a:spcBef>
                <a:spcPct val="0"/>
              </a:spcBef>
              <a:buClrTx/>
              <a:buSzTx/>
              <a:buFontTx/>
              <a:buNone/>
            </a:pPr>
            <a:r>
              <a:rPr lang="en-US" altLang="en-US" sz="2400" dirty="0"/>
              <a:t>(</a:t>
            </a:r>
            <a:r>
              <a:rPr lang="en-US" altLang="en-US" sz="2000" dirty="0"/>
              <a:t>Director)</a:t>
            </a:r>
          </a:p>
        </p:txBody>
      </p:sp>
      <p:sp>
        <p:nvSpPr>
          <p:cNvPr id="5" name="TextBox 4"/>
          <p:cNvSpPr txBox="1"/>
          <p:nvPr/>
        </p:nvSpPr>
        <p:spPr>
          <a:xfrm>
            <a:off x="4533700" y="3090436"/>
            <a:ext cx="2759471" cy="646331"/>
          </a:xfrm>
          <a:prstGeom prst="rect">
            <a:avLst/>
          </a:prstGeom>
          <a:solidFill>
            <a:srgbClr val="00B0F0"/>
          </a:solidFill>
        </p:spPr>
        <p:txBody>
          <a:bodyPr wrap="square">
            <a:spAutoFit/>
          </a:bodyPr>
          <a:lstStyle/>
          <a:p>
            <a:pPr algn="ctr">
              <a:defRPr/>
            </a:pPr>
            <a:r>
              <a:rPr lang="en-US" sz="3600" b="1" dirty="0">
                <a:solidFill>
                  <a:srgbClr val="FFFF00"/>
                </a:solidFill>
                <a:effectLst>
                  <a:outerShdw blurRad="38100" dist="38100" dir="2700000" algn="tl">
                    <a:srgbClr val="000000">
                      <a:alpha val="43137"/>
                    </a:srgbClr>
                  </a:outerShdw>
                </a:effectLst>
              </a:rPr>
              <a:t>Noncredit</a:t>
            </a:r>
          </a:p>
        </p:txBody>
      </p:sp>
      <p:sp>
        <p:nvSpPr>
          <p:cNvPr id="18437" name="TextBox 5"/>
          <p:cNvSpPr txBox="1">
            <a:spLocks noChangeArrowheads="1"/>
          </p:cNvSpPr>
          <p:nvPr/>
        </p:nvSpPr>
        <p:spPr bwMode="auto">
          <a:xfrm>
            <a:off x="2346325" y="3824996"/>
            <a:ext cx="1981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800" b="1" dirty="0"/>
              <a:t>Fee Based</a:t>
            </a:r>
          </a:p>
        </p:txBody>
      </p:sp>
      <p:sp>
        <p:nvSpPr>
          <p:cNvPr id="18438" name="TextBox 7"/>
          <p:cNvSpPr txBox="1">
            <a:spLocks noChangeArrowheads="1"/>
          </p:cNvSpPr>
          <p:nvPr/>
        </p:nvSpPr>
        <p:spPr bwMode="auto">
          <a:xfrm>
            <a:off x="7398042" y="3824997"/>
            <a:ext cx="1981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800" b="1" dirty="0"/>
              <a:t>Contract Ed</a:t>
            </a:r>
          </a:p>
        </p:txBody>
      </p:sp>
      <p:sp>
        <p:nvSpPr>
          <p:cNvPr id="18443" name="TextBox 1"/>
          <p:cNvSpPr txBox="1">
            <a:spLocks noChangeArrowheads="1"/>
          </p:cNvSpPr>
          <p:nvPr/>
        </p:nvSpPr>
        <p:spPr bwMode="auto">
          <a:xfrm>
            <a:off x="531935" y="5178724"/>
            <a:ext cx="3224818" cy="1169551"/>
          </a:xfrm>
          <a:prstGeom prst="rect">
            <a:avLst/>
          </a:prstGeom>
          <a:solidFill>
            <a:schemeClr val="accent4">
              <a:lumMod val="20000"/>
              <a:lumOff val="80000"/>
            </a:schemeClr>
          </a:solidFill>
          <a:ln>
            <a:noFill/>
          </a:ln>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1400" dirty="0"/>
              <a:t>*Note: </a:t>
            </a:r>
            <a:r>
              <a:rPr lang="en-US" altLang="en-US" sz="1400" b="1" dirty="0"/>
              <a:t>AEBG</a:t>
            </a:r>
            <a:r>
              <a:rPr lang="en-US" altLang="en-US" sz="1400" dirty="0"/>
              <a:t> is housed and delivered in Continuing Education, but is a direct report to the Dean of Continuing and Adult Education, and Workforce Development.</a:t>
            </a:r>
          </a:p>
        </p:txBody>
      </p:sp>
      <p:pic>
        <p:nvPicPr>
          <p:cNvPr id="2" name="Picture 1"/>
          <p:cNvPicPr>
            <a:picLocks noChangeAspect="1"/>
          </p:cNvPicPr>
          <p:nvPr/>
        </p:nvPicPr>
        <p:blipFill>
          <a:blip r:embed="rId4"/>
          <a:stretch>
            <a:fillRect/>
          </a:stretch>
        </p:blipFill>
        <p:spPr>
          <a:xfrm>
            <a:off x="5601593" y="676760"/>
            <a:ext cx="623689" cy="348895"/>
          </a:xfrm>
          <a:prstGeom prst="rect">
            <a:avLst/>
          </a:prstGeom>
        </p:spPr>
      </p:pic>
      <p:sp>
        <p:nvSpPr>
          <p:cNvPr id="3" name="TextBox 2"/>
          <p:cNvSpPr txBox="1"/>
          <p:nvPr/>
        </p:nvSpPr>
        <p:spPr>
          <a:xfrm>
            <a:off x="7858405" y="5178724"/>
            <a:ext cx="3436529" cy="1169551"/>
          </a:xfrm>
          <a:prstGeom prst="rect">
            <a:avLst/>
          </a:prstGeom>
          <a:solidFill>
            <a:schemeClr val="accent5">
              <a:lumMod val="40000"/>
              <a:lumOff val="60000"/>
            </a:schemeClr>
          </a:solidFill>
        </p:spPr>
        <p:txBody>
          <a:bodyPr wrap="square" rtlCol="0">
            <a:spAutoFit/>
          </a:bodyPr>
          <a:lstStyle/>
          <a:p>
            <a:r>
              <a:rPr lang="en-US" altLang="en-US" sz="1400" dirty="0">
                <a:latin typeface="Tahoma" panose="020B0604030504040204" pitchFamily="34" charset="0"/>
                <a:ea typeface="Tahoma" panose="020B0604030504040204" pitchFamily="34" charset="0"/>
                <a:cs typeface="Tahoma" panose="020B0604030504040204" pitchFamily="34" charset="0"/>
              </a:rPr>
              <a:t>*Note: </a:t>
            </a:r>
            <a:r>
              <a:rPr lang="en-US" altLang="en-US" sz="1400" b="1" dirty="0">
                <a:latin typeface="Tahoma" panose="020B0604030504040204" pitchFamily="34" charset="0"/>
                <a:ea typeface="Tahoma" panose="020B0604030504040204" pitchFamily="34" charset="0"/>
                <a:cs typeface="Tahoma" panose="020B0604030504040204" pitchFamily="34" charset="0"/>
              </a:rPr>
              <a:t>NCSSSP</a:t>
            </a:r>
            <a:r>
              <a:rPr lang="en-US" altLang="en-US" sz="1400" dirty="0">
                <a:latin typeface="Tahoma" panose="020B0604030504040204" pitchFamily="34" charset="0"/>
                <a:ea typeface="Tahoma" panose="020B0604030504040204" pitchFamily="34" charset="0"/>
                <a:cs typeface="Tahoma" panose="020B0604030504040204" pitchFamily="34" charset="0"/>
              </a:rPr>
              <a:t> is housed and delivered in Continuing Education, but is overseen by the student services general college counseling program, with direct report to the Dean of Counseling.</a:t>
            </a:r>
          </a:p>
        </p:txBody>
      </p:sp>
    </p:spTree>
    <p:extLst>
      <p:ext uri="{BB962C8B-B14F-4D97-AF65-F5344CB8AC3E}">
        <p14:creationId xmlns:p14="http://schemas.microsoft.com/office/powerpoint/2010/main" val="1953684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3520"/>
            <a:ext cx="10810240" cy="860354"/>
          </a:xfrm>
        </p:spPr>
        <p:txBody>
          <a:bodyPr>
            <a:normAutofit/>
          </a:bodyPr>
          <a:lstStyle/>
          <a:p>
            <a:r>
              <a:rPr lang="en-US" sz="4400" b="0" dirty="0">
                <a:solidFill>
                  <a:schemeClr val="tx1"/>
                </a:solidFill>
              </a:rPr>
              <a:t>SWC Noncredit Application</a:t>
            </a:r>
          </a:p>
        </p:txBody>
      </p:sp>
      <p:sp>
        <p:nvSpPr>
          <p:cNvPr id="3" name="Text Placeholder 2"/>
          <p:cNvSpPr>
            <a:spLocks noGrp="1"/>
          </p:cNvSpPr>
          <p:nvPr>
            <p:ph type="body" idx="1"/>
          </p:nvPr>
        </p:nvSpPr>
        <p:spPr>
          <a:xfrm>
            <a:off x="609600" y="1084809"/>
            <a:ext cx="8719160" cy="5482994"/>
          </a:xfrm>
        </p:spPr>
        <p:txBody>
          <a:bodyPr/>
          <a:lstStyle/>
          <a:p>
            <a:r>
              <a:rPr lang="en-US" dirty="0"/>
              <a:t>2										</a:t>
            </a:r>
          </a:p>
          <a:p>
            <a:pPr lvl="8"/>
            <a:endParaRPr lang="en-US" dirty="0"/>
          </a:p>
        </p:txBody>
      </p:sp>
      <p:pic>
        <p:nvPicPr>
          <p:cNvPr id="4" name="Picture 3"/>
          <p:cNvPicPr>
            <a:picLocks noChangeAspect="1"/>
          </p:cNvPicPr>
          <p:nvPr/>
        </p:nvPicPr>
        <p:blipFill>
          <a:blip r:embed="rId3"/>
          <a:stretch>
            <a:fillRect/>
          </a:stretch>
        </p:blipFill>
        <p:spPr>
          <a:xfrm>
            <a:off x="609600" y="1085744"/>
            <a:ext cx="4338320" cy="5482059"/>
          </a:xfrm>
          <a:prstGeom prst="rect">
            <a:avLst/>
          </a:prstGeom>
        </p:spPr>
      </p:pic>
      <p:pic>
        <p:nvPicPr>
          <p:cNvPr id="5" name="Picture 4"/>
          <p:cNvPicPr>
            <a:picLocks noChangeAspect="1"/>
          </p:cNvPicPr>
          <p:nvPr/>
        </p:nvPicPr>
        <p:blipFill>
          <a:blip r:embed="rId4"/>
          <a:stretch>
            <a:fillRect/>
          </a:stretch>
        </p:blipFill>
        <p:spPr>
          <a:xfrm>
            <a:off x="4947920" y="1084809"/>
            <a:ext cx="4380840" cy="5483929"/>
          </a:xfrm>
          <a:prstGeom prst="rect">
            <a:avLst/>
          </a:prstGeom>
        </p:spPr>
      </p:pic>
      <p:sp>
        <p:nvSpPr>
          <p:cNvPr id="6" name="TextBox 5"/>
          <p:cNvSpPr txBox="1"/>
          <p:nvPr/>
        </p:nvSpPr>
        <p:spPr>
          <a:xfrm>
            <a:off x="9834880" y="1287616"/>
            <a:ext cx="1666240" cy="5078313"/>
          </a:xfrm>
          <a:prstGeom prst="rect">
            <a:avLst/>
          </a:prstGeom>
          <a:noFill/>
        </p:spPr>
        <p:txBody>
          <a:bodyPr wrap="square" rtlCol="0">
            <a:spAutoFit/>
          </a:bodyPr>
          <a:lstStyle/>
          <a:p>
            <a:r>
              <a:rPr lang="en-US" dirty="0"/>
              <a:t>Currently a two-page hard copy,  an online version is anticipated for Fall 2018 .  </a:t>
            </a:r>
          </a:p>
          <a:p>
            <a:endParaRPr lang="en-US" dirty="0"/>
          </a:p>
          <a:p>
            <a:r>
              <a:rPr lang="en-US" dirty="0"/>
              <a:t>Gathers all data elements for AEBG and NC SSSP …which overlap with Guided Pathways elements such as student goal</a:t>
            </a:r>
          </a:p>
        </p:txBody>
      </p:sp>
    </p:spTree>
    <p:extLst>
      <p:ext uri="{BB962C8B-B14F-4D97-AF65-F5344CB8AC3E}">
        <p14:creationId xmlns:p14="http://schemas.microsoft.com/office/powerpoint/2010/main" val="3795917017"/>
      </p:ext>
    </p:extLst>
  </p:cSld>
  <p:clrMapOvr>
    <a:masterClrMapping/>
  </p:clrMapOvr>
  <p:transition spd="slow">
    <p:wheel spokes="8"/>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1026"/>
          <p:cNvSpPr>
            <a:spLocks noGrp="1" noChangeArrowheads="1"/>
          </p:cNvSpPr>
          <p:nvPr>
            <p:ph type="title"/>
          </p:nvPr>
        </p:nvSpPr>
        <p:spPr>
          <a:xfrm>
            <a:off x="308472" y="228600"/>
            <a:ext cx="11545677" cy="1203592"/>
          </a:xfrm>
        </p:spPr>
        <p:txBody>
          <a:bodyPr>
            <a:normAutofit/>
          </a:bodyPr>
          <a:lstStyle/>
          <a:p>
            <a:pPr algn="ctr" eaLnBrk="1" hangingPunct="1"/>
            <a:r>
              <a:rPr lang="en-US" altLang="en-US" sz="3600" i="1" dirty="0"/>
              <a:t>Some</a:t>
            </a:r>
            <a:r>
              <a:rPr lang="en-US" altLang="en-US" sz="3600" dirty="0"/>
              <a:t> of the Topics Typically Addressed</a:t>
            </a:r>
            <a:br>
              <a:rPr lang="en-US" altLang="en-US" sz="3600" dirty="0"/>
            </a:br>
            <a:r>
              <a:rPr lang="en-US" altLang="en-US" sz="3600" dirty="0"/>
              <a:t> in Noncredit SSSP Counseling:</a:t>
            </a:r>
            <a:r>
              <a:rPr lang="en-US" altLang="en-US" dirty="0"/>
              <a:t> </a:t>
            </a:r>
          </a:p>
        </p:txBody>
      </p:sp>
      <p:sp>
        <p:nvSpPr>
          <p:cNvPr id="16387" name="Rectangle 1029"/>
          <p:cNvSpPr>
            <a:spLocks noGrp="1" noChangeArrowheads="1"/>
          </p:cNvSpPr>
          <p:nvPr>
            <p:ph type="body" idx="1"/>
          </p:nvPr>
        </p:nvSpPr>
        <p:spPr>
          <a:xfrm>
            <a:off x="517792" y="1432192"/>
            <a:ext cx="10684391" cy="4891489"/>
          </a:xfrm>
        </p:spPr>
        <p:txBody>
          <a:bodyPr>
            <a:normAutofit fontScale="70000" lnSpcReduction="20000"/>
          </a:bodyPr>
          <a:lstStyle/>
          <a:p>
            <a:pPr eaLnBrk="1" hangingPunct="1">
              <a:lnSpc>
                <a:spcPct val="110000"/>
              </a:lnSpc>
            </a:pPr>
            <a:r>
              <a:rPr lang="en-US" altLang="en-US" dirty="0"/>
              <a:t>Orientation to SWC</a:t>
            </a:r>
          </a:p>
          <a:p>
            <a:pPr eaLnBrk="1" hangingPunct="1">
              <a:lnSpc>
                <a:spcPct val="110000"/>
              </a:lnSpc>
            </a:pPr>
            <a:r>
              <a:rPr lang="en-US" altLang="en-US" dirty="0"/>
              <a:t>Multiple Measures Assessment--- identifying current skills levels and “starting points” to inform course placement/choices</a:t>
            </a:r>
          </a:p>
          <a:p>
            <a:pPr eaLnBrk="1" hangingPunct="1">
              <a:lnSpc>
                <a:spcPct val="110000"/>
              </a:lnSpc>
            </a:pPr>
            <a:r>
              <a:rPr lang="en-US" altLang="en-US" dirty="0"/>
              <a:t>Exploring and identifying personal/career options and goals</a:t>
            </a:r>
          </a:p>
          <a:p>
            <a:pPr eaLnBrk="1" hangingPunct="1">
              <a:lnSpc>
                <a:spcPct val="110000"/>
              </a:lnSpc>
            </a:pPr>
            <a:r>
              <a:rPr lang="en-US" altLang="en-US" dirty="0"/>
              <a:t>Transitioning from the noncredit program to the credit college programs and/or to the workforce</a:t>
            </a:r>
          </a:p>
          <a:p>
            <a:pPr eaLnBrk="1" hangingPunct="1">
              <a:lnSpc>
                <a:spcPct val="110000"/>
              </a:lnSpc>
            </a:pPr>
            <a:r>
              <a:rPr lang="en-US" altLang="en-US" dirty="0"/>
              <a:t>How to pay for college!  How to access and manage resources to cover the varied expenses of attending college</a:t>
            </a:r>
          </a:p>
          <a:p>
            <a:pPr eaLnBrk="1" hangingPunct="1">
              <a:lnSpc>
                <a:spcPct val="110000"/>
              </a:lnSpc>
            </a:pPr>
            <a:r>
              <a:rPr lang="en-US" altLang="en-US" dirty="0"/>
              <a:t>Awareness of and skills to access the many campus/community services and resources.</a:t>
            </a:r>
          </a:p>
          <a:p>
            <a:pPr eaLnBrk="1" hangingPunct="1">
              <a:lnSpc>
                <a:spcPct val="110000"/>
              </a:lnSpc>
            </a:pPr>
            <a:r>
              <a:rPr lang="en-US" altLang="en-US" dirty="0"/>
              <a:t>Individual/personal considerations</a:t>
            </a:r>
          </a:p>
          <a:p>
            <a:pPr eaLnBrk="1" hangingPunct="1">
              <a:lnSpc>
                <a:spcPct val="110000"/>
              </a:lnSpc>
            </a:pPr>
            <a:r>
              <a:rPr lang="en-US" altLang="en-US" dirty="0"/>
              <a:t>Developing and learning how to use an educational plan— a student road-map to success.</a:t>
            </a:r>
          </a:p>
          <a:p>
            <a:pPr eaLnBrk="1" hangingPunct="1">
              <a:lnSpc>
                <a:spcPct val="110000"/>
              </a:lnSpc>
            </a:pPr>
            <a:r>
              <a:rPr lang="en-US" altLang="en-US" dirty="0"/>
              <a:t>Active referrals to other resources and services</a:t>
            </a:r>
          </a:p>
          <a:p>
            <a:pPr eaLnBrk="1" hangingPunct="1">
              <a:lnSpc>
                <a:spcPct val="110000"/>
              </a:lnSpc>
            </a:pPr>
            <a:r>
              <a:rPr lang="en-US" altLang="en-US" dirty="0"/>
              <a:t>Confidential Support for Students with Disabilities</a:t>
            </a:r>
          </a:p>
        </p:txBody>
      </p:sp>
      <p:pic>
        <p:nvPicPr>
          <p:cNvPr id="16388" name="Picture 1034" descr="MPj043849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5863" y="1124607"/>
            <a:ext cx="903890" cy="532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704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additive="base">
                                        <p:cTn id="7" dur="500" fill="hold"/>
                                        <p:tgtEl>
                                          <p:spTgt spid="128002"/>
                                        </p:tgtEl>
                                        <p:attrNameLst>
                                          <p:attrName>ppt_x</p:attrName>
                                        </p:attrNameLst>
                                      </p:cBhvr>
                                      <p:tavLst>
                                        <p:tav tm="0">
                                          <p:val>
                                            <p:strVal val="0-#ppt_w/2"/>
                                          </p:val>
                                        </p:tav>
                                        <p:tav tm="100000">
                                          <p:val>
                                            <p:strVal val="#ppt_x"/>
                                          </p:val>
                                        </p:tav>
                                      </p:tavLst>
                                    </p:anim>
                                    <p:anim calcmode="lin" valueType="num">
                                      <p:cBhvr additive="base">
                                        <p:cTn id="8" dur="500" fill="hold"/>
                                        <p:tgtEl>
                                          <p:spTgt spid="1280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217" y="232923"/>
            <a:ext cx="10515600" cy="856007"/>
          </a:xfrm>
        </p:spPr>
        <p:txBody>
          <a:bodyPr>
            <a:normAutofit fontScale="90000"/>
          </a:bodyPr>
          <a:lstStyle/>
          <a:p>
            <a:r>
              <a:rPr lang="en-US" dirty="0"/>
              <a:t>SWC Noncredit Student Education Plan (SEP)…page one</a:t>
            </a: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258" t="11547" r="20051" b="6392"/>
          <a:stretch/>
        </p:blipFill>
        <p:spPr bwMode="auto">
          <a:xfrm>
            <a:off x="1344058" y="1221132"/>
            <a:ext cx="9055865" cy="5146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117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980"/>
            <a:ext cx="10515600" cy="1325563"/>
          </a:xfrm>
        </p:spPr>
        <p:txBody>
          <a:bodyPr>
            <a:normAutofit/>
          </a:bodyPr>
          <a:lstStyle/>
          <a:p>
            <a:r>
              <a:rPr lang="en-US" sz="3600" dirty="0">
                <a:latin typeface="Times New Roman" panose="02020603050405020304" pitchFamily="18" charset="0"/>
                <a:cs typeface="Times New Roman" panose="02020603050405020304" pitchFamily="18" charset="0"/>
              </a:rPr>
              <a:t>The SWC Noncredit Program and NC-SSSP is involved with Noncredit Curriculum</a:t>
            </a:r>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Noncredit has a ‘seat’ on the district Curriculum Committee. </a:t>
            </a:r>
          </a:p>
          <a:p>
            <a:r>
              <a:rPr lang="en-US" dirty="0">
                <a:solidFill>
                  <a:schemeClr val="accent5">
                    <a:lumMod val="75000"/>
                  </a:schemeClr>
                </a:solidFill>
                <a:latin typeface="Times New Roman" panose="02020603050405020304" pitchFamily="18" charset="0"/>
                <a:cs typeface="Times New Roman" panose="02020603050405020304" pitchFamily="18" charset="0"/>
              </a:rPr>
              <a:t>Curriculum development and modification for Noncredit includes a review of how the courses/programs align with various initiatives (e.g. AEBG, BSI…and will include Guided Pathways). </a:t>
            </a:r>
          </a:p>
          <a:p>
            <a:r>
              <a:rPr lang="en-US" dirty="0">
                <a:latin typeface="Times New Roman" panose="02020603050405020304" pitchFamily="18" charset="0"/>
                <a:cs typeface="Times New Roman" panose="02020603050405020304" pitchFamily="18" charset="0"/>
              </a:rPr>
              <a:t>Discipline faculty creating/modifying noncredit curriculum have access to the lead NC faculty member (who is also a counselor) to help them consider student-centered factors as they work with their curriculum. </a:t>
            </a:r>
          </a:p>
          <a:p>
            <a:r>
              <a:rPr lang="en-US" dirty="0">
                <a:solidFill>
                  <a:schemeClr val="accent5">
                    <a:lumMod val="75000"/>
                  </a:schemeClr>
                </a:solidFill>
                <a:latin typeface="Times New Roman" panose="02020603050405020304" pitchFamily="18" charset="0"/>
                <a:cs typeface="Times New Roman" panose="02020603050405020304" pitchFamily="18" charset="0"/>
              </a:rPr>
              <a:t>A full range </a:t>
            </a:r>
            <a:r>
              <a:rPr lang="en-US" dirty="0" smtClean="0">
                <a:solidFill>
                  <a:schemeClr val="accent5">
                    <a:lumMod val="75000"/>
                  </a:schemeClr>
                </a:solidFill>
                <a:latin typeface="Times New Roman" panose="02020603050405020304" pitchFamily="18" charset="0"/>
                <a:cs typeface="Times New Roman" panose="02020603050405020304" pitchFamily="18" charset="0"/>
              </a:rPr>
              <a:t>of AEBG </a:t>
            </a:r>
            <a:r>
              <a:rPr lang="en-US" dirty="0">
                <a:solidFill>
                  <a:schemeClr val="accent5">
                    <a:lumMod val="75000"/>
                  </a:schemeClr>
                </a:solidFill>
                <a:latin typeface="Times New Roman" panose="02020603050405020304" pitchFamily="18" charset="0"/>
                <a:cs typeface="Times New Roman" panose="02020603050405020304" pitchFamily="18" charset="0"/>
              </a:rPr>
              <a:t>noncredit categories are/will be reflected in noncredit curricula, and will be part of the noncredit Student Success </a:t>
            </a:r>
            <a:r>
              <a:rPr lang="en-US" dirty="0" smtClean="0">
                <a:solidFill>
                  <a:schemeClr val="accent5">
                    <a:lumMod val="75000"/>
                  </a:schemeClr>
                </a:solidFill>
                <a:latin typeface="Times New Roman" panose="02020603050405020304" pitchFamily="18" charset="0"/>
                <a:cs typeface="Times New Roman" panose="02020603050405020304" pitchFamily="18" charset="0"/>
              </a:rPr>
              <a:t>Academy.   Some examples include…</a:t>
            </a:r>
            <a:endParaRPr lang="en-US"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1539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9992"/>
          </a:xfrm>
        </p:spPr>
        <p:txBody>
          <a:bodyPr>
            <a:normAutofit/>
          </a:bodyPr>
          <a:lstStyle/>
          <a:p>
            <a:pPr algn="ctr"/>
            <a:r>
              <a:rPr lang="en-US" b="1" dirty="0">
                <a:solidFill>
                  <a:srgbClr val="0070C0"/>
                </a:solidFill>
                <a:latin typeface="Times New Roman" charset="0"/>
                <a:ea typeface="Times New Roman" charset="0"/>
                <a:cs typeface="Times New Roman" charset="0"/>
              </a:rPr>
              <a:t>Your Story</a:t>
            </a:r>
          </a:p>
        </p:txBody>
      </p:sp>
      <p:sp>
        <p:nvSpPr>
          <p:cNvPr id="3" name="Content Placeholder 2"/>
          <p:cNvSpPr>
            <a:spLocks noGrp="1"/>
          </p:cNvSpPr>
          <p:nvPr>
            <p:ph idx="1"/>
          </p:nvPr>
        </p:nvSpPr>
        <p:spPr>
          <a:xfrm>
            <a:off x="620110" y="1235528"/>
            <a:ext cx="10909738" cy="5312417"/>
          </a:xfrm>
        </p:spPr>
        <p:txBody>
          <a:bodyPr>
            <a:normAutofit fontScale="92500" lnSpcReduction="10000"/>
          </a:bodyPr>
          <a:lstStyle/>
          <a:p>
            <a:pPr>
              <a:lnSpc>
                <a:spcPct val="110000"/>
              </a:lnSpc>
              <a:spcBef>
                <a:spcPts val="600"/>
              </a:spcBef>
              <a:buClr>
                <a:srgbClr val="0070C0"/>
              </a:buClr>
            </a:pPr>
            <a:r>
              <a:rPr lang="en-US" sz="2600" dirty="0">
                <a:latin typeface="Times New Roman" panose="02020603050405020304" pitchFamily="18" charset="0"/>
                <a:ea typeface="Times New Roman" charset="0"/>
                <a:cs typeface="Times New Roman" panose="02020603050405020304" pitchFamily="18" charset="0"/>
              </a:rPr>
              <a:t>How is your noncredit program and NC-SSSP structured? What does your NC-SSSP look like?</a:t>
            </a:r>
          </a:p>
          <a:p>
            <a:pPr>
              <a:lnSpc>
                <a:spcPct val="110000"/>
              </a:lnSpc>
              <a:spcBef>
                <a:spcPts val="600"/>
              </a:spcBef>
              <a:buClr>
                <a:srgbClr val="0070C0"/>
              </a:buClr>
            </a:pPr>
            <a:r>
              <a:rPr lang="en-US" sz="2600" dirty="0">
                <a:solidFill>
                  <a:schemeClr val="accent5">
                    <a:lumMod val="75000"/>
                  </a:schemeClr>
                </a:solidFill>
                <a:latin typeface="Times New Roman" panose="02020603050405020304" pitchFamily="18" charset="0"/>
                <a:ea typeface="Times New Roman" charset="0"/>
                <a:cs typeface="Times New Roman" panose="02020603050405020304" pitchFamily="18" charset="0"/>
              </a:rPr>
              <a:t>What is the relationship of your noncredit program to the credit program? How about to specific discipline areas?</a:t>
            </a:r>
          </a:p>
          <a:p>
            <a:pPr>
              <a:lnSpc>
                <a:spcPct val="110000"/>
              </a:lnSpc>
              <a:spcBef>
                <a:spcPts val="600"/>
              </a:spcBef>
              <a:buClr>
                <a:srgbClr val="0070C0"/>
              </a:buClr>
            </a:pPr>
            <a:r>
              <a:rPr lang="en-US" sz="2600" dirty="0">
                <a:latin typeface="Times New Roman" panose="02020603050405020304" pitchFamily="18" charset="0"/>
                <a:ea typeface="Times New Roman" charset="0"/>
                <a:cs typeface="Times New Roman" panose="02020603050405020304" pitchFamily="18" charset="0"/>
              </a:rPr>
              <a:t>What is the relationship of your NC-SSSP to your Cr-SSSP?</a:t>
            </a:r>
          </a:p>
          <a:p>
            <a:pPr>
              <a:lnSpc>
                <a:spcPct val="110000"/>
              </a:lnSpc>
              <a:spcBef>
                <a:spcPts val="600"/>
              </a:spcBef>
              <a:buClr>
                <a:srgbClr val="0070C0"/>
              </a:buClr>
            </a:pPr>
            <a:r>
              <a:rPr lang="en-US" sz="2600" dirty="0">
                <a:solidFill>
                  <a:schemeClr val="accent5">
                    <a:lumMod val="75000"/>
                  </a:schemeClr>
                </a:solidFill>
                <a:latin typeface="Times New Roman" panose="02020603050405020304" pitchFamily="18" charset="0"/>
                <a:ea typeface="Times New Roman" charset="0"/>
                <a:cs typeface="Times New Roman" panose="02020603050405020304" pitchFamily="18" charset="0"/>
              </a:rPr>
              <a:t>Is your NC program and NC-SSSP at the Guided Pathways table, other initiative tables, and part of your district ‘integrated planning model’ ? </a:t>
            </a:r>
          </a:p>
          <a:p>
            <a:pPr>
              <a:lnSpc>
                <a:spcPct val="110000"/>
              </a:lnSpc>
              <a:spcBef>
                <a:spcPts val="600"/>
              </a:spcBef>
              <a:buClr>
                <a:srgbClr val="0070C0"/>
              </a:buClr>
            </a:pPr>
            <a:r>
              <a:rPr lang="en-US" sz="2600" dirty="0">
                <a:latin typeface="Times New Roman" panose="02020603050405020304" pitchFamily="18" charset="0"/>
                <a:ea typeface="Times New Roman" charset="0"/>
                <a:cs typeface="Times New Roman" panose="02020603050405020304" pitchFamily="18" charset="0"/>
              </a:rPr>
              <a:t>How does/can your NC-SSSP address the Guided Pathways program pillars?</a:t>
            </a:r>
          </a:p>
          <a:p>
            <a:pPr>
              <a:lnSpc>
                <a:spcPct val="110000"/>
              </a:lnSpc>
              <a:spcBef>
                <a:spcPts val="600"/>
              </a:spcBef>
              <a:buClr>
                <a:srgbClr val="0070C0"/>
              </a:buClr>
            </a:pPr>
            <a:r>
              <a:rPr lang="en-US" sz="2600" dirty="0">
                <a:solidFill>
                  <a:schemeClr val="accent5">
                    <a:lumMod val="75000"/>
                  </a:schemeClr>
                </a:solidFill>
                <a:latin typeface="Times New Roman" panose="02020603050405020304" pitchFamily="18" charset="0"/>
                <a:ea typeface="Times New Roman" charset="0"/>
                <a:cs typeface="Times New Roman" panose="02020603050405020304" pitchFamily="18" charset="0"/>
              </a:rPr>
              <a:t>Which student services, campus and community resources does your NC program have access to and what, if anything, is missing?</a:t>
            </a:r>
          </a:p>
          <a:p>
            <a:pPr>
              <a:lnSpc>
                <a:spcPct val="110000"/>
              </a:lnSpc>
              <a:spcBef>
                <a:spcPts val="600"/>
              </a:spcBef>
              <a:buClr>
                <a:srgbClr val="0070C0"/>
              </a:buClr>
            </a:pPr>
            <a:r>
              <a:rPr lang="en-US" sz="2600" dirty="0">
                <a:latin typeface="Times New Roman" panose="02020603050405020304" pitchFamily="18" charset="0"/>
                <a:ea typeface="Times New Roman" charset="0"/>
                <a:cs typeface="Times New Roman" panose="02020603050405020304" pitchFamily="18" charset="0"/>
              </a:rPr>
              <a:t>How ready is your NC-SSSP to align with Guided Pathways?  What needs to happen to improve your readiness?</a:t>
            </a:r>
          </a:p>
          <a:p>
            <a:pPr marL="0" indent="0">
              <a:lnSpc>
                <a:spcPct val="110000"/>
              </a:lnSpc>
              <a:spcBef>
                <a:spcPts val="600"/>
              </a:spcBef>
              <a:buClr>
                <a:srgbClr val="0070C0"/>
              </a:buClr>
              <a:buNone/>
            </a:pPr>
            <a:endParaRPr lang="en-US" dirty="0">
              <a:latin typeface="Times New Roman" panose="02020603050405020304" pitchFamily="18" charset="0"/>
              <a:ea typeface="Times New Roman" charset="0"/>
              <a:cs typeface="Times New Roman" panose="02020603050405020304" pitchFamily="18" charset="0"/>
            </a:endParaRPr>
          </a:p>
        </p:txBody>
      </p:sp>
    </p:spTree>
    <p:extLst>
      <p:ext uri="{BB962C8B-B14F-4D97-AF65-F5344CB8AC3E}">
        <p14:creationId xmlns:p14="http://schemas.microsoft.com/office/powerpoint/2010/main" val="3211116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Questions and Comments</a:t>
            </a:r>
          </a:p>
        </p:txBody>
      </p:sp>
      <p:pic>
        <p:nvPicPr>
          <p:cNvPr id="4" name="Content Placeholder 3">
            <a:extLst>
              <a:ext uri="{FF2B5EF4-FFF2-40B4-BE49-F238E27FC236}">
                <a16:creationId xmlns:a16="http://schemas.microsoft.com/office/drawing/2014/main" xmlns="" id="{C005E891-212A-D748-981E-780062D4D838}"/>
              </a:ext>
            </a:extLst>
          </p:cNvPr>
          <p:cNvPicPr>
            <a:picLocks noGrp="1" noChangeAspect="1"/>
          </p:cNvPicPr>
          <p:nvPr>
            <p:ph idx="1"/>
          </p:nvPr>
        </p:nvPicPr>
        <p:blipFill>
          <a:blip r:embed="rId2"/>
          <a:stretch>
            <a:fillRect/>
          </a:stretch>
        </p:blipFill>
        <p:spPr>
          <a:xfrm>
            <a:off x="4657270" y="2127362"/>
            <a:ext cx="3311071" cy="4065077"/>
          </a:xfrm>
        </p:spPr>
      </p:pic>
    </p:spTree>
    <p:extLst>
      <p:ext uri="{BB962C8B-B14F-4D97-AF65-F5344CB8AC3E}">
        <p14:creationId xmlns:p14="http://schemas.microsoft.com/office/powerpoint/2010/main" val="138806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869" y="343388"/>
            <a:ext cx="11098115" cy="1325563"/>
          </a:xfrm>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The Student Success Act of 2012</a:t>
            </a:r>
            <a:r>
              <a:rPr lang="en-US" sz="3600" b="1" i="1" dirty="0">
                <a:solidFill>
                  <a:srgbClr val="0070C0"/>
                </a:solidFill>
                <a:latin typeface="Times New Roman" panose="02020603050405020304" pitchFamily="18" charset="0"/>
                <a:cs typeface="Times New Roman" panose="02020603050405020304" pitchFamily="18" charset="0"/>
              </a:rPr>
              <a:t> </a:t>
            </a:r>
            <a:r>
              <a:rPr lang="en-US" sz="3600" b="1" dirty="0">
                <a:solidFill>
                  <a:srgbClr val="0070C0"/>
                </a:solidFill>
                <a:latin typeface="Times New Roman" panose="02020603050405020304" pitchFamily="18" charset="0"/>
                <a:cs typeface="Times New Roman" panose="02020603050405020304" pitchFamily="18" charset="0"/>
              </a:rPr>
              <a:t>was a Mandate for </a:t>
            </a:r>
            <a:r>
              <a:rPr lang="en-US" sz="3600" b="1" i="1" dirty="0">
                <a:solidFill>
                  <a:srgbClr val="0070C0"/>
                </a:solidFill>
                <a:latin typeface="Times New Roman" panose="02020603050405020304" pitchFamily="18" charset="0"/>
                <a:cs typeface="Times New Roman" panose="02020603050405020304" pitchFamily="18" charset="0"/>
              </a:rPr>
              <a:t>Rethinking</a:t>
            </a:r>
            <a:r>
              <a:rPr lang="en-US" sz="3600" b="1" dirty="0">
                <a:solidFill>
                  <a:srgbClr val="0070C0"/>
                </a:solidFill>
                <a:latin typeface="Times New Roman" panose="02020603050405020304" pitchFamily="18" charset="0"/>
                <a:cs typeface="Times New Roman" panose="02020603050405020304" pitchFamily="18" charset="0"/>
              </a:rPr>
              <a:t> and </a:t>
            </a:r>
            <a:r>
              <a:rPr lang="en-US" sz="3600" b="1" i="1" dirty="0">
                <a:solidFill>
                  <a:srgbClr val="0070C0"/>
                </a:solidFill>
                <a:latin typeface="Times New Roman" panose="02020603050405020304" pitchFamily="18" charset="0"/>
                <a:cs typeface="Times New Roman" panose="02020603050405020304" pitchFamily="18" charset="0"/>
              </a:rPr>
              <a:t>Redesigning</a:t>
            </a:r>
            <a:r>
              <a:rPr lang="en-US" sz="3600" b="1" dirty="0">
                <a:solidFill>
                  <a:srgbClr val="0070C0"/>
                </a:solidFill>
                <a:latin typeface="Times New Roman" panose="02020603050405020304" pitchFamily="18" charset="0"/>
                <a:cs typeface="Times New Roman" panose="02020603050405020304" pitchFamily="18" charset="0"/>
              </a:rPr>
              <a:t> Student Services</a:t>
            </a:r>
          </a:p>
        </p:txBody>
      </p:sp>
      <p:sp>
        <p:nvSpPr>
          <p:cNvPr id="3" name="Content Placeholder 2"/>
          <p:cNvSpPr>
            <a:spLocks noGrp="1"/>
          </p:cNvSpPr>
          <p:nvPr>
            <p:ph idx="1"/>
          </p:nvPr>
        </p:nvSpPr>
        <p:spPr>
          <a:xfrm>
            <a:off x="882870" y="1825624"/>
            <a:ext cx="10352690" cy="4903421"/>
          </a:xfrm>
        </p:spPr>
        <p:txBody>
          <a:bodyPr>
            <a:normAutofit/>
          </a:bodyPr>
          <a:lstStyle/>
          <a:p>
            <a:pPr marL="0" indent="0">
              <a:buNone/>
            </a:pP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a:t>
            </a:r>
            <a:r>
              <a:rPr lang="en-US"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Matriculation”</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became the “</a:t>
            </a: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Success and Support Program (SSSP)</a:t>
            </a:r>
            <a:r>
              <a:rPr lang="en-US" dirty="0">
                <a:latin typeface="Times New Roman" panose="02020603050405020304" pitchFamily="18" charset="0"/>
                <a:cs typeface="Times New Roman" panose="02020603050405020304" pitchFamily="18" charset="0"/>
              </a:rPr>
              <a:t>”</a:t>
            </a:r>
          </a:p>
          <a:p>
            <a:pPr marL="0" indent="0">
              <a:buNone/>
            </a:pP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Established ‘front loaded services’ for entering students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Performance-based funding structure for the colleges</a:t>
            </a:r>
          </a:p>
          <a:p>
            <a:pPr>
              <a:spcBef>
                <a:spcPts val="0"/>
              </a:spcBef>
              <a:defRPr/>
            </a:pPr>
            <a:endParaRPr lang="en-US" b="1" dirty="0">
              <a:latin typeface="Times New Roman" panose="02020603050405020304" pitchFamily="18" charset="0"/>
              <a:cs typeface="Times New Roman" panose="02020603050405020304" pitchFamily="18" charset="0"/>
            </a:endParaRPr>
          </a:p>
          <a:p>
            <a:pPr>
              <a:lnSpc>
                <a:spcPct val="110000"/>
              </a:lnSpc>
            </a:pPr>
            <a:endParaRPr lang="en-US" sz="3000" dirty="0"/>
          </a:p>
        </p:txBody>
      </p:sp>
    </p:spTree>
    <p:extLst>
      <p:ext uri="{BB962C8B-B14F-4D97-AF65-F5344CB8AC3E}">
        <p14:creationId xmlns:p14="http://schemas.microsoft.com/office/powerpoint/2010/main" val="3065083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4783"/>
          </a:xfrm>
        </p:spPr>
        <p:txBody>
          <a:bodyPr>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466165" y="1125415"/>
            <a:ext cx="11313459" cy="5436750"/>
          </a:xfrm>
        </p:spPr>
        <p:txBody>
          <a:bodyPr>
            <a:noAutofit/>
          </a:bodyPr>
          <a:lstStyle/>
          <a:p>
            <a:r>
              <a:rPr lang="en" sz="1800" dirty="0">
                <a:latin typeface="Times New Roman" panose="02020603050405020304" pitchFamily="18" charset="0"/>
                <a:cs typeface="Times New Roman" panose="02020603050405020304" pitchFamily="18" charset="0"/>
              </a:rPr>
              <a:t>AACC, “Guided Pathways: Planning, Implementation, Evaluation.” Diagram. </a:t>
            </a:r>
            <a:r>
              <a:rPr lang="en" sz="1800" u="sng" dirty="0">
                <a:solidFill>
                  <a:schemeClr val="hlink"/>
                </a:solidFill>
                <a:latin typeface="Times New Roman" panose="02020603050405020304" pitchFamily="18" charset="0"/>
                <a:cs typeface="Times New Roman" panose="02020603050405020304" pitchFamily="18" charset="0"/>
                <a:hlinkClick r:id="rId3"/>
              </a:rPr>
              <a:t>https://www.aacc.nche.edu/wp-content/uploads/2017/09/PathwaysGraphic462017.pdf</a:t>
            </a:r>
            <a:r>
              <a:rPr lang="en"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Academic Senate for California Community Colleges. (2006). </a:t>
            </a:r>
            <a:r>
              <a:rPr lang="en-US" sz="1800" dirty="0">
                <a:solidFill>
                  <a:srgbClr val="00B0F0"/>
                </a:solidFill>
                <a:latin typeface="Times New Roman" panose="02020603050405020304" pitchFamily="18" charset="0"/>
                <a:cs typeface="Times New Roman" panose="02020603050405020304" pitchFamily="18" charset="0"/>
                <a:hlinkClick r:id="" action="ppaction://noaction"/>
              </a:rPr>
              <a:t>The Role of Noncredit in the California Community Colleges</a:t>
            </a:r>
            <a:r>
              <a:rPr lang="en-US" sz="1800" dirty="0">
                <a:latin typeface="Times New Roman" panose="02020603050405020304" pitchFamily="18" charset="0"/>
                <a:cs typeface="Times New Roman" panose="02020603050405020304" pitchFamily="18" charset="0"/>
              </a:rPr>
              <a:t>. Sacramento, CA.</a:t>
            </a:r>
          </a:p>
          <a:p>
            <a:r>
              <a:rPr lang="en-US" sz="1800" dirty="0">
                <a:latin typeface="Times New Roman" panose="02020603050405020304" pitchFamily="18" charset="0"/>
                <a:cs typeface="Times New Roman" panose="02020603050405020304" pitchFamily="18" charset="0"/>
              </a:rPr>
              <a:t>Academic Senate for California Community Colleges. Noncredit Committee webpage.  </a:t>
            </a:r>
            <a:r>
              <a:rPr lang="en-US" sz="1800" dirty="0">
                <a:latin typeface="Times New Roman" panose="02020603050405020304" pitchFamily="18" charset="0"/>
                <a:cs typeface="Times New Roman" panose="02020603050405020304" pitchFamily="18" charset="0"/>
                <a:hlinkClick r:id="rId4"/>
              </a:rPr>
              <a:t>www. asccc.org/directory/noncredit-committee</a:t>
            </a:r>
            <a:r>
              <a:rPr lang="en-US" sz="1800" dirty="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Bailey, T.R., Smith </a:t>
            </a:r>
            <a:r>
              <a:rPr lang="en-US" sz="1800" dirty="0" err="1">
                <a:latin typeface="Times New Roman" panose="02020603050405020304" pitchFamily="18" charset="0"/>
                <a:cs typeface="Times New Roman" panose="02020603050405020304" pitchFamily="18" charset="0"/>
              </a:rPr>
              <a:t>Jaggars</a:t>
            </a:r>
            <a:r>
              <a:rPr lang="en-US" sz="1800" dirty="0">
                <a:latin typeface="Times New Roman" panose="02020603050405020304" pitchFamily="18" charset="0"/>
                <a:cs typeface="Times New Roman" panose="02020603050405020304" pitchFamily="18" charset="0"/>
              </a:rPr>
              <a:t>, S. &amp; Jenkins, D. (2015). Redesigning America’s community colleges: A clearer path to student success. Cambridge, MA; Harvard University Press.</a:t>
            </a:r>
          </a:p>
          <a:p>
            <a:pPr>
              <a:buClr>
                <a:srgbClr val="0070C0"/>
              </a:buClr>
            </a:pPr>
            <a:r>
              <a:rPr lang="en-US" sz="1800" dirty="0">
                <a:latin typeface="Times New Roman" panose="02020603050405020304" pitchFamily="18" charset="0"/>
                <a:cs typeface="Times New Roman" panose="02020603050405020304" pitchFamily="18" charset="0"/>
              </a:rPr>
              <a:t>California Community Colleges Chancellor’s Office. (2015). </a:t>
            </a:r>
            <a:r>
              <a:rPr lang="en-US" sz="1800" dirty="0">
                <a:latin typeface="Times New Roman" panose="02020603050405020304" pitchFamily="18" charset="0"/>
                <a:cs typeface="Times New Roman" panose="02020603050405020304" pitchFamily="18" charset="0"/>
                <a:hlinkClick r:id="rId5"/>
              </a:rPr>
              <a:t>California Community Colleges Student Success and Support Program Handbook. </a:t>
            </a:r>
            <a:endParaRPr lang="en-US" sz="1800" dirty="0">
              <a:latin typeface="Times New Roman" panose="02020603050405020304" pitchFamily="18" charset="0"/>
              <a:cs typeface="Times New Roman" panose="02020603050405020304" pitchFamily="18" charset="0"/>
            </a:endParaRPr>
          </a:p>
          <a:p>
            <a:pPr>
              <a:buClr>
                <a:srgbClr val="0070C0"/>
              </a:buClr>
            </a:pPr>
            <a:r>
              <a:rPr lang="en-US" sz="1800" dirty="0">
                <a:latin typeface="Times New Roman" panose="02020603050405020304" pitchFamily="18" charset="0"/>
                <a:cs typeface="Times New Roman" panose="02020603050405020304" pitchFamily="18" charset="0"/>
              </a:rPr>
              <a:t>California Community Colleges Chancellor’s Office. (2017). </a:t>
            </a:r>
            <a:r>
              <a:rPr lang="en-US" sz="1800" dirty="0">
                <a:latin typeface="Times New Roman" panose="02020603050405020304" pitchFamily="18" charset="0"/>
                <a:ea typeface="Rockwell" charset="0"/>
                <a:cs typeface="Times New Roman" panose="02020603050405020304" pitchFamily="18" charset="0"/>
                <a:sym typeface="Verdana" charset="0"/>
              </a:rPr>
              <a:t>Guided Pathways </a:t>
            </a:r>
            <a:br>
              <a:rPr lang="en-US" sz="1800" dirty="0">
                <a:latin typeface="Times New Roman" panose="02020603050405020304" pitchFamily="18" charset="0"/>
                <a:ea typeface="Rockwell" charset="0"/>
                <a:cs typeface="Times New Roman" panose="02020603050405020304" pitchFamily="18" charset="0"/>
                <a:sym typeface="Verdana" charset="0"/>
              </a:rPr>
            </a:br>
            <a:r>
              <a:rPr lang="en-US" sz="1800" dirty="0">
                <a:latin typeface="Times New Roman" panose="02020603050405020304" pitchFamily="18" charset="0"/>
                <a:ea typeface="Rockwell" charset="0"/>
                <a:cs typeface="Times New Roman" panose="02020603050405020304" pitchFamily="18" charset="0"/>
                <a:sym typeface="Verdana" charset="0"/>
              </a:rPr>
              <a:t>at California Community Colleges. </a:t>
            </a:r>
            <a:r>
              <a:rPr lang="en-US" sz="1800" dirty="0">
                <a:latin typeface="Times New Roman" panose="02020603050405020304" pitchFamily="18" charset="0"/>
                <a:ea typeface="Rockwell" charset="0"/>
                <a:cs typeface="Times New Roman" panose="02020603050405020304" pitchFamily="18" charset="0"/>
                <a:sym typeface="Verdana" charset="0"/>
                <a:hlinkClick r:id="rId6"/>
              </a:rPr>
              <a:t>https://www.</a:t>
            </a:r>
            <a:r>
              <a:rPr lang="en-US" sz="1800" dirty="0">
                <a:solidFill>
                  <a:srgbClr val="213165"/>
                </a:solidFill>
                <a:latin typeface="Times New Roman" panose="02020603050405020304" pitchFamily="18" charset="0"/>
                <a:ea typeface="Rockwell" charset="0"/>
                <a:cs typeface="Times New Roman" panose="02020603050405020304" pitchFamily="18" charset="0"/>
                <a:hlinkClick r:id="rId6"/>
              </a:rPr>
              <a:t>iepi.cccco.edu/guided-pathways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651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7" y="365125"/>
            <a:ext cx="10908323" cy="772013"/>
          </a:xfrm>
        </p:spPr>
        <p:txBody>
          <a:bodyPr>
            <a:noAutofit/>
          </a:bodyPr>
          <a:lstStyle/>
          <a:p>
            <a:pPr algn="ctr"/>
            <a:r>
              <a:rPr lang="en-US" altLang="en-US" sz="3600" b="1" dirty="0">
                <a:solidFill>
                  <a:srgbClr val="0070C0"/>
                </a:solidFill>
                <a:latin typeface="Times New Roman" panose="02020603050405020304" pitchFamily="18" charset="0"/>
                <a:cs typeface="Times New Roman" panose="02020603050405020304" pitchFamily="18" charset="0"/>
              </a:rPr>
              <a:t>The Student Success Act of 2012 </a:t>
            </a:r>
            <a:br>
              <a:rPr lang="en-US" altLang="en-US" sz="3600" b="1" dirty="0">
                <a:solidFill>
                  <a:srgbClr val="0070C0"/>
                </a:solidFill>
                <a:latin typeface="Times New Roman" panose="02020603050405020304" pitchFamily="18" charset="0"/>
                <a:cs typeface="Times New Roman" panose="02020603050405020304" pitchFamily="18" charset="0"/>
              </a:rPr>
            </a:br>
            <a:r>
              <a:rPr lang="en-US" altLang="en-US" sz="3600" b="1" dirty="0">
                <a:solidFill>
                  <a:srgbClr val="0070C0"/>
                </a:solidFill>
                <a:latin typeface="Times New Roman" panose="02020603050405020304" pitchFamily="18" charset="0"/>
                <a:cs typeface="Times New Roman" panose="02020603050405020304" pitchFamily="18" charset="0"/>
              </a:rPr>
              <a:t>Brought New Emphasis to:</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8276" y="1567717"/>
            <a:ext cx="11028586" cy="4926868"/>
          </a:xfrm>
        </p:spPr>
        <p:txBody>
          <a:bodyPr>
            <a:normAutofit fontScale="85000" lnSpcReduction="20000"/>
          </a:bodyPr>
          <a:lstStyle/>
          <a:p>
            <a:pPr>
              <a:buFont typeface="Wingdings" panose="05000000000000000000" pitchFamily="2" charset="2"/>
              <a:buChar char="Ø"/>
            </a:pPr>
            <a:r>
              <a:rPr lang="en-US" sz="2900" dirty="0">
                <a:latin typeface="Times New Roman" panose="02020603050405020304" pitchFamily="18" charset="0"/>
                <a:cs typeface="Times New Roman" panose="02020603050405020304" pitchFamily="18" charset="0"/>
              </a:rPr>
              <a:t>Assisting student career exploration</a:t>
            </a:r>
          </a:p>
          <a:p>
            <a:pPr marL="0" indent="0">
              <a:buNone/>
            </a:pPr>
            <a:endParaRPr lang="en-US" sz="29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900" dirty="0">
                <a:latin typeface="Times New Roman" panose="02020603050405020304" pitchFamily="18" charset="0"/>
                <a:cs typeface="Times New Roman" panose="02020603050405020304" pitchFamily="18" charset="0"/>
              </a:rPr>
              <a:t>Assisting student identification of career goals and interests </a:t>
            </a:r>
          </a:p>
          <a:p>
            <a:pPr marL="0" indent="0">
              <a:buNone/>
            </a:pPr>
            <a:r>
              <a:rPr lang="en-US" sz="2900" dirty="0">
                <a:latin typeface="Times New Roman" panose="02020603050405020304" pitchFamily="18" charset="0"/>
                <a:cs typeface="Times New Roman" panose="02020603050405020304" pitchFamily="18" charset="0"/>
              </a:rPr>
              <a:t>	resulting in education plans</a:t>
            </a:r>
          </a:p>
          <a:p>
            <a:pPr marL="0" indent="0">
              <a:buNone/>
            </a:pPr>
            <a:endParaRPr lang="en-US" sz="29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900" dirty="0">
                <a:latin typeface="Times New Roman" panose="02020603050405020304" pitchFamily="18" charset="0"/>
                <a:cs typeface="Times New Roman" panose="02020603050405020304" pitchFamily="18" charset="0"/>
              </a:rPr>
              <a:t>Leveraging local partnerships, including workforce partnerships</a:t>
            </a:r>
          </a:p>
          <a:p>
            <a:pPr marL="0" indent="0">
              <a:buNone/>
            </a:pPr>
            <a:endParaRPr lang="en-US" sz="29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900" dirty="0">
                <a:latin typeface="Times New Roman" panose="02020603050405020304" pitchFamily="18" charset="0"/>
                <a:cs typeface="Times New Roman" panose="02020603050405020304" pitchFamily="18" charset="0"/>
              </a:rPr>
              <a:t>Assessment---broad and multiple-measures</a:t>
            </a:r>
          </a:p>
          <a:p>
            <a:pPr marL="0" indent="0">
              <a:buNone/>
            </a:pPr>
            <a:endParaRPr lang="en-US" sz="29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en-US" sz="2900" dirty="0">
                <a:latin typeface="Times New Roman" panose="02020603050405020304" pitchFamily="18" charset="0"/>
                <a:cs typeface="Times New Roman" panose="02020603050405020304" pitchFamily="18" charset="0"/>
              </a:rPr>
              <a:t>Broad delivery of services (including use of technology)</a:t>
            </a:r>
          </a:p>
          <a:p>
            <a:pPr marL="0" indent="0">
              <a:buNone/>
            </a:pPr>
            <a:endParaRPr lang="en-US" altLang="en-US" sz="29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en-US" sz="2900" dirty="0">
                <a:latin typeface="Times New Roman" panose="02020603050405020304" pitchFamily="18" charset="0"/>
                <a:cs typeface="Times New Roman" panose="02020603050405020304" pitchFamily="18" charset="0"/>
              </a:rPr>
              <a:t>Developing and implementing a college Student Services Program Plan</a:t>
            </a:r>
          </a:p>
          <a:p>
            <a:endParaRPr lang="en-US" dirty="0"/>
          </a:p>
        </p:txBody>
      </p:sp>
    </p:spTree>
    <p:extLst>
      <p:ext uri="{BB962C8B-B14F-4D97-AF65-F5344CB8AC3E}">
        <p14:creationId xmlns:p14="http://schemas.microsoft.com/office/powerpoint/2010/main" val="92744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SSSP Mission</a:t>
            </a:r>
          </a:p>
        </p:txBody>
      </p:sp>
      <p:sp>
        <p:nvSpPr>
          <p:cNvPr id="3" name="Text Placeholder 2"/>
          <p:cNvSpPr>
            <a:spLocks noGrp="1"/>
          </p:cNvSpPr>
          <p:nvPr>
            <p:ph type="body" idx="1"/>
          </p:nvPr>
        </p:nvSpPr>
        <p:spPr>
          <a:xfrm>
            <a:off x="1019503" y="1688734"/>
            <a:ext cx="10110952" cy="4967599"/>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The mission of the SSSP is to increase community college student access </a:t>
            </a:r>
            <a:r>
              <a:rPr lang="en-US" sz="3200" u="sng" dirty="0">
                <a:latin typeface="Times New Roman" panose="02020603050405020304" pitchFamily="18" charset="0"/>
                <a:cs typeface="Times New Roman" panose="02020603050405020304" pitchFamily="18" charset="0"/>
              </a:rPr>
              <a:t>and</a:t>
            </a:r>
            <a:r>
              <a:rPr lang="en-US" sz="3200" dirty="0">
                <a:latin typeface="Times New Roman" panose="02020603050405020304" pitchFamily="18" charset="0"/>
                <a:cs typeface="Times New Roman" panose="02020603050405020304" pitchFamily="18" charset="0"/>
              </a:rPr>
              <a:t> success by providing effective core services, including orientation, assessment and placement, academic advising, and early intervention.  SSSP supports student equity in assessment, student services, access to college resources, and provides a foundation for students to achieve their educational goals.</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California Community Colleges Chancellor’s Office. (2015). </a:t>
            </a:r>
            <a:r>
              <a:rPr lang="en-US" sz="1600" dirty="0">
                <a:latin typeface="Times New Roman" panose="02020603050405020304" pitchFamily="18" charset="0"/>
                <a:cs typeface="Times New Roman" panose="02020603050405020304" pitchFamily="18" charset="0"/>
                <a:hlinkClick r:id="rId3"/>
              </a:rPr>
              <a:t>California Community Colleges Student Success and Support Program Handbook. </a:t>
            </a:r>
            <a:endParaRPr lang="en-US" sz="16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159077"/>
      </p:ext>
    </p:extLst>
  </p:cSld>
  <p:clrMapOvr>
    <a:masterClrMapping/>
  </p:clrMapOvr>
  <p:transition spd="slow">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365125"/>
            <a:ext cx="10849303" cy="1325563"/>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Student Success Act Brought Eight Focus Areas for SSSP:</a:t>
            </a:r>
          </a:p>
        </p:txBody>
      </p:sp>
      <p:sp>
        <p:nvSpPr>
          <p:cNvPr id="3" name="Content Placeholder 2"/>
          <p:cNvSpPr>
            <a:spLocks noGrp="1"/>
          </p:cNvSpPr>
          <p:nvPr>
            <p:ph idx="1"/>
          </p:nvPr>
        </p:nvSpPr>
        <p:spPr>
          <a:xfrm>
            <a:off x="683172" y="1520825"/>
            <a:ext cx="10849303" cy="5027120"/>
          </a:xfrm>
        </p:spPr>
        <p:txBody>
          <a:bodyPr>
            <a:normAutofit fontScale="55000" lnSpcReduction="20000"/>
          </a:bodyPr>
          <a:lstStyle/>
          <a:p>
            <a:pPr marL="514350" indent="-514350">
              <a:lnSpc>
                <a:spcPct val="160000"/>
              </a:lnSpc>
              <a:spcBef>
                <a:spcPts val="0"/>
              </a:spcBef>
              <a:buFont typeface="+mj-lt"/>
              <a:buAutoNum type="arabicPeriod"/>
              <a:defRPr/>
            </a:pPr>
            <a:r>
              <a:rPr lang="en-US" sz="4400" dirty="0">
                <a:latin typeface="Times New Roman" panose="02020603050405020304" pitchFamily="18" charset="0"/>
                <a:cs typeface="Times New Roman" panose="02020603050405020304" pitchFamily="18" charset="0"/>
              </a:rPr>
              <a:t>Strengthen support for entering students </a:t>
            </a:r>
          </a:p>
          <a:p>
            <a:pPr marL="514350" indent="-514350">
              <a:lnSpc>
                <a:spcPct val="160000"/>
              </a:lnSpc>
              <a:spcBef>
                <a:spcPts val="0"/>
              </a:spcBef>
              <a:buFont typeface="+mj-lt"/>
              <a:buAutoNum type="arabicPeriod"/>
              <a:defRPr/>
            </a:pPr>
            <a:r>
              <a:rPr lang="en-US" sz="4400" dirty="0">
                <a:latin typeface="Times New Roman" panose="02020603050405020304" pitchFamily="18" charset="0"/>
                <a:cs typeface="Times New Roman" panose="02020603050405020304" pitchFamily="18" charset="0"/>
              </a:rPr>
              <a:t>Incentivize successful student behaviors </a:t>
            </a:r>
          </a:p>
          <a:p>
            <a:pPr marL="514350" indent="-514350">
              <a:lnSpc>
                <a:spcPct val="160000"/>
              </a:lnSpc>
              <a:spcBef>
                <a:spcPts val="0"/>
              </a:spcBef>
              <a:buFont typeface="+mj-lt"/>
              <a:buAutoNum type="arabicPeriod"/>
              <a:defRPr/>
            </a:pPr>
            <a:r>
              <a:rPr lang="en-US" sz="4400" dirty="0">
                <a:latin typeface="Times New Roman" panose="02020603050405020304" pitchFamily="18" charset="0"/>
                <a:cs typeface="Times New Roman" panose="02020603050405020304" pitchFamily="18" charset="0"/>
              </a:rPr>
              <a:t>Align course offerings to meet student needs </a:t>
            </a:r>
          </a:p>
          <a:p>
            <a:pPr marL="514350" indent="-514350">
              <a:lnSpc>
                <a:spcPct val="160000"/>
              </a:lnSpc>
              <a:spcBef>
                <a:spcPts val="0"/>
              </a:spcBef>
              <a:buFont typeface="+mj-lt"/>
              <a:buAutoNum type="arabicPeriod"/>
              <a:defRPr/>
            </a:pPr>
            <a:r>
              <a:rPr lang="en-US" sz="4400" dirty="0">
                <a:latin typeface="Times New Roman" panose="02020603050405020304" pitchFamily="18" charset="0"/>
                <a:cs typeface="Times New Roman" panose="02020603050405020304" pitchFamily="18" charset="0"/>
              </a:rPr>
              <a:t>Increase college and career readiness </a:t>
            </a:r>
          </a:p>
          <a:p>
            <a:pPr marL="514350" indent="-514350">
              <a:lnSpc>
                <a:spcPct val="160000"/>
              </a:lnSpc>
              <a:spcBef>
                <a:spcPts val="0"/>
              </a:spcBef>
              <a:buFont typeface="+mj-lt"/>
              <a:buAutoNum type="arabicPeriod"/>
              <a:defRPr/>
            </a:pPr>
            <a:r>
              <a:rPr lang="en-US" sz="4400" dirty="0">
                <a:latin typeface="Times New Roman" panose="02020603050405020304" pitchFamily="18" charset="0"/>
                <a:cs typeface="Times New Roman" panose="02020603050405020304" pitchFamily="18" charset="0"/>
              </a:rPr>
              <a:t>Improve education of basic skills students </a:t>
            </a:r>
          </a:p>
          <a:p>
            <a:pPr marL="514350" indent="-514350">
              <a:lnSpc>
                <a:spcPct val="160000"/>
              </a:lnSpc>
              <a:spcBef>
                <a:spcPts val="0"/>
              </a:spcBef>
              <a:buFont typeface="+mj-lt"/>
              <a:buAutoNum type="arabicPeriod"/>
              <a:defRPr/>
            </a:pPr>
            <a:r>
              <a:rPr lang="en-US" sz="4400" dirty="0">
                <a:latin typeface="Times New Roman" panose="02020603050405020304" pitchFamily="18" charset="0"/>
                <a:cs typeface="Times New Roman" panose="02020603050405020304" pitchFamily="18" charset="0"/>
              </a:rPr>
              <a:t>Revitalize and re-envision professional development </a:t>
            </a:r>
          </a:p>
          <a:p>
            <a:pPr marL="514350" indent="-514350">
              <a:lnSpc>
                <a:spcPct val="160000"/>
              </a:lnSpc>
              <a:spcBef>
                <a:spcPts val="0"/>
              </a:spcBef>
              <a:buFont typeface="+mj-lt"/>
              <a:buAutoNum type="arabicPeriod"/>
              <a:defRPr/>
            </a:pPr>
            <a:r>
              <a:rPr lang="en-US" sz="4400" dirty="0">
                <a:latin typeface="Times New Roman" panose="02020603050405020304" pitchFamily="18" charset="0"/>
                <a:cs typeface="Times New Roman" panose="02020603050405020304" pitchFamily="18" charset="0"/>
              </a:rPr>
              <a:t>Enable efficient statewide leadership and increase coordination among colleges </a:t>
            </a:r>
          </a:p>
          <a:p>
            <a:pPr marL="514350" indent="-514350">
              <a:lnSpc>
                <a:spcPct val="160000"/>
              </a:lnSpc>
              <a:spcBef>
                <a:spcPts val="0"/>
              </a:spcBef>
              <a:buFont typeface="+mj-lt"/>
              <a:buAutoNum type="arabicPeriod"/>
              <a:defRPr/>
            </a:pPr>
            <a:r>
              <a:rPr lang="en-US" sz="4400" dirty="0">
                <a:latin typeface="Times New Roman" panose="02020603050405020304" pitchFamily="18" charset="0"/>
                <a:cs typeface="Times New Roman" panose="02020603050405020304" pitchFamily="18" charset="0"/>
              </a:rPr>
              <a:t>Align resources with student success recommendations</a:t>
            </a:r>
          </a:p>
          <a:p>
            <a:pPr marL="0" indent="0">
              <a:lnSpc>
                <a:spcPct val="160000"/>
              </a:lnSpc>
              <a:spcBef>
                <a:spcPts val="0"/>
              </a:spcBef>
              <a:buNone/>
              <a:defRPr/>
            </a:pPr>
            <a:endParaRPr lang="en-US" sz="2300" dirty="0">
              <a:latin typeface="Times New Roman" panose="02020603050405020304" pitchFamily="18" charset="0"/>
              <a:cs typeface="Times New Roman" panose="02020603050405020304" pitchFamily="18" charset="0"/>
            </a:endParaRPr>
          </a:p>
          <a:p>
            <a:pPr marL="0" indent="0">
              <a:lnSpc>
                <a:spcPct val="160000"/>
              </a:lnSpc>
              <a:spcBef>
                <a:spcPts val="0"/>
              </a:spcBef>
              <a:buNone/>
              <a:defRPr/>
            </a:pPr>
            <a:r>
              <a:rPr lang="en-US" sz="2300" dirty="0">
                <a:latin typeface="Times New Roman" panose="02020603050405020304" pitchFamily="18" charset="0"/>
                <a:cs typeface="Times New Roman" panose="02020603050405020304" pitchFamily="18" charset="0"/>
              </a:rPr>
              <a:t>California Community Colleges Chancellor’s Office. (2015). </a:t>
            </a:r>
            <a:r>
              <a:rPr lang="en-US" sz="2300" dirty="0">
                <a:latin typeface="Times New Roman" panose="02020603050405020304" pitchFamily="18" charset="0"/>
                <a:cs typeface="Times New Roman" panose="02020603050405020304" pitchFamily="18" charset="0"/>
                <a:hlinkClick r:id="rId2"/>
              </a:rPr>
              <a:t>California Community Colleges Student Success and Support Program Handbook. </a:t>
            </a:r>
            <a:endParaRPr lang="en-US" sz="2300" dirty="0">
              <a:latin typeface="Times New Roman" panose="02020603050405020304" pitchFamily="18" charset="0"/>
              <a:cs typeface="Times New Roman" panose="02020603050405020304" pitchFamily="18" charset="0"/>
            </a:endParaRPr>
          </a:p>
          <a:p>
            <a:pPr marL="0" indent="0">
              <a:lnSpc>
                <a:spcPct val="160000"/>
              </a:lnSpc>
              <a:spcBef>
                <a:spcPts val="0"/>
              </a:spcBef>
              <a:buNone/>
              <a:defRPr/>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4398" y="1956868"/>
            <a:ext cx="2261492" cy="1779040"/>
          </a:xfrm>
          <a:prstGeom prst="rect">
            <a:avLst/>
          </a:prstGeom>
        </p:spPr>
      </p:pic>
    </p:spTree>
    <p:extLst>
      <p:ext uri="{BB962C8B-B14F-4D97-AF65-F5344CB8AC3E}">
        <p14:creationId xmlns:p14="http://schemas.microsoft.com/office/powerpoint/2010/main" val="15630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84738" y="274637"/>
            <a:ext cx="10058400" cy="1671394"/>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Purpose of the Student Success and Support Program</a:t>
            </a:r>
            <a:br>
              <a:rPr lang="en-US" sz="4000" b="1"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idx="1"/>
          </p:nvPr>
        </p:nvSpPr>
        <p:spPr>
          <a:xfrm>
            <a:off x="832757" y="1946031"/>
            <a:ext cx="10640326" cy="4115583"/>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purpose of the SSSP is to ensure that all credit and noncredit students:</a:t>
            </a:r>
          </a:p>
          <a:p>
            <a:pPr marL="0" indent="0">
              <a:buNone/>
            </a:pP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Promptly define their educational and career goals</a:t>
            </a:r>
          </a:p>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Complete their courses</a:t>
            </a:r>
          </a:p>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Persist to the next academic term, and </a:t>
            </a:r>
          </a:p>
          <a:p>
            <a:pPr>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Achieve their educational objectives in a timely manner.  </a:t>
            </a:r>
          </a:p>
          <a:p>
            <a:pPr>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Planning and implementation of SSSP needs to reflect the underlying expectation that student success is a joint responsibility of the student and the institution.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California Community Colleges Chancellor’s Office. (2015). </a:t>
            </a:r>
            <a:r>
              <a:rPr lang="en-US" sz="1600" dirty="0">
                <a:latin typeface="Times New Roman" panose="02020603050405020304" pitchFamily="18" charset="0"/>
                <a:cs typeface="Times New Roman" panose="02020603050405020304" pitchFamily="18" charset="0"/>
                <a:hlinkClick r:id="rId3"/>
              </a:rPr>
              <a:t>California Community Colleges Student Success and Support Program Handbook. </a:t>
            </a: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681881"/>
      </p:ext>
    </p:extLst>
  </p:cSld>
  <p:clrMapOvr>
    <a:masterClrMapping/>
  </p:clrMapOvr>
  <p:transition spd="slow">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767254" y="0"/>
            <a:ext cx="10930759" cy="995362"/>
          </a:xfrm>
        </p:spPr>
        <p:txBody>
          <a:bodyPr>
            <a:normAutofit/>
          </a:bodyPr>
          <a:lstStyle/>
          <a:p>
            <a:pPr algn="l" eaLnBrk="1" hangingPunct="1"/>
            <a:r>
              <a:rPr lang="en-US" altLang="en-US" sz="2800" b="1" dirty="0">
                <a:solidFill>
                  <a:srgbClr val="0070C0"/>
                </a:solidFill>
                <a:latin typeface="Times New Roman" panose="02020603050405020304" pitchFamily="18" charset="0"/>
                <a:cs typeface="Times New Roman" panose="02020603050405020304" pitchFamily="18" charset="0"/>
              </a:rPr>
              <a:t>Fitting the Pieces Together:		     </a:t>
            </a:r>
            <a:r>
              <a:rPr lang="en-US" altLang="en-US" sz="2200" b="1" dirty="0">
                <a:solidFill>
                  <a:srgbClr val="0070C0"/>
                </a:solidFill>
                <a:latin typeface="Times New Roman" panose="02020603050405020304" pitchFamily="18" charset="0"/>
                <a:cs typeface="Times New Roman" panose="02020603050405020304" pitchFamily="18" charset="0"/>
              </a:rPr>
              <a:t>Student Success and Support Program</a:t>
            </a:r>
            <a:br>
              <a:rPr lang="en-US" altLang="en-US" sz="2200" b="1" dirty="0">
                <a:solidFill>
                  <a:srgbClr val="0070C0"/>
                </a:solidFill>
                <a:latin typeface="Times New Roman" panose="02020603050405020304" pitchFamily="18" charset="0"/>
                <a:cs typeface="Times New Roman" panose="02020603050405020304" pitchFamily="18" charset="0"/>
              </a:rPr>
            </a:br>
            <a:r>
              <a:rPr lang="en-US" altLang="en-US" sz="2800" b="1" i="1" dirty="0">
                <a:solidFill>
                  <a:srgbClr val="0070C0"/>
                </a:solidFill>
                <a:latin typeface="Times New Roman" panose="02020603050405020304" pitchFamily="18" charset="0"/>
                <a:cs typeface="Times New Roman" panose="02020603050405020304" pitchFamily="18" charset="0"/>
              </a:rPr>
              <a:t>Student Success Act of 2012	</a:t>
            </a:r>
            <a:r>
              <a:rPr lang="en-US" altLang="en-US" sz="2800" b="1" i="1" dirty="0">
                <a:solidFill>
                  <a:srgbClr val="0070C0"/>
                </a:solidFill>
              </a:rPr>
              <a:t>		              </a:t>
            </a:r>
            <a:r>
              <a:rPr lang="en-US" altLang="en-US" sz="2800" b="1" i="1" dirty="0">
                <a:solidFill>
                  <a:srgbClr val="0070C0"/>
                </a:solidFill>
                <a:latin typeface="Times New Roman" panose="02020603050405020304" pitchFamily="18" charset="0"/>
                <a:cs typeface="Times New Roman" panose="02020603050405020304" pitchFamily="18" charset="0"/>
              </a:rPr>
              <a:t>SSSP</a:t>
            </a:r>
          </a:p>
        </p:txBody>
      </p:sp>
      <p:sp>
        <p:nvSpPr>
          <p:cNvPr id="4099" name="Puzzle2"/>
          <p:cNvSpPr>
            <a:spLocks noEditPoints="1" noChangeArrowheads="1"/>
          </p:cNvSpPr>
          <p:nvPr/>
        </p:nvSpPr>
        <p:spPr bwMode="auto">
          <a:xfrm>
            <a:off x="5038725" y="2389189"/>
            <a:ext cx="2820988" cy="2185987"/>
          </a:xfrm>
          <a:custGeom>
            <a:avLst/>
            <a:gdLst>
              <a:gd name="T0" fmla="*/ 187543 w 21600"/>
              <a:gd name="T1" fmla="*/ 137058450 h 21600"/>
              <a:gd name="T2" fmla="*/ 71661976 w 21600"/>
              <a:gd name="T3" fmla="*/ 216666227 h 21600"/>
              <a:gd name="T4" fmla="*/ 177364266 w 21600"/>
              <a:gd name="T5" fmla="*/ 142413410 h 21600"/>
              <a:gd name="T6" fmla="*/ 286869535 w 21600"/>
              <a:gd name="T7" fmla="*/ 216963157 h 21600"/>
              <a:gd name="T8" fmla="*/ 368371796 w 21600"/>
              <a:gd name="T9" fmla="*/ 154433909 h 21600"/>
              <a:gd name="T10" fmla="*/ 288029274 w 21600"/>
              <a:gd name="T11" fmla="*/ 58761253 h 21600"/>
              <a:gd name="T12" fmla="*/ 184185963 w 21600"/>
              <a:gd name="T13" fmla="*/ 286708 h 21600"/>
              <a:gd name="T14" fmla="*/ 71661976 w 21600"/>
              <a:gd name="T15" fmla="*/ 60348320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4100" name="TextBox 15"/>
          <p:cNvSpPr txBox="1">
            <a:spLocks noChangeArrowheads="1"/>
          </p:cNvSpPr>
          <p:nvPr/>
        </p:nvSpPr>
        <p:spPr bwMode="auto">
          <a:xfrm>
            <a:off x="5743575" y="3090864"/>
            <a:ext cx="14112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haroni" panose="02010803020104030203" pitchFamily="2" charset="-79"/>
                <a:cs typeface="Aharoni" panose="02010803020104030203" pitchFamily="2" charset="-79"/>
              </a:rPr>
              <a:t>Registration </a:t>
            </a:r>
          </a:p>
          <a:p>
            <a:pPr eaLnBrk="1" hangingPunct="1"/>
            <a:r>
              <a:rPr lang="en-US" altLang="en-US" sz="1600" b="1">
                <a:latin typeface="Aharoni" panose="02010803020104030203" pitchFamily="2" charset="-79"/>
                <a:cs typeface="Aharoni" panose="02010803020104030203" pitchFamily="2" charset="-79"/>
              </a:rPr>
              <a:t>Priorities</a:t>
            </a:r>
          </a:p>
        </p:txBody>
      </p:sp>
      <p:sp>
        <p:nvSpPr>
          <p:cNvPr id="4101" name="TextBox 16"/>
          <p:cNvSpPr txBox="1">
            <a:spLocks noChangeArrowheads="1"/>
          </p:cNvSpPr>
          <p:nvPr/>
        </p:nvSpPr>
        <p:spPr bwMode="auto">
          <a:xfrm>
            <a:off x="5856289" y="4529139"/>
            <a:ext cx="1184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haroni" panose="02010803020104030203" pitchFamily="2" charset="-79"/>
                <a:cs typeface="Aharoni" panose="02010803020104030203" pitchFamily="2" charset="-79"/>
              </a:rPr>
              <a:t>Mandated</a:t>
            </a:r>
          </a:p>
          <a:p>
            <a:pPr eaLnBrk="1" hangingPunct="1"/>
            <a:r>
              <a:rPr lang="en-US" altLang="en-US" sz="1600" b="1">
                <a:latin typeface="Aharoni" panose="02010803020104030203" pitchFamily="2" charset="-79"/>
                <a:cs typeface="Aharoni" panose="02010803020104030203" pitchFamily="2" charset="-79"/>
              </a:rPr>
              <a:t>Services</a:t>
            </a:r>
          </a:p>
        </p:txBody>
      </p:sp>
      <p:sp>
        <p:nvSpPr>
          <p:cNvPr id="18" name="TextBox 17"/>
          <p:cNvSpPr txBox="1"/>
          <p:nvPr/>
        </p:nvSpPr>
        <p:spPr>
          <a:xfrm>
            <a:off x="5708650" y="1371601"/>
            <a:ext cx="1428750" cy="830263"/>
          </a:xfrm>
          <a:prstGeom prst="rect">
            <a:avLst/>
          </a:prstGeom>
          <a:noFill/>
        </p:spPr>
        <p:txBody>
          <a:bodyPr wrap="none">
            <a:spAutoFit/>
          </a:bodyPr>
          <a:lstStyle/>
          <a:p>
            <a:pPr algn="ctr">
              <a:defRPr/>
            </a:pPr>
            <a:r>
              <a:rPr lang="en-US" sz="1600" b="1" spc="-150" dirty="0">
                <a:latin typeface="Aharoni" pitchFamily="2" charset="-79"/>
                <a:cs typeface="Aharoni" pitchFamily="2" charset="-79"/>
              </a:rPr>
              <a:t>Declaring a</a:t>
            </a:r>
          </a:p>
          <a:p>
            <a:pPr algn="ctr">
              <a:defRPr/>
            </a:pPr>
            <a:r>
              <a:rPr lang="en-US" sz="1600" b="1" spc="-150" dirty="0">
                <a:latin typeface="Aharoni" pitchFamily="2" charset="-79"/>
                <a:cs typeface="Aharoni" pitchFamily="2" charset="-79"/>
              </a:rPr>
              <a:t>Course of Study</a:t>
            </a:r>
          </a:p>
          <a:p>
            <a:pPr algn="ctr">
              <a:defRPr/>
            </a:pPr>
            <a:r>
              <a:rPr lang="en-US" sz="1600" b="1" spc="-150" dirty="0">
                <a:latin typeface="Aharoni" pitchFamily="2" charset="-79"/>
                <a:cs typeface="Aharoni" pitchFamily="2" charset="-79"/>
              </a:rPr>
              <a:t>Early</a:t>
            </a:r>
          </a:p>
        </p:txBody>
      </p:sp>
      <p:sp>
        <p:nvSpPr>
          <p:cNvPr id="4103" name="TextBox 20"/>
          <p:cNvSpPr txBox="1">
            <a:spLocks noChangeArrowheads="1"/>
          </p:cNvSpPr>
          <p:nvPr/>
        </p:nvSpPr>
        <p:spPr bwMode="auto">
          <a:xfrm>
            <a:off x="4122738" y="2051050"/>
            <a:ext cx="157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haroni" panose="02010803020104030203" pitchFamily="2" charset="-79"/>
                <a:cs typeface="Aharoni" panose="02010803020104030203" pitchFamily="2" charset="-79"/>
              </a:rPr>
              <a:t>Student Equity</a:t>
            </a:r>
          </a:p>
        </p:txBody>
      </p:sp>
      <p:grpSp>
        <p:nvGrpSpPr>
          <p:cNvPr id="4104" name="Group 2"/>
          <p:cNvGrpSpPr>
            <a:grpSpLocks/>
          </p:cNvGrpSpPr>
          <p:nvPr/>
        </p:nvGrpSpPr>
        <p:grpSpPr bwMode="auto">
          <a:xfrm>
            <a:off x="3181350" y="307182"/>
            <a:ext cx="4476750" cy="4514850"/>
            <a:chOff x="1828" y="633"/>
            <a:chExt cx="2822" cy="2849"/>
          </a:xfrm>
        </p:grpSpPr>
        <p:sp>
          <p:nvSpPr>
            <p:cNvPr id="4119" name="Puzzle3"/>
            <p:cNvSpPr>
              <a:spLocks noEditPoints="1" noChangeArrowheads="1"/>
            </p:cNvSpPr>
            <p:nvPr/>
          </p:nvSpPr>
          <p:spPr bwMode="auto">
            <a:xfrm>
              <a:off x="3204" y="633"/>
              <a:ext cx="1114" cy="1514"/>
            </a:xfrm>
            <a:custGeom>
              <a:avLst/>
              <a:gdLst>
                <a:gd name="T0" fmla="*/ 28 w 21600"/>
                <a:gd name="T1" fmla="*/ 78 h 21600"/>
                <a:gd name="T2" fmla="*/ 55 w 21600"/>
                <a:gd name="T3" fmla="*/ 104 h 21600"/>
                <a:gd name="T4" fmla="*/ 35 w 21600"/>
                <a:gd name="T5" fmla="*/ 68 h 21600"/>
                <a:gd name="T6" fmla="*/ 55 w 21600"/>
                <a:gd name="T7" fmla="*/ 34 h 21600"/>
                <a:gd name="T8" fmla="*/ 28 w 21600"/>
                <a:gd name="T9" fmla="*/ 0 h 21600"/>
                <a:gd name="T10" fmla="*/ 2 w 21600"/>
                <a:gd name="T11" fmla="*/ 33 h 21600"/>
                <a:gd name="T12" fmla="*/ 21 w 21600"/>
                <a:gd name="T13" fmla="*/ 66 h 21600"/>
                <a:gd name="T14" fmla="*/ 2 w 21600"/>
                <a:gd name="T15" fmla="*/ 104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4120" name="Puzzle2"/>
            <p:cNvSpPr>
              <a:spLocks noEditPoints="1" noChangeArrowheads="1"/>
            </p:cNvSpPr>
            <p:nvPr/>
          </p:nvSpPr>
          <p:spPr bwMode="auto">
            <a:xfrm>
              <a:off x="2872" y="1729"/>
              <a:ext cx="1778" cy="1379"/>
            </a:xfrm>
            <a:custGeom>
              <a:avLst/>
              <a:gdLst>
                <a:gd name="T0" fmla="*/ 0 w 21600"/>
                <a:gd name="T1" fmla="*/ 55 h 21600"/>
                <a:gd name="T2" fmla="*/ 28 w 21600"/>
                <a:gd name="T3" fmla="*/ 86 h 21600"/>
                <a:gd name="T4" fmla="*/ 70 w 21600"/>
                <a:gd name="T5" fmla="*/ 57 h 21600"/>
                <a:gd name="T6" fmla="*/ 114 w 21600"/>
                <a:gd name="T7" fmla="*/ 86 h 21600"/>
                <a:gd name="T8" fmla="*/ 146 w 21600"/>
                <a:gd name="T9" fmla="*/ 61 h 21600"/>
                <a:gd name="T10" fmla="*/ 114 w 21600"/>
                <a:gd name="T11" fmla="*/ 23 h 21600"/>
                <a:gd name="T12" fmla="*/ 73 w 21600"/>
                <a:gd name="T13" fmla="*/ 0 h 21600"/>
                <a:gd name="T14" fmla="*/ 28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4121" name="Puzzle4"/>
            <p:cNvSpPr>
              <a:spLocks noEditPoints="1" noChangeArrowheads="1"/>
            </p:cNvSpPr>
            <p:nvPr/>
          </p:nvSpPr>
          <p:spPr bwMode="auto">
            <a:xfrm>
              <a:off x="2192" y="1719"/>
              <a:ext cx="1072" cy="1763"/>
            </a:xfrm>
            <a:custGeom>
              <a:avLst/>
              <a:gdLst>
                <a:gd name="T0" fmla="*/ 20 w 21600"/>
                <a:gd name="T1" fmla="*/ 77 h 21600"/>
                <a:gd name="T2" fmla="*/ 1 w 21600"/>
                <a:gd name="T3" fmla="*/ 113 h 21600"/>
                <a:gd name="T4" fmla="*/ 28 w 21600"/>
                <a:gd name="T5" fmla="*/ 144 h 21600"/>
                <a:gd name="T6" fmla="*/ 52 w 21600"/>
                <a:gd name="T7" fmla="*/ 112 h 21600"/>
                <a:gd name="T8" fmla="*/ 34 w 21600"/>
                <a:gd name="T9" fmla="*/ 73 h 21600"/>
                <a:gd name="T10" fmla="*/ 52 w 21600"/>
                <a:gd name="T11" fmla="*/ 31 h 21600"/>
                <a:gd name="T12" fmla="*/ 27 w 21600"/>
                <a:gd name="T13" fmla="*/ 0 h 21600"/>
                <a:gd name="T14" fmla="*/ 1 w 21600"/>
                <a:gd name="T15" fmla="*/ 31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4122" name="Puzzle1"/>
            <p:cNvSpPr>
              <a:spLocks noEditPoints="1" noChangeArrowheads="1"/>
            </p:cNvSpPr>
            <p:nvPr/>
          </p:nvSpPr>
          <p:spPr bwMode="auto">
            <a:xfrm>
              <a:off x="1828" y="1096"/>
              <a:ext cx="1800" cy="1051"/>
            </a:xfrm>
            <a:custGeom>
              <a:avLst/>
              <a:gdLst>
                <a:gd name="T0" fmla="*/ 116 w 21600"/>
                <a:gd name="T1" fmla="*/ 50 h 21600"/>
                <a:gd name="T2" fmla="*/ 118 w 21600"/>
                <a:gd name="T3" fmla="*/ 1 h 21600"/>
                <a:gd name="T4" fmla="*/ 33 w 21600"/>
                <a:gd name="T5" fmla="*/ 2 h 21600"/>
                <a:gd name="T6" fmla="*/ 35 w 21600"/>
                <a:gd name="T7" fmla="*/ 50 h 21600"/>
                <a:gd name="T8" fmla="*/ 75 w 21600"/>
                <a:gd name="T9" fmla="*/ 31 h 21600"/>
                <a:gd name="T10" fmla="*/ 75 w 21600"/>
                <a:gd name="T11" fmla="*/ 21 h 21600"/>
                <a:gd name="T12" fmla="*/ 150 w 21600"/>
                <a:gd name="T13" fmla="*/ 24 h 21600"/>
                <a:gd name="T14" fmla="*/ 0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sp>
        <p:nvSpPr>
          <p:cNvPr id="4105" name="Puzzle1"/>
          <p:cNvSpPr>
            <a:spLocks noEditPoints="1" noChangeArrowheads="1"/>
          </p:cNvSpPr>
          <p:nvPr/>
        </p:nvSpPr>
        <p:spPr bwMode="auto">
          <a:xfrm>
            <a:off x="6407151" y="1041400"/>
            <a:ext cx="2855913" cy="1665288"/>
          </a:xfrm>
          <a:custGeom>
            <a:avLst/>
            <a:gdLst>
              <a:gd name="T0" fmla="*/ 292598864 w 21600"/>
              <a:gd name="T1" fmla="*/ 125303979 h 21600"/>
              <a:gd name="T2" fmla="*/ 296723940 w 21600"/>
              <a:gd name="T3" fmla="*/ 3097204 h 21600"/>
              <a:gd name="T4" fmla="*/ 82588376 w 21600"/>
              <a:gd name="T5" fmla="*/ 5088688 h 21600"/>
              <a:gd name="T6" fmla="*/ 88094339 w 21600"/>
              <a:gd name="T7" fmla="*/ 124864065 h 21600"/>
              <a:gd name="T8" fmla="*/ 188965715 w 21600"/>
              <a:gd name="T9" fmla="*/ 76598391 h 21600"/>
              <a:gd name="T10" fmla="*/ 189560035 w 21600"/>
              <a:gd name="T11" fmla="*/ 51802792 h 21600"/>
              <a:gd name="T12" fmla="*/ 377546939 w 21600"/>
              <a:gd name="T13" fmla="*/ 59447775 h 21600"/>
              <a:gd name="T14" fmla="*/ 978811 w 21600"/>
              <a:gd name="T15" fmla="*/ 59447775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sp>
        <p:nvSpPr>
          <p:cNvPr id="4106" name="Puzzle4"/>
          <p:cNvSpPr>
            <a:spLocks noEditPoints="1" noChangeArrowheads="1"/>
          </p:cNvSpPr>
          <p:nvPr/>
        </p:nvSpPr>
        <p:spPr bwMode="auto">
          <a:xfrm>
            <a:off x="6985001" y="2028825"/>
            <a:ext cx="1700213" cy="2794000"/>
          </a:xfrm>
          <a:custGeom>
            <a:avLst/>
            <a:gdLst>
              <a:gd name="T0" fmla="*/ 51480403 w 21600"/>
              <a:gd name="T1" fmla="*/ 193962584 h 21600"/>
              <a:gd name="T2" fmla="*/ 2807319 w 21600"/>
              <a:gd name="T3" fmla="*/ 283389858 h 21600"/>
              <a:gd name="T4" fmla="*/ 71268127 w 21600"/>
              <a:gd name="T5" fmla="*/ 361389801 h 21600"/>
              <a:gd name="T6" fmla="*/ 129646121 w 21600"/>
              <a:gd name="T7" fmla="*/ 280261225 h 21600"/>
              <a:gd name="T8" fmla="*/ 86587755 w 21600"/>
              <a:gd name="T9" fmla="*/ 182167248 h 21600"/>
              <a:gd name="T10" fmla="*/ 130346357 w 21600"/>
              <a:gd name="T11" fmla="*/ 78903465 h 21600"/>
              <a:gd name="T12" fmla="*/ 68801638 w 21600"/>
              <a:gd name="T13" fmla="*/ 184068 h 21600"/>
              <a:gd name="T14" fmla="*/ 2807319 w 21600"/>
              <a:gd name="T15" fmla="*/ 78903465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4107" name="Puzzle3"/>
          <p:cNvSpPr>
            <a:spLocks noEditPoints="1" noChangeArrowheads="1"/>
          </p:cNvSpPr>
          <p:nvPr/>
        </p:nvSpPr>
        <p:spPr bwMode="auto">
          <a:xfrm>
            <a:off x="5341939" y="3425826"/>
            <a:ext cx="1766887" cy="2398713"/>
          </a:xfrm>
          <a:custGeom>
            <a:avLst/>
            <a:gdLst>
              <a:gd name="T0" fmla="*/ 69542627 w 21600"/>
              <a:gd name="T1" fmla="*/ 194970724 h 21600"/>
              <a:gd name="T2" fmla="*/ 137539228 w 21600"/>
              <a:gd name="T3" fmla="*/ 260125544 h 21600"/>
              <a:gd name="T4" fmla="*/ 88208234 w 21600"/>
              <a:gd name="T5" fmla="*/ 170238661 h 21600"/>
              <a:gd name="T6" fmla="*/ 137539228 w 21600"/>
              <a:gd name="T7" fmla="*/ 86655062 h 21600"/>
              <a:gd name="T8" fmla="*/ 70272123 w 21600"/>
              <a:gd name="T9" fmla="*/ 641434 h 21600"/>
              <a:gd name="T10" fmla="*/ 4631289 w 21600"/>
              <a:gd name="T11" fmla="*/ 83904316 h 21600"/>
              <a:gd name="T12" fmla="*/ 53968991 w 21600"/>
              <a:gd name="T13" fmla="*/ 166846481 h 21600"/>
              <a:gd name="T14" fmla="*/ 4631289 w 21600"/>
              <a:gd name="T15" fmla="*/ 260125544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4108" name="Puzzle1"/>
          <p:cNvSpPr>
            <a:spLocks noEditPoints="1" noChangeArrowheads="1"/>
          </p:cNvSpPr>
          <p:nvPr/>
        </p:nvSpPr>
        <p:spPr bwMode="auto">
          <a:xfrm>
            <a:off x="6407151" y="4159250"/>
            <a:ext cx="2855913" cy="1665288"/>
          </a:xfrm>
          <a:custGeom>
            <a:avLst/>
            <a:gdLst>
              <a:gd name="T0" fmla="*/ 292598864 w 21600"/>
              <a:gd name="T1" fmla="*/ 125303979 h 21600"/>
              <a:gd name="T2" fmla="*/ 296723940 w 21600"/>
              <a:gd name="T3" fmla="*/ 3097204 h 21600"/>
              <a:gd name="T4" fmla="*/ 82588376 w 21600"/>
              <a:gd name="T5" fmla="*/ 5088688 h 21600"/>
              <a:gd name="T6" fmla="*/ 88094339 w 21600"/>
              <a:gd name="T7" fmla="*/ 124864065 h 21600"/>
              <a:gd name="T8" fmla="*/ 188965715 w 21600"/>
              <a:gd name="T9" fmla="*/ 76598391 h 21600"/>
              <a:gd name="T10" fmla="*/ 189560035 w 21600"/>
              <a:gd name="T11" fmla="*/ 51802792 h 21600"/>
              <a:gd name="T12" fmla="*/ 377546939 w 21600"/>
              <a:gd name="T13" fmla="*/ 59447775 h 21600"/>
              <a:gd name="T14" fmla="*/ 978811 w 21600"/>
              <a:gd name="T15" fmla="*/ 59447775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sp>
        <p:nvSpPr>
          <p:cNvPr id="4109" name="Puzzle1"/>
          <p:cNvSpPr>
            <a:spLocks noEditPoints="1" noChangeArrowheads="1"/>
          </p:cNvSpPr>
          <p:nvPr/>
        </p:nvSpPr>
        <p:spPr bwMode="auto">
          <a:xfrm>
            <a:off x="3140076" y="4159250"/>
            <a:ext cx="2855913" cy="1665288"/>
          </a:xfrm>
          <a:custGeom>
            <a:avLst/>
            <a:gdLst>
              <a:gd name="T0" fmla="*/ 292598864 w 21600"/>
              <a:gd name="T1" fmla="*/ 125303979 h 21600"/>
              <a:gd name="T2" fmla="*/ 296723940 w 21600"/>
              <a:gd name="T3" fmla="*/ 3097204 h 21600"/>
              <a:gd name="T4" fmla="*/ 82588376 w 21600"/>
              <a:gd name="T5" fmla="*/ 5088688 h 21600"/>
              <a:gd name="T6" fmla="*/ 88094339 w 21600"/>
              <a:gd name="T7" fmla="*/ 124864065 h 21600"/>
              <a:gd name="T8" fmla="*/ 188965715 w 21600"/>
              <a:gd name="T9" fmla="*/ 76598391 h 21600"/>
              <a:gd name="T10" fmla="*/ 189560035 w 21600"/>
              <a:gd name="T11" fmla="*/ 51802792 h 21600"/>
              <a:gd name="T12" fmla="*/ 377546939 w 21600"/>
              <a:gd name="T13" fmla="*/ 59447775 h 21600"/>
              <a:gd name="T14" fmla="*/ 978811 w 21600"/>
              <a:gd name="T15" fmla="*/ 59447775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sp>
        <p:nvSpPr>
          <p:cNvPr id="4110" name="TextBox 37"/>
          <p:cNvSpPr txBox="1">
            <a:spLocks noChangeArrowheads="1"/>
          </p:cNvSpPr>
          <p:nvPr/>
        </p:nvSpPr>
        <p:spPr bwMode="auto">
          <a:xfrm>
            <a:off x="5524500" y="4184650"/>
            <a:ext cx="1411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latin typeface="Aharoni" panose="02010803020104030203" pitchFamily="2" charset="-79"/>
                <a:cs typeface="Aharoni" panose="02010803020104030203" pitchFamily="2" charset="-79"/>
              </a:rPr>
              <a:t>Registration </a:t>
            </a:r>
          </a:p>
          <a:p>
            <a:pPr eaLnBrk="1" hangingPunct="1"/>
            <a:r>
              <a:rPr lang="en-US" altLang="en-US" sz="1600" b="1" dirty="0">
                <a:latin typeface="Aharoni" panose="02010803020104030203" pitchFamily="2" charset="-79"/>
                <a:cs typeface="Aharoni" panose="02010803020104030203" pitchFamily="2" charset="-79"/>
              </a:rPr>
              <a:t>Priorities</a:t>
            </a:r>
          </a:p>
        </p:txBody>
      </p:sp>
      <p:sp>
        <p:nvSpPr>
          <p:cNvPr id="4111" name="TextBox 38"/>
          <p:cNvSpPr txBox="1">
            <a:spLocks noChangeArrowheads="1"/>
          </p:cNvSpPr>
          <p:nvPr/>
        </p:nvSpPr>
        <p:spPr bwMode="auto">
          <a:xfrm>
            <a:off x="5608639" y="2747963"/>
            <a:ext cx="1184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latin typeface="Aharoni" panose="02010803020104030203" pitchFamily="2" charset="-79"/>
                <a:cs typeface="Aharoni" panose="02010803020104030203" pitchFamily="2" charset="-79"/>
              </a:rPr>
              <a:t>Mandated</a:t>
            </a:r>
          </a:p>
          <a:p>
            <a:pPr eaLnBrk="1" hangingPunct="1"/>
            <a:r>
              <a:rPr lang="en-US" altLang="en-US" sz="1600" b="1" dirty="0">
                <a:latin typeface="Aharoni" panose="02010803020104030203" pitchFamily="2" charset="-79"/>
                <a:cs typeface="Aharoni" panose="02010803020104030203" pitchFamily="2" charset="-79"/>
              </a:rPr>
              <a:t>Services</a:t>
            </a:r>
          </a:p>
        </p:txBody>
      </p:sp>
      <p:sp>
        <p:nvSpPr>
          <p:cNvPr id="40" name="TextBox 39"/>
          <p:cNvSpPr txBox="1"/>
          <p:nvPr/>
        </p:nvSpPr>
        <p:spPr>
          <a:xfrm>
            <a:off x="5486400" y="1025525"/>
            <a:ext cx="1428750" cy="831850"/>
          </a:xfrm>
          <a:prstGeom prst="rect">
            <a:avLst/>
          </a:prstGeom>
          <a:noFill/>
        </p:spPr>
        <p:txBody>
          <a:bodyPr wrap="none">
            <a:spAutoFit/>
          </a:bodyPr>
          <a:lstStyle/>
          <a:p>
            <a:pPr algn="ctr">
              <a:defRPr/>
            </a:pPr>
            <a:r>
              <a:rPr lang="en-US" sz="1600" b="1" spc="-150" dirty="0">
                <a:latin typeface="Aharoni" pitchFamily="2" charset="-79"/>
                <a:cs typeface="Aharoni" pitchFamily="2" charset="-79"/>
              </a:rPr>
              <a:t>Declaring a</a:t>
            </a:r>
          </a:p>
          <a:p>
            <a:pPr algn="ctr">
              <a:defRPr/>
            </a:pPr>
            <a:r>
              <a:rPr lang="en-US" sz="1600" b="1" spc="-150" dirty="0">
                <a:latin typeface="Aharoni" pitchFamily="2" charset="-79"/>
                <a:cs typeface="Aharoni" pitchFamily="2" charset="-79"/>
              </a:rPr>
              <a:t>Course of Study</a:t>
            </a:r>
          </a:p>
          <a:p>
            <a:pPr algn="ctr">
              <a:defRPr/>
            </a:pPr>
            <a:r>
              <a:rPr lang="en-US" sz="1600" b="1" spc="-150" dirty="0">
                <a:latin typeface="Aharoni" pitchFamily="2" charset="-79"/>
                <a:cs typeface="Aharoni" pitchFamily="2" charset="-79"/>
              </a:rPr>
              <a:t>Early</a:t>
            </a:r>
          </a:p>
        </p:txBody>
      </p:sp>
      <p:sp>
        <p:nvSpPr>
          <p:cNvPr id="4113" name="TextBox 40"/>
          <p:cNvSpPr txBox="1">
            <a:spLocks noChangeArrowheads="1"/>
          </p:cNvSpPr>
          <p:nvPr/>
        </p:nvSpPr>
        <p:spPr bwMode="auto">
          <a:xfrm>
            <a:off x="3995739" y="2898775"/>
            <a:ext cx="1144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haroni" panose="02010803020104030203" pitchFamily="2" charset="-79"/>
                <a:cs typeface="Aharoni" panose="02010803020104030203" pitchFamily="2" charset="-79"/>
              </a:rPr>
              <a:t>Scorecard</a:t>
            </a:r>
          </a:p>
        </p:txBody>
      </p:sp>
      <p:sp>
        <p:nvSpPr>
          <p:cNvPr id="4114" name="TextBox 41"/>
          <p:cNvSpPr txBox="1">
            <a:spLocks noChangeArrowheads="1"/>
          </p:cNvSpPr>
          <p:nvPr/>
        </p:nvSpPr>
        <p:spPr bwMode="auto">
          <a:xfrm>
            <a:off x="7191376" y="2727325"/>
            <a:ext cx="1287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latin typeface="Aharoni" panose="02010803020104030203" pitchFamily="2" charset="-79"/>
                <a:cs typeface="Aharoni" panose="02010803020104030203" pitchFamily="2" charset="-79"/>
              </a:rPr>
              <a:t>Technology</a:t>
            </a:r>
          </a:p>
          <a:p>
            <a:pPr algn="ctr" eaLnBrk="1" hangingPunct="1"/>
            <a:r>
              <a:rPr lang="en-US" altLang="en-US" sz="1600" b="1">
                <a:latin typeface="Aharoni" panose="02010803020104030203" pitchFamily="2" charset="-79"/>
                <a:cs typeface="Aharoni" panose="02010803020104030203" pitchFamily="2" charset="-79"/>
              </a:rPr>
              <a:t>Solutions</a:t>
            </a:r>
          </a:p>
        </p:txBody>
      </p:sp>
      <p:sp>
        <p:nvSpPr>
          <p:cNvPr id="4115" name="TextBox 42"/>
          <p:cNvSpPr txBox="1">
            <a:spLocks noChangeArrowheads="1"/>
          </p:cNvSpPr>
          <p:nvPr/>
        </p:nvSpPr>
        <p:spPr bwMode="auto">
          <a:xfrm>
            <a:off x="7154863" y="4833939"/>
            <a:ext cx="157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haroni" panose="02010803020104030203" pitchFamily="2" charset="-79"/>
                <a:cs typeface="Aharoni" panose="02010803020104030203" pitchFamily="2" charset="-79"/>
              </a:rPr>
              <a:t>Student Equity</a:t>
            </a:r>
          </a:p>
        </p:txBody>
      </p:sp>
      <p:sp>
        <p:nvSpPr>
          <p:cNvPr id="4116" name="TextBox 43"/>
          <p:cNvSpPr txBox="1">
            <a:spLocks noChangeArrowheads="1"/>
          </p:cNvSpPr>
          <p:nvPr/>
        </p:nvSpPr>
        <p:spPr bwMode="auto">
          <a:xfrm>
            <a:off x="7316789" y="1719264"/>
            <a:ext cx="947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latin typeface="Aharoni" panose="02010803020104030203" pitchFamily="2" charset="-79"/>
                <a:cs typeface="Aharoni" panose="02010803020104030203" pitchFamily="2" charset="-79"/>
              </a:rPr>
              <a:t>BOGFW</a:t>
            </a:r>
          </a:p>
        </p:txBody>
      </p:sp>
      <p:sp>
        <p:nvSpPr>
          <p:cNvPr id="4117" name="TextBox 44"/>
          <p:cNvSpPr txBox="1">
            <a:spLocks noChangeArrowheads="1"/>
          </p:cNvSpPr>
          <p:nvPr/>
        </p:nvSpPr>
        <p:spPr bwMode="auto">
          <a:xfrm>
            <a:off x="3887789" y="4768850"/>
            <a:ext cx="130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haroni" panose="02010803020104030203" pitchFamily="2" charset="-79"/>
                <a:cs typeface="Aharoni" panose="02010803020104030203" pitchFamily="2" charset="-79"/>
              </a:rPr>
              <a:t>Assessment</a:t>
            </a:r>
          </a:p>
        </p:txBody>
      </p:sp>
      <p:sp>
        <p:nvSpPr>
          <p:cNvPr id="4118" name="TextBox 45"/>
          <p:cNvSpPr txBox="1">
            <a:spLocks noChangeArrowheads="1"/>
          </p:cNvSpPr>
          <p:nvPr/>
        </p:nvSpPr>
        <p:spPr bwMode="auto">
          <a:xfrm>
            <a:off x="3813175" y="1687514"/>
            <a:ext cx="1606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haroni" panose="02010803020104030203" pitchFamily="2" charset="-79"/>
                <a:cs typeface="Aharoni" panose="02010803020104030203" pitchFamily="2" charset="-79"/>
              </a:rPr>
              <a:t>K-12 Alignment</a:t>
            </a:r>
          </a:p>
        </p:txBody>
      </p:sp>
      <p:sp>
        <p:nvSpPr>
          <p:cNvPr id="2" name="Explosion 2 1"/>
          <p:cNvSpPr/>
          <p:nvPr/>
        </p:nvSpPr>
        <p:spPr>
          <a:xfrm>
            <a:off x="656492" y="3902996"/>
            <a:ext cx="2805845" cy="1921542"/>
          </a:xfrm>
          <a:prstGeom prst="irregularSeal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Noncredit SSSP</a:t>
            </a:r>
          </a:p>
        </p:txBody>
      </p:sp>
      <p:sp>
        <p:nvSpPr>
          <p:cNvPr id="10" name="Explosion 2 9"/>
          <p:cNvSpPr/>
          <p:nvPr/>
        </p:nvSpPr>
        <p:spPr>
          <a:xfrm>
            <a:off x="231041" y="1251617"/>
            <a:ext cx="3175886" cy="3054538"/>
          </a:xfrm>
          <a:prstGeom prst="irregularSeal2">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Credit SSSP</a:t>
            </a:r>
          </a:p>
        </p:txBody>
      </p:sp>
    </p:spTree>
    <p:extLst>
      <p:ext uri="{BB962C8B-B14F-4D97-AF65-F5344CB8AC3E}">
        <p14:creationId xmlns:p14="http://schemas.microsoft.com/office/powerpoint/2010/main" val="260821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457200" y="0"/>
            <a:ext cx="5399088" cy="791518"/>
          </a:xfrm>
        </p:spPr>
        <p:txBody>
          <a:bodyPr>
            <a:normAutofit/>
          </a:bodyPr>
          <a:lstStyle/>
          <a:p>
            <a:pPr eaLnBrk="1" hangingPunct="1"/>
            <a:r>
              <a:rPr lang="en-US" altLang="en-US" sz="4000" b="1" dirty="0">
                <a:solidFill>
                  <a:srgbClr val="0070C0"/>
                </a:solidFill>
                <a:latin typeface="Times New Roman" panose="02020603050405020304" pitchFamily="18" charset="0"/>
                <a:cs typeface="Times New Roman" panose="02020603050405020304" pitchFamily="18" charset="0"/>
              </a:rPr>
              <a:t>Noncredit SSSP</a:t>
            </a:r>
            <a:endParaRPr lang="en-US" altLang="en-US" sz="4000" b="1" i="1" dirty="0">
              <a:solidFill>
                <a:srgbClr val="0070C0"/>
              </a:solidFill>
              <a:latin typeface="Times New Roman" panose="02020603050405020304" pitchFamily="18" charset="0"/>
              <a:cs typeface="Times New Roman" panose="02020603050405020304" pitchFamily="18" charset="0"/>
            </a:endParaRPr>
          </a:p>
        </p:txBody>
      </p:sp>
      <p:sp>
        <p:nvSpPr>
          <p:cNvPr id="4099" name="Puzzle2"/>
          <p:cNvSpPr>
            <a:spLocks noEditPoints="1" noChangeArrowheads="1"/>
          </p:cNvSpPr>
          <p:nvPr/>
        </p:nvSpPr>
        <p:spPr bwMode="auto">
          <a:xfrm>
            <a:off x="5038725" y="2389189"/>
            <a:ext cx="2820988" cy="2185987"/>
          </a:xfrm>
          <a:custGeom>
            <a:avLst/>
            <a:gdLst>
              <a:gd name="T0" fmla="*/ 187543 w 21600"/>
              <a:gd name="T1" fmla="*/ 137058450 h 21600"/>
              <a:gd name="T2" fmla="*/ 71661976 w 21600"/>
              <a:gd name="T3" fmla="*/ 216666227 h 21600"/>
              <a:gd name="T4" fmla="*/ 177364266 w 21600"/>
              <a:gd name="T5" fmla="*/ 142413410 h 21600"/>
              <a:gd name="T6" fmla="*/ 286869535 w 21600"/>
              <a:gd name="T7" fmla="*/ 216963157 h 21600"/>
              <a:gd name="T8" fmla="*/ 368371796 w 21600"/>
              <a:gd name="T9" fmla="*/ 154433909 h 21600"/>
              <a:gd name="T10" fmla="*/ 288029274 w 21600"/>
              <a:gd name="T11" fmla="*/ 58761253 h 21600"/>
              <a:gd name="T12" fmla="*/ 184185963 w 21600"/>
              <a:gd name="T13" fmla="*/ 286708 h 21600"/>
              <a:gd name="T14" fmla="*/ 71661976 w 21600"/>
              <a:gd name="T15" fmla="*/ 60348320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4100" name="TextBox 15"/>
          <p:cNvSpPr txBox="1">
            <a:spLocks noChangeArrowheads="1"/>
          </p:cNvSpPr>
          <p:nvPr/>
        </p:nvSpPr>
        <p:spPr bwMode="auto">
          <a:xfrm>
            <a:off x="5743575" y="3090864"/>
            <a:ext cx="14112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haroni" panose="02010803020104030203" pitchFamily="2" charset="-79"/>
                <a:cs typeface="Aharoni" panose="02010803020104030203" pitchFamily="2" charset="-79"/>
              </a:rPr>
              <a:t>Registration </a:t>
            </a:r>
          </a:p>
          <a:p>
            <a:pPr eaLnBrk="1" hangingPunct="1"/>
            <a:r>
              <a:rPr lang="en-US" altLang="en-US" sz="1600" b="1">
                <a:latin typeface="Aharoni" panose="02010803020104030203" pitchFamily="2" charset="-79"/>
                <a:cs typeface="Aharoni" panose="02010803020104030203" pitchFamily="2" charset="-79"/>
              </a:rPr>
              <a:t>Priorities</a:t>
            </a:r>
          </a:p>
        </p:txBody>
      </p:sp>
      <p:sp>
        <p:nvSpPr>
          <p:cNvPr id="4101" name="TextBox 16"/>
          <p:cNvSpPr txBox="1">
            <a:spLocks noChangeArrowheads="1"/>
          </p:cNvSpPr>
          <p:nvPr/>
        </p:nvSpPr>
        <p:spPr bwMode="auto">
          <a:xfrm>
            <a:off x="5856289" y="4529139"/>
            <a:ext cx="1184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haroni" panose="02010803020104030203" pitchFamily="2" charset="-79"/>
                <a:cs typeface="Aharoni" panose="02010803020104030203" pitchFamily="2" charset="-79"/>
              </a:rPr>
              <a:t>Mandated</a:t>
            </a:r>
          </a:p>
          <a:p>
            <a:pPr eaLnBrk="1" hangingPunct="1"/>
            <a:r>
              <a:rPr lang="en-US" altLang="en-US" sz="1600" b="1">
                <a:latin typeface="Aharoni" panose="02010803020104030203" pitchFamily="2" charset="-79"/>
                <a:cs typeface="Aharoni" panose="02010803020104030203" pitchFamily="2" charset="-79"/>
              </a:rPr>
              <a:t>Services</a:t>
            </a:r>
          </a:p>
        </p:txBody>
      </p:sp>
      <p:sp>
        <p:nvSpPr>
          <p:cNvPr id="18" name="TextBox 17"/>
          <p:cNvSpPr txBox="1"/>
          <p:nvPr/>
        </p:nvSpPr>
        <p:spPr>
          <a:xfrm>
            <a:off x="5708650" y="1371601"/>
            <a:ext cx="1428750" cy="830263"/>
          </a:xfrm>
          <a:prstGeom prst="rect">
            <a:avLst/>
          </a:prstGeom>
          <a:noFill/>
        </p:spPr>
        <p:txBody>
          <a:bodyPr wrap="none">
            <a:spAutoFit/>
          </a:bodyPr>
          <a:lstStyle/>
          <a:p>
            <a:pPr algn="ctr">
              <a:defRPr/>
            </a:pPr>
            <a:r>
              <a:rPr lang="en-US" sz="1600" b="1" spc="-150" dirty="0">
                <a:latin typeface="Aharoni" pitchFamily="2" charset="-79"/>
                <a:cs typeface="Aharoni" pitchFamily="2" charset="-79"/>
              </a:rPr>
              <a:t>Declaring a</a:t>
            </a:r>
          </a:p>
          <a:p>
            <a:pPr algn="ctr">
              <a:defRPr/>
            </a:pPr>
            <a:r>
              <a:rPr lang="en-US" sz="1600" b="1" spc="-150" dirty="0">
                <a:latin typeface="Aharoni" pitchFamily="2" charset="-79"/>
                <a:cs typeface="Aharoni" pitchFamily="2" charset="-79"/>
              </a:rPr>
              <a:t>Course of Study</a:t>
            </a:r>
          </a:p>
          <a:p>
            <a:pPr algn="ctr">
              <a:defRPr/>
            </a:pPr>
            <a:r>
              <a:rPr lang="en-US" sz="1600" b="1" spc="-150" dirty="0">
                <a:latin typeface="Aharoni" pitchFamily="2" charset="-79"/>
                <a:cs typeface="Aharoni" pitchFamily="2" charset="-79"/>
              </a:rPr>
              <a:t>Early</a:t>
            </a:r>
          </a:p>
        </p:txBody>
      </p:sp>
      <p:sp>
        <p:nvSpPr>
          <p:cNvPr id="4103" name="TextBox 20"/>
          <p:cNvSpPr txBox="1">
            <a:spLocks noChangeArrowheads="1"/>
          </p:cNvSpPr>
          <p:nvPr/>
        </p:nvSpPr>
        <p:spPr bwMode="auto">
          <a:xfrm>
            <a:off x="4122738" y="2051050"/>
            <a:ext cx="157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haroni" panose="02010803020104030203" pitchFamily="2" charset="-79"/>
                <a:cs typeface="Aharoni" panose="02010803020104030203" pitchFamily="2" charset="-79"/>
              </a:rPr>
              <a:t>Student Equity</a:t>
            </a:r>
          </a:p>
        </p:txBody>
      </p:sp>
      <p:grpSp>
        <p:nvGrpSpPr>
          <p:cNvPr id="4104" name="Group 2"/>
          <p:cNvGrpSpPr>
            <a:grpSpLocks/>
          </p:cNvGrpSpPr>
          <p:nvPr/>
        </p:nvGrpSpPr>
        <p:grpSpPr bwMode="auto">
          <a:xfrm>
            <a:off x="3179642" y="307182"/>
            <a:ext cx="4476750" cy="4514850"/>
            <a:chOff x="1828" y="633"/>
            <a:chExt cx="2822" cy="2849"/>
          </a:xfrm>
        </p:grpSpPr>
        <p:sp>
          <p:nvSpPr>
            <p:cNvPr id="4119" name="Puzzle3"/>
            <p:cNvSpPr>
              <a:spLocks noEditPoints="1" noChangeArrowheads="1"/>
            </p:cNvSpPr>
            <p:nvPr/>
          </p:nvSpPr>
          <p:spPr bwMode="auto">
            <a:xfrm>
              <a:off x="3204" y="633"/>
              <a:ext cx="1114" cy="1514"/>
            </a:xfrm>
            <a:custGeom>
              <a:avLst/>
              <a:gdLst>
                <a:gd name="T0" fmla="*/ 28 w 21600"/>
                <a:gd name="T1" fmla="*/ 78 h 21600"/>
                <a:gd name="T2" fmla="*/ 55 w 21600"/>
                <a:gd name="T3" fmla="*/ 104 h 21600"/>
                <a:gd name="T4" fmla="*/ 35 w 21600"/>
                <a:gd name="T5" fmla="*/ 68 h 21600"/>
                <a:gd name="T6" fmla="*/ 55 w 21600"/>
                <a:gd name="T7" fmla="*/ 34 h 21600"/>
                <a:gd name="T8" fmla="*/ 28 w 21600"/>
                <a:gd name="T9" fmla="*/ 0 h 21600"/>
                <a:gd name="T10" fmla="*/ 2 w 21600"/>
                <a:gd name="T11" fmla="*/ 33 h 21600"/>
                <a:gd name="T12" fmla="*/ 21 w 21600"/>
                <a:gd name="T13" fmla="*/ 66 h 21600"/>
                <a:gd name="T14" fmla="*/ 2 w 21600"/>
                <a:gd name="T15" fmla="*/ 104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4120" name="Puzzle2"/>
            <p:cNvSpPr>
              <a:spLocks noEditPoints="1" noChangeArrowheads="1"/>
            </p:cNvSpPr>
            <p:nvPr/>
          </p:nvSpPr>
          <p:spPr bwMode="auto">
            <a:xfrm>
              <a:off x="2872" y="1729"/>
              <a:ext cx="1778" cy="1379"/>
            </a:xfrm>
            <a:custGeom>
              <a:avLst/>
              <a:gdLst>
                <a:gd name="T0" fmla="*/ 0 w 21600"/>
                <a:gd name="T1" fmla="*/ 55 h 21600"/>
                <a:gd name="T2" fmla="*/ 28 w 21600"/>
                <a:gd name="T3" fmla="*/ 86 h 21600"/>
                <a:gd name="T4" fmla="*/ 70 w 21600"/>
                <a:gd name="T5" fmla="*/ 57 h 21600"/>
                <a:gd name="T6" fmla="*/ 114 w 21600"/>
                <a:gd name="T7" fmla="*/ 86 h 21600"/>
                <a:gd name="T8" fmla="*/ 146 w 21600"/>
                <a:gd name="T9" fmla="*/ 61 h 21600"/>
                <a:gd name="T10" fmla="*/ 114 w 21600"/>
                <a:gd name="T11" fmla="*/ 23 h 21600"/>
                <a:gd name="T12" fmla="*/ 73 w 21600"/>
                <a:gd name="T13" fmla="*/ 0 h 21600"/>
                <a:gd name="T14" fmla="*/ 28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4121" name="Puzzle4"/>
            <p:cNvSpPr>
              <a:spLocks noEditPoints="1" noChangeArrowheads="1"/>
            </p:cNvSpPr>
            <p:nvPr/>
          </p:nvSpPr>
          <p:spPr bwMode="auto">
            <a:xfrm>
              <a:off x="2192" y="1719"/>
              <a:ext cx="1072" cy="1763"/>
            </a:xfrm>
            <a:custGeom>
              <a:avLst/>
              <a:gdLst>
                <a:gd name="T0" fmla="*/ 20 w 21600"/>
                <a:gd name="T1" fmla="*/ 77 h 21600"/>
                <a:gd name="T2" fmla="*/ 1 w 21600"/>
                <a:gd name="T3" fmla="*/ 113 h 21600"/>
                <a:gd name="T4" fmla="*/ 28 w 21600"/>
                <a:gd name="T5" fmla="*/ 144 h 21600"/>
                <a:gd name="T6" fmla="*/ 52 w 21600"/>
                <a:gd name="T7" fmla="*/ 112 h 21600"/>
                <a:gd name="T8" fmla="*/ 34 w 21600"/>
                <a:gd name="T9" fmla="*/ 73 h 21600"/>
                <a:gd name="T10" fmla="*/ 52 w 21600"/>
                <a:gd name="T11" fmla="*/ 31 h 21600"/>
                <a:gd name="T12" fmla="*/ 27 w 21600"/>
                <a:gd name="T13" fmla="*/ 0 h 21600"/>
                <a:gd name="T14" fmla="*/ 1 w 21600"/>
                <a:gd name="T15" fmla="*/ 31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4122" name="Puzzle1"/>
            <p:cNvSpPr>
              <a:spLocks noEditPoints="1" noChangeArrowheads="1"/>
            </p:cNvSpPr>
            <p:nvPr/>
          </p:nvSpPr>
          <p:spPr bwMode="auto">
            <a:xfrm>
              <a:off x="1828" y="1096"/>
              <a:ext cx="1800" cy="1051"/>
            </a:xfrm>
            <a:custGeom>
              <a:avLst/>
              <a:gdLst>
                <a:gd name="T0" fmla="*/ 116 w 21600"/>
                <a:gd name="T1" fmla="*/ 50 h 21600"/>
                <a:gd name="T2" fmla="*/ 118 w 21600"/>
                <a:gd name="T3" fmla="*/ 1 h 21600"/>
                <a:gd name="T4" fmla="*/ 33 w 21600"/>
                <a:gd name="T5" fmla="*/ 2 h 21600"/>
                <a:gd name="T6" fmla="*/ 35 w 21600"/>
                <a:gd name="T7" fmla="*/ 50 h 21600"/>
                <a:gd name="T8" fmla="*/ 75 w 21600"/>
                <a:gd name="T9" fmla="*/ 31 h 21600"/>
                <a:gd name="T10" fmla="*/ 75 w 21600"/>
                <a:gd name="T11" fmla="*/ 21 h 21600"/>
                <a:gd name="T12" fmla="*/ 150 w 21600"/>
                <a:gd name="T13" fmla="*/ 24 h 21600"/>
                <a:gd name="T14" fmla="*/ 0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sp>
        <p:nvSpPr>
          <p:cNvPr id="4105" name="Puzzle1"/>
          <p:cNvSpPr>
            <a:spLocks noEditPoints="1" noChangeArrowheads="1"/>
          </p:cNvSpPr>
          <p:nvPr/>
        </p:nvSpPr>
        <p:spPr bwMode="auto">
          <a:xfrm>
            <a:off x="6407151" y="1041400"/>
            <a:ext cx="2855913" cy="1665288"/>
          </a:xfrm>
          <a:custGeom>
            <a:avLst/>
            <a:gdLst>
              <a:gd name="T0" fmla="*/ 292598864 w 21600"/>
              <a:gd name="T1" fmla="*/ 125303979 h 21600"/>
              <a:gd name="T2" fmla="*/ 296723940 w 21600"/>
              <a:gd name="T3" fmla="*/ 3097204 h 21600"/>
              <a:gd name="T4" fmla="*/ 82588376 w 21600"/>
              <a:gd name="T5" fmla="*/ 5088688 h 21600"/>
              <a:gd name="T6" fmla="*/ 88094339 w 21600"/>
              <a:gd name="T7" fmla="*/ 124864065 h 21600"/>
              <a:gd name="T8" fmla="*/ 188965715 w 21600"/>
              <a:gd name="T9" fmla="*/ 76598391 h 21600"/>
              <a:gd name="T10" fmla="*/ 189560035 w 21600"/>
              <a:gd name="T11" fmla="*/ 51802792 h 21600"/>
              <a:gd name="T12" fmla="*/ 377546939 w 21600"/>
              <a:gd name="T13" fmla="*/ 59447775 h 21600"/>
              <a:gd name="T14" fmla="*/ 978811 w 21600"/>
              <a:gd name="T15" fmla="*/ 59447775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sp>
        <p:nvSpPr>
          <p:cNvPr id="4106" name="Puzzle4"/>
          <p:cNvSpPr>
            <a:spLocks noEditPoints="1" noChangeArrowheads="1"/>
          </p:cNvSpPr>
          <p:nvPr/>
        </p:nvSpPr>
        <p:spPr bwMode="auto">
          <a:xfrm>
            <a:off x="6985001" y="2028825"/>
            <a:ext cx="1700213" cy="2794000"/>
          </a:xfrm>
          <a:custGeom>
            <a:avLst/>
            <a:gdLst>
              <a:gd name="T0" fmla="*/ 51480403 w 21600"/>
              <a:gd name="T1" fmla="*/ 193962584 h 21600"/>
              <a:gd name="T2" fmla="*/ 2807319 w 21600"/>
              <a:gd name="T3" fmla="*/ 283389858 h 21600"/>
              <a:gd name="T4" fmla="*/ 71268127 w 21600"/>
              <a:gd name="T5" fmla="*/ 361389801 h 21600"/>
              <a:gd name="T6" fmla="*/ 129646121 w 21600"/>
              <a:gd name="T7" fmla="*/ 280261225 h 21600"/>
              <a:gd name="T8" fmla="*/ 86587755 w 21600"/>
              <a:gd name="T9" fmla="*/ 182167248 h 21600"/>
              <a:gd name="T10" fmla="*/ 130346357 w 21600"/>
              <a:gd name="T11" fmla="*/ 78903465 h 21600"/>
              <a:gd name="T12" fmla="*/ 68801638 w 21600"/>
              <a:gd name="T13" fmla="*/ 184068 h 21600"/>
              <a:gd name="T14" fmla="*/ 2807319 w 21600"/>
              <a:gd name="T15" fmla="*/ 78903465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4107" name="Puzzle3"/>
          <p:cNvSpPr>
            <a:spLocks noEditPoints="1" noChangeArrowheads="1"/>
          </p:cNvSpPr>
          <p:nvPr/>
        </p:nvSpPr>
        <p:spPr bwMode="auto">
          <a:xfrm>
            <a:off x="5341939" y="3425826"/>
            <a:ext cx="1766887" cy="2398713"/>
          </a:xfrm>
          <a:custGeom>
            <a:avLst/>
            <a:gdLst>
              <a:gd name="T0" fmla="*/ 69542627 w 21600"/>
              <a:gd name="T1" fmla="*/ 194970724 h 21600"/>
              <a:gd name="T2" fmla="*/ 137539228 w 21600"/>
              <a:gd name="T3" fmla="*/ 260125544 h 21600"/>
              <a:gd name="T4" fmla="*/ 88208234 w 21600"/>
              <a:gd name="T5" fmla="*/ 170238661 h 21600"/>
              <a:gd name="T6" fmla="*/ 137539228 w 21600"/>
              <a:gd name="T7" fmla="*/ 86655062 h 21600"/>
              <a:gd name="T8" fmla="*/ 70272123 w 21600"/>
              <a:gd name="T9" fmla="*/ 641434 h 21600"/>
              <a:gd name="T10" fmla="*/ 4631289 w 21600"/>
              <a:gd name="T11" fmla="*/ 83904316 h 21600"/>
              <a:gd name="T12" fmla="*/ 53968991 w 21600"/>
              <a:gd name="T13" fmla="*/ 166846481 h 21600"/>
              <a:gd name="T14" fmla="*/ 4631289 w 21600"/>
              <a:gd name="T15" fmla="*/ 260125544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4108" name="Puzzle1"/>
          <p:cNvSpPr>
            <a:spLocks noEditPoints="1" noChangeArrowheads="1"/>
          </p:cNvSpPr>
          <p:nvPr/>
        </p:nvSpPr>
        <p:spPr bwMode="auto">
          <a:xfrm>
            <a:off x="6407151" y="4159250"/>
            <a:ext cx="2855913" cy="1665288"/>
          </a:xfrm>
          <a:custGeom>
            <a:avLst/>
            <a:gdLst>
              <a:gd name="T0" fmla="*/ 292598864 w 21600"/>
              <a:gd name="T1" fmla="*/ 125303979 h 21600"/>
              <a:gd name="T2" fmla="*/ 296723940 w 21600"/>
              <a:gd name="T3" fmla="*/ 3097204 h 21600"/>
              <a:gd name="T4" fmla="*/ 82588376 w 21600"/>
              <a:gd name="T5" fmla="*/ 5088688 h 21600"/>
              <a:gd name="T6" fmla="*/ 88094339 w 21600"/>
              <a:gd name="T7" fmla="*/ 124864065 h 21600"/>
              <a:gd name="T8" fmla="*/ 188965715 w 21600"/>
              <a:gd name="T9" fmla="*/ 76598391 h 21600"/>
              <a:gd name="T10" fmla="*/ 189560035 w 21600"/>
              <a:gd name="T11" fmla="*/ 51802792 h 21600"/>
              <a:gd name="T12" fmla="*/ 377546939 w 21600"/>
              <a:gd name="T13" fmla="*/ 59447775 h 21600"/>
              <a:gd name="T14" fmla="*/ 978811 w 21600"/>
              <a:gd name="T15" fmla="*/ 59447775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sp>
        <p:nvSpPr>
          <p:cNvPr id="4109" name="Puzzle1"/>
          <p:cNvSpPr>
            <a:spLocks noEditPoints="1" noChangeArrowheads="1"/>
          </p:cNvSpPr>
          <p:nvPr/>
        </p:nvSpPr>
        <p:spPr bwMode="auto">
          <a:xfrm>
            <a:off x="3140076" y="4159250"/>
            <a:ext cx="2855913" cy="1665288"/>
          </a:xfrm>
          <a:custGeom>
            <a:avLst/>
            <a:gdLst>
              <a:gd name="T0" fmla="*/ 292598864 w 21600"/>
              <a:gd name="T1" fmla="*/ 125303979 h 21600"/>
              <a:gd name="T2" fmla="*/ 296723940 w 21600"/>
              <a:gd name="T3" fmla="*/ 3097204 h 21600"/>
              <a:gd name="T4" fmla="*/ 82588376 w 21600"/>
              <a:gd name="T5" fmla="*/ 5088688 h 21600"/>
              <a:gd name="T6" fmla="*/ 88094339 w 21600"/>
              <a:gd name="T7" fmla="*/ 124864065 h 21600"/>
              <a:gd name="T8" fmla="*/ 188965715 w 21600"/>
              <a:gd name="T9" fmla="*/ 76598391 h 21600"/>
              <a:gd name="T10" fmla="*/ 189560035 w 21600"/>
              <a:gd name="T11" fmla="*/ 51802792 h 21600"/>
              <a:gd name="T12" fmla="*/ 377546939 w 21600"/>
              <a:gd name="T13" fmla="*/ 59447775 h 21600"/>
              <a:gd name="T14" fmla="*/ 978811 w 21600"/>
              <a:gd name="T15" fmla="*/ 59447775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sp>
        <p:nvSpPr>
          <p:cNvPr id="4110" name="TextBox 37"/>
          <p:cNvSpPr txBox="1">
            <a:spLocks noChangeArrowheads="1"/>
          </p:cNvSpPr>
          <p:nvPr/>
        </p:nvSpPr>
        <p:spPr bwMode="auto">
          <a:xfrm>
            <a:off x="5524500" y="4184650"/>
            <a:ext cx="1411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haroni" panose="02010803020104030203" pitchFamily="2" charset="-79"/>
                <a:cs typeface="Aharoni" panose="02010803020104030203" pitchFamily="2" charset="-79"/>
              </a:rPr>
              <a:t>Registration </a:t>
            </a:r>
          </a:p>
          <a:p>
            <a:pPr eaLnBrk="1" hangingPunct="1"/>
            <a:r>
              <a:rPr lang="en-US" altLang="en-US" sz="1600" b="1">
                <a:latin typeface="Aharoni" panose="02010803020104030203" pitchFamily="2" charset="-79"/>
                <a:cs typeface="Aharoni" panose="02010803020104030203" pitchFamily="2" charset="-79"/>
              </a:rPr>
              <a:t>Priorities</a:t>
            </a:r>
          </a:p>
        </p:txBody>
      </p:sp>
      <p:sp>
        <p:nvSpPr>
          <p:cNvPr id="4111" name="TextBox 38"/>
          <p:cNvSpPr txBox="1">
            <a:spLocks noChangeArrowheads="1"/>
          </p:cNvSpPr>
          <p:nvPr/>
        </p:nvSpPr>
        <p:spPr bwMode="auto">
          <a:xfrm>
            <a:off x="5608639" y="2747963"/>
            <a:ext cx="1184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haroni" panose="02010803020104030203" pitchFamily="2" charset="-79"/>
                <a:cs typeface="Aharoni" panose="02010803020104030203" pitchFamily="2" charset="-79"/>
              </a:rPr>
              <a:t>Mandated</a:t>
            </a:r>
          </a:p>
          <a:p>
            <a:pPr eaLnBrk="1" hangingPunct="1"/>
            <a:r>
              <a:rPr lang="en-US" altLang="en-US" sz="1600" b="1">
                <a:latin typeface="Aharoni" panose="02010803020104030203" pitchFamily="2" charset="-79"/>
                <a:cs typeface="Aharoni" panose="02010803020104030203" pitchFamily="2" charset="-79"/>
              </a:rPr>
              <a:t>Services</a:t>
            </a:r>
          </a:p>
        </p:txBody>
      </p:sp>
      <p:sp>
        <p:nvSpPr>
          <p:cNvPr id="40" name="TextBox 39"/>
          <p:cNvSpPr txBox="1"/>
          <p:nvPr/>
        </p:nvSpPr>
        <p:spPr>
          <a:xfrm>
            <a:off x="5486400" y="1025525"/>
            <a:ext cx="1428750" cy="831850"/>
          </a:xfrm>
          <a:prstGeom prst="rect">
            <a:avLst/>
          </a:prstGeom>
          <a:noFill/>
        </p:spPr>
        <p:txBody>
          <a:bodyPr wrap="none">
            <a:spAutoFit/>
          </a:bodyPr>
          <a:lstStyle/>
          <a:p>
            <a:pPr algn="ctr">
              <a:defRPr/>
            </a:pPr>
            <a:r>
              <a:rPr lang="en-US" sz="1600" b="1" spc="-150" dirty="0">
                <a:latin typeface="Aharoni" pitchFamily="2" charset="-79"/>
                <a:cs typeface="Aharoni" pitchFamily="2" charset="-79"/>
              </a:rPr>
              <a:t>Declaring a</a:t>
            </a:r>
          </a:p>
          <a:p>
            <a:pPr algn="ctr">
              <a:defRPr/>
            </a:pPr>
            <a:r>
              <a:rPr lang="en-US" sz="1600" b="1" spc="-150" dirty="0">
                <a:latin typeface="Aharoni" pitchFamily="2" charset="-79"/>
                <a:cs typeface="Aharoni" pitchFamily="2" charset="-79"/>
              </a:rPr>
              <a:t>Course of Study</a:t>
            </a:r>
          </a:p>
          <a:p>
            <a:pPr algn="ctr">
              <a:defRPr/>
            </a:pPr>
            <a:r>
              <a:rPr lang="en-US" sz="1600" b="1" spc="-150" dirty="0">
                <a:latin typeface="Aharoni" pitchFamily="2" charset="-79"/>
                <a:cs typeface="Aharoni" pitchFamily="2" charset="-79"/>
              </a:rPr>
              <a:t>Early</a:t>
            </a:r>
          </a:p>
        </p:txBody>
      </p:sp>
      <p:sp>
        <p:nvSpPr>
          <p:cNvPr id="4113" name="TextBox 40"/>
          <p:cNvSpPr txBox="1">
            <a:spLocks noChangeArrowheads="1"/>
          </p:cNvSpPr>
          <p:nvPr/>
        </p:nvSpPr>
        <p:spPr bwMode="auto">
          <a:xfrm>
            <a:off x="3995739" y="2898775"/>
            <a:ext cx="1144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chemeClr val="bg2">
                    <a:lumMod val="75000"/>
                  </a:schemeClr>
                </a:solidFill>
                <a:latin typeface="Aharoni" panose="02010803020104030203" pitchFamily="2" charset="-79"/>
                <a:cs typeface="Aharoni" panose="02010803020104030203" pitchFamily="2" charset="-79"/>
              </a:rPr>
              <a:t>Scorecard</a:t>
            </a:r>
          </a:p>
        </p:txBody>
      </p:sp>
      <p:sp>
        <p:nvSpPr>
          <p:cNvPr id="4114" name="TextBox 41"/>
          <p:cNvSpPr txBox="1">
            <a:spLocks noChangeArrowheads="1"/>
          </p:cNvSpPr>
          <p:nvPr/>
        </p:nvSpPr>
        <p:spPr bwMode="auto">
          <a:xfrm>
            <a:off x="7191376" y="2727325"/>
            <a:ext cx="1287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latin typeface="Aharoni" panose="02010803020104030203" pitchFamily="2" charset="-79"/>
                <a:cs typeface="Aharoni" panose="02010803020104030203" pitchFamily="2" charset="-79"/>
              </a:rPr>
              <a:t>Technology</a:t>
            </a:r>
          </a:p>
          <a:p>
            <a:pPr algn="ctr" eaLnBrk="1" hangingPunct="1"/>
            <a:r>
              <a:rPr lang="en-US" altLang="en-US" sz="1600" b="1">
                <a:latin typeface="Aharoni" panose="02010803020104030203" pitchFamily="2" charset="-79"/>
                <a:cs typeface="Aharoni" panose="02010803020104030203" pitchFamily="2" charset="-79"/>
              </a:rPr>
              <a:t>Solutions</a:t>
            </a:r>
          </a:p>
        </p:txBody>
      </p:sp>
      <p:sp>
        <p:nvSpPr>
          <p:cNvPr id="4115" name="TextBox 42"/>
          <p:cNvSpPr txBox="1">
            <a:spLocks noChangeArrowheads="1"/>
          </p:cNvSpPr>
          <p:nvPr/>
        </p:nvSpPr>
        <p:spPr bwMode="auto">
          <a:xfrm>
            <a:off x="7154863" y="4833939"/>
            <a:ext cx="157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haroni" panose="02010803020104030203" pitchFamily="2" charset="-79"/>
                <a:cs typeface="Aharoni" panose="02010803020104030203" pitchFamily="2" charset="-79"/>
              </a:rPr>
              <a:t>Student Equity</a:t>
            </a:r>
          </a:p>
        </p:txBody>
      </p:sp>
      <p:sp>
        <p:nvSpPr>
          <p:cNvPr id="4116" name="TextBox 43"/>
          <p:cNvSpPr txBox="1">
            <a:spLocks noChangeArrowheads="1"/>
          </p:cNvSpPr>
          <p:nvPr/>
        </p:nvSpPr>
        <p:spPr bwMode="auto">
          <a:xfrm>
            <a:off x="7316789" y="1719264"/>
            <a:ext cx="947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dirty="0">
                <a:solidFill>
                  <a:schemeClr val="bg2">
                    <a:lumMod val="75000"/>
                  </a:schemeClr>
                </a:solidFill>
                <a:latin typeface="Aharoni" panose="02010803020104030203" pitchFamily="2" charset="-79"/>
                <a:cs typeface="Aharoni" panose="02010803020104030203" pitchFamily="2" charset="-79"/>
              </a:rPr>
              <a:t>BOGFW</a:t>
            </a:r>
          </a:p>
        </p:txBody>
      </p:sp>
      <p:sp>
        <p:nvSpPr>
          <p:cNvPr id="4117" name="TextBox 44"/>
          <p:cNvSpPr txBox="1">
            <a:spLocks noChangeArrowheads="1"/>
          </p:cNvSpPr>
          <p:nvPr/>
        </p:nvSpPr>
        <p:spPr bwMode="auto">
          <a:xfrm>
            <a:off x="3887789" y="4768850"/>
            <a:ext cx="1303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haroni" panose="02010803020104030203" pitchFamily="2" charset="-79"/>
                <a:cs typeface="Aharoni" panose="02010803020104030203" pitchFamily="2" charset="-79"/>
              </a:rPr>
              <a:t>Assessment</a:t>
            </a:r>
          </a:p>
        </p:txBody>
      </p:sp>
      <p:sp>
        <p:nvSpPr>
          <p:cNvPr id="4118" name="TextBox 45"/>
          <p:cNvSpPr txBox="1">
            <a:spLocks noChangeArrowheads="1"/>
          </p:cNvSpPr>
          <p:nvPr/>
        </p:nvSpPr>
        <p:spPr bwMode="auto">
          <a:xfrm>
            <a:off x="3813175" y="1687514"/>
            <a:ext cx="1606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haroni" panose="02010803020104030203" pitchFamily="2" charset="-79"/>
                <a:cs typeface="Aharoni" panose="02010803020104030203" pitchFamily="2" charset="-79"/>
              </a:rPr>
              <a:t>K-12 Alignment</a:t>
            </a:r>
          </a:p>
        </p:txBody>
      </p:sp>
      <p:sp>
        <p:nvSpPr>
          <p:cNvPr id="8" name="Double Wave 7"/>
          <p:cNvSpPr/>
          <p:nvPr/>
        </p:nvSpPr>
        <p:spPr>
          <a:xfrm rot="20837035">
            <a:off x="9679330" y="1701734"/>
            <a:ext cx="1445776" cy="914400"/>
          </a:xfrm>
          <a:prstGeom prst="doubleWav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Times New Roman" panose="02020603050405020304" pitchFamily="18" charset="0"/>
                <a:cs typeface="Times New Roman" panose="02020603050405020304" pitchFamily="18" charset="0"/>
              </a:rPr>
              <a:t>Strong Workforce</a:t>
            </a:r>
          </a:p>
        </p:txBody>
      </p:sp>
      <p:sp>
        <p:nvSpPr>
          <p:cNvPr id="9" name="Double Wave 8"/>
          <p:cNvSpPr/>
          <p:nvPr/>
        </p:nvSpPr>
        <p:spPr>
          <a:xfrm rot="20809429">
            <a:off x="9260202" y="2903142"/>
            <a:ext cx="2401398" cy="115808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Guided Pathways</a:t>
            </a:r>
          </a:p>
        </p:txBody>
      </p:sp>
      <p:sp>
        <p:nvSpPr>
          <p:cNvPr id="13" name="Cloud Callout 12"/>
          <p:cNvSpPr/>
          <p:nvPr/>
        </p:nvSpPr>
        <p:spPr>
          <a:xfrm>
            <a:off x="985838" y="4004503"/>
            <a:ext cx="1952804" cy="1259160"/>
          </a:xfrm>
          <a:prstGeom prst="cloud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a:t>
            </a:r>
          </a:p>
          <a:p>
            <a:pPr algn="ctr"/>
            <a:r>
              <a:rPr lang="en-US" dirty="0">
                <a:latin typeface="Times New Roman" panose="02020603050405020304" pitchFamily="18" charset="0"/>
                <a:cs typeface="Times New Roman" panose="02020603050405020304" pitchFamily="18" charset="0"/>
              </a:rPr>
              <a:t>AB 705</a:t>
            </a:r>
          </a:p>
          <a:p>
            <a:pPr algn="ctr"/>
            <a:r>
              <a:rPr lang="en-US" dirty="0">
                <a:latin typeface="Times New Roman" panose="02020603050405020304" pitchFamily="18" charset="0"/>
                <a:cs typeface="Times New Roman" panose="02020603050405020304" pitchFamily="18" charset="0"/>
              </a:rPr>
              <a:t>???</a:t>
            </a:r>
          </a:p>
        </p:txBody>
      </p:sp>
      <p:sp>
        <p:nvSpPr>
          <p:cNvPr id="14" name="Vertical Scroll 13"/>
          <p:cNvSpPr/>
          <p:nvPr/>
        </p:nvSpPr>
        <p:spPr>
          <a:xfrm>
            <a:off x="985838" y="1300895"/>
            <a:ext cx="2008159" cy="2031268"/>
          </a:xfrm>
          <a:prstGeom prst="verticalScrol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AEBG</a:t>
            </a:r>
          </a:p>
        </p:txBody>
      </p:sp>
    </p:spTree>
    <p:extLst>
      <p:ext uri="{BB962C8B-B14F-4D97-AF65-F5344CB8AC3E}">
        <p14:creationId xmlns:p14="http://schemas.microsoft.com/office/powerpoint/2010/main" val="356141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2218</TotalTime>
  <Words>3691</Words>
  <Application>Microsoft Office PowerPoint</Application>
  <PresentationFormat>Widescreen</PresentationFormat>
  <Paragraphs>410</Paragraphs>
  <Slides>30</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Aharoni</vt:lpstr>
      <vt:lpstr>Arial</vt:lpstr>
      <vt:lpstr>Calibri</vt:lpstr>
      <vt:lpstr>Courier New</vt:lpstr>
      <vt:lpstr>Georgia</vt:lpstr>
      <vt:lpstr>Rockwell</vt:lpstr>
      <vt:lpstr>Tahoma</vt:lpstr>
      <vt:lpstr>Times New Roman</vt:lpstr>
      <vt:lpstr>Verdana</vt:lpstr>
      <vt:lpstr>Webdings</vt:lpstr>
      <vt:lpstr>Wingdings</vt:lpstr>
      <vt:lpstr>Office Theme</vt:lpstr>
      <vt:lpstr>Counseling and Student Services for Noncredit Guided Pathways</vt:lpstr>
      <vt:lpstr>Overview</vt:lpstr>
      <vt:lpstr>The Student Success Act of 2012 was a Mandate for Rethinking and Redesigning Student Services</vt:lpstr>
      <vt:lpstr>The Student Success Act of 2012  Brought New Emphasis to:</vt:lpstr>
      <vt:lpstr>SSSP Mission</vt:lpstr>
      <vt:lpstr>Student Success Act Brought Eight Focus Areas for SSSP:</vt:lpstr>
      <vt:lpstr> Purpose of the Student Success and Support Program </vt:lpstr>
      <vt:lpstr>Fitting the Pieces Together:       Student Success and Support Program Student Success Act of 2012                 SSSP</vt:lpstr>
      <vt:lpstr>Noncredit SSSP</vt:lpstr>
      <vt:lpstr>Noncredit SSSP</vt:lpstr>
      <vt:lpstr>Student Services and SSSP are Well Poised to Address the Guided Pathways Framework</vt:lpstr>
      <vt:lpstr>PowerPoint Presentation</vt:lpstr>
      <vt:lpstr>Four Pillars of Guided Pathways (GP) are also a Foci for GP Counseling and Student Services</vt:lpstr>
      <vt:lpstr>PowerPoint Presentation</vt:lpstr>
      <vt:lpstr>PowerPoint Presentation</vt:lpstr>
      <vt:lpstr>PowerPoint Presentation</vt:lpstr>
      <vt:lpstr>Clarify the Path: Begin with the End</vt:lpstr>
      <vt:lpstr>Clarify the Path: Student Services</vt:lpstr>
      <vt:lpstr>Enter the Path: Student Services</vt:lpstr>
      <vt:lpstr>Stay on the Path: Student Services</vt:lpstr>
      <vt:lpstr>Suggested Strategies for ‘Guided Pathways’ to Get and Keep Students on Track from “Redesigning America’s Community Colleges: A Clearer Path to Student Success”</vt:lpstr>
      <vt:lpstr>A Local Story – </vt:lpstr>
      <vt:lpstr>PowerPoint Presentation</vt:lpstr>
      <vt:lpstr>SWC Noncredit Application</vt:lpstr>
      <vt:lpstr>Some of the Topics Typically Addressed  in Noncredit SSSP Counseling: </vt:lpstr>
      <vt:lpstr>SWC Noncredit Student Education Plan (SEP)…page one</vt:lpstr>
      <vt:lpstr>The SWC Noncredit Program and NC-SSSP is involved with Noncredit Curriculum</vt:lpstr>
      <vt:lpstr>Your Story</vt:lpstr>
      <vt:lpstr>Questions and Comments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Diane Edwards-LiPera</cp:lastModifiedBy>
  <cp:revision>279</cp:revision>
  <cp:lastPrinted>2017-10-22T17:16:51Z</cp:lastPrinted>
  <dcterms:created xsi:type="dcterms:W3CDTF">2017-10-02T12:56:57Z</dcterms:created>
  <dcterms:modified xsi:type="dcterms:W3CDTF">2018-04-30T16:20:57Z</dcterms:modified>
</cp:coreProperties>
</file>