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5"/>
  </p:handoutMasterIdLst>
  <p:sldIdLst>
    <p:sldId id="315" r:id="rId2"/>
    <p:sldId id="313" r:id="rId3"/>
    <p:sldId id="319" r:id="rId4"/>
    <p:sldId id="314" r:id="rId5"/>
    <p:sldId id="290" r:id="rId6"/>
    <p:sldId id="291" r:id="rId7"/>
    <p:sldId id="292" r:id="rId8"/>
    <p:sldId id="293" r:id="rId9"/>
    <p:sldId id="320" r:id="rId10"/>
    <p:sldId id="321" r:id="rId11"/>
    <p:sldId id="322" r:id="rId12"/>
    <p:sldId id="294" r:id="rId13"/>
    <p:sldId id="323" r:id="rId14"/>
    <p:sldId id="340" r:id="rId15"/>
    <p:sldId id="341" r:id="rId16"/>
    <p:sldId id="344" r:id="rId17"/>
    <p:sldId id="342" r:id="rId18"/>
    <p:sldId id="325" r:id="rId19"/>
    <p:sldId id="296" r:id="rId20"/>
    <p:sldId id="297" r:id="rId21"/>
    <p:sldId id="298" r:id="rId22"/>
    <p:sldId id="299" r:id="rId23"/>
    <p:sldId id="301" r:id="rId24"/>
    <p:sldId id="316" r:id="rId25"/>
    <p:sldId id="303" r:id="rId26"/>
    <p:sldId id="304" r:id="rId27"/>
    <p:sldId id="345" r:id="rId28"/>
    <p:sldId id="327" r:id="rId29"/>
    <p:sldId id="326" r:id="rId30"/>
    <p:sldId id="328" r:id="rId31"/>
    <p:sldId id="317" r:id="rId32"/>
    <p:sldId id="329" r:id="rId33"/>
    <p:sldId id="330" r:id="rId34"/>
    <p:sldId id="307" r:id="rId35"/>
    <p:sldId id="331" r:id="rId36"/>
    <p:sldId id="332" r:id="rId37"/>
    <p:sldId id="339" r:id="rId38"/>
    <p:sldId id="333" r:id="rId39"/>
    <p:sldId id="334" r:id="rId40"/>
    <p:sldId id="318" r:id="rId41"/>
    <p:sldId id="309" r:id="rId42"/>
    <p:sldId id="310" r:id="rId43"/>
    <p:sldId id="336" r:id="rId4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3300"/>
    <a:srgbClr val="BE830E"/>
    <a:srgbClr val="D69410"/>
    <a:srgbClr val="EFAA22"/>
    <a:srgbClr val="0000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39" autoAdjust="0"/>
  </p:normalViewPr>
  <p:slideViewPr>
    <p:cSldViewPr>
      <p:cViewPr varScale="1">
        <p:scale>
          <a:sx n="60" d="100"/>
          <a:sy n="60" d="100"/>
        </p:scale>
        <p:origin x="1440" y="4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5773"/>
          </a:xfrm>
          <a:prstGeom prst="rect">
            <a:avLst/>
          </a:prstGeom>
        </p:spPr>
        <p:txBody>
          <a:bodyPr vert="horz" lIns="91577" tIns="45789" rIns="91577" bIns="45789" rtlCol="0"/>
          <a:lstStyle>
            <a:lvl1pPr algn="r">
              <a:defRPr sz="1200"/>
            </a:lvl1pPr>
          </a:lstStyle>
          <a:p>
            <a:fld id="{8F61BC68-0783-48C7-A4CD-572B66E2CAB7}" type="datetimeFigureOut">
              <a:rPr lang="en-US" smtClean="0"/>
              <a:t>6/15/2018</a:t>
            </a:fld>
            <a:endParaRPr lang="en-US"/>
          </a:p>
        </p:txBody>
      </p:sp>
      <p:sp>
        <p:nvSpPr>
          <p:cNvPr id="4" name="Footer Placeholder 3"/>
          <p:cNvSpPr>
            <a:spLocks noGrp="1"/>
          </p:cNvSpPr>
          <p:nvPr>
            <p:ph type="ftr" sz="quarter" idx="2"/>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lIns="91577" tIns="45789" rIns="91577" bIns="45789" rtlCol="0" anchor="b"/>
          <a:lstStyle>
            <a:lvl1pPr algn="r">
              <a:defRPr sz="1200"/>
            </a:lvl1pPr>
          </a:lstStyle>
          <a:p>
            <a:fld id="{A8CF1F88-80D0-4E5D-A963-D768D497D943}" type="slidenum">
              <a:rPr lang="en-US" smtClean="0"/>
              <a:t>‹#›</a:t>
            </a:fld>
            <a:endParaRPr lang="en-US"/>
          </a:p>
        </p:txBody>
      </p:sp>
    </p:spTree>
    <p:extLst>
      <p:ext uri="{BB962C8B-B14F-4D97-AF65-F5344CB8AC3E}">
        <p14:creationId xmlns:p14="http://schemas.microsoft.com/office/powerpoint/2010/main" val="12113093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27CBB8-5BA5-4EDC-B0D5-8EFD78685E76}" type="datetimeFigureOut">
              <a:rPr lang="en-US" smtClean="0"/>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07D8-6DC6-4D2C-8233-08C18F3EF4D6}" type="slidenum">
              <a:rPr lang="en-US" smtClean="0"/>
              <a:t>‹#›</a:t>
            </a:fld>
            <a:endParaRPr lang="en-US"/>
          </a:p>
        </p:txBody>
      </p:sp>
    </p:spTree>
    <p:extLst>
      <p:ext uri="{BB962C8B-B14F-4D97-AF65-F5344CB8AC3E}">
        <p14:creationId xmlns:p14="http://schemas.microsoft.com/office/powerpoint/2010/main" val="18116533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7CBB8-5BA5-4EDC-B0D5-8EFD78685E76}" type="datetimeFigureOut">
              <a:rPr lang="en-US" smtClean="0"/>
              <a:t>6/15/2018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07D8-6DC6-4D2C-8233-08C18F3EF4D6}" type="slidenum">
              <a:rPr lang="en-US" smtClean="0"/>
              <a:t>‹#›</a:t>
            </a:fld>
            <a:endParaRPr lang="en-US"/>
          </a:p>
        </p:txBody>
      </p:sp>
    </p:spTree>
    <p:extLst>
      <p:ext uri="{BB962C8B-B14F-4D97-AF65-F5344CB8AC3E}">
        <p14:creationId xmlns:p14="http://schemas.microsoft.com/office/powerpoint/2010/main" val="42218458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27CBB8-5BA5-4EDC-B0D5-8EFD78685E76}" type="datetimeFigureOut">
              <a:rPr lang="en-US" smtClean="0"/>
              <a:t>6/15/2018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507D8-6DC6-4D2C-8233-08C18F3EF4D6}" type="slidenum">
              <a:rPr lang="en-US" smtClean="0"/>
              <a:t>‹#›</a:t>
            </a:fld>
            <a:endParaRPr lang="en-US"/>
          </a:p>
        </p:txBody>
      </p:sp>
    </p:spTree>
    <p:extLst>
      <p:ext uri="{BB962C8B-B14F-4D97-AF65-F5344CB8AC3E}">
        <p14:creationId xmlns:p14="http://schemas.microsoft.com/office/powerpoint/2010/main" val="23417296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76200" y="-57859"/>
            <a:ext cx="9296399" cy="697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7CBB8-5BA5-4EDC-B0D5-8EFD78685E76}" type="datetimeFigureOut">
              <a:rPr lang="en-US" smtClean="0"/>
              <a:t>6/15/2018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507D8-6DC6-4D2C-8233-08C18F3EF4D6}" type="slidenum">
              <a:rPr lang="en-US" smtClean="0"/>
              <a:t>‹#›</a:t>
            </a:fld>
            <a:endParaRPr lang="en-US"/>
          </a:p>
        </p:txBody>
      </p:sp>
    </p:spTree>
    <p:extLst>
      <p:ext uri="{BB962C8B-B14F-4D97-AF65-F5344CB8AC3E}">
        <p14:creationId xmlns:p14="http://schemas.microsoft.com/office/powerpoint/2010/main" val="3415952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iming>
    <p:tnLst>
      <p:par>
        <p:cTn id="1" dur="indefinite" restart="never" nodeType="tmRoot"/>
      </p:par>
    </p:tnLst>
  </p:timing>
  <p:txStyles>
    <p:titleStyle>
      <a:lvl1pPr algn="ctr" defTabSz="914400" rtl="0" eaLnBrk="1" latinLnBrk="0" hangingPunct="1">
        <a:spcBef>
          <a:spcPct val="0"/>
        </a:spcBef>
        <a:buNone/>
        <a:defRPr sz="4400" kern="1200" baseline="0">
          <a:solidFill>
            <a:schemeClr val="tx1"/>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The Brown Act</a:t>
            </a:r>
            <a:endParaRPr lang="en-US" sz="6000" dirty="0"/>
          </a:p>
        </p:txBody>
      </p:sp>
      <p:sp>
        <p:nvSpPr>
          <p:cNvPr id="6" name="TextBox 5"/>
          <p:cNvSpPr txBox="1"/>
          <p:nvPr/>
        </p:nvSpPr>
        <p:spPr>
          <a:xfrm>
            <a:off x="676835" y="4648199"/>
            <a:ext cx="7741024" cy="1107996"/>
          </a:xfrm>
          <a:prstGeom prst="rect">
            <a:avLst/>
          </a:prstGeom>
          <a:noFill/>
        </p:spPr>
        <p:txBody>
          <a:bodyPr wrap="square" rtlCol="0">
            <a:spAutoFit/>
          </a:bodyPr>
          <a:lstStyle/>
          <a:p>
            <a:pPr algn="ctr"/>
            <a:r>
              <a:rPr lang="en-US" sz="2400" dirty="0" smtClean="0"/>
              <a:t>The Legal Requirements for Open and Public Meetings</a:t>
            </a:r>
          </a:p>
          <a:p>
            <a:pPr algn="ctr"/>
            <a:r>
              <a:rPr lang="en-US" sz="2000" dirty="0" smtClean="0"/>
              <a:t>Academic Senate Faculty Leadership Institute</a:t>
            </a:r>
            <a:r>
              <a:rPr lang="en-US" sz="2400" dirty="0" smtClean="0"/>
              <a:t> </a:t>
            </a:r>
          </a:p>
          <a:p>
            <a:pPr algn="ctr"/>
            <a:r>
              <a:rPr lang="en-US" dirty="0" smtClean="0"/>
              <a:t>San Diego – June 15, 2018</a:t>
            </a:r>
            <a:endParaRPr lang="en-US" dirty="0"/>
          </a:p>
        </p:txBody>
      </p:sp>
      <p:pic>
        <p:nvPicPr>
          <p:cNvPr id="4" name="Picture 3"/>
          <p:cNvPicPr>
            <a:picLocks noChangeAspect="1"/>
          </p:cNvPicPr>
          <p:nvPr/>
        </p:nvPicPr>
        <p:blipFill>
          <a:blip r:embed="rId2"/>
          <a:stretch>
            <a:fillRect/>
          </a:stretch>
        </p:blipFill>
        <p:spPr>
          <a:xfrm>
            <a:off x="2178073" y="1247678"/>
            <a:ext cx="4787853" cy="3281893"/>
          </a:xfrm>
          <a:prstGeom prst="rect">
            <a:avLst/>
          </a:prstGeom>
        </p:spPr>
      </p:pic>
    </p:spTree>
    <p:extLst>
      <p:ext uri="{BB962C8B-B14F-4D97-AF65-F5344CB8AC3E}">
        <p14:creationId xmlns:p14="http://schemas.microsoft.com/office/powerpoint/2010/main" val="2251076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Appointed Bodies – Standing Committees</a:t>
            </a:r>
            <a:endParaRPr lang="en-US" dirty="0"/>
          </a:p>
        </p:txBody>
      </p:sp>
      <p:sp>
        <p:nvSpPr>
          <p:cNvPr id="3" name="Content Placeholder 2"/>
          <p:cNvSpPr>
            <a:spLocks noGrp="1"/>
          </p:cNvSpPr>
          <p:nvPr>
            <p:ph idx="1"/>
          </p:nvPr>
        </p:nvSpPr>
        <p:spPr/>
        <p:txBody>
          <a:bodyPr/>
          <a:lstStyle/>
          <a:p>
            <a:r>
              <a:rPr lang="en-US" dirty="0" smtClean="0"/>
              <a:t>Standing Committees of a legislative body are </a:t>
            </a:r>
            <a:r>
              <a:rPr lang="en-US" b="1" u="sng" dirty="0" smtClean="0"/>
              <a:t>ALWAYS</a:t>
            </a:r>
            <a:r>
              <a:rPr lang="en-US" dirty="0" smtClean="0"/>
              <a:t> subject to the Brown Act. </a:t>
            </a:r>
          </a:p>
          <a:p>
            <a:pPr marL="742950" lvl="2" indent="-342900"/>
            <a:r>
              <a:rPr lang="en-US" dirty="0" smtClean="0"/>
              <a:t>Standing </a:t>
            </a:r>
            <a:r>
              <a:rPr lang="en-US" dirty="0"/>
              <a:t>committees, irrespective of composition, which have either:  (1) a continuing subject matter jurisdiction, or (2) a meeting schedule fixed by resolution or formal action of the legislative body. </a:t>
            </a:r>
          </a:p>
          <a:p>
            <a:r>
              <a:rPr lang="en-US" dirty="0" smtClean="0"/>
              <a:t>Examples:  long-term committees on professional development or curriculum.  </a:t>
            </a:r>
          </a:p>
          <a:p>
            <a:pPr marL="0" indent="0">
              <a:buNone/>
            </a:pPr>
            <a:endParaRPr lang="en-US" dirty="0" smtClean="0"/>
          </a:p>
          <a:p>
            <a:pPr lvl="1"/>
            <a:endParaRPr lang="en-US" dirty="0" smtClean="0"/>
          </a:p>
        </p:txBody>
      </p:sp>
    </p:spTree>
    <p:extLst>
      <p:ext uri="{BB962C8B-B14F-4D97-AF65-F5344CB8AC3E}">
        <p14:creationId xmlns:p14="http://schemas.microsoft.com/office/powerpoint/2010/main" val="298168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Appointed Bodies – Temporary  Advisory Committee Exception</a:t>
            </a:r>
            <a:endParaRPr lang="en-US" dirty="0"/>
          </a:p>
        </p:txBody>
      </p:sp>
      <p:sp>
        <p:nvSpPr>
          <p:cNvPr id="3" name="Content Placeholder 2"/>
          <p:cNvSpPr>
            <a:spLocks noGrp="1"/>
          </p:cNvSpPr>
          <p:nvPr>
            <p:ph idx="1"/>
          </p:nvPr>
        </p:nvSpPr>
        <p:spPr/>
        <p:txBody>
          <a:bodyPr>
            <a:normAutofit lnSpcReduction="10000"/>
          </a:bodyPr>
          <a:lstStyle/>
          <a:p>
            <a:r>
              <a:rPr lang="en-US" dirty="0" smtClean="0"/>
              <a:t>Ad Hoc:</a:t>
            </a:r>
            <a:r>
              <a:rPr lang="en-US" dirty="0"/>
              <a:t> </a:t>
            </a:r>
            <a:r>
              <a:rPr lang="en-US" dirty="0" smtClean="0"/>
              <a:t> “</a:t>
            </a:r>
            <a:r>
              <a:rPr lang="en-US" dirty="0"/>
              <a:t>Made or happening only for a particular purpose or </a:t>
            </a:r>
            <a:r>
              <a:rPr lang="en-US" dirty="0" smtClean="0"/>
              <a:t>need.”  </a:t>
            </a:r>
            <a:endParaRPr lang="en-US" dirty="0"/>
          </a:p>
          <a:p>
            <a:r>
              <a:rPr lang="en-US" dirty="0" smtClean="0"/>
              <a:t>A temporary advisory committee </a:t>
            </a:r>
            <a:r>
              <a:rPr lang="en-US" b="1" dirty="0" smtClean="0"/>
              <a:t>composed solely of less than a quorum</a:t>
            </a:r>
            <a:r>
              <a:rPr lang="en-US" dirty="0" smtClean="0"/>
              <a:t> of the legislative body that serves a limited or single purpose, that is not perpetual, and that will be dissolved once its specific task is completed is not subject to the Brown Act. </a:t>
            </a:r>
            <a:endParaRPr lang="en-US" dirty="0"/>
          </a:p>
          <a:p>
            <a:pPr marL="0" indent="0">
              <a:buNone/>
            </a:pPr>
            <a:r>
              <a:rPr lang="en-US" dirty="0" smtClean="0"/>
              <a:t>   </a:t>
            </a:r>
          </a:p>
          <a:p>
            <a:pPr marL="457200" lvl="1" indent="0">
              <a:buNone/>
            </a:pPr>
            <a:endParaRPr lang="en-US" dirty="0"/>
          </a:p>
        </p:txBody>
      </p:sp>
    </p:spTree>
    <p:extLst>
      <p:ext uri="{BB962C8B-B14F-4D97-AF65-F5344CB8AC3E}">
        <p14:creationId xmlns:p14="http://schemas.microsoft.com/office/powerpoint/2010/main" val="27229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Salton Sea CCD</a:t>
            </a:r>
            <a:endParaRPr lang="en-US" dirty="0"/>
          </a:p>
        </p:txBody>
      </p:sp>
      <p:sp>
        <p:nvSpPr>
          <p:cNvPr id="3" name="Content Placeholder 2"/>
          <p:cNvSpPr>
            <a:spLocks noGrp="1"/>
          </p:cNvSpPr>
          <p:nvPr>
            <p:ph sz="quarter" idx="1"/>
          </p:nvPr>
        </p:nvSpPr>
        <p:spPr>
          <a:xfrm>
            <a:off x="457200" y="1295400"/>
            <a:ext cx="8229600" cy="4525963"/>
          </a:xfrm>
        </p:spPr>
        <p:txBody>
          <a:bodyPr>
            <a:normAutofit lnSpcReduction="10000"/>
          </a:bodyPr>
          <a:lstStyle/>
          <a:p>
            <a:r>
              <a:rPr lang="en-US" dirty="0" smtClean="0"/>
              <a:t>The Salton Sea CCD Board of Trustees establishes a two member advisory committee to make a recommendation on a new mascot for Salton Sea College.  </a:t>
            </a:r>
          </a:p>
          <a:p>
            <a:r>
              <a:rPr lang="en-US" dirty="0" smtClean="0"/>
              <a:t>The mascot committee’s two members are both members of the Salton Sea CCD Board of Trustees.  </a:t>
            </a:r>
          </a:p>
          <a:p>
            <a:r>
              <a:rPr lang="en-US" dirty="0" smtClean="0"/>
              <a:t>Are the meetings of this mascot committee subject to the Brown Act?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76200"/>
            <a:ext cx="89313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43600" y="5105400"/>
            <a:ext cx="2057400" cy="923330"/>
          </a:xfrm>
          <a:prstGeom prst="rect">
            <a:avLst/>
          </a:prstGeom>
          <a:noFill/>
        </p:spPr>
        <p:txBody>
          <a:bodyPr wrap="square" rtlCol="0">
            <a:spAutoFit/>
          </a:bodyPr>
          <a:lstStyle/>
          <a:p>
            <a:r>
              <a:rPr lang="en-US" sz="5400" b="1" dirty="0" smtClean="0">
                <a:solidFill>
                  <a:srgbClr val="FF0000"/>
                </a:solidFill>
              </a:rPr>
              <a:t>NO!</a:t>
            </a:r>
            <a:endParaRPr lang="en-US" sz="5400" b="1" dirty="0">
              <a:solidFill>
                <a:srgbClr val="FF0000"/>
              </a:solidFill>
            </a:endParaRPr>
          </a:p>
        </p:txBody>
      </p:sp>
    </p:spTree>
    <p:extLst>
      <p:ext uri="{BB962C8B-B14F-4D97-AF65-F5344CB8AC3E}">
        <p14:creationId xmlns:p14="http://schemas.microsoft.com/office/powerpoint/2010/main" val="366297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Entities</a:t>
            </a:r>
            <a:endParaRPr lang="en-US" dirty="0"/>
          </a:p>
        </p:txBody>
      </p:sp>
      <p:sp>
        <p:nvSpPr>
          <p:cNvPr id="3" name="Content Placeholder 2"/>
          <p:cNvSpPr>
            <a:spLocks noGrp="1"/>
          </p:cNvSpPr>
          <p:nvPr>
            <p:ph idx="1"/>
          </p:nvPr>
        </p:nvSpPr>
        <p:spPr>
          <a:xfrm>
            <a:off x="457200" y="1447800"/>
            <a:ext cx="8229600" cy="4525963"/>
          </a:xfrm>
        </p:spPr>
        <p:txBody>
          <a:bodyPr>
            <a:normAutofit fontScale="92500" lnSpcReduction="10000"/>
          </a:bodyPr>
          <a:lstStyle/>
          <a:p>
            <a:r>
              <a:rPr lang="en-US" dirty="0" smtClean="0"/>
              <a:t>Certain private entities are subject to the Brown Act</a:t>
            </a:r>
          </a:p>
          <a:p>
            <a:r>
              <a:rPr lang="en-US" dirty="0" smtClean="0"/>
              <a:t>The governing body of any private organization that is either: (1) created by the legislative body in order to exercise authority that may lawfully be delegated to a private entity; or (2) receives agency funding and whose governing board includes a member of the legislative body appointed as a full voting member of the private entity’s governing board. </a:t>
            </a:r>
          </a:p>
          <a:p>
            <a:endParaRPr lang="en-US" dirty="0" smtClean="0"/>
          </a:p>
        </p:txBody>
      </p:sp>
    </p:spTree>
    <p:extLst>
      <p:ext uri="{BB962C8B-B14F-4D97-AF65-F5344CB8AC3E}">
        <p14:creationId xmlns:p14="http://schemas.microsoft.com/office/powerpoint/2010/main" val="72978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Local Academic Senates? </a:t>
            </a:r>
            <a:endParaRPr lang="en-US" dirty="0"/>
          </a:p>
        </p:txBody>
      </p:sp>
      <p:sp>
        <p:nvSpPr>
          <p:cNvPr id="3" name="Content Placeholder 2"/>
          <p:cNvSpPr>
            <a:spLocks noGrp="1"/>
          </p:cNvSpPr>
          <p:nvPr>
            <p:ph idx="1"/>
          </p:nvPr>
        </p:nvSpPr>
        <p:spPr/>
        <p:txBody>
          <a:bodyPr>
            <a:normAutofit lnSpcReduction="10000"/>
          </a:bodyPr>
          <a:lstStyle/>
          <a:p>
            <a:r>
              <a:rPr lang="en-US" dirty="0" smtClean="0"/>
              <a:t>A “legislative body” includes “a commission, committee, board, </a:t>
            </a:r>
            <a:r>
              <a:rPr lang="en-US" u="sng" dirty="0" smtClean="0"/>
              <a:t>or other body of a local agency</a:t>
            </a:r>
            <a:r>
              <a:rPr lang="en-US" dirty="0" smtClean="0"/>
              <a:t>, whether permanent or temporary, decision-making or advisory, created by charter, ordinance, resolution, or formal action of the legislative body.”  </a:t>
            </a:r>
          </a:p>
          <a:p>
            <a:r>
              <a:rPr lang="en-US" dirty="0" smtClean="0"/>
              <a:t>Is a local academic senate an advisory body of the community college district board of trustees? </a:t>
            </a:r>
            <a:endParaRPr lang="en-US" dirty="0"/>
          </a:p>
        </p:txBody>
      </p:sp>
    </p:spTree>
    <p:extLst>
      <p:ext uri="{BB962C8B-B14F-4D97-AF65-F5344CB8AC3E}">
        <p14:creationId xmlns:p14="http://schemas.microsoft.com/office/powerpoint/2010/main" val="205547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Local Academic Senates? </a:t>
            </a:r>
            <a:endParaRPr lang="en-US" dirty="0"/>
          </a:p>
        </p:txBody>
      </p:sp>
      <p:sp>
        <p:nvSpPr>
          <p:cNvPr id="3" name="Content Placeholder 2"/>
          <p:cNvSpPr>
            <a:spLocks noGrp="1"/>
          </p:cNvSpPr>
          <p:nvPr>
            <p:ph idx="1"/>
          </p:nvPr>
        </p:nvSpPr>
        <p:spPr>
          <a:xfrm>
            <a:off x="445477" y="1435223"/>
            <a:ext cx="8229600" cy="4525963"/>
          </a:xfrm>
        </p:spPr>
        <p:txBody>
          <a:bodyPr>
            <a:normAutofit lnSpcReduction="10000"/>
          </a:bodyPr>
          <a:lstStyle/>
          <a:p>
            <a:r>
              <a:rPr lang="en-US" dirty="0" smtClean="0"/>
              <a:t>Title 5, section 53200(b) defines </a:t>
            </a:r>
            <a:r>
              <a:rPr lang="en-US" i="1" dirty="0" smtClean="0"/>
              <a:t>academic senate</a:t>
            </a:r>
            <a:r>
              <a:rPr lang="en-US" dirty="0" smtClean="0"/>
              <a:t>:</a:t>
            </a:r>
          </a:p>
          <a:p>
            <a:pPr lvl="1"/>
            <a:r>
              <a:rPr lang="en-US" dirty="0" smtClean="0"/>
              <a:t>“an </a:t>
            </a:r>
            <a:r>
              <a:rPr lang="en-US" dirty="0"/>
              <a:t>organization…</a:t>
            </a:r>
            <a:r>
              <a:rPr lang="en-US" u="sng" dirty="0"/>
              <a:t>whose primary function </a:t>
            </a:r>
            <a:r>
              <a:rPr lang="en-US" dirty="0"/>
              <a:t>is, as the representative of the faculty, </a:t>
            </a:r>
            <a:r>
              <a:rPr lang="en-US" u="sng" dirty="0"/>
              <a:t>to make recommendations</a:t>
            </a:r>
            <a:r>
              <a:rPr lang="en-US" dirty="0"/>
              <a:t> to the administration of a college and to </a:t>
            </a:r>
            <a:r>
              <a:rPr lang="en-US" u="sng" dirty="0"/>
              <a:t>the governing board</a:t>
            </a:r>
            <a:r>
              <a:rPr lang="en-US" dirty="0"/>
              <a:t> of a district with respect to academic and professional matters.”  </a:t>
            </a:r>
          </a:p>
          <a:p>
            <a:r>
              <a:rPr lang="en-US" dirty="0" smtClean="0"/>
              <a:t>By definition an academic senate is an advisory body to the district board of trustees</a:t>
            </a:r>
          </a:p>
          <a:p>
            <a:pPr marL="457200" lvl="1" indent="0">
              <a:buNone/>
            </a:pPr>
            <a:endParaRPr lang="en-US" dirty="0" smtClean="0"/>
          </a:p>
        </p:txBody>
      </p:sp>
    </p:spTree>
    <p:extLst>
      <p:ext uri="{BB962C8B-B14F-4D97-AF65-F5344CB8AC3E}">
        <p14:creationId xmlns:p14="http://schemas.microsoft.com/office/powerpoint/2010/main" val="288549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Local Academic Senates? </a:t>
            </a:r>
            <a:endParaRPr lang="en-US" dirty="0"/>
          </a:p>
        </p:txBody>
      </p:sp>
      <p:sp>
        <p:nvSpPr>
          <p:cNvPr id="3" name="Content Placeholder 2"/>
          <p:cNvSpPr>
            <a:spLocks noGrp="1"/>
          </p:cNvSpPr>
          <p:nvPr>
            <p:ph idx="1"/>
          </p:nvPr>
        </p:nvSpPr>
        <p:spPr/>
        <p:txBody>
          <a:bodyPr>
            <a:normAutofit lnSpcReduction="10000"/>
          </a:bodyPr>
          <a:lstStyle/>
          <a:p>
            <a:r>
              <a:rPr lang="en-US" dirty="0" smtClean="0"/>
              <a:t>A “legislative body” includes “a commission, committee, board, or other body of a local agency, whether permanent or temporary, decision-making or advisory, </a:t>
            </a:r>
            <a:r>
              <a:rPr lang="en-US" u="sng" dirty="0" smtClean="0"/>
              <a:t>created by</a:t>
            </a:r>
            <a:r>
              <a:rPr lang="en-US" dirty="0" smtClean="0"/>
              <a:t> charter, ordinance, resolution, or </a:t>
            </a:r>
            <a:r>
              <a:rPr lang="en-US" u="sng" dirty="0" smtClean="0"/>
              <a:t>formal action of the legislative body</a:t>
            </a:r>
            <a:r>
              <a:rPr lang="en-US" dirty="0" smtClean="0"/>
              <a:t>.”  </a:t>
            </a:r>
          </a:p>
          <a:p>
            <a:r>
              <a:rPr lang="en-US" dirty="0" smtClean="0"/>
              <a:t>Is a local academic senate an advisory body created by formal action of the board of trustees? </a:t>
            </a:r>
            <a:endParaRPr lang="en-US" dirty="0"/>
          </a:p>
        </p:txBody>
      </p:sp>
    </p:spTree>
    <p:extLst>
      <p:ext uri="{BB962C8B-B14F-4D97-AF65-F5344CB8AC3E}">
        <p14:creationId xmlns:p14="http://schemas.microsoft.com/office/powerpoint/2010/main" val="177623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Local Academic Senates? </a:t>
            </a:r>
            <a:endParaRPr lang="en-US" dirty="0"/>
          </a:p>
        </p:txBody>
      </p:sp>
      <p:sp>
        <p:nvSpPr>
          <p:cNvPr id="3" name="Content Placeholder 2"/>
          <p:cNvSpPr>
            <a:spLocks noGrp="1"/>
          </p:cNvSpPr>
          <p:nvPr>
            <p:ph idx="1"/>
          </p:nvPr>
        </p:nvSpPr>
        <p:spPr>
          <a:xfrm>
            <a:off x="457200" y="1417638"/>
            <a:ext cx="8229600" cy="4525963"/>
          </a:xfrm>
        </p:spPr>
        <p:txBody>
          <a:bodyPr>
            <a:normAutofit fontScale="85000" lnSpcReduction="20000"/>
          </a:bodyPr>
          <a:lstStyle/>
          <a:p>
            <a:r>
              <a:rPr lang="en-US" dirty="0" smtClean="0"/>
              <a:t>Title 5, section 53202 establishes the procedures for the formation of an academic senate</a:t>
            </a:r>
          </a:p>
          <a:p>
            <a:r>
              <a:rPr lang="en-US" dirty="0" smtClean="0"/>
              <a:t>The steps include a vote of the faculty, plus certain actions by the district board after the faculty vote (recognition of the senate, authorization for faculty to establish structures and procedures, etc.)</a:t>
            </a:r>
          </a:p>
          <a:p>
            <a:r>
              <a:rPr lang="en-US" dirty="0" smtClean="0"/>
              <a:t>“The legally mandated joint action to be taken by the faculty of a community college and a district board in establishing an academic senate constitutes the requisite “formal action” contemplated by [the Brown Act].”                                                                                                  	</a:t>
            </a:r>
            <a:r>
              <a:rPr lang="en-US" dirty="0"/>
              <a:t> </a:t>
            </a:r>
            <a:r>
              <a:rPr lang="en-US" dirty="0" smtClean="0"/>
              <a:t>            - </a:t>
            </a:r>
            <a:r>
              <a:rPr lang="en-US" sz="2800" dirty="0" smtClean="0"/>
              <a:t>Attorney General Opinion No. 83-304 (1983)</a:t>
            </a:r>
          </a:p>
          <a:p>
            <a:endParaRPr lang="en-US" dirty="0" smtClean="0"/>
          </a:p>
        </p:txBody>
      </p:sp>
    </p:spTree>
    <p:extLst>
      <p:ext uri="{BB962C8B-B14F-4D97-AF65-F5344CB8AC3E}">
        <p14:creationId xmlns:p14="http://schemas.microsoft.com/office/powerpoint/2010/main" val="199785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MEETINGS</a:t>
            </a:r>
            <a:endParaRPr lang="en-US" dirty="0"/>
          </a:p>
        </p:txBody>
      </p:sp>
      <p:sp>
        <p:nvSpPr>
          <p:cNvPr id="3" name="Content Placeholder 2"/>
          <p:cNvSpPr>
            <a:spLocks noGrp="1"/>
          </p:cNvSpPr>
          <p:nvPr>
            <p:ph idx="1"/>
          </p:nvPr>
        </p:nvSpPr>
        <p:spPr/>
        <p:txBody>
          <a:bodyPr/>
          <a:lstStyle/>
          <a:p>
            <a:pPr marL="0" lvl="0" indent="0">
              <a:spcBef>
                <a:spcPts val="700"/>
              </a:spcBef>
              <a:buClr>
                <a:srgbClr val="C0504D"/>
              </a:buClr>
              <a:buSzPct val="60000"/>
              <a:buNone/>
              <a:defRPr/>
            </a:pPr>
            <a:r>
              <a:rPr lang="en-US" dirty="0">
                <a:solidFill>
                  <a:prstClr val="black"/>
                </a:solidFill>
              </a:rPr>
              <a:t>“All </a:t>
            </a:r>
            <a:r>
              <a:rPr lang="en-US" u="sng" dirty="0">
                <a:solidFill>
                  <a:schemeClr val="accent1">
                    <a:lumMod val="75000"/>
                  </a:schemeClr>
                </a:solidFill>
              </a:rPr>
              <a:t>meetings</a:t>
            </a:r>
            <a:r>
              <a:rPr lang="en-US" dirty="0">
                <a:solidFill>
                  <a:prstClr val="black"/>
                </a:solidFill>
              </a:rPr>
              <a:t> of </a:t>
            </a:r>
            <a:r>
              <a:rPr lang="en-US" dirty="0"/>
              <a:t>the legislative body </a:t>
            </a:r>
            <a:r>
              <a:rPr lang="en-US" dirty="0">
                <a:solidFill>
                  <a:prstClr val="black"/>
                </a:solidFill>
              </a:rPr>
              <a:t>of a local agency shall be open and public, and all persons shall be permitted to attend any </a:t>
            </a:r>
            <a:r>
              <a:rPr lang="en-US" u="sng" dirty="0">
                <a:solidFill>
                  <a:schemeClr val="accent1">
                    <a:lumMod val="75000"/>
                  </a:schemeClr>
                </a:solidFill>
              </a:rPr>
              <a:t>meeting</a:t>
            </a:r>
            <a:r>
              <a:rPr lang="en-US" dirty="0">
                <a:solidFill>
                  <a:prstClr val="black"/>
                </a:solidFill>
              </a:rPr>
              <a:t> of the </a:t>
            </a:r>
            <a:r>
              <a:rPr lang="en-US" dirty="0"/>
              <a:t>legislative body </a:t>
            </a:r>
            <a:r>
              <a:rPr lang="en-US" dirty="0">
                <a:solidFill>
                  <a:prstClr val="black"/>
                </a:solidFill>
              </a:rPr>
              <a:t>of a local agency, except as otherwise provided in this chapter.”				    		   -GC </a:t>
            </a:r>
            <a:r>
              <a:rPr lang="en-US" dirty="0" smtClean="0">
                <a:solidFill>
                  <a:prstClr val="black"/>
                </a:solidFill>
              </a:rPr>
              <a:t>Section 54953(a</a:t>
            </a:r>
            <a:r>
              <a:rPr lang="en-US" dirty="0">
                <a:solidFill>
                  <a:prstClr val="black"/>
                </a:solidFill>
              </a:rPr>
              <a:t>)</a:t>
            </a:r>
          </a:p>
          <a:p>
            <a:endParaRPr lang="en-US" dirty="0"/>
          </a:p>
        </p:txBody>
      </p:sp>
    </p:spTree>
    <p:extLst>
      <p:ext uri="{BB962C8B-B14F-4D97-AF65-F5344CB8AC3E}">
        <p14:creationId xmlns:p14="http://schemas.microsoft.com/office/powerpoint/2010/main" val="3995073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 “Meeting?” </a:t>
            </a:r>
            <a:endParaRPr lang="en-US" dirty="0"/>
          </a:p>
        </p:txBody>
      </p:sp>
      <p:sp>
        <p:nvSpPr>
          <p:cNvPr id="3" name="Content Placeholder 2"/>
          <p:cNvSpPr>
            <a:spLocks noGrp="1"/>
          </p:cNvSpPr>
          <p:nvPr>
            <p:ph sz="quarter" idx="1"/>
          </p:nvPr>
        </p:nvSpPr>
        <p:spPr>
          <a:xfrm>
            <a:off x="457200" y="1295400"/>
            <a:ext cx="8229600" cy="4525963"/>
          </a:xfrm>
        </p:spPr>
        <p:txBody>
          <a:bodyPr>
            <a:normAutofit fontScale="92500" lnSpcReduction="20000"/>
          </a:bodyPr>
          <a:lstStyle/>
          <a:p>
            <a:r>
              <a:rPr lang="en-US" dirty="0" smtClean="0"/>
              <a:t>“Any congregation of a majority of the members of a legislative body at the same time and location to </a:t>
            </a:r>
            <a:r>
              <a:rPr lang="en-US" u="sng" dirty="0" smtClean="0">
                <a:solidFill>
                  <a:srgbClr val="0070C0"/>
                </a:solidFill>
              </a:rPr>
              <a:t>hear, discuss, deliberate, or take action</a:t>
            </a:r>
            <a:r>
              <a:rPr lang="en-US" dirty="0" smtClean="0"/>
              <a:t> upon any item that is within the subject matter jurisdiction of the legislative body.”      				 - GC Section 54952.2(a)</a:t>
            </a:r>
            <a:endParaRPr lang="en-US" dirty="0"/>
          </a:p>
          <a:p>
            <a:r>
              <a:rPr lang="en-US" sz="3200" dirty="0" smtClean="0"/>
              <a:t>The Brown Act is not limited to “meetings” where a final decision is made!</a:t>
            </a:r>
          </a:p>
          <a:p>
            <a:pPr lvl="2"/>
            <a:r>
              <a:rPr lang="en-US" sz="3200" dirty="0" smtClean="0"/>
              <a:t>“HEAR”</a:t>
            </a:r>
          </a:p>
          <a:p>
            <a:pPr lvl="2"/>
            <a:r>
              <a:rPr lang="en-US" sz="3200" dirty="0" smtClean="0"/>
              <a:t>“DISCUSS” </a:t>
            </a:r>
          </a:p>
          <a:p>
            <a:pPr lvl="2"/>
            <a:r>
              <a:rPr lang="en-US" sz="3200" dirty="0" smtClean="0"/>
              <a:t>“DELIBERATE”</a:t>
            </a:r>
          </a:p>
        </p:txBody>
      </p:sp>
    </p:spTree>
    <p:extLst>
      <p:ext uri="{BB962C8B-B14F-4D97-AF65-F5344CB8AC3E}">
        <p14:creationId xmlns:p14="http://schemas.microsoft.com/office/powerpoint/2010/main" val="366840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a:t>
            </a:r>
            <a:endParaRPr lang="en-US" dirty="0"/>
          </a:p>
        </p:txBody>
      </p:sp>
      <p:sp>
        <p:nvSpPr>
          <p:cNvPr id="3" name="Content Placeholder 2"/>
          <p:cNvSpPr>
            <a:spLocks noGrp="1"/>
          </p:cNvSpPr>
          <p:nvPr>
            <p:ph idx="1"/>
          </p:nvPr>
        </p:nvSpPr>
        <p:spPr>
          <a:xfrm>
            <a:off x="457200" y="1371600"/>
            <a:ext cx="8229600" cy="4525963"/>
          </a:xfrm>
        </p:spPr>
        <p:txBody>
          <a:bodyPr/>
          <a:lstStyle/>
          <a:p>
            <a:pPr marL="0" indent="0">
              <a:buNone/>
            </a:pPr>
            <a:r>
              <a:rPr lang="en-US" dirty="0" smtClean="0"/>
              <a:t>“In enacting this chapter, the legislature finds and declares that the public commissions, boards, and councils and the other public agencies in this State exist to aid in the conduct of the people’s business.  It is the intent of the law that their actions be taken openly and that their deliberations be conducted openly.”  </a:t>
            </a:r>
            <a:endParaRPr lang="en-US" dirty="0"/>
          </a:p>
          <a:p>
            <a:pPr marL="0" indent="0">
              <a:buNone/>
            </a:pPr>
            <a:r>
              <a:rPr lang="en-US" dirty="0"/>
              <a:t>				- GC Section </a:t>
            </a:r>
            <a:r>
              <a:rPr lang="en-US" dirty="0" smtClean="0"/>
              <a:t>54950</a:t>
            </a:r>
            <a:endParaRPr lang="en-US" dirty="0"/>
          </a:p>
          <a:p>
            <a:endParaRPr lang="en-US" dirty="0"/>
          </a:p>
        </p:txBody>
      </p:sp>
    </p:spTree>
    <p:extLst>
      <p:ext uri="{BB962C8B-B14F-4D97-AF65-F5344CB8AC3E}">
        <p14:creationId xmlns:p14="http://schemas.microsoft.com/office/powerpoint/2010/main" val="3990492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Serial Meetings</a:t>
            </a:r>
            <a:endParaRPr lang="en-US" dirty="0"/>
          </a:p>
        </p:txBody>
      </p:sp>
      <p:pic>
        <p:nvPicPr>
          <p:cNvPr id="4" name="Content Placeholder 3" descr="http://theimaginaryworld.com/tic603.jpg"/>
          <p:cNvPicPr>
            <a:picLocks noGrp="1"/>
          </p:cNvPicPr>
          <p:nvPr>
            <p:ph sz="quarter" idx="1"/>
          </p:nvPr>
        </p:nvPicPr>
        <p:blipFill>
          <a:blip r:embed="rId2" cstate="print"/>
          <a:srcRect/>
          <a:stretch>
            <a:fillRect/>
          </a:stretch>
        </p:blipFill>
        <p:spPr bwMode="auto">
          <a:xfrm>
            <a:off x="1447800" y="1600200"/>
            <a:ext cx="2362200" cy="3048000"/>
          </a:xfrm>
          <a:prstGeom prst="rect">
            <a:avLst/>
          </a:prstGeom>
          <a:noFill/>
          <a:ln w="9525">
            <a:noFill/>
            <a:miter lim="800000"/>
            <a:headEnd/>
            <a:tailEnd/>
          </a:ln>
        </p:spPr>
      </p:pic>
      <p:pic>
        <p:nvPicPr>
          <p:cNvPr id="5" name="Picture 4" descr="http://theimaginaryworld.com/tic759.jpg"/>
          <p:cNvPicPr/>
          <p:nvPr/>
        </p:nvPicPr>
        <p:blipFill>
          <a:blip r:embed="rId3" cstate="print"/>
          <a:srcRect/>
          <a:stretch>
            <a:fillRect/>
          </a:stretch>
        </p:blipFill>
        <p:spPr bwMode="auto">
          <a:xfrm>
            <a:off x="4778188" y="1600200"/>
            <a:ext cx="2286000" cy="3048000"/>
          </a:xfrm>
          <a:prstGeom prst="rect">
            <a:avLst/>
          </a:prstGeom>
          <a:noFill/>
          <a:ln w="9525">
            <a:noFill/>
            <a:miter lim="800000"/>
            <a:headEnd/>
            <a:tailEnd/>
          </a:ln>
        </p:spPr>
      </p:pic>
      <p:sp>
        <p:nvSpPr>
          <p:cNvPr id="6" name="TextBox 5"/>
          <p:cNvSpPr txBox="1"/>
          <p:nvPr/>
        </p:nvSpPr>
        <p:spPr>
          <a:xfrm>
            <a:off x="1295400" y="4919990"/>
            <a:ext cx="5867400" cy="523220"/>
          </a:xfrm>
          <a:prstGeom prst="rect">
            <a:avLst/>
          </a:prstGeom>
          <a:noFill/>
        </p:spPr>
        <p:txBody>
          <a:bodyPr wrap="square" rtlCol="0">
            <a:spAutoFit/>
          </a:bodyPr>
          <a:lstStyle/>
          <a:p>
            <a:pPr algn="ctr"/>
            <a:r>
              <a:rPr lang="en-US" sz="2800" b="1" dirty="0" smtClean="0"/>
              <a:t>SERIAL MEETINGS ARE STRICTLY</a:t>
            </a:r>
            <a:endParaRPr lang="en-US" sz="2800" b="1" dirty="0"/>
          </a:p>
        </p:txBody>
      </p:sp>
      <p:sp>
        <p:nvSpPr>
          <p:cNvPr id="7" name="TextBox 6"/>
          <p:cNvSpPr txBox="1"/>
          <p:nvPr/>
        </p:nvSpPr>
        <p:spPr>
          <a:xfrm>
            <a:off x="1828800" y="5377190"/>
            <a:ext cx="4724400" cy="523220"/>
          </a:xfrm>
          <a:prstGeom prst="rect">
            <a:avLst/>
          </a:prstGeom>
          <a:noFill/>
        </p:spPr>
        <p:txBody>
          <a:bodyPr wrap="square" rtlCol="0">
            <a:spAutoFit/>
          </a:bodyPr>
          <a:lstStyle/>
          <a:p>
            <a:pPr algn="ctr"/>
            <a:r>
              <a:rPr lang="en-US" sz="2800" b="1" dirty="0" smtClean="0"/>
              <a:t>PROHIBITED!!!</a:t>
            </a:r>
            <a:endParaRPr lang="en-US" sz="2800" b="1" dirty="0"/>
          </a:p>
        </p:txBody>
      </p:sp>
    </p:spTree>
    <p:extLst>
      <p:ext uri="{BB962C8B-B14F-4D97-AF65-F5344CB8AC3E}">
        <p14:creationId xmlns:p14="http://schemas.microsoft.com/office/powerpoint/2010/main" val="111218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par>
                          <p:cTn id="20" fill="hold">
                            <p:stCondLst>
                              <p:cond delay="2500"/>
                            </p:stCondLst>
                            <p:childTnLst>
                              <p:par>
                                <p:cTn id="21" presetID="3" presetClass="emph" presetSubtype="2" fill="hold" grpId="1" nodeType="afterEffect">
                                  <p:stCondLst>
                                    <p:cond delay="0"/>
                                  </p:stCondLst>
                                  <p:childTnLst>
                                    <p:animClr clrSpc="rgb" dir="cw">
                                      <p:cBhvr override="childStyle">
                                        <p:cTn id="22" dur="2000" fill="hold"/>
                                        <p:tgtEl>
                                          <p:spTgt spid="7"/>
                                        </p:tgtEl>
                                        <p:attrNameLst>
                                          <p:attrName>style.color</p:attrName>
                                        </p:attrNameLst>
                                      </p:cBhvr>
                                      <p:to>
                                        <a:schemeClr val="accent2"/>
                                      </p:to>
                                    </p:animClr>
                                  </p:childTnLst>
                                </p:cTn>
                              </p:par>
                            </p:childTnLst>
                          </p:cTn>
                        </p:par>
                      </p:childTnLst>
                    </p:cTn>
                  </p:par>
                  <p:par>
                    <p:cTn id="23" fill="hold">
                      <p:stCondLst>
                        <p:cond delay="indefinite"/>
                      </p:stCondLst>
                      <p:childTnLst>
                        <p:par>
                          <p:cTn id="24" fill="hold">
                            <p:stCondLst>
                              <p:cond delay="0"/>
                            </p:stCondLst>
                            <p:childTnLst>
                              <p:par>
                                <p:cTn id="25" presetID="35" presetClass="exit" presetSubtype="0" fill="hold" nodeType="clickEffect">
                                  <p:stCondLst>
                                    <p:cond delay="0"/>
                                  </p:stCondLst>
                                  <p:childTnLst>
                                    <p:animEffect transition="out" filter="fade">
                                      <p:cBhvr>
                                        <p:cTn id="26" dur="2000"/>
                                        <p:tgtEl>
                                          <p:spTgt spid="4"/>
                                        </p:tgtEl>
                                      </p:cBhvr>
                                    </p:animEffect>
                                    <p:anim calcmode="lin" valueType="num">
                                      <p:cBhvr>
                                        <p:cTn id="27" dur="2000"/>
                                        <p:tgtEl>
                                          <p:spTgt spid="4"/>
                                        </p:tgtEl>
                                        <p:attrNameLst>
                                          <p:attrName>style.rotation</p:attrName>
                                        </p:attrNameLst>
                                      </p:cBhvr>
                                      <p:tavLst>
                                        <p:tav tm="0">
                                          <p:val>
                                            <p:fltVal val="0"/>
                                          </p:val>
                                        </p:tav>
                                        <p:tav tm="100000">
                                          <p:val>
                                            <p:fltVal val="720"/>
                                          </p:val>
                                        </p:tav>
                                      </p:tavLst>
                                    </p:anim>
                                    <p:anim calcmode="lin" valueType="num">
                                      <p:cBhvr>
                                        <p:cTn id="28" dur="2000"/>
                                        <p:tgtEl>
                                          <p:spTgt spid="4"/>
                                        </p:tgtEl>
                                        <p:attrNameLst>
                                          <p:attrName>ppt_h</p:attrName>
                                        </p:attrNameLst>
                                      </p:cBhvr>
                                      <p:tavLst>
                                        <p:tav tm="0">
                                          <p:val>
                                            <p:strVal val="ppt_h"/>
                                          </p:val>
                                        </p:tav>
                                        <p:tav tm="100000">
                                          <p:val>
                                            <p:fltVal val="0"/>
                                          </p:val>
                                        </p:tav>
                                      </p:tavLst>
                                    </p:anim>
                                    <p:anim calcmode="lin" valueType="num">
                                      <p:cBhvr>
                                        <p:cTn id="29" dur="2000"/>
                                        <p:tgtEl>
                                          <p:spTgt spid="4"/>
                                        </p:tgtEl>
                                        <p:attrNameLst>
                                          <p:attrName>ppt_w</p:attrName>
                                        </p:attrNameLst>
                                      </p:cBhvr>
                                      <p:tavLst>
                                        <p:tav tm="0">
                                          <p:val>
                                            <p:strVal val="ppt_w"/>
                                          </p:val>
                                        </p:tav>
                                        <p:tav tm="100000">
                                          <p:val>
                                            <p:fltVal val="0"/>
                                          </p:val>
                                        </p:tav>
                                      </p:tavLst>
                                    </p:anim>
                                    <p:set>
                                      <p:cBhvr>
                                        <p:cTn id="30" dur="1" fill="hold">
                                          <p:stCondLst>
                                            <p:cond delay="1999"/>
                                          </p:stCondLst>
                                        </p:cTn>
                                        <p:tgtEl>
                                          <p:spTgt spid="4"/>
                                        </p:tgtEl>
                                        <p:attrNameLst>
                                          <p:attrName>style.visibility</p:attrName>
                                        </p:attrNameLst>
                                      </p:cBhvr>
                                      <p:to>
                                        <p:strVal val="hidden"/>
                                      </p:to>
                                    </p:set>
                                  </p:childTnLst>
                                </p:cTn>
                              </p:par>
                              <p:par>
                                <p:cTn id="31" presetID="35" presetClass="exit" presetSubtype="0" fill="hold" nodeType="withEffect">
                                  <p:stCondLst>
                                    <p:cond delay="0"/>
                                  </p:stCondLst>
                                  <p:childTnLst>
                                    <p:animEffect transition="out" filter="fade">
                                      <p:cBhvr>
                                        <p:cTn id="32" dur="2000"/>
                                        <p:tgtEl>
                                          <p:spTgt spid="5"/>
                                        </p:tgtEl>
                                      </p:cBhvr>
                                    </p:animEffect>
                                    <p:anim calcmode="lin" valueType="num">
                                      <p:cBhvr>
                                        <p:cTn id="33" dur="2000"/>
                                        <p:tgtEl>
                                          <p:spTgt spid="5"/>
                                        </p:tgtEl>
                                        <p:attrNameLst>
                                          <p:attrName>style.rotation</p:attrName>
                                        </p:attrNameLst>
                                      </p:cBhvr>
                                      <p:tavLst>
                                        <p:tav tm="0">
                                          <p:val>
                                            <p:fltVal val="0"/>
                                          </p:val>
                                        </p:tav>
                                        <p:tav tm="100000">
                                          <p:val>
                                            <p:fltVal val="720"/>
                                          </p:val>
                                        </p:tav>
                                      </p:tavLst>
                                    </p:anim>
                                    <p:anim calcmode="lin" valueType="num">
                                      <p:cBhvr>
                                        <p:cTn id="34" dur="2000"/>
                                        <p:tgtEl>
                                          <p:spTgt spid="5"/>
                                        </p:tgtEl>
                                        <p:attrNameLst>
                                          <p:attrName>ppt_h</p:attrName>
                                        </p:attrNameLst>
                                      </p:cBhvr>
                                      <p:tavLst>
                                        <p:tav tm="0">
                                          <p:val>
                                            <p:strVal val="ppt_h"/>
                                          </p:val>
                                        </p:tav>
                                        <p:tav tm="100000">
                                          <p:val>
                                            <p:fltVal val="0"/>
                                          </p:val>
                                        </p:tav>
                                      </p:tavLst>
                                    </p:anim>
                                    <p:anim calcmode="lin" valueType="num">
                                      <p:cBhvr>
                                        <p:cTn id="35" dur="2000"/>
                                        <p:tgtEl>
                                          <p:spTgt spid="5"/>
                                        </p:tgtEl>
                                        <p:attrNameLst>
                                          <p:attrName>ppt_w</p:attrName>
                                        </p:attrNameLst>
                                      </p:cBhvr>
                                      <p:tavLst>
                                        <p:tav tm="0">
                                          <p:val>
                                            <p:strVal val="ppt_w"/>
                                          </p:val>
                                        </p:tav>
                                        <p:tav tm="100000">
                                          <p:val>
                                            <p:fltVal val="0"/>
                                          </p:val>
                                        </p:tav>
                                      </p:tavLst>
                                    </p:anim>
                                    <p:set>
                                      <p:cBhvr>
                                        <p:cTn id="36"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Serial Meetings </a:t>
            </a:r>
            <a:endParaRPr lang="en-US" dirty="0"/>
          </a:p>
        </p:txBody>
      </p:sp>
      <p:sp>
        <p:nvSpPr>
          <p:cNvPr id="4" name="Content Placeholder 2"/>
          <p:cNvSpPr>
            <a:spLocks noGrp="1"/>
          </p:cNvSpPr>
          <p:nvPr>
            <p:ph sz="quarter" idx="1"/>
          </p:nvPr>
        </p:nvSpPr>
        <p:spPr>
          <a:xfrm>
            <a:off x="457200" y="1371600"/>
            <a:ext cx="8229600" cy="4525963"/>
          </a:xfrm>
        </p:spPr>
        <p:txBody>
          <a:bodyPr>
            <a:normAutofit fontScale="92500" lnSpcReduction="20000"/>
          </a:bodyPr>
          <a:lstStyle/>
          <a:p>
            <a:r>
              <a:rPr lang="en-US" dirty="0" smtClean="0"/>
              <a:t>“</a:t>
            </a:r>
            <a:r>
              <a:rPr lang="en-US" dirty="0"/>
              <a:t>A majority of the members of a legislative body shall </a:t>
            </a:r>
            <a:r>
              <a:rPr lang="en-US" dirty="0" smtClean="0"/>
              <a:t>not…use </a:t>
            </a:r>
            <a:r>
              <a:rPr lang="en-US" dirty="0"/>
              <a:t>a series of communications of any kind, directly or through intermediaries, to discuss, deliberate, or take action on any item of business that is within the subject matter jurisdiction of the legislative body</a:t>
            </a:r>
            <a:r>
              <a:rPr lang="en-US" dirty="0" smtClean="0"/>
              <a:t>.”             </a:t>
            </a:r>
          </a:p>
          <a:p>
            <a:pPr marL="0" indent="0">
              <a:buNone/>
            </a:pPr>
            <a:r>
              <a:rPr lang="en-US" dirty="0"/>
              <a:t>	</a:t>
            </a:r>
            <a:r>
              <a:rPr lang="en-US" dirty="0" smtClean="0"/>
              <a:t>			 -  GC Section 54952.2(b)(1)</a:t>
            </a:r>
          </a:p>
          <a:p>
            <a:r>
              <a:rPr lang="en-US" dirty="0" smtClean="0"/>
              <a:t>Common Types of Serial Meetings:	</a:t>
            </a:r>
          </a:p>
          <a:p>
            <a:pPr lvl="1"/>
            <a:r>
              <a:rPr lang="en-US" dirty="0" smtClean="0"/>
              <a:t>Daisy Chain</a:t>
            </a:r>
          </a:p>
          <a:p>
            <a:pPr lvl="1"/>
            <a:r>
              <a:rPr lang="en-US" dirty="0" smtClean="0"/>
              <a:t>Hub and Spoke</a:t>
            </a:r>
          </a:p>
          <a:p>
            <a:pPr lvl="1"/>
            <a:r>
              <a:rPr lang="en-US" dirty="0" smtClean="0"/>
              <a:t>Email</a:t>
            </a:r>
          </a:p>
          <a:p>
            <a:endParaRPr lang="en-US" dirty="0" smtClean="0"/>
          </a:p>
          <a:p>
            <a:endParaRPr lang="en-US" dirty="0"/>
          </a:p>
        </p:txBody>
      </p:sp>
    </p:spTree>
    <p:extLst>
      <p:ext uri="{BB962C8B-B14F-4D97-AF65-F5344CB8AC3E}">
        <p14:creationId xmlns:p14="http://schemas.microsoft.com/office/powerpoint/2010/main" val="12050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blinds(horizontal)">
                                      <p:cBhvr>
                                        <p:cTn id="10" dur="500"/>
                                        <p:tgtEl>
                                          <p:spTgt spid="4">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blinds(horizontal)">
                                      <p:cBhvr>
                                        <p:cTn id="13" dur="500"/>
                                        <p:tgtEl>
                                          <p:spTgt spid="4">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blinds(horizontal)">
                                      <p:cBhvr>
                                        <p:cTn id="1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Meetings – Exceptions to the Rule</a:t>
            </a:r>
            <a:endParaRPr lang="en-US" dirty="0"/>
          </a:p>
        </p:txBody>
      </p:sp>
      <p:sp>
        <p:nvSpPr>
          <p:cNvPr id="3" name="Content Placeholder 2"/>
          <p:cNvSpPr>
            <a:spLocks noGrp="1"/>
          </p:cNvSpPr>
          <p:nvPr>
            <p:ph sz="quarter" idx="1"/>
          </p:nvPr>
        </p:nvSpPr>
        <p:spPr>
          <a:xfrm>
            <a:off x="609600" y="1295400"/>
            <a:ext cx="8382000" cy="4495800"/>
          </a:xfrm>
        </p:spPr>
        <p:txBody>
          <a:bodyPr>
            <a:normAutofit fontScale="92500" lnSpcReduction="10000"/>
          </a:bodyPr>
          <a:lstStyle/>
          <a:p>
            <a:r>
              <a:rPr lang="en-US" dirty="0" smtClean="0"/>
              <a:t>Individual Contacts </a:t>
            </a:r>
          </a:p>
          <a:p>
            <a:pPr lvl="1"/>
            <a:r>
              <a:rPr lang="en-US" dirty="0" smtClean="0"/>
              <a:t>But beware of the serial meeting!</a:t>
            </a:r>
          </a:p>
          <a:p>
            <a:r>
              <a:rPr lang="en-US" dirty="0" smtClean="0"/>
              <a:t>Social or Ceremonial Occasions</a:t>
            </a:r>
          </a:p>
          <a:p>
            <a:pPr lvl="1"/>
            <a:r>
              <a:rPr lang="en-US" dirty="0" smtClean="0"/>
              <a:t> So long as business of the state body is not discussed</a:t>
            </a:r>
          </a:p>
          <a:p>
            <a:r>
              <a:rPr lang="en-US" dirty="0" smtClean="0"/>
              <a:t>Conferences </a:t>
            </a:r>
          </a:p>
          <a:p>
            <a:pPr lvl="1"/>
            <a:r>
              <a:rPr lang="en-US" dirty="0" smtClean="0"/>
              <a:t>So long as they are open to the public and involve subject matter of general interest to the public</a:t>
            </a:r>
          </a:p>
          <a:p>
            <a:r>
              <a:rPr lang="en-US" dirty="0" smtClean="0"/>
              <a:t>Meetings of Another Legislative Body</a:t>
            </a:r>
          </a:p>
          <a:p>
            <a:pPr lvl="1"/>
            <a:r>
              <a:rPr lang="en-US" dirty="0" smtClean="0"/>
              <a:t>The meeting must be open to the public and properly noticed  </a:t>
            </a:r>
          </a:p>
          <a:p>
            <a:pPr>
              <a:buNone/>
            </a:pPr>
            <a:endParaRPr lang="en-US" dirty="0" smtClean="0"/>
          </a:p>
          <a:p>
            <a:pPr>
              <a:buNone/>
            </a:pPr>
            <a:endParaRPr lang="en-US" dirty="0"/>
          </a:p>
        </p:txBody>
      </p:sp>
    </p:spTree>
    <p:extLst>
      <p:ext uri="{BB962C8B-B14F-4D97-AF65-F5344CB8AC3E}">
        <p14:creationId xmlns:p14="http://schemas.microsoft.com/office/powerpoint/2010/main" val="250993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 Meetings</a:t>
            </a:r>
            <a:endParaRPr lang="en-US" dirty="0"/>
          </a:p>
        </p:txBody>
      </p:sp>
      <p:sp>
        <p:nvSpPr>
          <p:cNvPr id="3" name="Content Placeholder 2"/>
          <p:cNvSpPr>
            <a:spLocks noGrp="1"/>
          </p:cNvSpPr>
          <p:nvPr>
            <p:ph sz="quarter" idx="1"/>
          </p:nvPr>
        </p:nvSpPr>
        <p:spPr>
          <a:xfrm>
            <a:off x="457200" y="1371600"/>
            <a:ext cx="8229600" cy="4525963"/>
          </a:xfrm>
        </p:spPr>
        <p:txBody>
          <a:bodyPr>
            <a:normAutofit fontScale="85000" lnSpcReduction="20000"/>
          </a:bodyPr>
          <a:lstStyle/>
          <a:p>
            <a:r>
              <a:rPr lang="en-US" dirty="0" smtClean="0"/>
              <a:t>Agendas must identify each teleconference location and be posted at each location</a:t>
            </a:r>
          </a:p>
          <a:p>
            <a:r>
              <a:rPr lang="en-US" dirty="0" smtClean="0"/>
              <a:t>Each location must be open and accessible to the public and allow for public participation</a:t>
            </a:r>
          </a:p>
          <a:p>
            <a:pPr lvl="1"/>
            <a:r>
              <a:rPr lang="en-US" dirty="0" smtClean="0"/>
              <a:t>Example:  Hospital bed</a:t>
            </a:r>
          </a:p>
          <a:p>
            <a:pPr lvl="1"/>
            <a:r>
              <a:rPr lang="en-US" dirty="0" smtClean="0"/>
              <a:t>Example:  No participation by cell phone in car </a:t>
            </a:r>
          </a:p>
          <a:p>
            <a:r>
              <a:rPr lang="en-US" dirty="0" smtClean="0"/>
              <a:t>Agenda must provide an opportunity for public comment from each teleconference location</a:t>
            </a:r>
          </a:p>
          <a:p>
            <a:r>
              <a:rPr lang="en-US" dirty="0" smtClean="0"/>
              <a:t>At least a quorum of the legislative body must participate from locations within the local agency’s jurisdiction</a:t>
            </a:r>
          </a:p>
          <a:p>
            <a:r>
              <a:rPr lang="en-US" dirty="0" smtClean="0"/>
              <a:t>All votes must be audible and taken by roll call</a:t>
            </a:r>
            <a:endParaRPr lang="en-US" dirty="0"/>
          </a:p>
        </p:txBody>
      </p:sp>
    </p:spTree>
    <p:extLst>
      <p:ext uri="{BB962C8B-B14F-4D97-AF65-F5344CB8AC3E}">
        <p14:creationId xmlns:p14="http://schemas.microsoft.com/office/powerpoint/2010/main" val="415080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linds(horizontal)">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 AND AGENDAS</a:t>
            </a:r>
            <a:endParaRPr lang="en-US" dirty="0"/>
          </a:p>
        </p:txBody>
      </p:sp>
      <p:sp>
        <p:nvSpPr>
          <p:cNvPr id="3" name="Content Placeholder 2"/>
          <p:cNvSpPr>
            <a:spLocks noGrp="1"/>
          </p:cNvSpPr>
          <p:nvPr>
            <p:ph idx="1"/>
          </p:nvPr>
        </p:nvSpPr>
        <p:spPr/>
        <p:txBody>
          <a:bodyPr/>
          <a:lstStyle/>
          <a:p>
            <a:pPr marL="0" lvl="0" indent="0">
              <a:spcBef>
                <a:spcPts val="700"/>
              </a:spcBef>
              <a:buClr>
                <a:srgbClr val="C0504D"/>
              </a:buClr>
              <a:buSzPct val="60000"/>
              <a:buNone/>
              <a:defRPr/>
            </a:pPr>
            <a:r>
              <a:rPr lang="en-US" dirty="0">
                <a:solidFill>
                  <a:prstClr val="black"/>
                </a:solidFill>
              </a:rPr>
              <a:t>“All</a:t>
            </a:r>
            <a:r>
              <a:rPr lang="en-US" dirty="0"/>
              <a:t> meetings </a:t>
            </a:r>
            <a:r>
              <a:rPr lang="en-US" dirty="0">
                <a:solidFill>
                  <a:prstClr val="black"/>
                </a:solidFill>
              </a:rPr>
              <a:t>of </a:t>
            </a:r>
            <a:r>
              <a:rPr lang="en-US" dirty="0"/>
              <a:t>the legislative body </a:t>
            </a:r>
            <a:r>
              <a:rPr lang="en-US" dirty="0">
                <a:solidFill>
                  <a:prstClr val="black"/>
                </a:solidFill>
              </a:rPr>
              <a:t>of a local agency shall be </a:t>
            </a:r>
            <a:r>
              <a:rPr lang="en-US" u="sng" dirty="0">
                <a:solidFill>
                  <a:schemeClr val="accent1">
                    <a:lumMod val="75000"/>
                  </a:schemeClr>
                </a:solidFill>
              </a:rPr>
              <a:t>open and public</a:t>
            </a:r>
            <a:r>
              <a:rPr lang="en-US" dirty="0">
                <a:solidFill>
                  <a:prstClr val="black"/>
                </a:solidFill>
              </a:rPr>
              <a:t>, and all persons shall be permitted to attend any</a:t>
            </a:r>
            <a:r>
              <a:rPr lang="en-US" dirty="0"/>
              <a:t> meeting </a:t>
            </a:r>
            <a:r>
              <a:rPr lang="en-US" dirty="0">
                <a:solidFill>
                  <a:prstClr val="black"/>
                </a:solidFill>
              </a:rPr>
              <a:t>of the </a:t>
            </a:r>
            <a:r>
              <a:rPr lang="en-US" dirty="0"/>
              <a:t>legislative body </a:t>
            </a:r>
            <a:r>
              <a:rPr lang="en-US" dirty="0">
                <a:solidFill>
                  <a:prstClr val="black"/>
                </a:solidFill>
              </a:rPr>
              <a:t>of a local agency, except as otherwise provided in this chapter.”				    		   -GC </a:t>
            </a:r>
            <a:r>
              <a:rPr lang="en-US" dirty="0" smtClean="0">
                <a:solidFill>
                  <a:prstClr val="black"/>
                </a:solidFill>
              </a:rPr>
              <a:t>Section 54953(a</a:t>
            </a:r>
            <a:r>
              <a:rPr lang="en-US" dirty="0">
                <a:solidFill>
                  <a:prstClr val="black"/>
                </a:solidFill>
              </a:rPr>
              <a:t>)</a:t>
            </a:r>
          </a:p>
          <a:p>
            <a:endParaRPr lang="en-US" dirty="0"/>
          </a:p>
          <a:p>
            <a:endParaRPr lang="en-US" dirty="0"/>
          </a:p>
        </p:txBody>
      </p:sp>
    </p:spTree>
    <p:extLst>
      <p:ext uri="{BB962C8B-B14F-4D97-AF65-F5344CB8AC3E}">
        <p14:creationId xmlns:p14="http://schemas.microsoft.com/office/powerpoint/2010/main" val="789947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Basics – Regular Meetings</a:t>
            </a:r>
            <a:endParaRPr lang="en-US" dirty="0"/>
          </a:p>
        </p:txBody>
      </p:sp>
      <p:sp>
        <p:nvSpPr>
          <p:cNvPr id="3" name="Content Placeholder 2"/>
          <p:cNvSpPr>
            <a:spLocks noGrp="1"/>
          </p:cNvSpPr>
          <p:nvPr>
            <p:ph sz="quarter" idx="1"/>
          </p:nvPr>
        </p:nvSpPr>
        <p:spPr>
          <a:xfrm>
            <a:off x="609600" y="1447800"/>
            <a:ext cx="8153400" cy="4648200"/>
          </a:xfrm>
        </p:spPr>
        <p:txBody>
          <a:bodyPr>
            <a:normAutofit fontScale="77500" lnSpcReduction="20000"/>
          </a:bodyPr>
          <a:lstStyle/>
          <a:p>
            <a:r>
              <a:rPr lang="en-US" dirty="0" smtClean="0"/>
              <a:t>The agenda must be posted at least </a:t>
            </a:r>
            <a:r>
              <a:rPr lang="en-US" u="sng" dirty="0" smtClean="0"/>
              <a:t>72 hours</a:t>
            </a:r>
            <a:r>
              <a:rPr lang="en-US" dirty="0" smtClean="0"/>
              <a:t> in advance of the meeting in a location “freely accessible to members of the public.” </a:t>
            </a:r>
          </a:p>
          <a:p>
            <a:r>
              <a:rPr lang="en-US" dirty="0" smtClean="0"/>
              <a:t>The legislative body must mail a copy of the agenda to any person who has filed a written request for such materials.  The copies may be mailed at the time the agenda is posted.  </a:t>
            </a:r>
          </a:p>
          <a:p>
            <a:r>
              <a:rPr lang="en-US" dirty="0" smtClean="0"/>
              <a:t>The notice, agenda and supporting documents are public records and must be made available to public</a:t>
            </a:r>
          </a:p>
          <a:p>
            <a:pPr lvl="1"/>
            <a:r>
              <a:rPr lang="en-US" dirty="0" smtClean="0"/>
              <a:t>Writings, when distributed to a majority of the body by any person in connection with a matter subject to consideration at a public meeting, are public records that must be made available to the public “upon request without delay.”  </a:t>
            </a:r>
            <a:r>
              <a:rPr lang="en-US" dirty="0"/>
              <a:t> </a:t>
            </a:r>
            <a:r>
              <a:rPr lang="en-US" dirty="0" smtClean="0"/>
              <a:t>                                 					-GC Section 54957.5</a:t>
            </a:r>
            <a:endParaRPr lang="en-US" dirty="0"/>
          </a:p>
        </p:txBody>
      </p:sp>
    </p:spTree>
    <p:extLst>
      <p:ext uri="{BB962C8B-B14F-4D97-AF65-F5344CB8AC3E}">
        <p14:creationId xmlns:p14="http://schemas.microsoft.com/office/powerpoint/2010/main" val="234205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Agendas</a:t>
            </a:r>
            <a:endParaRPr lang="en-US" dirty="0"/>
          </a:p>
        </p:txBody>
      </p:sp>
      <p:sp>
        <p:nvSpPr>
          <p:cNvPr id="3" name="Content Placeholder 2"/>
          <p:cNvSpPr>
            <a:spLocks noGrp="1"/>
          </p:cNvSpPr>
          <p:nvPr>
            <p:ph sz="quarter" idx="1"/>
          </p:nvPr>
        </p:nvSpPr>
        <p:spPr>
          <a:xfrm>
            <a:off x="454269" y="1371600"/>
            <a:ext cx="8229600" cy="4525963"/>
          </a:xfrm>
        </p:spPr>
        <p:txBody>
          <a:bodyPr>
            <a:normAutofit fontScale="92500" lnSpcReduction="10000"/>
          </a:bodyPr>
          <a:lstStyle/>
          <a:p>
            <a:r>
              <a:rPr lang="en-US" dirty="0" smtClean="0"/>
              <a:t>Agenda must contain a brief description of the items of business to be transacted or discussed in either open or closed session </a:t>
            </a:r>
          </a:p>
          <a:p>
            <a:pPr lvl="1"/>
            <a:r>
              <a:rPr lang="en-US" dirty="0" smtClean="0"/>
              <a:t>In general, agenda descriptions need not exceed 20 words per item</a:t>
            </a:r>
          </a:p>
          <a:p>
            <a:pPr lvl="1"/>
            <a:r>
              <a:rPr lang="en-US" dirty="0" smtClean="0"/>
              <a:t>Agenda descriptions should provide sufficient information to allow members of the public to decide whether or not to attend the meeting or participate in the agenda item  </a:t>
            </a:r>
          </a:p>
          <a:p>
            <a:pPr lvl="1"/>
            <a:r>
              <a:rPr lang="en-US" dirty="0" smtClean="0"/>
              <a:t>Closed session items must include reference to specific statutory authority for the closed session</a:t>
            </a:r>
          </a:p>
          <a:p>
            <a:pPr lvl="1"/>
            <a:endParaRPr lang="en-US" dirty="0"/>
          </a:p>
        </p:txBody>
      </p:sp>
    </p:spTree>
    <p:extLst>
      <p:ext uri="{BB962C8B-B14F-4D97-AF65-F5344CB8AC3E}">
        <p14:creationId xmlns:p14="http://schemas.microsoft.com/office/powerpoint/2010/main" val="256240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Descriptions - Example</a:t>
            </a:r>
            <a:endParaRPr lang="en-US" dirty="0"/>
          </a:p>
        </p:txBody>
      </p:sp>
      <p:sp>
        <p:nvSpPr>
          <p:cNvPr id="3" name="Content Placeholder 2"/>
          <p:cNvSpPr>
            <a:spLocks noGrp="1"/>
          </p:cNvSpPr>
          <p:nvPr>
            <p:ph idx="1"/>
          </p:nvPr>
        </p:nvSpPr>
        <p:spPr>
          <a:xfrm>
            <a:off x="457200" y="1417638"/>
            <a:ext cx="8229600" cy="4525963"/>
          </a:xfrm>
        </p:spPr>
        <p:txBody>
          <a:bodyPr>
            <a:normAutofit fontScale="92500" lnSpcReduction="10000"/>
          </a:bodyPr>
          <a:lstStyle/>
          <a:p>
            <a:pPr marL="0" indent="0">
              <a:buNone/>
            </a:pPr>
            <a:r>
              <a:rPr lang="en-US" b="1" u="sng" dirty="0" smtClean="0"/>
              <a:t>Is this agenda item descriptive enough?  </a:t>
            </a:r>
          </a:p>
          <a:p>
            <a:pPr marL="0" indent="0">
              <a:buNone/>
            </a:pPr>
            <a:r>
              <a:rPr lang="en-US" dirty="0" smtClean="0"/>
              <a:t>Item No. 1.3:  Consideration of contract</a:t>
            </a:r>
          </a:p>
          <a:p>
            <a:pPr marL="0" indent="0">
              <a:buNone/>
            </a:pPr>
            <a:r>
              <a:rPr lang="en-US" dirty="0" smtClean="0"/>
              <a:t>Item No. 1.3:  Consideration of contract with JK Consulting</a:t>
            </a:r>
          </a:p>
          <a:p>
            <a:pPr marL="0" indent="0">
              <a:buNone/>
            </a:pPr>
            <a:r>
              <a:rPr lang="en-US" dirty="0" smtClean="0"/>
              <a:t>Item No. 1.3:  Consideration of contract with JK Consulting in the amount of $50,000</a:t>
            </a:r>
          </a:p>
          <a:p>
            <a:pPr marL="0" indent="0">
              <a:buNone/>
            </a:pPr>
            <a:r>
              <a:rPr lang="en-US" dirty="0" smtClean="0"/>
              <a:t>Item No. 1.3:  Consideration of contract with JK Consulting in the amount of $50,000 for design services related to the new Academic Senate logo</a:t>
            </a:r>
            <a:endParaRPr lang="en-US" dirty="0"/>
          </a:p>
        </p:txBody>
      </p:sp>
      <p:pic>
        <p:nvPicPr>
          <p:cNvPr id="6" name="Picture 5"/>
          <p:cNvPicPr>
            <a:picLocks noChangeAspect="1"/>
          </p:cNvPicPr>
          <p:nvPr/>
        </p:nvPicPr>
        <p:blipFill>
          <a:blip r:embed="rId2"/>
          <a:stretch>
            <a:fillRect/>
          </a:stretch>
        </p:blipFill>
        <p:spPr>
          <a:xfrm>
            <a:off x="6781801" y="1887025"/>
            <a:ext cx="553554" cy="551375"/>
          </a:xfrm>
          <a:prstGeom prst="rect">
            <a:avLst/>
          </a:prstGeom>
        </p:spPr>
      </p:pic>
      <p:pic>
        <p:nvPicPr>
          <p:cNvPr id="7" name="Picture 6"/>
          <p:cNvPicPr>
            <a:picLocks noChangeAspect="1"/>
          </p:cNvPicPr>
          <p:nvPr/>
        </p:nvPicPr>
        <p:blipFill>
          <a:blip r:embed="rId2"/>
          <a:stretch>
            <a:fillRect/>
          </a:stretch>
        </p:blipFill>
        <p:spPr>
          <a:xfrm>
            <a:off x="2286000" y="2853557"/>
            <a:ext cx="553554" cy="551375"/>
          </a:xfrm>
          <a:prstGeom prst="rect">
            <a:avLst/>
          </a:prstGeom>
        </p:spPr>
      </p:pic>
      <p:pic>
        <p:nvPicPr>
          <p:cNvPr id="8" name="Picture 7"/>
          <p:cNvPicPr>
            <a:picLocks noChangeAspect="1"/>
          </p:cNvPicPr>
          <p:nvPr/>
        </p:nvPicPr>
        <p:blipFill>
          <a:blip r:embed="rId3"/>
          <a:stretch>
            <a:fillRect/>
          </a:stretch>
        </p:blipFill>
        <p:spPr>
          <a:xfrm>
            <a:off x="6227017" y="3715788"/>
            <a:ext cx="554784" cy="554784"/>
          </a:xfrm>
          <a:prstGeom prst="rect">
            <a:avLst/>
          </a:prstGeom>
        </p:spPr>
      </p:pic>
      <p:pic>
        <p:nvPicPr>
          <p:cNvPr id="9" name="Picture 8"/>
          <p:cNvPicPr>
            <a:picLocks noChangeAspect="1"/>
          </p:cNvPicPr>
          <p:nvPr/>
        </p:nvPicPr>
        <p:blipFill>
          <a:blip r:embed="rId4"/>
          <a:stretch>
            <a:fillRect/>
          </a:stretch>
        </p:blipFill>
        <p:spPr>
          <a:xfrm>
            <a:off x="8249017" y="4495800"/>
            <a:ext cx="947737" cy="947737"/>
          </a:xfrm>
          <a:prstGeom prst="rect">
            <a:avLst/>
          </a:prstGeom>
        </p:spPr>
      </p:pic>
    </p:spTree>
    <p:extLst>
      <p:ext uri="{BB962C8B-B14F-4D97-AF65-F5344CB8AC3E}">
        <p14:creationId xmlns:p14="http://schemas.microsoft.com/office/powerpoint/2010/main" val="239262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par>
                                <p:cTn id="8" presetID="3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 calcmode="lin" valueType="num">
                                      <p:cBhvr>
                                        <p:cTn id="12" dur="500" fill="hold"/>
                                        <p:tgtEl>
                                          <p:spTgt spid="6"/>
                                        </p:tgtEl>
                                        <p:attrNameLst>
                                          <p:attrName>style.rotation</p:attrName>
                                        </p:attrNameLst>
                                      </p:cBhvr>
                                      <p:tavLst>
                                        <p:tav tm="0">
                                          <p:val>
                                            <p:fltVal val="90"/>
                                          </p:val>
                                        </p:tav>
                                        <p:tav tm="100000">
                                          <p:val>
                                            <p:fltVal val="0"/>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90"/>
                                          </p:val>
                                        </p:tav>
                                        <p:tav tm="100000">
                                          <p:val>
                                            <p:fltVal val="0"/>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9" dur="500"/>
                                        <p:tgtEl>
                                          <p:spTgt spid="3">
                                            <p:txEl>
                                              <p:pRg st="4" end="4"/>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90"/>
                                          </p:val>
                                        </p:tav>
                                        <p:tav tm="100000">
                                          <p:val>
                                            <p:fltVal val="0"/>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 calcmode="lin" valueType="num">
                                      <p:cBhvr>
                                        <p:cTn id="42" dur="500" fill="hold"/>
                                        <p:tgtEl>
                                          <p:spTgt spid="9"/>
                                        </p:tgtEl>
                                        <p:attrNameLst>
                                          <p:attrName>style.rotation</p:attrName>
                                        </p:attrNameLst>
                                      </p:cBhvr>
                                      <p:tavLst>
                                        <p:tav tm="0">
                                          <p:val>
                                            <p:fltVal val="90"/>
                                          </p:val>
                                        </p:tav>
                                        <p:tav tm="100000">
                                          <p:val>
                                            <p:fltVal val="0"/>
                                          </p:val>
                                        </p:tav>
                                      </p:tavLst>
                                    </p:anim>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Adding an Item to an Agenda</a:t>
            </a:r>
            <a:br>
              <a:rPr lang="en-US" dirty="0" smtClean="0"/>
            </a:br>
            <a:r>
              <a:rPr lang="en-US" dirty="0" smtClean="0"/>
              <a:t> (Urgency Items)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Brown Act generally prohibits any action or discussion of items not on the posted agenda.</a:t>
            </a:r>
          </a:p>
          <a:p>
            <a:r>
              <a:rPr lang="en-US" u="sng" dirty="0" smtClean="0"/>
              <a:t>Urgency Items</a:t>
            </a:r>
            <a:r>
              <a:rPr lang="en-US" dirty="0" smtClean="0"/>
              <a:t>:  When 2/3 of all members present (or all members if less than 2/3 are present) determine that there is a need for immediate action and the need to take action “came to the attention of the local agency subsequent to the agenda being posted.” </a:t>
            </a:r>
          </a:p>
          <a:p>
            <a:r>
              <a:rPr lang="en-US" dirty="0" smtClean="0"/>
              <a:t>Note that this exception may not be used if the legislative body or the staff knew about the need to take immediate action before the agenda was posted.  </a:t>
            </a:r>
            <a:endParaRPr lang="en-US" dirty="0"/>
          </a:p>
        </p:txBody>
      </p:sp>
    </p:spTree>
    <p:extLst>
      <p:ext uri="{BB962C8B-B14F-4D97-AF65-F5344CB8AC3E}">
        <p14:creationId xmlns:p14="http://schemas.microsoft.com/office/powerpoint/2010/main" val="392748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Special Meetings – 24 Hours</a:t>
            </a:r>
            <a:endParaRPr lang="en-US" dirty="0"/>
          </a:p>
        </p:txBody>
      </p:sp>
      <p:sp>
        <p:nvSpPr>
          <p:cNvPr id="3" name="Content Placeholder 2"/>
          <p:cNvSpPr>
            <a:spLocks noGrp="1"/>
          </p:cNvSpPr>
          <p:nvPr>
            <p:ph idx="1"/>
          </p:nvPr>
        </p:nvSpPr>
        <p:spPr>
          <a:xfrm>
            <a:off x="457200" y="1447800"/>
            <a:ext cx="8229600" cy="4525963"/>
          </a:xfrm>
        </p:spPr>
        <p:txBody>
          <a:bodyPr>
            <a:normAutofit fontScale="92500" lnSpcReduction="10000"/>
          </a:bodyPr>
          <a:lstStyle/>
          <a:p>
            <a:r>
              <a:rPr lang="en-US" dirty="0" smtClean="0"/>
              <a:t>A special meeting may be called by the presiding officer or by a majority of the members of a legislative body. </a:t>
            </a:r>
          </a:p>
          <a:p>
            <a:r>
              <a:rPr lang="en-US" dirty="0" smtClean="0"/>
              <a:t>Written notice of the special meeting must be posted and sent </a:t>
            </a:r>
            <a:r>
              <a:rPr lang="en-US" u="sng" dirty="0" smtClean="0"/>
              <a:t>at least 24 hours in advance</a:t>
            </a:r>
            <a:r>
              <a:rPr lang="en-US" dirty="0" smtClean="0"/>
              <a:t> to each member of the legislative body and to each local newspaper and radio or TV station that has requested notice in writing. </a:t>
            </a:r>
          </a:p>
          <a:p>
            <a:r>
              <a:rPr lang="en-US" dirty="0" smtClean="0"/>
              <a:t>The body may only consider business identified in the notice (no urgency item additions).  </a:t>
            </a:r>
          </a:p>
          <a:p>
            <a:endParaRPr lang="en-US" dirty="0" smtClean="0"/>
          </a:p>
          <a:p>
            <a:endParaRPr lang="en-US" dirty="0"/>
          </a:p>
        </p:txBody>
      </p:sp>
    </p:spTree>
    <p:extLst>
      <p:ext uri="{BB962C8B-B14F-4D97-AF65-F5344CB8AC3E}">
        <p14:creationId xmlns:p14="http://schemas.microsoft.com/office/powerpoint/2010/main" val="371172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a:t>
            </a:r>
            <a:endParaRPr lang="en-US" dirty="0"/>
          </a:p>
        </p:txBody>
      </p:sp>
      <p:sp>
        <p:nvSpPr>
          <p:cNvPr id="3" name="Content Placeholder 2"/>
          <p:cNvSpPr>
            <a:spLocks noGrp="1"/>
          </p:cNvSpPr>
          <p:nvPr>
            <p:ph idx="1"/>
          </p:nvPr>
        </p:nvSpPr>
        <p:spPr>
          <a:xfrm>
            <a:off x="457200" y="1371600"/>
            <a:ext cx="8229600" cy="4525963"/>
          </a:xfrm>
        </p:spPr>
        <p:txBody>
          <a:bodyPr>
            <a:normAutofit lnSpcReduction="10000"/>
          </a:bodyPr>
          <a:lstStyle/>
          <a:p>
            <a:pPr marL="0" indent="0">
              <a:buNone/>
            </a:pPr>
            <a:r>
              <a:rPr lang="en-US" dirty="0" smtClean="0"/>
              <a:t>“The </a:t>
            </a:r>
            <a:r>
              <a:rPr lang="en-US" dirty="0"/>
              <a:t>people of this State do not yield their sovereignty to the agencies which serve them</a:t>
            </a:r>
            <a:r>
              <a:rPr lang="en-US" dirty="0" smtClean="0"/>
              <a:t>.  </a:t>
            </a:r>
            <a:r>
              <a:rPr lang="en-US" dirty="0"/>
              <a:t>The people, in delegating authority, do not give their public servants the right to decide what is good for the people to know and what is not good for them to know. </a:t>
            </a:r>
            <a:r>
              <a:rPr lang="en-US" dirty="0" smtClean="0"/>
              <a:t> The </a:t>
            </a:r>
            <a:r>
              <a:rPr lang="en-US" dirty="0"/>
              <a:t>people insist on remaining informed so that they may retain control over the instruments they have </a:t>
            </a:r>
            <a:r>
              <a:rPr lang="en-US" dirty="0" smtClean="0"/>
              <a:t>created.”</a:t>
            </a:r>
          </a:p>
          <a:p>
            <a:pPr marL="0" indent="0">
              <a:buNone/>
            </a:pPr>
            <a:r>
              <a:rPr lang="en-US" dirty="0"/>
              <a:t>	</a:t>
            </a:r>
            <a:r>
              <a:rPr lang="en-US" dirty="0" smtClean="0"/>
              <a:t>			-  GC Section 54950</a:t>
            </a:r>
            <a:endParaRPr lang="en-US" dirty="0"/>
          </a:p>
        </p:txBody>
      </p:sp>
    </p:spTree>
    <p:extLst>
      <p:ext uri="{BB962C8B-B14F-4D97-AF65-F5344CB8AC3E}">
        <p14:creationId xmlns:p14="http://schemas.microsoft.com/office/powerpoint/2010/main" val="4570674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Meetings – 1 Hour</a:t>
            </a:r>
            <a:endParaRPr lang="en-US" dirty="0"/>
          </a:p>
        </p:txBody>
      </p:sp>
      <p:sp>
        <p:nvSpPr>
          <p:cNvPr id="3" name="Content Placeholder 2"/>
          <p:cNvSpPr>
            <a:spLocks noGrp="1"/>
          </p:cNvSpPr>
          <p:nvPr>
            <p:ph idx="1"/>
          </p:nvPr>
        </p:nvSpPr>
        <p:spPr/>
        <p:txBody>
          <a:bodyPr>
            <a:normAutofit lnSpcReduction="10000"/>
          </a:bodyPr>
          <a:lstStyle/>
          <a:p>
            <a:r>
              <a:rPr lang="en-US" dirty="0" smtClean="0"/>
              <a:t>An emergency meeting may be called with </a:t>
            </a:r>
            <a:r>
              <a:rPr lang="en-US" u="sng" dirty="0" smtClean="0"/>
              <a:t>one hour advance notice</a:t>
            </a:r>
            <a:r>
              <a:rPr lang="en-US" dirty="0" smtClean="0"/>
              <a:t> to media outlets.</a:t>
            </a:r>
          </a:p>
          <a:p>
            <a:r>
              <a:rPr lang="en-US" dirty="0" smtClean="0"/>
              <a:t>An emergency is limited to “a </a:t>
            </a:r>
            <a:r>
              <a:rPr lang="en-US" dirty="0"/>
              <a:t>work stoppage, crippling activity, or other activity that severely impairs public health, safety, or both, as determined by a majority of the members of </a:t>
            </a:r>
            <a:r>
              <a:rPr lang="en-US" dirty="0" smtClean="0"/>
              <a:t>the </a:t>
            </a:r>
            <a:r>
              <a:rPr lang="en-US" dirty="0"/>
              <a:t>legislative </a:t>
            </a:r>
            <a:r>
              <a:rPr lang="en-US" dirty="0" smtClean="0"/>
              <a:t>body.”   -GC Section 54956.5</a:t>
            </a:r>
          </a:p>
          <a:p>
            <a:r>
              <a:rPr lang="en-US" dirty="0" smtClean="0"/>
              <a:t>The one hour notice requirement is waived for “dire emergencies.”  </a:t>
            </a:r>
            <a:endParaRPr lang="en-US" dirty="0"/>
          </a:p>
        </p:txBody>
      </p:sp>
    </p:spTree>
    <p:extLst>
      <p:ext uri="{BB962C8B-B14F-4D97-AF65-F5344CB8AC3E}">
        <p14:creationId xmlns:p14="http://schemas.microsoft.com/office/powerpoint/2010/main" val="74705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PARTICIPATION</a:t>
            </a:r>
            <a:endParaRPr lang="en-US" dirty="0"/>
          </a:p>
        </p:txBody>
      </p:sp>
      <p:sp>
        <p:nvSpPr>
          <p:cNvPr id="3" name="Content Placeholder 2"/>
          <p:cNvSpPr>
            <a:spLocks noGrp="1"/>
          </p:cNvSpPr>
          <p:nvPr>
            <p:ph idx="1"/>
          </p:nvPr>
        </p:nvSpPr>
        <p:spPr/>
        <p:txBody>
          <a:bodyPr/>
          <a:lstStyle/>
          <a:p>
            <a:pPr marL="0" indent="0">
              <a:buNone/>
            </a:pPr>
            <a:r>
              <a:rPr lang="en-US" dirty="0"/>
              <a:t>“All meetings of a state body shall be open and public and </a:t>
            </a:r>
            <a:r>
              <a:rPr lang="en-US" u="sng" dirty="0">
                <a:solidFill>
                  <a:srgbClr val="0070C0"/>
                </a:solidFill>
              </a:rPr>
              <a:t>all persons shall be permitted to attend </a:t>
            </a:r>
            <a:r>
              <a:rPr lang="en-US" dirty="0"/>
              <a:t>any meeting of a state body except as otherwise provided in this article.”  </a:t>
            </a:r>
          </a:p>
          <a:p>
            <a:pPr marL="0" indent="0">
              <a:buNone/>
            </a:pPr>
            <a:r>
              <a:rPr lang="en-US" dirty="0"/>
              <a:t>				   - GC Section </a:t>
            </a:r>
            <a:r>
              <a:rPr lang="en-US" dirty="0">
                <a:solidFill>
                  <a:prstClr val="black"/>
                </a:solidFill>
              </a:rPr>
              <a:t>54953(a)</a:t>
            </a:r>
            <a:endParaRPr lang="en-US" dirty="0"/>
          </a:p>
          <a:p>
            <a:endParaRPr lang="en-US" dirty="0"/>
          </a:p>
        </p:txBody>
      </p:sp>
    </p:spTree>
    <p:extLst>
      <p:ext uri="{BB962C8B-B14F-4D97-AF65-F5344CB8AC3E}">
        <p14:creationId xmlns:p14="http://schemas.microsoft.com/office/powerpoint/2010/main" val="26034523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Public’s Place at the Table</a:t>
            </a:r>
            <a:endParaRPr lang="en-US" dirty="0"/>
          </a:p>
        </p:txBody>
      </p:sp>
      <p:sp>
        <p:nvSpPr>
          <p:cNvPr id="3" name="Content Placeholder 2"/>
          <p:cNvSpPr>
            <a:spLocks noGrp="1"/>
          </p:cNvSpPr>
          <p:nvPr>
            <p:ph idx="1"/>
          </p:nvPr>
        </p:nvSpPr>
        <p:spPr>
          <a:xfrm>
            <a:off x="457200" y="1524000"/>
            <a:ext cx="8229600" cy="4525963"/>
          </a:xfrm>
        </p:spPr>
        <p:txBody>
          <a:bodyPr>
            <a:normAutofit fontScale="92500" lnSpcReduction="10000"/>
          </a:bodyPr>
          <a:lstStyle/>
          <a:p>
            <a:r>
              <a:rPr lang="en-US" dirty="0" smtClean="0"/>
              <a:t>The legislative body must provide an opportunity for members of the public to directly address the body on each agenda item before or during the legislative body’s discussion or consideration of the item.  </a:t>
            </a:r>
          </a:p>
          <a:p>
            <a:r>
              <a:rPr lang="en-US" dirty="0" smtClean="0"/>
              <a:t>Every agenda for a regular meeting must also allow members of the public to speak on any other item of interest within the subject matter jurisdiction of the legislative body </a:t>
            </a:r>
            <a:r>
              <a:rPr lang="en-US" dirty="0"/>
              <a:t>(even if not on the agenda</a:t>
            </a:r>
            <a:r>
              <a:rPr lang="en-US" dirty="0" smtClean="0"/>
              <a:t>).  </a:t>
            </a:r>
            <a:endParaRPr lang="en-US" dirty="0"/>
          </a:p>
        </p:txBody>
      </p:sp>
    </p:spTree>
    <p:extLst>
      <p:ext uri="{BB962C8B-B14F-4D97-AF65-F5344CB8AC3E}">
        <p14:creationId xmlns:p14="http://schemas.microsoft.com/office/powerpoint/2010/main" val="248433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Public’s Place at the Table</a:t>
            </a:r>
            <a:endParaRPr lang="en-US" dirty="0"/>
          </a:p>
        </p:txBody>
      </p:sp>
      <p:sp>
        <p:nvSpPr>
          <p:cNvPr id="3" name="Content Placeholder 2"/>
          <p:cNvSpPr>
            <a:spLocks noGrp="1"/>
          </p:cNvSpPr>
          <p:nvPr>
            <p:ph idx="1"/>
          </p:nvPr>
        </p:nvSpPr>
        <p:spPr/>
        <p:txBody>
          <a:bodyPr>
            <a:normAutofit fontScale="92500"/>
          </a:bodyPr>
          <a:lstStyle/>
          <a:p>
            <a:r>
              <a:rPr lang="en-US" dirty="0" smtClean="0"/>
              <a:t>The legislative body may not prohibit criticism of policies, procedures, programs or services of the legislative body/agency </a:t>
            </a:r>
          </a:p>
          <a:p>
            <a:r>
              <a:rPr lang="en-US" dirty="0" smtClean="0"/>
              <a:t>Reasonable </a:t>
            </a:r>
            <a:r>
              <a:rPr lang="en-US" dirty="0"/>
              <a:t>regulations on public comment </a:t>
            </a:r>
            <a:r>
              <a:rPr lang="en-US" dirty="0" smtClean="0"/>
              <a:t>may be </a:t>
            </a:r>
            <a:r>
              <a:rPr lang="en-US" dirty="0"/>
              <a:t>adopted (example: time limits for individual speakers</a:t>
            </a:r>
            <a:r>
              <a:rPr lang="en-US" dirty="0" smtClean="0"/>
              <a:t>)</a:t>
            </a:r>
          </a:p>
          <a:p>
            <a:r>
              <a:rPr lang="en-US" dirty="0" smtClean="0"/>
              <a:t>The legislative body may remove individuals from a meeting who willfully interrupt proceedings.</a:t>
            </a:r>
          </a:p>
          <a:p>
            <a:pPr marL="0" indent="0">
              <a:buNone/>
            </a:pPr>
            <a:r>
              <a:rPr lang="en-US" dirty="0"/>
              <a:t> </a:t>
            </a:r>
            <a:r>
              <a:rPr lang="en-US" dirty="0" smtClean="0"/>
              <a:t>					-GC Section 54957.9</a:t>
            </a:r>
          </a:p>
        </p:txBody>
      </p:sp>
    </p:spTree>
    <p:extLst>
      <p:ext uri="{BB962C8B-B14F-4D97-AF65-F5344CB8AC3E}">
        <p14:creationId xmlns:p14="http://schemas.microsoft.com/office/powerpoint/2010/main" val="248036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Public’s Right to Attend</a:t>
            </a:r>
            <a:endParaRPr lang="en-US" dirty="0"/>
          </a:p>
        </p:txBody>
      </p:sp>
      <p:sp>
        <p:nvSpPr>
          <p:cNvPr id="3" name="Content Placeholder 2"/>
          <p:cNvSpPr>
            <a:spLocks noGrp="1"/>
          </p:cNvSpPr>
          <p:nvPr>
            <p:ph sz="quarter" idx="1"/>
          </p:nvPr>
        </p:nvSpPr>
        <p:spPr>
          <a:xfrm>
            <a:off x="457200" y="1371600"/>
            <a:ext cx="8229600" cy="4525963"/>
          </a:xfrm>
        </p:spPr>
        <p:txBody>
          <a:bodyPr>
            <a:normAutofit fontScale="92500"/>
          </a:bodyPr>
          <a:lstStyle/>
          <a:p>
            <a:r>
              <a:rPr lang="en-US" dirty="0" smtClean="0"/>
              <a:t>All meetings must comply with the ADA </a:t>
            </a:r>
          </a:p>
          <a:p>
            <a:r>
              <a:rPr lang="en-US" dirty="0" smtClean="0"/>
              <a:t>Any person may record the proceedings via audio recorder, video recorder or still motion camera</a:t>
            </a:r>
          </a:p>
          <a:p>
            <a:r>
              <a:rPr lang="en-US" dirty="0" smtClean="0"/>
              <a:t>No conditions may be set for attendance at or participation in a public meeting</a:t>
            </a:r>
          </a:p>
          <a:p>
            <a:pPr lvl="1"/>
            <a:r>
              <a:rPr lang="en-US" dirty="0" smtClean="0"/>
              <a:t>Sign-in not required</a:t>
            </a:r>
          </a:p>
          <a:p>
            <a:pPr lvl="1"/>
            <a:r>
              <a:rPr lang="en-US" dirty="0" smtClean="0"/>
              <a:t>Self-identification not required as a prerequisite to speak</a:t>
            </a:r>
          </a:p>
          <a:p>
            <a:pPr lvl="1"/>
            <a:r>
              <a:rPr lang="en-US" dirty="0" smtClean="0"/>
              <a:t>No fees may be charged for providing notice</a:t>
            </a:r>
          </a:p>
          <a:p>
            <a:pPr lvl="1"/>
            <a:endParaRPr lang="en-US" dirty="0"/>
          </a:p>
        </p:txBody>
      </p:sp>
    </p:spTree>
    <p:extLst>
      <p:ext uri="{BB962C8B-B14F-4D97-AF65-F5344CB8AC3E}">
        <p14:creationId xmlns:p14="http://schemas.microsoft.com/office/powerpoint/2010/main" val="362582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CLOSED SESSIONS</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pPr marL="0" indent="0">
              <a:buNone/>
            </a:pPr>
            <a:r>
              <a:rPr lang="en-US" dirty="0"/>
              <a:t>“All meetings of a </a:t>
            </a:r>
            <a:r>
              <a:rPr lang="en-US" dirty="0" smtClean="0"/>
              <a:t>legislative body </a:t>
            </a:r>
            <a:r>
              <a:rPr lang="en-US" dirty="0"/>
              <a:t>shall be open and public and all persons shall be permitted to attend any meeting of a state body </a:t>
            </a:r>
            <a:r>
              <a:rPr lang="en-US" u="sng" dirty="0">
                <a:solidFill>
                  <a:schemeClr val="accent1">
                    <a:lumMod val="75000"/>
                  </a:schemeClr>
                </a:solidFill>
              </a:rPr>
              <a:t>except as otherwise provided in this article</a:t>
            </a:r>
            <a:r>
              <a:rPr lang="en-US" dirty="0"/>
              <a:t>.”  </a:t>
            </a:r>
          </a:p>
          <a:p>
            <a:pPr marL="0" indent="0">
              <a:buNone/>
            </a:pPr>
            <a:r>
              <a:rPr lang="en-US" dirty="0"/>
              <a:t>				   - GC Section </a:t>
            </a:r>
            <a:r>
              <a:rPr lang="en-US" dirty="0">
                <a:solidFill>
                  <a:prstClr val="black"/>
                </a:solidFill>
              </a:rPr>
              <a:t>54953(a)</a:t>
            </a:r>
            <a:endParaRPr lang="en-US" dirty="0" smtClean="0"/>
          </a:p>
          <a:p>
            <a:pPr marL="0" indent="0">
              <a:buNone/>
            </a:pPr>
            <a:endParaRPr lang="en-US" dirty="0" smtClean="0"/>
          </a:p>
          <a:p>
            <a:pPr marL="0" indent="0" algn="ctr">
              <a:buNone/>
            </a:pPr>
            <a:r>
              <a:rPr lang="en-US" dirty="0" smtClean="0">
                <a:solidFill>
                  <a:srgbClr val="FF0000"/>
                </a:solidFill>
              </a:rPr>
              <a:t>Without specific statutory authority for a closed session, a matter must be discussed in public.  </a:t>
            </a:r>
            <a:endParaRPr lang="en-US" dirty="0">
              <a:solidFill>
                <a:srgbClr val="FF0000"/>
              </a:solidFill>
            </a:endParaRPr>
          </a:p>
          <a:p>
            <a:endParaRPr lang="en-US" dirty="0"/>
          </a:p>
        </p:txBody>
      </p:sp>
    </p:spTree>
    <p:extLst>
      <p:ext uri="{BB962C8B-B14F-4D97-AF65-F5344CB8AC3E}">
        <p14:creationId xmlns:p14="http://schemas.microsoft.com/office/powerpoint/2010/main" val="37152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Authorized Closed Session Topics</a:t>
            </a:r>
            <a:endParaRPr lang="en-US" dirty="0"/>
          </a:p>
        </p:txBody>
      </p:sp>
      <p:sp>
        <p:nvSpPr>
          <p:cNvPr id="3" name="Content Placeholder 2"/>
          <p:cNvSpPr>
            <a:spLocks noGrp="1"/>
          </p:cNvSpPr>
          <p:nvPr>
            <p:ph idx="1"/>
          </p:nvPr>
        </p:nvSpPr>
        <p:spPr>
          <a:xfrm>
            <a:off x="457200" y="1447800"/>
            <a:ext cx="8229600" cy="4525963"/>
          </a:xfrm>
        </p:spPr>
        <p:txBody>
          <a:bodyPr>
            <a:normAutofit fontScale="92500" lnSpcReduction="20000"/>
          </a:bodyPr>
          <a:lstStyle/>
          <a:p>
            <a:r>
              <a:rPr lang="en-US" dirty="0" smtClean="0"/>
              <a:t>The Brown Act authorizes closed sessions for specific topics, including: </a:t>
            </a:r>
          </a:p>
          <a:p>
            <a:pPr lvl="1"/>
            <a:r>
              <a:rPr lang="en-US" dirty="0" smtClean="0"/>
              <a:t>Existing </a:t>
            </a:r>
            <a:r>
              <a:rPr lang="en-US" dirty="0"/>
              <a:t>or anticipated litigation</a:t>
            </a:r>
          </a:p>
          <a:p>
            <a:pPr lvl="1"/>
            <a:r>
              <a:rPr lang="en-US" dirty="0"/>
              <a:t>Real property negotiations</a:t>
            </a:r>
          </a:p>
          <a:p>
            <a:pPr lvl="1"/>
            <a:r>
              <a:rPr lang="en-US" dirty="0"/>
              <a:t>Public employee appointments, evaluation and discipline</a:t>
            </a:r>
          </a:p>
          <a:p>
            <a:pPr lvl="1"/>
            <a:r>
              <a:rPr lang="en-US" dirty="0"/>
              <a:t>Labor negotiations</a:t>
            </a:r>
          </a:p>
          <a:p>
            <a:pPr lvl="1"/>
            <a:r>
              <a:rPr lang="en-US" dirty="0"/>
              <a:t>Threats to security</a:t>
            </a:r>
          </a:p>
          <a:p>
            <a:r>
              <a:rPr lang="en-US" dirty="0" smtClean="0"/>
              <a:t>Note:  There is </a:t>
            </a:r>
            <a:r>
              <a:rPr lang="en-US" u="sng" dirty="0" smtClean="0"/>
              <a:t>no</a:t>
            </a:r>
            <a:r>
              <a:rPr lang="en-US" dirty="0" smtClean="0"/>
              <a:t> statutory exemption for topics that are embarrassing, difficult, sensitive uncomfortable or controversial</a:t>
            </a:r>
          </a:p>
          <a:p>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4979894"/>
            <a:ext cx="1285068"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293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Code Section 72122</a:t>
            </a:r>
            <a:endParaRPr lang="en-US" dirty="0"/>
          </a:p>
        </p:txBody>
      </p:sp>
      <p:sp>
        <p:nvSpPr>
          <p:cNvPr id="3" name="Content Placeholder 2"/>
          <p:cNvSpPr>
            <a:spLocks noGrp="1"/>
          </p:cNvSpPr>
          <p:nvPr>
            <p:ph idx="1"/>
          </p:nvPr>
        </p:nvSpPr>
        <p:spPr>
          <a:xfrm>
            <a:off x="457200" y="1371600"/>
            <a:ext cx="8229600" cy="4525963"/>
          </a:xfrm>
        </p:spPr>
        <p:txBody>
          <a:bodyPr>
            <a:normAutofit fontScale="92500"/>
          </a:bodyPr>
          <a:lstStyle/>
          <a:p>
            <a:pPr marL="0" indent="0">
              <a:buNone/>
            </a:pPr>
            <a:r>
              <a:rPr lang="en-US" dirty="0"/>
              <a:t>A</a:t>
            </a:r>
            <a:r>
              <a:rPr lang="en-US" dirty="0" smtClean="0"/>
              <a:t>uthorizes a community college district board to meet in closed session to:</a:t>
            </a:r>
          </a:p>
          <a:p>
            <a:pPr lvl="1"/>
            <a:r>
              <a:rPr lang="en-US" dirty="0" smtClean="0"/>
              <a:t> consider the suspension or discipline of a student, if a public hearing would reveal personal, disciplinary or academic information about the student in violation of state or federal student privacy laws (the student or parent/guardian may request a public hearing)</a:t>
            </a:r>
          </a:p>
          <a:p>
            <a:pPr lvl="1"/>
            <a:r>
              <a:rPr lang="en-US" dirty="0" smtClean="0"/>
              <a:t>Consider the conferring of honorary degrees</a:t>
            </a:r>
          </a:p>
          <a:p>
            <a:pPr lvl="1"/>
            <a:r>
              <a:rPr lang="en-US" dirty="0" smtClean="0"/>
              <a:t>Consider gifts from a donor who wants to remain anonymous</a:t>
            </a:r>
          </a:p>
          <a:p>
            <a:endParaRPr lang="en-US" dirty="0"/>
          </a:p>
        </p:txBody>
      </p:sp>
    </p:spTree>
    <p:extLst>
      <p:ext uri="{BB962C8B-B14F-4D97-AF65-F5344CB8AC3E}">
        <p14:creationId xmlns:p14="http://schemas.microsoft.com/office/powerpoint/2010/main" val="77515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Closed Session Process</a:t>
            </a:r>
            <a:endParaRPr lang="en-US" dirty="0"/>
          </a:p>
        </p:txBody>
      </p:sp>
      <p:sp>
        <p:nvSpPr>
          <p:cNvPr id="3" name="Content Placeholder 2"/>
          <p:cNvSpPr>
            <a:spLocks noGrp="1"/>
          </p:cNvSpPr>
          <p:nvPr>
            <p:ph idx="1"/>
          </p:nvPr>
        </p:nvSpPr>
        <p:spPr>
          <a:xfrm>
            <a:off x="457200" y="1447800"/>
            <a:ext cx="8229600" cy="4525963"/>
          </a:xfrm>
        </p:spPr>
        <p:txBody>
          <a:bodyPr>
            <a:normAutofit fontScale="85000" lnSpcReduction="20000"/>
          </a:bodyPr>
          <a:lstStyle/>
          <a:p>
            <a:r>
              <a:rPr lang="en-US" dirty="0" smtClean="0"/>
              <a:t>Closed session items must be briefly described on the posted agenda and the description must state the specific statutory authorization</a:t>
            </a:r>
          </a:p>
          <a:p>
            <a:r>
              <a:rPr lang="en-US" dirty="0" smtClean="0"/>
              <a:t>The Brown Act supplies a series of sample agenda descriptions for various types of authorized closed sessions (“safe harbor descriptions”)</a:t>
            </a:r>
          </a:p>
          <a:p>
            <a:r>
              <a:rPr lang="en-US" dirty="0" smtClean="0"/>
              <a:t>The legislative body must make a public announcement prior to the closed session (may reference the closed session agenda)</a:t>
            </a:r>
          </a:p>
          <a:p>
            <a:r>
              <a:rPr lang="en-US" dirty="0" smtClean="0"/>
              <a:t>Following a closed session, the legislative body must provide an oral or written report on certain actions taken in closed session</a:t>
            </a:r>
            <a:endParaRPr lang="en-US" dirty="0"/>
          </a:p>
        </p:txBody>
      </p:sp>
    </p:spTree>
    <p:extLst>
      <p:ext uri="{BB962C8B-B14F-4D97-AF65-F5344CB8AC3E}">
        <p14:creationId xmlns:p14="http://schemas.microsoft.com/office/powerpoint/2010/main" val="384374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Closed Sessions</a:t>
            </a:r>
            <a:endParaRPr lang="en-US" dirty="0"/>
          </a:p>
        </p:txBody>
      </p:sp>
      <p:sp>
        <p:nvSpPr>
          <p:cNvPr id="3" name="Content Placeholder 2"/>
          <p:cNvSpPr>
            <a:spLocks noGrp="1"/>
          </p:cNvSpPr>
          <p:nvPr>
            <p:ph idx="1"/>
          </p:nvPr>
        </p:nvSpPr>
        <p:spPr/>
        <p:txBody>
          <a:bodyPr/>
          <a:lstStyle/>
          <a:p>
            <a:r>
              <a:rPr lang="en-US" dirty="0" smtClean="0"/>
              <a:t>When considering a closed session, always consult with your local counsel!</a:t>
            </a:r>
          </a:p>
          <a:p>
            <a:r>
              <a:rPr lang="en-US" dirty="0" smtClean="0"/>
              <a:t>Your attorney will ensure: </a:t>
            </a:r>
          </a:p>
          <a:p>
            <a:pPr lvl="1"/>
            <a:r>
              <a:rPr lang="en-US" dirty="0" smtClean="0"/>
              <a:t>The topic is appropriate for a closed session</a:t>
            </a:r>
          </a:p>
          <a:p>
            <a:pPr lvl="1"/>
            <a:r>
              <a:rPr lang="en-US" dirty="0" smtClean="0"/>
              <a:t>The closed session agenda is properly drafted</a:t>
            </a:r>
          </a:p>
          <a:p>
            <a:pPr lvl="1"/>
            <a:r>
              <a:rPr lang="en-US" dirty="0" smtClean="0"/>
              <a:t>The proper individuals attend the closed session</a:t>
            </a:r>
          </a:p>
          <a:p>
            <a:pPr lvl="1"/>
            <a:r>
              <a:rPr lang="en-US" dirty="0" smtClean="0"/>
              <a:t>Appropriate reporting out of closed session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4800600"/>
            <a:ext cx="1193321"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401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6" dur="500"/>
                                        <p:tgtEl>
                                          <p:spTgt spid="3">
                                            <p:txEl>
                                              <p:pRg st="4" end="4"/>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BODIES</a:t>
            </a:r>
            <a:endParaRPr lang="en-US" dirty="0"/>
          </a:p>
        </p:txBody>
      </p:sp>
      <p:sp>
        <p:nvSpPr>
          <p:cNvPr id="3" name="Content Placeholder 2"/>
          <p:cNvSpPr>
            <a:spLocks noGrp="1"/>
          </p:cNvSpPr>
          <p:nvPr>
            <p:ph idx="1"/>
          </p:nvPr>
        </p:nvSpPr>
        <p:spPr/>
        <p:txBody>
          <a:bodyPr/>
          <a:lstStyle/>
          <a:p>
            <a:pPr marL="0" lvl="0" indent="0">
              <a:spcBef>
                <a:spcPts val="700"/>
              </a:spcBef>
              <a:buClr>
                <a:schemeClr val="accent2"/>
              </a:buClr>
              <a:buSzPct val="60000"/>
              <a:buNone/>
              <a:defRPr/>
            </a:pPr>
            <a:r>
              <a:rPr lang="en-US" dirty="0" smtClean="0"/>
              <a:t>“All meetings of the </a:t>
            </a:r>
            <a:r>
              <a:rPr lang="en-US" u="sng" dirty="0" smtClean="0">
                <a:solidFill>
                  <a:schemeClr val="accent1">
                    <a:lumMod val="75000"/>
                  </a:schemeClr>
                </a:solidFill>
              </a:rPr>
              <a:t>legislative body</a:t>
            </a:r>
            <a:r>
              <a:rPr lang="en-US" dirty="0" smtClean="0"/>
              <a:t> of a local agency shall be open and public, and all persons shall be permitted to attend any meeting of the </a:t>
            </a:r>
            <a:r>
              <a:rPr lang="en-US" u="sng" dirty="0" smtClean="0">
                <a:solidFill>
                  <a:schemeClr val="accent1">
                    <a:lumMod val="75000"/>
                  </a:schemeClr>
                </a:solidFill>
              </a:rPr>
              <a:t>legislative body</a:t>
            </a:r>
            <a:r>
              <a:rPr lang="en-US" dirty="0" smtClean="0"/>
              <a:t> of a local agency, except as otherwise provided in this chapter.”				    		   -GC Section 54953(a)</a:t>
            </a:r>
          </a:p>
          <a:p>
            <a:endParaRPr lang="en-US" dirty="0"/>
          </a:p>
        </p:txBody>
      </p:sp>
    </p:spTree>
    <p:extLst>
      <p:ext uri="{BB962C8B-B14F-4D97-AF65-F5344CB8AC3E}">
        <p14:creationId xmlns:p14="http://schemas.microsoft.com/office/powerpoint/2010/main" val="18135072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VIOLATIONS AND REMEDIES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Injunctions</a:t>
            </a:r>
            <a:r>
              <a:rPr lang="en-US" dirty="0"/>
              <a:t>, overturned decisions, misdemeanor charges and the court of public opinion…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93737"/>
            <a:ext cx="3590925" cy="2755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36226"/>
            <a:ext cx="2733675" cy="2307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0720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should I care?  </a:t>
            </a:r>
            <a:endParaRPr lang="en-US" dirty="0"/>
          </a:p>
        </p:txBody>
      </p:sp>
      <p:sp>
        <p:nvSpPr>
          <p:cNvPr id="5" name="Content Placeholder 4"/>
          <p:cNvSpPr>
            <a:spLocks noGrp="1"/>
          </p:cNvSpPr>
          <p:nvPr>
            <p:ph sz="quarter" idx="1"/>
          </p:nvPr>
        </p:nvSpPr>
        <p:spPr>
          <a:xfrm>
            <a:off x="457200" y="1143000"/>
            <a:ext cx="8229600" cy="4906963"/>
          </a:xfrm>
        </p:spPr>
        <p:txBody>
          <a:bodyPr>
            <a:normAutofit fontScale="70000" lnSpcReduction="20000"/>
          </a:bodyPr>
          <a:lstStyle/>
          <a:p>
            <a:r>
              <a:rPr lang="en-US" dirty="0" smtClean="0"/>
              <a:t>Lawsuits</a:t>
            </a:r>
          </a:p>
          <a:p>
            <a:r>
              <a:rPr lang="en-US" dirty="0" smtClean="0"/>
              <a:t>Depending on the circumstances, the decision of the body may be invalidated</a:t>
            </a:r>
          </a:p>
          <a:p>
            <a:pPr lvl="1"/>
            <a:r>
              <a:rPr lang="en-US" dirty="0" smtClean="0"/>
              <a:t>Before filing a court action seeking invalidation, a person must send a “cure and correct” demand to the legislative body</a:t>
            </a:r>
          </a:p>
          <a:p>
            <a:pPr lvl="1"/>
            <a:r>
              <a:rPr lang="en-US" dirty="0" smtClean="0"/>
              <a:t>Demand must describe the challenged action, the nature of the claimed Brown Act violation, and the “cure” sought.  </a:t>
            </a:r>
          </a:p>
          <a:p>
            <a:pPr lvl="1"/>
            <a:r>
              <a:rPr lang="en-US" dirty="0" smtClean="0"/>
              <a:t>Legislative body then has 30 days to “cure and correct” the action </a:t>
            </a:r>
          </a:p>
          <a:p>
            <a:r>
              <a:rPr lang="en-US" dirty="0" smtClean="0"/>
              <a:t>Injunctions against future violations</a:t>
            </a:r>
          </a:p>
          <a:p>
            <a:r>
              <a:rPr lang="en-US" dirty="0" smtClean="0"/>
              <a:t>A prevailing plaintiff may recover attorneys fees and costs of litigation</a:t>
            </a:r>
          </a:p>
          <a:p>
            <a:r>
              <a:rPr lang="en-US" dirty="0" smtClean="0"/>
              <a:t>Criminal misdemeanor penalties</a:t>
            </a:r>
          </a:p>
          <a:p>
            <a:pPr lvl="1"/>
            <a:r>
              <a:rPr lang="en-US" dirty="0" smtClean="0"/>
              <a:t>If a member attends </a:t>
            </a:r>
            <a:r>
              <a:rPr lang="en-US" dirty="0"/>
              <a:t>a meeting of </a:t>
            </a:r>
            <a:r>
              <a:rPr lang="en-US" dirty="0" smtClean="0"/>
              <a:t>the legislative </a:t>
            </a:r>
            <a:r>
              <a:rPr lang="en-US" dirty="0"/>
              <a:t>body where action is taken in violation of </a:t>
            </a:r>
            <a:r>
              <a:rPr lang="en-US" dirty="0" smtClean="0"/>
              <a:t>the Brown Act, </a:t>
            </a:r>
            <a:r>
              <a:rPr lang="en-US" dirty="0"/>
              <a:t>and where the member </a:t>
            </a:r>
            <a:r>
              <a:rPr lang="en-US" b="1" dirty="0"/>
              <a:t>intends</a:t>
            </a:r>
            <a:r>
              <a:rPr lang="en-US" dirty="0"/>
              <a:t> to deprive the public of information to which the member knows or has reason to know the public is </a:t>
            </a:r>
            <a:r>
              <a:rPr lang="en-US" dirty="0" smtClean="0"/>
              <a:t>entitled.</a:t>
            </a:r>
          </a:p>
        </p:txBody>
      </p:sp>
    </p:spTree>
    <p:extLst>
      <p:ext uri="{BB962C8B-B14F-4D97-AF65-F5344CB8AC3E}">
        <p14:creationId xmlns:p14="http://schemas.microsoft.com/office/powerpoint/2010/main" val="240110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70" decel="100000"/>
                                        <p:tgtEl>
                                          <p:spTgt spid="5">
                                            <p:txEl>
                                              <p:pRg st="0" end="0"/>
                                            </p:txEl>
                                          </p:spTgt>
                                        </p:tgtEl>
                                      </p:cBhvr>
                                    </p:animEffect>
                                    <p:animScale>
                                      <p:cBhvr>
                                        <p:cTn id="8" dur="770" decel="100000"/>
                                        <p:tgtEl>
                                          <p:spTgt spid="5">
                                            <p:txEl>
                                              <p:pRg st="0" end="0"/>
                                            </p:txEl>
                                          </p:spTgt>
                                        </p:tgtEl>
                                      </p:cBhvr>
                                      <p:from x="10000" y="10000"/>
                                      <p:to x="200000" y="450000"/>
                                    </p:animScale>
                                    <p:animScale>
                                      <p:cBhvr>
                                        <p:cTn id="9" dur="1230" accel="100000" fill="hold">
                                          <p:stCondLst>
                                            <p:cond delay="770"/>
                                          </p:stCondLst>
                                        </p:cTn>
                                        <p:tgtEl>
                                          <p:spTgt spid="5">
                                            <p:txEl>
                                              <p:pRg st="0" end="0"/>
                                            </p:txEl>
                                          </p:spTgt>
                                        </p:tgtEl>
                                      </p:cBhvr>
                                      <p:from x="200000" y="450000"/>
                                      <p:to x="100000" y="100000"/>
                                    </p:animScale>
                                    <p:set>
                                      <p:cBhvr>
                                        <p:cTn id="10" dur="770" fill="hold"/>
                                        <p:tgtEl>
                                          <p:spTgt spid="5">
                                            <p:txEl>
                                              <p:pRg st="0" end="0"/>
                                            </p:txEl>
                                          </p:spTgt>
                                        </p:tgtEl>
                                        <p:attrNameLst>
                                          <p:attrName>ppt_x</p:attrName>
                                        </p:attrNameLst>
                                      </p:cBhvr>
                                      <p:to>
                                        <p:strVal val="(0.5)"/>
                                      </p:to>
                                    </p:set>
                                    <p:anim from="(0.5)" to="(#ppt_x)" calcmode="lin" valueType="num">
                                      <p:cBhvr>
                                        <p:cTn id="11" dur="1230" accel="100000" fill="hold">
                                          <p:stCondLst>
                                            <p:cond delay="770"/>
                                          </p:stCondLst>
                                        </p:cTn>
                                        <p:tgtEl>
                                          <p:spTgt spid="5">
                                            <p:txEl>
                                              <p:pRg st="0" end="0"/>
                                            </p:txEl>
                                          </p:spTgt>
                                        </p:tgtEl>
                                        <p:attrNameLst>
                                          <p:attrName>ppt_x</p:attrName>
                                        </p:attrNameLst>
                                      </p:cBhvr>
                                    </p:anim>
                                    <p:set>
                                      <p:cBhvr>
                                        <p:cTn id="12" dur="770" fill="hold"/>
                                        <p:tgtEl>
                                          <p:spTgt spid="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linds(horizontal)">
                                      <p:cBhvr>
                                        <p:cTn id="18" dur="500"/>
                                        <p:tgtEl>
                                          <p:spTgt spid="5">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blinds(horizontal)">
                                      <p:cBhvr>
                                        <p:cTn id="21" dur="500"/>
                                        <p:tgtEl>
                                          <p:spTgt spid="5">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blinds(horizontal)">
                                      <p:cBhvr>
                                        <p:cTn id="24" dur="500"/>
                                        <p:tgtEl>
                                          <p:spTgt spid="5">
                                            <p:txEl>
                                              <p:pRg st="3" end="3"/>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linds(horizontal)">
                                      <p:cBhvr>
                                        <p:cTn id="42" dur="500"/>
                                        <p:tgtEl>
                                          <p:spTgt spid="5">
                                            <p:txEl>
                                              <p:pRg st="7" end="7"/>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blinds(horizontal)">
                                      <p:cBhvr>
                                        <p:cTn id="4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Forget</a:t>
            </a:r>
            <a:endParaRPr lang="en-US" dirty="0"/>
          </a:p>
        </p:txBody>
      </p:sp>
      <p:sp>
        <p:nvSpPr>
          <p:cNvPr id="3" name="Content Placeholder 2"/>
          <p:cNvSpPr>
            <a:spLocks noGrp="1"/>
          </p:cNvSpPr>
          <p:nvPr>
            <p:ph sz="quarter" idx="1"/>
          </p:nvPr>
        </p:nvSpPr>
        <p:spPr>
          <a:xfrm>
            <a:off x="457200" y="1295400"/>
            <a:ext cx="8229600" cy="4525963"/>
          </a:xfrm>
        </p:spPr>
        <p:txBody>
          <a:bodyPr>
            <a:normAutofit fontScale="92500"/>
          </a:bodyPr>
          <a:lstStyle/>
          <a:p>
            <a:r>
              <a:rPr lang="en-US" dirty="0" smtClean="0"/>
              <a:t>We are public servants who represent our community college districts</a:t>
            </a:r>
          </a:p>
          <a:p>
            <a:r>
              <a:rPr lang="en-US" dirty="0" smtClean="0"/>
              <a:t>We are conducting the public’s business and expending public funds</a:t>
            </a:r>
          </a:p>
          <a:p>
            <a:r>
              <a:rPr lang="en-US" dirty="0" smtClean="0"/>
              <a:t>The open meeting laws were adopted with full knowledge that some efficiencies would be lost</a:t>
            </a:r>
          </a:p>
          <a:p>
            <a:r>
              <a:rPr lang="en-US" dirty="0" smtClean="0"/>
              <a:t>The court of public opinion – this is about the public’s perception of how its business is conducted</a:t>
            </a:r>
          </a:p>
        </p:txBody>
      </p:sp>
    </p:spTree>
    <p:extLst>
      <p:ext uri="{BB962C8B-B14F-4D97-AF65-F5344CB8AC3E}">
        <p14:creationId xmlns:p14="http://schemas.microsoft.com/office/powerpoint/2010/main" val="35658891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to local counsel!</a:t>
            </a:r>
            <a:endParaRPr lang="en-US" dirty="0"/>
          </a:p>
        </p:txBody>
      </p:sp>
      <p:sp>
        <p:nvSpPr>
          <p:cNvPr id="3" name="Content Placeholder 2"/>
          <p:cNvSpPr>
            <a:spLocks noGrp="1"/>
          </p:cNvSpPr>
          <p:nvPr>
            <p:ph idx="1"/>
          </p:nvPr>
        </p:nvSpPr>
        <p:spPr>
          <a:xfrm>
            <a:off x="457200" y="1447800"/>
            <a:ext cx="8229600" cy="4525963"/>
          </a:xfrm>
        </p:spPr>
        <p:txBody>
          <a:bodyPr>
            <a:normAutofit lnSpcReduction="10000"/>
          </a:bodyPr>
          <a:lstStyle/>
          <a:p>
            <a:pPr marL="0" indent="0">
              <a:buNone/>
            </a:pPr>
            <a:r>
              <a:rPr lang="en-US" dirty="0" smtClean="0"/>
              <a:t>When in doubt, ask for help!</a:t>
            </a:r>
          </a:p>
          <a:p>
            <a:r>
              <a:rPr lang="en-US" dirty="0"/>
              <a:t>The Office of the General Counsel is here to provide </a:t>
            </a:r>
            <a:r>
              <a:rPr lang="en-US" dirty="0" smtClean="0"/>
              <a:t>our colleges with </a:t>
            </a:r>
            <a:r>
              <a:rPr lang="en-US" dirty="0"/>
              <a:t>general legal </a:t>
            </a:r>
            <a:r>
              <a:rPr lang="en-US" dirty="0" smtClean="0"/>
              <a:t>resources and information.</a:t>
            </a:r>
          </a:p>
          <a:p>
            <a:r>
              <a:rPr lang="en-US" dirty="0" smtClean="0"/>
              <a:t>The information in this presentation is for general background, and does not constitute legal advice.  </a:t>
            </a:r>
          </a:p>
          <a:p>
            <a:r>
              <a:rPr lang="en-US" dirty="0" smtClean="0"/>
              <a:t>Always check in with your local counsel if you have specific legal questions. </a:t>
            </a:r>
          </a:p>
        </p:txBody>
      </p:sp>
    </p:spTree>
    <p:extLst>
      <p:ext uri="{BB962C8B-B14F-4D97-AF65-F5344CB8AC3E}">
        <p14:creationId xmlns:p14="http://schemas.microsoft.com/office/powerpoint/2010/main" val="3516008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 This a Legislative Body? </a:t>
            </a:r>
            <a:endParaRPr lang="en-US" dirty="0"/>
          </a:p>
        </p:txBody>
      </p:sp>
      <p:sp>
        <p:nvSpPr>
          <p:cNvPr id="2" name="Text Placeholder 1"/>
          <p:cNvSpPr>
            <a:spLocks noGrp="1"/>
          </p:cNvSpPr>
          <p:nvPr>
            <p:ph sz="quarter" idx="1"/>
          </p:nvPr>
        </p:nvSpPr>
        <p:spPr/>
        <p:txBody>
          <a:bodyPr>
            <a:normAutofit/>
          </a:bodyPr>
          <a:lstStyle/>
          <a:p>
            <a:r>
              <a:rPr lang="en-US" dirty="0" smtClean="0"/>
              <a:t>The Brown Act applies to all “Legislative  Bodies”</a:t>
            </a:r>
          </a:p>
          <a:p>
            <a:r>
              <a:rPr lang="en-US" dirty="0" smtClean="0"/>
              <a:t>“Legislative Bodies” include: </a:t>
            </a:r>
          </a:p>
          <a:p>
            <a:pPr marL="914400" lvl="1" indent="-457200">
              <a:buAutoNum type="arabicParenR"/>
            </a:pPr>
            <a:r>
              <a:rPr lang="en-US" sz="2400" dirty="0" smtClean="0"/>
              <a:t>“Governing Bodies” </a:t>
            </a:r>
          </a:p>
          <a:p>
            <a:pPr marL="914400" lvl="1" indent="-457200">
              <a:buAutoNum type="arabicParenR"/>
            </a:pPr>
            <a:r>
              <a:rPr lang="en-US" sz="2400" dirty="0" smtClean="0"/>
              <a:t>“Appointed Bodies”</a:t>
            </a:r>
          </a:p>
          <a:p>
            <a:pPr marL="914400" lvl="1" indent="-457200">
              <a:buAutoNum type="arabicParenR"/>
            </a:pPr>
            <a:r>
              <a:rPr lang="en-US" sz="2400" dirty="0" smtClean="0"/>
              <a:t>Certain private entities </a:t>
            </a:r>
            <a:endParaRPr lang="en-US" sz="2400" dirty="0"/>
          </a:p>
        </p:txBody>
      </p:sp>
    </p:spTree>
    <p:extLst>
      <p:ext uri="{BB962C8B-B14F-4D97-AF65-F5344CB8AC3E}">
        <p14:creationId xmlns:p14="http://schemas.microsoft.com/office/powerpoint/2010/main" val="35185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“Governing Bodies”  </a:t>
            </a:r>
            <a:endParaRPr lang="en-US" dirty="0"/>
          </a:p>
        </p:txBody>
      </p:sp>
      <p:sp>
        <p:nvSpPr>
          <p:cNvPr id="5" name="Content Placeholder 4"/>
          <p:cNvSpPr>
            <a:spLocks noGrp="1"/>
          </p:cNvSpPr>
          <p:nvPr>
            <p:ph sz="quarter" idx="1"/>
          </p:nvPr>
        </p:nvSpPr>
        <p:spPr>
          <a:xfrm>
            <a:off x="457200" y="1295400"/>
            <a:ext cx="8229600" cy="4525963"/>
          </a:xfrm>
        </p:spPr>
        <p:txBody>
          <a:bodyPr>
            <a:normAutofit fontScale="92500" lnSpcReduction="10000"/>
          </a:bodyPr>
          <a:lstStyle/>
          <a:p>
            <a:r>
              <a:rPr lang="en-US" dirty="0" smtClean="0"/>
              <a:t>The governing body of a local agency or any other local body created by state or federal statute is subject to the Brown Act.  </a:t>
            </a:r>
          </a:p>
          <a:p>
            <a:r>
              <a:rPr lang="en-US" dirty="0" smtClean="0"/>
              <a:t>Examples:  Community College District Board of Trustees, City Council, School Board</a:t>
            </a:r>
          </a:p>
          <a:p>
            <a:pPr lvl="1"/>
            <a:r>
              <a:rPr lang="en-US" dirty="0" smtClean="0"/>
              <a:t>Education Code 70902:  “Every community college district shall be under the control of a board of trustees…” </a:t>
            </a:r>
          </a:p>
          <a:p>
            <a:r>
              <a:rPr lang="en-US" dirty="0" smtClean="0"/>
              <a:t>Bottom Line:  If created by statute, the local body is covered by the Brown Act</a:t>
            </a:r>
          </a:p>
          <a:p>
            <a:pPr lvl="1"/>
            <a:endParaRPr lang="en-US" dirty="0" smtClean="0"/>
          </a:p>
          <a:p>
            <a:pPr>
              <a:buNone/>
            </a:pPr>
            <a:endParaRPr lang="en-US" dirty="0"/>
          </a:p>
        </p:txBody>
      </p:sp>
    </p:spTree>
    <p:extLst>
      <p:ext uri="{BB962C8B-B14F-4D97-AF65-F5344CB8AC3E}">
        <p14:creationId xmlns:p14="http://schemas.microsoft.com/office/powerpoint/2010/main" val="1805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linds(horizontal)">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“Appointed Bodies”</a:t>
            </a:r>
            <a:endParaRPr lang="en-US" dirty="0"/>
          </a:p>
        </p:txBody>
      </p:sp>
      <p:sp>
        <p:nvSpPr>
          <p:cNvPr id="3" name="Content Placeholder 2"/>
          <p:cNvSpPr>
            <a:spLocks noGrp="1"/>
          </p:cNvSpPr>
          <p:nvPr>
            <p:ph sz="quarter" idx="1"/>
          </p:nvPr>
        </p:nvSpPr>
        <p:spPr>
          <a:xfrm>
            <a:off x="457200" y="1371600"/>
            <a:ext cx="8229600" cy="4525963"/>
          </a:xfrm>
        </p:spPr>
        <p:txBody>
          <a:bodyPr>
            <a:normAutofit fontScale="85000" lnSpcReduction="10000"/>
          </a:bodyPr>
          <a:lstStyle/>
          <a:p>
            <a:r>
              <a:rPr lang="en-US" b="1" dirty="0" smtClean="0"/>
              <a:t>General Rule</a:t>
            </a:r>
            <a:r>
              <a:rPr lang="en-US" dirty="0" smtClean="0"/>
              <a:t>:  A </a:t>
            </a:r>
            <a:r>
              <a:rPr lang="en-US" dirty="0"/>
              <a:t>commission, committee, board, or other body of a local agency, whether permanent or temporary, </a:t>
            </a:r>
            <a:r>
              <a:rPr lang="en-US" dirty="0" smtClean="0"/>
              <a:t>decision-making </a:t>
            </a:r>
            <a:r>
              <a:rPr lang="en-US" dirty="0"/>
              <a:t>or advisory, created by </a:t>
            </a:r>
            <a:r>
              <a:rPr lang="en-US" dirty="0" smtClean="0"/>
              <a:t>charter, ordinance, resolution, or formal </a:t>
            </a:r>
            <a:r>
              <a:rPr lang="en-US" dirty="0"/>
              <a:t>action of a legislative </a:t>
            </a:r>
            <a:r>
              <a:rPr lang="en-US" dirty="0" smtClean="0"/>
              <a:t>body.</a:t>
            </a:r>
          </a:p>
          <a:p>
            <a:r>
              <a:rPr lang="en-US" b="1" dirty="0" smtClean="0"/>
              <a:t>Bottom Line:  </a:t>
            </a:r>
            <a:r>
              <a:rPr lang="en-US" dirty="0" smtClean="0"/>
              <a:t>Committees created by formal action of a legislative body are subject to the Brown Act.  </a:t>
            </a:r>
          </a:p>
          <a:p>
            <a:r>
              <a:rPr lang="en-US" b="1" dirty="0" smtClean="0"/>
              <a:t>EXAMPLE:  </a:t>
            </a:r>
            <a:r>
              <a:rPr lang="en-US" dirty="0" smtClean="0"/>
              <a:t>The Chancellor of the Salton Sea CCD appoints a committee to make recommendations on a new mascot for Salton Sea College.  Are the meetings of the mascot committee subject to the Brown Act?  </a:t>
            </a:r>
            <a:endParaRPr lang="en-US" b="1" dirty="0"/>
          </a:p>
        </p:txBody>
      </p:sp>
    </p:spTree>
    <p:extLst>
      <p:ext uri="{BB962C8B-B14F-4D97-AF65-F5344CB8AC3E}">
        <p14:creationId xmlns:p14="http://schemas.microsoft.com/office/powerpoint/2010/main" val="321219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Salton Sea CCD</a:t>
            </a:r>
            <a:endParaRPr lang="en-US" dirty="0"/>
          </a:p>
        </p:txBody>
      </p:sp>
      <p:sp>
        <p:nvSpPr>
          <p:cNvPr id="3" name="Content Placeholder 2"/>
          <p:cNvSpPr>
            <a:spLocks noGrp="1"/>
          </p:cNvSpPr>
          <p:nvPr>
            <p:ph sz="quarter" idx="1"/>
          </p:nvPr>
        </p:nvSpPr>
        <p:spPr>
          <a:xfrm>
            <a:off x="457200" y="1600201"/>
            <a:ext cx="8229600" cy="4191000"/>
          </a:xfrm>
        </p:spPr>
        <p:txBody>
          <a:bodyPr>
            <a:normAutofit lnSpcReduction="10000"/>
          </a:bodyPr>
          <a:lstStyle/>
          <a:p>
            <a:r>
              <a:rPr lang="en-US" dirty="0" smtClean="0"/>
              <a:t>No!  </a:t>
            </a:r>
          </a:p>
          <a:p>
            <a:pPr lvl="1"/>
            <a:r>
              <a:rPr lang="en-US" dirty="0" smtClean="0"/>
              <a:t>An advisory body created by formal action of a </a:t>
            </a:r>
            <a:r>
              <a:rPr lang="en-US" u="sng" dirty="0" smtClean="0"/>
              <a:t>legislative body</a:t>
            </a:r>
            <a:r>
              <a:rPr lang="en-US" dirty="0" smtClean="0"/>
              <a:t> is subject to the Brown Act. In this example, the mascot committee was created by the Chancellor. </a:t>
            </a:r>
          </a:p>
          <a:p>
            <a:r>
              <a:rPr lang="en-US" dirty="0" smtClean="0"/>
              <a:t>What if a member of the board of trustees informally establishes an advisory     committee to advise her on mascot-        related issues as they arise?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8452" y="4495800"/>
            <a:ext cx="9429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81000"/>
            <a:ext cx="685800" cy="1310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33400"/>
            <a:ext cx="12954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81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000"/>
                            </p:stCondLst>
                            <p:childTnLst>
                              <p:par>
                                <p:cTn id="13" presetID="14" presetClass="entr" presetSubtype="10"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randombar(horizontal)">
                                      <p:cBhvr>
                                        <p:cTn id="15" dur="5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500"/>
                                        <p:tgtEl>
                                          <p:spTgt spid="3">
                                            <p:txEl>
                                              <p:pRg st="1" end="1"/>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randombar(horizontal)">
                                      <p:cBhvr>
                                        <p:cTn id="23" dur="5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linds(horizontal)">
                                      <p:cBhvr>
                                        <p:cTn id="28" dur="500"/>
                                        <p:tgtEl>
                                          <p:spTgt spid="3">
                                            <p:txEl>
                                              <p:pRg st="2" end="2"/>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randombar(horizontal)">
                                      <p:cBhvr>
                                        <p:cTn id="3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Salton Sea CCD</a:t>
            </a:r>
            <a:endParaRPr lang="en-US" dirty="0"/>
          </a:p>
        </p:txBody>
      </p:sp>
      <p:sp>
        <p:nvSpPr>
          <p:cNvPr id="3" name="Content Placeholder 2"/>
          <p:cNvSpPr>
            <a:spLocks noGrp="1"/>
          </p:cNvSpPr>
          <p:nvPr>
            <p:ph idx="1"/>
          </p:nvPr>
        </p:nvSpPr>
        <p:spPr/>
        <p:txBody>
          <a:bodyPr/>
          <a:lstStyle/>
          <a:p>
            <a:r>
              <a:rPr lang="en-US" dirty="0"/>
              <a:t>No!  </a:t>
            </a:r>
          </a:p>
          <a:p>
            <a:pPr lvl="1"/>
            <a:r>
              <a:rPr lang="en-US" dirty="0"/>
              <a:t>An advisory body created by formal action of a </a:t>
            </a:r>
            <a:r>
              <a:rPr lang="en-US" u="sng" dirty="0"/>
              <a:t>legislative body</a:t>
            </a:r>
            <a:r>
              <a:rPr lang="en-US" dirty="0"/>
              <a:t> is subject to the Brown Act. </a:t>
            </a:r>
            <a:r>
              <a:rPr lang="en-US" dirty="0" smtClean="0"/>
              <a:t>A mascot </a:t>
            </a:r>
            <a:r>
              <a:rPr lang="en-US" dirty="0"/>
              <a:t>committee </a:t>
            </a:r>
            <a:r>
              <a:rPr lang="en-US" dirty="0" smtClean="0"/>
              <a:t>created informally by an individual member of the board, and not by formal action of the body, is not subject to the Brown Act. </a:t>
            </a:r>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343400"/>
            <a:ext cx="111442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7985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6004</TotalTime>
  <Words>2820</Words>
  <Application>Microsoft Office PowerPoint</Application>
  <PresentationFormat>On-screen Show (4:3)</PresentationFormat>
  <Paragraphs>204</Paragraphs>
  <Slides>43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Office Theme</vt:lpstr>
      <vt:lpstr>The Brown Act</vt:lpstr>
      <vt:lpstr>POLICY</vt:lpstr>
      <vt:lpstr>POLICY</vt:lpstr>
      <vt:lpstr>LEGISLATIVE BODIES</vt:lpstr>
      <vt:lpstr>Is This a Legislative Body? </vt:lpstr>
      <vt:lpstr>“Governing Bodies”  </vt:lpstr>
      <vt:lpstr>“Appointed Bodies”</vt:lpstr>
      <vt:lpstr>Salton Sea CCD</vt:lpstr>
      <vt:lpstr>Salton Sea CCD</vt:lpstr>
      <vt:lpstr>Appointed Bodies – Standing Committees</vt:lpstr>
      <vt:lpstr>Appointed Bodies – Temporary  Advisory Committee Exception</vt:lpstr>
      <vt:lpstr>Salton Sea CCD</vt:lpstr>
      <vt:lpstr>Private Entities</vt:lpstr>
      <vt:lpstr>What About Local Academic Senates? </vt:lpstr>
      <vt:lpstr>What About Local Academic Senates? </vt:lpstr>
      <vt:lpstr>What About Local Academic Senates? </vt:lpstr>
      <vt:lpstr>What About Local Academic Senates? </vt:lpstr>
      <vt:lpstr>MEETINGS</vt:lpstr>
      <vt:lpstr>What is a “Meeting?” </vt:lpstr>
      <vt:lpstr>Serial Meetings</vt:lpstr>
      <vt:lpstr>Serial Meetings </vt:lpstr>
      <vt:lpstr>Meetings – Exceptions to the Rule</vt:lpstr>
      <vt:lpstr>Teleconference Meetings</vt:lpstr>
      <vt:lpstr>NOTICE AND AGENDAS</vt:lpstr>
      <vt:lpstr>The Basics – Regular Meetings</vt:lpstr>
      <vt:lpstr>Agendas</vt:lpstr>
      <vt:lpstr>Agenda Descriptions - Example</vt:lpstr>
      <vt:lpstr>Adding an Item to an Agenda  (Urgency Items)</vt:lpstr>
      <vt:lpstr>Special Meetings – 24 Hours</vt:lpstr>
      <vt:lpstr>Emergency Meetings – 1 Hour</vt:lpstr>
      <vt:lpstr>PUBLIC PARTICIPATION</vt:lpstr>
      <vt:lpstr>The Public’s Place at the Table</vt:lpstr>
      <vt:lpstr>The Public’s Place at the Table</vt:lpstr>
      <vt:lpstr>The Public’s Right to Attend</vt:lpstr>
      <vt:lpstr>CLOSED SESSIONS</vt:lpstr>
      <vt:lpstr>Authorized Closed Session Topics</vt:lpstr>
      <vt:lpstr>Education Code Section 72122</vt:lpstr>
      <vt:lpstr>Closed Session Process</vt:lpstr>
      <vt:lpstr>Closed Sessions</vt:lpstr>
      <vt:lpstr>VIOLATIONS AND REMEDIES</vt:lpstr>
      <vt:lpstr>Why should I care?  </vt:lpstr>
      <vt:lpstr>Don’t Forget</vt:lpstr>
      <vt:lpstr>Talk to local counsel!</vt:lpstr>
    </vt:vector>
  </TitlesOfParts>
  <Company>Chancellor's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2012</dc:title>
  <dc:creator>Paul Feist</dc:creator>
  <cp:lastModifiedBy>Eikey, Rebecca</cp:lastModifiedBy>
  <cp:revision>364</cp:revision>
  <cp:lastPrinted>2016-07-07T16:40:22Z</cp:lastPrinted>
  <dcterms:created xsi:type="dcterms:W3CDTF">2012-08-17T21:54:29Z</dcterms:created>
  <dcterms:modified xsi:type="dcterms:W3CDTF">2018-06-15T17:45:35Z</dcterms:modified>
</cp:coreProperties>
</file>