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66" r:id="rId3"/>
    <p:sldId id="375" r:id="rId4"/>
    <p:sldId id="382" r:id="rId5"/>
    <p:sldId id="379" r:id="rId6"/>
    <p:sldId id="380" r:id="rId7"/>
    <p:sldId id="383" r:id="rId8"/>
    <p:sldId id="384" r:id="rId9"/>
    <p:sldId id="386" r:id="rId10"/>
    <p:sldId id="387" r:id="rId11"/>
    <p:sldId id="38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95"/>
    <p:restoredTop sz="94517"/>
  </p:normalViewPr>
  <p:slideViewPr>
    <p:cSldViewPr snapToGrid="0" snapToObjects="1">
      <p:cViewPr varScale="1">
        <p:scale>
          <a:sx n="79" d="100"/>
          <a:sy n="79" d="100"/>
        </p:scale>
        <p:origin x="224" y="3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E7C64-B68E-6C4C-B0D0-E661B3A9B395}" type="datetimeFigureOut">
              <a:rPr lang="en-US" smtClean="0"/>
              <a:t>5/3/18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98FDD-F21F-5C4C-9BBF-514D5F9F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097E0-801E-744A-8175-FA19DB51F890}" type="datetimeFigureOut">
              <a:rPr lang="en-US" smtClean="0"/>
              <a:t>5/3/18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30568-8513-8240-B838-EF6D2CD34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6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DA3E-D01E-AD41-B24A-0A697DB152BE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29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DA3E-D01E-AD41-B24A-0A697DB152BE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07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DA3E-D01E-AD41-B24A-0A697DB152BE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1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DA3E-D01E-AD41-B24A-0A697DB152BE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DA3E-D01E-AD41-B24A-0A697DB152BE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29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DA3E-D01E-AD41-B24A-0A697DB152BE}" type="datetimeFigureOut">
              <a:rPr lang="en-US" smtClean="0"/>
              <a:t>5/3/18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0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DA3E-D01E-AD41-B24A-0A697DB152BE}" type="datetimeFigureOut">
              <a:rPr lang="en-US" smtClean="0"/>
              <a:t>5/3/18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63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DA3E-D01E-AD41-B24A-0A697DB152BE}" type="datetimeFigureOut">
              <a:rPr lang="en-US" smtClean="0"/>
              <a:t>5/3/18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32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DA3E-D01E-AD41-B24A-0A697DB152BE}" type="datetimeFigureOut">
              <a:rPr lang="en-US" smtClean="0"/>
              <a:t>5/3/18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9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DA3E-D01E-AD41-B24A-0A697DB152BE}" type="datetimeFigureOut">
              <a:rPr lang="en-US" smtClean="0"/>
              <a:t>5/3/18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98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5DA3E-D01E-AD41-B24A-0A697DB152BE}" type="datetimeFigureOut">
              <a:rPr lang="en-US" smtClean="0"/>
              <a:t>5/3/18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0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  <a:alpha val="0"/>
              </a:schemeClr>
            </a:gs>
            <a:gs pos="100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0"/>
                <a:lumOff val="100000"/>
                <a:alpha val="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5DA3E-D01E-AD41-B24A-0A697DB152BE}" type="datetimeFigureOut">
              <a:rPr lang="en-US" smtClean="0"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D756-718A-164E-9CE8-73863761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4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762" y="1347446"/>
            <a:ext cx="9133795" cy="2228511"/>
          </a:xfrm>
        </p:spPr>
        <p:txBody>
          <a:bodyPr anchor="ctr"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CTE, Noncredit, Counseling, and Adult Education/AEBG - </a:t>
            </a:r>
            <a:b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 They Have in Common?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1480" y="3737144"/>
            <a:ext cx="11348357" cy="1555411"/>
          </a:xfrm>
        </p:spPr>
        <p:txBody>
          <a:bodyPr numCol="2">
            <a:normAutofit/>
          </a:bodyPr>
          <a:lstStyle/>
          <a:p>
            <a:r>
              <a:rPr lang="en-US" dirty="0"/>
              <a:t>Cheryl </a:t>
            </a:r>
            <a:r>
              <a:rPr lang="en-US" dirty="0" err="1"/>
              <a:t>Aschenbach</a:t>
            </a:r>
            <a:endParaRPr lang="en-US" dirty="0"/>
          </a:p>
          <a:p>
            <a:r>
              <a:rPr lang="en-US" dirty="0"/>
              <a:t>ASCCC North Representative</a:t>
            </a:r>
          </a:p>
          <a:p>
            <a:r>
              <a:rPr lang="en-US" dirty="0"/>
              <a:t>CTE Leadership Committee, Chair </a:t>
            </a:r>
          </a:p>
          <a:p>
            <a:r>
              <a:rPr lang="en-US" dirty="0" err="1"/>
              <a:t>Ginni</a:t>
            </a:r>
            <a:r>
              <a:rPr lang="en-US" dirty="0"/>
              <a:t> May</a:t>
            </a:r>
          </a:p>
          <a:p>
            <a:r>
              <a:rPr lang="en-US" dirty="0"/>
              <a:t>ASCCC Area A Representative</a:t>
            </a:r>
          </a:p>
          <a:p>
            <a:r>
              <a:rPr lang="en-US" dirty="0"/>
              <a:t>Noncredit Committee, Chair</a:t>
            </a:r>
          </a:p>
        </p:txBody>
      </p:sp>
      <p:pic>
        <p:nvPicPr>
          <p:cNvPr id="4" name="Picture 3" descr="ASCCC_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3631" y="335893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348488" y="5453743"/>
            <a:ext cx="58619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Career and Noncredit Education Institute</a:t>
            </a:r>
          </a:p>
          <a:p>
            <a:pPr algn="ctr"/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May 5,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2018, Westin South Coast Plaza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132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Questions and Comments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1" y="3509963"/>
            <a:ext cx="11527970" cy="279286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800" dirty="0"/>
              <a:t>Is there anything else would you like to know?</a:t>
            </a:r>
          </a:p>
          <a:p>
            <a:r>
              <a:rPr lang="en-US" sz="2800"/>
              <a:t>Should we consider a joint institute again next year, or separate events?</a:t>
            </a:r>
          </a:p>
          <a:p>
            <a:r>
              <a:rPr lang="en-US" sz="2800"/>
              <a:t>Was </a:t>
            </a:r>
            <a:r>
              <a:rPr lang="en-US" sz="2800" dirty="0"/>
              <a:t>there anything missing from this institute that would be good to consider for the next </a:t>
            </a:r>
            <a:r>
              <a:rPr lang="en-US" sz="2800"/>
              <a:t>institute?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3810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Thank you!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049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214" y="1845128"/>
            <a:ext cx="11250386" cy="501287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None/>
            </a:pPr>
            <a:r>
              <a:rPr lang="en-US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At your table, choose the following representatives: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</a:pPr>
            <a:r>
              <a:rPr lang="en-US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A </a:t>
            </a:r>
            <a:r>
              <a:rPr lang="en-US" dirty="0" err="1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notetaker</a:t>
            </a:r>
            <a:endParaRPr lang="en-US" dirty="0"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</a:pPr>
            <a:r>
              <a:rPr lang="en-US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A spokesperson to report out after the activity</a:t>
            </a:r>
          </a:p>
        </p:txBody>
      </p:sp>
    </p:spTree>
    <p:extLst>
      <p:ext uri="{BB962C8B-B14F-4D97-AF65-F5344CB8AC3E}">
        <p14:creationId xmlns:p14="http://schemas.microsoft.com/office/powerpoint/2010/main" val="319436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Conference Strands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244"/>
            <a:ext cx="10820400" cy="501287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charset="0"/>
                <a:ea typeface="Times New Roman" charset="0"/>
                <a:cs typeface="Times New Roman" charset="0"/>
              </a:rPr>
              <a:t>Career Technical Education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charset="0"/>
                <a:ea typeface="Times New Roman" charset="0"/>
                <a:cs typeface="Times New Roman" charset="0"/>
              </a:rPr>
              <a:t>Noncredit Education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charset="0"/>
                <a:ea typeface="Times New Roman" charset="0"/>
                <a:cs typeface="Times New Roman" charset="0"/>
              </a:rPr>
              <a:t>Counseling and Student Services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charset="0"/>
                <a:ea typeface="Times New Roman" charset="0"/>
                <a:cs typeface="Times New Roman" charset="0"/>
              </a:rPr>
              <a:t>Adult Education/AEBG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charset="0"/>
                <a:ea typeface="Times New Roman" charset="0"/>
                <a:cs typeface="Times New Roman" charset="0"/>
              </a:rPr>
              <a:t>Improving Instructional Practices</a:t>
            </a:r>
          </a:p>
        </p:txBody>
      </p:sp>
    </p:spTree>
    <p:extLst>
      <p:ext uri="{BB962C8B-B14F-4D97-AF65-F5344CB8AC3E}">
        <p14:creationId xmlns:p14="http://schemas.microsoft.com/office/powerpoint/2010/main" val="1863546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Prompt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214" y="1845128"/>
            <a:ext cx="11250386" cy="501287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None/>
            </a:pPr>
            <a:r>
              <a:rPr lang="en-US" sz="3600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As a group, come up with some examples of where you feel CTE, Noncredit Education, Counseling and Students Services, and Adult Education/AEBG are overlooked as initiatives are brought forward to the college and statewide.</a:t>
            </a:r>
          </a:p>
        </p:txBody>
      </p:sp>
    </p:spTree>
    <p:extLst>
      <p:ext uri="{BB962C8B-B14F-4D97-AF65-F5344CB8AC3E}">
        <p14:creationId xmlns:p14="http://schemas.microsoft.com/office/powerpoint/2010/main" val="3089145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Prompt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214" y="1845128"/>
            <a:ext cx="11250386" cy="501287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None/>
            </a:pPr>
            <a:r>
              <a:rPr lang="en-US" sz="3600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As a group, come up with some examples where CTE, Noncredit Education, Counseling and Students Services, or Adult Education/AEBG are front and foremost at the college or within statewide initiatives.</a:t>
            </a:r>
          </a:p>
        </p:txBody>
      </p:sp>
    </p:spTree>
    <p:extLst>
      <p:ext uri="{BB962C8B-B14F-4D97-AF65-F5344CB8AC3E}">
        <p14:creationId xmlns:p14="http://schemas.microsoft.com/office/powerpoint/2010/main" val="1411660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Prompt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214" y="1845128"/>
            <a:ext cx="11250386" cy="501287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None/>
            </a:pPr>
            <a:r>
              <a:rPr lang="en-US" sz="3600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Considering your responses from Prompts 1 and 2 along with take-aways from the breakout sessions so far, identify some of the overlapping or complementary characteristics among and within CTE, Noncredit Education, Counseling and Student Services, and Adult Education/AEBG.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None/>
            </a:pPr>
            <a:endParaRPr lang="en-US" dirty="0"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</a:pPr>
            <a:endParaRPr lang="en-US" dirty="0"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445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Prompt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214" y="1845128"/>
            <a:ext cx="11250386" cy="501287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None/>
            </a:pPr>
            <a:r>
              <a:rPr lang="en-US" sz="3600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Considering your responses from Prompts 1 and 2 along with take-aways from the breakout sessions so far, identify ways which faculty in CTE, Noncredit Education, Counseling and Student Services, and Adult Education/AEBG programs can collaborate to the benefit of students.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  <a:buNone/>
            </a:pPr>
            <a:endParaRPr lang="en-US" dirty="0"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Clr>
                <a:srgbClr val="0070C0"/>
              </a:buClr>
            </a:pPr>
            <a:endParaRPr lang="en-US" dirty="0"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137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Table Reports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054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Take-</a:t>
            </a:r>
            <a:r>
              <a:rPr lang="en-US" b="1" dirty="0" err="1">
                <a:solidFill>
                  <a:srgbClr val="0070C0"/>
                </a:solidFill>
              </a:rPr>
              <a:t>aways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154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1681</TotalTime>
  <Words>313</Words>
  <Application>Microsoft Macintosh PowerPoint</Application>
  <PresentationFormat>Widescreen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Georgia</vt:lpstr>
      <vt:lpstr>Times New Roman</vt:lpstr>
      <vt:lpstr>Office Theme</vt:lpstr>
      <vt:lpstr>CTE, Noncredit, Counseling, and Adult Education/AEBG -  What Do They Have in Common?</vt:lpstr>
      <vt:lpstr>Activity</vt:lpstr>
      <vt:lpstr>Conference Strands</vt:lpstr>
      <vt:lpstr>Prompt 1</vt:lpstr>
      <vt:lpstr>Prompt 2</vt:lpstr>
      <vt:lpstr>Prompt 3</vt:lpstr>
      <vt:lpstr>Prompt 4</vt:lpstr>
      <vt:lpstr>Table Reports</vt:lpstr>
      <vt:lpstr>Take-aways</vt:lpstr>
      <vt:lpstr>Questions and Comments</vt:lpstr>
      <vt:lpstr>Thank you!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Senate  The “10+1” and Shared Governance</dc:title>
  <dc:creator>Virginia May</dc:creator>
  <cp:lastModifiedBy>Virginia May</cp:lastModifiedBy>
  <cp:revision>227</cp:revision>
  <cp:lastPrinted>2018-05-03T13:51:43Z</cp:lastPrinted>
  <dcterms:created xsi:type="dcterms:W3CDTF">2017-10-02T12:56:57Z</dcterms:created>
  <dcterms:modified xsi:type="dcterms:W3CDTF">2018-05-03T13:52:05Z</dcterms:modified>
</cp:coreProperties>
</file>