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5"/>
  </p:notesMasterIdLst>
  <p:sldIdLst>
    <p:sldId id="256" r:id="rId2"/>
    <p:sldId id="290" r:id="rId3"/>
    <p:sldId id="291" r:id="rId4"/>
    <p:sldId id="292" r:id="rId5"/>
    <p:sldId id="293" r:id="rId6"/>
    <p:sldId id="278" r:id="rId7"/>
    <p:sldId id="270" r:id="rId8"/>
    <p:sldId id="272" r:id="rId9"/>
    <p:sldId id="279" r:id="rId10"/>
    <p:sldId id="267" r:id="rId11"/>
    <p:sldId id="280" r:id="rId12"/>
    <p:sldId id="281" r:id="rId13"/>
    <p:sldId id="282" r:id="rId14"/>
    <p:sldId id="264" r:id="rId15"/>
    <p:sldId id="265" r:id="rId16"/>
    <p:sldId id="283" r:id="rId17"/>
    <p:sldId id="284" r:id="rId18"/>
    <p:sldId id="285" r:id="rId19"/>
    <p:sldId id="286" r:id="rId20"/>
    <p:sldId id="287" r:id="rId21"/>
    <p:sldId id="288" r:id="rId22"/>
    <p:sldId id="289" r:id="rId23"/>
    <p:sldId id="271" r:id="rId24"/>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9"/>
    <p:restoredTop sz="83425" autoAdjust="0"/>
  </p:normalViewPr>
  <p:slideViewPr>
    <p:cSldViewPr snapToGrid="0" snapToObjects="1">
      <p:cViewPr varScale="1">
        <p:scale>
          <a:sx n="76" d="100"/>
          <a:sy n="76" d="100"/>
        </p:scale>
        <p:origin x="14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EEC53-FCEB-BA44-8403-BAA492F48AEE}" type="datetimeFigureOut">
              <a:rPr lang="en-US" smtClean="0"/>
              <a:t>11/14/17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DB693-0342-544D-BBCA-E7193DBA2A83}" type="slidenum">
              <a:rPr lang="en-US" smtClean="0"/>
              <a:t>‹#›</a:t>
            </a:fld>
            <a:endParaRPr lang="en-US"/>
          </a:p>
        </p:txBody>
      </p:sp>
    </p:spTree>
    <p:extLst>
      <p:ext uri="{BB962C8B-B14F-4D97-AF65-F5344CB8AC3E}">
        <p14:creationId xmlns:p14="http://schemas.microsoft.com/office/powerpoint/2010/main" val="20388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Curriculum Regionals</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1"/>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Curriculum Regionals</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514600" y="1524"/>
            <a:ext cx="4114800" cy="329184"/>
          </a:xfrm>
        </p:spPr>
        <p:txBody>
          <a:bodyPr/>
          <a:lstStyle/>
          <a:p>
            <a:r>
              <a:rPr lang="en-US" smtClean="0"/>
              <a:t>2017 ASCCC Curriculum Regionals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2017 ASCCC Curriculum Regionals</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ASCCC Curriculum Regionals</a:t>
            </a:r>
            <a:endParaRPr lang="en-US" dirty="0"/>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2017 ASCCC Curriculum Regionals</a:t>
            </a:r>
            <a:endParaRPr lang="en-US"/>
          </a:p>
        </p:txBody>
      </p:sp>
      <p:sp>
        <p:nvSpPr>
          <p:cNvPr id="9" name="Slide Number Placeholder 8"/>
          <p:cNvSpPr>
            <a:spLocks noGrp="1"/>
          </p:cNvSpPr>
          <p:nvPr>
            <p:ph type="sldNum" sz="quarter" idx="12"/>
          </p:nvPr>
        </p:nvSpPr>
        <p:spPr/>
        <p:txBody>
          <a:bodyPr/>
          <a:lstStyle/>
          <a:p>
            <a:fld id="{FFD1E92A-3C10-0743-B93B-950DF699F23F}" type="slidenum">
              <a:rPr lang="en-US" smtClean="0"/>
              <a:t>‹#›</a:t>
            </a:fld>
            <a:endParaRPr lang="en-US"/>
          </a:p>
        </p:txBody>
      </p:sp>
      <p:cxnSp>
        <p:nvCxnSpPr>
          <p:cNvPr id="11" name="Straight Connector 10"/>
          <p:cNvCxnSpPr/>
          <p:nvPr/>
        </p:nvCxnSpPr>
        <p:spPr>
          <a:xfrm rot="5400000">
            <a:off x="2217818"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
        <p:nvSpPr>
          <p:cNvPr id="5" name="Slide Number Placeholder 4"/>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2017 ASCCC Curriculum Regionals</a:t>
            </a:r>
            <a:endParaRPr lang="en-US"/>
          </a:p>
        </p:txBody>
      </p:sp>
      <p:sp>
        <p:nvSpPr>
          <p:cNvPr id="4" name="Slide Number Placeholder 3"/>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2017 ASCCC Curriculum Regionals</a:t>
            </a:r>
            <a:endParaRPr lang="en-US" dirty="0"/>
          </a:p>
        </p:txBody>
      </p:sp>
      <p:sp>
        <p:nvSpPr>
          <p:cNvPr id="11" name="Slide Number Placeholder 10"/>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2017 ASCCC Curriculum Regionals</a:t>
            </a:r>
            <a:endParaRPr lang="en-US"/>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1"/>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2017 ASCCC Curriculum Regionals</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D1E92A-3C10-0743-B93B-950DF699F23F}" type="slidenum">
              <a:rPr lang="en-US" smtClean="0"/>
              <a:t>‹#›</a:t>
            </a:fld>
            <a:endParaRPr lang="en-US"/>
          </a:p>
        </p:txBody>
      </p:sp>
    </p:spTree>
    <p:extLst>
      <p:ext uri="{BB962C8B-B14F-4D97-AF65-F5344CB8AC3E}">
        <p14:creationId xmlns:p14="http://schemas.microsoft.com/office/powerpoint/2010/main" val="4605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rutan_craig@sc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Calibri" charset="0"/>
                <a:ea typeface="Calibri" charset="0"/>
                <a:cs typeface="Calibri" charset="0"/>
              </a:rPr>
              <a:t>What we know about ab 705</a:t>
            </a:r>
            <a:endParaRPr lang="en-US" sz="4000" dirty="0">
              <a:latin typeface="Calibri" charset="0"/>
              <a:ea typeface="Calibri" charset="0"/>
              <a:cs typeface="Calibri" charset="0"/>
            </a:endParaRPr>
          </a:p>
        </p:txBody>
      </p:sp>
      <p:sp>
        <p:nvSpPr>
          <p:cNvPr id="3" name="Subtitle 2"/>
          <p:cNvSpPr>
            <a:spLocks noGrp="1"/>
          </p:cNvSpPr>
          <p:nvPr>
            <p:ph type="subTitle" idx="1"/>
          </p:nvPr>
        </p:nvSpPr>
        <p:spPr>
          <a:xfrm>
            <a:off x="685801" y="3505200"/>
            <a:ext cx="7948535" cy="1752600"/>
          </a:xfrm>
        </p:spPr>
        <p:txBody>
          <a:bodyPr/>
          <a:lstStyle/>
          <a:p>
            <a:r>
              <a:rPr lang="en-US" dirty="0" smtClean="0"/>
              <a:t>Cheryl </a:t>
            </a:r>
            <a:r>
              <a:rPr lang="en-US" dirty="0" err="1" smtClean="0"/>
              <a:t>Aschenbach</a:t>
            </a:r>
            <a:r>
              <a:rPr lang="en-US" dirty="0" smtClean="0"/>
              <a:t>, North Representative</a:t>
            </a:r>
            <a:endParaRPr lang="en-US" dirty="0" smtClean="0"/>
          </a:p>
          <a:p>
            <a:endParaRPr lang="en-US" dirty="0" smtClean="0"/>
          </a:p>
          <a:p>
            <a:r>
              <a:rPr lang="en-US" dirty="0" smtClean="0"/>
              <a:t>Craig </a:t>
            </a:r>
            <a:r>
              <a:rPr lang="en-US" dirty="0" err="1" smtClean="0"/>
              <a:t>Rutan</a:t>
            </a:r>
            <a:r>
              <a:rPr lang="en-US" dirty="0" smtClean="0"/>
              <a:t>, ASCCC Area D Representative</a:t>
            </a:r>
            <a:endParaRPr lang="en-US" dirty="0"/>
          </a:p>
        </p:txBody>
      </p:sp>
      <p:pic>
        <p:nvPicPr>
          <p:cNvPr id="4" name="Picture 3" descr="ASCCC_Logo"/>
          <p:cNvPicPr/>
          <p:nvPr/>
        </p:nvPicPr>
        <p:blipFill>
          <a:blip r:embed="rId2"/>
          <a:srcRect/>
          <a:stretch>
            <a:fillRect/>
          </a:stretch>
        </p:blipFill>
        <p:spPr bwMode="auto">
          <a:xfrm>
            <a:off x="2777666" y="444468"/>
            <a:ext cx="3173752" cy="786470"/>
          </a:xfrm>
          <a:prstGeom prst="rect">
            <a:avLst/>
          </a:prstGeom>
          <a:noFill/>
          <a:ln w="9525">
            <a:noFill/>
            <a:miter lim="800000"/>
            <a:headEnd/>
            <a:tailEnd/>
          </a:ln>
        </p:spPr>
      </p:pic>
      <p:sp>
        <p:nvSpPr>
          <p:cNvPr id="6" name="TextBox 5"/>
          <p:cNvSpPr txBox="1"/>
          <p:nvPr/>
        </p:nvSpPr>
        <p:spPr>
          <a:xfrm>
            <a:off x="2686988" y="5831175"/>
            <a:ext cx="4440836" cy="830997"/>
          </a:xfrm>
          <a:prstGeom prst="rect">
            <a:avLst/>
          </a:prstGeom>
          <a:noFill/>
        </p:spPr>
        <p:txBody>
          <a:bodyPr wrap="square" rtlCol="0">
            <a:spAutoFit/>
          </a:bodyPr>
          <a:lstStyle/>
          <a:p>
            <a:r>
              <a:rPr lang="en-US" sz="2400" b="1" dirty="0" smtClean="0">
                <a:solidFill>
                  <a:schemeClr val="accent1"/>
                </a:solidFill>
                <a:latin typeface="Calibri" charset="0"/>
                <a:ea typeface="Calibri" charset="0"/>
                <a:cs typeface="Calibri" charset="0"/>
              </a:rPr>
              <a:t>2017 ASCCC </a:t>
            </a:r>
            <a:r>
              <a:rPr lang="en-US" sz="2400" b="1" dirty="0" smtClean="0">
                <a:solidFill>
                  <a:schemeClr val="accent1"/>
                </a:solidFill>
                <a:latin typeface="Calibri" charset="0"/>
                <a:ea typeface="Calibri" charset="0"/>
                <a:cs typeface="Calibri" charset="0"/>
              </a:rPr>
              <a:t>Fall Curriculum Regional Meetings</a:t>
            </a:r>
            <a:endParaRPr lang="en-US" sz="2400" b="1"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78339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or Directed Self Placement</a:t>
            </a:r>
            <a:endParaRPr lang="en-US" dirty="0"/>
          </a:p>
        </p:txBody>
      </p:sp>
      <p:sp>
        <p:nvSpPr>
          <p:cNvPr id="3" name="Content Placeholder 2"/>
          <p:cNvSpPr>
            <a:spLocks noGrp="1"/>
          </p:cNvSpPr>
          <p:nvPr>
            <p:ph idx="1"/>
          </p:nvPr>
        </p:nvSpPr>
        <p:spPr/>
        <p:txBody>
          <a:bodyPr/>
          <a:lstStyle/>
          <a:p>
            <a:r>
              <a:rPr lang="en-US" smtClean="0"/>
              <a:t>Students are asked a series of questions and courses are recommended based on answers</a:t>
            </a:r>
          </a:p>
          <a:p>
            <a:r>
              <a:rPr lang="en-US" smtClean="0"/>
              <a:t>The questions may be about the students perceptions of their abilities for a particular subject and their previous work as a student</a:t>
            </a:r>
          </a:p>
          <a:p>
            <a:r>
              <a:rPr lang="en-US" smtClean="0"/>
              <a:t>Students may choose to enroll in classes other than those recommended</a:t>
            </a:r>
          </a:p>
          <a:p>
            <a:r>
              <a:rPr lang="en-US" smtClean="0"/>
              <a:t>Colleges implementing guided self placement have not seen a significant change in success rates</a:t>
            </a:r>
          </a:p>
          <a:p>
            <a:r>
              <a:rPr lang="en-US" smtClean="0"/>
              <a:t>Currently Moorpark College uses guided self placement</a:t>
            </a:r>
          </a:p>
          <a:p>
            <a:endParaRPr lang="en-US" dirty="0"/>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12373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of using high school transcript data</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a:p>
        </p:txBody>
      </p:sp>
    </p:spTree>
    <p:extLst>
      <p:ext uri="{BB962C8B-B14F-4D97-AF65-F5344CB8AC3E}">
        <p14:creationId xmlns:p14="http://schemas.microsoft.com/office/powerpoint/2010/main" val="12786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Use</a:t>
            </a:r>
            <a:endParaRPr lang="en-US" dirty="0"/>
          </a:p>
        </p:txBody>
      </p:sp>
      <p:sp>
        <p:nvSpPr>
          <p:cNvPr id="3" name="Content Placeholder 2"/>
          <p:cNvSpPr>
            <a:spLocks noGrp="1"/>
          </p:cNvSpPr>
          <p:nvPr>
            <p:ph idx="1"/>
          </p:nvPr>
        </p:nvSpPr>
        <p:spPr/>
        <p:txBody>
          <a:bodyPr/>
          <a:lstStyle/>
          <a:p>
            <a:r>
              <a:rPr lang="en-US" dirty="0" smtClean="0"/>
              <a:t>High school data, like GPA, has been used for many years</a:t>
            </a:r>
          </a:p>
          <a:p>
            <a:r>
              <a:rPr lang="en-US" dirty="0" smtClean="0"/>
              <a:t>Previously, things like high school GPA could add points to a student’s assessment test score</a:t>
            </a:r>
          </a:p>
          <a:p>
            <a:r>
              <a:rPr lang="en-US" dirty="0" smtClean="0"/>
              <a:t>These added points could shift the student on the scale of cut scores and place the student into a higher course</a:t>
            </a:r>
          </a:p>
          <a:p>
            <a:r>
              <a:rPr lang="en-US" dirty="0" smtClean="0"/>
              <a:t>This old model meets the requirements of AB 705, but it is possible that assessment tests will not exist in our system much longer</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76524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Way of Using Data</a:t>
            </a:r>
            <a:endParaRPr lang="en-US" dirty="0"/>
          </a:p>
        </p:txBody>
      </p:sp>
      <p:sp>
        <p:nvSpPr>
          <p:cNvPr id="3" name="Content Placeholder 2"/>
          <p:cNvSpPr>
            <a:spLocks noGrp="1"/>
          </p:cNvSpPr>
          <p:nvPr>
            <p:ph idx="1"/>
          </p:nvPr>
        </p:nvSpPr>
        <p:spPr/>
        <p:txBody>
          <a:bodyPr/>
          <a:lstStyle/>
          <a:p>
            <a:r>
              <a:rPr lang="en-US" dirty="0" smtClean="0"/>
              <a:t>Many colleges have begun looking at transcript data for previous students to determine the typical characteristics of students that are successful in specific courses</a:t>
            </a:r>
          </a:p>
          <a:p>
            <a:r>
              <a:rPr lang="en-US" dirty="0" smtClean="0"/>
              <a:t>The college will typically look at the courses that each student took, the grades in those courses, the overall GPA, and how those students performed in the college course.</a:t>
            </a:r>
          </a:p>
          <a:p>
            <a:r>
              <a:rPr lang="en-US" dirty="0" smtClean="0"/>
              <a:t>By setting an expected level of success, the college creates of model of where to place students</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40081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Multiple Measures Assessment Project (MMAP)</a:t>
            </a:r>
            <a:endParaRPr lang="en-US" dirty="0"/>
          </a:p>
        </p:txBody>
      </p:sp>
      <p:sp>
        <p:nvSpPr>
          <p:cNvPr id="3" name="Content Placeholder 2"/>
          <p:cNvSpPr>
            <a:spLocks noGrp="1"/>
          </p:cNvSpPr>
          <p:nvPr>
            <p:ph idx="1"/>
          </p:nvPr>
        </p:nvSpPr>
        <p:spPr/>
        <p:txBody>
          <a:bodyPr>
            <a:normAutofit fontScale="92500"/>
          </a:bodyPr>
          <a:lstStyle/>
          <a:p>
            <a:r>
              <a:rPr lang="en-US" dirty="0" smtClean="0"/>
              <a:t>Research has shown that placement tests have a measureable rate of under-placement and that when students have to complete additional basic skills courses that they are less likely to complete transfer level courses in the same discipline.</a:t>
            </a:r>
          </a:p>
          <a:p>
            <a:r>
              <a:rPr lang="en-US" dirty="0" smtClean="0"/>
              <a:t>A joint project between Educational Results Partnership and the RP Group to develop placement models based upon historical student data.</a:t>
            </a:r>
          </a:p>
          <a:p>
            <a:r>
              <a:rPr lang="en-US" dirty="0" smtClean="0"/>
              <a:t>Decision trees based on the requirement that there is a 70 % likelihood that the student will be successful in the course</a:t>
            </a:r>
          </a:p>
          <a:p>
            <a:r>
              <a:rPr lang="en-US" dirty="0" smtClean="0"/>
              <a:t>The models have been developed to keep success rates essentially the same (initial data has shown some higher and some lower success rates)</a:t>
            </a:r>
            <a:endParaRPr lang="en-US" dirty="0"/>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547093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MMAP (cont)</a:t>
            </a:r>
            <a:endParaRPr lang="en-US" dirty="0"/>
          </a:p>
        </p:txBody>
      </p:sp>
      <p:sp>
        <p:nvSpPr>
          <p:cNvPr id="3" name="Content Placeholder 2"/>
          <p:cNvSpPr>
            <a:spLocks noGrp="1"/>
          </p:cNvSpPr>
          <p:nvPr>
            <p:ph idx="1"/>
          </p:nvPr>
        </p:nvSpPr>
        <p:spPr/>
        <p:txBody>
          <a:bodyPr/>
          <a:lstStyle/>
          <a:p>
            <a:r>
              <a:rPr lang="en-US" dirty="0" smtClean="0"/>
              <a:t>64 colleges are currently participating in MMAP</a:t>
            </a:r>
          </a:p>
          <a:p>
            <a:r>
              <a:rPr lang="en-US" dirty="0" smtClean="0"/>
              <a:t>Colleges are able to modify the decision trees based on local student data</a:t>
            </a:r>
          </a:p>
          <a:p>
            <a:r>
              <a:rPr lang="en-US" dirty="0" smtClean="0"/>
              <a:t>Statistical model </a:t>
            </a:r>
            <a:r>
              <a:rPr lang="en-US" dirty="0"/>
              <a:t>r</a:t>
            </a:r>
            <a:r>
              <a:rPr lang="en-US" dirty="0" smtClean="0"/>
              <a:t>esult information (“Rule sets”) can be used for placement in English, reading, and mathematics</a:t>
            </a:r>
          </a:p>
          <a:p>
            <a:r>
              <a:rPr lang="en-US" dirty="0" smtClean="0"/>
              <a:t>Rule sets explored for ESL, but variations in ESL curriculum have shown that high school data may not be useful</a:t>
            </a:r>
          </a:p>
          <a:p>
            <a:r>
              <a:rPr lang="en-US" dirty="0" smtClean="0"/>
              <a:t>Whether a college uses he statewide model or modifies it based upon local data, the college is required to collect outcomes data. The data collection requirements for multiple measures applies to MMAP.</a:t>
            </a:r>
            <a:endParaRPr lang="en-US" dirty="0"/>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2018280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meets curriculum</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a:p>
        </p:txBody>
      </p:sp>
    </p:spTree>
    <p:extLst>
      <p:ext uri="{BB962C8B-B14F-4D97-AF65-F5344CB8AC3E}">
        <p14:creationId xmlns:p14="http://schemas.microsoft.com/office/powerpoint/2010/main" val="1573862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Level in One Year</a:t>
            </a:r>
            <a:endParaRPr lang="en-US" dirty="0"/>
          </a:p>
        </p:txBody>
      </p:sp>
      <p:sp>
        <p:nvSpPr>
          <p:cNvPr id="3" name="Content Placeholder 2"/>
          <p:cNvSpPr>
            <a:spLocks noGrp="1"/>
          </p:cNvSpPr>
          <p:nvPr>
            <p:ph idx="1"/>
          </p:nvPr>
        </p:nvSpPr>
        <p:spPr/>
        <p:txBody>
          <a:bodyPr/>
          <a:lstStyle/>
          <a:p>
            <a:r>
              <a:rPr lang="en-US" dirty="0" smtClean="0"/>
              <a:t>AB 705 includes other details that could directly impact college curriculum</a:t>
            </a:r>
          </a:p>
          <a:p>
            <a:pPr lvl="1"/>
            <a:r>
              <a:rPr lang="en-US" dirty="0" smtClean="0"/>
              <a:t>A </a:t>
            </a:r>
            <a:r>
              <a:rPr lang="en-US" dirty="0"/>
              <a:t>community college district or college shall maximize the probability that a student will enter and complete transfer-level coursework in English and mathematics within a one-year </a:t>
            </a:r>
            <a:r>
              <a:rPr lang="en-US" dirty="0" smtClean="0"/>
              <a:t>timeframe</a:t>
            </a:r>
          </a:p>
          <a:p>
            <a:r>
              <a:rPr lang="en-US" dirty="0" smtClean="0"/>
              <a:t>Currently a year would include summer session, but guidelines or regulations could redefine a year</a:t>
            </a:r>
          </a:p>
          <a:p>
            <a:r>
              <a:rPr lang="en-US" dirty="0" smtClean="0"/>
              <a:t>Colleges might consider modifications to existing basic skills sequences to shorten the time to transfer level. Colleges are encouraged to wait until more information is available.</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716240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Highly Unlikely</a:t>
            </a:r>
            <a:endParaRPr lang="en-US" dirty="0"/>
          </a:p>
        </p:txBody>
      </p:sp>
      <p:sp>
        <p:nvSpPr>
          <p:cNvPr id="3" name="Content Placeholder 2"/>
          <p:cNvSpPr>
            <a:spLocks noGrp="1"/>
          </p:cNvSpPr>
          <p:nvPr>
            <p:ph idx="1"/>
          </p:nvPr>
        </p:nvSpPr>
        <p:spPr/>
        <p:txBody>
          <a:bodyPr/>
          <a:lstStyle/>
          <a:p>
            <a:r>
              <a:rPr lang="en-US" dirty="0" smtClean="0"/>
              <a:t>AB 705 also includes the following about placing students into remedial math and English courses</a:t>
            </a:r>
          </a:p>
          <a:p>
            <a:pPr lvl="1"/>
            <a:r>
              <a:rPr lang="en-US" dirty="0"/>
              <a:t>a community college district or college shall not require students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320097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Highly Unlikely (2)</a:t>
            </a:r>
            <a:endParaRPr lang="en-US" dirty="0"/>
          </a:p>
        </p:txBody>
      </p:sp>
      <p:sp>
        <p:nvSpPr>
          <p:cNvPr id="3" name="Content Placeholder 2"/>
          <p:cNvSpPr>
            <a:spLocks noGrp="1"/>
          </p:cNvSpPr>
          <p:nvPr>
            <p:ph idx="1"/>
          </p:nvPr>
        </p:nvSpPr>
        <p:spPr/>
        <p:txBody>
          <a:bodyPr/>
          <a:lstStyle/>
          <a:p>
            <a:r>
              <a:rPr lang="en-US" dirty="0" smtClean="0"/>
              <a:t>There are several questions that this language creates that we do not know the answers to.</a:t>
            </a:r>
          </a:p>
          <a:p>
            <a:pPr marL="457200" indent="-457200">
              <a:buFont typeface="+mj-lt"/>
              <a:buAutoNum type="arabicPeriod"/>
            </a:pPr>
            <a:r>
              <a:rPr lang="en-US" dirty="0" smtClean="0"/>
              <a:t>What is meant by highly unlikely? Will the Chancellor’s Office be setting a specific numerical threshold to define highly unlikely?</a:t>
            </a:r>
          </a:p>
          <a:p>
            <a:pPr marL="457200" indent="-457200">
              <a:buFont typeface="+mj-lt"/>
              <a:buAutoNum type="arabicPeriod"/>
            </a:pPr>
            <a:r>
              <a:rPr lang="en-US" dirty="0" smtClean="0"/>
              <a:t>Does this mean that we can no longer use content review to sequence remedial courses in math and English?</a:t>
            </a:r>
          </a:p>
          <a:p>
            <a:pPr marL="457200" indent="-457200">
              <a:buFont typeface="+mj-lt"/>
              <a:buAutoNum type="arabicPeriod"/>
            </a:pPr>
            <a:r>
              <a:rPr lang="en-US" dirty="0" smtClean="0"/>
              <a:t>How is high school transcript data incorporated into prerequisite validation?</a:t>
            </a:r>
          </a:p>
          <a:p>
            <a:r>
              <a:rPr lang="en-US" dirty="0" smtClean="0"/>
              <a:t>We hope to have more information about these following the work of the Chancellor’s Office AB 705 Workgroup.</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88774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a:p>
        </p:txBody>
      </p:sp>
    </p:spTree>
    <p:extLst>
      <p:ext uri="{BB962C8B-B14F-4D97-AF65-F5344CB8AC3E}">
        <p14:creationId xmlns:p14="http://schemas.microsoft.com/office/powerpoint/2010/main" val="761927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Corequisites</a:t>
            </a:r>
            <a:endParaRPr lang="en-US" dirty="0"/>
          </a:p>
        </p:txBody>
      </p:sp>
      <p:sp>
        <p:nvSpPr>
          <p:cNvPr id="3" name="Content Placeholder 2"/>
          <p:cNvSpPr>
            <a:spLocks noGrp="1"/>
          </p:cNvSpPr>
          <p:nvPr>
            <p:ph idx="1"/>
          </p:nvPr>
        </p:nvSpPr>
        <p:spPr/>
        <p:txBody>
          <a:bodyPr/>
          <a:lstStyle/>
          <a:p>
            <a:r>
              <a:rPr lang="en-US" dirty="0" smtClean="0"/>
              <a:t>AB 705 specifically permits colleges to implement the corequisite model</a:t>
            </a:r>
          </a:p>
          <a:p>
            <a:pPr lvl="1"/>
            <a:r>
              <a:rPr lang="en-US" dirty="0"/>
              <a:t>A community college district or college may require students to enroll in additional concurrent support, including additional language support for ESL students, during the same semester that they take a transfer-level English or mathematics course, but only if it is determined that the support will increase their likelihood of passing the transfer-level English or mathematics course. </a:t>
            </a:r>
            <a:endParaRPr lang="en-US" dirty="0" smtClean="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62078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Unanswered Questions About </a:t>
            </a:r>
            <a:r>
              <a:rPr lang="en-US" dirty="0" err="1" smtClean="0"/>
              <a:t>Corequisites</a:t>
            </a:r>
            <a:endParaRPr lang="en-US" dirty="0"/>
          </a:p>
        </p:txBody>
      </p:sp>
      <p:sp>
        <p:nvSpPr>
          <p:cNvPr id="3" name="Content Placeholder 2"/>
          <p:cNvSpPr>
            <a:spLocks noGrp="1"/>
          </p:cNvSpPr>
          <p:nvPr>
            <p:ph idx="1"/>
          </p:nvPr>
        </p:nvSpPr>
        <p:spPr/>
        <p:txBody>
          <a:bodyPr/>
          <a:lstStyle/>
          <a:p>
            <a:r>
              <a:rPr lang="en-US" dirty="0"/>
              <a:t>How are these </a:t>
            </a:r>
            <a:r>
              <a:rPr lang="en-US" dirty="0" err="1"/>
              <a:t>corequisites</a:t>
            </a:r>
            <a:r>
              <a:rPr lang="en-US" dirty="0"/>
              <a:t> validated? Does the language in Title 5 </a:t>
            </a:r>
            <a:r>
              <a:rPr lang="en-US" dirty="0" smtClean="0"/>
              <a:t>§55003 need to be modified?</a:t>
            </a:r>
          </a:p>
          <a:p>
            <a:r>
              <a:rPr lang="en-US" dirty="0" smtClean="0"/>
              <a:t>What data will need to be collected to ensure there is no disproportionate impact?</a:t>
            </a:r>
          </a:p>
          <a:p>
            <a:r>
              <a:rPr lang="en-US" dirty="0" smtClean="0"/>
              <a:t>Can noncredit courses be used as a corequisite for a credit course? What if the parent course is at transfer level?</a:t>
            </a:r>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377537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a:p>
        </p:txBody>
      </p:sp>
    </p:spTree>
    <p:extLst>
      <p:ext uri="{BB962C8B-B14F-4D97-AF65-F5344CB8AC3E}">
        <p14:creationId xmlns:p14="http://schemas.microsoft.com/office/powerpoint/2010/main" val="756190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 for Coming</a:t>
            </a:r>
            <a:endParaRPr lang="en-US" dirty="0"/>
          </a:p>
        </p:txBody>
      </p:sp>
      <p:sp>
        <p:nvSpPr>
          <p:cNvPr id="3" name="Content Placeholder 2"/>
          <p:cNvSpPr>
            <a:spLocks noGrp="1"/>
          </p:cNvSpPr>
          <p:nvPr>
            <p:ph idx="1"/>
          </p:nvPr>
        </p:nvSpPr>
        <p:spPr/>
        <p:txBody>
          <a:bodyPr/>
          <a:lstStyle/>
          <a:p>
            <a:endParaRPr lang="en-US" sz="2800" dirty="0"/>
          </a:p>
          <a:p>
            <a:r>
              <a:rPr lang="en-US" dirty="0" smtClean="0"/>
              <a:t>Cheryl </a:t>
            </a:r>
            <a:r>
              <a:rPr lang="en-US" dirty="0" err="1" smtClean="0"/>
              <a:t>Aschenbach</a:t>
            </a:r>
            <a:r>
              <a:rPr lang="en-US" dirty="0" smtClean="0"/>
              <a:t> </a:t>
            </a:r>
            <a:r>
              <a:rPr lang="mr-IN" dirty="0" smtClean="0"/>
              <a:t>–</a:t>
            </a:r>
            <a:r>
              <a:rPr lang="en-US" dirty="0" smtClean="0"/>
              <a:t> </a:t>
            </a:r>
            <a:r>
              <a:rPr lang="en-US" dirty="0" smtClean="0">
                <a:hlinkClick r:id="rId2"/>
              </a:rPr>
              <a:t>caschenbach@lassencollege.edu</a:t>
            </a:r>
            <a:endParaRPr lang="en-US" dirty="0" smtClean="0"/>
          </a:p>
          <a:p>
            <a:endParaRPr lang="en-US" dirty="0" smtClean="0"/>
          </a:p>
          <a:p>
            <a:r>
              <a:rPr lang="en-US" dirty="0" smtClean="0"/>
              <a:t>Craig </a:t>
            </a:r>
            <a:r>
              <a:rPr lang="en-US" dirty="0" err="1" smtClean="0"/>
              <a:t>Rutan</a:t>
            </a:r>
            <a:r>
              <a:rPr lang="en-US" dirty="0" smtClean="0"/>
              <a:t> </a:t>
            </a:r>
            <a:r>
              <a:rPr lang="mr-IN" dirty="0" smtClean="0"/>
              <a:t>–</a:t>
            </a:r>
            <a:r>
              <a:rPr lang="en-US" dirty="0" smtClean="0"/>
              <a:t> </a:t>
            </a:r>
            <a:r>
              <a:rPr lang="en-US" dirty="0" smtClean="0">
                <a:hlinkClick r:id="rId3"/>
              </a:rPr>
              <a:t>rutan_craig@sccollege.edu</a:t>
            </a:r>
            <a:endParaRPr lang="en-US" dirty="0" smtClean="0"/>
          </a:p>
          <a:p>
            <a:endParaRPr lang="en-US" sz="2800" dirty="0" smtClean="0"/>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99957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705</a:t>
            </a:r>
            <a:endParaRPr lang="en-US" dirty="0"/>
          </a:p>
        </p:txBody>
      </p:sp>
      <p:sp>
        <p:nvSpPr>
          <p:cNvPr id="3" name="Content Placeholder 2"/>
          <p:cNvSpPr>
            <a:spLocks noGrp="1"/>
          </p:cNvSpPr>
          <p:nvPr>
            <p:ph idx="1"/>
          </p:nvPr>
        </p:nvSpPr>
        <p:spPr/>
        <p:txBody>
          <a:bodyPr/>
          <a:lstStyle/>
          <a:p>
            <a:r>
              <a:rPr lang="en-US" dirty="0"/>
              <a:t>The majority of students going through the matriculation process will be assessed for placement into courses in English, English as a Second Language (ESL), mathematics, and reading</a:t>
            </a:r>
          </a:p>
          <a:p>
            <a:endParaRPr lang="en-US" dirty="0"/>
          </a:p>
          <a:p>
            <a:r>
              <a:rPr lang="en-US" dirty="0"/>
              <a:t>Historically, colleges have used placement tests and established cut scores to assess students skills and place them into courses.</a:t>
            </a:r>
          </a:p>
          <a:p>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25557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Measures Before 705</a:t>
            </a:r>
            <a:endParaRPr lang="en-US" dirty="0"/>
          </a:p>
        </p:txBody>
      </p:sp>
      <p:sp>
        <p:nvSpPr>
          <p:cNvPr id="3" name="Content Placeholder 2"/>
          <p:cNvSpPr>
            <a:spLocks noGrp="1"/>
          </p:cNvSpPr>
          <p:nvPr>
            <p:ph idx="1"/>
          </p:nvPr>
        </p:nvSpPr>
        <p:spPr/>
        <p:txBody>
          <a:bodyPr>
            <a:normAutofit fontScale="92500"/>
          </a:bodyPr>
          <a:lstStyle/>
          <a:p>
            <a:r>
              <a:rPr lang="en-US" dirty="0"/>
              <a:t>Assessment tests are only one way of assessing a student’s readiness for courses in math, English, reading, and ESL</a:t>
            </a:r>
          </a:p>
          <a:p>
            <a:r>
              <a:rPr lang="en-US" dirty="0"/>
              <a:t>There are many other options that are currently being used in our colleges to place students.</a:t>
            </a:r>
          </a:p>
          <a:p>
            <a:r>
              <a:rPr lang="en-US" dirty="0"/>
              <a:t>These other tools include</a:t>
            </a:r>
          </a:p>
          <a:p>
            <a:pPr lvl="1"/>
            <a:r>
              <a:rPr lang="en-US" dirty="0"/>
              <a:t>High School Transcript Data</a:t>
            </a:r>
          </a:p>
          <a:p>
            <a:pPr lvl="1"/>
            <a:r>
              <a:rPr lang="en-US" dirty="0"/>
              <a:t>SAT/ACT Scores</a:t>
            </a:r>
          </a:p>
          <a:p>
            <a:pPr lvl="1"/>
            <a:r>
              <a:rPr lang="en-US" dirty="0"/>
              <a:t>EAP</a:t>
            </a:r>
          </a:p>
          <a:p>
            <a:pPr lvl="1"/>
            <a:r>
              <a:rPr lang="en-US" dirty="0"/>
              <a:t>Guided Self Placement</a:t>
            </a:r>
          </a:p>
          <a:p>
            <a:pPr lvl="1"/>
            <a:r>
              <a:rPr lang="en-US" dirty="0"/>
              <a:t>Counselor Visits</a:t>
            </a:r>
          </a:p>
          <a:p>
            <a:pPr lvl="1"/>
            <a:r>
              <a:rPr lang="en-US" dirty="0"/>
              <a:t>Employment History</a:t>
            </a:r>
          </a:p>
          <a:p>
            <a:pPr lvl="1"/>
            <a:r>
              <a:rPr lang="en-US" dirty="0"/>
              <a:t>Military Training and Experience</a:t>
            </a:r>
          </a:p>
          <a:p>
            <a:pPr lvl="1"/>
            <a:r>
              <a:rPr lang="en-US" dirty="0"/>
              <a:t>Embedded Questions in an Assessment Test</a:t>
            </a:r>
          </a:p>
          <a:p>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55155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705 Shifts Control</a:t>
            </a:r>
            <a:endParaRPr lang="en-US" dirty="0"/>
          </a:p>
        </p:txBody>
      </p:sp>
      <p:sp>
        <p:nvSpPr>
          <p:cNvPr id="3" name="Content Placeholder 2"/>
          <p:cNvSpPr>
            <a:spLocks noGrp="1"/>
          </p:cNvSpPr>
          <p:nvPr>
            <p:ph idx="1"/>
          </p:nvPr>
        </p:nvSpPr>
        <p:spPr/>
        <p:txBody>
          <a:bodyPr/>
          <a:lstStyle/>
          <a:p>
            <a:r>
              <a:rPr lang="en-US" dirty="0"/>
              <a:t>No community college district or college may use any assessment instrument for the purposes of this article without the authorization of the board of governors. The board of governors may adopt a list of authorized assessment instruments pursuant to the policies and procedures developed pursuant to this section and the intent of this article. The board of governors may waive this requirement as to any assessment instrument pending evaluation</a:t>
            </a:r>
            <a:r>
              <a:rPr lang="en-US" dirty="0" smtClean="0"/>
              <a:t>.</a:t>
            </a:r>
          </a:p>
          <a:p>
            <a:r>
              <a:rPr lang="en-US" b="1" dirty="0" smtClean="0"/>
              <a:t>If the Board of Governors creates a list of approved assessment measures, colleges will only be able to use those tools</a:t>
            </a:r>
            <a:endParaRPr lang="en-US" b="1"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23424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placement</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2017 ASCCC Curriculum Regionals</a:t>
            </a:r>
            <a:endParaRPr lang="en-US"/>
          </a:p>
        </p:txBody>
      </p:sp>
    </p:spTree>
    <p:extLst>
      <p:ext uri="{BB962C8B-B14F-4D97-AF65-F5344CB8AC3E}">
        <p14:creationId xmlns:p14="http://schemas.microsoft.com/office/powerpoint/2010/main" val="155996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Multiple Measures</a:t>
            </a:r>
            <a:endParaRPr lang="en-US" dirty="0"/>
          </a:p>
        </p:txBody>
      </p:sp>
      <p:sp>
        <p:nvSpPr>
          <p:cNvPr id="3" name="Content Placeholder 2"/>
          <p:cNvSpPr>
            <a:spLocks noGrp="1"/>
          </p:cNvSpPr>
          <p:nvPr>
            <p:ph idx="1"/>
          </p:nvPr>
        </p:nvSpPr>
        <p:spPr/>
        <p:txBody>
          <a:bodyPr/>
          <a:lstStyle/>
          <a:p>
            <a:r>
              <a:rPr lang="en-US" dirty="0" smtClean="0"/>
              <a:t>Title 5 §55222(a) states “When using an English, mathematics, or ESL assessment test for placement, it must be used with one or more other measures to comprise multiple measures.”</a:t>
            </a:r>
          </a:p>
          <a:p>
            <a:endParaRPr lang="en-US" dirty="0" smtClean="0"/>
          </a:p>
          <a:p>
            <a:r>
              <a:rPr lang="en-US" dirty="0" smtClean="0"/>
              <a:t>Colleges are required to use a minimum of two evidence based measures to place students into courses</a:t>
            </a:r>
          </a:p>
          <a:p>
            <a:endParaRPr lang="en-US" dirty="0" smtClean="0"/>
          </a:p>
          <a:p>
            <a:r>
              <a:rPr lang="en-US" dirty="0" smtClean="0"/>
              <a:t>Colleges are required to collect students performance data for all measures used to place students</a:t>
            </a:r>
            <a:endParaRPr lang="en-US" dirty="0"/>
          </a:p>
        </p:txBody>
      </p:sp>
      <p:sp>
        <p:nvSpPr>
          <p:cNvPr id="5" name="Footer Placeholder 4"/>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06255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AB 705 (signed October 13, 2017) requires colleges to use one or more of the following when placing students into courses in math and English:</a:t>
            </a:r>
          </a:p>
          <a:p>
            <a:pPr lvl="1"/>
            <a:r>
              <a:rPr lang="en-US" dirty="0" smtClean="0"/>
              <a:t>High School Coursework</a:t>
            </a:r>
          </a:p>
          <a:p>
            <a:pPr lvl="1"/>
            <a:r>
              <a:rPr lang="en-US" dirty="0" smtClean="0"/>
              <a:t>High School GPA</a:t>
            </a:r>
          </a:p>
          <a:p>
            <a:pPr lvl="1"/>
            <a:r>
              <a:rPr lang="en-US" dirty="0" smtClean="0"/>
              <a:t>High </a:t>
            </a:r>
            <a:r>
              <a:rPr lang="en-US" dirty="0" smtClean="0"/>
              <a:t>School </a:t>
            </a:r>
            <a:r>
              <a:rPr lang="en-US" dirty="0" smtClean="0"/>
              <a:t>Grades </a:t>
            </a:r>
            <a:endParaRPr lang="en-US" dirty="0" smtClean="0"/>
          </a:p>
          <a:p>
            <a:r>
              <a:rPr lang="en-US" dirty="0" smtClean="0"/>
              <a:t>If colleges are not able to obtain official transcript data, they can use self reported data or guided placement</a:t>
            </a: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64663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 Data</a:t>
            </a:r>
            <a:endParaRPr lang="en-US" dirty="0"/>
          </a:p>
        </p:txBody>
      </p:sp>
      <p:sp>
        <p:nvSpPr>
          <p:cNvPr id="3" name="Content Placeholder 2"/>
          <p:cNvSpPr>
            <a:spLocks noGrp="1"/>
          </p:cNvSpPr>
          <p:nvPr>
            <p:ph idx="1"/>
          </p:nvPr>
        </p:nvSpPr>
        <p:spPr/>
        <p:txBody>
          <a:bodyPr/>
          <a:lstStyle/>
          <a:p>
            <a:r>
              <a:rPr lang="en-US" dirty="0" smtClean="0"/>
              <a:t>High school transcript data is usually obtained via a data sharing agreement through Cal-PASS Plus</a:t>
            </a:r>
          </a:p>
          <a:p>
            <a:r>
              <a:rPr lang="en-US" dirty="0" smtClean="0"/>
              <a:t>Establishing one of these agreements can take up to a year</a:t>
            </a:r>
          </a:p>
          <a:p>
            <a:r>
              <a:rPr lang="en-US" dirty="0" smtClean="0"/>
              <a:t>Self reported data can be available from </a:t>
            </a:r>
            <a:r>
              <a:rPr lang="en-US" dirty="0" err="1" smtClean="0"/>
              <a:t>CCCApply</a:t>
            </a:r>
            <a:r>
              <a:rPr lang="en-US" dirty="0" smtClean="0"/>
              <a:t>, but colleges must request that the questions be activated</a:t>
            </a:r>
          </a:p>
          <a:p>
            <a:r>
              <a:rPr lang="en-US" dirty="0" smtClean="0"/>
              <a:t>The Chancellor’s Office is working with CDE to establish a data sharing agreement between the two systems</a:t>
            </a:r>
            <a:endParaRPr lang="en-US" dirty="0"/>
          </a:p>
        </p:txBody>
      </p:sp>
      <p:sp>
        <p:nvSpPr>
          <p:cNvPr id="4" name="Footer Placeholder 3"/>
          <p:cNvSpPr>
            <a:spLocks noGrp="1"/>
          </p:cNvSpPr>
          <p:nvPr>
            <p:ph type="ftr" sz="quarter" idx="11"/>
          </p:nvPr>
        </p:nvSpPr>
        <p:spPr/>
        <p:txBody>
          <a:bodyPr/>
          <a:lstStyle/>
          <a:p>
            <a:r>
              <a:rPr lang="en-US" smtClean="0"/>
              <a:t>2017 ASCCC Curriculum Regionals</a:t>
            </a:r>
            <a:endParaRPr lang="en-US" dirty="0"/>
          </a:p>
        </p:txBody>
      </p:sp>
    </p:spTree>
    <p:extLst>
      <p:ext uri="{BB962C8B-B14F-4D97-AF65-F5344CB8AC3E}">
        <p14:creationId xmlns:p14="http://schemas.microsoft.com/office/powerpoint/2010/main" val="1573961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1621</TotalTime>
  <Words>1383</Words>
  <Application>Microsoft Macintosh PowerPoint</Application>
  <PresentationFormat>Overhead</PresentationFormat>
  <Paragraphs>120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Mangal</vt:lpstr>
      <vt:lpstr>Arial</vt:lpstr>
      <vt:lpstr>ASCCC</vt:lpstr>
      <vt:lpstr>What we know about ab 705</vt:lpstr>
      <vt:lpstr>Introduction</vt:lpstr>
      <vt:lpstr>Before 705</vt:lpstr>
      <vt:lpstr>Possible Measures Before 705</vt:lpstr>
      <vt:lpstr>705 Shifts Control</vt:lpstr>
      <vt:lpstr>Student placement</vt:lpstr>
      <vt:lpstr>Multiple Measures</vt:lpstr>
      <vt:lpstr>Requirements</vt:lpstr>
      <vt:lpstr>Transcript Data</vt:lpstr>
      <vt:lpstr>Guided or Directed Self Placement</vt:lpstr>
      <vt:lpstr>Ways of using high school transcript data</vt:lpstr>
      <vt:lpstr>Traditional Use</vt:lpstr>
      <vt:lpstr>A New Way of Using Data</vt:lpstr>
      <vt:lpstr>Multiple Measures Assessment Project (MMAP)</vt:lpstr>
      <vt:lpstr>MMAP (cont)</vt:lpstr>
      <vt:lpstr>Placement meets curriculum</vt:lpstr>
      <vt:lpstr>Transfer Level in One Year</vt:lpstr>
      <vt:lpstr>Highly Unlikely</vt:lpstr>
      <vt:lpstr>Highly Unlikely (2)</vt:lpstr>
      <vt:lpstr>Corequisites</vt:lpstr>
      <vt:lpstr>Unanswered Questions About Corequisites</vt:lpstr>
      <vt:lpstr>Questions?</vt:lpstr>
      <vt:lpstr>Thank You for Coming</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proper placement of students</dc:title>
  <dc:creator>Craig Rutan</dc:creator>
  <cp:lastModifiedBy>Craig Rutan</cp:lastModifiedBy>
  <cp:revision>55</cp:revision>
  <cp:lastPrinted>2017-07-07T00:05:33Z</cp:lastPrinted>
  <dcterms:created xsi:type="dcterms:W3CDTF">2017-06-28T01:42:19Z</dcterms:created>
  <dcterms:modified xsi:type="dcterms:W3CDTF">2017-11-15T04:23:39Z</dcterms:modified>
</cp:coreProperties>
</file>