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pptx" ContentType="application/vnd.openxmlformats-officedocument.presentationml.presentation"/>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66" r:id="rId2"/>
  </p:sldMasterIdLst>
  <p:notesMasterIdLst>
    <p:notesMasterId r:id="rId15"/>
  </p:notesMasterIdLst>
  <p:sldIdLst>
    <p:sldId id="256" r:id="rId3"/>
    <p:sldId id="257" r:id="rId4"/>
    <p:sldId id="258" r:id="rId5"/>
    <p:sldId id="261" r:id="rId6"/>
    <p:sldId id="273" r:id="rId7"/>
    <p:sldId id="267" r:id="rId8"/>
    <p:sldId id="269" r:id="rId9"/>
    <p:sldId id="266" r:id="rId10"/>
    <p:sldId id="274" r:id="rId11"/>
    <p:sldId id="280" r:id="rId12"/>
    <p:sldId id="279" r:id="rId13"/>
    <p:sldId id="26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312" autoAdjust="0"/>
    <p:restoredTop sz="75607" autoAdjust="0"/>
  </p:normalViewPr>
  <p:slideViewPr>
    <p:cSldViewPr snapToGrid="0">
      <p:cViewPr varScale="1">
        <p:scale>
          <a:sx n="61" d="100"/>
          <a:sy n="61" d="100"/>
        </p:scale>
        <p:origin x="-84" y="-24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5B517A-71EB-4509-BAE5-189BC8583ACC}" type="datetimeFigureOut">
              <a:rPr lang="en-US" smtClean="0"/>
              <a:pPr/>
              <a:t>5/12/2015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76EAC2-157E-434C-9995-73CD4FD359D0}" type="slidenum">
              <a:rPr lang="en-US" smtClean="0"/>
              <a:pPr/>
              <a:t>‹#›</a:t>
            </a:fld>
            <a:endParaRPr lang="en-US"/>
          </a:p>
        </p:txBody>
      </p:sp>
    </p:spTree>
    <p:extLst>
      <p:ext uri="{BB962C8B-B14F-4D97-AF65-F5344CB8AC3E}">
        <p14:creationId xmlns:p14="http://schemas.microsoft.com/office/powerpoint/2010/main" xmlns="" val="634289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pPr/>
              <a:t>1</a:t>
            </a:fld>
            <a:endParaRPr lang="en-US"/>
          </a:p>
        </p:txBody>
      </p:sp>
    </p:spTree>
    <p:extLst>
      <p:ext uri="{BB962C8B-B14F-4D97-AF65-F5344CB8AC3E}">
        <p14:creationId xmlns:p14="http://schemas.microsoft.com/office/powerpoint/2010/main" xmlns="" val="3116151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slides will scroll until you tell it to stop by hitting the esc key and is meant to provoke ideas about leadership.</a:t>
            </a:r>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pPr/>
              <a:t>10</a:t>
            </a:fld>
            <a:endParaRPr lang="en-US"/>
          </a:p>
        </p:txBody>
      </p:sp>
    </p:spTree>
    <p:extLst>
      <p:ext uri="{BB962C8B-B14F-4D97-AF65-F5344CB8AC3E}">
        <p14:creationId xmlns:p14="http://schemas.microsoft.com/office/powerpoint/2010/main" xmlns="" val="1315044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Wheeler -- Another video</a:t>
            </a:r>
            <a:r>
              <a:rPr lang="en-US" baseline="0" dirty="0" smtClean="0"/>
              <a:t> (click arrow in left hand corner).  I thought that this would be the conclusion – about 4 -5 </a:t>
            </a:r>
            <a:r>
              <a:rPr lang="en-US" baseline="0" dirty="0" err="1" smtClean="0"/>
              <a:t>mins</a:t>
            </a:r>
            <a:r>
              <a:rPr lang="en-US" baseline="0" dirty="0" smtClean="0"/>
              <a:t>.  This demonstrates the possibilities when those with similar experiences, knowledge, and goals can do when they come together.  The power of collegiality.  </a:t>
            </a:r>
          </a:p>
          <a:p>
            <a:endParaRPr lang="en-US" baseline="0" smtClean="0"/>
          </a:p>
          <a:p>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pPr/>
              <a:t>11</a:t>
            </a:fld>
            <a:endParaRPr lang="en-US"/>
          </a:p>
        </p:txBody>
      </p:sp>
    </p:spTree>
    <p:extLst>
      <p:ext uri="{BB962C8B-B14F-4D97-AF65-F5344CB8AC3E}">
        <p14:creationId xmlns:p14="http://schemas.microsoft.com/office/powerpoint/2010/main" xmlns="" val="2956551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Grant</a:t>
            </a:r>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pPr/>
              <a:t>2</a:t>
            </a:fld>
            <a:endParaRPr lang="en-US"/>
          </a:p>
        </p:txBody>
      </p:sp>
    </p:spTree>
    <p:extLst>
      <p:ext uri="{BB962C8B-B14F-4D97-AF65-F5344CB8AC3E}">
        <p14:creationId xmlns:p14="http://schemas.microsoft.com/office/powerpoint/2010/main" xmlns="" val="4177650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Grant</a:t>
            </a:r>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pPr/>
              <a:t>3</a:t>
            </a:fld>
            <a:endParaRPr lang="en-US"/>
          </a:p>
        </p:txBody>
      </p:sp>
    </p:spTree>
    <p:extLst>
      <p:ext uri="{BB962C8B-B14F-4D97-AF65-F5344CB8AC3E}">
        <p14:creationId xmlns:p14="http://schemas.microsoft.com/office/powerpoint/2010/main" xmlns="" val="3093234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Wheeler</a:t>
            </a:r>
            <a:r>
              <a:rPr lang="en-US" baseline="0" dirty="0" smtClean="0"/>
              <a:t> – This is a video of a pep-talk on team work and leadership (click on the arrow in the upper left-hand corner to start it.  I was going to move from Grants opening remarks about location and time, to say something about now is the time for CTE faculty to step up and then move to the video.  </a:t>
            </a:r>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pPr/>
              <a:t>4</a:t>
            </a:fld>
            <a:endParaRPr lang="en-US"/>
          </a:p>
        </p:txBody>
      </p:sp>
    </p:spTree>
    <p:extLst>
      <p:ext uri="{BB962C8B-B14F-4D97-AF65-F5344CB8AC3E}">
        <p14:creationId xmlns:p14="http://schemas.microsoft.com/office/powerpoint/2010/main" xmlns="" val="4262238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Wheeler—</a:t>
            </a:r>
            <a:r>
              <a:rPr lang="en-US" baseline="0" dirty="0" smtClean="0"/>
              <a:t>After the pep talk, I was going to lead into this slide by mentioned what I considered to be a leader.  For example, leaders are at all levels—in the classroom, in meetings—division, industry, senate, etc…. Then cover this slide to get them to think about other some characteristics of leadership.  </a:t>
            </a:r>
          </a:p>
          <a:p>
            <a:endParaRPr lang="en-US" baseline="0" dirty="0" smtClean="0"/>
          </a:p>
          <a:p>
            <a:r>
              <a:rPr lang="en-US" baseline="0" dirty="0" smtClean="0"/>
              <a:t>The next three slides are some quotes from famous people say about leaders.  </a:t>
            </a:r>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pPr/>
              <a:t>5</a:t>
            </a:fld>
            <a:endParaRPr lang="en-US"/>
          </a:p>
        </p:txBody>
      </p:sp>
    </p:spTree>
    <p:extLst>
      <p:ext uri="{BB962C8B-B14F-4D97-AF65-F5344CB8AC3E}">
        <p14:creationId xmlns:p14="http://schemas.microsoft.com/office/powerpoint/2010/main" xmlns="" val="3829395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Wheeler </a:t>
            </a:r>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pPr/>
              <a:t>6</a:t>
            </a:fld>
            <a:endParaRPr lang="en-US"/>
          </a:p>
        </p:txBody>
      </p:sp>
    </p:spTree>
    <p:extLst>
      <p:ext uri="{BB962C8B-B14F-4D97-AF65-F5344CB8AC3E}">
        <p14:creationId xmlns:p14="http://schemas.microsoft.com/office/powerpoint/2010/main" xmlns="" val="3109310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Wheeler</a:t>
            </a:r>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pPr/>
              <a:t>7</a:t>
            </a:fld>
            <a:endParaRPr lang="en-US"/>
          </a:p>
        </p:txBody>
      </p:sp>
    </p:spTree>
    <p:extLst>
      <p:ext uri="{BB962C8B-B14F-4D97-AF65-F5344CB8AC3E}">
        <p14:creationId xmlns:p14="http://schemas.microsoft.com/office/powerpoint/2010/main" xmlns="" val="1875002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Wheeler</a:t>
            </a:r>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pPr/>
              <a:t>8</a:t>
            </a:fld>
            <a:endParaRPr lang="en-US"/>
          </a:p>
        </p:txBody>
      </p:sp>
    </p:spTree>
    <p:extLst>
      <p:ext uri="{BB962C8B-B14F-4D97-AF65-F5344CB8AC3E}">
        <p14:creationId xmlns:p14="http://schemas.microsoft.com/office/powerpoint/2010/main" xmlns="" val="2177157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Grant</a:t>
            </a:r>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pPr/>
              <a:t>9</a:t>
            </a:fld>
            <a:endParaRPr lang="en-US"/>
          </a:p>
        </p:txBody>
      </p:sp>
    </p:spTree>
    <p:extLst>
      <p:ext uri="{BB962C8B-B14F-4D97-AF65-F5344CB8AC3E}">
        <p14:creationId xmlns:p14="http://schemas.microsoft.com/office/powerpoint/2010/main" xmlns="" val="3492629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2" name="Date Placeholder 21"/>
          <p:cNvSpPr>
            <a:spLocks noGrp="1"/>
          </p:cNvSpPr>
          <p:nvPr>
            <p:ph type="dt" sz="half" idx="14"/>
          </p:nvPr>
        </p:nvSpPr>
        <p:spPr/>
        <p:txBody>
          <a:bodyPr/>
          <a:lstStyle/>
          <a:p>
            <a:fld id="{7F44E437-9714-40B4-8042-3825234AB362}" type="datetime1">
              <a:rPr lang="en-US" smtClean="0">
                <a:solidFill>
                  <a:prstClr val="black">
                    <a:tint val="75000"/>
                  </a:prstClr>
                </a:solidFill>
              </a:rPr>
              <a:pPr/>
              <a:t>5/12/2015</a:t>
            </a:fld>
            <a:endParaRPr lang="en-US" dirty="0">
              <a:solidFill>
                <a:prstClr val="black">
                  <a:tint val="75000"/>
                </a:prstClr>
              </a:solidFill>
            </a:endParaRPr>
          </a:p>
        </p:txBody>
      </p:sp>
      <p:sp>
        <p:nvSpPr>
          <p:cNvPr id="23" name="Footer Placeholder 22"/>
          <p:cNvSpPr>
            <a:spLocks noGrp="1"/>
          </p:cNvSpPr>
          <p:nvPr>
            <p:ph type="ftr" sz="quarter" idx="15"/>
          </p:nvPr>
        </p:nvSpPr>
        <p:spPr/>
        <p:txBody>
          <a:bodyPr/>
          <a:lstStyle/>
          <a:p>
            <a:r>
              <a:rPr lang="en-US" smtClean="0">
                <a:solidFill>
                  <a:prstClr val="black">
                    <a:tint val="75000"/>
                  </a:prstClr>
                </a:solidFill>
              </a:rPr>
              <a:t>CTE Leadership Institute May 8 - 9, 2015 LaJolla, CA</a:t>
            </a:r>
            <a:endParaRPr lang="en-US" dirty="0">
              <a:solidFill>
                <a:prstClr val="black">
                  <a:tint val="75000"/>
                </a:prstClr>
              </a:solidFill>
            </a:endParaRPr>
          </a:p>
        </p:txBody>
      </p:sp>
      <p:sp>
        <p:nvSpPr>
          <p:cNvPr id="24" name="Slide Number Placeholder 23"/>
          <p:cNvSpPr>
            <a:spLocks noGrp="1"/>
          </p:cNvSpPr>
          <p:nvPr>
            <p:ph type="sldNum" sz="quarter" idx="16"/>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27577750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895353"/>
            <a:ext cx="10515600" cy="79533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104B349-9D77-49FB-8166-C37BCEA42EC1}" type="datetime1">
              <a:rPr lang="en-US" smtClean="0">
                <a:solidFill>
                  <a:prstClr val="black">
                    <a:tint val="75000"/>
                  </a:prstClr>
                </a:solidFill>
              </a:rPr>
              <a:pPr/>
              <a:t>5/12/2015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CTE Leadership Institute May 8 - 9, 2015 LaJolla, CA</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621045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2A54962-EA48-4DE9-98EF-0FF1D47BA3D2}" type="datetime1">
              <a:rPr lang="en-US" smtClean="0">
                <a:solidFill>
                  <a:prstClr val="black">
                    <a:tint val="75000"/>
                  </a:prstClr>
                </a:solidFill>
              </a:rPr>
              <a:pPr/>
              <a:t>5/12/2015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CTE Leadership Institute May 8 - 9, 2015 LaJolla, CA</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144043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3E00CE-B938-4206-BDA1-CF1182F16C71}" type="datetime1">
              <a:rPr lang="en-US" smtClean="0">
                <a:solidFill>
                  <a:prstClr val="black">
                    <a:tint val="75000"/>
                  </a:prstClr>
                </a:solidFill>
              </a:rPr>
              <a:pPr/>
              <a:t>5/12/2015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CTE Leadership Institute May 8 - 9, 2015 LaJolla, CA</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165878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9"/>
            <a:ext cx="3932237" cy="1193799"/>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1600" y="987429"/>
            <a:ext cx="6172200" cy="5005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18122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EEEA5E-FB54-48B7-9883-A92761610DDF}" type="datetime1">
              <a:rPr lang="en-US" smtClean="0">
                <a:solidFill>
                  <a:prstClr val="black">
                    <a:tint val="75000"/>
                  </a:prstClr>
                </a:solidFill>
              </a:rPr>
              <a:pPr/>
              <a:t>5/12/2015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CTE Leadership Institute May 8 - 9, 2015 LaJolla, CA</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9680643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6"/>
            <a:ext cx="3932237" cy="1069974"/>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99427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9243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FFD28B-9347-428D-B7DF-2C233102B381}" type="datetime1">
              <a:rPr lang="en-US" smtClean="0">
                <a:solidFill>
                  <a:prstClr val="black">
                    <a:tint val="75000"/>
                  </a:prstClr>
                </a:solidFill>
              </a:rPr>
              <a:pPr/>
              <a:t>5/12/2015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CTE Leadership Institute May 8 - 9, 2015 LaJolla, CA</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0170097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D84F73-AF8F-4BCC-9AA0-56F61770A06A}" type="datetime1">
              <a:rPr lang="en-US" smtClean="0">
                <a:solidFill>
                  <a:prstClr val="black">
                    <a:tint val="75000"/>
                  </a:prstClr>
                </a:solidFill>
              </a:rPr>
              <a:pPr/>
              <a:t>5/12/2015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CTE Leadership Institute May 8 - 9, 2015 LaJolla, CA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3544398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923925"/>
            <a:ext cx="2628900" cy="52530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2" y="923925"/>
            <a:ext cx="7734300" cy="52530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87548D8-B879-43A5-B2B3-14A5469E363E}" type="datetime1">
              <a:rPr lang="en-US" smtClean="0">
                <a:solidFill>
                  <a:prstClr val="black">
                    <a:tint val="75000"/>
                  </a:prstClr>
                </a:solidFill>
              </a:rPr>
              <a:pPr/>
              <a:t>5/12/2015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CTE Leadership Institute May 8 - 9, 2015 LaJolla, CA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694083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5F27CF-BF37-4969-8ADF-3A47A962F15D}" type="datetime1">
              <a:rPr lang="en-US" smtClean="0"/>
              <a:pPr/>
              <a:t>5/12/2015</a:t>
            </a:fld>
            <a:endParaRPr lang="en-US"/>
          </a:p>
        </p:txBody>
      </p:sp>
      <p:sp>
        <p:nvSpPr>
          <p:cNvPr id="5" name="Footer Placeholder 4"/>
          <p:cNvSpPr>
            <a:spLocks noGrp="1"/>
          </p:cNvSpPr>
          <p:nvPr>
            <p:ph type="ftr" sz="quarter" idx="11"/>
          </p:nvPr>
        </p:nvSpPr>
        <p:spPr/>
        <p:txBody>
          <a:bodyPr/>
          <a:lstStyle/>
          <a:p>
            <a:r>
              <a:rPr lang="en-US" smtClean="0"/>
              <a:t>CTE Leadership Institute May 8 - 9, 2015 LaJolla, CA</a:t>
            </a:r>
            <a:endParaRPr lang="en-US"/>
          </a:p>
        </p:txBody>
      </p:sp>
      <p:sp>
        <p:nvSpPr>
          <p:cNvPr id="6" name="Slide Number Placeholder 5"/>
          <p:cNvSpPr>
            <a:spLocks noGrp="1"/>
          </p:cNvSpPr>
          <p:nvPr>
            <p:ph type="sldNum" sz="quarter" idx="12"/>
          </p:nvPr>
        </p:nvSpPr>
        <p:spPr/>
        <p:txBody>
          <a:bodyPr/>
          <a:lstStyle/>
          <a:p>
            <a:fld id="{F01EB0EE-5C55-4A20-9AF4-1E061F85A2B6}" type="slidenum">
              <a:rPr lang="en-US" smtClean="0"/>
              <a:pPr/>
              <a:t>‹#›</a:t>
            </a:fld>
            <a:endParaRPr lang="en-US"/>
          </a:p>
        </p:txBody>
      </p:sp>
    </p:spTree>
    <p:extLst>
      <p:ext uri="{BB962C8B-B14F-4D97-AF65-F5344CB8AC3E}">
        <p14:creationId xmlns:p14="http://schemas.microsoft.com/office/powerpoint/2010/main" xmlns="" val="416674517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8E5D03-FE27-4084-BF8B-9B448EACDFCA}" type="datetime1">
              <a:rPr lang="en-US" smtClean="0"/>
              <a:pPr/>
              <a:t>5/12/2015</a:t>
            </a:fld>
            <a:endParaRPr lang="en-US"/>
          </a:p>
        </p:txBody>
      </p:sp>
      <p:sp>
        <p:nvSpPr>
          <p:cNvPr id="6" name="Footer Placeholder 5"/>
          <p:cNvSpPr>
            <a:spLocks noGrp="1"/>
          </p:cNvSpPr>
          <p:nvPr>
            <p:ph type="ftr" sz="quarter" idx="11"/>
          </p:nvPr>
        </p:nvSpPr>
        <p:spPr/>
        <p:txBody>
          <a:bodyPr/>
          <a:lstStyle/>
          <a:p>
            <a:r>
              <a:rPr lang="en-US" smtClean="0"/>
              <a:t>CTE Leadership Institute May 8 - 9, 2015 LaJolla, CA</a:t>
            </a:r>
            <a:endParaRPr lang="en-US"/>
          </a:p>
        </p:txBody>
      </p:sp>
      <p:sp>
        <p:nvSpPr>
          <p:cNvPr id="7" name="Slide Number Placeholder 6"/>
          <p:cNvSpPr>
            <a:spLocks noGrp="1"/>
          </p:cNvSpPr>
          <p:nvPr>
            <p:ph type="sldNum" sz="quarter" idx="12"/>
          </p:nvPr>
        </p:nvSpPr>
        <p:spPr/>
        <p:txBody>
          <a:bodyPr/>
          <a:lstStyle/>
          <a:p>
            <a:fld id="{F01EB0EE-5C55-4A20-9AF4-1E061F85A2B6}" type="slidenum">
              <a:rPr lang="en-US" smtClean="0"/>
              <a:pPr/>
              <a:t>‹#›</a:t>
            </a:fld>
            <a:endParaRPr lang="en-US"/>
          </a:p>
        </p:txBody>
      </p:sp>
    </p:spTree>
    <p:extLst>
      <p:ext uri="{BB962C8B-B14F-4D97-AF65-F5344CB8AC3E}">
        <p14:creationId xmlns:p14="http://schemas.microsoft.com/office/powerpoint/2010/main" xmlns="" val="3486718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556BCD-9B54-4AFC-95FF-2A63CD7C0CAA}" type="datetime1">
              <a:rPr lang="en-US" smtClean="0"/>
              <a:pPr/>
              <a:t>5/12/2015</a:t>
            </a:fld>
            <a:endParaRPr lang="en-US"/>
          </a:p>
        </p:txBody>
      </p:sp>
      <p:sp>
        <p:nvSpPr>
          <p:cNvPr id="4" name="Footer Placeholder 3"/>
          <p:cNvSpPr>
            <a:spLocks noGrp="1"/>
          </p:cNvSpPr>
          <p:nvPr>
            <p:ph type="ftr" sz="quarter" idx="11"/>
          </p:nvPr>
        </p:nvSpPr>
        <p:spPr/>
        <p:txBody>
          <a:bodyPr/>
          <a:lstStyle/>
          <a:p>
            <a:r>
              <a:rPr lang="en-US" smtClean="0"/>
              <a:t>CTE Leadership Institute May 8 - 9, 2015 LaJolla, CA</a:t>
            </a:r>
            <a:endParaRPr lang="en-US"/>
          </a:p>
        </p:txBody>
      </p:sp>
      <p:sp>
        <p:nvSpPr>
          <p:cNvPr id="5" name="Slide Number Placeholder 4"/>
          <p:cNvSpPr>
            <a:spLocks noGrp="1"/>
          </p:cNvSpPr>
          <p:nvPr>
            <p:ph type="sldNum" sz="quarter" idx="12"/>
          </p:nvPr>
        </p:nvSpPr>
        <p:spPr/>
        <p:txBody>
          <a:bodyPr/>
          <a:lstStyle/>
          <a:p>
            <a:fld id="{F01EB0EE-5C55-4A20-9AF4-1E061F85A2B6}" type="slidenum">
              <a:rPr lang="en-US" smtClean="0"/>
              <a:pPr/>
              <a:t>‹#›</a:t>
            </a:fld>
            <a:endParaRPr lang="en-US"/>
          </a:p>
        </p:txBody>
      </p:sp>
    </p:spTree>
    <p:extLst>
      <p:ext uri="{BB962C8B-B14F-4D97-AF65-F5344CB8AC3E}">
        <p14:creationId xmlns:p14="http://schemas.microsoft.com/office/powerpoint/2010/main" xmlns="" val="1932493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4E4DC8-528C-496E-B79C-0088B173B6C8}" type="datetime1">
              <a:rPr lang="en-US" smtClean="0"/>
              <a:pPr/>
              <a:t>5/12/2015</a:t>
            </a:fld>
            <a:endParaRPr lang="en-US"/>
          </a:p>
        </p:txBody>
      </p:sp>
      <p:sp>
        <p:nvSpPr>
          <p:cNvPr id="3" name="Footer Placeholder 2"/>
          <p:cNvSpPr>
            <a:spLocks noGrp="1"/>
          </p:cNvSpPr>
          <p:nvPr>
            <p:ph type="ftr" sz="quarter" idx="11"/>
          </p:nvPr>
        </p:nvSpPr>
        <p:spPr/>
        <p:txBody>
          <a:bodyPr/>
          <a:lstStyle/>
          <a:p>
            <a:r>
              <a:rPr lang="en-US" smtClean="0"/>
              <a:t>CTE Leadership Institute May 8 - 9, 2015 LaJolla, CA</a:t>
            </a:r>
            <a:endParaRPr lang="en-US"/>
          </a:p>
        </p:txBody>
      </p:sp>
      <p:sp>
        <p:nvSpPr>
          <p:cNvPr id="4" name="Slide Number Placeholder 3"/>
          <p:cNvSpPr>
            <a:spLocks noGrp="1"/>
          </p:cNvSpPr>
          <p:nvPr>
            <p:ph type="sldNum" sz="quarter" idx="12"/>
          </p:nvPr>
        </p:nvSpPr>
        <p:spPr/>
        <p:txBody>
          <a:bodyPr/>
          <a:lstStyle/>
          <a:p>
            <a:fld id="{F01EB0EE-5C55-4A20-9AF4-1E061F85A2B6}" type="slidenum">
              <a:rPr lang="en-US" smtClean="0"/>
              <a:pPr/>
              <a:t>‹#›</a:t>
            </a:fld>
            <a:endParaRPr lang="en-US"/>
          </a:p>
        </p:txBody>
      </p:sp>
    </p:spTree>
    <p:extLst>
      <p:ext uri="{BB962C8B-B14F-4D97-AF65-F5344CB8AC3E}">
        <p14:creationId xmlns:p14="http://schemas.microsoft.com/office/powerpoint/2010/main" xmlns="" val="20555409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2" name="Date Placeholder 21"/>
          <p:cNvSpPr>
            <a:spLocks noGrp="1"/>
          </p:cNvSpPr>
          <p:nvPr>
            <p:ph type="dt" sz="half" idx="14"/>
          </p:nvPr>
        </p:nvSpPr>
        <p:spPr/>
        <p:txBody>
          <a:bodyPr/>
          <a:lstStyle/>
          <a:p>
            <a:fld id="{5307F8A6-2302-4A51-9772-884E94299E1D}" type="datetime1">
              <a:rPr lang="en-US" smtClean="0">
                <a:solidFill>
                  <a:prstClr val="black">
                    <a:tint val="75000"/>
                  </a:prstClr>
                </a:solidFill>
              </a:rPr>
              <a:pPr/>
              <a:t>5/12/2015</a:t>
            </a:fld>
            <a:endParaRPr lang="en-US" dirty="0">
              <a:solidFill>
                <a:prstClr val="black">
                  <a:tint val="75000"/>
                </a:prstClr>
              </a:solidFill>
            </a:endParaRPr>
          </a:p>
        </p:txBody>
      </p:sp>
      <p:sp>
        <p:nvSpPr>
          <p:cNvPr id="23" name="Footer Placeholder 22"/>
          <p:cNvSpPr>
            <a:spLocks noGrp="1"/>
          </p:cNvSpPr>
          <p:nvPr>
            <p:ph type="ftr" sz="quarter" idx="15"/>
          </p:nvPr>
        </p:nvSpPr>
        <p:spPr/>
        <p:txBody>
          <a:bodyPr/>
          <a:lstStyle/>
          <a:p>
            <a:r>
              <a:rPr lang="en-US" smtClean="0">
                <a:solidFill>
                  <a:prstClr val="black">
                    <a:tint val="75000"/>
                  </a:prstClr>
                </a:solidFill>
              </a:rPr>
              <a:t>CTE Leadership Institute May 8 - 9, 2015 LaJolla, CA</a:t>
            </a:r>
            <a:endParaRPr lang="en-US" dirty="0">
              <a:solidFill>
                <a:prstClr val="black">
                  <a:tint val="75000"/>
                </a:prstClr>
              </a:solidFill>
            </a:endParaRPr>
          </a:p>
        </p:txBody>
      </p:sp>
      <p:sp>
        <p:nvSpPr>
          <p:cNvPr id="24" name="Slide Number Placeholder 23"/>
          <p:cNvSpPr>
            <a:spLocks noGrp="1"/>
          </p:cNvSpPr>
          <p:nvPr>
            <p:ph type="sldNum" sz="quarter" idx="16"/>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56749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B91F03-2255-4509-B562-34CB0BBB20F5}" type="datetime1">
              <a:rPr lang="en-US" smtClean="0">
                <a:solidFill>
                  <a:prstClr val="black">
                    <a:tint val="75000"/>
                  </a:prstClr>
                </a:solidFill>
              </a:rPr>
              <a:pPr/>
              <a:t>5/12/2015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CTE Leadership Institute May 8 - 9, 2015 LaJolla, CA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142281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56AAB2-D38C-4BF8-A71B-C57944A8F42B}" type="datetime1">
              <a:rPr lang="en-US" smtClean="0">
                <a:solidFill>
                  <a:prstClr val="black">
                    <a:tint val="75000"/>
                  </a:prstClr>
                </a:solidFill>
              </a:rPr>
              <a:pPr/>
              <a:t>5/12/2015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CTE Leadership Institute May 8 - 9, 2015 LaJolla, CA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04633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5136F2F-3B0B-4214-9C78-8C34E471CFDA}" type="datetime1">
              <a:rPr lang="en-US" smtClean="0">
                <a:solidFill>
                  <a:prstClr val="black">
                    <a:tint val="75000"/>
                  </a:prstClr>
                </a:solidFill>
              </a:rPr>
              <a:pPr/>
              <a:t>5/12/2015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CTE Leadership Institute May 8 - 9, 2015 LaJolla, CA</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8157681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2.jpe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04878"/>
            <a:ext cx="10515600" cy="91440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BA3BD9-5110-49E5-B20D-9DB2313D9A65}" type="datetime1">
              <a:rPr lang="en-US" smtClean="0">
                <a:solidFill>
                  <a:prstClr val="black">
                    <a:tint val="75000"/>
                  </a:prstClr>
                </a:solidFill>
              </a:rPr>
              <a:pPr/>
              <a:t>5/12/2015</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CTE Leadership Institute May 8 - 9, 2015 LaJolla, CA</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5885052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3600" b="1" i="1" kern="1200">
          <a:solidFill>
            <a:srgbClr val="261300"/>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i="1" kern="1200">
          <a:solidFill>
            <a:srgbClr val="1A0D00"/>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A0D00"/>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A0D00"/>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04878"/>
            <a:ext cx="10515600" cy="91440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7C1D95-4EE4-4689-BE62-B24C09C63F1B}" type="datetime1">
              <a:rPr lang="en-US" smtClean="0">
                <a:solidFill>
                  <a:prstClr val="black">
                    <a:tint val="75000"/>
                  </a:prstClr>
                </a:solidFill>
              </a:rPr>
              <a:pPr/>
              <a:t>5/12/2015</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CTE Leadership Institute May 8 - 9, 2015 LaJolla, CA</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30846851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3600" b="1" i="1" kern="1200">
          <a:solidFill>
            <a:srgbClr val="261300"/>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i="1" kern="1200">
          <a:solidFill>
            <a:srgbClr val="1A0D00"/>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A0D00"/>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A0D00"/>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package" Target="../embeddings/Microsoft_Office_PowerPoint_Presentation1.pptx"/><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hyperlink" Target="https://www.youtube.com/embed/88UVJpQGi88" TargetMode="Externa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jpe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hyperlink" Target="http://www.youtube.com/watch?v=wzF23qI3Djw" TargetMode="Externa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 Call to Action!</a:t>
            </a:r>
            <a:endParaRPr lang="en-US" dirty="0"/>
          </a:p>
        </p:txBody>
      </p:sp>
      <p:sp>
        <p:nvSpPr>
          <p:cNvPr id="3" name="Subtitle 2"/>
          <p:cNvSpPr>
            <a:spLocks noGrp="1"/>
          </p:cNvSpPr>
          <p:nvPr>
            <p:ph type="subTitle" idx="1"/>
          </p:nvPr>
        </p:nvSpPr>
        <p:spPr/>
        <p:txBody>
          <a:bodyPr>
            <a:normAutofit fontScale="92500" lnSpcReduction="20000"/>
          </a:bodyPr>
          <a:lstStyle/>
          <a:p>
            <a:r>
              <a:rPr lang="en-US" sz="3600" dirty="0"/>
              <a:t>CTE Leadership </a:t>
            </a:r>
          </a:p>
          <a:p>
            <a:endParaRPr lang="en-US" dirty="0"/>
          </a:p>
          <a:p>
            <a:r>
              <a:rPr lang="en-US" b="0" dirty="0" smtClean="0"/>
              <a:t>Grant Goold, CTE Leadership Committee Chair </a:t>
            </a:r>
          </a:p>
          <a:p>
            <a:r>
              <a:rPr lang="en-US" b="0" dirty="0" smtClean="0"/>
              <a:t>Wheeler North, ASCCC Treasurer </a:t>
            </a:r>
          </a:p>
          <a:p>
            <a:endParaRPr lang="en-US" b="0" dirty="0"/>
          </a:p>
        </p:txBody>
      </p:sp>
    </p:spTree>
    <p:extLst>
      <p:ext uri="{BB962C8B-B14F-4D97-AF65-F5344CB8AC3E}">
        <p14:creationId xmlns:p14="http://schemas.microsoft.com/office/powerpoint/2010/main" xmlns="" val="295859836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solidFill>
                  <a:prstClr val="black">
                    <a:tint val="75000"/>
                  </a:prstClr>
                </a:solidFill>
              </a:rPr>
              <a:t>CTE Leadership Institute May 8 - 9, 2015 LaJolla, CA</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10</a:t>
            </a:fld>
            <a:endParaRPr lang="en-US">
              <a:solidFill>
                <a:prstClr val="black">
                  <a:tint val="75000"/>
                </a:prstClr>
              </a:solidFill>
            </a:endParaRPr>
          </a:p>
        </p:txBody>
      </p:sp>
      <p:graphicFrame>
        <p:nvGraphicFramePr>
          <p:cNvPr id="6" name="Content Placeholder 5">
            <a:hlinkClick r:id="" action="ppaction://ole?verb=0"/>
          </p:cNvPr>
          <p:cNvGraphicFramePr>
            <a:graphicFrameLocks noGrp="1" noChangeAspect="1"/>
          </p:cNvGraphicFramePr>
          <p:nvPr>
            <p:ph idx="1"/>
            <p:extLst>
              <p:ext uri="{D42A27DB-BD31-4B8C-83A1-F6EECF244321}">
                <p14:modId xmlns:p14="http://schemas.microsoft.com/office/powerpoint/2010/main" xmlns="" val="3166500661"/>
              </p:ext>
            </p:extLst>
          </p:nvPr>
        </p:nvGraphicFramePr>
        <p:xfrm>
          <a:off x="0" y="0"/>
          <a:ext cx="12191999" cy="6858000"/>
        </p:xfrm>
        <a:graphic>
          <a:graphicData uri="http://schemas.openxmlformats.org/presentationml/2006/ole">
            <p:oleObj spid="_x0000_s2067" name="Presentation" r:id="rId5" imgW="6094572" imgH="3427487" progId="PowerPoint.Show.12">
              <p:embed/>
            </p:oleObj>
          </a:graphicData>
        </a:graphic>
      </p:graphicFrame>
    </p:spTree>
    <p:extLst>
      <p:ext uri="{BB962C8B-B14F-4D97-AF65-F5344CB8AC3E}">
        <p14:creationId xmlns:p14="http://schemas.microsoft.com/office/powerpoint/2010/main" xmlns="" val="3360494950"/>
      </p:ext>
    </p:extLst>
  </p:cSld>
  <p:clrMapOvr>
    <a:masterClrMapping/>
  </p:clrMapOvr>
  <mc:AlternateContent xmlns:mc="http://schemas.openxmlformats.org/markup-compatibility/2006">
    <mc:Choice xmlns:p14="http://schemas.microsoft.com/office/powerpoint/2010/main" xmlns="" Requires="p14">
      <p:transition p14:dur="10" advClick="0" advTm="0"/>
    </mc:Choice>
    <mc:Fallback>
      <p:transition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verb" presetSubtype="0" fill="hold" nodeType="clickEffect">
                                  <p:stCondLst>
                                    <p:cond delay="0"/>
                                  </p:stCondLst>
                                  <p:childTnLst>
                                    <p:cmd type="verb" cmd="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prstClr val="black">
                    <a:tint val="75000"/>
                  </a:prstClr>
                </a:solidFill>
              </a:rPr>
              <a:t>CTE Leadership Institute May 8 - 9, 2015 La Jolla, CA</a:t>
            </a:r>
            <a:endParaRPr lang="en-US"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FFF6F13D-F0A3-46C2-B698-AB3A8038C3A8}" type="slidenum">
              <a:rPr lang="en-US" smtClean="0">
                <a:solidFill>
                  <a:prstClr val="black">
                    <a:tint val="75000"/>
                  </a:prstClr>
                </a:solidFill>
              </a:rPr>
              <a:pPr/>
              <a:t>11</a:t>
            </a:fld>
            <a:endParaRPr lang="en-US">
              <a:solidFill>
                <a:prstClr val="black">
                  <a:tint val="75000"/>
                </a:prstClr>
              </a:solidFill>
            </a:endParaRPr>
          </a:p>
        </p:txBody>
      </p:sp>
      <p:pic>
        <p:nvPicPr>
          <p:cNvPr id="4" name="Picture 3"/>
          <p:cNvPicPr>
            <a:picLocks noChangeAspect="1"/>
          </p:cNvPicPr>
          <p:nvPr/>
        </p:nvPicPr>
        <p:blipFill>
          <a:blip r:embed="rId4" cstate="print"/>
          <a:stretch>
            <a:fillRect/>
          </a:stretch>
        </p:blipFill>
        <p:spPr>
          <a:xfrm>
            <a:off x="2647951" y="1964503"/>
            <a:ext cx="6896101" cy="4131499"/>
          </a:xfrm>
          <a:prstGeom prst="rect">
            <a:avLst/>
          </a:prstGeom>
        </p:spPr>
      </p:pic>
      <p:sp>
        <p:nvSpPr>
          <p:cNvPr id="5" name="Action Button: Forward or Next 4">
            <a:hlinkClick r:id="rId5" highlightClick="1"/>
          </p:cNvPr>
          <p:cNvSpPr/>
          <p:nvPr/>
        </p:nvSpPr>
        <p:spPr>
          <a:xfrm>
            <a:off x="3162300" y="2374900"/>
            <a:ext cx="1358900" cy="7112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84870459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dirty="0" smtClean="0"/>
              <a:t>CTE Leadership Institute May 8 - 9, 2015 La Jolla, CA</a:t>
            </a:r>
            <a:endParaRPr lang="en-US" dirty="0"/>
          </a:p>
        </p:txBody>
      </p:sp>
      <p:sp>
        <p:nvSpPr>
          <p:cNvPr id="9" name="Slide Number Placeholder 8"/>
          <p:cNvSpPr>
            <a:spLocks noGrp="1"/>
          </p:cNvSpPr>
          <p:nvPr>
            <p:ph type="sldNum" sz="quarter" idx="12"/>
          </p:nvPr>
        </p:nvSpPr>
        <p:spPr/>
        <p:txBody>
          <a:bodyPr/>
          <a:lstStyle/>
          <a:p>
            <a:fld id="{F01EB0EE-5C55-4A20-9AF4-1E061F85A2B6}" type="slidenum">
              <a:rPr lang="en-US" smtClean="0"/>
              <a:pPr/>
              <a:t>12</a:t>
            </a:fld>
            <a:endParaRPr lang="en-US"/>
          </a:p>
        </p:txBody>
      </p:sp>
      <p:sp>
        <p:nvSpPr>
          <p:cNvPr id="11" name="Text Placeholder 2"/>
          <p:cNvSpPr txBox="1">
            <a:spLocks/>
          </p:cNvSpPr>
          <p:nvPr/>
        </p:nvSpPr>
        <p:spPr>
          <a:xfrm>
            <a:off x="838200" y="4386267"/>
            <a:ext cx="10515600" cy="15001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b="1" i="1" kern="1200">
                <a:solidFill>
                  <a:srgbClr val="1A0D00"/>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A0D00"/>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A0D00"/>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cap="all" dirty="0"/>
              <a:t>Questions? </a:t>
            </a:r>
          </a:p>
        </p:txBody>
      </p:sp>
    </p:spTree>
    <p:extLst>
      <p:ext uri="{BB962C8B-B14F-4D97-AF65-F5344CB8AC3E}">
        <p14:creationId xmlns:p14="http://schemas.microsoft.com/office/powerpoint/2010/main" xmlns="" val="289724399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Location, Location, Location</a:t>
            </a:r>
            <a:endParaRPr lang="en-US" dirty="0"/>
          </a:p>
        </p:txBody>
      </p:sp>
      <p:pic>
        <p:nvPicPr>
          <p:cNvPr id="1026" name="Picture 2" descr="http://media-cdn.tripadvisor.com/media/photo-s/03/9b/2d/c5/dubai.jpg"/>
          <p:cNvPicPr>
            <a:picLocks noGrp="1" noChangeAspect="1" noChangeArrowheads="1"/>
          </p:cNvPicPr>
          <p:nvPr>
            <p:ph idx="1"/>
          </p:nvPr>
        </p:nvPicPr>
        <p:blipFill>
          <a:blip r:embed="rId4" cstate="print">
            <a:extLst>
              <a:ext uri="{28A0092B-C50C-407E-A947-70E740481C1C}">
                <a14:useLocalDpi xmlns:a14="http://schemas.microsoft.com/office/drawing/2010/main" xmlns="" val="0"/>
              </a:ext>
            </a:extLst>
          </a:blip>
          <a:stretch>
            <a:fillRect/>
          </a:stretch>
        </p:blipFill>
        <p:spPr bwMode="auto">
          <a:xfrm>
            <a:off x="3476625" y="2424908"/>
            <a:ext cx="5238750" cy="315277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Footer Placeholder 2"/>
          <p:cNvSpPr>
            <a:spLocks noGrp="1"/>
          </p:cNvSpPr>
          <p:nvPr>
            <p:ph type="ftr" sz="quarter" idx="11"/>
          </p:nvPr>
        </p:nvSpPr>
        <p:spPr/>
        <p:txBody>
          <a:bodyPr/>
          <a:lstStyle/>
          <a:p>
            <a:r>
              <a:rPr lang="en-US" dirty="0" smtClean="0"/>
              <a:t>CTE Leadership Institute May 8 - 9, 2015 La Jolla, CA</a:t>
            </a:r>
            <a:endParaRPr lang="en-US" dirty="0"/>
          </a:p>
        </p:txBody>
      </p:sp>
      <p:sp>
        <p:nvSpPr>
          <p:cNvPr id="4" name="Slide Number Placeholder 3"/>
          <p:cNvSpPr>
            <a:spLocks noGrp="1"/>
          </p:cNvSpPr>
          <p:nvPr>
            <p:ph type="sldNum" sz="quarter" idx="12"/>
          </p:nvPr>
        </p:nvSpPr>
        <p:spPr/>
        <p:txBody>
          <a:bodyPr/>
          <a:lstStyle/>
          <a:p>
            <a:fld id="{F01EB0EE-5C55-4A20-9AF4-1E061F85A2B6}" type="slidenum">
              <a:rPr lang="en-US" smtClean="0"/>
              <a:pPr/>
              <a:t>2</a:t>
            </a:fld>
            <a:endParaRPr lang="en-US"/>
          </a:p>
        </p:txBody>
      </p:sp>
    </p:spTree>
    <p:extLst>
      <p:ext uri="{BB962C8B-B14F-4D97-AF65-F5344CB8AC3E}">
        <p14:creationId xmlns:p14="http://schemas.microsoft.com/office/powerpoint/2010/main" xmlns="" val="228477365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Timing, Timing and Timing</a:t>
            </a:r>
            <a:endParaRPr lang="en-US" dirty="0"/>
          </a:p>
        </p:txBody>
      </p:sp>
      <p:pic>
        <p:nvPicPr>
          <p:cNvPr id="11" name="Content Placeholder 10"/>
          <p:cNvPicPr>
            <a:picLocks noGrp="1" noChangeAspect="1"/>
          </p:cNvPicPr>
          <p:nvPr>
            <p:ph idx="1"/>
          </p:nvPr>
        </p:nvPicPr>
        <p:blipFill>
          <a:blip r:embed="rId4" cstate="print"/>
          <a:stretch>
            <a:fillRect/>
          </a:stretch>
        </p:blipFill>
        <p:spPr>
          <a:xfrm>
            <a:off x="816409" y="1814096"/>
            <a:ext cx="4238191" cy="3390553"/>
          </a:xfrm>
          <a:prstGeom prst="rect">
            <a:avLst/>
          </a:prstGeom>
        </p:spPr>
      </p:pic>
      <p:pic>
        <p:nvPicPr>
          <p:cNvPr id="12" name="Content Placeholder 11"/>
          <p:cNvPicPr>
            <a:picLocks noGrp="1" noChangeAspect="1"/>
          </p:cNvPicPr>
          <p:nvPr>
            <p:ph sz="half" idx="4294967295"/>
          </p:nvPr>
        </p:nvPicPr>
        <p:blipFill>
          <a:blip r:embed="rId5" cstate="print"/>
          <a:stretch>
            <a:fillRect/>
          </a:stretch>
        </p:blipFill>
        <p:spPr>
          <a:xfrm>
            <a:off x="10140132" y="1866139"/>
            <a:ext cx="2051868" cy="1531009"/>
          </a:xfrm>
          <a:prstGeom prst="rect">
            <a:avLst/>
          </a:prstGeom>
        </p:spPr>
      </p:pic>
      <p:pic>
        <p:nvPicPr>
          <p:cNvPr id="13" name="Picture 12"/>
          <p:cNvPicPr>
            <a:picLocks noChangeAspect="1"/>
          </p:cNvPicPr>
          <p:nvPr/>
        </p:nvPicPr>
        <p:blipFill>
          <a:blip r:embed="rId6" cstate="print"/>
          <a:stretch>
            <a:fillRect/>
          </a:stretch>
        </p:blipFill>
        <p:spPr>
          <a:xfrm>
            <a:off x="7580493" y="2919793"/>
            <a:ext cx="2561569" cy="1611164"/>
          </a:xfrm>
          <a:prstGeom prst="rect">
            <a:avLst/>
          </a:prstGeom>
        </p:spPr>
      </p:pic>
      <p:pic>
        <p:nvPicPr>
          <p:cNvPr id="16" name="Picture 15"/>
          <p:cNvPicPr>
            <a:picLocks noChangeAspect="1"/>
          </p:cNvPicPr>
          <p:nvPr/>
        </p:nvPicPr>
        <p:blipFill>
          <a:blip r:embed="rId7" cstate="print"/>
          <a:stretch>
            <a:fillRect/>
          </a:stretch>
        </p:blipFill>
        <p:spPr>
          <a:xfrm>
            <a:off x="5116102" y="1709812"/>
            <a:ext cx="5028667" cy="1053124"/>
          </a:xfrm>
          <a:prstGeom prst="rect">
            <a:avLst/>
          </a:prstGeom>
        </p:spPr>
      </p:pic>
      <p:pic>
        <p:nvPicPr>
          <p:cNvPr id="17" name="Picture 16"/>
          <p:cNvPicPr>
            <a:picLocks noChangeAspect="1"/>
          </p:cNvPicPr>
          <p:nvPr/>
        </p:nvPicPr>
        <p:blipFill>
          <a:blip r:embed="rId8" cstate="print"/>
          <a:stretch>
            <a:fillRect/>
          </a:stretch>
        </p:blipFill>
        <p:spPr>
          <a:xfrm>
            <a:off x="7630434" y="4497662"/>
            <a:ext cx="4561566" cy="1876758"/>
          </a:xfrm>
          <a:prstGeom prst="rect">
            <a:avLst/>
          </a:prstGeom>
        </p:spPr>
      </p:pic>
      <p:pic>
        <p:nvPicPr>
          <p:cNvPr id="18" name="Picture 17"/>
          <p:cNvPicPr>
            <a:picLocks noChangeAspect="1"/>
          </p:cNvPicPr>
          <p:nvPr/>
        </p:nvPicPr>
        <p:blipFill>
          <a:blip r:embed="rId9" cstate="print"/>
          <a:stretch>
            <a:fillRect/>
          </a:stretch>
        </p:blipFill>
        <p:spPr>
          <a:xfrm>
            <a:off x="666888" y="4816373"/>
            <a:ext cx="6923180" cy="1539980"/>
          </a:xfrm>
          <a:prstGeom prst="rect">
            <a:avLst/>
          </a:prstGeom>
        </p:spPr>
      </p:pic>
      <p:pic>
        <p:nvPicPr>
          <p:cNvPr id="19" name="Picture 18"/>
          <p:cNvPicPr>
            <a:picLocks noChangeAspect="1"/>
          </p:cNvPicPr>
          <p:nvPr/>
        </p:nvPicPr>
        <p:blipFill>
          <a:blip r:embed="rId10" cstate="print"/>
          <a:stretch>
            <a:fillRect/>
          </a:stretch>
        </p:blipFill>
        <p:spPr>
          <a:xfrm>
            <a:off x="5045023" y="2710218"/>
            <a:ext cx="2535468" cy="1908905"/>
          </a:xfrm>
          <a:prstGeom prst="rect">
            <a:avLst/>
          </a:prstGeom>
        </p:spPr>
      </p:pic>
      <p:sp>
        <p:nvSpPr>
          <p:cNvPr id="3" name="Footer Placeholder 2"/>
          <p:cNvSpPr>
            <a:spLocks noGrp="1"/>
          </p:cNvSpPr>
          <p:nvPr>
            <p:ph type="ftr" sz="quarter" idx="11"/>
          </p:nvPr>
        </p:nvSpPr>
        <p:spPr/>
        <p:txBody>
          <a:bodyPr/>
          <a:lstStyle/>
          <a:p>
            <a:r>
              <a:rPr lang="en-US" dirty="0" smtClean="0">
                <a:solidFill>
                  <a:prstClr val="black">
                    <a:tint val="75000"/>
                  </a:prstClr>
                </a:solidFill>
              </a:rPr>
              <a:t>CTE Leadership Institute May 8 - 9, 2015 La Jolla, CA</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3</a:t>
            </a:fld>
            <a:endParaRPr lang="en-US">
              <a:solidFill>
                <a:prstClr val="black">
                  <a:tint val="75000"/>
                </a:prstClr>
              </a:solidFill>
            </a:endParaRPr>
          </a:p>
        </p:txBody>
      </p:sp>
    </p:spTree>
    <p:extLst>
      <p:ext uri="{BB962C8B-B14F-4D97-AF65-F5344CB8AC3E}">
        <p14:creationId xmlns:p14="http://schemas.microsoft.com/office/powerpoint/2010/main" xmlns="" val="298117798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CTE Leadership Institute May 8 - 9, 2015 La Jolla, CA</a:t>
            </a:r>
            <a:endParaRPr lang="en-US" dirty="0"/>
          </a:p>
        </p:txBody>
      </p:sp>
      <p:sp>
        <p:nvSpPr>
          <p:cNvPr id="4" name="Slide Number Placeholder 3"/>
          <p:cNvSpPr>
            <a:spLocks noGrp="1"/>
          </p:cNvSpPr>
          <p:nvPr>
            <p:ph type="sldNum" sz="quarter" idx="12"/>
          </p:nvPr>
        </p:nvSpPr>
        <p:spPr/>
        <p:txBody>
          <a:bodyPr/>
          <a:lstStyle/>
          <a:p>
            <a:fld id="{F01EB0EE-5C55-4A20-9AF4-1E061F85A2B6}" type="slidenum">
              <a:rPr lang="en-US" smtClean="0"/>
              <a:pPr/>
              <a:t>4</a:t>
            </a:fld>
            <a:endParaRPr lang="en-US"/>
          </a:p>
        </p:txBody>
      </p:sp>
      <p:pic>
        <p:nvPicPr>
          <p:cNvPr id="10" name="Picture 9"/>
          <p:cNvPicPr>
            <a:picLocks noChangeAspect="1"/>
          </p:cNvPicPr>
          <p:nvPr/>
        </p:nvPicPr>
        <p:blipFill>
          <a:blip r:embed="rId4" cstate="print"/>
          <a:stretch>
            <a:fillRect/>
          </a:stretch>
        </p:blipFill>
        <p:spPr>
          <a:xfrm>
            <a:off x="3638694" y="1447800"/>
            <a:ext cx="5530129" cy="4705352"/>
          </a:xfrm>
          <a:prstGeom prst="rect">
            <a:avLst/>
          </a:prstGeom>
        </p:spPr>
      </p:pic>
      <p:sp>
        <p:nvSpPr>
          <p:cNvPr id="12" name="Action Button: Forward or Next 11">
            <a:hlinkClick r:id="rId5" highlightClick="1"/>
          </p:cNvPr>
          <p:cNvSpPr/>
          <p:nvPr/>
        </p:nvSpPr>
        <p:spPr>
          <a:xfrm>
            <a:off x="4038600" y="1892300"/>
            <a:ext cx="1042416" cy="104241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0676722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Leadership?</a:t>
            </a:r>
          </a:p>
        </p:txBody>
      </p:sp>
      <p:sp>
        <p:nvSpPr>
          <p:cNvPr id="3" name="Content Placeholder 2"/>
          <p:cNvSpPr>
            <a:spLocks noGrp="1"/>
          </p:cNvSpPr>
          <p:nvPr>
            <p:ph idx="1"/>
          </p:nvPr>
        </p:nvSpPr>
        <p:spPr>
          <a:xfrm>
            <a:off x="838200" y="1822454"/>
            <a:ext cx="10515600" cy="4351338"/>
          </a:xfrm>
        </p:spPr>
        <p:txBody>
          <a:bodyPr/>
          <a:lstStyle/>
          <a:p>
            <a:r>
              <a:rPr lang="en-US" sz="2800" b="0" dirty="0"/>
              <a:t>What characteristics or traits do you believe make someone a leader?</a:t>
            </a:r>
          </a:p>
          <a:p>
            <a:r>
              <a:rPr lang="en-US" sz="2800" b="0" dirty="0"/>
              <a:t>Are individuals born as leaders? Or </a:t>
            </a:r>
          </a:p>
          <a:p>
            <a:r>
              <a:rPr lang="en-US" sz="2800" b="0" dirty="0"/>
              <a:t>Is leadership developed over time, experiences, knowledge and learned skills?</a:t>
            </a:r>
          </a:p>
          <a:p>
            <a:r>
              <a:rPr lang="en-US" sz="2800" b="0" dirty="0"/>
              <a:t>Can anyone become a leader given the right circumstances?</a:t>
            </a:r>
          </a:p>
          <a:p>
            <a:r>
              <a:rPr lang="en-US" sz="2800" b="0" dirty="0"/>
              <a:t>What is the difference between good and great leadership?</a:t>
            </a:r>
          </a:p>
          <a:p>
            <a:r>
              <a:rPr lang="en-US" sz="2800" b="0" dirty="0"/>
              <a:t>Thoughts from famous leaders….</a:t>
            </a:r>
          </a:p>
          <a:p>
            <a:pPr marL="0" indent="0">
              <a:buNone/>
            </a:pPr>
            <a:endParaRPr lang="en-US" dirty="0"/>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CTE Leadership Institute May 8 - 9, 2015 La Jolla, CA</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5</a:t>
            </a:fld>
            <a:endParaRPr lang="en-US">
              <a:solidFill>
                <a:prstClr val="black">
                  <a:tint val="75000"/>
                </a:prstClr>
              </a:solidFill>
            </a:endParaRPr>
          </a:p>
        </p:txBody>
      </p:sp>
    </p:spTree>
    <p:extLst>
      <p:ext uri="{BB962C8B-B14F-4D97-AF65-F5344CB8AC3E}">
        <p14:creationId xmlns:p14="http://schemas.microsoft.com/office/powerpoint/2010/main" xmlns="" val="193053582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solidFill>
                  <a:prstClr val="black">
                    <a:tint val="75000"/>
                  </a:prstClr>
                </a:solidFill>
              </a:rPr>
              <a:t>CTE Leadership Institute May 8 - 9, 2015 La Jolla, CA</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6</a:t>
            </a:fld>
            <a:endParaRPr lang="en-US">
              <a:solidFill>
                <a:prstClr val="black">
                  <a:tint val="75000"/>
                </a:prstClr>
              </a:solidFill>
            </a:endParaRPr>
          </a:p>
        </p:txBody>
      </p:sp>
      <p:pic>
        <p:nvPicPr>
          <p:cNvPr id="8" name="Content Placeholder 7"/>
          <p:cNvPicPr>
            <a:picLocks noGrp="1" noChangeAspect="1"/>
          </p:cNvPicPr>
          <p:nvPr>
            <p:ph idx="1"/>
          </p:nvPr>
        </p:nvPicPr>
        <p:blipFill>
          <a:blip r:embed="rId4" cstate="print"/>
          <a:stretch>
            <a:fillRect/>
          </a:stretch>
        </p:blipFill>
        <p:spPr>
          <a:xfrm>
            <a:off x="3467101" y="3429002"/>
            <a:ext cx="4686300" cy="2666999"/>
          </a:xfrm>
          <a:prstGeom prst="rect">
            <a:avLst/>
          </a:prstGeom>
        </p:spPr>
      </p:pic>
      <p:sp>
        <p:nvSpPr>
          <p:cNvPr id="9" name="Rectangle 8"/>
          <p:cNvSpPr/>
          <p:nvPr/>
        </p:nvSpPr>
        <p:spPr>
          <a:xfrm>
            <a:off x="489397" y="1968501"/>
            <a:ext cx="11270803" cy="1815882"/>
          </a:xfrm>
          <a:prstGeom prst="rect">
            <a:avLst/>
          </a:prstGeom>
        </p:spPr>
        <p:txBody>
          <a:bodyPr wrap="square">
            <a:spAutoFit/>
          </a:bodyPr>
          <a:lstStyle/>
          <a:p>
            <a:pPr algn="r"/>
            <a:r>
              <a:rPr lang="en-US" sz="2800" dirty="0">
                <a:latin typeface="Georgia" panose="02040502050405020303" pitchFamily="18" charset="0"/>
              </a:rPr>
              <a:t>It is better to lead from behind and to put others in front, especially when you celebrate victory when nice things occur. You take the front line when there is danger. Then people will appreciate your leadership.	</a:t>
            </a:r>
            <a:r>
              <a:rPr lang="en-US" dirty="0">
                <a:latin typeface="Georgia" panose="02040502050405020303" pitchFamily="18" charset="0"/>
              </a:rPr>
              <a:t>			</a:t>
            </a:r>
            <a:r>
              <a:rPr lang="en-US" i="1" dirty="0">
                <a:latin typeface="Georgia" panose="02040502050405020303" pitchFamily="18" charset="0"/>
              </a:rPr>
              <a:t>Nelson Mandela</a:t>
            </a:r>
          </a:p>
        </p:txBody>
      </p:sp>
    </p:spTree>
    <p:extLst>
      <p:ext uri="{BB962C8B-B14F-4D97-AF65-F5344CB8AC3E}">
        <p14:creationId xmlns:p14="http://schemas.microsoft.com/office/powerpoint/2010/main" xmlns="" val="271825372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4" cstate="print"/>
          <a:stretch>
            <a:fillRect/>
          </a:stretch>
        </p:blipFill>
        <p:spPr>
          <a:xfrm>
            <a:off x="2908302" y="1805785"/>
            <a:ext cx="6705599" cy="4156869"/>
          </a:xfrm>
          <a:prstGeom prst="rect">
            <a:avLst/>
          </a:prstGeom>
        </p:spPr>
      </p:pic>
      <p:sp>
        <p:nvSpPr>
          <p:cNvPr id="4" name="Footer Placeholder 3"/>
          <p:cNvSpPr>
            <a:spLocks noGrp="1"/>
          </p:cNvSpPr>
          <p:nvPr>
            <p:ph type="ftr" sz="quarter" idx="11"/>
          </p:nvPr>
        </p:nvSpPr>
        <p:spPr/>
        <p:txBody>
          <a:bodyPr/>
          <a:lstStyle/>
          <a:p>
            <a:r>
              <a:rPr lang="en-US" dirty="0" smtClean="0">
                <a:solidFill>
                  <a:prstClr val="black">
                    <a:tint val="75000"/>
                  </a:prstClr>
                </a:solidFill>
              </a:rPr>
              <a:t>CTE Leadership Institute May 8 - 9, 2015 La Jolla, CA</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7</a:t>
            </a:fld>
            <a:endParaRPr lang="en-US">
              <a:solidFill>
                <a:prstClr val="black">
                  <a:tint val="75000"/>
                </a:prstClr>
              </a:solidFill>
            </a:endParaRPr>
          </a:p>
        </p:txBody>
      </p:sp>
    </p:spTree>
    <p:extLst>
      <p:ext uri="{BB962C8B-B14F-4D97-AF65-F5344CB8AC3E}">
        <p14:creationId xmlns:p14="http://schemas.microsoft.com/office/powerpoint/2010/main" xmlns="" val="283116396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solidFill>
                  <a:prstClr val="black">
                    <a:tint val="75000"/>
                  </a:prstClr>
                </a:solidFill>
              </a:rPr>
              <a:t>CTE Leadership Institute May 8 - 9, 2015 La Jolla, CA</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8</a:t>
            </a:fld>
            <a:endParaRPr lang="en-US">
              <a:solidFill>
                <a:prstClr val="black">
                  <a:tint val="75000"/>
                </a:prstClr>
              </a:solidFill>
            </a:endParaRPr>
          </a:p>
        </p:txBody>
      </p:sp>
      <p:pic>
        <p:nvPicPr>
          <p:cNvPr id="10" name="Content Placeholder 9"/>
          <p:cNvPicPr>
            <a:picLocks noGrp="1" noChangeAspect="1"/>
          </p:cNvPicPr>
          <p:nvPr>
            <p:ph idx="1"/>
          </p:nvPr>
        </p:nvPicPr>
        <p:blipFill>
          <a:blip r:embed="rId4" cstate="print"/>
          <a:stretch>
            <a:fillRect/>
          </a:stretch>
        </p:blipFill>
        <p:spPr>
          <a:xfrm>
            <a:off x="3139772" y="1749425"/>
            <a:ext cx="5937859" cy="4351338"/>
          </a:xfrm>
          <a:prstGeom prst="rect">
            <a:avLst/>
          </a:prstGeom>
        </p:spPr>
      </p:pic>
    </p:spTree>
    <p:extLst>
      <p:ext uri="{BB962C8B-B14F-4D97-AF65-F5344CB8AC3E}">
        <p14:creationId xmlns:p14="http://schemas.microsoft.com/office/powerpoint/2010/main" xmlns="" val="279522086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a:t>
            </a:r>
            <a:r>
              <a:rPr lang="en-US" dirty="0"/>
              <a:t>Table Top </a:t>
            </a:r>
            <a:r>
              <a:rPr lang="en-US" dirty="0" smtClean="0"/>
              <a:t>Exercise: </a:t>
            </a:r>
            <a:r>
              <a:rPr lang="en-US" dirty="0"/>
              <a:t>Define </a:t>
            </a:r>
            <a:r>
              <a:rPr lang="en-US" dirty="0" smtClean="0"/>
              <a:t>Leadership</a:t>
            </a:r>
            <a:endParaRPr lang="en-US" dirty="0"/>
          </a:p>
        </p:txBody>
      </p:sp>
      <p:sp>
        <p:nvSpPr>
          <p:cNvPr id="3" name="Content Placeholder 2"/>
          <p:cNvSpPr>
            <a:spLocks noGrp="1"/>
          </p:cNvSpPr>
          <p:nvPr>
            <p:ph idx="1"/>
          </p:nvPr>
        </p:nvSpPr>
        <p:spPr/>
        <p:txBody>
          <a:bodyPr/>
          <a:lstStyle/>
          <a:p>
            <a:r>
              <a:rPr lang="en-US" b="0" dirty="0"/>
              <a:t>Craft a definition of Leadership in the context of CTE Education.</a:t>
            </a:r>
          </a:p>
          <a:p>
            <a:pPr lvl="1"/>
            <a:r>
              <a:rPr lang="en-US" sz="2800" dirty="0"/>
              <a:t>At your table, discuss what makes a good leader? What makes a good leader great?</a:t>
            </a:r>
          </a:p>
          <a:p>
            <a:pPr lvl="1"/>
            <a:r>
              <a:rPr lang="en-US" sz="2800" dirty="0"/>
              <a:t>Place your responses on the poster paper at your table.</a:t>
            </a:r>
          </a:p>
          <a:p>
            <a:pPr lvl="1"/>
            <a:r>
              <a:rPr lang="en-US" sz="2800" dirty="0"/>
              <a:t>Be prepared to quickly report out your work.</a:t>
            </a:r>
          </a:p>
          <a:p>
            <a:pPr lvl="1"/>
            <a:r>
              <a:rPr lang="en-US" sz="2800" dirty="0"/>
              <a:t>Reflect on your own leadership skill set.</a:t>
            </a:r>
          </a:p>
          <a:p>
            <a:pPr lvl="1"/>
            <a:r>
              <a:rPr lang="en-US" sz="2800" dirty="0"/>
              <a:t>Complete the Leadership Planning Worksheet.</a:t>
            </a:r>
          </a:p>
          <a:p>
            <a:pPr lvl="1"/>
            <a:r>
              <a:rPr lang="en-US" sz="2800" dirty="0"/>
              <a:t>Prepare to build a personal leadership plan during the last General Session. </a:t>
            </a:r>
          </a:p>
          <a:p>
            <a:endParaRPr lang="en-US" dirty="0"/>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CTE Leadership Institute May 8 - 9, 2015 La Jolla, CA</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9</a:t>
            </a:fld>
            <a:endParaRPr lang="en-US">
              <a:solidFill>
                <a:prstClr val="black">
                  <a:tint val="75000"/>
                </a:prstClr>
              </a:solidFill>
            </a:endParaRPr>
          </a:p>
        </p:txBody>
      </p:sp>
    </p:spTree>
    <p:extLst>
      <p:ext uri="{BB962C8B-B14F-4D97-AF65-F5344CB8AC3E}">
        <p14:creationId xmlns:p14="http://schemas.microsoft.com/office/powerpoint/2010/main" xmlns="" val="13051914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44546A"/>
      </a:dk2>
      <a:lt2>
        <a:srgbClr val="E7E6E6"/>
      </a:lt2>
      <a:accent1>
        <a:srgbClr val="422100"/>
      </a:accent1>
      <a:accent2>
        <a:srgbClr val="ED7D31"/>
      </a:accent2>
      <a:accent3>
        <a:srgbClr val="C28446"/>
      </a:accent3>
      <a:accent4>
        <a:srgbClr val="FFC000"/>
      </a:accent4>
      <a:accent5>
        <a:srgbClr val="9F9F9F"/>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 id="{C6C0C59A-314C-476A-9EA5-9BC28D9283A5}" vid="{6A25FF00-F3F4-435C-AC82-54739F77B3A6}"/>
    </a:ext>
  </a:ext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422100"/>
      </a:accent1>
      <a:accent2>
        <a:srgbClr val="ED7D31"/>
      </a:accent2>
      <a:accent3>
        <a:srgbClr val="C28446"/>
      </a:accent3>
      <a:accent4>
        <a:srgbClr val="FFC000"/>
      </a:accent4>
      <a:accent5>
        <a:srgbClr val="9F9F9F"/>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 id="{E08B9877-1A5F-4C8C-AE8B-A393F1B2205C}" vid="{6C1C3204-970A-4D19-960B-0C81057B61D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1843</TotalTime>
  <Words>600</Words>
  <Application>Microsoft Office PowerPoint</Application>
  <PresentationFormat>Custom</PresentationFormat>
  <Paragraphs>69</Paragraphs>
  <Slides>12</Slides>
  <Notes>11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12</vt:i4>
      </vt:variant>
    </vt:vector>
  </HeadingPairs>
  <TitlesOfParts>
    <vt:vector size="15" baseType="lpstr">
      <vt:lpstr>1_Office Theme</vt:lpstr>
      <vt:lpstr>Office Theme</vt:lpstr>
      <vt:lpstr>Presentation</vt:lpstr>
      <vt:lpstr>A Call to Action!</vt:lpstr>
      <vt:lpstr>Location, Location, Location</vt:lpstr>
      <vt:lpstr>Timing, Timing and Timing</vt:lpstr>
      <vt:lpstr>Slide 4</vt:lpstr>
      <vt:lpstr>What is Leadership?</vt:lpstr>
      <vt:lpstr>Slide 6</vt:lpstr>
      <vt:lpstr>Slide 7</vt:lpstr>
      <vt:lpstr>Slide 8</vt:lpstr>
      <vt:lpstr>A Table Top Exercise: Define Leadership</vt:lpstr>
      <vt:lpstr>Slide 10</vt:lpstr>
      <vt:lpstr>Slide 11</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Call to Action</dc:title>
  <dc:creator>Grant</dc:creator>
  <cp:lastModifiedBy>Academic Senate</cp:lastModifiedBy>
  <cp:revision>63</cp:revision>
  <dcterms:created xsi:type="dcterms:W3CDTF">2015-05-02T02:46:00Z</dcterms:created>
  <dcterms:modified xsi:type="dcterms:W3CDTF">2015-05-12T22:03:37Z</dcterms:modified>
</cp:coreProperties>
</file>