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60" r:id="rId2"/>
    <p:sldId id="261" r:id="rId3"/>
    <p:sldId id="262" r:id="rId4"/>
    <p:sldId id="263" r:id="rId5"/>
    <p:sldId id="264" r:id="rId6"/>
    <p:sldId id="285" r:id="rId7"/>
    <p:sldId id="272" r:id="rId8"/>
    <p:sldId id="276" r:id="rId9"/>
    <p:sldId id="274" r:id="rId10"/>
    <p:sldId id="267" r:id="rId11"/>
    <p:sldId id="286" r:id="rId12"/>
    <p:sldId id="287" r:id="rId13"/>
    <p:sldId id="273" r:id="rId14"/>
    <p:sldId id="288" r:id="rId15"/>
    <p:sldId id="278" r:id="rId16"/>
    <p:sldId id="280" r:id="rId17"/>
    <p:sldId id="289" r:id="rId18"/>
    <p:sldId id="279" r:id="rId19"/>
    <p:sldId id="270" r:id="rId20"/>
    <p:sldId id="271" r:id="rId21"/>
    <p:sldId id="266" r:id="rId22"/>
    <p:sldId id="269"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3" autoAdjust="0"/>
    <p:restoredTop sz="85460" autoAdjust="0"/>
  </p:normalViewPr>
  <p:slideViewPr>
    <p:cSldViewPr snapToGrid="0" snapToObjects="1">
      <p:cViewPr varScale="1">
        <p:scale>
          <a:sx n="76" d="100"/>
          <a:sy n="76" d="100"/>
        </p:scale>
        <p:origin x="984" y="200"/>
      </p:cViewPr>
      <p:guideLst>
        <p:guide orient="horz" pos="2160"/>
        <p:guide pos="3840"/>
      </p:guideLst>
    </p:cSldViewPr>
  </p:slideViewPr>
  <p:notesTextViewPr>
    <p:cViewPr>
      <p:scale>
        <a:sx n="1" d="1"/>
        <a:sy n="1" d="1"/>
      </p:scale>
      <p:origin x="0" y="0"/>
    </p:cViewPr>
  </p:notesTextViewPr>
  <p:sorterViewPr>
    <p:cViewPr>
      <p:scale>
        <a:sx n="100" d="100"/>
        <a:sy n="100" d="100"/>
      </p:scale>
      <p:origin x="0" y="-1974"/>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Enrollment Change Fall 2016 to Fall 2019 English, </a:t>
            </a:r>
            <a:br>
              <a:rPr lang="en-US" dirty="0">
                <a:solidFill>
                  <a:schemeClr val="tx1"/>
                </a:solidFill>
              </a:rPr>
            </a:br>
            <a:r>
              <a:rPr lang="en-US" dirty="0">
                <a:solidFill>
                  <a:schemeClr val="tx1"/>
                </a:solidFill>
              </a:rPr>
              <a:t>Mathematics, Overall Student Count and Percent 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Sheet1!$A$62</c:f>
              <c:strCache>
                <c:ptCount val="1"/>
                <c:pt idx="0">
                  <c:v>Change</c:v>
                </c:pt>
              </c:strCache>
            </c:strRef>
          </c:tx>
          <c:spPr>
            <a:solidFill>
              <a:schemeClr val="accent1">
                <a:lumMod val="60000"/>
                <a:lumOff val="40000"/>
                <a:alpha val="70000"/>
              </a:schemeClr>
            </a:solidFill>
            <a:ln>
              <a:noFill/>
            </a:ln>
            <a:effectLst/>
          </c:spPr>
          <c:invertIfNegative val="0"/>
          <c:cat>
            <c:strRef>
              <c:f>Sheet1!$B$59:$E$59</c:f>
              <c:strCache>
                <c:ptCount val="3"/>
                <c:pt idx="0">
                  <c:v>Credit Enrollment Mathematics – (1701.00)</c:v>
                </c:pt>
                <c:pt idx="1">
                  <c:v>Credit Enrollment English - (1501.00)</c:v>
                </c:pt>
                <c:pt idx="2">
                  <c:v> Overall CCC Credit Course Enrollment</c:v>
                </c:pt>
              </c:strCache>
              <c:extLst/>
            </c:strRef>
          </c:cat>
          <c:val>
            <c:numRef>
              <c:f>Sheet1!$B$62:$E$62</c:f>
              <c:numCache>
                <c:formatCode>#,##0</c:formatCode>
                <c:ptCount val="3"/>
                <c:pt idx="0">
                  <c:v>-80154</c:v>
                </c:pt>
                <c:pt idx="1">
                  <c:v>-39913</c:v>
                </c:pt>
                <c:pt idx="2">
                  <c:v>-30960</c:v>
                </c:pt>
              </c:numCache>
              <c:extLst/>
            </c:numRef>
          </c:val>
          <c:extLst>
            <c:ext xmlns:c16="http://schemas.microsoft.com/office/drawing/2014/chart" uri="{C3380CC4-5D6E-409C-BE32-E72D297353CC}">
              <c16:uniqueId val="{00000000-3A11-4A16-8C74-E4EA5F592868}"/>
            </c:ext>
          </c:extLst>
        </c:ser>
        <c:dLbls>
          <c:showLegendKey val="0"/>
          <c:showVal val="0"/>
          <c:showCatName val="0"/>
          <c:showSerName val="0"/>
          <c:showPercent val="0"/>
          <c:showBubbleSize val="0"/>
        </c:dLbls>
        <c:gapWidth val="219"/>
        <c:overlap val="-27"/>
        <c:axId val="66122112"/>
        <c:axId val="66123648"/>
        <c:extLst>
          <c:ext xmlns:c15="http://schemas.microsoft.com/office/drawing/2012/chart" uri="{02D57815-91ED-43cb-92C2-25804820EDAC}">
            <c15:filteredBarSeries>
              <c15:ser>
                <c:idx val="0"/>
                <c:order val="0"/>
                <c:tx>
                  <c:strRef>
                    <c:extLst>
                      <c:ext uri="{02D57815-91ED-43cb-92C2-25804820EDAC}">
                        <c15:formulaRef>
                          <c15:sqref>Sheet1!$A$60</c15:sqref>
                        </c15:formulaRef>
                      </c:ext>
                    </c:extLst>
                    <c:strCache>
                      <c:ptCount val="1"/>
                      <c:pt idx="0">
                        <c:v>Fall 2016</c:v>
                      </c:pt>
                    </c:strCache>
                  </c:strRef>
                </c:tx>
                <c:spPr>
                  <a:solidFill>
                    <a:schemeClr val="accent5">
                      <a:shade val="58000"/>
                    </a:schemeClr>
                  </a:solidFill>
                  <a:ln>
                    <a:noFill/>
                  </a:ln>
                  <a:effectLst/>
                </c:spPr>
                <c:invertIfNegative val="0"/>
                <c:cat>
                  <c:strRef>
                    <c:extLst>
                      <c:ext uri="{02D57815-91ED-43cb-92C2-25804820EDAC}">
                        <c15:formulaRef>
                          <c15:sqref>Sheet1!$B$59:$E$59</c15:sqref>
                        </c15:formulaRef>
                      </c:ext>
                    </c:extLst>
                    <c:strCache>
                      <c:ptCount val="3"/>
                      <c:pt idx="0">
                        <c:v>Credit Enrollment Mathematics – (1701.00)</c:v>
                      </c:pt>
                      <c:pt idx="1">
                        <c:v>Credit Enrollment English - (1501.00)</c:v>
                      </c:pt>
                      <c:pt idx="2">
                        <c:v> Overall CCC Credit Course Enrollment</c:v>
                      </c:pt>
                    </c:strCache>
                  </c:strRef>
                </c:cat>
                <c:val>
                  <c:numRef>
                    <c:extLst>
                      <c:ext uri="{02D57815-91ED-43cb-92C2-25804820EDAC}">
                        <c15:formulaRef>
                          <c15:sqref>Sheet1!$B$60:$E$60</c15:sqref>
                        </c15:formulaRef>
                      </c:ext>
                    </c:extLst>
                    <c:numCache>
                      <c:formatCode>#,##0</c:formatCode>
                      <c:ptCount val="3"/>
                      <c:pt idx="0">
                        <c:v>459606</c:v>
                      </c:pt>
                      <c:pt idx="1">
                        <c:v>416982</c:v>
                      </c:pt>
                      <c:pt idx="2">
                        <c:v>3855744</c:v>
                      </c:pt>
                    </c:numCache>
                  </c:numRef>
                </c:val>
                <c:extLst>
                  <c:ext xmlns:c16="http://schemas.microsoft.com/office/drawing/2014/chart" uri="{C3380CC4-5D6E-409C-BE32-E72D297353CC}">
                    <c16:uniqueId val="{00000002-3A11-4A16-8C74-E4EA5F59286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Sheet1!$A$61</c15:sqref>
                        </c15:formulaRef>
                      </c:ext>
                    </c:extLst>
                    <c:strCache>
                      <c:ptCount val="1"/>
                      <c:pt idx="0">
                        <c:v>Fall 2019</c:v>
                      </c:pt>
                    </c:strCache>
                  </c:strRef>
                </c:tx>
                <c:spPr>
                  <a:solidFill>
                    <a:schemeClr val="accent5">
                      <a:shade val="8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Sheet1!$B$59:$E$59</c15:sqref>
                        </c15:formulaRef>
                      </c:ext>
                    </c:extLst>
                    <c:strCache>
                      <c:ptCount val="3"/>
                      <c:pt idx="0">
                        <c:v>Credit Enrollment Mathematics – (1701.00)</c:v>
                      </c:pt>
                      <c:pt idx="1">
                        <c:v>Credit Enrollment English - (1501.00)</c:v>
                      </c:pt>
                      <c:pt idx="2">
                        <c:v> Overall CCC Credit Course Enrollment</c:v>
                      </c:pt>
                    </c:strCache>
                  </c:strRef>
                </c:cat>
                <c:val>
                  <c:numRef>
                    <c:extLst xmlns:c15="http://schemas.microsoft.com/office/drawing/2012/chart">
                      <c:ext xmlns:c15="http://schemas.microsoft.com/office/drawing/2012/chart" uri="{02D57815-91ED-43cb-92C2-25804820EDAC}">
                        <c15:formulaRef>
                          <c15:sqref>Sheet1!$B$61:$E$61</c15:sqref>
                        </c15:formulaRef>
                      </c:ext>
                    </c:extLst>
                    <c:numCache>
                      <c:formatCode>#,##0</c:formatCode>
                      <c:ptCount val="3"/>
                      <c:pt idx="0">
                        <c:v>379452</c:v>
                      </c:pt>
                      <c:pt idx="1">
                        <c:v>377069</c:v>
                      </c:pt>
                      <c:pt idx="2">
                        <c:v>3824784</c:v>
                      </c:pt>
                    </c:numCache>
                  </c:numRef>
                </c:val>
                <c:extLst xmlns:c15="http://schemas.microsoft.com/office/drawing/2012/chart">
                  <c:ext xmlns:c16="http://schemas.microsoft.com/office/drawing/2014/chart" uri="{C3380CC4-5D6E-409C-BE32-E72D297353CC}">
                    <c16:uniqueId val="{00000003-3A11-4A16-8C74-E4EA5F592868}"/>
                  </c:ext>
                </c:extLst>
              </c15:ser>
            </c15:filteredBarSeries>
          </c:ext>
        </c:extLst>
      </c:barChart>
      <c:lineChart>
        <c:grouping val="standard"/>
        <c:varyColors val="0"/>
        <c:ser>
          <c:idx val="3"/>
          <c:order val="3"/>
          <c:tx>
            <c:strRef>
              <c:f>Sheet1!$A$63</c:f>
              <c:strCache>
                <c:ptCount val="1"/>
                <c:pt idx="0">
                  <c:v>% Change</c:v>
                </c:pt>
              </c:strCache>
            </c:strRef>
          </c:tx>
          <c:spPr>
            <a:ln w="19050" cap="rnd">
              <a:solidFill>
                <a:schemeClr val="accent5"/>
              </a:solidFill>
              <a:round/>
            </a:ln>
            <a:effectLst/>
          </c:spPr>
          <c:marker>
            <c:symbol val="none"/>
          </c:marker>
          <c:cat>
            <c:strRef>
              <c:f>Sheet1!$B$59:$E$59</c:f>
              <c:strCache>
                <c:ptCount val="3"/>
                <c:pt idx="0">
                  <c:v>Credit Enrollment Mathematics – (1701.00)</c:v>
                </c:pt>
                <c:pt idx="1">
                  <c:v>Credit Enrollment English - (1501.00)</c:v>
                </c:pt>
                <c:pt idx="2">
                  <c:v> Overall CCC Credit Course Enrollment</c:v>
                </c:pt>
              </c:strCache>
              <c:extLst/>
            </c:strRef>
          </c:cat>
          <c:val>
            <c:numRef>
              <c:f>Sheet1!$B$63:$E$63</c:f>
              <c:numCache>
                <c:formatCode>0.00%</c:formatCode>
                <c:ptCount val="3"/>
                <c:pt idx="0">
                  <c:v>-0.17439720108092582</c:v>
                </c:pt>
                <c:pt idx="1">
                  <c:v>-9.5718760042399917E-2</c:v>
                </c:pt>
                <c:pt idx="2">
                  <c:v>-8.0295787272184043E-3</c:v>
                </c:pt>
              </c:numCache>
              <c:extLst/>
            </c:numRef>
          </c:val>
          <c:smooth val="0"/>
          <c:extLst>
            <c:ext xmlns:c16="http://schemas.microsoft.com/office/drawing/2014/chart" uri="{C3380CC4-5D6E-409C-BE32-E72D297353CC}">
              <c16:uniqueId val="{00000001-3A11-4A16-8C74-E4EA5F592868}"/>
            </c:ext>
          </c:extLst>
        </c:ser>
        <c:dLbls>
          <c:showLegendKey val="0"/>
          <c:showVal val="0"/>
          <c:showCatName val="0"/>
          <c:showSerName val="0"/>
          <c:showPercent val="0"/>
          <c:showBubbleSize val="0"/>
        </c:dLbls>
        <c:marker val="1"/>
        <c:smooth val="0"/>
        <c:axId val="79434880"/>
        <c:axId val="66125184"/>
      </c:lineChart>
      <c:catAx>
        <c:axId val="661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66123648"/>
        <c:crosses val="autoZero"/>
        <c:auto val="1"/>
        <c:lblAlgn val="ctr"/>
        <c:lblOffset val="100"/>
        <c:noMultiLvlLbl val="0"/>
      </c:catAx>
      <c:valAx>
        <c:axId val="66123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22112"/>
        <c:crosses val="autoZero"/>
        <c:crossBetween val="between"/>
      </c:valAx>
      <c:valAx>
        <c:axId val="6612518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34880"/>
        <c:crosses val="max"/>
        <c:crossBetween val="between"/>
      </c:valAx>
      <c:catAx>
        <c:axId val="79434880"/>
        <c:scaling>
          <c:orientation val="minMax"/>
        </c:scaling>
        <c:delete val="1"/>
        <c:axPos val="b"/>
        <c:numFmt formatCode="General" sourceLinked="1"/>
        <c:majorTickMark val="none"/>
        <c:minorTickMark val="none"/>
        <c:tickLblPos val="nextTo"/>
        <c:crossAx val="661251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Transfer-level English (TOP Code 1501.00) Fall Terms 2016-2019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Sheet!$D$90:$D$91</c:f>
              <c:strCache>
                <c:ptCount val="2"/>
                <c:pt idx="0">
                  <c:v>Fall 2016</c:v>
                </c:pt>
                <c:pt idx="1">
                  <c:v>Average = 0.7157</c:v>
                </c:pt>
              </c:strCache>
            </c:strRef>
          </c:tx>
          <c:spPr>
            <a:solidFill>
              <a:schemeClr val="accent1"/>
            </a:solidFill>
            <a:ln>
              <a:noFill/>
            </a:ln>
            <a:effectLst/>
          </c:spPr>
          <c:invertIfNegative val="0"/>
          <c:cat>
            <c:strRef>
              <c:f>Sheet!$C$92:$C$99</c:f>
              <c:strCache>
                <c:ptCount val="8"/>
                <c:pt idx="0">
                  <c:v>African-American</c:v>
                </c:pt>
                <c:pt idx="1">
                  <c:v>American Indian/Alaskan Native</c:v>
                </c:pt>
                <c:pt idx="2">
                  <c:v>Asian</c:v>
                </c:pt>
                <c:pt idx="3">
                  <c:v>Hispanic</c:v>
                </c:pt>
                <c:pt idx="4">
                  <c:v>Multi-Ethnicity</c:v>
                </c:pt>
                <c:pt idx="5">
                  <c:v>Pacific Islander</c:v>
                </c:pt>
                <c:pt idx="6">
                  <c:v>Unknown</c:v>
                </c:pt>
                <c:pt idx="7">
                  <c:v>White Non-Hispanic</c:v>
                </c:pt>
              </c:strCache>
            </c:strRef>
          </c:cat>
          <c:val>
            <c:numRef>
              <c:f>Sheet!$D$92:$D$99</c:f>
              <c:numCache>
                <c:formatCode>0.0000</c:formatCode>
                <c:ptCount val="8"/>
                <c:pt idx="0">
                  <c:v>0.6217304594615326</c:v>
                </c:pt>
                <c:pt idx="1">
                  <c:v>0.67124793842770758</c:v>
                </c:pt>
                <c:pt idx="2">
                  <c:v>0.78300894719602809</c:v>
                </c:pt>
                <c:pt idx="3">
                  <c:v>0.67741216460951215</c:v>
                </c:pt>
                <c:pt idx="4">
                  <c:v>0.71408871523787631</c:v>
                </c:pt>
                <c:pt idx="5">
                  <c:v>0.64997521070897368</c:v>
                </c:pt>
                <c:pt idx="6">
                  <c:v>0.77694038245219343</c:v>
                </c:pt>
                <c:pt idx="7">
                  <c:v>0.76957134730020527</c:v>
                </c:pt>
              </c:numCache>
            </c:numRef>
          </c:val>
          <c:extLst>
            <c:ext xmlns:c16="http://schemas.microsoft.com/office/drawing/2014/chart" uri="{C3380CC4-5D6E-409C-BE32-E72D297353CC}">
              <c16:uniqueId val="{00000000-0E5D-384A-9AD9-8AAD27DF0FA1}"/>
            </c:ext>
          </c:extLst>
        </c:ser>
        <c:ser>
          <c:idx val="1"/>
          <c:order val="1"/>
          <c:tx>
            <c:strRef>
              <c:f>Sheet!$E$90:$E$91</c:f>
              <c:strCache>
                <c:ptCount val="2"/>
                <c:pt idx="0">
                  <c:v>Fall 2017</c:v>
                </c:pt>
                <c:pt idx="1">
                  <c:v>Average = 0.7148</c:v>
                </c:pt>
              </c:strCache>
            </c:strRef>
          </c:tx>
          <c:spPr>
            <a:solidFill>
              <a:schemeClr val="accent2"/>
            </a:solidFill>
            <a:ln>
              <a:noFill/>
            </a:ln>
            <a:effectLst/>
          </c:spPr>
          <c:invertIfNegative val="0"/>
          <c:cat>
            <c:strRef>
              <c:f>Sheet!$C$92:$C$99</c:f>
              <c:strCache>
                <c:ptCount val="8"/>
                <c:pt idx="0">
                  <c:v>African-American</c:v>
                </c:pt>
                <c:pt idx="1">
                  <c:v>American Indian/Alaskan Native</c:v>
                </c:pt>
                <c:pt idx="2">
                  <c:v>Asian</c:v>
                </c:pt>
                <c:pt idx="3">
                  <c:v>Hispanic</c:v>
                </c:pt>
                <c:pt idx="4">
                  <c:v>Multi-Ethnicity</c:v>
                </c:pt>
                <c:pt idx="5">
                  <c:v>Pacific Islander</c:v>
                </c:pt>
                <c:pt idx="6">
                  <c:v>Unknown</c:v>
                </c:pt>
                <c:pt idx="7">
                  <c:v>White Non-Hispanic</c:v>
                </c:pt>
              </c:strCache>
            </c:strRef>
          </c:cat>
          <c:val>
            <c:numRef>
              <c:f>Sheet!$E$92:$E$99</c:f>
              <c:numCache>
                <c:formatCode>0.0000</c:formatCode>
                <c:ptCount val="8"/>
                <c:pt idx="0">
                  <c:v>0.62132921174652245</c:v>
                </c:pt>
                <c:pt idx="1">
                  <c:v>0.67077747989276137</c:v>
                </c:pt>
                <c:pt idx="2">
                  <c:v>0.79104940932999912</c:v>
                </c:pt>
                <c:pt idx="3">
                  <c:v>0.67501128557189916</c:v>
                </c:pt>
                <c:pt idx="4">
                  <c:v>0.71252029586866317</c:v>
                </c:pt>
                <c:pt idx="5">
                  <c:v>0.64241559676652404</c:v>
                </c:pt>
                <c:pt idx="6">
                  <c:v>0.76008215085884989</c:v>
                </c:pt>
                <c:pt idx="7">
                  <c:v>0.77180445710313728</c:v>
                </c:pt>
              </c:numCache>
            </c:numRef>
          </c:val>
          <c:extLst>
            <c:ext xmlns:c16="http://schemas.microsoft.com/office/drawing/2014/chart" uri="{C3380CC4-5D6E-409C-BE32-E72D297353CC}">
              <c16:uniqueId val="{00000001-0E5D-384A-9AD9-8AAD27DF0FA1}"/>
            </c:ext>
          </c:extLst>
        </c:ser>
        <c:ser>
          <c:idx val="2"/>
          <c:order val="2"/>
          <c:tx>
            <c:strRef>
              <c:f>Sheet!$F$90:$F$91</c:f>
              <c:strCache>
                <c:ptCount val="2"/>
                <c:pt idx="0">
                  <c:v>Fall 2018</c:v>
                </c:pt>
                <c:pt idx="1">
                  <c:v>Average = 0.7093</c:v>
                </c:pt>
              </c:strCache>
            </c:strRef>
          </c:tx>
          <c:spPr>
            <a:solidFill>
              <a:schemeClr val="accent3"/>
            </a:solidFill>
            <a:ln>
              <a:noFill/>
            </a:ln>
            <a:effectLst/>
          </c:spPr>
          <c:invertIfNegative val="0"/>
          <c:cat>
            <c:strRef>
              <c:f>Sheet!$C$92:$C$99</c:f>
              <c:strCache>
                <c:ptCount val="8"/>
                <c:pt idx="0">
                  <c:v>African-American</c:v>
                </c:pt>
                <c:pt idx="1">
                  <c:v>American Indian/Alaskan Native</c:v>
                </c:pt>
                <c:pt idx="2">
                  <c:v>Asian</c:v>
                </c:pt>
                <c:pt idx="3">
                  <c:v>Hispanic</c:v>
                </c:pt>
                <c:pt idx="4">
                  <c:v>Multi-Ethnicity</c:v>
                </c:pt>
                <c:pt idx="5">
                  <c:v>Pacific Islander</c:v>
                </c:pt>
                <c:pt idx="6">
                  <c:v>Unknown</c:v>
                </c:pt>
                <c:pt idx="7">
                  <c:v>White Non-Hispanic</c:v>
                </c:pt>
              </c:strCache>
            </c:strRef>
          </c:cat>
          <c:val>
            <c:numRef>
              <c:f>Sheet!$F$92:$F$99</c:f>
              <c:numCache>
                <c:formatCode>0.0000</c:formatCode>
                <c:ptCount val="8"/>
                <c:pt idx="0">
                  <c:v>0.61390018484288356</c:v>
                </c:pt>
                <c:pt idx="1">
                  <c:v>0.64265536723163841</c:v>
                </c:pt>
                <c:pt idx="2">
                  <c:v>0.79087957260992658</c:v>
                </c:pt>
                <c:pt idx="3">
                  <c:v>0.66590829832107212</c:v>
                </c:pt>
                <c:pt idx="4">
                  <c:v>0.71666230023578725</c:v>
                </c:pt>
                <c:pt idx="5">
                  <c:v>0.63068442811208081</c:v>
                </c:pt>
                <c:pt idx="6">
                  <c:v>0.7479281767955801</c:v>
                </c:pt>
                <c:pt idx="7">
                  <c:v>0.7734710951225634</c:v>
                </c:pt>
              </c:numCache>
            </c:numRef>
          </c:val>
          <c:extLst>
            <c:ext xmlns:c16="http://schemas.microsoft.com/office/drawing/2014/chart" uri="{C3380CC4-5D6E-409C-BE32-E72D297353CC}">
              <c16:uniqueId val="{00000002-0E5D-384A-9AD9-8AAD27DF0FA1}"/>
            </c:ext>
          </c:extLst>
        </c:ser>
        <c:ser>
          <c:idx val="3"/>
          <c:order val="3"/>
          <c:tx>
            <c:strRef>
              <c:f>Sheet!$G$90:$G$91</c:f>
              <c:strCache>
                <c:ptCount val="2"/>
                <c:pt idx="0">
                  <c:v>Fall 2019</c:v>
                </c:pt>
                <c:pt idx="1">
                  <c:v>Average = 0.6861</c:v>
                </c:pt>
              </c:strCache>
            </c:strRef>
          </c:tx>
          <c:spPr>
            <a:solidFill>
              <a:schemeClr val="accent4"/>
            </a:solidFill>
            <a:ln>
              <a:noFill/>
            </a:ln>
            <a:effectLst/>
          </c:spPr>
          <c:invertIfNegative val="0"/>
          <c:cat>
            <c:strRef>
              <c:f>Sheet!$C$92:$C$99</c:f>
              <c:strCache>
                <c:ptCount val="8"/>
                <c:pt idx="0">
                  <c:v>African-American</c:v>
                </c:pt>
                <c:pt idx="1">
                  <c:v>American Indian/Alaskan Native</c:v>
                </c:pt>
                <c:pt idx="2">
                  <c:v>Asian</c:v>
                </c:pt>
                <c:pt idx="3">
                  <c:v>Hispanic</c:v>
                </c:pt>
                <c:pt idx="4">
                  <c:v>Multi-Ethnicity</c:v>
                </c:pt>
                <c:pt idx="5">
                  <c:v>Pacific Islander</c:v>
                </c:pt>
                <c:pt idx="6">
                  <c:v>Unknown</c:v>
                </c:pt>
                <c:pt idx="7">
                  <c:v>White Non-Hispanic</c:v>
                </c:pt>
              </c:strCache>
            </c:strRef>
          </c:cat>
          <c:val>
            <c:numRef>
              <c:f>Sheet!$G$92:$G$99</c:f>
              <c:numCache>
                <c:formatCode>0.0000</c:formatCode>
                <c:ptCount val="8"/>
                <c:pt idx="0">
                  <c:v>0.58092257001647452</c:v>
                </c:pt>
                <c:pt idx="1">
                  <c:v>0.63277133825079035</c:v>
                </c:pt>
                <c:pt idx="2">
                  <c:v>0.78056392091999938</c:v>
                </c:pt>
                <c:pt idx="3">
                  <c:v>0.64159481834169774</c:v>
                </c:pt>
                <c:pt idx="4">
                  <c:v>0.70606414968259268</c:v>
                </c:pt>
                <c:pt idx="5">
                  <c:v>0.59767248545303409</c:v>
                </c:pt>
                <c:pt idx="6">
                  <c:v>0.70182257925196512</c:v>
                </c:pt>
                <c:pt idx="7">
                  <c:v>0.76557344046775022</c:v>
                </c:pt>
              </c:numCache>
            </c:numRef>
          </c:val>
          <c:extLst>
            <c:ext xmlns:c16="http://schemas.microsoft.com/office/drawing/2014/chart" uri="{C3380CC4-5D6E-409C-BE32-E72D297353CC}">
              <c16:uniqueId val="{00000003-0E5D-384A-9AD9-8AAD27DF0FA1}"/>
            </c:ext>
          </c:extLst>
        </c:ser>
        <c:dLbls>
          <c:showLegendKey val="0"/>
          <c:showVal val="0"/>
          <c:showCatName val="0"/>
          <c:showSerName val="0"/>
          <c:showPercent val="0"/>
          <c:showBubbleSize val="0"/>
        </c:dLbls>
        <c:gapWidth val="219"/>
        <c:overlap val="-27"/>
        <c:axId val="79497856"/>
        <c:axId val="79511936"/>
      </c:barChart>
      <c:catAx>
        <c:axId val="7949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511936"/>
        <c:crosses val="autoZero"/>
        <c:auto val="1"/>
        <c:lblAlgn val="ctr"/>
        <c:lblOffset val="100"/>
        <c:noMultiLvlLbl val="0"/>
      </c:catAx>
      <c:valAx>
        <c:axId val="79511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Success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497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Equity Gap - Transfer-level English (TOP Code 1501.00) Fall Terms 2016 to 2019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9722444874031466E-2"/>
          <c:y val="0.20943262411347519"/>
          <c:w val="0.75489226271865706"/>
          <c:h val="0.70830401518959063"/>
        </c:manualLayout>
      </c:layout>
      <c:barChart>
        <c:barDir val="bar"/>
        <c:grouping val="clustered"/>
        <c:varyColors val="0"/>
        <c:ser>
          <c:idx val="0"/>
          <c:order val="0"/>
          <c:tx>
            <c:strRef>
              <c:f>Sheet!$D$151</c:f>
              <c:strCache>
                <c:ptCount val="1"/>
                <c:pt idx="0">
                  <c:v>Fall 2016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Sheet!$C$152:$C$158</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Sheet!$D$152:$D$158</c:f>
              <c:numCache>
                <c:formatCode>0.0000</c:formatCode>
                <c:ptCount val="7"/>
                <c:pt idx="0">
                  <c:v>0.14784088783867266</c:v>
                </c:pt>
                <c:pt idx="1">
                  <c:v>9.8323408872497686E-2</c:v>
                </c:pt>
                <c:pt idx="2">
                  <c:v>-1.3437599895822827E-2</c:v>
                </c:pt>
                <c:pt idx="3">
                  <c:v>9.215918269069312E-2</c:v>
                </c:pt>
                <c:pt idx="4">
                  <c:v>5.5482632062328952E-2</c:v>
                </c:pt>
                <c:pt idx="5">
                  <c:v>0.11959613659123158</c:v>
                </c:pt>
                <c:pt idx="6">
                  <c:v>-7.3690351519881681E-3</c:v>
                </c:pt>
              </c:numCache>
            </c:numRef>
          </c:val>
          <c:extLst>
            <c:ext xmlns:c16="http://schemas.microsoft.com/office/drawing/2014/chart" uri="{C3380CC4-5D6E-409C-BE32-E72D297353CC}">
              <c16:uniqueId val="{00000000-66E9-A445-8748-2269DA937A55}"/>
            </c:ext>
          </c:extLst>
        </c:ser>
        <c:ser>
          <c:idx val="1"/>
          <c:order val="1"/>
          <c:tx>
            <c:strRef>
              <c:f>Sheet!$E$151</c:f>
              <c:strCache>
                <c:ptCount val="1"/>
                <c:pt idx="0">
                  <c:v>Fall 2017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Sheet!$C$152:$C$158</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Sheet!$E$152:$E$158</c:f>
              <c:numCache>
                <c:formatCode>0.0000</c:formatCode>
                <c:ptCount val="7"/>
                <c:pt idx="0">
                  <c:v>0.15047524535661483</c:v>
                </c:pt>
                <c:pt idx="1">
                  <c:v>0.1010269772103759</c:v>
                </c:pt>
                <c:pt idx="2">
                  <c:v>-1.9244952226861844E-2</c:v>
                </c:pt>
                <c:pt idx="3">
                  <c:v>9.679317153123812E-2</c:v>
                </c:pt>
                <c:pt idx="4">
                  <c:v>5.9284161234474109E-2</c:v>
                </c:pt>
                <c:pt idx="5">
                  <c:v>0.12938886033661323</c:v>
                </c:pt>
                <c:pt idx="6">
                  <c:v>1.1722306244287384E-2</c:v>
                </c:pt>
              </c:numCache>
            </c:numRef>
          </c:val>
          <c:extLst>
            <c:ext xmlns:c16="http://schemas.microsoft.com/office/drawing/2014/chart" uri="{C3380CC4-5D6E-409C-BE32-E72D297353CC}">
              <c16:uniqueId val="{00000001-66E9-A445-8748-2269DA937A55}"/>
            </c:ext>
          </c:extLst>
        </c:ser>
        <c:ser>
          <c:idx val="2"/>
          <c:order val="2"/>
          <c:tx>
            <c:strRef>
              <c:f>Sheet!$F$151</c:f>
              <c:strCache>
                <c:ptCount val="1"/>
                <c:pt idx="0">
                  <c:v>Fall 2018</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Sheet!$C$152:$C$158</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Sheet!$F$152:$F$158</c:f>
              <c:numCache>
                <c:formatCode>0.0000</c:formatCode>
                <c:ptCount val="7"/>
                <c:pt idx="0">
                  <c:v>0.15957091027967985</c:v>
                </c:pt>
                <c:pt idx="1">
                  <c:v>0.13081572789092499</c:v>
                </c:pt>
                <c:pt idx="2">
                  <c:v>-1.7408477487363183E-2</c:v>
                </c:pt>
                <c:pt idx="3">
                  <c:v>0.10756279680149128</c:v>
                </c:pt>
                <c:pt idx="4">
                  <c:v>5.6808794886776148E-2</c:v>
                </c:pt>
                <c:pt idx="5">
                  <c:v>0.14278666701048259</c:v>
                </c:pt>
                <c:pt idx="6">
                  <c:v>2.5542918326983299E-2</c:v>
                </c:pt>
              </c:numCache>
            </c:numRef>
          </c:val>
          <c:extLst>
            <c:ext xmlns:c16="http://schemas.microsoft.com/office/drawing/2014/chart" uri="{C3380CC4-5D6E-409C-BE32-E72D297353CC}">
              <c16:uniqueId val="{00000002-66E9-A445-8748-2269DA937A55}"/>
            </c:ext>
          </c:extLst>
        </c:ser>
        <c:ser>
          <c:idx val="3"/>
          <c:order val="3"/>
          <c:tx>
            <c:strRef>
              <c:f>Sheet!$G$151</c:f>
              <c:strCache>
                <c:ptCount val="1"/>
                <c:pt idx="0">
                  <c:v>Fall 2019</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Sheet!$C$152:$C$158</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Sheet!$G$152:$G$158</c:f>
              <c:numCache>
                <c:formatCode>0.0000</c:formatCode>
                <c:ptCount val="7"/>
                <c:pt idx="0">
                  <c:v>0.18465087045127571</c:v>
                </c:pt>
                <c:pt idx="1">
                  <c:v>0.13280210221695987</c:v>
                </c:pt>
                <c:pt idx="2">
                  <c:v>-1.4990480452249155E-2</c:v>
                </c:pt>
                <c:pt idx="3">
                  <c:v>0.12397862212605248</c:v>
                </c:pt>
                <c:pt idx="4">
                  <c:v>5.9509290785157543E-2</c:v>
                </c:pt>
                <c:pt idx="5">
                  <c:v>0.16790095501471614</c:v>
                </c:pt>
                <c:pt idx="6">
                  <c:v>6.3750861215785104E-2</c:v>
                </c:pt>
              </c:numCache>
            </c:numRef>
          </c:val>
          <c:extLst>
            <c:ext xmlns:c16="http://schemas.microsoft.com/office/drawing/2014/chart" uri="{C3380CC4-5D6E-409C-BE32-E72D297353CC}">
              <c16:uniqueId val="{00000003-66E9-A445-8748-2269DA937A55}"/>
            </c:ext>
          </c:extLst>
        </c:ser>
        <c:dLbls>
          <c:dLblPos val="outEnd"/>
          <c:showLegendKey val="0"/>
          <c:showVal val="1"/>
          <c:showCatName val="0"/>
          <c:showSerName val="0"/>
          <c:showPercent val="0"/>
          <c:showBubbleSize val="0"/>
        </c:dLbls>
        <c:gapWidth val="150"/>
        <c:axId val="79584256"/>
        <c:axId val="79598336"/>
      </c:barChart>
      <c:catAx>
        <c:axId val="79584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598336"/>
        <c:crosses val="autoZero"/>
        <c:auto val="1"/>
        <c:lblAlgn val="ctr"/>
        <c:lblOffset val="100"/>
        <c:noMultiLvlLbl val="0"/>
      </c:catAx>
      <c:valAx>
        <c:axId val="79598336"/>
        <c:scaling>
          <c:orientation val="minMax"/>
        </c:scaling>
        <c:delete val="0"/>
        <c:axPos val="b"/>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5842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D09B1-6A92-403B-98B8-594446941A83}"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9F493C58-C707-4BAE-AD83-DB199CBD23AF}">
      <dgm:prSet phldrT="[Text]" custT="1"/>
      <dgm:spPr/>
      <dgm:t>
        <a:bodyPr/>
        <a:lstStyle/>
        <a:p>
          <a:r>
            <a:rPr lang="en-US" sz="2000" b="1" dirty="0">
              <a:solidFill>
                <a:schemeClr val="tx2"/>
              </a:solidFill>
            </a:rPr>
            <a:t>Placement</a:t>
          </a:r>
        </a:p>
      </dgm:t>
    </dgm:pt>
    <dgm:pt modelId="{5A060136-9DFC-485E-8630-BC68D9F900DE}" type="parTrans" cxnId="{83E11774-10A0-49EA-87AB-FFE7A5AD79BE}">
      <dgm:prSet/>
      <dgm:spPr/>
      <dgm:t>
        <a:bodyPr/>
        <a:lstStyle/>
        <a:p>
          <a:endParaRPr lang="en-US" sz="3200" b="1">
            <a:solidFill>
              <a:schemeClr val="tx2"/>
            </a:solidFill>
          </a:endParaRPr>
        </a:p>
      </dgm:t>
    </dgm:pt>
    <dgm:pt modelId="{CF3071E9-A5F4-43D3-8107-82B82BFB1694}" type="sibTrans" cxnId="{83E11774-10A0-49EA-87AB-FFE7A5AD79BE}">
      <dgm:prSet/>
      <dgm:spPr/>
      <dgm:t>
        <a:bodyPr/>
        <a:lstStyle/>
        <a:p>
          <a:endParaRPr lang="en-US" sz="3200" b="1">
            <a:solidFill>
              <a:schemeClr val="tx2"/>
            </a:solidFill>
          </a:endParaRPr>
        </a:p>
      </dgm:t>
    </dgm:pt>
    <dgm:pt modelId="{8069AE03-2C11-42F6-B11A-852A7ADCB8EF}">
      <dgm:prSet phldrT="[Text]" custT="1"/>
      <dgm:spPr>
        <a:solidFill>
          <a:schemeClr val="accent3"/>
        </a:solidFill>
      </dgm:spPr>
      <dgm:t>
        <a:bodyPr/>
        <a:lstStyle/>
        <a:p>
          <a:r>
            <a:rPr lang="en-US" sz="2000" b="1" dirty="0">
              <a:solidFill>
                <a:schemeClr val="tx2"/>
              </a:solidFill>
            </a:rPr>
            <a:t>Enrollment</a:t>
          </a:r>
        </a:p>
      </dgm:t>
    </dgm:pt>
    <dgm:pt modelId="{AE90577F-8D0D-47DC-9798-B5FF58E307BF}" type="parTrans" cxnId="{BFBC2DC2-B1A2-4D96-AD94-E96EB74BDDDC}">
      <dgm:prSet/>
      <dgm:spPr/>
      <dgm:t>
        <a:bodyPr/>
        <a:lstStyle/>
        <a:p>
          <a:endParaRPr lang="en-US" sz="3200" b="1">
            <a:solidFill>
              <a:schemeClr val="tx2"/>
            </a:solidFill>
          </a:endParaRPr>
        </a:p>
      </dgm:t>
    </dgm:pt>
    <dgm:pt modelId="{743B7126-1E5F-4E33-BFAD-788FEAA5471F}" type="sibTrans" cxnId="{BFBC2DC2-B1A2-4D96-AD94-E96EB74BDDDC}">
      <dgm:prSet/>
      <dgm:spPr/>
      <dgm:t>
        <a:bodyPr/>
        <a:lstStyle/>
        <a:p>
          <a:endParaRPr lang="en-US" sz="3200" b="1">
            <a:solidFill>
              <a:schemeClr val="tx2"/>
            </a:solidFill>
          </a:endParaRPr>
        </a:p>
      </dgm:t>
    </dgm:pt>
    <dgm:pt modelId="{3FBA8948-364F-41D4-A8DA-043A30266948}">
      <dgm:prSet phldrT="[Text]" custT="1"/>
      <dgm:spPr>
        <a:solidFill>
          <a:schemeClr val="accent4"/>
        </a:solidFill>
        <a:ln>
          <a:noFill/>
        </a:ln>
      </dgm:spPr>
      <dgm:t>
        <a:bodyPr/>
        <a:lstStyle/>
        <a:p>
          <a:pPr>
            <a:lnSpc>
              <a:spcPts val="1150"/>
            </a:lnSpc>
          </a:pPr>
          <a:r>
            <a:rPr lang="en-US" sz="2000" b="1" dirty="0">
              <a:solidFill>
                <a:schemeClr val="tx2"/>
              </a:solidFill>
            </a:rPr>
            <a:t>Course</a:t>
          </a:r>
        </a:p>
        <a:p>
          <a:pPr>
            <a:lnSpc>
              <a:spcPts val="1150"/>
            </a:lnSpc>
          </a:pPr>
          <a:r>
            <a:rPr lang="en-US" sz="2000" b="1" dirty="0">
              <a:solidFill>
                <a:schemeClr val="tx2"/>
              </a:solidFill>
            </a:rPr>
            <a:t> Success</a:t>
          </a:r>
        </a:p>
      </dgm:t>
    </dgm:pt>
    <dgm:pt modelId="{66A373D6-A0CE-4F9C-92F3-64F6426A7619}" type="parTrans" cxnId="{27018780-A22F-4AAA-9C58-1B0D9E338D3F}">
      <dgm:prSet/>
      <dgm:spPr/>
      <dgm:t>
        <a:bodyPr/>
        <a:lstStyle/>
        <a:p>
          <a:endParaRPr lang="en-US" sz="3200" b="1">
            <a:solidFill>
              <a:schemeClr val="tx2"/>
            </a:solidFill>
          </a:endParaRPr>
        </a:p>
      </dgm:t>
    </dgm:pt>
    <dgm:pt modelId="{7A4A1DCA-C096-4B71-84C4-041FD59EEE4F}" type="sibTrans" cxnId="{27018780-A22F-4AAA-9C58-1B0D9E338D3F}">
      <dgm:prSet/>
      <dgm:spPr/>
      <dgm:t>
        <a:bodyPr/>
        <a:lstStyle/>
        <a:p>
          <a:endParaRPr lang="en-US" sz="3200" b="1">
            <a:solidFill>
              <a:schemeClr val="tx2"/>
            </a:solidFill>
          </a:endParaRPr>
        </a:p>
      </dgm:t>
    </dgm:pt>
    <dgm:pt modelId="{AC3BD37A-BE59-4AB3-82C3-81BEF8A6A6F6}">
      <dgm:prSet custT="1"/>
      <dgm:spPr>
        <a:solidFill>
          <a:schemeClr val="accent1"/>
        </a:solidFill>
      </dgm:spPr>
      <dgm:t>
        <a:bodyPr/>
        <a:lstStyle/>
        <a:p>
          <a:pPr>
            <a:lnSpc>
              <a:spcPts val="1150"/>
            </a:lnSpc>
          </a:pPr>
          <a:r>
            <a:rPr lang="en-US" sz="2000" b="1" dirty="0">
              <a:solidFill>
                <a:schemeClr val="bg1"/>
              </a:solidFill>
            </a:rPr>
            <a:t>Subsequent</a:t>
          </a:r>
        </a:p>
        <a:p>
          <a:pPr>
            <a:lnSpc>
              <a:spcPts val="1150"/>
            </a:lnSpc>
          </a:pPr>
          <a:r>
            <a:rPr lang="en-US" sz="2000" b="1" dirty="0">
              <a:solidFill>
                <a:schemeClr val="bg1"/>
              </a:solidFill>
            </a:rPr>
            <a:t> Pathway</a:t>
          </a:r>
        </a:p>
        <a:p>
          <a:pPr>
            <a:lnSpc>
              <a:spcPts val="1150"/>
            </a:lnSpc>
          </a:pPr>
          <a:r>
            <a:rPr lang="en-US" sz="2000" b="1" dirty="0">
              <a:solidFill>
                <a:schemeClr val="bg1"/>
              </a:solidFill>
            </a:rPr>
            <a:t>Success</a:t>
          </a:r>
        </a:p>
      </dgm:t>
    </dgm:pt>
    <dgm:pt modelId="{91DF1270-D441-4DBA-923A-A801DF71E8E4}" type="parTrans" cxnId="{B637B4E1-FF86-45E9-9C61-1AB43FB93287}">
      <dgm:prSet/>
      <dgm:spPr/>
      <dgm:t>
        <a:bodyPr/>
        <a:lstStyle/>
        <a:p>
          <a:endParaRPr lang="en-US" sz="3200" b="1">
            <a:solidFill>
              <a:schemeClr val="tx2"/>
            </a:solidFill>
          </a:endParaRPr>
        </a:p>
      </dgm:t>
    </dgm:pt>
    <dgm:pt modelId="{FC9BB47C-07EE-4B65-9E7F-6F3306203333}" type="sibTrans" cxnId="{B637B4E1-FF86-45E9-9C61-1AB43FB93287}">
      <dgm:prSet/>
      <dgm:spPr/>
      <dgm:t>
        <a:bodyPr/>
        <a:lstStyle/>
        <a:p>
          <a:endParaRPr lang="en-US" sz="3200" b="1">
            <a:solidFill>
              <a:schemeClr val="tx2"/>
            </a:solidFill>
          </a:endParaRPr>
        </a:p>
      </dgm:t>
    </dgm:pt>
    <dgm:pt modelId="{31E059F0-B3D2-4359-9315-B8344D259013}" type="pres">
      <dgm:prSet presAssocID="{F27D09B1-6A92-403B-98B8-594446941A83}" presName="Name0" presStyleCnt="0">
        <dgm:presLayoutVars>
          <dgm:dir/>
          <dgm:animLvl val="lvl"/>
          <dgm:resizeHandles val="exact"/>
        </dgm:presLayoutVars>
      </dgm:prSet>
      <dgm:spPr/>
    </dgm:pt>
    <dgm:pt modelId="{89292AA1-45D3-4466-897F-903D0F5C4D1D}" type="pres">
      <dgm:prSet presAssocID="{9F493C58-C707-4BAE-AD83-DB199CBD23AF}" presName="parTxOnly" presStyleLbl="node1" presStyleIdx="0" presStyleCnt="4">
        <dgm:presLayoutVars>
          <dgm:chMax val="0"/>
          <dgm:chPref val="0"/>
          <dgm:bulletEnabled val="1"/>
        </dgm:presLayoutVars>
      </dgm:prSet>
      <dgm:spPr/>
    </dgm:pt>
    <dgm:pt modelId="{8E066360-A9F1-4E2D-BF13-CD20B7768ECF}" type="pres">
      <dgm:prSet presAssocID="{CF3071E9-A5F4-43D3-8107-82B82BFB1694}" presName="parTxOnlySpace" presStyleCnt="0"/>
      <dgm:spPr/>
    </dgm:pt>
    <dgm:pt modelId="{9F0FCAD6-C710-4F03-8F9B-BFE41255263F}" type="pres">
      <dgm:prSet presAssocID="{8069AE03-2C11-42F6-B11A-852A7ADCB8EF}" presName="parTxOnly" presStyleLbl="node1" presStyleIdx="1" presStyleCnt="4">
        <dgm:presLayoutVars>
          <dgm:chMax val="0"/>
          <dgm:chPref val="0"/>
          <dgm:bulletEnabled val="1"/>
        </dgm:presLayoutVars>
      </dgm:prSet>
      <dgm:spPr/>
    </dgm:pt>
    <dgm:pt modelId="{EDF5EA5E-33BA-4DB6-8F81-D518B684946C}" type="pres">
      <dgm:prSet presAssocID="{743B7126-1E5F-4E33-BFAD-788FEAA5471F}" presName="parTxOnlySpace" presStyleCnt="0"/>
      <dgm:spPr/>
    </dgm:pt>
    <dgm:pt modelId="{544D7826-1595-4AB9-984C-F0E002E0A965}" type="pres">
      <dgm:prSet presAssocID="{3FBA8948-364F-41D4-A8DA-043A30266948}" presName="parTxOnly" presStyleLbl="node1" presStyleIdx="2" presStyleCnt="4">
        <dgm:presLayoutVars>
          <dgm:chMax val="0"/>
          <dgm:chPref val="0"/>
          <dgm:bulletEnabled val="1"/>
        </dgm:presLayoutVars>
      </dgm:prSet>
      <dgm:spPr/>
    </dgm:pt>
    <dgm:pt modelId="{FF220534-1701-4924-9382-0E6939B8E20B}" type="pres">
      <dgm:prSet presAssocID="{7A4A1DCA-C096-4B71-84C4-041FD59EEE4F}" presName="parTxOnlySpace" presStyleCnt="0"/>
      <dgm:spPr/>
    </dgm:pt>
    <dgm:pt modelId="{2BED11B3-4AC2-4BB5-A673-9E623B2BC975}" type="pres">
      <dgm:prSet presAssocID="{AC3BD37A-BE59-4AB3-82C3-81BEF8A6A6F6}" presName="parTxOnly" presStyleLbl="node1" presStyleIdx="3" presStyleCnt="4" custLinFactNeighborX="1718" custLinFactNeighborY="6398">
        <dgm:presLayoutVars>
          <dgm:chMax val="0"/>
          <dgm:chPref val="0"/>
          <dgm:bulletEnabled val="1"/>
        </dgm:presLayoutVars>
      </dgm:prSet>
      <dgm:spPr/>
    </dgm:pt>
  </dgm:ptLst>
  <dgm:cxnLst>
    <dgm:cxn modelId="{17C82E61-7EC4-42EF-8259-88C133629621}" type="presOf" srcId="{F27D09B1-6A92-403B-98B8-594446941A83}" destId="{31E059F0-B3D2-4359-9315-B8344D259013}" srcOrd="0" destOrd="0" presId="urn:microsoft.com/office/officeart/2005/8/layout/chevron1"/>
    <dgm:cxn modelId="{83E11774-10A0-49EA-87AB-FFE7A5AD79BE}" srcId="{F27D09B1-6A92-403B-98B8-594446941A83}" destId="{9F493C58-C707-4BAE-AD83-DB199CBD23AF}" srcOrd="0" destOrd="0" parTransId="{5A060136-9DFC-485E-8630-BC68D9F900DE}" sibTransId="{CF3071E9-A5F4-43D3-8107-82B82BFB1694}"/>
    <dgm:cxn modelId="{27018780-A22F-4AAA-9C58-1B0D9E338D3F}" srcId="{F27D09B1-6A92-403B-98B8-594446941A83}" destId="{3FBA8948-364F-41D4-A8DA-043A30266948}" srcOrd="2" destOrd="0" parTransId="{66A373D6-A0CE-4F9C-92F3-64F6426A7619}" sibTransId="{7A4A1DCA-C096-4B71-84C4-041FD59EEE4F}"/>
    <dgm:cxn modelId="{A3DE6692-1693-4979-8365-4B0F7505B040}" type="presOf" srcId="{AC3BD37A-BE59-4AB3-82C3-81BEF8A6A6F6}" destId="{2BED11B3-4AC2-4BB5-A673-9E623B2BC975}" srcOrd="0" destOrd="0" presId="urn:microsoft.com/office/officeart/2005/8/layout/chevron1"/>
    <dgm:cxn modelId="{BB8B9692-4BB6-42DF-BD03-5EACEEDC8B70}" type="presOf" srcId="{3FBA8948-364F-41D4-A8DA-043A30266948}" destId="{544D7826-1595-4AB9-984C-F0E002E0A965}" srcOrd="0" destOrd="0" presId="urn:microsoft.com/office/officeart/2005/8/layout/chevron1"/>
    <dgm:cxn modelId="{BFBC2DC2-B1A2-4D96-AD94-E96EB74BDDDC}" srcId="{F27D09B1-6A92-403B-98B8-594446941A83}" destId="{8069AE03-2C11-42F6-B11A-852A7ADCB8EF}" srcOrd="1" destOrd="0" parTransId="{AE90577F-8D0D-47DC-9798-B5FF58E307BF}" sibTransId="{743B7126-1E5F-4E33-BFAD-788FEAA5471F}"/>
    <dgm:cxn modelId="{B637B4E1-FF86-45E9-9C61-1AB43FB93287}" srcId="{F27D09B1-6A92-403B-98B8-594446941A83}" destId="{AC3BD37A-BE59-4AB3-82C3-81BEF8A6A6F6}" srcOrd="3" destOrd="0" parTransId="{91DF1270-D441-4DBA-923A-A801DF71E8E4}" sibTransId="{FC9BB47C-07EE-4B65-9E7F-6F3306203333}"/>
    <dgm:cxn modelId="{5F5D38EB-C84F-4465-9439-F2859C55CEFF}" type="presOf" srcId="{9F493C58-C707-4BAE-AD83-DB199CBD23AF}" destId="{89292AA1-45D3-4466-897F-903D0F5C4D1D}" srcOrd="0" destOrd="0" presId="urn:microsoft.com/office/officeart/2005/8/layout/chevron1"/>
    <dgm:cxn modelId="{C1D178FB-962B-46BA-8B08-7E4AE30239F0}" type="presOf" srcId="{8069AE03-2C11-42F6-B11A-852A7ADCB8EF}" destId="{9F0FCAD6-C710-4F03-8F9B-BFE41255263F}" srcOrd="0" destOrd="0" presId="urn:microsoft.com/office/officeart/2005/8/layout/chevron1"/>
    <dgm:cxn modelId="{BDC28849-3996-45C1-A9F1-FF5184D68C6A}" type="presParOf" srcId="{31E059F0-B3D2-4359-9315-B8344D259013}" destId="{89292AA1-45D3-4466-897F-903D0F5C4D1D}" srcOrd="0" destOrd="0" presId="urn:microsoft.com/office/officeart/2005/8/layout/chevron1"/>
    <dgm:cxn modelId="{16E28058-6706-443D-A334-C661EB27D4E3}" type="presParOf" srcId="{31E059F0-B3D2-4359-9315-B8344D259013}" destId="{8E066360-A9F1-4E2D-BF13-CD20B7768ECF}" srcOrd="1" destOrd="0" presId="urn:microsoft.com/office/officeart/2005/8/layout/chevron1"/>
    <dgm:cxn modelId="{278C6AF0-FD29-4B01-A777-E9B0002E025F}" type="presParOf" srcId="{31E059F0-B3D2-4359-9315-B8344D259013}" destId="{9F0FCAD6-C710-4F03-8F9B-BFE41255263F}" srcOrd="2" destOrd="0" presId="urn:microsoft.com/office/officeart/2005/8/layout/chevron1"/>
    <dgm:cxn modelId="{1E226936-9E12-4F40-BFE6-06B91B41BE78}" type="presParOf" srcId="{31E059F0-B3D2-4359-9315-B8344D259013}" destId="{EDF5EA5E-33BA-4DB6-8F81-D518B684946C}" srcOrd="3" destOrd="0" presId="urn:microsoft.com/office/officeart/2005/8/layout/chevron1"/>
    <dgm:cxn modelId="{C27D9479-7E94-47D3-9CC2-00B86C23FF3C}" type="presParOf" srcId="{31E059F0-B3D2-4359-9315-B8344D259013}" destId="{544D7826-1595-4AB9-984C-F0E002E0A965}" srcOrd="4" destOrd="0" presId="urn:microsoft.com/office/officeart/2005/8/layout/chevron1"/>
    <dgm:cxn modelId="{6FB688D3-0070-445F-994A-0EA5972AA17B}" type="presParOf" srcId="{31E059F0-B3D2-4359-9315-B8344D259013}" destId="{FF220534-1701-4924-9382-0E6939B8E20B}" srcOrd="5" destOrd="0" presId="urn:microsoft.com/office/officeart/2005/8/layout/chevron1"/>
    <dgm:cxn modelId="{D9B0ADD4-D960-47CE-B7B4-6075C51CF016}" type="presParOf" srcId="{31E059F0-B3D2-4359-9315-B8344D259013}" destId="{2BED11B3-4AC2-4BB5-A673-9E623B2BC97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84C73-1131-4821-9898-0EEA6C4A934A}"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C2016A08-A8B7-440D-8C83-111D83EF228C}">
      <dgm:prSet phldrT="[Text]"/>
      <dgm:spPr/>
      <dgm:t>
        <a:bodyPr/>
        <a:lstStyle/>
        <a:p>
          <a:r>
            <a:rPr lang="en-US" dirty="0"/>
            <a:t>Integration with ASCCC Structures</a:t>
          </a:r>
        </a:p>
      </dgm:t>
    </dgm:pt>
    <dgm:pt modelId="{8AC3B821-A8BB-4B9E-B8F1-F6C84C485E13}" type="parTrans" cxnId="{07A69914-3174-4BF8-AD20-F3813A94E3F4}">
      <dgm:prSet/>
      <dgm:spPr/>
      <dgm:t>
        <a:bodyPr/>
        <a:lstStyle/>
        <a:p>
          <a:endParaRPr lang="en-US"/>
        </a:p>
      </dgm:t>
    </dgm:pt>
    <dgm:pt modelId="{7D92F5BD-49A3-4E65-BF8F-AA99DC7D89D2}" type="sibTrans" cxnId="{07A69914-3174-4BF8-AD20-F3813A94E3F4}">
      <dgm:prSet/>
      <dgm:spPr/>
      <dgm:t>
        <a:bodyPr/>
        <a:lstStyle/>
        <a:p>
          <a:endParaRPr lang="en-US"/>
        </a:p>
      </dgm:t>
    </dgm:pt>
    <dgm:pt modelId="{5D5DC0B4-A4A1-4360-B05E-2669787ADAC5}">
      <dgm:prSet phldrT="[Text]" custT="1"/>
      <dgm:spPr/>
      <dgm:t>
        <a:bodyPr/>
        <a:lstStyle/>
        <a:p>
          <a:r>
            <a:rPr lang="en-US" sz="1400" dirty="0"/>
            <a:t>Amplify Equity work</a:t>
          </a:r>
        </a:p>
      </dgm:t>
    </dgm:pt>
    <dgm:pt modelId="{C7296C36-E828-4420-9FAC-72656F910498}" type="parTrans" cxnId="{BE51A988-EF19-44A8-9E8F-9B02F147B7B7}">
      <dgm:prSet/>
      <dgm:spPr/>
      <dgm:t>
        <a:bodyPr/>
        <a:lstStyle/>
        <a:p>
          <a:endParaRPr lang="en-US"/>
        </a:p>
      </dgm:t>
    </dgm:pt>
    <dgm:pt modelId="{60E3DC73-D9FE-4D16-AC8D-34EE04364763}" type="sibTrans" cxnId="{BE51A988-EF19-44A8-9E8F-9B02F147B7B7}">
      <dgm:prSet/>
      <dgm:spPr/>
      <dgm:t>
        <a:bodyPr/>
        <a:lstStyle/>
        <a:p>
          <a:endParaRPr lang="en-US"/>
        </a:p>
      </dgm:t>
    </dgm:pt>
    <dgm:pt modelId="{1050A63E-F50F-4685-B831-FA06F88B4A0C}">
      <dgm:prSet phldrT="[Text]" custT="1"/>
      <dgm:spPr/>
      <dgm:t>
        <a:bodyPr/>
        <a:lstStyle/>
        <a:p>
          <a:r>
            <a:rPr lang="en-US" sz="1600" dirty="0"/>
            <a:t>Focus on Learning</a:t>
          </a:r>
        </a:p>
      </dgm:t>
    </dgm:pt>
    <dgm:pt modelId="{F36631C6-AA0D-4867-B037-5A1E72B54B03}" type="parTrans" cxnId="{DB617D0E-8591-484D-9FDC-C1C62F5B975B}">
      <dgm:prSet/>
      <dgm:spPr/>
      <dgm:t>
        <a:bodyPr/>
        <a:lstStyle/>
        <a:p>
          <a:endParaRPr lang="en-US"/>
        </a:p>
      </dgm:t>
    </dgm:pt>
    <dgm:pt modelId="{70790791-882A-449F-9054-D7E542916DFE}" type="sibTrans" cxnId="{DB617D0E-8591-484D-9FDC-C1C62F5B975B}">
      <dgm:prSet/>
      <dgm:spPr/>
      <dgm:t>
        <a:bodyPr/>
        <a:lstStyle/>
        <a:p>
          <a:endParaRPr lang="en-US"/>
        </a:p>
      </dgm:t>
    </dgm:pt>
    <dgm:pt modelId="{1F2E9B98-16CB-40E3-BBD6-E04A58BC3DD1}">
      <dgm:prSet phldrT="[Text]" custT="1"/>
      <dgm:spPr/>
      <dgm:t>
        <a:bodyPr/>
        <a:lstStyle/>
        <a:p>
          <a:r>
            <a:rPr lang="en-US" sz="1400" dirty="0">
              <a:solidFill>
                <a:srgbClr val="002060"/>
              </a:solidFill>
            </a:rPr>
            <a:t>Access and Improve Program review and Related Processes</a:t>
          </a:r>
        </a:p>
      </dgm:t>
    </dgm:pt>
    <dgm:pt modelId="{769842A8-F924-42E6-AF30-21330CB9B350}" type="parTrans" cxnId="{B67729FE-2A17-458A-9A21-045A83F99C74}">
      <dgm:prSet/>
      <dgm:spPr/>
      <dgm:t>
        <a:bodyPr/>
        <a:lstStyle/>
        <a:p>
          <a:endParaRPr lang="en-US"/>
        </a:p>
      </dgm:t>
    </dgm:pt>
    <dgm:pt modelId="{0BFDE2E0-A0E8-4AAF-9689-28A8B9109308}" type="sibTrans" cxnId="{B67729FE-2A17-458A-9A21-045A83F99C74}">
      <dgm:prSet/>
      <dgm:spPr/>
      <dgm:t>
        <a:bodyPr/>
        <a:lstStyle/>
        <a:p>
          <a:endParaRPr lang="en-US"/>
        </a:p>
      </dgm:t>
    </dgm:pt>
    <dgm:pt modelId="{665A6B4F-AE12-4800-9A59-274229C75DAA}">
      <dgm:prSet phldrT="[Text]"/>
      <dgm:spPr/>
      <dgm:t>
        <a:bodyPr/>
        <a:lstStyle/>
        <a:p>
          <a:r>
            <a:rPr lang="en-US" dirty="0"/>
            <a:t>Evaluate Pathways and Placement</a:t>
          </a:r>
        </a:p>
      </dgm:t>
    </dgm:pt>
    <dgm:pt modelId="{3661725D-7E26-4729-B4FF-678B7178D5E4}" type="parTrans" cxnId="{52BBE8CA-D33B-4747-8988-68AA1FE38DCC}">
      <dgm:prSet/>
      <dgm:spPr/>
      <dgm:t>
        <a:bodyPr/>
        <a:lstStyle/>
        <a:p>
          <a:endParaRPr lang="en-US"/>
        </a:p>
      </dgm:t>
    </dgm:pt>
    <dgm:pt modelId="{E5CED94A-53D6-4854-8C84-D1A0C7907255}" type="sibTrans" cxnId="{52BBE8CA-D33B-4747-8988-68AA1FE38DCC}">
      <dgm:prSet/>
      <dgm:spPr/>
      <dgm:t>
        <a:bodyPr/>
        <a:lstStyle/>
        <a:p>
          <a:endParaRPr lang="en-US"/>
        </a:p>
      </dgm:t>
    </dgm:pt>
    <dgm:pt modelId="{3776E123-1CFC-4978-BFBB-020F3C6F50B2}" type="pres">
      <dgm:prSet presAssocID="{F9A84C73-1131-4821-9898-0EEA6C4A934A}" presName="Name0" presStyleCnt="0">
        <dgm:presLayoutVars>
          <dgm:chMax val="1"/>
          <dgm:chPref val="1"/>
          <dgm:dir/>
          <dgm:animOne val="branch"/>
          <dgm:animLvl val="lvl"/>
        </dgm:presLayoutVars>
      </dgm:prSet>
      <dgm:spPr/>
    </dgm:pt>
    <dgm:pt modelId="{D9595202-B9F6-4FFD-B3B9-2831D24835FC}" type="pres">
      <dgm:prSet presAssocID="{C2016A08-A8B7-440D-8C83-111D83EF228C}" presName="Parent" presStyleLbl="node0" presStyleIdx="0" presStyleCnt="1" custScaleX="92746" custScaleY="99441" custLinFactNeighborX="3564" custLinFactNeighborY="-82989">
        <dgm:presLayoutVars>
          <dgm:chMax val="6"/>
          <dgm:chPref val="6"/>
        </dgm:presLayoutVars>
      </dgm:prSet>
      <dgm:spPr/>
    </dgm:pt>
    <dgm:pt modelId="{8739C082-B63C-4F0F-A19A-9DE7C46CD5E4}" type="pres">
      <dgm:prSet presAssocID="{5D5DC0B4-A4A1-4360-B05E-2669787ADAC5}" presName="Accent1" presStyleCnt="0"/>
      <dgm:spPr/>
    </dgm:pt>
    <dgm:pt modelId="{A45743E6-06BD-44D2-8F9E-D694792064FC}" type="pres">
      <dgm:prSet presAssocID="{5D5DC0B4-A4A1-4360-B05E-2669787ADAC5}" presName="Accent" presStyleLbl="bgShp" presStyleIdx="0" presStyleCnt="4"/>
      <dgm:spPr/>
    </dgm:pt>
    <dgm:pt modelId="{23E619C2-87A6-4580-908A-2B2A8D4998E5}" type="pres">
      <dgm:prSet presAssocID="{5D5DC0B4-A4A1-4360-B05E-2669787ADAC5}" presName="Child1" presStyleLbl="node1" presStyleIdx="0" presStyleCnt="4" custLinFactY="21999" custLinFactNeighborX="-98348" custLinFactNeighborY="100000">
        <dgm:presLayoutVars>
          <dgm:chMax val="0"/>
          <dgm:chPref val="0"/>
          <dgm:bulletEnabled val="1"/>
        </dgm:presLayoutVars>
      </dgm:prSet>
      <dgm:spPr/>
    </dgm:pt>
    <dgm:pt modelId="{5B354ADE-13F2-423A-829D-11A18CB500F3}" type="pres">
      <dgm:prSet presAssocID="{1050A63E-F50F-4685-B831-FA06F88B4A0C}" presName="Accent2" presStyleCnt="0"/>
      <dgm:spPr/>
    </dgm:pt>
    <dgm:pt modelId="{21E98903-7069-436F-825A-5010FB79999D}" type="pres">
      <dgm:prSet presAssocID="{1050A63E-F50F-4685-B831-FA06F88B4A0C}" presName="Accent" presStyleLbl="bgShp" presStyleIdx="1" presStyleCnt="4" custFlipHor="1" custScaleX="37296" custScaleY="22105" custLinFactNeighborX="-14315" custLinFactNeighborY="91167"/>
      <dgm:spPr/>
    </dgm:pt>
    <dgm:pt modelId="{6E2B1217-5231-4006-B3C7-BDDCC5C2CC6B}" type="pres">
      <dgm:prSet presAssocID="{1050A63E-F50F-4685-B831-FA06F88B4A0C}" presName="Child2" presStyleLbl="node1" presStyleIdx="1" presStyleCnt="4" custLinFactNeighborX="15635" custLinFactNeighborY="5478">
        <dgm:presLayoutVars>
          <dgm:chMax val="0"/>
          <dgm:chPref val="0"/>
          <dgm:bulletEnabled val="1"/>
        </dgm:presLayoutVars>
      </dgm:prSet>
      <dgm:spPr/>
    </dgm:pt>
    <dgm:pt modelId="{9B999177-58BA-4BEF-B51B-F6B4578C3B54}" type="pres">
      <dgm:prSet presAssocID="{1F2E9B98-16CB-40E3-BBD6-E04A58BC3DD1}" presName="Accent3" presStyleCnt="0"/>
      <dgm:spPr/>
    </dgm:pt>
    <dgm:pt modelId="{76D9E5AD-C229-499B-ABD0-F17949AC048B}" type="pres">
      <dgm:prSet presAssocID="{1F2E9B98-16CB-40E3-BBD6-E04A58BC3DD1}" presName="Accent" presStyleLbl="bgShp" presStyleIdx="2" presStyleCnt="4"/>
      <dgm:spPr/>
    </dgm:pt>
    <dgm:pt modelId="{E062A717-032F-418E-B1CB-C089E5E2FA28}" type="pres">
      <dgm:prSet presAssocID="{1F2E9B98-16CB-40E3-BBD6-E04A58BC3DD1}" presName="Child3" presStyleLbl="node1" presStyleIdx="2" presStyleCnt="4">
        <dgm:presLayoutVars>
          <dgm:chMax val="0"/>
          <dgm:chPref val="0"/>
          <dgm:bulletEnabled val="1"/>
        </dgm:presLayoutVars>
      </dgm:prSet>
      <dgm:spPr/>
    </dgm:pt>
    <dgm:pt modelId="{52F04292-E97B-4457-A994-FCF7C330F0B6}" type="pres">
      <dgm:prSet presAssocID="{665A6B4F-AE12-4800-9A59-274229C75DAA}" presName="Accent4" presStyleCnt="0"/>
      <dgm:spPr/>
    </dgm:pt>
    <dgm:pt modelId="{9556E031-5444-429E-B0A0-45E7D750A9CB}" type="pres">
      <dgm:prSet presAssocID="{665A6B4F-AE12-4800-9A59-274229C75DAA}" presName="Accent" presStyleLbl="bgShp" presStyleIdx="3" presStyleCnt="4"/>
      <dgm:spPr/>
    </dgm:pt>
    <dgm:pt modelId="{7EAB3120-DC32-490B-9CB1-A4A96C8A25C1}" type="pres">
      <dgm:prSet presAssocID="{665A6B4F-AE12-4800-9A59-274229C75DAA}" presName="Child4" presStyleLbl="node1" presStyleIdx="3" presStyleCnt="4" custLinFactNeighborX="-3791" custLinFactNeighborY="-25196">
        <dgm:presLayoutVars>
          <dgm:chMax val="0"/>
          <dgm:chPref val="0"/>
          <dgm:bulletEnabled val="1"/>
        </dgm:presLayoutVars>
      </dgm:prSet>
      <dgm:spPr/>
    </dgm:pt>
  </dgm:ptLst>
  <dgm:cxnLst>
    <dgm:cxn modelId="{7ED0460A-C166-45AD-8207-1C4C14423582}" type="presOf" srcId="{1050A63E-F50F-4685-B831-FA06F88B4A0C}" destId="{6E2B1217-5231-4006-B3C7-BDDCC5C2CC6B}" srcOrd="0" destOrd="0" presId="urn:microsoft.com/office/officeart/2011/layout/HexagonRadial"/>
    <dgm:cxn modelId="{DB617D0E-8591-484D-9FDC-C1C62F5B975B}" srcId="{C2016A08-A8B7-440D-8C83-111D83EF228C}" destId="{1050A63E-F50F-4685-B831-FA06F88B4A0C}" srcOrd="1" destOrd="0" parTransId="{F36631C6-AA0D-4867-B037-5A1E72B54B03}" sibTransId="{70790791-882A-449F-9054-D7E542916DFE}"/>
    <dgm:cxn modelId="{07A69914-3174-4BF8-AD20-F3813A94E3F4}" srcId="{F9A84C73-1131-4821-9898-0EEA6C4A934A}" destId="{C2016A08-A8B7-440D-8C83-111D83EF228C}" srcOrd="0" destOrd="0" parTransId="{8AC3B821-A8BB-4B9E-B8F1-F6C84C485E13}" sibTransId="{7D92F5BD-49A3-4E65-BF8F-AA99DC7D89D2}"/>
    <dgm:cxn modelId="{F904A421-D355-47C3-BA61-562961AEC1D6}" type="presOf" srcId="{F9A84C73-1131-4821-9898-0EEA6C4A934A}" destId="{3776E123-1CFC-4978-BFBB-020F3C6F50B2}" srcOrd="0" destOrd="0" presId="urn:microsoft.com/office/officeart/2011/layout/HexagonRadial"/>
    <dgm:cxn modelId="{80ECE64D-A360-49B8-A191-F586BE4EA8E0}" type="presOf" srcId="{C2016A08-A8B7-440D-8C83-111D83EF228C}" destId="{D9595202-B9F6-4FFD-B3B9-2831D24835FC}" srcOrd="0" destOrd="0" presId="urn:microsoft.com/office/officeart/2011/layout/HexagonRadial"/>
    <dgm:cxn modelId="{CC3C2C82-4076-4615-8297-B1C9F4C1CA1E}" type="presOf" srcId="{1F2E9B98-16CB-40E3-BBD6-E04A58BC3DD1}" destId="{E062A717-032F-418E-B1CB-C089E5E2FA28}" srcOrd="0" destOrd="0" presId="urn:microsoft.com/office/officeart/2011/layout/HexagonRadial"/>
    <dgm:cxn modelId="{BE51A988-EF19-44A8-9E8F-9B02F147B7B7}" srcId="{C2016A08-A8B7-440D-8C83-111D83EF228C}" destId="{5D5DC0B4-A4A1-4360-B05E-2669787ADAC5}" srcOrd="0" destOrd="0" parTransId="{C7296C36-E828-4420-9FAC-72656F910498}" sibTransId="{60E3DC73-D9FE-4D16-AC8D-34EE04364763}"/>
    <dgm:cxn modelId="{8A298EBB-33FA-41F3-962A-96AF12E68875}" type="presOf" srcId="{5D5DC0B4-A4A1-4360-B05E-2669787ADAC5}" destId="{23E619C2-87A6-4580-908A-2B2A8D4998E5}" srcOrd="0" destOrd="0" presId="urn:microsoft.com/office/officeart/2011/layout/HexagonRadial"/>
    <dgm:cxn modelId="{52BBE8CA-D33B-4747-8988-68AA1FE38DCC}" srcId="{C2016A08-A8B7-440D-8C83-111D83EF228C}" destId="{665A6B4F-AE12-4800-9A59-274229C75DAA}" srcOrd="3" destOrd="0" parTransId="{3661725D-7E26-4729-B4FF-678B7178D5E4}" sibTransId="{E5CED94A-53D6-4854-8C84-D1A0C7907255}"/>
    <dgm:cxn modelId="{84B981E2-58D0-4B4B-9A06-38B492B72438}" type="presOf" srcId="{665A6B4F-AE12-4800-9A59-274229C75DAA}" destId="{7EAB3120-DC32-490B-9CB1-A4A96C8A25C1}" srcOrd="0" destOrd="0" presId="urn:microsoft.com/office/officeart/2011/layout/HexagonRadial"/>
    <dgm:cxn modelId="{B67729FE-2A17-458A-9A21-045A83F99C74}" srcId="{C2016A08-A8B7-440D-8C83-111D83EF228C}" destId="{1F2E9B98-16CB-40E3-BBD6-E04A58BC3DD1}" srcOrd="2" destOrd="0" parTransId="{769842A8-F924-42E6-AF30-21330CB9B350}" sibTransId="{0BFDE2E0-A0E8-4AAF-9689-28A8B9109308}"/>
    <dgm:cxn modelId="{50B90EE1-BB27-47C6-87CE-F07D9192B37A}" type="presParOf" srcId="{3776E123-1CFC-4978-BFBB-020F3C6F50B2}" destId="{D9595202-B9F6-4FFD-B3B9-2831D24835FC}" srcOrd="0" destOrd="0" presId="urn:microsoft.com/office/officeart/2011/layout/HexagonRadial"/>
    <dgm:cxn modelId="{99F25310-25B2-4C64-8B94-C800C2C5602F}" type="presParOf" srcId="{3776E123-1CFC-4978-BFBB-020F3C6F50B2}" destId="{8739C082-B63C-4F0F-A19A-9DE7C46CD5E4}" srcOrd="1" destOrd="0" presId="urn:microsoft.com/office/officeart/2011/layout/HexagonRadial"/>
    <dgm:cxn modelId="{31B16D00-6915-48D0-98A6-D4C59DE4E1F4}" type="presParOf" srcId="{8739C082-B63C-4F0F-A19A-9DE7C46CD5E4}" destId="{A45743E6-06BD-44D2-8F9E-D694792064FC}" srcOrd="0" destOrd="0" presId="urn:microsoft.com/office/officeart/2011/layout/HexagonRadial"/>
    <dgm:cxn modelId="{05ADD6E6-4D26-414D-9249-608C4A5C5E6A}" type="presParOf" srcId="{3776E123-1CFC-4978-BFBB-020F3C6F50B2}" destId="{23E619C2-87A6-4580-908A-2B2A8D4998E5}" srcOrd="2" destOrd="0" presId="urn:microsoft.com/office/officeart/2011/layout/HexagonRadial"/>
    <dgm:cxn modelId="{48104056-5812-4FD6-B55F-1C9A3CFD6B69}" type="presParOf" srcId="{3776E123-1CFC-4978-BFBB-020F3C6F50B2}" destId="{5B354ADE-13F2-423A-829D-11A18CB500F3}" srcOrd="3" destOrd="0" presId="urn:microsoft.com/office/officeart/2011/layout/HexagonRadial"/>
    <dgm:cxn modelId="{95C5B1F9-110F-45B7-92E3-AFCF36C99BE6}" type="presParOf" srcId="{5B354ADE-13F2-423A-829D-11A18CB500F3}" destId="{21E98903-7069-436F-825A-5010FB79999D}" srcOrd="0" destOrd="0" presId="urn:microsoft.com/office/officeart/2011/layout/HexagonRadial"/>
    <dgm:cxn modelId="{F014EBC8-6474-4AF4-9BF1-909025EC3E23}" type="presParOf" srcId="{3776E123-1CFC-4978-BFBB-020F3C6F50B2}" destId="{6E2B1217-5231-4006-B3C7-BDDCC5C2CC6B}" srcOrd="4" destOrd="0" presId="urn:microsoft.com/office/officeart/2011/layout/HexagonRadial"/>
    <dgm:cxn modelId="{076F4A69-2120-46E6-A6B0-F0E497472BF9}" type="presParOf" srcId="{3776E123-1CFC-4978-BFBB-020F3C6F50B2}" destId="{9B999177-58BA-4BEF-B51B-F6B4578C3B54}" srcOrd="5" destOrd="0" presId="urn:microsoft.com/office/officeart/2011/layout/HexagonRadial"/>
    <dgm:cxn modelId="{BCC980C2-4A4E-4027-A5EF-8533DABC2352}" type="presParOf" srcId="{9B999177-58BA-4BEF-B51B-F6B4578C3B54}" destId="{76D9E5AD-C229-499B-ABD0-F17949AC048B}" srcOrd="0" destOrd="0" presId="urn:microsoft.com/office/officeart/2011/layout/HexagonRadial"/>
    <dgm:cxn modelId="{C264B0E1-8230-49B7-A190-6BB24D93E85C}" type="presParOf" srcId="{3776E123-1CFC-4978-BFBB-020F3C6F50B2}" destId="{E062A717-032F-418E-B1CB-C089E5E2FA28}" srcOrd="6" destOrd="0" presId="urn:microsoft.com/office/officeart/2011/layout/HexagonRadial"/>
    <dgm:cxn modelId="{8C78383A-205B-470E-A7DA-CEAB4808E08C}" type="presParOf" srcId="{3776E123-1CFC-4978-BFBB-020F3C6F50B2}" destId="{52F04292-E97B-4457-A994-FCF7C330F0B6}" srcOrd="7" destOrd="0" presId="urn:microsoft.com/office/officeart/2011/layout/HexagonRadial"/>
    <dgm:cxn modelId="{0A90E23E-DA32-4AC3-8591-0D0976E15C2D}" type="presParOf" srcId="{52F04292-E97B-4457-A994-FCF7C330F0B6}" destId="{9556E031-5444-429E-B0A0-45E7D750A9CB}" srcOrd="0" destOrd="0" presId="urn:microsoft.com/office/officeart/2011/layout/HexagonRadial"/>
    <dgm:cxn modelId="{FE4C461F-7412-4FB4-8E61-6781450AC23A}" type="presParOf" srcId="{3776E123-1CFC-4978-BFBB-020F3C6F50B2}" destId="{7EAB3120-DC32-490B-9CB1-A4A96C8A25C1}" srcOrd="8" destOrd="0" presId="urn:microsoft.com/office/officeart/2011/layout/HexagonRadial"/>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92AA1-45D3-4466-897F-903D0F5C4D1D}">
      <dsp:nvSpPr>
        <dsp:cNvPr id="0" name=""/>
        <dsp:cNvSpPr/>
      </dsp:nvSpPr>
      <dsp:spPr>
        <a:xfrm>
          <a:off x="4819" y="1009455"/>
          <a:ext cx="2805553" cy="112222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Placement</a:t>
          </a:r>
        </a:p>
      </dsp:txBody>
      <dsp:txXfrm>
        <a:off x="565930" y="1009455"/>
        <a:ext cx="1683332" cy="1122221"/>
      </dsp:txXfrm>
    </dsp:sp>
    <dsp:sp modelId="{9F0FCAD6-C710-4F03-8F9B-BFE41255263F}">
      <dsp:nvSpPr>
        <dsp:cNvPr id="0" name=""/>
        <dsp:cNvSpPr/>
      </dsp:nvSpPr>
      <dsp:spPr>
        <a:xfrm>
          <a:off x="2529817" y="1009455"/>
          <a:ext cx="2805553" cy="1122221"/>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Enrollment</a:t>
          </a:r>
        </a:p>
      </dsp:txBody>
      <dsp:txXfrm>
        <a:off x="3090928" y="1009455"/>
        <a:ext cx="1683332" cy="1122221"/>
      </dsp:txXfrm>
    </dsp:sp>
    <dsp:sp modelId="{544D7826-1595-4AB9-984C-F0E002E0A965}">
      <dsp:nvSpPr>
        <dsp:cNvPr id="0" name=""/>
        <dsp:cNvSpPr/>
      </dsp:nvSpPr>
      <dsp:spPr>
        <a:xfrm>
          <a:off x="5054815" y="1009455"/>
          <a:ext cx="2805553" cy="1122221"/>
        </a:xfrm>
        <a:prstGeom prst="chevron">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1150"/>
            </a:lnSpc>
            <a:spcBef>
              <a:spcPct val="0"/>
            </a:spcBef>
            <a:spcAft>
              <a:spcPct val="35000"/>
            </a:spcAft>
            <a:buNone/>
          </a:pPr>
          <a:r>
            <a:rPr lang="en-US" sz="2000" b="1" kern="1200" dirty="0">
              <a:solidFill>
                <a:schemeClr val="tx2"/>
              </a:solidFill>
            </a:rPr>
            <a:t>Course</a:t>
          </a:r>
        </a:p>
        <a:p>
          <a:pPr marL="0" lvl="0" indent="0" algn="ctr" defTabSz="889000">
            <a:lnSpc>
              <a:spcPts val="1150"/>
            </a:lnSpc>
            <a:spcBef>
              <a:spcPct val="0"/>
            </a:spcBef>
            <a:spcAft>
              <a:spcPct val="35000"/>
            </a:spcAft>
            <a:buNone/>
          </a:pPr>
          <a:r>
            <a:rPr lang="en-US" sz="2000" b="1" kern="1200" dirty="0">
              <a:solidFill>
                <a:schemeClr val="tx2"/>
              </a:solidFill>
            </a:rPr>
            <a:t> Success</a:t>
          </a:r>
        </a:p>
      </dsp:txBody>
      <dsp:txXfrm>
        <a:off x="5615926" y="1009455"/>
        <a:ext cx="1683332" cy="1122221"/>
      </dsp:txXfrm>
    </dsp:sp>
    <dsp:sp modelId="{2BED11B3-4AC2-4BB5-A673-9E623B2BC975}">
      <dsp:nvSpPr>
        <dsp:cNvPr id="0" name=""/>
        <dsp:cNvSpPr/>
      </dsp:nvSpPr>
      <dsp:spPr>
        <a:xfrm>
          <a:off x="7584633" y="1081255"/>
          <a:ext cx="2805553" cy="11222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1150"/>
            </a:lnSpc>
            <a:spcBef>
              <a:spcPct val="0"/>
            </a:spcBef>
            <a:spcAft>
              <a:spcPct val="35000"/>
            </a:spcAft>
            <a:buNone/>
          </a:pPr>
          <a:r>
            <a:rPr lang="en-US" sz="2000" b="1" kern="1200" dirty="0">
              <a:solidFill>
                <a:schemeClr val="bg1"/>
              </a:solidFill>
            </a:rPr>
            <a:t>Subsequent</a:t>
          </a:r>
        </a:p>
        <a:p>
          <a:pPr marL="0" lvl="0" indent="0" algn="ctr" defTabSz="889000">
            <a:lnSpc>
              <a:spcPts val="1150"/>
            </a:lnSpc>
            <a:spcBef>
              <a:spcPct val="0"/>
            </a:spcBef>
            <a:spcAft>
              <a:spcPct val="35000"/>
            </a:spcAft>
            <a:buNone/>
          </a:pPr>
          <a:r>
            <a:rPr lang="en-US" sz="2000" b="1" kern="1200" dirty="0">
              <a:solidFill>
                <a:schemeClr val="bg1"/>
              </a:solidFill>
            </a:rPr>
            <a:t> Pathway</a:t>
          </a:r>
        </a:p>
        <a:p>
          <a:pPr marL="0" lvl="0" indent="0" algn="ctr" defTabSz="889000">
            <a:lnSpc>
              <a:spcPts val="1150"/>
            </a:lnSpc>
            <a:spcBef>
              <a:spcPct val="0"/>
            </a:spcBef>
            <a:spcAft>
              <a:spcPct val="35000"/>
            </a:spcAft>
            <a:buNone/>
          </a:pPr>
          <a:r>
            <a:rPr lang="en-US" sz="2000" b="1" kern="1200" dirty="0">
              <a:solidFill>
                <a:schemeClr val="bg1"/>
              </a:solidFill>
            </a:rPr>
            <a:t>Success</a:t>
          </a:r>
        </a:p>
      </dsp:txBody>
      <dsp:txXfrm>
        <a:off x="8145744" y="1081255"/>
        <a:ext cx="1683332" cy="1122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95202-B9F6-4FFD-B3B9-2831D24835FC}">
      <dsp:nvSpPr>
        <dsp:cNvPr id="0" name=""/>
        <dsp:cNvSpPr/>
      </dsp:nvSpPr>
      <dsp:spPr>
        <a:xfrm>
          <a:off x="1081160" y="142249"/>
          <a:ext cx="1850972" cy="17165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Integration with ASCCC Structures</a:t>
          </a:r>
        </a:p>
      </dsp:txBody>
      <dsp:txXfrm>
        <a:off x="1403493" y="441173"/>
        <a:ext cx="1206306" cy="1118700"/>
      </dsp:txXfrm>
    </dsp:sp>
    <dsp:sp modelId="{21E98903-7069-436F-825A-5010FB79999D}">
      <dsp:nvSpPr>
        <dsp:cNvPr id="0" name=""/>
        <dsp:cNvSpPr/>
      </dsp:nvSpPr>
      <dsp:spPr>
        <a:xfrm flipH="1">
          <a:off x="2315572" y="1588192"/>
          <a:ext cx="280873" cy="14340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619C2-87A6-4580-908A-2B2A8D4998E5}">
      <dsp:nvSpPr>
        <dsp:cNvPr id="0" name=""/>
        <dsp:cNvSpPr/>
      </dsp:nvSpPr>
      <dsp:spPr>
        <a:xfrm>
          <a:off x="0" y="1725959"/>
          <a:ext cx="1635295" cy="1414732"/>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Amplify Equity work</a:t>
          </a:r>
        </a:p>
      </dsp:txBody>
      <dsp:txXfrm>
        <a:off x="271004" y="1960411"/>
        <a:ext cx="1093287" cy="945828"/>
      </dsp:txXfrm>
    </dsp:sp>
    <dsp:sp modelId="{76D9E5AD-C229-499B-ABD0-F17949AC048B}">
      <dsp:nvSpPr>
        <dsp:cNvPr id="0" name=""/>
        <dsp:cNvSpPr/>
      </dsp:nvSpPr>
      <dsp:spPr>
        <a:xfrm>
          <a:off x="3066152" y="1956876"/>
          <a:ext cx="753092" cy="64872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B1217-5231-4006-B3C7-BDDCC5C2CC6B}">
      <dsp:nvSpPr>
        <dsp:cNvPr id="0" name=""/>
        <dsp:cNvSpPr/>
      </dsp:nvSpPr>
      <dsp:spPr>
        <a:xfrm>
          <a:off x="2877078" y="947654"/>
          <a:ext cx="1635295" cy="1414732"/>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on Learning</a:t>
          </a:r>
        </a:p>
      </dsp:txBody>
      <dsp:txXfrm>
        <a:off x="3148082" y="1182106"/>
        <a:ext cx="1093287" cy="945828"/>
      </dsp:txXfrm>
    </dsp:sp>
    <dsp:sp modelId="{9556E031-5444-429E-B0A0-45E7D750A9CB}">
      <dsp:nvSpPr>
        <dsp:cNvPr id="0" name=""/>
        <dsp:cNvSpPr/>
      </dsp:nvSpPr>
      <dsp:spPr>
        <a:xfrm>
          <a:off x="2455447" y="3325862"/>
          <a:ext cx="753092" cy="64872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2A717-032F-418E-B1CB-C089E5E2FA28}">
      <dsp:nvSpPr>
        <dsp:cNvPr id="0" name=""/>
        <dsp:cNvSpPr/>
      </dsp:nvSpPr>
      <dsp:spPr>
        <a:xfrm>
          <a:off x="2621400" y="2580779"/>
          <a:ext cx="1635295" cy="141473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rPr>
            <a:t>Access and Improve Program review and Related Processes</a:t>
          </a:r>
        </a:p>
      </dsp:txBody>
      <dsp:txXfrm>
        <a:off x="2892404" y="2815231"/>
        <a:ext cx="1093287" cy="945828"/>
      </dsp:txXfrm>
    </dsp:sp>
    <dsp:sp modelId="{7EAB3120-DC32-490B-9CB1-A4A96C8A25C1}">
      <dsp:nvSpPr>
        <dsp:cNvPr id="0" name=""/>
        <dsp:cNvSpPr/>
      </dsp:nvSpPr>
      <dsp:spPr>
        <a:xfrm>
          <a:off x="1059527" y="3095452"/>
          <a:ext cx="1635295" cy="1414732"/>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Evaluate Pathways and Placement</a:t>
          </a:r>
        </a:p>
      </dsp:txBody>
      <dsp:txXfrm>
        <a:off x="1330531" y="3329904"/>
        <a:ext cx="1093287" cy="9458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10/29/20</a:t>
            </a:fld>
            <a:endParaRPr lang="en-US" dirty="0"/>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dirty="0"/>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10/29/20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3</a:t>
            </a:fld>
            <a:endParaRPr lang="en-US" dirty="0"/>
          </a:p>
        </p:txBody>
      </p:sp>
    </p:spTree>
    <p:extLst>
      <p:ext uri="{BB962C8B-B14F-4D97-AF65-F5344CB8AC3E}">
        <p14:creationId xmlns:p14="http://schemas.microsoft.com/office/powerpoint/2010/main" val="29292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endParaRPr lang="en-US" dirty="0"/>
          </a:p>
        </p:txBody>
      </p:sp>
      <p:sp>
        <p:nvSpPr>
          <p:cNvPr id="5" name="Slide Number Placeholder 4"/>
          <p:cNvSpPr>
            <a:spLocks noGrp="1"/>
          </p:cNvSpPr>
          <p:nvPr>
            <p:ph type="sldNum" sz="quarter" idx="5"/>
          </p:nvPr>
        </p:nvSpPr>
        <p:spPr/>
        <p:txBody>
          <a:bodyPr/>
          <a:lstStyle/>
          <a:p>
            <a:fld id="{557E57F4-9D9C-5847-BCD2-13B860A1E044}" type="slidenum">
              <a:rPr lang="en-US" smtClean="0"/>
              <a:t>12</a:t>
            </a:fld>
            <a:endParaRPr lang="en-US" dirty="0"/>
          </a:p>
        </p:txBody>
      </p:sp>
    </p:spTree>
    <p:extLst>
      <p:ext uri="{BB962C8B-B14F-4D97-AF65-F5344CB8AC3E}">
        <p14:creationId xmlns:p14="http://schemas.microsoft.com/office/powerpoint/2010/main" val="145960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13</a:t>
            </a:fld>
            <a:endParaRPr lang="en-US" dirty="0"/>
          </a:p>
        </p:txBody>
      </p:sp>
    </p:spTree>
    <p:extLst>
      <p:ext uri="{BB962C8B-B14F-4D97-AF65-F5344CB8AC3E}">
        <p14:creationId xmlns:p14="http://schemas.microsoft.com/office/powerpoint/2010/main" val="258077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14</a:t>
            </a:fld>
            <a:endParaRPr lang="en-US" dirty="0"/>
          </a:p>
        </p:txBody>
      </p:sp>
    </p:spTree>
    <p:extLst>
      <p:ext uri="{BB962C8B-B14F-4D97-AF65-F5344CB8AC3E}">
        <p14:creationId xmlns:p14="http://schemas.microsoft.com/office/powerpoint/2010/main" val="224726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15</a:t>
            </a:fld>
            <a:endParaRPr lang="en-US" dirty="0"/>
          </a:p>
        </p:txBody>
      </p:sp>
    </p:spTree>
    <p:extLst>
      <p:ext uri="{BB962C8B-B14F-4D97-AF65-F5344CB8AC3E}">
        <p14:creationId xmlns:p14="http://schemas.microsoft.com/office/powerpoint/2010/main" val="106773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16</a:t>
            </a:fld>
            <a:endParaRPr lang="en-US" dirty="0"/>
          </a:p>
        </p:txBody>
      </p:sp>
    </p:spTree>
    <p:extLst>
      <p:ext uri="{BB962C8B-B14F-4D97-AF65-F5344CB8AC3E}">
        <p14:creationId xmlns:p14="http://schemas.microsoft.com/office/powerpoint/2010/main" val="1507512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endParaRPr lang="en-US" dirty="0"/>
          </a:p>
        </p:txBody>
      </p:sp>
      <p:sp>
        <p:nvSpPr>
          <p:cNvPr id="5" name="Slide Number Placeholder 4"/>
          <p:cNvSpPr>
            <a:spLocks noGrp="1"/>
          </p:cNvSpPr>
          <p:nvPr>
            <p:ph type="sldNum" sz="quarter" idx="5"/>
          </p:nvPr>
        </p:nvSpPr>
        <p:spPr/>
        <p:txBody>
          <a:bodyPr/>
          <a:lstStyle/>
          <a:p>
            <a:fld id="{557E57F4-9D9C-5847-BCD2-13B860A1E044}" type="slidenum">
              <a:rPr lang="en-US" smtClean="0"/>
              <a:t>17</a:t>
            </a:fld>
            <a:endParaRPr lang="en-US" dirty="0"/>
          </a:p>
        </p:txBody>
      </p:sp>
    </p:spTree>
    <p:extLst>
      <p:ext uri="{BB962C8B-B14F-4D97-AF65-F5344CB8AC3E}">
        <p14:creationId xmlns:p14="http://schemas.microsoft.com/office/powerpoint/2010/main" val="69780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18</a:t>
            </a:fld>
            <a:endParaRPr lang="en-US" dirty="0"/>
          </a:p>
        </p:txBody>
      </p:sp>
    </p:spTree>
    <p:extLst>
      <p:ext uri="{BB962C8B-B14F-4D97-AF65-F5344CB8AC3E}">
        <p14:creationId xmlns:p14="http://schemas.microsoft.com/office/powerpoint/2010/main" val="367786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19</a:t>
            </a:fld>
            <a:endParaRPr lang="en-US" dirty="0"/>
          </a:p>
        </p:txBody>
      </p:sp>
    </p:spTree>
    <p:extLst>
      <p:ext uri="{BB962C8B-B14F-4D97-AF65-F5344CB8AC3E}">
        <p14:creationId xmlns:p14="http://schemas.microsoft.com/office/powerpoint/2010/main" val="4255555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20</a:t>
            </a:fld>
            <a:endParaRPr lang="en-US" dirty="0"/>
          </a:p>
        </p:txBody>
      </p:sp>
    </p:spTree>
    <p:extLst>
      <p:ext uri="{BB962C8B-B14F-4D97-AF65-F5344CB8AC3E}">
        <p14:creationId xmlns:p14="http://schemas.microsoft.com/office/powerpoint/2010/main" val="3456639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21</a:t>
            </a:fld>
            <a:endParaRPr lang="en-US" dirty="0"/>
          </a:p>
        </p:txBody>
      </p:sp>
    </p:spTree>
    <p:extLst>
      <p:ext uri="{BB962C8B-B14F-4D97-AF65-F5344CB8AC3E}">
        <p14:creationId xmlns:p14="http://schemas.microsoft.com/office/powerpoint/2010/main" val="232786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4</a:t>
            </a:fld>
            <a:endParaRPr lang="en-US" dirty="0"/>
          </a:p>
        </p:txBody>
      </p:sp>
    </p:spTree>
    <p:extLst>
      <p:ext uri="{BB962C8B-B14F-4D97-AF65-F5344CB8AC3E}">
        <p14:creationId xmlns:p14="http://schemas.microsoft.com/office/powerpoint/2010/main" val="195676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22</a:t>
            </a:fld>
            <a:endParaRPr lang="en-US" dirty="0"/>
          </a:p>
        </p:txBody>
      </p:sp>
    </p:spTree>
    <p:extLst>
      <p:ext uri="{BB962C8B-B14F-4D97-AF65-F5344CB8AC3E}">
        <p14:creationId xmlns:p14="http://schemas.microsoft.com/office/powerpoint/2010/main" val="49024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23</a:t>
            </a:fld>
            <a:endParaRPr lang="en-US" dirty="0"/>
          </a:p>
        </p:txBody>
      </p:sp>
    </p:spTree>
    <p:extLst>
      <p:ext uri="{BB962C8B-B14F-4D97-AF65-F5344CB8AC3E}">
        <p14:creationId xmlns:p14="http://schemas.microsoft.com/office/powerpoint/2010/main" val="392171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5</a:t>
            </a:fld>
            <a:endParaRPr lang="en-US" dirty="0"/>
          </a:p>
        </p:txBody>
      </p:sp>
    </p:spTree>
    <p:extLst>
      <p:ext uri="{BB962C8B-B14F-4D97-AF65-F5344CB8AC3E}">
        <p14:creationId xmlns:p14="http://schemas.microsoft.com/office/powerpoint/2010/main" val="410212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6</a:t>
            </a:fld>
            <a:endParaRPr lang="en-US" dirty="0"/>
          </a:p>
        </p:txBody>
      </p:sp>
    </p:spTree>
    <p:extLst>
      <p:ext uri="{BB962C8B-B14F-4D97-AF65-F5344CB8AC3E}">
        <p14:creationId xmlns:p14="http://schemas.microsoft.com/office/powerpoint/2010/main" val="35573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7</a:t>
            </a:fld>
            <a:endParaRPr lang="en-US" dirty="0"/>
          </a:p>
        </p:txBody>
      </p:sp>
    </p:spTree>
    <p:extLst>
      <p:ext uri="{BB962C8B-B14F-4D97-AF65-F5344CB8AC3E}">
        <p14:creationId xmlns:p14="http://schemas.microsoft.com/office/powerpoint/2010/main" val="399084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8</a:t>
            </a:fld>
            <a:endParaRPr lang="en-US" dirty="0"/>
          </a:p>
        </p:txBody>
      </p:sp>
    </p:spTree>
    <p:extLst>
      <p:ext uri="{BB962C8B-B14F-4D97-AF65-F5344CB8AC3E}">
        <p14:creationId xmlns:p14="http://schemas.microsoft.com/office/powerpoint/2010/main" val="313059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9</a:t>
            </a:fld>
            <a:endParaRPr lang="en-US" dirty="0"/>
          </a:p>
        </p:txBody>
      </p:sp>
    </p:spTree>
    <p:extLst>
      <p:ext uri="{BB962C8B-B14F-4D97-AF65-F5344CB8AC3E}">
        <p14:creationId xmlns:p14="http://schemas.microsoft.com/office/powerpoint/2010/main" val="306267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10</a:t>
            </a:fld>
            <a:endParaRPr lang="en-US" dirty="0"/>
          </a:p>
        </p:txBody>
      </p:sp>
    </p:spTree>
    <p:extLst>
      <p:ext uri="{BB962C8B-B14F-4D97-AF65-F5344CB8AC3E}">
        <p14:creationId xmlns:p14="http://schemas.microsoft.com/office/powerpoint/2010/main" val="400127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ASCCC Academic Academy 2020</a:t>
            </a:r>
            <a:endParaRPr lang="en-US" dirty="0"/>
          </a:p>
        </p:txBody>
      </p:sp>
      <p:sp>
        <p:nvSpPr>
          <p:cNvPr id="5" name="Slide Number Placeholder 4"/>
          <p:cNvSpPr>
            <a:spLocks noGrp="1"/>
          </p:cNvSpPr>
          <p:nvPr>
            <p:ph type="sldNum" sz="quarter" idx="5"/>
          </p:nvPr>
        </p:nvSpPr>
        <p:spPr/>
        <p:txBody>
          <a:bodyPr/>
          <a:lstStyle/>
          <a:p>
            <a:fld id="{557E57F4-9D9C-5847-BCD2-13B860A1E044}" type="slidenum">
              <a:rPr lang="en-US" smtClean="0"/>
              <a:t>11</a:t>
            </a:fld>
            <a:endParaRPr lang="en-US" dirty="0"/>
          </a:p>
        </p:txBody>
      </p:sp>
    </p:spTree>
    <p:extLst>
      <p:ext uri="{BB962C8B-B14F-4D97-AF65-F5344CB8AC3E}">
        <p14:creationId xmlns:p14="http://schemas.microsoft.com/office/powerpoint/2010/main" val="403305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Fall Plenary Session 2020</a:t>
            </a:r>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dirty="0"/>
              <a:t>ASCCC Fall Plenary Session 2020</a:t>
            </a:r>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dirty="0"/>
              <a:t>ASCCC Fall Plenary Session 2020</a:t>
            </a:r>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dirty="0"/>
              <a:t>ASCCC Fall Plenary Session 2020</a:t>
            </a:r>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dirty="0"/>
              <a:t>ASCCC Fall Plenary Session 2020</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Lst>
  <p:hf sldNum="0"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lpassplus.org/LaunchBoard/Student-Success-Metric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mailto:info@asccc.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8" Type="http://schemas.openxmlformats.org/officeDocument/2006/relationships/hyperlink" Target="https://asccc.org/papers/optimizing-student-success-academic-senate-white-paper"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lstStyle/>
          <a:p>
            <a:r>
              <a:rPr lang="en-US" dirty="0"/>
              <a:t>A Guided Pathways Mosaic</a:t>
            </a:r>
            <a:br>
              <a:rPr lang="en-US" dirty="0"/>
            </a:br>
            <a:r>
              <a:rPr lang="en-US" sz="2000" dirty="0"/>
              <a:t>Breakout Session 4 | 4:30-5:30</a:t>
            </a: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0EB-E476-473C-A7D0-99C5435A587F}"/>
              </a:ext>
            </a:extLst>
          </p:cNvPr>
          <p:cNvSpPr>
            <a:spLocks noGrp="1"/>
          </p:cNvSpPr>
          <p:nvPr>
            <p:ph type="title"/>
          </p:nvPr>
        </p:nvSpPr>
        <p:spPr>
          <a:xfrm>
            <a:off x="1277650" y="365126"/>
            <a:ext cx="10046043" cy="907084"/>
          </a:xfrm>
        </p:spPr>
        <p:txBody>
          <a:bodyPr anchor="ctr">
            <a:normAutofit fontScale="90000"/>
          </a:bodyPr>
          <a:lstStyle/>
          <a:p>
            <a:pPr algn="ctr"/>
            <a:r>
              <a:rPr lang="en-US" b="1" dirty="0"/>
              <a:t>Assessing the State of Your College’s Guided Pathways Efforts: </a:t>
            </a:r>
          </a:p>
        </p:txBody>
      </p:sp>
      <p:sp>
        <p:nvSpPr>
          <p:cNvPr id="3" name="Content Placeholder 2">
            <a:extLst>
              <a:ext uri="{FF2B5EF4-FFF2-40B4-BE49-F238E27FC236}">
                <a16:creationId xmlns:a16="http://schemas.microsoft.com/office/drawing/2014/main" id="{6F27125D-6D24-4AD8-B032-50A7638A06CA}"/>
              </a:ext>
            </a:extLst>
          </p:cNvPr>
          <p:cNvSpPr>
            <a:spLocks noGrp="1"/>
          </p:cNvSpPr>
          <p:nvPr>
            <p:ph sz="half" idx="1"/>
          </p:nvPr>
        </p:nvSpPr>
        <p:spPr>
          <a:xfrm>
            <a:off x="1230670" y="1380643"/>
            <a:ext cx="5003915" cy="4867274"/>
          </a:xfrm>
        </p:spPr>
        <p:txBody>
          <a:bodyPr>
            <a:noAutofit/>
          </a:bodyPr>
          <a:lstStyle/>
          <a:p>
            <a:pPr marL="457200" lvl="1" indent="-457200">
              <a:spcBef>
                <a:spcPts val="1200"/>
              </a:spcBef>
              <a:buNone/>
            </a:pPr>
            <a:r>
              <a:rPr lang="en-US" sz="2000" dirty="0"/>
              <a:t>Important issues to review:</a:t>
            </a:r>
          </a:p>
          <a:p>
            <a:pPr marL="457200" lvl="2" indent="-457200">
              <a:spcBef>
                <a:spcPts val="1200"/>
              </a:spcBef>
            </a:pPr>
            <a:r>
              <a:rPr lang="en-US" dirty="0"/>
              <a:t>Reduction in students taking ANY credit English or mathematics </a:t>
            </a:r>
          </a:p>
          <a:p>
            <a:pPr marL="457200" lvl="2" indent="-457200">
              <a:spcBef>
                <a:spcPts val="1200"/>
              </a:spcBef>
            </a:pPr>
            <a:r>
              <a:rPr lang="en-US" dirty="0"/>
              <a:t>Increased placement into transfer level </a:t>
            </a:r>
          </a:p>
          <a:p>
            <a:pPr marL="457200" lvl="2" indent="-457200">
              <a:spcBef>
                <a:spcPts val="1200"/>
              </a:spcBef>
            </a:pPr>
            <a:r>
              <a:rPr lang="en-US" dirty="0"/>
              <a:t>increased throughput</a:t>
            </a:r>
          </a:p>
          <a:p>
            <a:pPr marL="457200" lvl="2" indent="-457200">
              <a:spcBef>
                <a:spcPts val="1200"/>
              </a:spcBef>
            </a:pPr>
            <a:r>
              <a:rPr lang="en-US" dirty="0"/>
              <a:t>Increased numbers of students not successful passing transfer level</a:t>
            </a:r>
          </a:p>
          <a:p>
            <a:pPr marL="457200" lvl="2" indent="-457200">
              <a:spcBef>
                <a:spcPts val="1200"/>
              </a:spcBef>
            </a:pPr>
            <a:r>
              <a:rPr lang="en-US" dirty="0"/>
              <a:t>Concerns about support structures</a:t>
            </a:r>
          </a:p>
          <a:p>
            <a:pPr marL="457200" lvl="2" indent="-457200">
              <a:spcBef>
                <a:spcPts val="1200"/>
              </a:spcBef>
            </a:pPr>
            <a:r>
              <a:rPr lang="en-US" dirty="0"/>
              <a:t>Concerns for special populations</a:t>
            </a:r>
          </a:p>
          <a:p>
            <a:pPr marL="457200" lvl="2" indent="-457200">
              <a:spcBef>
                <a:spcPts val="1200"/>
              </a:spcBef>
            </a:pPr>
            <a:r>
              <a:rPr lang="en-US" dirty="0"/>
              <a:t>Increasing equity/achievement gaps – Fall 2019 was the largest equity gaps in success </a:t>
            </a:r>
          </a:p>
          <a:p>
            <a:pPr marL="457200" indent="-457200">
              <a:spcBef>
                <a:spcPts val="1200"/>
              </a:spcBef>
              <a:buNone/>
            </a:pPr>
            <a:endParaRPr lang="en-US" sz="2000" dirty="0"/>
          </a:p>
        </p:txBody>
      </p:sp>
      <p:sp>
        <p:nvSpPr>
          <p:cNvPr id="4" name="Footer Placeholder 3">
            <a:extLst>
              <a:ext uri="{FF2B5EF4-FFF2-40B4-BE49-F238E27FC236}">
                <a16:creationId xmlns:a16="http://schemas.microsoft.com/office/drawing/2014/main" id="{07530F30-10D5-4B9E-ABF1-6CC832046FAE}"/>
              </a:ext>
            </a:extLst>
          </p:cNvPr>
          <p:cNvSpPr>
            <a:spLocks noGrp="1"/>
          </p:cNvSpPr>
          <p:nvPr>
            <p:ph type="ftr" sz="quarter" idx="12"/>
          </p:nvPr>
        </p:nvSpPr>
        <p:spPr/>
        <p:txBody>
          <a:bodyPr/>
          <a:lstStyle/>
          <a:p>
            <a:r>
              <a:rPr lang="en-US" dirty="0"/>
              <a:t>ASCCC Fall Plenary Session 2020</a:t>
            </a:r>
          </a:p>
        </p:txBody>
      </p:sp>
      <p:graphicFrame>
        <p:nvGraphicFramePr>
          <p:cNvPr id="7" name="Chart 6">
            <a:extLst>
              <a:ext uri="{FF2B5EF4-FFF2-40B4-BE49-F238E27FC236}">
                <a16:creationId xmlns:a16="http://schemas.microsoft.com/office/drawing/2014/main" id="{A2BD93B7-AC22-4275-98C5-2EC6D299EDB2}"/>
              </a:ext>
            </a:extLst>
          </p:cNvPr>
          <p:cNvGraphicFramePr/>
          <p:nvPr>
            <p:extLst>
              <p:ext uri="{D42A27DB-BD31-4B8C-83A1-F6EECF244321}">
                <p14:modId xmlns:p14="http://schemas.microsoft.com/office/powerpoint/2010/main" val="515215242"/>
              </p:ext>
            </p:extLst>
          </p:nvPr>
        </p:nvGraphicFramePr>
        <p:xfrm>
          <a:off x="6010274" y="1533525"/>
          <a:ext cx="5943600" cy="4600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414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79AA-CA44-CD47-9D71-ED2F4E7AEBD6}"/>
              </a:ext>
            </a:extLst>
          </p:cNvPr>
          <p:cNvSpPr>
            <a:spLocks noGrp="1"/>
          </p:cNvSpPr>
          <p:nvPr>
            <p:ph type="title"/>
          </p:nvPr>
        </p:nvSpPr>
        <p:spPr/>
        <p:txBody>
          <a:bodyPr anchor="ctr"/>
          <a:lstStyle/>
          <a:p>
            <a:pPr algn="ctr"/>
            <a:r>
              <a:rPr lang="en-US" b="1" dirty="0">
                <a:latin typeface="Palatino"/>
              </a:rPr>
              <a:t>Increasing Equity Gaps – Fall 2019</a:t>
            </a:r>
            <a:br>
              <a:rPr lang="en-US" b="1" dirty="0">
                <a:latin typeface="Palatino"/>
              </a:rPr>
            </a:br>
            <a:r>
              <a:rPr lang="en-US" b="1" dirty="0">
                <a:latin typeface="Palatino"/>
              </a:rPr>
              <a:t>Course Success</a:t>
            </a:r>
            <a:endParaRPr lang="en-US" b="1" dirty="0"/>
          </a:p>
        </p:txBody>
      </p:sp>
      <p:sp>
        <p:nvSpPr>
          <p:cNvPr id="4" name="Footer Placeholder 3">
            <a:extLst>
              <a:ext uri="{FF2B5EF4-FFF2-40B4-BE49-F238E27FC236}">
                <a16:creationId xmlns:a16="http://schemas.microsoft.com/office/drawing/2014/main" id="{DE2354AD-9636-A843-BA7F-AD3A8A93623E}"/>
              </a:ext>
            </a:extLst>
          </p:cNvPr>
          <p:cNvSpPr>
            <a:spLocks noGrp="1"/>
          </p:cNvSpPr>
          <p:nvPr>
            <p:ph type="ftr" sz="quarter" idx="12"/>
          </p:nvPr>
        </p:nvSpPr>
        <p:spPr/>
        <p:txBody>
          <a:bodyPr/>
          <a:lstStyle/>
          <a:p>
            <a:r>
              <a:rPr lang="en-US"/>
              <a:t>ASCCC Fall Plenary Session 2020</a:t>
            </a:r>
            <a:endParaRPr lang="en-US" dirty="0"/>
          </a:p>
        </p:txBody>
      </p:sp>
      <p:graphicFrame>
        <p:nvGraphicFramePr>
          <p:cNvPr id="5" name="Content Placeholder 7">
            <a:extLst>
              <a:ext uri="{FF2B5EF4-FFF2-40B4-BE49-F238E27FC236}">
                <a16:creationId xmlns:a16="http://schemas.microsoft.com/office/drawing/2014/main" id="{ED234447-D549-494A-94B1-5523662A2A27}"/>
              </a:ext>
            </a:extLst>
          </p:cNvPr>
          <p:cNvGraphicFramePr>
            <a:graphicFrameLocks noGrp="1"/>
          </p:cNvGraphicFramePr>
          <p:nvPr>
            <p:ph sz="half" idx="1"/>
            <p:extLst>
              <p:ext uri="{D42A27DB-BD31-4B8C-83A1-F6EECF244321}">
                <p14:modId xmlns:p14="http://schemas.microsoft.com/office/powerpoint/2010/main" val="4095431171"/>
              </p:ext>
            </p:extLst>
          </p:nvPr>
        </p:nvGraphicFramePr>
        <p:xfrm>
          <a:off x="1277938" y="1798638"/>
          <a:ext cx="10058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27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CDF8-E1E9-494A-B908-5F9C874B142B}"/>
              </a:ext>
            </a:extLst>
          </p:cNvPr>
          <p:cNvSpPr>
            <a:spLocks noGrp="1"/>
          </p:cNvSpPr>
          <p:nvPr>
            <p:ph type="title"/>
          </p:nvPr>
        </p:nvSpPr>
        <p:spPr/>
        <p:txBody>
          <a:bodyPr anchor="ctr"/>
          <a:lstStyle/>
          <a:p>
            <a:pPr algn="ctr"/>
            <a:r>
              <a:rPr lang="en-US" b="1" dirty="0">
                <a:latin typeface="Palatino"/>
              </a:rPr>
              <a:t>Increasing Equity Gaps – Fall 2019</a:t>
            </a:r>
            <a:br>
              <a:rPr lang="en-US" b="1" dirty="0">
                <a:latin typeface="Palatino"/>
              </a:rPr>
            </a:br>
            <a:r>
              <a:rPr lang="en-US" b="1" dirty="0">
                <a:latin typeface="Palatino"/>
              </a:rPr>
              <a:t>Course Success</a:t>
            </a:r>
            <a:endParaRPr lang="en-US" dirty="0"/>
          </a:p>
        </p:txBody>
      </p:sp>
      <p:sp>
        <p:nvSpPr>
          <p:cNvPr id="4" name="Footer Placeholder 3">
            <a:extLst>
              <a:ext uri="{FF2B5EF4-FFF2-40B4-BE49-F238E27FC236}">
                <a16:creationId xmlns:a16="http://schemas.microsoft.com/office/drawing/2014/main" id="{EE292741-E2F3-924D-94F0-3D6E44D5CC12}"/>
              </a:ext>
            </a:extLst>
          </p:cNvPr>
          <p:cNvSpPr>
            <a:spLocks noGrp="1"/>
          </p:cNvSpPr>
          <p:nvPr>
            <p:ph type="ftr" sz="quarter" idx="12"/>
          </p:nvPr>
        </p:nvSpPr>
        <p:spPr/>
        <p:txBody>
          <a:bodyPr/>
          <a:lstStyle/>
          <a:p>
            <a:r>
              <a:rPr lang="en-US"/>
              <a:t>ASCCC Fall Plenary Session 2020</a:t>
            </a:r>
            <a:endParaRPr lang="en-US" dirty="0"/>
          </a:p>
        </p:txBody>
      </p:sp>
      <p:graphicFrame>
        <p:nvGraphicFramePr>
          <p:cNvPr id="5" name="Content Placeholder 8">
            <a:extLst>
              <a:ext uri="{FF2B5EF4-FFF2-40B4-BE49-F238E27FC236}">
                <a16:creationId xmlns:a16="http://schemas.microsoft.com/office/drawing/2014/main" id="{69CB0AF0-98BB-034E-B01C-9932AC8723D8}"/>
              </a:ext>
            </a:extLst>
          </p:cNvPr>
          <p:cNvGraphicFramePr>
            <a:graphicFrameLocks noGrp="1"/>
          </p:cNvGraphicFramePr>
          <p:nvPr>
            <p:ph sz="half" idx="1"/>
            <p:extLst>
              <p:ext uri="{D42A27DB-BD31-4B8C-83A1-F6EECF244321}">
                <p14:modId xmlns:p14="http://schemas.microsoft.com/office/powerpoint/2010/main" val="2014430878"/>
              </p:ext>
            </p:extLst>
          </p:nvPr>
        </p:nvGraphicFramePr>
        <p:xfrm>
          <a:off x="1277938" y="1798638"/>
          <a:ext cx="10058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497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0EB-E476-473C-A7D0-99C5435A587F}"/>
              </a:ext>
            </a:extLst>
          </p:cNvPr>
          <p:cNvSpPr>
            <a:spLocks noGrp="1"/>
          </p:cNvSpPr>
          <p:nvPr>
            <p:ph type="title"/>
          </p:nvPr>
        </p:nvSpPr>
        <p:spPr/>
        <p:txBody>
          <a:bodyPr anchor="ctr">
            <a:normAutofit/>
          </a:bodyPr>
          <a:lstStyle/>
          <a:p>
            <a:pPr algn="ctr"/>
            <a:r>
              <a:rPr lang="en-US" b="1" dirty="0"/>
              <a:t>Assessing the State of Your College’s Guided Pathways Efforts: </a:t>
            </a:r>
            <a:endParaRPr lang="en-US" dirty="0"/>
          </a:p>
        </p:txBody>
      </p:sp>
      <p:sp>
        <p:nvSpPr>
          <p:cNvPr id="3" name="Content Placeholder 2">
            <a:extLst>
              <a:ext uri="{FF2B5EF4-FFF2-40B4-BE49-F238E27FC236}">
                <a16:creationId xmlns:a16="http://schemas.microsoft.com/office/drawing/2014/main" id="{6F27125D-6D24-4AD8-B032-50A7638A06CA}"/>
              </a:ext>
            </a:extLst>
          </p:cNvPr>
          <p:cNvSpPr>
            <a:spLocks noGrp="1"/>
          </p:cNvSpPr>
          <p:nvPr>
            <p:ph sz="half" idx="1"/>
          </p:nvPr>
        </p:nvSpPr>
        <p:spPr>
          <a:xfrm>
            <a:off x="1277649" y="1798320"/>
            <a:ext cx="10609551" cy="4558030"/>
          </a:xfrm>
        </p:spPr>
        <p:txBody>
          <a:bodyPr>
            <a:normAutofit/>
          </a:bodyPr>
          <a:lstStyle/>
          <a:p>
            <a:pPr marL="228600" lvl="1">
              <a:buNone/>
            </a:pPr>
            <a:r>
              <a:rPr lang="en-US" sz="2400" dirty="0"/>
              <a:t>SOAA: </a:t>
            </a:r>
          </a:p>
          <a:p>
            <a:pPr marL="228600" lvl="2"/>
            <a:r>
              <a:rPr lang="en-US" sz="2400" dirty="0">
                <a:solidFill>
                  <a:schemeClr val="tx2"/>
                </a:solidFill>
              </a:rPr>
              <a:t>It appears that colleges will use same template as 2019-20.  Yet, based on that year’s experience, we may need to be adaptable to last minute changes.</a:t>
            </a:r>
          </a:p>
          <a:p>
            <a:pPr marL="228600" lvl="2">
              <a:buNone/>
            </a:pPr>
            <a:endParaRPr lang="en-US" sz="2400" dirty="0"/>
          </a:p>
          <a:p>
            <a:pPr marL="0" lvl="1" indent="0">
              <a:buNone/>
            </a:pPr>
            <a:r>
              <a:rPr lang="en-US" sz="2400" dirty="0"/>
              <a:t>Examining data – the CCCCO Guided Pathways Launch Board</a:t>
            </a:r>
          </a:p>
          <a:p>
            <a:pPr marL="285750" lvl="1" indent="-285750"/>
            <a:r>
              <a:rPr lang="en-US" sz="2400" dirty="0">
                <a:hlinkClick r:id="rId3"/>
              </a:rPr>
              <a:t>https://www.calpassplus.org/LaunchBoard/Student-Success-Metrics</a:t>
            </a:r>
            <a:endParaRPr lang="en-US" sz="2400" dirty="0"/>
          </a:p>
          <a:p>
            <a:pPr marL="285750" lvl="1" indent="-285750"/>
            <a:r>
              <a:rPr lang="en-US" sz="2400" dirty="0">
                <a:hlinkClick r:id="rId4"/>
              </a:rPr>
              <a:t>https://www.calpassplus.org/LaunchBoard/GuidedPathways.aspx</a:t>
            </a:r>
            <a:endParaRPr lang="en-US" sz="2400" dirty="0"/>
          </a:p>
          <a:p>
            <a:pPr marL="228600" lvl="3">
              <a:buNone/>
            </a:pPr>
            <a:endParaRPr lang="en-US" sz="2400" dirty="0"/>
          </a:p>
          <a:p>
            <a:pPr marL="0" lvl="2" indent="0">
              <a:buNone/>
            </a:pPr>
            <a:endParaRPr lang="en-US" sz="2400" dirty="0"/>
          </a:p>
        </p:txBody>
      </p:sp>
      <p:sp>
        <p:nvSpPr>
          <p:cNvPr id="4" name="Footer Placeholder 3">
            <a:extLst>
              <a:ext uri="{FF2B5EF4-FFF2-40B4-BE49-F238E27FC236}">
                <a16:creationId xmlns:a16="http://schemas.microsoft.com/office/drawing/2014/main" id="{07530F30-10D5-4B9E-ABF1-6CC832046FAE}"/>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316296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0EB-E476-473C-A7D0-99C5435A587F}"/>
              </a:ext>
            </a:extLst>
          </p:cNvPr>
          <p:cNvSpPr>
            <a:spLocks noGrp="1"/>
          </p:cNvSpPr>
          <p:nvPr>
            <p:ph type="title"/>
          </p:nvPr>
        </p:nvSpPr>
        <p:spPr/>
        <p:txBody>
          <a:bodyPr anchor="ctr">
            <a:normAutofit/>
          </a:bodyPr>
          <a:lstStyle/>
          <a:p>
            <a:pPr algn="ctr"/>
            <a:r>
              <a:rPr lang="en-US" b="1" dirty="0"/>
              <a:t>Assessing the State of Your College’s Guided Pathways Efforts: </a:t>
            </a:r>
            <a:endParaRPr lang="en-US" dirty="0"/>
          </a:p>
        </p:txBody>
      </p:sp>
      <p:sp>
        <p:nvSpPr>
          <p:cNvPr id="3" name="Content Placeholder 2">
            <a:extLst>
              <a:ext uri="{FF2B5EF4-FFF2-40B4-BE49-F238E27FC236}">
                <a16:creationId xmlns:a16="http://schemas.microsoft.com/office/drawing/2014/main" id="{6F27125D-6D24-4AD8-B032-50A7638A06CA}"/>
              </a:ext>
            </a:extLst>
          </p:cNvPr>
          <p:cNvSpPr>
            <a:spLocks noGrp="1"/>
          </p:cNvSpPr>
          <p:nvPr>
            <p:ph sz="half" idx="1"/>
          </p:nvPr>
        </p:nvSpPr>
        <p:spPr>
          <a:xfrm>
            <a:off x="1277649" y="1798320"/>
            <a:ext cx="10609551" cy="4558030"/>
          </a:xfrm>
        </p:spPr>
        <p:txBody>
          <a:bodyPr>
            <a:normAutofit/>
          </a:bodyPr>
          <a:lstStyle/>
          <a:p>
            <a:pPr marL="0" lvl="1" indent="0">
              <a:buNone/>
            </a:pPr>
            <a:r>
              <a:rPr lang="en-US" sz="2400" dirty="0"/>
              <a:t>Other means:</a:t>
            </a:r>
          </a:p>
          <a:p>
            <a:pPr marL="228600" lvl="2"/>
            <a:r>
              <a:rPr lang="en-US" sz="2400" dirty="0"/>
              <a:t>Student voice—the reality check</a:t>
            </a:r>
          </a:p>
          <a:p>
            <a:pPr marL="228600" lvl="2"/>
            <a:r>
              <a:rPr lang="en-US" sz="2400" dirty="0"/>
              <a:t>Students being able to meet their goals in their self-determined time period</a:t>
            </a:r>
          </a:p>
          <a:p>
            <a:pPr marL="228600" lvl="2"/>
            <a:r>
              <a:rPr lang="en-US" sz="2400" dirty="0"/>
              <a:t>New mechanism for checking alignment of maps with scheduling</a:t>
            </a:r>
          </a:p>
          <a:p>
            <a:pPr marL="228600" lvl="2"/>
            <a:r>
              <a:rPr lang="en-US" sz="2400" dirty="0"/>
              <a:t>Program Review</a:t>
            </a:r>
          </a:p>
          <a:p>
            <a:pPr marL="228600" lvl="2"/>
            <a:r>
              <a:rPr lang="en-US" sz="2400" dirty="0"/>
              <a:t>Learning outcomes</a:t>
            </a:r>
          </a:p>
          <a:p>
            <a:pPr marL="228600" lvl="2"/>
            <a:r>
              <a:rPr lang="en-US" sz="2400" dirty="0"/>
              <a:t>And additional measures to assess the impact on disproportionately impacted students</a:t>
            </a:r>
          </a:p>
          <a:p>
            <a:endParaRPr lang="en-US" dirty="0"/>
          </a:p>
        </p:txBody>
      </p:sp>
      <p:sp>
        <p:nvSpPr>
          <p:cNvPr id="4" name="Footer Placeholder 3">
            <a:extLst>
              <a:ext uri="{FF2B5EF4-FFF2-40B4-BE49-F238E27FC236}">
                <a16:creationId xmlns:a16="http://schemas.microsoft.com/office/drawing/2014/main" id="{07530F30-10D5-4B9E-ABF1-6CC832046FAE}"/>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262718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087F-2143-4528-BEEF-26DF6A664ED8}"/>
              </a:ext>
            </a:extLst>
          </p:cNvPr>
          <p:cNvSpPr>
            <a:spLocks noGrp="1"/>
          </p:cNvSpPr>
          <p:nvPr>
            <p:ph type="title"/>
          </p:nvPr>
        </p:nvSpPr>
        <p:spPr>
          <a:xfrm>
            <a:off x="1210975" y="193675"/>
            <a:ext cx="10438100" cy="1325563"/>
          </a:xfrm>
        </p:spPr>
        <p:txBody>
          <a:bodyPr anchor="ctr">
            <a:normAutofit fontScale="90000"/>
          </a:bodyPr>
          <a:lstStyle/>
          <a:p>
            <a:r>
              <a:rPr lang="en-US" dirty="0"/>
              <a:t>What does this metric mean?</a:t>
            </a:r>
            <a:r>
              <a:rPr lang="en-US" dirty="0">
                <a:latin typeface="Palatino"/>
              </a:rPr>
              <a:t> </a:t>
            </a:r>
            <a:br>
              <a:rPr lang="en-US" dirty="0">
                <a:latin typeface="Palatino"/>
              </a:rPr>
            </a:br>
            <a:r>
              <a:rPr lang="en-US" dirty="0">
                <a:latin typeface="Palatino"/>
              </a:rPr>
              <a:t>Is it useful? Is it relevant?</a:t>
            </a:r>
            <a:br>
              <a:rPr lang="en-US" dirty="0">
                <a:latin typeface="Palatino"/>
              </a:rPr>
            </a:br>
            <a:r>
              <a:rPr lang="en-US" dirty="0">
                <a:latin typeface="Palatino"/>
              </a:rPr>
              <a:t>How can we use it in Guided Pathways efforts?</a:t>
            </a:r>
            <a:endParaRPr lang="en-US" dirty="0"/>
          </a:p>
        </p:txBody>
      </p:sp>
      <p:pic>
        <p:nvPicPr>
          <p:cNvPr id="5" name="Content Placeholder 4" descr="Chart, scatter chart&#10;&#10;Description automatically generated">
            <a:extLst>
              <a:ext uri="{FF2B5EF4-FFF2-40B4-BE49-F238E27FC236}">
                <a16:creationId xmlns:a16="http://schemas.microsoft.com/office/drawing/2014/main" id="{E4179AC7-D46E-46F7-B46D-D2A3D3C75ABE}"/>
              </a:ext>
            </a:extLst>
          </p:cNvPr>
          <p:cNvPicPr>
            <a:picLocks noGrp="1" noChangeAspect="1"/>
          </p:cNvPicPr>
          <p:nvPr>
            <p:ph sz="half" idx="1"/>
          </p:nvPr>
        </p:nvPicPr>
        <p:blipFill>
          <a:blip r:embed="rId3"/>
          <a:stretch>
            <a:fillRect/>
          </a:stretch>
        </p:blipFill>
        <p:spPr>
          <a:xfrm>
            <a:off x="1277938" y="1771650"/>
            <a:ext cx="10058400" cy="4028107"/>
          </a:xfrm>
        </p:spPr>
      </p:pic>
      <p:sp>
        <p:nvSpPr>
          <p:cNvPr id="6" name="TextBox 5">
            <a:extLst>
              <a:ext uri="{FF2B5EF4-FFF2-40B4-BE49-F238E27FC236}">
                <a16:creationId xmlns:a16="http://schemas.microsoft.com/office/drawing/2014/main" id="{FC5D1144-3189-49AF-A707-FA2D6A276CE2}"/>
              </a:ext>
            </a:extLst>
          </p:cNvPr>
          <p:cNvSpPr txBox="1"/>
          <p:nvPr/>
        </p:nvSpPr>
        <p:spPr>
          <a:xfrm>
            <a:off x="1455505" y="5799757"/>
            <a:ext cx="10736495" cy="369332"/>
          </a:xfrm>
          <a:prstGeom prst="rect">
            <a:avLst/>
          </a:prstGeom>
          <a:noFill/>
        </p:spPr>
        <p:txBody>
          <a:bodyPr wrap="square" rtlCol="0">
            <a:spAutoFit/>
          </a:bodyPr>
          <a:lstStyle/>
          <a:p>
            <a:r>
              <a:rPr lang="en-US" dirty="0"/>
              <a:t>Guided Pathways Launchboard https://www.calpassplus.org/LaunchBoard/GuidedPathways.aspx</a:t>
            </a:r>
          </a:p>
        </p:txBody>
      </p:sp>
    </p:spTree>
    <p:extLst>
      <p:ext uri="{BB962C8B-B14F-4D97-AF65-F5344CB8AC3E}">
        <p14:creationId xmlns:p14="http://schemas.microsoft.com/office/powerpoint/2010/main" val="413782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8B04-BB0B-40B6-985B-A00EE2238CB8}"/>
              </a:ext>
            </a:extLst>
          </p:cNvPr>
          <p:cNvSpPr>
            <a:spLocks noGrp="1"/>
          </p:cNvSpPr>
          <p:nvPr>
            <p:ph type="title"/>
          </p:nvPr>
        </p:nvSpPr>
        <p:spPr>
          <a:xfrm>
            <a:off x="1526157" y="172382"/>
            <a:ext cx="10046043" cy="714376"/>
          </a:xfrm>
        </p:spPr>
        <p:txBody>
          <a:bodyPr anchor="ctr">
            <a:normAutofit/>
          </a:bodyPr>
          <a:lstStyle/>
          <a:p>
            <a:pPr algn="ctr"/>
            <a:r>
              <a:rPr lang="en-US" dirty="0"/>
              <a:t>Completion Metrics on the Rise</a:t>
            </a:r>
          </a:p>
        </p:txBody>
      </p:sp>
      <p:pic>
        <p:nvPicPr>
          <p:cNvPr id="5" name="Content Placeholder 4" descr="Chart, line chart&#10;&#10;Description automatically generated">
            <a:extLst>
              <a:ext uri="{FF2B5EF4-FFF2-40B4-BE49-F238E27FC236}">
                <a16:creationId xmlns:a16="http://schemas.microsoft.com/office/drawing/2014/main" id="{EC5D8AA4-2A2D-4D6D-8CCD-3DA7F23DEB51}"/>
              </a:ext>
            </a:extLst>
          </p:cNvPr>
          <p:cNvPicPr>
            <a:picLocks noGrp="1" noChangeAspect="1"/>
          </p:cNvPicPr>
          <p:nvPr>
            <p:ph sz="half" idx="1"/>
          </p:nvPr>
        </p:nvPicPr>
        <p:blipFill>
          <a:blip r:embed="rId3"/>
          <a:stretch>
            <a:fillRect/>
          </a:stretch>
        </p:blipFill>
        <p:spPr>
          <a:xfrm>
            <a:off x="1526157" y="944840"/>
            <a:ext cx="9925264" cy="5313363"/>
          </a:xfrm>
        </p:spPr>
      </p:pic>
      <p:sp>
        <p:nvSpPr>
          <p:cNvPr id="6" name="TextBox 5">
            <a:extLst>
              <a:ext uri="{FF2B5EF4-FFF2-40B4-BE49-F238E27FC236}">
                <a16:creationId xmlns:a16="http://schemas.microsoft.com/office/drawing/2014/main" id="{D539A38C-4028-4AED-A84D-BE9A653CB4E1}"/>
              </a:ext>
            </a:extLst>
          </p:cNvPr>
          <p:cNvSpPr txBox="1"/>
          <p:nvPr/>
        </p:nvSpPr>
        <p:spPr>
          <a:xfrm>
            <a:off x="2133767" y="6374368"/>
            <a:ext cx="10525172" cy="369332"/>
          </a:xfrm>
          <a:prstGeom prst="rect">
            <a:avLst/>
          </a:prstGeom>
          <a:noFill/>
        </p:spPr>
        <p:txBody>
          <a:bodyPr wrap="square" rtlCol="0">
            <a:spAutoFit/>
          </a:bodyPr>
          <a:lstStyle/>
          <a:p>
            <a:r>
              <a:rPr lang="en-US" dirty="0"/>
              <a:t>Student Success Metrics https://www.calpassplus.org/LaunchBoard/Student-Success-Metrics</a:t>
            </a:r>
          </a:p>
        </p:txBody>
      </p:sp>
    </p:spTree>
    <p:extLst>
      <p:ext uri="{BB962C8B-B14F-4D97-AF65-F5344CB8AC3E}">
        <p14:creationId xmlns:p14="http://schemas.microsoft.com/office/powerpoint/2010/main" val="2237436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C773-CC7E-D749-A405-F71DF7F760D8}"/>
              </a:ext>
            </a:extLst>
          </p:cNvPr>
          <p:cNvSpPr>
            <a:spLocks noGrp="1"/>
          </p:cNvSpPr>
          <p:nvPr>
            <p:ph type="title"/>
          </p:nvPr>
        </p:nvSpPr>
        <p:spPr/>
        <p:txBody>
          <a:bodyPr anchor="ctr"/>
          <a:lstStyle/>
          <a:p>
            <a:pPr algn="ctr"/>
            <a:r>
              <a:rPr lang="en-US" dirty="0"/>
              <a:t>Shift in Total number of units for Completers</a:t>
            </a:r>
          </a:p>
        </p:txBody>
      </p:sp>
      <p:sp>
        <p:nvSpPr>
          <p:cNvPr id="5" name="Footer Placeholder 4">
            <a:extLst>
              <a:ext uri="{FF2B5EF4-FFF2-40B4-BE49-F238E27FC236}">
                <a16:creationId xmlns:a16="http://schemas.microsoft.com/office/drawing/2014/main" id="{F61B6810-F14D-C34B-9E91-0AE54325BA58}"/>
              </a:ext>
            </a:extLst>
          </p:cNvPr>
          <p:cNvSpPr>
            <a:spLocks noGrp="1"/>
          </p:cNvSpPr>
          <p:nvPr>
            <p:ph type="ftr" sz="quarter" idx="12"/>
          </p:nvPr>
        </p:nvSpPr>
        <p:spPr/>
        <p:txBody>
          <a:bodyPr/>
          <a:lstStyle/>
          <a:p>
            <a:r>
              <a:rPr lang="en-US"/>
              <a:t>ASCCC Fall Plenary Session 2020</a:t>
            </a:r>
            <a:endParaRPr lang="en-US" dirty="0"/>
          </a:p>
        </p:txBody>
      </p:sp>
      <p:pic>
        <p:nvPicPr>
          <p:cNvPr id="6" name="Content Placeholder 7" descr="Chart, box and whisker chart&#10;&#10;Description automatically generated">
            <a:extLst>
              <a:ext uri="{FF2B5EF4-FFF2-40B4-BE49-F238E27FC236}">
                <a16:creationId xmlns:a16="http://schemas.microsoft.com/office/drawing/2014/main" id="{150F9BCC-CE0D-654C-BA46-E2C3F164EBB2}"/>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08236" y="1778750"/>
            <a:ext cx="5424773" cy="2856152"/>
          </a:xfrm>
        </p:spPr>
      </p:pic>
      <p:pic>
        <p:nvPicPr>
          <p:cNvPr id="7" name="Content Placeholder 5" descr="Chart, box and whisker chart&#10;&#10;Description automatically generated">
            <a:extLst>
              <a:ext uri="{FF2B5EF4-FFF2-40B4-BE49-F238E27FC236}">
                <a16:creationId xmlns:a16="http://schemas.microsoft.com/office/drawing/2014/main" id="{1A1795A1-89D2-1849-BDE8-49503373E774}"/>
              </a:ext>
            </a:extLst>
          </p:cNvPr>
          <p:cNvPicPr>
            <a:picLocks noGrp="1" noChangeAspect="1"/>
          </p:cNvPicPr>
          <p:nvPr>
            <p:ph sz="quarter" idx="4"/>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277124" y="1778750"/>
            <a:ext cx="5736622" cy="2822154"/>
          </a:xfrm>
        </p:spPr>
      </p:pic>
      <p:sp>
        <p:nvSpPr>
          <p:cNvPr id="9" name="TextBox 8">
            <a:extLst>
              <a:ext uri="{FF2B5EF4-FFF2-40B4-BE49-F238E27FC236}">
                <a16:creationId xmlns:a16="http://schemas.microsoft.com/office/drawing/2014/main" id="{62D374EC-4802-684C-8E86-70442EA8A8B8}"/>
              </a:ext>
            </a:extLst>
          </p:cNvPr>
          <p:cNvSpPr txBox="1"/>
          <p:nvPr/>
        </p:nvSpPr>
        <p:spPr>
          <a:xfrm>
            <a:off x="1139279" y="4756962"/>
            <a:ext cx="5117779" cy="1477328"/>
          </a:xfrm>
          <a:prstGeom prst="rect">
            <a:avLst/>
          </a:prstGeom>
          <a:noFill/>
          <a:ln>
            <a:solidFill>
              <a:schemeClr val="tx1"/>
            </a:solidFill>
          </a:ln>
        </p:spPr>
        <p:txBody>
          <a:bodyPr wrap="square" rtlCol="0">
            <a:spAutoFit/>
          </a:bodyPr>
          <a:lstStyle/>
          <a:p>
            <a:r>
              <a:rPr lang="en-US" dirty="0"/>
              <a:t>2014-15</a:t>
            </a:r>
          </a:p>
          <a:p>
            <a:r>
              <a:rPr lang="en-US" dirty="0"/>
              <a:t>All AA’s average 96 Units N=58,698</a:t>
            </a:r>
          </a:p>
          <a:p>
            <a:r>
              <a:rPr lang="en-US" dirty="0"/>
              <a:t>Local AA/AS average 98 units N=48,052</a:t>
            </a:r>
          </a:p>
          <a:p>
            <a:r>
              <a:rPr lang="en-US" dirty="0"/>
              <a:t>ADT average 92 units N=14,960</a:t>
            </a:r>
          </a:p>
          <a:p>
            <a:endParaRPr lang="en-US" dirty="0"/>
          </a:p>
        </p:txBody>
      </p:sp>
      <p:sp>
        <p:nvSpPr>
          <p:cNvPr id="10" name="TextBox 9">
            <a:extLst>
              <a:ext uri="{FF2B5EF4-FFF2-40B4-BE49-F238E27FC236}">
                <a16:creationId xmlns:a16="http://schemas.microsoft.com/office/drawing/2014/main" id="{977996C0-63AC-BB46-B88C-87F1AD9098BC}"/>
              </a:ext>
            </a:extLst>
          </p:cNvPr>
          <p:cNvSpPr txBox="1"/>
          <p:nvPr/>
        </p:nvSpPr>
        <p:spPr>
          <a:xfrm>
            <a:off x="6586546" y="4756962"/>
            <a:ext cx="5117779" cy="1477328"/>
          </a:xfrm>
          <a:prstGeom prst="rect">
            <a:avLst/>
          </a:prstGeom>
          <a:noFill/>
          <a:ln>
            <a:solidFill>
              <a:schemeClr val="tx1"/>
            </a:solidFill>
          </a:ln>
        </p:spPr>
        <p:txBody>
          <a:bodyPr wrap="square" rtlCol="0">
            <a:spAutoFit/>
          </a:bodyPr>
          <a:lstStyle/>
          <a:p>
            <a:r>
              <a:rPr lang="en-US" dirty="0"/>
              <a:t>2018-19</a:t>
            </a:r>
          </a:p>
          <a:p>
            <a:r>
              <a:rPr lang="en-US" dirty="0"/>
              <a:t>All AA’s average 94 Units N=91,121</a:t>
            </a:r>
          </a:p>
          <a:p>
            <a:r>
              <a:rPr lang="en-US" dirty="0"/>
              <a:t>Local AA/AS average 96 units N=65.750</a:t>
            </a:r>
          </a:p>
          <a:p>
            <a:r>
              <a:rPr lang="en-US" dirty="0"/>
              <a:t>ADT average 90 units N= 42,407</a:t>
            </a:r>
          </a:p>
          <a:p>
            <a:endParaRPr lang="en-US" dirty="0"/>
          </a:p>
        </p:txBody>
      </p:sp>
    </p:spTree>
    <p:extLst>
      <p:ext uri="{BB962C8B-B14F-4D97-AF65-F5344CB8AC3E}">
        <p14:creationId xmlns:p14="http://schemas.microsoft.com/office/powerpoint/2010/main" val="33803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1A7E-D811-4AFB-B88B-7F322D4C1739}"/>
              </a:ext>
            </a:extLst>
          </p:cNvPr>
          <p:cNvSpPr>
            <a:spLocks noGrp="1"/>
          </p:cNvSpPr>
          <p:nvPr>
            <p:ph type="title"/>
          </p:nvPr>
        </p:nvSpPr>
        <p:spPr>
          <a:xfrm>
            <a:off x="1277650" y="84930"/>
            <a:ext cx="7587381" cy="1359696"/>
          </a:xfrm>
        </p:spPr>
        <p:txBody>
          <a:bodyPr anchor="b">
            <a:normAutofit/>
          </a:bodyPr>
          <a:lstStyle/>
          <a:p>
            <a:r>
              <a:rPr lang="en-US" dirty="0"/>
              <a:t>However, less than 10% completed 30 units within the year</a:t>
            </a:r>
          </a:p>
        </p:txBody>
      </p:sp>
      <p:pic>
        <p:nvPicPr>
          <p:cNvPr id="6" name="Content Placeholder 5" descr="Chart&#10;&#10;Description automatically generated">
            <a:extLst>
              <a:ext uri="{FF2B5EF4-FFF2-40B4-BE49-F238E27FC236}">
                <a16:creationId xmlns:a16="http://schemas.microsoft.com/office/drawing/2014/main" id="{10DE365C-B2C1-48C0-B564-1CF2BC6E43E1}"/>
              </a:ext>
            </a:extLst>
          </p:cNvPr>
          <p:cNvPicPr>
            <a:picLocks noGrp="1" noChangeAspect="1"/>
          </p:cNvPicPr>
          <p:nvPr>
            <p:ph sz="half" idx="1"/>
          </p:nvPr>
        </p:nvPicPr>
        <p:blipFill>
          <a:blip r:embed="rId3"/>
          <a:stretch>
            <a:fillRect/>
          </a:stretch>
        </p:blipFill>
        <p:spPr>
          <a:xfrm>
            <a:off x="1277650" y="1609241"/>
            <a:ext cx="7490847" cy="4419600"/>
          </a:xfrm>
          <a:noFill/>
        </p:spPr>
      </p:pic>
      <p:sp>
        <p:nvSpPr>
          <p:cNvPr id="4" name="Footer Placeholder 3">
            <a:extLst>
              <a:ext uri="{FF2B5EF4-FFF2-40B4-BE49-F238E27FC236}">
                <a16:creationId xmlns:a16="http://schemas.microsoft.com/office/drawing/2014/main" id="{3F252BD6-4E9A-4EE8-9F52-3F14220FE3CF}"/>
              </a:ext>
            </a:extLst>
          </p:cNvPr>
          <p:cNvSpPr>
            <a:spLocks noGrp="1"/>
          </p:cNvSpPr>
          <p:nvPr>
            <p:ph type="ftr" sz="quarter" idx="12"/>
          </p:nvPr>
        </p:nvSpPr>
        <p:spPr>
          <a:xfrm>
            <a:off x="1675228" y="6356350"/>
            <a:ext cx="4114800" cy="365125"/>
          </a:xfrm>
        </p:spPr>
        <p:txBody>
          <a:bodyPr anchor="ctr">
            <a:normAutofit/>
          </a:bodyPr>
          <a:lstStyle/>
          <a:p>
            <a:pPr>
              <a:spcAft>
                <a:spcPts val="600"/>
              </a:spcAft>
            </a:pPr>
            <a:r>
              <a:rPr lang="en-US" dirty="0"/>
              <a:t>ASCCC Fall Plenary Session 2020</a:t>
            </a:r>
          </a:p>
        </p:txBody>
      </p:sp>
      <p:sp>
        <p:nvSpPr>
          <p:cNvPr id="3" name="TextBox 2">
            <a:extLst>
              <a:ext uri="{FF2B5EF4-FFF2-40B4-BE49-F238E27FC236}">
                <a16:creationId xmlns:a16="http://schemas.microsoft.com/office/drawing/2014/main" id="{2E3DD146-F48A-4F84-A996-D2E296EEB66E}"/>
              </a:ext>
            </a:extLst>
          </p:cNvPr>
          <p:cNvSpPr txBox="1"/>
          <p:nvPr/>
        </p:nvSpPr>
        <p:spPr>
          <a:xfrm>
            <a:off x="8974690" y="333164"/>
            <a:ext cx="2743200" cy="5632311"/>
          </a:xfrm>
          <a:prstGeom prst="rect">
            <a:avLst/>
          </a:prstGeom>
          <a:noFill/>
        </p:spPr>
        <p:txBody>
          <a:bodyPr wrap="square" rtlCol="0">
            <a:spAutoFit/>
          </a:bodyPr>
          <a:lstStyle/>
          <a:p>
            <a:pPr marL="0" marR="0">
              <a:spcBef>
                <a:spcPts val="0"/>
              </a:spcBef>
              <a:spcAft>
                <a:spcPts val="0"/>
              </a:spcAft>
            </a:pPr>
            <a:r>
              <a:rPr lang="en-US" sz="1000" b="1" u="none" strike="noStrike" dirty="0">
                <a:solidFill>
                  <a:srgbClr val="444444"/>
                </a:solidFill>
                <a:effectLst/>
                <a:latin typeface="Source Sans Pro" panose="020B0503030403020204" pitchFamily="34" charset="0"/>
              </a:rPr>
              <a:t>Description</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Among all first-time students, the proportion who successfully completed degree-applicable semester unit thresholds in the selected year</a:t>
            </a:r>
            <a:endParaRPr lang="en-US" sz="1000" dirty="0">
              <a:effectLst/>
              <a:latin typeface="Calibri" panose="020F0502020204030204" pitchFamily="34" charset="0"/>
            </a:endParaRPr>
          </a:p>
          <a:p>
            <a:pPr marL="0" marR="0">
              <a:spcBef>
                <a:spcPts val="0"/>
              </a:spcBef>
              <a:spcAft>
                <a:spcPts val="0"/>
              </a:spcAft>
            </a:pPr>
            <a:r>
              <a:rPr lang="en-US" sz="1000" b="1" dirty="0">
                <a:effectLst/>
                <a:latin typeface="Source Sans Pro" panose="020B0503030403020204" pitchFamily="34" charset="0"/>
              </a:rPr>
              <a:t>Data Source(s)</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Chancellor's Office Management Information System</a:t>
            </a:r>
            <a:endParaRPr lang="en-US" sz="1000" dirty="0">
              <a:effectLst/>
              <a:latin typeface="Calibri" panose="020F0502020204030204" pitchFamily="34" charset="0"/>
            </a:endParaRPr>
          </a:p>
          <a:p>
            <a:pPr marL="0" marR="0">
              <a:spcBef>
                <a:spcPts val="0"/>
              </a:spcBef>
              <a:spcAft>
                <a:spcPts val="0"/>
              </a:spcAft>
            </a:pPr>
            <a:r>
              <a:rPr lang="en-US" sz="1000" b="1" dirty="0">
                <a:effectLst/>
                <a:latin typeface="Source Sans Pro" panose="020B0503030403020204" pitchFamily="34" charset="0"/>
              </a:rPr>
              <a:t>Data Element(s)</a:t>
            </a:r>
            <a:endParaRPr lang="en-US" sz="1000" dirty="0">
              <a:effectLst/>
              <a:latin typeface="Calibri" panose="020F0502020204030204" pitchFamily="34" charset="0"/>
            </a:endParaRPr>
          </a:p>
          <a:p>
            <a:pPr marL="0" marR="0">
              <a:spcBef>
                <a:spcPts val="0"/>
              </a:spcBef>
              <a:spcAft>
                <a:spcPts val="0"/>
              </a:spcAft>
            </a:pPr>
            <a:r>
              <a:rPr lang="en-US" sz="1000" u="sng" dirty="0">
                <a:solidFill>
                  <a:srgbClr val="444444"/>
                </a:solidFill>
                <a:effectLst/>
                <a:latin typeface="Source Sans Pro" panose="020B0503030403020204" pitchFamily="34" charset="0"/>
                <a:hlinkClick r:id="rId4"/>
              </a:rPr>
              <a:t>CB04 Course-Credit-Status</a:t>
            </a:r>
            <a:endParaRPr lang="en-US" sz="1000" dirty="0">
              <a:effectLst/>
              <a:latin typeface="Calibri" panose="020F0502020204030204" pitchFamily="34" charset="0"/>
            </a:endParaRPr>
          </a:p>
          <a:p>
            <a:pPr marL="0" marR="0">
              <a:spcBef>
                <a:spcPts val="0"/>
              </a:spcBef>
              <a:spcAft>
                <a:spcPts val="0"/>
              </a:spcAft>
            </a:pPr>
            <a:r>
              <a:rPr lang="en-US" sz="1000" u="sng" dirty="0">
                <a:solidFill>
                  <a:srgbClr val="444444"/>
                </a:solidFill>
                <a:effectLst/>
                <a:latin typeface="Source Sans Pro" panose="020B0503030403020204" pitchFamily="34" charset="0"/>
                <a:hlinkClick r:id="rId4"/>
              </a:rPr>
              <a:t>GI03 Term-Identifier</a:t>
            </a:r>
            <a:endParaRPr lang="en-US" sz="1000" dirty="0">
              <a:effectLst/>
              <a:latin typeface="Calibri" panose="020F0502020204030204" pitchFamily="34" charset="0"/>
            </a:endParaRPr>
          </a:p>
          <a:p>
            <a:pPr marL="0" marR="0">
              <a:spcBef>
                <a:spcPts val="0"/>
              </a:spcBef>
              <a:spcAft>
                <a:spcPts val="0"/>
              </a:spcAft>
            </a:pPr>
            <a:r>
              <a:rPr lang="en-US" sz="1000" u="sng" dirty="0">
                <a:solidFill>
                  <a:srgbClr val="444444"/>
                </a:solidFill>
                <a:effectLst/>
                <a:latin typeface="Source Sans Pro" panose="020B0503030403020204" pitchFamily="34" charset="0"/>
                <a:hlinkClick r:id="rId4"/>
              </a:rPr>
              <a:t>SX03 Enrollment-Units-Earned</a:t>
            </a:r>
            <a:endParaRPr lang="en-US" sz="1000" dirty="0">
              <a:effectLst/>
              <a:latin typeface="Calibri" panose="020F0502020204030204" pitchFamily="34" charset="0"/>
            </a:endParaRPr>
          </a:p>
          <a:p>
            <a:pPr marL="0" marR="0">
              <a:spcBef>
                <a:spcPts val="0"/>
              </a:spcBef>
              <a:spcAft>
                <a:spcPts val="0"/>
              </a:spcAft>
            </a:pPr>
            <a:r>
              <a:rPr lang="en-US" sz="1000" u="sng" dirty="0">
                <a:solidFill>
                  <a:srgbClr val="444444"/>
                </a:solidFill>
                <a:effectLst/>
                <a:latin typeface="Source Sans Pro" panose="020B0503030403020204" pitchFamily="34" charset="0"/>
                <a:hlinkClick r:id="rId4"/>
              </a:rPr>
              <a:t>SX04 Enrollment-Grade</a:t>
            </a:r>
            <a:endParaRPr lang="en-US" sz="1000" dirty="0">
              <a:effectLst/>
              <a:latin typeface="Calibri" panose="020F0502020204030204" pitchFamily="34" charset="0"/>
            </a:endParaRPr>
          </a:p>
          <a:p>
            <a:pPr marL="0" marR="0">
              <a:spcBef>
                <a:spcPts val="0"/>
              </a:spcBef>
              <a:spcAft>
                <a:spcPts val="0"/>
              </a:spcAft>
            </a:pPr>
            <a:r>
              <a:rPr lang="en-US" sz="1000" b="1" dirty="0">
                <a:effectLst/>
                <a:latin typeface="Source Sans Pro" panose="020B0503030403020204" pitchFamily="34" charset="0"/>
              </a:rPr>
              <a:t>Numerator</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Students who met all of the following criteria:</a:t>
            </a:r>
            <a:endParaRPr lang="en-US" sz="1000" dirty="0">
              <a:effectLst/>
              <a:latin typeface="Calibri" panose="020F0502020204030204" pitchFamily="34" charset="0"/>
            </a:endParaRPr>
          </a:p>
          <a:p>
            <a:pPr marL="457200" marR="0" indent="-228600">
              <a:spcBef>
                <a:spcPts val="0"/>
              </a:spcBef>
              <a:spcAft>
                <a:spcPts val="0"/>
              </a:spcAft>
            </a:pPr>
            <a:r>
              <a:rPr lang="en-US" sz="1000" dirty="0">
                <a:effectLst/>
                <a:latin typeface="Source Sans Pro" panose="020B0503030403020204" pitchFamily="34" charset="0"/>
              </a:rPr>
              <a:t>●        </a:t>
            </a:r>
            <a:r>
              <a:rPr lang="en-US" sz="1000" b="1" dirty="0">
                <a:effectLst/>
                <a:latin typeface="Source Sans Pro" panose="020B0503030403020204" pitchFamily="34" charset="0"/>
              </a:rPr>
              <a:t>Successfully completed degree-applicable credit courses at any college</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[CB04 IN (D)</a:t>
            </a:r>
            <a:endParaRPr lang="en-US" sz="1000" dirty="0">
              <a:effectLst/>
              <a:latin typeface="Calibri" panose="020F0502020204030204" pitchFamily="34" charset="0"/>
            </a:endParaRPr>
          </a:p>
          <a:p>
            <a:pPr marL="0" marR="0">
              <a:spcBef>
                <a:spcPts val="0"/>
              </a:spcBef>
              <a:spcAft>
                <a:spcPts val="0"/>
              </a:spcAft>
            </a:pPr>
            <a:r>
              <a:rPr lang="en-US" sz="1000" dirty="0">
                <a:solidFill>
                  <a:srgbClr val="000000"/>
                </a:solidFill>
                <a:effectLst/>
                <a:latin typeface="Source Sans Pro" panose="020B0503030403020204" pitchFamily="34" charset="0"/>
              </a:rPr>
              <a:t>AND First character of SX04 IN (A, B, C, P)]</a:t>
            </a:r>
            <a:endParaRPr lang="en-US" sz="1000" dirty="0">
              <a:effectLst/>
              <a:latin typeface="Calibri" panose="020F0502020204030204" pitchFamily="34" charset="0"/>
            </a:endParaRPr>
          </a:p>
          <a:p>
            <a:pPr marL="457200" marR="0" indent="-228600">
              <a:spcBef>
                <a:spcPts val="0"/>
              </a:spcBef>
              <a:spcAft>
                <a:spcPts val="0"/>
              </a:spcAft>
            </a:pPr>
            <a:r>
              <a:rPr lang="en-US" sz="1000" dirty="0">
                <a:effectLst/>
                <a:latin typeface="Source Sans Pro" panose="020B0503030403020204" pitchFamily="34" charset="0"/>
              </a:rPr>
              <a:t>●       </a:t>
            </a:r>
            <a:r>
              <a:rPr lang="en-US" sz="1000" b="1" dirty="0">
                <a:effectLst/>
                <a:latin typeface="Source Sans Pro" panose="020B0503030403020204" pitchFamily="34" charset="0"/>
              </a:rPr>
              <a:t>In the selected year at any college</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AND WHERE GI03 is within the selected year</a:t>
            </a:r>
            <a:endParaRPr lang="en-US" sz="1000" dirty="0">
              <a:effectLst/>
              <a:latin typeface="Calibri" panose="020F0502020204030204" pitchFamily="34" charset="0"/>
            </a:endParaRPr>
          </a:p>
          <a:p>
            <a:pPr marL="457200" marR="0" indent="-228600">
              <a:spcBef>
                <a:spcPts val="0"/>
              </a:spcBef>
              <a:spcAft>
                <a:spcPts val="0"/>
              </a:spcAft>
            </a:pPr>
            <a:r>
              <a:rPr lang="en-US" sz="1000" dirty="0">
                <a:effectLst/>
                <a:latin typeface="Source Sans Pro" panose="020B0503030403020204" pitchFamily="34" charset="0"/>
              </a:rPr>
              <a:t>●        </a:t>
            </a:r>
            <a:r>
              <a:rPr lang="en-US" sz="1000" b="1" dirty="0">
                <a:effectLst/>
                <a:latin typeface="Source Sans Pro" panose="020B0503030403020204" pitchFamily="34" charset="0"/>
              </a:rPr>
              <a:t>Convert quarter units to semester units for units earned at quarter schools</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AND Multiply SUM (SX03) for quarter units by 0.667 to equate to semester units</a:t>
            </a:r>
            <a:endParaRPr lang="en-US" sz="1000" dirty="0">
              <a:effectLst/>
              <a:latin typeface="Calibri" panose="020F0502020204030204" pitchFamily="34" charset="0"/>
            </a:endParaRPr>
          </a:p>
          <a:p>
            <a:pPr marL="457200" marR="0" indent="-228600">
              <a:spcBef>
                <a:spcPts val="0"/>
              </a:spcBef>
              <a:spcAft>
                <a:spcPts val="0"/>
              </a:spcAft>
            </a:pPr>
            <a:r>
              <a:rPr lang="en-US" sz="1000" dirty="0">
                <a:effectLst/>
                <a:latin typeface="Source Sans Pro" panose="020B0503030403020204" pitchFamily="34" charset="0"/>
              </a:rPr>
              <a:t>●        </a:t>
            </a:r>
            <a:r>
              <a:rPr lang="en-US" sz="1000" b="1" dirty="0">
                <a:effectLst/>
                <a:latin typeface="Source Sans Pro" panose="020B0503030403020204" pitchFamily="34" charset="0"/>
              </a:rPr>
              <a:t>Eliminate 8888 and 9999 values at the course level</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AND SX03 &lt; 50</a:t>
            </a:r>
            <a:endParaRPr lang="en-US" sz="1000" dirty="0">
              <a:effectLst/>
              <a:latin typeface="Calibri" panose="020F0502020204030204" pitchFamily="34" charset="0"/>
            </a:endParaRPr>
          </a:p>
          <a:p>
            <a:pPr marL="457200" marR="0" indent="-228600">
              <a:spcBef>
                <a:spcPts val="0"/>
              </a:spcBef>
              <a:spcAft>
                <a:spcPts val="0"/>
              </a:spcAft>
            </a:pPr>
            <a:r>
              <a:rPr lang="en-US" sz="1000" dirty="0">
                <a:effectLst/>
                <a:latin typeface="Source Sans Pro" panose="020B0503030403020204" pitchFamily="34" charset="0"/>
              </a:rPr>
              <a:t>●        </a:t>
            </a:r>
            <a:r>
              <a:rPr lang="en-US" sz="1000" b="1" dirty="0">
                <a:effectLst/>
                <a:latin typeface="Source Sans Pro" panose="020B0503030403020204" pitchFamily="34" charset="0"/>
              </a:rPr>
              <a:t>Group into semester unit thresholds</a:t>
            </a:r>
            <a:endParaRPr lang="en-US" sz="1000" dirty="0">
              <a:effectLst/>
              <a:latin typeface="Calibri" panose="020F0502020204030204" pitchFamily="34" charset="0"/>
            </a:endParaRPr>
          </a:p>
          <a:p>
            <a:pPr marL="0" marR="0">
              <a:spcBef>
                <a:spcPts val="0"/>
              </a:spcBef>
              <a:spcAft>
                <a:spcPts val="0"/>
              </a:spcAft>
            </a:pPr>
            <a:r>
              <a:rPr lang="en-US" sz="1000" dirty="0">
                <a:effectLst/>
                <a:latin typeface="Source Sans Pro" panose="020B0503030403020204" pitchFamily="34" charset="0"/>
              </a:rPr>
              <a:t>AND SUM (SX03) by 0, 0.1-5.9, 6-8.9, 9-11.9, 12-14.9, 15-19.9, 20-23.9, 24-29.9, 30+</a:t>
            </a:r>
            <a:endParaRPr lang="en-US" sz="1000" dirty="0">
              <a:effectLst/>
              <a:latin typeface="Calibri" panose="020F0502020204030204" pitchFamily="34" charset="0"/>
            </a:endParaRPr>
          </a:p>
          <a:p>
            <a:pPr marL="0" marR="0">
              <a:spcBef>
                <a:spcPts val="0"/>
              </a:spcBef>
              <a:spcAft>
                <a:spcPts val="0"/>
              </a:spcAft>
            </a:pPr>
            <a:r>
              <a:rPr lang="en-US" sz="1000" b="1" dirty="0">
                <a:effectLst/>
                <a:latin typeface="Source Sans Pro" panose="020B0503030403020204" pitchFamily="34" charset="0"/>
              </a:rPr>
              <a:t>Denominator</a:t>
            </a:r>
            <a:endParaRPr lang="en-US" sz="1000" dirty="0">
              <a:effectLst/>
              <a:latin typeface="Calibri" panose="020F0502020204030204" pitchFamily="34" charset="0"/>
            </a:endParaRPr>
          </a:p>
          <a:p>
            <a:pPr marL="0" marR="0">
              <a:spcBef>
                <a:spcPts val="0"/>
              </a:spcBef>
              <a:spcAft>
                <a:spcPts val="0"/>
              </a:spcAft>
            </a:pPr>
            <a:r>
              <a:rPr lang="en-US" sz="1000" b="1" u="sng" dirty="0">
                <a:solidFill>
                  <a:srgbClr val="444444"/>
                </a:solidFill>
                <a:effectLst/>
                <a:latin typeface="Source Sans Pro" panose="020B0503030403020204" pitchFamily="34" charset="0"/>
                <a:hlinkClick r:id="rId4"/>
              </a:rPr>
              <a:t>GP 122F</a:t>
            </a:r>
            <a:r>
              <a:rPr lang="en-US" sz="1000" dirty="0">
                <a:effectLst/>
                <a:latin typeface="Source Sans Pro" panose="020B0503030403020204" pitchFamily="34" charset="0"/>
              </a:rPr>
              <a:t> First Time Students, Including Summer and Early College</a:t>
            </a:r>
            <a:endParaRPr lang="en-US" sz="1000" dirty="0">
              <a:effectLst/>
              <a:latin typeface="Calibri" panose="020F0502020204030204" pitchFamily="34" charset="0"/>
            </a:endParaRPr>
          </a:p>
          <a:p>
            <a:endParaRPr lang="en-US" sz="1000" dirty="0"/>
          </a:p>
        </p:txBody>
      </p:sp>
    </p:spTree>
    <p:extLst>
      <p:ext uri="{BB962C8B-B14F-4D97-AF65-F5344CB8AC3E}">
        <p14:creationId xmlns:p14="http://schemas.microsoft.com/office/powerpoint/2010/main" val="189536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E49B78D-07DB-4A3E-82F9-DEDE9B718DE8}"/>
              </a:ext>
            </a:extLst>
          </p:cNvPr>
          <p:cNvSpPr>
            <a:spLocks noGrp="1" noChangeArrowheads="1"/>
          </p:cNvSpPr>
          <p:nvPr>
            <p:ph type="title"/>
          </p:nvPr>
        </p:nvSpPr>
        <p:spPr>
          <a:xfrm>
            <a:off x="1277650" y="365125"/>
            <a:ext cx="10046043" cy="606425"/>
          </a:xfrm>
        </p:spPr>
        <p:txBody>
          <a:bodyPr anchor="ct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b="1" dirty="0"/>
              <a:t>Current Guided Pathways Task Force Goals</a:t>
            </a:r>
          </a:p>
        </p:txBody>
      </p:sp>
      <p:sp>
        <p:nvSpPr>
          <p:cNvPr id="4" name="Footer Placeholder 3">
            <a:extLst>
              <a:ext uri="{FF2B5EF4-FFF2-40B4-BE49-F238E27FC236}">
                <a16:creationId xmlns:a16="http://schemas.microsoft.com/office/drawing/2014/main" id="{185A9A2F-BB6A-4DF1-9D14-4CD62C0BB73F}"/>
              </a:ext>
            </a:extLst>
          </p:cNvPr>
          <p:cNvSpPr>
            <a:spLocks noGrp="1"/>
          </p:cNvSpPr>
          <p:nvPr>
            <p:ph type="ftr" sz="quarter" idx="12"/>
          </p:nvPr>
        </p:nvSpPr>
        <p:spPr/>
        <p:txBody>
          <a:bodyPr/>
          <a:lstStyle/>
          <a:p>
            <a:r>
              <a:rPr lang="en-US" dirty="0"/>
              <a:t>ASCCC Fall Plenary Session 2020</a:t>
            </a:r>
          </a:p>
        </p:txBody>
      </p:sp>
      <p:graphicFrame>
        <p:nvGraphicFramePr>
          <p:cNvPr id="9" name="Diagram 8">
            <a:extLst>
              <a:ext uri="{FF2B5EF4-FFF2-40B4-BE49-F238E27FC236}">
                <a16:creationId xmlns:a16="http://schemas.microsoft.com/office/drawing/2014/main" id="{46928A74-F637-4F21-9B59-902F17B726AC}"/>
              </a:ext>
            </a:extLst>
          </p:cNvPr>
          <p:cNvGraphicFramePr/>
          <p:nvPr>
            <p:extLst>
              <p:ext uri="{D42A27DB-BD31-4B8C-83A1-F6EECF244321}">
                <p14:modId xmlns:p14="http://schemas.microsoft.com/office/powerpoint/2010/main" val="3253334214"/>
              </p:ext>
            </p:extLst>
          </p:nvPr>
        </p:nvGraphicFramePr>
        <p:xfrm>
          <a:off x="1277650" y="1158239"/>
          <a:ext cx="5266728" cy="486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76B208D5-9D96-4CD0-9346-9D0DFA0A3BA5}"/>
              </a:ext>
            </a:extLst>
          </p:cNvPr>
          <p:cNvGrpSpPr/>
          <p:nvPr/>
        </p:nvGrpSpPr>
        <p:grpSpPr>
          <a:xfrm>
            <a:off x="6629400" y="1028382"/>
            <a:ext cx="5195807" cy="5693093"/>
            <a:chOff x="0" y="0"/>
            <a:chExt cx="5943600" cy="4801235"/>
          </a:xfrm>
        </p:grpSpPr>
        <p:pic>
          <p:nvPicPr>
            <p:cNvPr id="8" name="Picture 7">
              <a:extLst>
                <a:ext uri="{FF2B5EF4-FFF2-40B4-BE49-F238E27FC236}">
                  <a16:creationId xmlns:a16="http://schemas.microsoft.com/office/drawing/2014/main" id="{662B5700-3DE6-4568-B6E4-A0A6ED6F1E0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0" y="0"/>
              <a:ext cx="5943600" cy="4457700"/>
            </a:xfrm>
            <a:prstGeom prst="rect">
              <a:avLst/>
            </a:prstGeom>
          </p:spPr>
        </p:pic>
        <p:sp>
          <p:nvSpPr>
            <p:cNvPr id="10" name="Text Box 19">
              <a:extLst>
                <a:ext uri="{FF2B5EF4-FFF2-40B4-BE49-F238E27FC236}">
                  <a16:creationId xmlns:a16="http://schemas.microsoft.com/office/drawing/2014/main" id="{B36A3394-291C-4860-A8B3-1083320EC8C1}"/>
                </a:ext>
              </a:extLst>
            </p:cNvPr>
            <p:cNvSpPr txBox="1"/>
            <p:nvPr/>
          </p:nvSpPr>
          <p:spPr>
            <a:xfrm>
              <a:off x="0" y="4457700"/>
              <a:ext cx="59436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800"/>
                </a:spcAft>
              </a:pP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This Photo</a:t>
              </a:r>
              <a:r>
                <a:rPr lang="en-US" sz="900" dirty="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CC BY-NC-ND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967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D9595202-B9F6-4FFD-B3B9-2831D24835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A45743E6-06BD-44D2-8F9E-D694792064F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23E619C2-87A6-4580-908A-2B2A8D4998E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21E98903-7069-436F-825A-5010FB7999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6E2B1217-5231-4006-B3C7-BDDCC5C2CC6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76D9E5AD-C229-499B-ABD0-F17949AC048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E062A717-032F-418E-B1CB-C089E5E2FA2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9556E031-5444-429E-B0A0-45E7D750A9C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7EAB3120-DC32-490B-9CB1-A4A96C8A25C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C763-2017-EC4D-8CC7-FFDFFB22AD63}"/>
              </a:ext>
            </a:extLst>
          </p:cNvPr>
          <p:cNvSpPr>
            <a:spLocks noGrp="1"/>
          </p:cNvSpPr>
          <p:nvPr>
            <p:ph type="title"/>
          </p:nvPr>
        </p:nvSpPr>
        <p:spPr/>
        <p:txBody>
          <a:bodyPr anchor="ctr">
            <a:normAutofit/>
          </a:bodyPr>
          <a:lstStyle/>
          <a:p>
            <a:pPr algn="ctr"/>
            <a:r>
              <a:rPr lang="en-US" sz="5000" b="1" dirty="0"/>
              <a:t>Presenters</a:t>
            </a:r>
            <a:endParaRPr lang="en-US" sz="5000" dirty="0"/>
          </a:p>
        </p:txBody>
      </p:sp>
      <p:sp>
        <p:nvSpPr>
          <p:cNvPr id="3" name="Content Placeholder 2">
            <a:extLst>
              <a:ext uri="{FF2B5EF4-FFF2-40B4-BE49-F238E27FC236}">
                <a16:creationId xmlns:a16="http://schemas.microsoft.com/office/drawing/2014/main" id="{9616B268-951A-164C-9A88-426243E6D9C3}"/>
              </a:ext>
            </a:extLst>
          </p:cNvPr>
          <p:cNvSpPr>
            <a:spLocks noGrp="1"/>
          </p:cNvSpPr>
          <p:nvPr>
            <p:ph idx="1"/>
          </p:nvPr>
        </p:nvSpPr>
        <p:spPr/>
        <p:txBody>
          <a:bodyPr anchor="ctr"/>
          <a:lstStyle/>
          <a:p>
            <a:r>
              <a:rPr lang="en-US" b="1" dirty="0"/>
              <a:t>Janet Fulks</a:t>
            </a:r>
            <a:r>
              <a:rPr lang="en-US" dirty="0"/>
              <a:t>, ASCCC Guided Pathways Task Force Co-Chair</a:t>
            </a:r>
          </a:p>
          <a:p>
            <a:endParaRPr lang="en-US" dirty="0"/>
          </a:p>
          <a:p>
            <a:r>
              <a:rPr lang="en-US" b="1" dirty="0"/>
              <a:t>Jeffrey Hernandez</a:t>
            </a:r>
            <a:r>
              <a:rPr lang="en-US" dirty="0"/>
              <a:t>, ASCCC Guided Pathways Task Force Lead</a:t>
            </a:r>
          </a:p>
          <a:p>
            <a:endParaRPr lang="en-US" dirty="0"/>
          </a:p>
          <a:p>
            <a:r>
              <a:rPr lang="en-US" b="1" dirty="0"/>
              <a:t>Ginni May</a:t>
            </a:r>
            <a:r>
              <a:rPr lang="en-US" dirty="0"/>
              <a:t>, ASCCC Vice President, Guided Pathways Task Force Co-Chair</a:t>
            </a:r>
          </a:p>
        </p:txBody>
      </p:sp>
      <p:sp>
        <p:nvSpPr>
          <p:cNvPr id="5" name="Footer Placeholder 4">
            <a:extLst>
              <a:ext uri="{FF2B5EF4-FFF2-40B4-BE49-F238E27FC236}">
                <a16:creationId xmlns:a16="http://schemas.microsoft.com/office/drawing/2014/main" id="{328F1E76-89BD-A146-8EA1-71DB7BFC522E}"/>
              </a:ext>
            </a:extLst>
          </p:cNvPr>
          <p:cNvSpPr>
            <a:spLocks noGrp="1"/>
          </p:cNvSpPr>
          <p:nvPr>
            <p:ph type="ftr" sz="quarter" idx="15"/>
          </p:nvPr>
        </p:nvSpPr>
        <p:spPr/>
        <p:txBody>
          <a:bodyPr/>
          <a:lstStyle/>
          <a:p>
            <a:r>
              <a:rPr lang="en-US" dirty="0"/>
              <a:t>ASCCC Fall Plenary Session 2020</a:t>
            </a:r>
          </a:p>
        </p:txBody>
      </p:sp>
    </p:spTree>
    <p:extLst>
      <p:ext uri="{BB962C8B-B14F-4D97-AF65-F5344CB8AC3E}">
        <p14:creationId xmlns:p14="http://schemas.microsoft.com/office/powerpoint/2010/main" val="404200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86DA-B04D-4A95-9720-E71B84C4239B}"/>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12045E9B-5005-423A-8486-E973D38AC645}"/>
              </a:ext>
            </a:extLst>
          </p:cNvPr>
          <p:cNvPicPr>
            <a:picLocks noGrp="1" noChangeAspect="1"/>
          </p:cNvPicPr>
          <p:nvPr>
            <p:ph sz="half" idx="1"/>
          </p:nvPr>
        </p:nvPicPr>
        <p:blipFill rotWithShape="1">
          <a:blip r:embed="rId3"/>
          <a:srcRect r="4965" b="1197"/>
          <a:stretch/>
        </p:blipFill>
        <p:spPr>
          <a:xfrm rot="16200000">
            <a:off x="3061095" y="-2008757"/>
            <a:ext cx="6988801" cy="11006316"/>
          </a:xfrm>
        </p:spPr>
      </p:pic>
      <p:sp>
        <p:nvSpPr>
          <p:cNvPr id="4" name="Footer Placeholder 3">
            <a:extLst>
              <a:ext uri="{FF2B5EF4-FFF2-40B4-BE49-F238E27FC236}">
                <a16:creationId xmlns:a16="http://schemas.microsoft.com/office/drawing/2014/main" id="{EE5F8FCD-1C2E-4035-825A-412D87EA6927}"/>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2997621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C9CF-9DD5-4E2D-93D5-2158FD4647F6}"/>
              </a:ext>
            </a:extLst>
          </p:cNvPr>
          <p:cNvSpPr>
            <a:spLocks noGrp="1"/>
          </p:cNvSpPr>
          <p:nvPr>
            <p:ph type="title"/>
          </p:nvPr>
        </p:nvSpPr>
        <p:spPr/>
        <p:txBody>
          <a:bodyPr anchor="ctr"/>
          <a:lstStyle/>
          <a:p>
            <a:pPr algn="ctr"/>
            <a:r>
              <a:rPr lang="en-US" b="1" dirty="0"/>
              <a:t>ASCCC Guided Pathways Integration Plan</a:t>
            </a:r>
          </a:p>
        </p:txBody>
      </p:sp>
      <p:sp>
        <p:nvSpPr>
          <p:cNvPr id="3" name="Content Placeholder 2">
            <a:extLst>
              <a:ext uri="{FF2B5EF4-FFF2-40B4-BE49-F238E27FC236}">
                <a16:creationId xmlns:a16="http://schemas.microsoft.com/office/drawing/2014/main" id="{5850607B-59C8-482F-AA8D-E8E3EF2C1032}"/>
              </a:ext>
            </a:extLst>
          </p:cNvPr>
          <p:cNvSpPr>
            <a:spLocks noGrp="1"/>
          </p:cNvSpPr>
          <p:nvPr>
            <p:ph sz="half" idx="1"/>
          </p:nvPr>
        </p:nvSpPr>
        <p:spPr/>
        <p:txBody>
          <a:bodyPr>
            <a:normAutofit lnSpcReduction="10000"/>
          </a:bodyPr>
          <a:lstStyle/>
          <a:p>
            <a:r>
              <a:rPr lang="en-US" dirty="0"/>
              <a:t>ASCCC Executive Committee—Integration Plan Report </a:t>
            </a:r>
          </a:p>
          <a:p>
            <a:pPr lvl="1"/>
            <a:r>
              <a:rPr lang="en-US" dirty="0"/>
              <a:t>ASCCC Grant for GP work ends December 2020</a:t>
            </a:r>
          </a:p>
          <a:p>
            <a:pPr lvl="1"/>
            <a:r>
              <a:rPr lang="en-US" dirty="0"/>
              <a:t>Standing Committee chairs or 2nds serving on GPTF</a:t>
            </a:r>
          </a:p>
          <a:p>
            <a:pPr lvl="1"/>
            <a:r>
              <a:rPr lang="en-US" dirty="0"/>
              <a:t>Outcomes of November 4 Executive Committee Meeting</a:t>
            </a:r>
          </a:p>
          <a:p>
            <a:r>
              <a:rPr lang="en-US" dirty="0"/>
              <a:t>GPTF Goals (fall 2020)</a:t>
            </a:r>
          </a:p>
          <a:p>
            <a:pPr lvl="1"/>
            <a:r>
              <a:rPr lang="en-US" dirty="0"/>
              <a:t>Optimizing Student Success Report: Evaluating Pathways and Placement, Amplify Equity Work</a:t>
            </a:r>
          </a:p>
          <a:p>
            <a:pPr lvl="1"/>
            <a:r>
              <a:rPr lang="en-US" dirty="0"/>
              <a:t>The Fall 2020 Academic Academy highlighting OERI courses: Focus on Ensuring Learning, Amplify Equity Work </a:t>
            </a:r>
          </a:p>
          <a:p>
            <a:pPr lvl="1"/>
            <a:r>
              <a:rPr lang="en-US" dirty="0"/>
              <a:t>Guided Pathways Webinars: All five</a:t>
            </a:r>
          </a:p>
          <a:p>
            <a:pPr lvl="1"/>
            <a:r>
              <a:rPr lang="en-US" dirty="0"/>
              <a:t>Rostrum Articles: Amplify Equity Work, Evaluating Pathways and Placement, Assess and Improve Program Review and Related Processes</a:t>
            </a:r>
          </a:p>
          <a:p>
            <a:pPr lvl="1"/>
            <a:r>
              <a:rPr lang="en-US" dirty="0"/>
              <a:t>College Visits: All five</a:t>
            </a:r>
          </a:p>
          <a:p>
            <a:endParaRPr lang="en-US" dirty="0"/>
          </a:p>
        </p:txBody>
      </p:sp>
      <p:sp>
        <p:nvSpPr>
          <p:cNvPr id="4" name="Footer Placeholder 3">
            <a:extLst>
              <a:ext uri="{FF2B5EF4-FFF2-40B4-BE49-F238E27FC236}">
                <a16:creationId xmlns:a16="http://schemas.microsoft.com/office/drawing/2014/main" id="{662BD1B5-41E8-438A-9F71-C44C401144CC}"/>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2825043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36533-1865-43C9-A228-44E346C040A5}"/>
              </a:ext>
            </a:extLst>
          </p:cNvPr>
          <p:cNvSpPr>
            <a:spLocks noGrp="1"/>
          </p:cNvSpPr>
          <p:nvPr>
            <p:ph type="title"/>
          </p:nvPr>
        </p:nvSpPr>
        <p:spPr/>
        <p:txBody>
          <a:bodyPr anchor="ctr">
            <a:normAutofit/>
          </a:bodyPr>
          <a:lstStyle/>
          <a:p>
            <a:pPr algn="ctr"/>
            <a:r>
              <a:rPr lang="en-US" b="1" dirty="0"/>
              <a:t>Integrating Guided Pathways into Your College Structures</a:t>
            </a:r>
          </a:p>
        </p:txBody>
      </p:sp>
      <p:sp>
        <p:nvSpPr>
          <p:cNvPr id="3" name="Content Placeholder 2">
            <a:extLst>
              <a:ext uri="{FF2B5EF4-FFF2-40B4-BE49-F238E27FC236}">
                <a16:creationId xmlns:a16="http://schemas.microsoft.com/office/drawing/2014/main" id="{926CC113-64C3-4CBF-82B6-EAEA62981071}"/>
              </a:ext>
            </a:extLst>
          </p:cNvPr>
          <p:cNvSpPr>
            <a:spLocks noGrp="1"/>
          </p:cNvSpPr>
          <p:nvPr>
            <p:ph sz="half" idx="1"/>
          </p:nvPr>
        </p:nvSpPr>
        <p:spPr/>
        <p:txBody>
          <a:bodyPr/>
          <a:lstStyle/>
          <a:p>
            <a:r>
              <a:rPr lang="en-US" dirty="0"/>
              <a:t>Review existing committee charges</a:t>
            </a:r>
          </a:p>
          <a:p>
            <a:r>
              <a:rPr lang="en-US" dirty="0"/>
              <a:t>Examine role of GP and where the goals should be expanded</a:t>
            </a:r>
          </a:p>
          <a:p>
            <a:r>
              <a:rPr lang="en-US" dirty="0"/>
              <a:t>Consider adding or swapping out committee members</a:t>
            </a:r>
          </a:p>
          <a:p>
            <a:r>
              <a:rPr lang="en-US" dirty="0"/>
              <a:t>Consider program review goals and data</a:t>
            </a:r>
          </a:p>
          <a:p>
            <a:r>
              <a:rPr lang="en-US" dirty="0"/>
              <a:t>How is GP driving funding discussions</a:t>
            </a:r>
          </a:p>
          <a:p>
            <a:r>
              <a:rPr lang="en-US" dirty="0"/>
              <a:t>Where do/should these discussions take place at your college? </a:t>
            </a:r>
            <a:br>
              <a:rPr lang="en-US" dirty="0"/>
            </a:br>
            <a:r>
              <a:rPr lang="en-US" dirty="0"/>
              <a:t>(Type your answer in the chat.)</a:t>
            </a:r>
          </a:p>
          <a:p>
            <a:endParaRPr lang="en-US" dirty="0"/>
          </a:p>
        </p:txBody>
      </p:sp>
      <p:sp>
        <p:nvSpPr>
          <p:cNvPr id="4" name="Footer Placeholder 3">
            <a:extLst>
              <a:ext uri="{FF2B5EF4-FFF2-40B4-BE49-F238E27FC236}">
                <a16:creationId xmlns:a16="http://schemas.microsoft.com/office/drawing/2014/main" id="{0B972AC2-6290-4A98-A7C3-1B94B49748C7}"/>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364288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7887-5160-4BFE-9797-0E8C6D04D2A8}"/>
              </a:ext>
            </a:extLst>
          </p:cNvPr>
          <p:cNvSpPr>
            <a:spLocks noGrp="1"/>
          </p:cNvSpPr>
          <p:nvPr>
            <p:ph type="title"/>
          </p:nvPr>
        </p:nvSpPr>
        <p:spPr/>
        <p:txBody>
          <a:bodyPr>
            <a:normAutofit/>
          </a:bodyPr>
          <a:lstStyle/>
          <a:p>
            <a:pPr algn="ctr"/>
            <a:r>
              <a:rPr lang="en-US" sz="5400" dirty="0"/>
              <a:t>QUESTIONS?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06838" y="2417030"/>
            <a:ext cx="4800600" cy="3182815"/>
          </a:xfrm>
        </p:spPr>
      </p:pic>
      <p:sp>
        <p:nvSpPr>
          <p:cNvPr id="4" name="Footer Placeholder 3">
            <a:extLst>
              <a:ext uri="{FF2B5EF4-FFF2-40B4-BE49-F238E27FC236}">
                <a16:creationId xmlns:a16="http://schemas.microsoft.com/office/drawing/2014/main" id="{3FABD1E0-EE3D-4FA1-B65C-13CA6A0C638A}"/>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1390647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9B309D-93B8-4FF8-B428-A5E69A4CE2EC}"/>
              </a:ext>
            </a:extLst>
          </p:cNvPr>
          <p:cNvSpPr>
            <a:spLocks noGrp="1"/>
          </p:cNvSpPr>
          <p:nvPr>
            <p:ph type="title"/>
          </p:nvPr>
        </p:nvSpPr>
        <p:spPr>
          <a:xfrm>
            <a:off x="1277650" y="365125"/>
            <a:ext cx="10046043" cy="549275"/>
          </a:xfrm>
        </p:spPr>
        <p:txBody>
          <a:bodyPr anchor="ctr">
            <a:normAutofit fontScale="90000"/>
          </a:bodyPr>
          <a:lstStyle/>
          <a:p>
            <a:pPr algn="ctr"/>
            <a:r>
              <a:rPr lang="en-US" b="1" dirty="0"/>
              <a:t>Resources</a:t>
            </a:r>
          </a:p>
        </p:txBody>
      </p:sp>
      <p:sp>
        <p:nvSpPr>
          <p:cNvPr id="6" name="Content Placeholder 5">
            <a:extLst>
              <a:ext uri="{FF2B5EF4-FFF2-40B4-BE49-F238E27FC236}">
                <a16:creationId xmlns:a16="http://schemas.microsoft.com/office/drawing/2014/main" id="{5A5D8C6D-1947-45FF-90BA-6828AACE9099}"/>
              </a:ext>
            </a:extLst>
          </p:cNvPr>
          <p:cNvSpPr>
            <a:spLocks noGrp="1"/>
          </p:cNvSpPr>
          <p:nvPr>
            <p:ph sz="half" idx="1"/>
          </p:nvPr>
        </p:nvSpPr>
        <p:spPr>
          <a:xfrm>
            <a:off x="1277650" y="1123950"/>
            <a:ext cx="10058400" cy="5093970"/>
          </a:xfrm>
        </p:spPr>
        <p:txBody>
          <a:bodyPr>
            <a:normAutofit fontScale="92500"/>
          </a:bodyPr>
          <a:lstStyle/>
          <a:p>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ASCCC Information: </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info@asccc.org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GPTF Report: Optimizing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Student Success </a:t>
            </a:r>
            <a:r>
              <a:rPr lang="en-US" sz="2400" dirty="0">
                <a:solidFill>
                  <a:srgbClr val="000000"/>
                </a:solidFill>
                <a:latin typeface="Palatino"/>
                <a:ea typeface="Times New Roman" panose="02020603050405020304" pitchFamily="18" charset="0"/>
                <a:cs typeface="Times New Roman" panose="02020603050405020304" pitchFamily="18" charset="0"/>
                <a:hlinkClick r:id="rId3"/>
              </a:rPr>
              <a:t>https://asccc.org/papers/optimizing-student-success-academic-senate-white-paper</a:t>
            </a:r>
            <a:endParaRPr lang="en-US" sz="2400" dirty="0">
              <a:solidFill>
                <a:srgbClr val="000000"/>
              </a:solidFill>
              <a:latin typeface="Palatino"/>
              <a:ea typeface="Times New Roman" panose="02020603050405020304" pitchFamily="18" charset="0"/>
              <a:cs typeface="Times New Roman" panose="02020603050405020304" pitchFamily="18" charset="0"/>
            </a:endParaRPr>
          </a:p>
          <a:p>
            <a:r>
              <a:rPr lang="en-US" dirty="0"/>
              <a:t>GP Allocation memo: </a:t>
            </a:r>
            <a:r>
              <a:rPr lang="en-US" b="0" i="0" dirty="0">
                <a:solidFill>
                  <a:srgbClr val="555555"/>
                </a:solidFill>
                <a:effectLst/>
                <a:latin typeface="Source Sans Pro" panose="020B0503030403020204" pitchFamily="34" charset="0"/>
                <a:hlinkClick r:id="rId3"/>
              </a:rPr>
              <a:t>https://www.cccco.edu/-/media/CCCCO-Website/Files/Guided-Pathways/guided-pathways-program-faqs-10-16-17.pdf</a:t>
            </a:r>
            <a:endParaRPr lang="en-US" b="0" i="0" dirty="0">
              <a:solidFill>
                <a:srgbClr val="555555"/>
              </a:solidFill>
              <a:effectLst/>
              <a:latin typeface="Source Sans Pro" panose="020B0503030403020204" pitchFamily="34" charset="0"/>
            </a:endParaRPr>
          </a:p>
          <a:p>
            <a:r>
              <a:rPr lang="en-US" dirty="0"/>
              <a:t>SOAA FAQs: </a:t>
            </a:r>
            <a:r>
              <a:rPr lang="en-US" dirty="0">
                <a:hlinkClick r:id="rId3"/>
              </a:rPr>
              <a:t>https://www.cccco.edu/-/media/CCCCO-Website/Files/Guided-Pathways/scale-of-adoption-assessment-faqs-011520-a11y.pdf</a:t>
            </a:r>
            <a:endParaRPr lang="en-US" dirty="0"/>
          </a:p>
          <a:p>
            <a:r>
              <a:rPr lang="en-US" dirty="0"/>
              <a:t>CCCCO 2018-19 report on GP: </a:t>
            </a:r>
            <a:r>
              <a:rPr lang="en-US" b="0" i="0" dirty="0">
                <a:solidFill>
                  <a:srgbClr val="555555"/>
                </a:solidFill>
                <a:effectLst/>
                <a:latin typeface="Source Sans Pro" panose="020B0503030403020204" pitchFamily="34" charset="0"/>
                <a:hlinkClick r:id="rId3"/>
              </a:rPr>
              <a:t>https://www.cccco.edu/-/media/CCCCO-Website/Reports/CCCCO_Guided-Pathways-Report-ada.pdf</a:t>
            </a:r>
            <a:endParaRPr lang="en-US" b="0" i="0" dirty="0">
              <a:solidFill>
                <a:srgbClr val="555555"/>
              </a:solidFill>
              <a:effectLst/>
              <a:latin typeface="Source Sans Pro" panose="020B0503030403020204" pitchFamily="34" charset="0"/>
            </a:endParaRPr>
          </a:p>
          <a:p>
            <a:r>
              <a:rPr lang="en-US" dirty="0"/>
              <a:t>Student Success Metrics: </a:t>
            </a:r>
            <a:r>
              <a:rPr lang="en-US" dirty="0">
                <a:hlinkClick r:id="rId3"/>
              </a:rPr>
              <a:t>https://www.calpassplus.org/LaunchBoard/Student-Success-Metrics</a:t>
            </a:r>
            <a:endParaRPr lang="en-US" dirty="0"/>
          </a:p>
          <a:p>
            <a:r>
              <a:rPr lang="en-US" dirty="0"/>
              <a:t>Guided Pathways </a:t>
            </a:r>
            <a:r>
              <a:rPr lang="en-US" dirty="0" err="1"/>
              <a:t>Launchboard</a:t>
            </a:r>
            <a:r>
              <a:rPr lang="en-US" dirty="0"/>
              <a:t> Metrics: </a:t>
            </a:r>
            <a:r>
              <a:rPr lang="en-US" dirty="0">
                <a:hlinkClick r:id="rId3"/>
              </a:rPr>
              <a:t>https://www.calpassplus.org/LaunchBoard/GuidedPathways.aspx</a:t>
            </a:r>
            <a:endParaRPr lang="en-US" dirty="0"/>
          </a:p>
          <a:p>
            <a:endParaRPr lang="en-US" dirty="0"/>
          </a:p>
        </p:txBody>
      </p:sp>
      <p:sp>
        <p:nvSpPr>
          <p:cNvPr id="4" name="Footer Placeholder 3">
            <a:extLst>
              <a:ext uri="{FF2B5EF4-FFF2-40B4-BE49-F238E27FC236}">
                <a16:creationId xmlns:a16="http://schemas.microsoft.com/office/drawing/2014/main" id="{409E22FD-92AD-4380-973B-8D8862DE850C}"/>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198779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B647-A4A3-8F43-908C-1620B026A512}"/>
              </a:ext>
            </a:extLst>
          </p:cNvPr>
          <p:cNvSpPr>
            <a:spLocks noGrp="1"/>
          </p:cNvSpPr>
          <p:nvPr>
            <p:ph type="title"/>
          </p:nvPr>
        </p:nvSpPr>
        <p:spPr/>
        <p:txBody>
          <a:bodyPr anchor="ctr"/>
          <a:lstStyle/>
          <a:p>
            <a:pPr algn="ctr"/>
            <a:r>
              <a:rPr lang="en-US" b="1" dirty="0"/>
              <a:t>Breakout Description</a:t>
            </a:r>
          </a:p>
        </p:txBody>
      </p:sp>
      <p:sp>
        <p:nvSpPr>
          <p:cNvPr id="3" name="Content Placeholder 2">
            <a:extLst>
              <a:ext uri="{FF2B5EF4-FFF2-40B4-BE49-F238E27FC236}">
                <a16:creationId xmlns:a16="http://schemas.microsoft.com/office/drawing/2014/main" id="{891C540C-4F36-464F-8B1A-E49DBBBE3BB9}"/>
              </a:ext>
            </a:extLst>
          </p:cNvPr>
          <p:cNvSpPr>
            <a:spLocks noGrp="1"/>
          </p:cNvSpPr>
          <p:nvPr>
            <p:ph sz="half" idx="1"/>
          </p:nvPr>
        </p:nvSpPr>
        <p:spPr/>
        <p:txBody>
          <a:bodyPr/>
          <a:lstStyle/>
          <a:p>
            <a:pPr marL="0" indent="0">
              <a:buNone/>
            </a:pPr>
            <a:r>
              <a:rPr lang="en-US" dirty="0"/>
              <a:t>As funding for the Guided Pathways Award Program is winding down (really, when?), it may be time for a self-assessment. </a:t>
            </a:r>
          </a:p>
          <a:p>
            <a:pPr marL="0" indent="0">
              <a:buNone/>
            </a:pPr>
            <a:r>
              <a:rPr lang="en-US" dirty="0"/>
              <a:t>What has been accomplished? What still needs to be done? How will we keep going with redesign efforts that utilize data and advance equity? </a:t>
            </a:r>
          </a:p>
          <a:p>
            <a:pPr marL="0" indent="0">
              <a:buNone/>
            </a:pPr>
            <a:r>
              <a:rPr lang="en-US" dirty="0"/>
              <a:t>Join this session for an update on the goals of the ASCCC Guided Pathways Task Force, learn how and why the ASCCC is integrating its Guided Pathways work into its committee structures, and share ideas about what might be done at the local level to sustain momentum of the college-wide redesign resulting from implementing Guided Pathways frameworks.</a:t>
            </a:r>
          </a:p>
        </p:txBody>
      </p:sp>
      <p:sp>
        <p:nvSpPr>
          <p:cNvPr id="5" name="Footer Placeholder 4">
            <a:extLst>
              <a:ext uri="{FF2B5EF4-FFF2-40B4-BE49-F238E27FC236}">
                <a16:creationId xmlns:a16="http://schemas.microsoft.com/office/drawing/2014/main" id="{A4C308EC-F2D5-CD4E-A70F-8EBE513D894D}"/>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73665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A7DD-E680-304F-8FB3-1AAF0ABE617D}"/>
              </a:ext>
            </a:extLst>
          </p:cNvPr>
          <p:cNvSpPr>
            <a:spLocks noGrp="1"/>
          </p:cNvSpPr>
          <p:nvPr>
            <p:ph type="title"/>
          </p:nvPr>
        </p:nvSpPr>
        <p:spPr/>
        <p:txBody>
          <a:bodyPr anchor="ctr">
            <a:normAutofit/>
          </a:bodyPr>
          <a:lstStyle/>
          <a:p>
            <a:pPr algn="ctr"/>
            <a:r>
              <a:rPr lang="en-US" sz="4000" b="1" dirty="0"/>
              <a:t>Overview</a:t>
            </a:r>
          </a:p>
        </p:txBody>
      </p:sp>
      <p:sp>
        <p:nvSpPr>
          <p:cNvPr id="3" name="Content Placeholder 2">
            <a:extLst>
              <a:ext uri="{FF2B5EF4-FFF2-40B4-BE49-F238E27FC236}">
                <a16:creationId xmlns:a16="http://schemas.microsoft.com/office/drawing/2014/main" id="{DEECE927-C42E-574D-A459-B3C79DF4D758}"/>
              </a:ext>
            </a:extLst>
          </p:cNvPr>
          <p:cNvSpPr>
            <a:spLocks noGrp="1"/>
          </p:cNvSpPr>
          <p:nvPr>
            <p:ph sz="half" idx="1"/>
          </p:nvPr>
        </p:nvSpPr>
        <p:spPr/>
        <p:txBody>
          <a:bodyPr>
            <a:normAutofit fontScale="92500" lnSpcReduction="10000"/>
          </a:bodyPr>
          <a:lstStyle/>
          <a:p>
            <a:r>
              <a:rPr lang="en-US" dirty="0"/>
              <a:t>Guided Pathways Award Program: recap and update on program and funding</a:t>
            </a:r>
          </a:p>
          <a:p>
            <a:r>
              <a:rPr lang="en-US" dirty="0"/>
              <a:t>Assessing the state of your college’s Guided Pathways efforts:</a:t>
            </a:r>
          </a:p>
          <a:p>
            <a:pPr lvl="1"/>
            <a:r>
              <a:rPr lang="en-US" dirty="0"/>
              <a:t>Optimizing Student Success</a:t>
            </a:r>
          </a:p>
          <a:p>
            <a:pPr lvl="1"/>
            <a:r>
              <a:rPr lang="en-US" dirty="0"/>
              <a:t>Scale of Adoption Assessment (SOAA)</a:t>
            </a:r>
          </a:p>
          <a:p>
            <a:pPr lvl="1"/>
            <a:r>
              <a:rPr lang="en-US" dirty="0"/>
              <a:t>Examining data </a:t>
            </a:r>
          </a:p>
          <a:p>
            <a:pPr lvl="1"/>
            <a:r>
              <a:rPr lang="en-US" dirty="0"/>
              <a:t>other means…</a:t>
            </a:r>
          </a:p>
          <a:p>
            <a:pPr lvl="1"/>
            <a:r>
              <a:rPr lang="en-US" dirty="0"/>
              <a:t>Activity</a:t>
            </a:r>
          </a:p>
          <a:p>
            <a:r>
              <a:rPr lang="en-US" dirty="0"/>
              <a:t>ASCCC Guided Pathways Goals</a:t>
            </a:r>
          </a:p>
          <a:p>
            <a:r>
              <a:rPr lang="en-US" dirty="0"/>
              <a:t>ASCCC Guided Pathways Integration Plan</a:t>
            </a:r>
          </a:p>
          <a:p>
            <a:r>
              <a:rPr lang="en-US" dirty="0"/>
              <a:t>Integrating Guided Pathways into your college structures</a:t>
            </a:r>
          </a:p>
          <a:p>
            <a:pPr marL="0" indent="0" algn="ctr">
              <a:spcBef>
                <a:spcPts val="2400"/>
              </a:spcBef>
              <a:buNone/>
            </a:pPr>
            <a:r>
              <a:rPr lang="en-US" b="1" i="1" dirty="0">
                <a:solidFill>
                  <a:schemeClr val="tx1"/>
                </a:solidFill>
              </a:rPr>
              <a:t>Theme: Successful integration will be needed to sustain data-informed redesign that enhances equity.</a:t>
            </a:r>
            <a:endParaRPr lang="en-US" b="1" dirty="0">
              <a:solidFill>
                <a:schemeClr val="tx1"/>
              </a:solidFill>
            </a:endParaRPr>
          </a:p>
        </p:txBody>
      </p:sp>
      <p:sp>
        <p:nvSpPr>
          <p:cNvPr id="5" name="Footer Placeholder 4">
            <a:extLst>
              <a:ext uri="{FF2B5EF4-FFF2-40B4-BE49-F238E27FC236}">
                <a16:creationId xmlns:a16="http://schemas.microsoft.com/office/drawing/2014/main" id="{B55DC44C-7C23-AA42-AA6A-A0EBEA6ED4C2}"/>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266580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FC83-DA80-4514-AC9C-76DA34758AC7}"/>
              </a:ext>
            </a:extLst>
          </p:cNvPr>
          <p:cNvSpPr>
            <a:spLocks noGrp="1"/>
          </p:cNvSpPr>
          <p:nvPr>
            <p:ph type="title"/>
          </p:nvPr>
        </p:nvSpPr>
        <p:spPr/>
        <p:txBody>
          <a:bodyPr/>
          <a:lstStyle/>
          <a:p>
            <a:pPr algn="ctr"/>
            <a:r>
              <a:rPr lang="en-US" b="1" dirty="0"/>
              <a:t>California Community Colleges Guided Pathways Grant [Award] Program: Funding</a:t>
            </a:r>
          </a:p>
        </p:txBody>
      </p:sp>
      <p:sp>
        <p:nvSpPr>
          <p:cNvPr id="3" name="Content Placeholder 2">
            <a:extLst>
              <a:ext uri="{FF2B5EF4-FFF2-40B4-BE49-F238E27FC236}">
                <a16:creationId xmlns:a16="http://schemas.microsoft.com/office/drawing/2014/main" id="{638EC6BC-ECC2-454E-A38D-399983BF9D87}"/>
              </a:ext>
            </a:extLst>
          </p:cNvPr>
          <p:cNvSpPr>
            <a:spLocks noGrp="1"/>
          </p:cNvSpPr>
          <p:nvPr>
            <p:ph sz="half" idx="1"/>
          </p:nvPr>
        </p:nvSpPr>
        <p:spPr>
          <a:xfrm>
            <a:off x="1277650" y="1798320"/>
            <a:ext cx="10332824" cy="4419600"/>
          </a:xfrm>
        </p:spPr>
        <p:txBody>
          <a:bodyPr>
            <a:normAutofit/>
          </a:bodyPr>
          <a:lstStyle/>
          <a:p>
            <a:r>
              <a:rPr lang="en-US" dirty="0"/>
              <a:t>Overall funding </a:t>
            </a:r>
            <a:r>
              <a:rPr lang="en-US" sz="1700" dirty="0"/>
              <a:t>(</a:t>
            </a:r>
            <a:r>
              <a:rPr lang="en-US" sz="1700" dirty="0">
                <a:hlinkClick r:id="rId3"/>
              </a:rPr>
              <a:t>https://www.cccco.edu/-/media/CCCCO-Website/Files/Guided-Pathways/guided-pathways-program-faqs-10-16-17.pdf</a:t>
            </a:r>
            <a:r>
              <a:rPr lang="en-US" sz="1700" dirty="0"/>
              <a:t>)</a:t>
            </a:r>
          </a:p>
          <a:p>
            <a:pPr lvl="1"/>
            <a:r>
              <a:rPr lang="en-US" dirty="0"/>
              <a:t>20% distributed equally among all participating colleges</a:t>
            </a:r>
          </a:p>
          <a:p>
            <a:pPr lvl="1"/>
            <a:r>
              <a:rPr lang="en-US" dirty="0"/>
              <a:t>35% distributed based on the percentage of FTES at each participating college</a:t>
            </a:r>
          </a:p>
          <a:p>
            <a:pPr lvl="1"/>
            <a:r>
              <a:rPr lang="en-US" dirty="0"/>
              <a:t>45% distributed based on the percentage of Pell Grants students at each participating college </a:t>
            </a:r>
          </a:p>
          <a:p>
            <a:pPr lvl="1"/>
            <a:r>
              <a:rPr lang="en-US" dirty="0"/>
              <a:t>$150 million allocated for Guided Pathways was more heavily invested to colleges earlier during the five-year period, allocated incrementally through June 30, 2022. </a:t>
            </a:r>
          </a:p>
          <a:p>
            <a:r>
              <a:rPr lang="en-US" dirty="0"/>
              <a:t>Funding by college: </a:t>
            </a:r>
            <a:r>
              <a:rPr lang="en-US" sz="1500" dirty="0">
                <a:hlinkClick r:id="rId3"/>
              </a:rPr>
              <a:t>https://ccconlineed.instructure.com/courses/2634/files/477128/download?wrap=1</a:t>
            </a:r>
            <a:r>
              <a:rPr lang="en-US" sz="1500" dirty="0"/>
              <a:t> </a:t>
            </a:r>
          </a:p>
          <a:p>
            <a:r>
              <a:rPr lang="en-US" dirty="0"/>
              <a:t>Year 1: 25%   Year 2: 30%   Year 3: 25%    Year 4: 10%    Year 5: 10%</a:t>
            </a:r>
          </a:p>
        </p:txBody>
      </p:sp>
      <p:sp>
        <p:nvSpPr>
          <p:cNvPr id="4" name="Footer Placeholder 3">
            <a:extLst>
              <a:ext uri="{FF2B5EF4-FFF2-40B4-BE49-F238E27FC236}">
                <a16:creationId xmlns:a16="http://schemas.microsoft.com/office/drawing/2014/main" id="{D181DB85-2B13-4B0F-8B59-839B780FFB34}"/>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169094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2446-BA5D-408C-85A3-7B31709257C5}"/>
              </a:ext>
            </a:extLst>
          </p:cNvPr>
          <p:cNvSpPr>
            <a:spLocks noGrp="1"/>
          </p:cNvSpPr>
          <p:nvPr>
            <p:ph type="title"/>
          </p:nvPr>
        </p:nvSpPr>
        <p:spPr>
          <a:xfrm>
            <a:off x="1277650" y="365125"/>
            <a:ext cx="10046043" cy="1644650"/>
          </a:xfrm>
        </p:spPr>
        <p:txBody>
          <a:bodyPr>
            <a:normAutofit/>
          </a:bodyPr>
          <a:lstStyle/>
          <a:p>
            <a:pPr algn="ctr"/>
            <a:r>
              <a:rPr lang="en-US" b="1" dirty="0">
                <a:solidFill>
                  <a:schemeClr val="tx1">
                    <a:lumMod val="75000"/>
                  </a:schemeClr>
                </a:solidFill>
              </a:rPr>
              <a:t>Spring 2019 Resolution 05.02</a:t>
            </a:r>
            <a:br>
              <a:rPr lang="en-US" dirty="0">
                <a:solidFill>
                  <a:schemeClr val="tx2"/>
                </a:solidFill>
              </a:rPr>
            </a:br>
            <a:r>
              <a:rPr lang="en-US" sz="2200" dirty="0">
                <a:solidFill>
                  <a:schemeClr val="tx2"/>
                </a:solidFill>
                <a:hlinkClick r:id="rId3">
                  <a:extLst>
                    <a:ext uri="{A12FA001-AC4F-418D-AE19-62706E023703}">
                      <ahyp:hlinkClr xmlns:ahyp="http://schemas.microsoft.com/office/drawing/2018/hyperlinkcolor" val="tx"/>
                    </a:ext>
                  </a:extLst>
                </a:hlinkClick>
              </a:rPr>
              <a:t>https://asccc.org/resolutions/guided-pathways-budget-development</a:t>
            </a:r>
            <a:br>
              <a:rPr lang="en-US" sz="2400" dirty="0">
                <a:solidFill>
                  <a:schemeClr val="tx2"/>
                </a:solidFill>
                <a:hlinkClick r:id="rId3">
                  <a:extLst>
                    <a:ext uri="{A12FA001-AC4F-418D-AE19-62706E023703}">
                      <ahyp:hlinkClr xmlns:ahyp="http://schemas.microsoft.com/office/drawing/2018/hyperlinkcolor" val="tx"/>
                    </a:ext>
                  </a:extLst>
                </a:hlinkClick>
              </a:rPr>
            </a:br>
            <a:br>
              <a:rPr lang="en-US" sz="2400" dirty="0">
                <a:solidFill>
                  <a:schemeClr val="tx2"/>
                </a:solidFill>
              </a:rPr>
            </a:br>
            <a:r>
              <a:rPr lang="en-US" sz="3100" dirty="0">
                <a:solidFill>
                  <a:schemeClr val="tx2"/>
                </a:solidFill>
                <a:latin typeface="+mj-lt"/>
              </a:rPr>
              <a:t>Resolved, That the ASCCC:</a:t>
            </a:r>
          </a:p>
        </p:txBody>
      </p:sp>
      <p:sp>
        <p:nvSpPr>
          <p:cNvPr id="3" name="Content Placeholder 2">
            <a:extLst>
              <a:ext uri="{FF2B5EF4-FFF2-40B4-BE49-F238E27FC236}">
                <a16:creationId xmlns:a16="http://schemas.microsoft.com/office/drawing/2014/main" id="{4BA7109A-AD1B-42C2-AC7F-D5D5EE881008}"/>
              </a:ext>
            </a:extLst>
          </p:cNvPr>
          <p:cNvSpPr>
            <a:spLocks noGrp="1"/>
          </p:cNvSpPr>
          <p:nvPr>
            <p:ph sz="half" idx="1"/>
          </p:nvPr>
        </p:nvSpPr>
        <p:spPr>
          <a:xfrm>
            <a:off x="1277649" y="2181726"/>
            <a:ext cx="10046043" cy="4702944"/>
          </a:xfrm>
        </p:spPr>
        <p:txBody>
          <a:bodyPr/>
          <a:lstStyle/>
          <a:p>
            <a:pPr marL="342900" lvl="0" indent="-342900">
              <a:buFont typeface="Arial" panose="020B0604020202020204" pitchFamily="34" charset="0"/>
              <a:buChar char="•"/>
            </a:pPr>
            <a:r>
              <a:rPr lang="en-US" sz="2400" dirty="0"/>
              <a:t>urge local senates to ensure collegial and transparent guided pathways budget development…;</a:t>
            </a:r>
          </a:p>
          <a:p>
            <a:pPr marL="0" lvl="0" indent="0">
              <a:buNone/>
            </a:pPr>
            <a:endParaRPr lang="en-US" sz="2400" dirty="0"/>
          </a:p>
          <a:p>
            <a:pPr marL="342900" lvl="0" indent="-342900">
              <a:buFont typeface="Arial" panose="020B0604020202020204" pitchFamily="34" charset="0"/>
              <a:buChar char="•"/>
            </a:pPr>
            <a:r>
              <a:rPr lang="en-US" sz="2400" dirty="0"/>
              <a:t>work with system partners to ensure collegiality and transparency in local guided pathways budget development processes; and</a:t>
            </a:r>
          </a:p>
          <a:p>
            <a:pPr marL="0" lvl="0" indent="0">
              <a:buNone/>
            </a:pPr>
            <a:endParaRPr lang="en-US" sz="2400" dirty="0"/>
          </a:p>
          <a:p>
            <a:pPr marL="342900" lvl="0" indent="-342900">
              <a:buFont typeface="Arial" panose="020B0604020202020204" pitchFamily="34" charset="0"/>
              <a:buChar char="•"/>
            </a:pPr>
            <a:r>
              <a:rPr lang="en-US" dirty="0"/>
              <a:t>w</a:t>
            </a:r>
            <a:r>
              <a:rPr lang="en-US" sz="2400" dirty="0"/>
              <a:t>ork with the CCCCO and system partners to make available information regarding how statewide resources have been invested in the design and implementation of guided pathways.</a:t>
            </a:r>
            <a:endParaRPr lang="en-US" sz="2000" dirty="0">
              <a:solidFill>
                <a:srgbClr val="FFFFFF"/>
              </a:solidFill>
            </a:endParaRPr>
          </a:p>
          <a:p>
            <a:endParaRPr lang="en-US" dirty="0"/>
          </a:p>
        </p:txBody>
      </p:sp>
      <p:sp>
        <p:nvSpPr>
          <p:cNvPr id="4" name="Footer Placeholder 3">
            <a:extLst>
              <a:ext uri="{FF2B5EF4-FFF2-40B4-BE49-F238E27FC236}">
                <a16:creationId xmlns:a16="http://schemas.microsoft.com/office/drawing/2014/main" id="{1C4617DD-6EF6-4C29-B513-F5CA0C44C1F9}"/>
              </a:ext>
            </a:extLst>
          </p:cNvPr>
          <p:cNvSpPr>
            <a:spLocks noGrp="1"/>
          </p:cNvSpPr>
          <p:nvPr>
            <p:ph type="ftr" sz="quarter" idx="12"/>
          </p:nvPr>
        </p:nvSpPr>
        <p:spPr/>
        <p:txBody>
          <a:bodyPr/>
          <a:lstStyle/>
          <a:p>
            <a:r>
              <a:rPr lang="en-US" dirty="0"/>
              <a:t>ASCCC Fall Plenary Session 2020</a:t>
            </a:r>
          </a:p>
        </p:txBody>
      </p:sp>
    </p:spTree>
    <p:extLst>
      <p:ext uri="{BB962C8B-B14F-4D97-AF65-F5344CB8AC3E}">
        <p14:creationId xmlns:p14="http://schemas.microsoft.com/office/powerpoint/2010/main" val="90384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9E7C-62D1-406A-919E-AC0BF52E0BB5}"/>
              </a:ext>
            </a:extLst>
          </p:cNvPr>
          <p:cNvSpPr>
            <a:spLocks noGrp="1"/>
          </p:cNvSpPr>
          <p:nvPr>
            <p:ph type="title"/>
          </p:nvPr>
        </p:nvSpPr>
        <p:spPr>
          <a:xfrm>
            <a:off x="1277650" y="365125"/>
            <a:ext cx="10046043" cy="1319296"/>
          </a:xfrm>
        </p:spPr>
        <p:txBody>
          <a:bodyPr anchor="ctr">
            <a:normAutofit/>
          </a:bodyPr>
          <a:lstStyle/>
          <a:p>
            <a:pPr algn="ctr"/>
            <a:r>
              <a:rPr lang="en-US" sz="4000" b="1" dirty="0"/>
              <a:t>Allocation of Statewide Resources</a:t>
            </a:r>
            <a:endParaRPr lang="en-US" sz="2200" dirty="0"/>
          </a:p>
        </p:txBody>
      </p:sp>
      <p:sp>
        <p:nvSpPr>
          <p:cNvPr id="3" name="Content Placeholder 2">
            <a:extLst>
              <a:ext uri="{FF2B5EF4-FFF2-40B4-BE49-F238E27FC236}">
                <a16:creationId xmlns:a16="http://schemas.microsoft.com/office/drawing/2014/main" id="{E9DFA608-7D87-4CD9-8714-79F6770AA974}"/>
              </a:ext>
            </a:extLst>
          </p:cNvPr>
          <p:cNvSpPr>
            <a:spLocks noGrp="1"/>
          </p:cNvSpPr>
          <p:nvPr>
            <p:ph sz="half" idx="1"/>
          </p:nvPr>
        </p:nvSpPr>
        <p:spPr/>
        <p:txBody>
          <a:bodyPr>
            <a:normAutofit/>
          </a:bodyPr>
          <a:lstStyle/>
          <a:p>
            <a:r>
              <a:rPr lang="en-US" dirty="0"/>
              <a:t>The California Community Colleges Grant [Award] Program allocated $150M with $135M designated for colleges</a:t>
            </a:r>
          </a:p>
          <a:p>
            <a:r>
              <a:rPr lang="en-US" dirty="0"/>
              <a:t>$108M was allocated to 114 colleges during years 1 through 3</a:t>
            </a:r>
          </a:p>
          <a:p>
            <a:r>
              <a:rPr lang="en-US" dirty="0"/>
              <a:t>$15M expended to CCCCO for indirect support from 2018 through the end of 2020</a:t>
            </a:r>
          </a:p>
          <a:p>
            <a:r>
              <a:rPr lang="en-US" dirty="0"/>
              <a:t>Additional CCCCO directed funds have been drawn from both IEPI, and the SEA Program $40M</a:t>
            </a:r>
          </a:p>
          <a:p>
            <a:pPr marL="666900" lvl="1" indent="-342900">
              <a:buFont typeface="+mj-lt"/>
              <a:buAutoNum type="arabicPeriod"/>
            </a:pPr>
            <a:r>
              <a:rPr lang="en-US" dirty="0"/>
              <a:t>Technology, Communication and Outreach ($16M)</a:t>
            </a:r>
          </a:p>
          <a:p>
            <a:pPr marL="666900" lvl="1" indent="-342900">
              <a:buFont typeface="+mj-lt"/>
              <a:buAutoNum type="arabicPeriod"/>
            </a:pPr>
            <a:r>
              <a:rPr lang="en-US" dirty="0"/>
              <a:t>Technical Assistance and Professional Development ($18M)</a:t>
            </a:r>
          </a:p>
          <a:p>
            <a:pPr marL="666900" lvl="1" indent="-342900">
              <a:buFont typeface="+mj-lt"/>
              <a:buAutoNum type="arabicPeriod"/>
            </a:pPr>
            <a:r>
              <a:rPr lang="en-US" dirty="0"/>
              <a:t>Staffing  such as Consultants, Employees and Advisors ($16M) </a:t>
            </a:r>
          </a:p>
          <a:p>
            <a:pPr marL="666900" lvl="1" indent="-342900">
              <a:buFont typeface="+mj-lt"/>
              <a:buAutoNum type="arabicPeriod"/>
            </a:pPr>
            <a:r>
              <a:rPr lang="en-US" dirty="0"/>
              <a:t>Projects and Events such as MMAP, College Roadtrip, etc. ($5M)</a:t>
            </a:r>
          </a:p>
          <a:p>
            <a:endParaRPr lang="en-US" dirty="0"/>
          </a:p>
        </p:txBody>
      </p:sp>
    </p:spTree>
    <p:extLst>
      <p:ext uri="{BB962C8B-B14F-4D97-AF65-F5344CB8AC3E}">
        <p14:creationId xmlns:p14="http://schemas.microsoft.com/office/powerpoint/2010/main" val="303197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27E260-A64D-4E84-9645-7B8654D1EFC2}"/>
              </a:ext>
            </a:extLst>
          </p:cNvPr>
          <p:cNvSpPr>
            <a:spLocks noGrp="1"/>
          </p:cNvSpPr>
          <p:nvPr>
            <p:ph type="title"/>
          </p:nvPr>
        </p:nvSpPr>
        <p:spPr>
          <a:xfrm>
            <a:off x="1277650" y="365125"/>
            <a:ext cx="10336834" cy="636763"/>
          </a:xfrm>
        </p:spPr>
        <p:txBody>
          <a:bodyPr anchor="ctr">
            <a:normAutofit fontScale="90000"/>
          </a:bodyPr>
          <a:lstStyle/>
          <a:p>
            <a:pPr algn="ctr"/>
            <a:r>
              <a:rPr lang="en-US" b="1" dirty="0"/>
              <a:t>CCCCO Guided Pathways Legislative Report 2018-19</a:t>
            </a:r>
          </a:p>
        </p:txBody>
      </p:sp>
      <p:pic>
        <p:nvPicPr>
          <p:cNvPr id="11" name="Content Placeholder 10" descr="Chart&#10;&#10;Description automatically generated">
            <a:extLst>
              <a:ext uri="{FF2B5EF4-FFF2-40B4-BE49-F238E27FC236}">
                <a16:creationId xmlns:a16="http://schemas.microsoft.com/office/drawing/2014/main" id="{576E346D-9E57-44B8-9327-254BAD24E329}"/>
              </a:ext>
            </a:extLst>
          </p:cNvPr>
          <p:cNvPicPr>
            <a:picLocks noGrp="1" noChangeAspect="1"/>
          </p:cNvPicPr>
          <p:nvPr>
            <p:ph sz="half" idx="2"/>
          </p:nvPr>
        </p:nvPicPr>
        <p:blipFill>
          <a:blip r:embed="rId3"/>
          <a:stretch>
            <a:fillRect/>
          </a:stretch>
        </p:blipFill>
        <p:spPr>
          <a:xfrm>
            <a:off x="564402" y="1190625"/>
            <a:ext cx="5636373" cy="4976989"/>
          </a:xfrm>
        </p:spPr>
      </p:pic>
      <p:pic>
        <p:nvPicPr>
          <p:cNvPr id="9" name="Content Placeholder 8" descr="Chart, histogram&#10;&#10;Description automatically generated">
            <a:extLst>
              <a:ext uri="{FF2B5EF4-FFF2-40B4-BE49-F238E27FC236}">
                <a16:creationId xmlns:a16="http://schemas.microsoft.com/office/drawing/2014/main" id="{EA437B57-9219-40D2-A5A9-153587B4ECB2}"/>
              </a:ext>
            </a:extLst>
          </p:cNvPr>
          <p:cNvPicPr>
            <a:picLocks noGrp="1" noChangeAspect="1"/>
          </p:cNvPicPr>
          <p:nvPr>
            <p:ph sz="quarter" idx="4"/>
          </p:nvPr>
        </p:nvPicPr>
        <p:blipFill>
          <a:blip r:embed="rId4"/>
          <a:stretch>
            <a:fillRect/>
          </a:stretch>
        </p:blipFill>
        <p:spPr>
          <a:xfrm>
            <a:off x="6388100" y="1190625"/>
            <a:ext cx="5703059" cy="4952894"/>
          </a:xfrm>
        </p:spPr>
      </p:pic>
      <p:sp>
        <p:nvSpPr>
          <p:cNvPr id="4" name="Footer Placeholder 3">
            <a:extLst>
              <a:ext uri="{FF2B5EF4-FFF2-40B4-BE49-F238E27FC236}">
                <a16:creationId xmlns:a16="http://schemas.microsoft.com/office/drawing/2014/main" id="{E2E0E07D-9B45-4746-8DF3-776C90151DE8}"/>
              </a:ext>
            </a:extLst>
          </p:cNvPr>
          <p:cNvSpPr>
            <a:spLocks noGrp="1"/>
          </p:cNvSpPr>
          <p:nvPr>
            <p:ph type="ftr" sz="quarter" idx="12"/>
          </p:nvPr>
        </p:nvSpPr>
        <p:spPr/>
        <p:txBody>
          <a:bodyPr/>
          <a:lstStyle/>
          <a:p>
            <a:r>
              <a:rPr lang="en-US" dirty="0"/>
              <a:t>ASCCC Fall Plenary Session 2020</a:t>
            </a:r>
          </a:p>
        </p:txBody>
      </p:sp>
      <p:sp>
        <p:nvSpPr>
          <p:cNvPr id="2" name="TextBox 1">
            <a:extLst>
              <a:ext uri="{FF2B5EF4-FFF2-40B4-BE49-F238E27FC236}">
                <a16:creationId xmlns:a16="http://schemas.microsoft.com/office/drawing/2014/main" id="{E4184478-9DF3-4FA8-9AA8-129E6732D8C3}"/>
              </a:ext>
            </a:extLst>
          </p:cNvPr>
          <p:cNvSpPr txBox="1"/>
          <p:nvPr/>
        </p:nvSpPr>
        <p:spPr>
          <a:xfrm>
            <a:off x="4914900" y="6276975"/>
            <a:ext cx="7105650" cy="461665"/>
          </a:xfrm>
          <a:prstGeom prst="rect">
            <a:avLst/>
          </a:prstGeom>
          <a:noFill/>
        </p:spPr>
        <p:txBody>
          <a:bodyPr wrap="square" rtlCol="0">
            <a:spAutoFit/>
          </a:bodyPr>
          <a:lstStyle/>
          <a:p>
            <a:r>
              <a:rPr lang="en-US" sz="1200" b="0" i="0" dirty="0">
                <a:solidFill>
                  <a:srgbClr val="555555"/>
                </a:solidFill>
                <a:effectLst/>
                <a:latin typeface="Source Sans Pro" panose="020B0503030403020204" pitchFamily="34" charset="0"/>
              </a:rPr>
              <a:t>https://www.cccco.edu/-/media/CCCCO-Website/Reports/CCCCO_Guided-Pathways-Report-ada.pdf</a:t>
            </a:r>
          </a:p>
          <a:p>
            <a:endParaRPr lang="en-US" sz="1200" dirty="0"/>
          </a:p>
        </p:txBody>
      </p:sp>
    </p:spTree>
    <p:extLst>
      <p:ext uri="{BB962C8B-B14F-4D97-AF65-F5344CB8AC3E}">
        <p14:creationId xmlns:p14="http://schemas.microsoft.com/office/powerpoint/2010/main" val="10912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0EB-E476-473C-A7D0-99C5435A587F}"/>
              </a:ext>
            </a:extLst>
          </p:cNvPr>
          <p:cNvSpPr>
            <a:spLocks noGrp="1"/>
          </p:cNvSpPr>
          <p:nvPr>
            <p:ph type="title"/>
          </p:nvPr>
        </p:nvSpPr>
        <p:spPr>
          <a:xfrm>
            <a:off x="1277650" y="365126"/>
            <a:ext cx="10176413" cy="1174916"/>
          </a:xfrm>
        </p:spPr>
        <p:txBody>
          <a:bodyPr anchor="ctr">
            <a:normAutofit/>
          </a:bodyPr>
          <a:lstStyle/>
          <a:p>
            <a:pPr algn="ctr"/>
            <a:r>
              <a:rPr lang="en-US" b="1" dirty="0"/>
              <a:t>Assessing the State of Your College’s Guided Pathways Efforts: </a:t>
            </a:r>
          </a:p>
        </p:txBody>
      </p:sp>
      <p:sp>
        <p:nvSpPr>
          <p:cNvPr id="4" name="Footer Placeholder 3">
            <a:extLst>
              <a:ext uri="{FF2B5EF4-FFF2-40B4-BE49-F238E27FC236}">
                <a16:creationId xmlns:a16="http://schemas.microsoft.com/office/drawing/2014/main" id="{07530F30-10D5-4B9E-ABF1-6CC832046FAE}"/>
              </a:ext>
            </a:extLst>
          </p:cNvPr>
          <p:cNvSpPr>
            <a:spLocks noGrp="1"/>
          </p:cNvSpPr>
          <p:nvPr>
            <p:ph type="ftr" sz="quarter" idx="12"/>
          </p:nvPr>
        </p:nvSpPr>
        <p:spPr/>
        <p:txBody>
          <a:bodyPr/>
          <a:lstStyle/>
          <a:p>
            <a:r>
              <a:rPr lang="en-US" dirty="0"/>
              <a:t>ASCCC Fall Plenary Session 2020</a:t>
            </a:r>
          </a:p>
        </p:txBody>
      </p:sp>
      <p:graphicFrame>
        <p:nvGraphicFramePr>
          <p:cNvPr id="7" name="Content Placeholder 6">
            <a:extLst>
              <a:ext uri="{FF2B5EF4-FFF2-40B4-BE49-F238E27FC236}">
                <a16:creationId xmlns:a16="http://schemas.microsoft.com/office/drawing/2014/main" id="{534272C8-DB0F-42FD-B50D-2D1BB06F383B}"/>
              </a:ext>
            </a:extLst>
          </p:cNvPr>
          <p:cNvGraphicFramePr>
            <a:graphicFrameLocks noGrp="1"/>
          </p:cNvGraphicFramePr>
          <p:nvPr>
            <p:ph sz="half" idx="1"/>
            <p:extLst>
              <p:ext uri="{D42A27DB-BD31-4B8C-83A1-F6EECF244321}">
                <p14:modId xmlns:p14="http://schemas.microsoft.com/office/powerpoint/2010/main" val="3588083990"/>
              </p:ext>
            </p:extLst>
          </p:nvPr>
        </p:nvGraphicFramePr>
        <p:xfrm>
          <a:off x="1277650" y="3397779"/>
          <a:ext cx="10390187" cy="314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2">
            <a:extLst>
              <a:ext uri="{FF2B5EF4-FFF2-40B4-BE49-F238E27FC236}">
                <a16:creationId xmlns:a16="http://schemas.microsoft.com/office/drawing/2014/main" id="{3B04E670-2253-4A51-B75D-D992F1223DBD}"/>
              </a:ext>
            </a:extLst>
          </p:cNvPr>
          <p:cNvSpPr txBox="1">
            <a:spLocks noChangeArrowheads="1"/>
          </p:cNvSpPr>
          <p:nvPr/>
        </p:nvSpPr>
        <p:spPr bwMode="auto">
          <a:xfrm>
            <a:off x="1277650" y="1745140"/>
            <a:ext cx="10390187" cy="2154436"/>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a:spAutoFit/>
          </a:bodyPr>
          <a:lstStyle/>
          <a:p>
            <a:pPr algn="ctr"/>
            <a:r>
              <a:rPr lang="en-US" sz="3000" dirty="0">
                <a:solidFill>
                  <a:srgbClr val="000000"/>
                </a:solidFill>
                <a:effectLst/>
                <a:latin typeface="Palatino"/>
                <a:ea typeface="Times New Roman" panose="02020603050405020304" pitchFamily="18" charset="0"/>
                <a:cs typeface="Times New Roman" panose="02020603050405020304" pitchFamily="18" charset="0"/>
              </a:rPr>
              <a:t>Guided Pathways Task Force Report: </a:t>
            </a:r>
          </a:p>
          <a:p>
            <a:pPr algn="ctr"/>
            <a:r>
              <a:rPr lang="en-US" sz="3000" dirty="0">
                <a:solidFill>
                  <a:srgbClr val="000000"/>
                </a:solidFill>
                <a:effectLst/>
                <a:latin typeface="Palatino"/>
                <a:ea typeface="Times New Roman" panose="02020603050405020304" pitchFamily="18" charset="0"/>
                <a:cs typeface="Times New Roman" panose="02020603050405020304" pitchFamily="18" charset="0"/>
              </a:rPr>
              <a:t>Optimizing Student Success </a:t>
            </a:r>
          </a:p>
          <a:p>
            <a:pPr algn="ctr"/>
            <a:r>
              <a:rPr lang="en-US" sz="2000" dirty="0">
                <a:solidFill>
                  <a:srgbClr val="000000"/>
                </a:solidFill>
                <a:latin typeface="Palatino"/>
                <a:ea typeface="Times New Roman" panose="02020603050405020304" pitchFamily="18" charset="0"/>
                <a:cs typeface="Times New Roman" panose="02020603050405020304" pitchFamily="18" charset="0"/>
                <a:hlinkClick r:id="rId8"/>
              </a:rPr>
              <a:t>https://asccc.org/papers/optimizing-student-success-academic-senate-white-paper</a:t>
            </a:r>
            <a:endParaRPr lang="en-US" sz="2000" dirty="0">
              <a:solidFill>
                <a:srgbClr val="000000"/>
              </a:solidFill>
              <a:latin typeface="Palatino"/>
              <a:ea typeface="Times New Roman" panose="02020603050405020304" pitchFamily="18" charset="0"/>
              <a:cs typeface="Times New Roman" panose="02020603050405020304" pitchFamily="18" charset="0"/>
            </a:endParaRPr>
          </a:p>
          <a:p>
            <a:pPr algn="ctr"/>
            <a:endParaRPr lang="en-US" sz="2000" dirty="0">
              <a:solidFill>
                <a:srgbClr val="000000"/>
              </a:solidFill>
              <a:latin typeface="Palatino"/>
              <a:ea typeface="Times New Roman" panose="02020603050405020304" pitchFamily="18" charset="0"/>
              <a:cs typeface="Times New Roman" panose="02020603050405020304" pitchFamily="18" charset="0"/>
            </a:endParaRPr>
          </a:p>
          <a:p>
            <a:pPr algn="ctr"/>
            <a:r>
              <a:rPr lang="en-US" sz="3400" dirty="0">
                <a:solidFill>
                  <a:srgbClr val="000000"/>
                </a:solidFill>
                <a:latin typeface="Palatino"/>
                <a:ea typeface="Times New Roman" panose="02020603050405020304" pitchFamily="18" charset="0"/>
                <a:cs typeface="Times New Roman" panose="02020603050405020304" pitchFamily="18" charset="0"/>
              </a:rPr>
              <a:t>Moving Beyond Placement…</a:t>
            </a:r>
          </a:p>
        </p:txBody>
      </p:sp>
    </p:spTree>
    <p:extLst>
      <p:ext uri="{BB962C8B-B14F-4D97-AF65-F5344CB8AC3E}">
        <p14:creationId xmlns:p14="http://schemas.microsoft.com/office/powerpoint/2010/main" val="37074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9292AA1-45D3-4466-897F-903D0F5C4D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F0FCAD6-C710-4F03-8F9B-BFE41255263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544D7826-1595-4AB9-984C-F0E002E0A96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BED11B3-4AC2-4BB5-A673-9E623B2BC97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1238</TotalTime>
  <Words>1775</Words>
  <Application>Microsoft Macintosh PowerPoint</Application>
  <PresentationFormat>Widescreen</PresentationFormat>
  <Paragraphs>225</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Gill Sans</vt:lpstr>
      <vt:lpstr>Palatino</vt:lpstr>
      <vt:lpstr>Source Sans Pro</vt:lpstr>
      <vt:lpstr>Times New Roman</vt:lpstr>
      <vt:lpstr>ASCCC Curriculum Inst. 2020 Theme</vt:lpstr>
      <vt:lpstr>A Guided Pathways Mosaic Breakout Session 4 | 4:30-5:30</vt:lpstr>
      <vt:lpstr>Presenters</vt:lpstr>
      <vt:lpstr>Breakout Description</vt:lpstr>
      <vt:lpstr>Overview</vt:lpstr>
      <vt:lpstr>California Community Colleges Guided Pathways Grant [Award] Program: Funding</vt:lpstr>
      <vt:lpstr>Spring 2019 Resolution 05.02 https://asccc.org/resolutions/guided-pathways-budget-development  Resolved, That the ASCCC:</vt:lpstr>
      <vt:lpstr>Allocation of Statewide Resources</vt:lpstr>
      <vt:lpstr>CCCCO Guided Pathways Legislative Report 2018-19</vt:lpstr>
      <vt:lpstr>Assessing the State of Your College’s Guided Pathways Efforts: </vt:lpstr>
      <vt:lpstr>Assessing the State of Your College’s Guided Pathways Efforts: </vt:lpstr>
      <vt:lpstr>Increasing Equity Gaps – Fall 2019 Course Success</vt:lpstr>
      <vt:lpstr>Increasing Equity Gaps – Fall 2019 Course Success</vt:lpstr>
      <vt:lpstr>Assessing the State of Your College’s Guided Pathways Efforts: </vt:lpstr>
      <vt:lpstr>Assessing the State of Your College’s Guided Pathways Efforts: </vt:lpstr>
      <vt:lpstr>What does this metric mean?  Is it useful? Is it relevant? How can we use it in Guided Pathways efforts?</vt:lpstr>
      <vt:lpstr>Completion Metrics on the Rise</vt:lpstr>
      <vt:lpstr>Shift in Total number of units for Completers</vt:lpstr>
      <vt:lpstr>However, less than 10% completed 30 units within the year</vt:lpstr>
      <vt:lpstr>Current Guided Pathways Task Force Goals</vt:lpstr>
      <vt:lpstr>PowerPoint Presentation</vt:lpstr>
      <vt:lpstr>ASCCC Guided Pathways Integration Plan</vt:lpstr>
      <vt:lpstr>Integrating Guided Pathways into Your College Structures</vt:lpstr>
      <vt:lpstr>QUESTIONS?</vt:lpstr>
      <vt:lpstr>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78</cp:revision>
  <dcterms:created xsi:type="dcterms:W3CDTF">2020-10-19T20:50:02Z</dcterms:created>
  <dcterms:modified xsi:type="dcterms:W3CDTF">2020-10-29T18:07:47Z</dcterms:modified>
</cp:coreProperties>
</file>