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98" r:id="rId3"/>
    <p:sldId id="505" r:id="rId4"/>
    <p:sldId id="518" r:id="rId5"/>
    <p:sldId id="539" r:id="rId6"/>
    <p:sldId id="516" r:id="rId7"/>
    <p:sldId id="521" r:id="rId8"/>
    <p:sldId id="532" r:id="rId9"/>
    <p:sldId id="522" r:id="rId10"/>
    <p:sldId id="523" r:id="rId11"/>
    <p:sldId id="524" r:id="rId12"/>
    <p:sldId id="526" r:id="rId13"/>
    <p:sldId id="527" r:id="rId14"/>
    <p:sldId id="528" r:id="rId15"/>
    <p:sldId id="381" r:id="rId16"/>
    <p:sldId id="530" r:id="rId17"/>
    <p:sldId id="529" r:id="rId18"/>
    <p:sldId id="531" r:id="rId19"/>
    <p:sldId id="525" r:id="rId20"/>
    <p:sldId id="536" r:id="rId21"/>
    <p:sldId id="533" r:id="rId22"/>
    <p:sldId id="534" r:id="rId23"/>
    <p:sldId id="535" r:id="rId24"/>
    <p:sldId id="538" r:id="rId25"/>
    <p:sldId id="540" r:id="rId26"/>
    <p:sldId id="5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2804" autoAdjust="0"/>
  </p:normalViewPr>
  <p:slideViewPr>
    <p:cSldViewPr snapToGrid="0" snapToObjects="1">
      <p:cViewPr varScale="1">
        <p:scale>
          <a:sx n="84" d="100"/>
          <a:sy n="84" d="100"/>
        </p:scale>
        <p:origin x="360"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8/29/19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remove this slide when we are done. I just included for our reference when preparing…</a:t>
            </a:r>
          </a:p>
        </p:txBody>
      </p:sp>
      <p:sp>
        <p:nvSpPr>
          <p:cNvPr id="4" name="Slide Number Placeholder 3"/>
          <p:cNvSpPr>
            <a:spLocks noGrp="1"/>
          </p:cNvSpPr>
          <p:nvPr>
            <p:ph type="sldNum" sz="quarter" idx="5"/>
          </p:nvPr>
        </p:nvSpPr>
        <p:spPr/>
        <p:txBody>
          <a:bodyPr/>
          <a:lstStyle/>
          <a:p>
            <a:fld id="{82C30568-8513-8240-B838-EF6D2CD343DD}" type="slidenum">
              <a:rPr lang="en-US" smtClean="0"/>
              <a:t>2</a:t>
            </a:fld>
            <a:endParaRPr lang="en-US" dirty="0"/>
          </a:p>
        </p:txBody>
      </p:sp>
    </p:spTree>
    <p:extLst>
      <p:ext uri="{BB962C8B-B14F-4D97-AF65-F5344CB8AC3E}">
        <p14:creationId xmlns:p14="http://schemas.microsoft.com/office/powerpoint/2010/main" val="8794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a:t>
            </a:fld>
            <a:endParaRPr lang="en-US" dirty="0"/>
          </a:p>
        </p:txBody>
      </p:sp>
    </p:spTree>
    <p:extLst>
      <p:ext uri="{BB962C8B-B14F-4D97-AF65-F5344CB8AC3E}">
        <p14:creationId xmlns:p14="http://schemas.microsoft.com/office/powerpoint/2010/main" val="356044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 gather many and diverse reasons for a student might be undecided</a:t>
            </a:r>
          </a:p>
          <a:p>
            <a:r>
              <a:rPr lang="en-US" dirty="0"/>
              <a:t>By the end of this presentation, we hope #4 will be easier to answer</a:t>
            </a:r>
          </a:p>
        </p:txBody>
      </p:sp>
      <p:sp>
        <p:nvSpPr>
          <p:cNvPr id="4" name="Slide Number Placeholder 3"/>
          <p:cNvSpPr>
            <a:spLocks noGrp="1"/>
          </p:cNvSpPr>
          <p:nvPr>
            <p:ph type="sldNum" sz="quarter" idx="5"/>
          </p:nvPr>
        </p:nvSpPr>
        <p:spPr/>
        <p:txBody>
          <a:bodyPr/>
          <a:lstStyle/>
          <a:p>
            <a:fld id="{82C30568-8513-8240-B838-EF6D2CD343DD}" type="slidenum">
              <a:rPr lang="en-US" smtClean="0"/>
              <a:t>4</a:t>
            </a:fld>
            <a:endParaRPr lang="en-US" dirty="0"/>
          </a:p>
        </p:txBody>
      </p:sp>
    </p:spTree>
    <p:extLst>
      <p:ext uri="{BB962C8B-B14F-4D97-AF65-F5344CB8AC3E}">
        <p14:creationId xmlns:p14="http://schemas.microsoft.com/office/powerpoint/2010/main" val="37607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presenters respond</a:t>
            </a:r>
          </a:p>
          <a:p>
            <a:r>
              <a:rPr lang="en-US" dirty="0"/>
              <a:t>Then if there are any students in the audience is there anything they would like us to know</a:t>
            </a:r>
          </a:p>
        </p:txBody>
      </p:sp>
      <p:sp>
        <p:nvSpPr>
          <p:cNvPr id="4" name="Slide Number Placeholder 3"/>
          <p:cNvSpPr>
            <a:spLocks noGrp="1"/>
          </p:cNvSpPr>
          <p:nvPr>
            <p:ph type="sldNum" sz="quarter" idx="5"/>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170448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236845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additional ideas or thoughts from the audience?</a:t>
            </a:r>
          </a:p>
        </p:txBody>
      </p:sp>
      <p:sp>
        <p:nvSpPr>
          <p:cNvPr id="4" name="Slide Number Placeholder 3"/>
          <p:cNvSpPr>
            <a:spLocks noGrp="1"/>
          </p:cNvSpPr>
          <p:nvPr>
            <p:ph type="sldNum" sz="quarter" idx="5"/>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322875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8/29/19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8/29/19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8/29/19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8/29/19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8/29/19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8/29/19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8/29/19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r>
              <a:rPr lang="en-US" sz="4000" b="1" dirty="0">
                <a:latin typeface="Times New Roman" panose="02020603050405020304" pitchFamily="18" charset="0"/>
                <a:cs typeface="Times New Roman" panose="02020603050405020304" pitchFamily="18" charset="0"/>
              </a:rPr>
              <a:t>Meta Majors Design with the Undecided Student in Mind</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1445" y="3621944"/>
            <a:ext cx="11145255" cy="2977286"/>
          </a:xfrm>
        </p:spPr>
        <p:txBody>
          <a:bodyPr>
            <a:normAutofit fontScale="92500" lnSpcReduction="20000"/>
          </a:bodyPr>
          <a:lstStyle/>
          <a:p>
            <a:pPr algn="l"/>
            <a:r>
              <a:rPr lang="en-US" dirty="0">
                <a:latin typeface="Times New Roman" panose="02020603050405020304" pitchFamily="18" charset="0"/>
                <a:cs typeface="Times New Roman" panose="02020603050405020304" pitchFamily="18" charset="0"/>
              </a:rPr>
              <a:t>Janet Fulks, Guided Pathways Lead</a:t>
            </a:r>
          </a:p>
          <a:p>
            <a:pPr algn="l"/>
            <a:r>
              <a:rPr lang="en-US" dirty="0" err="1">
                <a:latin typeface="Times New Roman" panose="02020603050405020304" pitchFamily="18" charset="0"/>
                <a:cs typeface="Times New Roman" panose="02020603050405020304" pitchFamily="18" charset="0"/>
              </a:rPr>
              <a:t>Ya’Mese</a:t>
            </a:r>
            <a:r>
              <a:rPr lang="en-US" dirty="0">
                <a:latin typeface="Times New Roman" panose="02020603050405020304" pitchFamily="18" charset="0"/>
                <a:cs typeface="Times New Roman" panose="02020603050405020304" pitchFamily="18" charset="0"/>
              </a:rPr>
              <a:t> Johnson, SSCCC VP of Communications </a:t>
            </a:r>
          </a:p>
          <a:p>
            <a:pPr algn="l"/>
            <a:r>
              <a:rPr lang="en-US" dirty="0" err="1">
                <a:latin typeface="Times New Roman" panose="02020603050405020304" pitchFamily="18" charset="0"/>
                <a:cs typeface="Times New Roman" panose="02020603050405020304" pitchFamily="18" charset="0"/>
              </a:rPr>
              <a:t>Ginni</a:t>
            </a:r>
            <a:r>
              <a:rPr lang="en-US" dirty="0">
                <a:latin typeface="Times New Roman" panose="02020603050405020304" pitchFamily="18" charset="0"/>
                <a:cs typeface="Times New Roman" panose="02020603050405020304" pitchFamily="18" charset="0"/>
              </a:rPr>
              <a:t> May, ASCCC Treasurer, Guided Pathways Task Force Chair</a:t>
            </a:r>
          </a:p>
          <a:p>
            <a:pPr algn="l"/>
            <a:r>
              <a:rPr lang="en-US" dirty="0" err="1">
                <a:latin typeface="Times New Roman" panose="02020603050405020304" pitchFamily="18" charset="0"/>
                <a:cs typeface="Times New Roman" panose="02020603050405020304" pitchFamily="18" charset="0"/>
              </a:rPr>
              <a:t>Musamim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Mubtakir</a:t>
            </a:r>
            <a:r>
              <a:rPr lang="en-US" dirty="0">
                <a:latin typeface="Times New Roman" panose="02020603050405020304" pitchFamily="18" charset="0"/>
                <a:cs typeface="Times New Roman" panose="02020603050405020304" pitchFamily="18" charset="0"/>
              </a:rPr>
              <a:t>, Moreno Valley College ASO VP </a:t>
            </a: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Academic Academy, Queen Mary, Long Beach</a:t>
            </a: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 September 13, 2019, 3:45-5:00</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pic>
        <p:nvPicPr>
          <p:cNvPr id="4" name="Picture 3">
            <a:extLst>
              <a:ext uri="{FF2B5EF4-FFF2-40B4-BE49-F238E27FC236}">
                <a16:creationId xmlns:a16="http://schemas.microsoft.com/office/drawing/2014/main" id="{5B255C58-FBCD-D04A-8256-E38AEE58D1EC}"/>
              </a:ext>
            </a:extLst>
          </p:cNvPr>
          <p:cNvPicPr>
            <a:picLocks noChangeAspect="1"/>
          </p:cNvPicPr>
          <p:nvPr/>
        </p:nvPicPr>
        <p:blipFill>
          <a:blip r:embed="rId4"/>
          <a:stretch>
            <a:fillRect/>
          </a:stretch>
        </p:blipFill>
        <p:spPr>
          <a:xfrm>
            <a:off x="8610137" y="3037322"/>
            <a:ext cx="2637551" cy="2637551"/>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Benefits of a Redesign – no matter what you call it…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lvl="0">
              <a:lnSpc>
                <a:spcPct val="100000"/>
              </a:lnSpc>
              <a:spcBef>
                <a:spcPts val="0"/>
              </a:spcBef>
              <a:buClr>
                <a:srgbClr val="5D54E8"/>
              </a:buClr>
              <a:buSzPts val="3000"/>
            </a:pPr>
            <a:r>
              <a:rPr lang="en-US" sz="3200" b="1" dirty="0">
                <a:latin typeface="Times New Roman" panose="02020603050405020304" pitchFamily="18" charset="0"/>
                <a:ea typeface="Oswald"/>
                <a:cs typeface="Times New Roman" panose="02020603050405020304" pitchFamily="18" charset="0"/>
                <a:sym typeface="Oswald"/>
              </a:rPr>
              <a:t>Institution</a:t>
            </a:r>
            <a:r>
              <a:rPr lang="en-US" sz="3200" dirty="0">
                <a:latin typeface="Times New Roman" panose="02020603050405020304" pitchFamily="18" charset="0"/>
                <a:ea typeface="Oswald"/>
                <a:cs typeface="Times New Roman" panose="02020603050405020304" pitchFamily="18" charset="0"/>
                <a:sym typeface="Oswald"/>
              </a:rPr>
              <a:t> – Student case management, data, messaging, milestones, collegial dialogue</a:t>
            </a:r>
          </a:p>
          <a:p>
            <a:pPr lvl="0">
              <a:lnSpc>
                <a:spcPct val="100000"/>
              </a:lnSpc>
              <a:spcBef>
                <a:spcPts val="640"/>
              </a:spcBef>
              <a:buClr>
                <a:srgbClr val="5D54E8"/>
              </a:buClr>
              <a:buSzPts val="3000"/>
            </a:pPr>
            <a:r>
              <a:rPr lang="en-US" sz="3200" b="1" dirty="0">
                <a:latin typeface="Times New Roman" panose="02020603050405020304" pitchFamily="18" charset="0"/>
                <a:ea typeface="Oswald"/>
                <a:cs typeface="Times New Roman" panose="02020603050405020304" pitchFamily="18" charset="0"/>
                <a:sym typeface="Oswald"/>
              </a:rPr>
              <a:t>Faculty</a:t>
            </a:r>
            <a:r>
              <a:rPr lang="en-US" sz="3200" dirty="0">
                <a:latin typeface="Times New Roman" panose="02020603050405020304" pitchFamily="18" charset="0"/>
                <a:ea typeface="Oswald"/>
                <a:cs typeface="Times New Roman" panose="02020603050405020304" pitchFamily="18" charset="0"/>
                <a:sym typeface="Oswald"/>
              </a:rPr>
              <a:t> – engagement in the important cross-disciplinary PROGRAM dialogue</a:t>
            </a:r>
          </a:p>
          <a:p>
            <a:pPr lvl="0">
              <a:lnSpc>
                <a:spcPct val="100000"/>
              </a:lnSpc>
              <a:spcBef>
                <a:spcPts val="640"/>
              </a:spcBef>
              <a:buClr>
                <a:srgbClr val="5D54E8"/>
              </a:buClr>
              <a:buSzPts val="3000"/>
            </a:pPr>
            <a:r>
              <a:rPr lang="en-US" sz="3200" b="1" dirty="0">
                <a:latin typeface="Times New Roman" panose="02020603050405020304" pitchFamily="18" charset="0"/>
                <a:ea typeface="Oswald"/>
                <a:cs typeface="Times New Roman" panose="02020603050405020304" pitchFamily="18" charset="0"/>
                <a:sym typeface="Oswald"/>
              </a:rPr>
              <a:t>Students</a:t>
            </a:r>
            <a:r>
              <a:rPr lang="en-US" sz="3200" dirty="0">
                <a:latin typeface="Times New Roman" panose="02020603050405020304" pitchFamily="18" charset="0"/>
                <a:ea typeface="Oswald"/>
                <a:cs typeface="Times New Roman" panose="02020603050405020304" pitchFamily="18" charset="0"/>
                <a:sym typeface="Oswald"/>
              </a:rPr>
              <a:t> – clarity, optimized course-taking in terms of units and time, helpful and guided exploration, clearer paths and expanded options, connection to real careers</a:t>
            </a:r>
          </a:p>
        </p:txBody>
      </p:sp>
    </p:spTree>
    <p:extLst>
      <p:ext uri="{BB962C8B-B14F-4D97-AF65-F5344CB8AC3E}">
        <p14:creationId xmlns:p14="http://schemas.microsoft.com/office/powerpoint/2010/main" val="19067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Citrus College</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4" name="Google Shape;600;g5ad15e3de5_2_223">
            <a:extLst>
              <a:ext uri="{FF2B5EF4-FFF2-40B4-BE49-F238E27FC236}">
                <a16:creationId xmlns:a16="http://schemas.microsoft.com/office/drawing/2014/main" id="{785A08D8-3785-4E47-A14F-ECBCDCFD26A2}"/>
              </a:ext>
            </a:extLst>
          </p:cNvPr>
          <p:cNvPicPr preferRelativeResize="0"/>
          <p:nvPr/>
        </p:nvPicPr>
        <p:blipFill rotWithShape="1">
          <a:blip r:embed="rId2">
            <a:alphaModFix/>
          </a:blip>
          <a:srcRect/>
          <a:stretch/>
        </p:blipFill>
        <p:spPr>
          <a:xfrm>
            <a:off x="1189857" y="1465064"/>
            <a:ext cx="9812285" cy="5392936"/>
          </a:xfrm>
          <a:prstGeom prst="rect">
            <a:avLst/>
          </a:prstGeom>
          <a:noFill/>
          <a:ln>
            <a:noFill/>
          </a:ln>
        </p:spPr>
      </p:pic>
    </p:spTree>
    <p:extLst>
      <p:ext uri="{BB962C8B-B14F-4D97-AF65-F5344CB8AC3E}">
        <p14:creationId xmlns:p14="http://schemas.microsoft.com/office/powerpoint/2010/main" val="400003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Lake Tahoe Community College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Meta Majors</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5" name="Google Shape;608;g5ad15e3de5_2_229">
            <a:extLst>
              <a:ext uri="{FF2B5EF4-FFF2-40B4-BE49-F238E27FC236}">
                <a16:creationId xmlns:a16="http://schemas.microsoft.com/office/drawing/2014/main" id="{57EF86DB-17E8-2545-8760-B3E87471DE19}"/>
              </a:ext>
            </a:extLst>
          </p:cNvPr>
          <p:cNvPicPr preferRelativeResize="0"/>
          <p:nvPr/>
        </p:nvPicPr>
        <p:blipFill rotWithShape="1">
          <a:blip r:embed="rId2">
            <a:alphaModFix/>
          </a:blip>
          <a:srcRect/>
          <a:stretch/>
        </p:blipFill>
        <p:spPr>
          <a:xfrm>
            <a:off x="5006525" y="1781134"/>
            <a:ext cx="2228850" cy="2200275"/>
          </a:xfrm>
          <a:prstGeom prst="rect">
            <a:avLst/>
          </a:prstGeom>
          <a:noFill/>
          <a:ln>
            <a:noFill/>
          </a:ln>
        </p:spPr>
      </p:pic>
      <p:pic>
        <p:nvPicPr>
          <p:cNvPr id="6" name="Google Shape;607;g5ad15e3de5_2_229">
            <a:extLst>
              <a:ext uri="{FF2B5EF4-FFF2-40B4-BE49-F238E27FC236}">
                <a16:creationId xmlns:a16="http://schemas.microsoft.com/office/drawing/2014/main" id="{A04564BF-A51D-2348-81AA-D39ACF55266C}"/>
              </a:ext>
            </a:extLst>
          </p:cNvPr>
          <p:cNvPicPr preferRelativeResize="0"/>
          <p:nvPr/>
        </p:nvPicPr>
        <p:blipFill rotWithShape="1">
          <a:blip r:embed="rId3">
            <a:alphaModFix/>
          </a:blip>
          <a:srcRect/>
          <a:stretch/>
        </p:blipFill>
        <p:spPr>
          <a:xfrm>
            <a:off x="779905" y="1690688"/>
            <a:ext cx="2228850" cy="2200275"/>
          </a:xfrm>
          <a:prstGeom prst="rect">
            <a:avLst/>
          </a:prstGeom>
          <a:noFill/>
          <a:ln>
            <a:noFill/>
          </a:ln>
        </p:spPr>
      </p:pic>
      <p:pic>
        <p:nvPicPr>
          <p:cNvPr id="7" name="Google Shape;609;g5ad15e3de5_2_229">
            <a:extLst>
              <a:ext uri="{FF2B5EF4-FFF2-40B4-BE49-F238E27FC236}">
                <a16:creationId xmlns:a16="http://schemas.microsoft.com/office/drawing/2014/main" id="{7C261FCE-D737-1542-9E6B-26EBA63E7AE9}"/>
              </a:ext>
            </a:extLst>
          </p:cNvPr>
          <p:cNvPicPr preferRelativeResize="0"/>
          <p:nvPr/>
        </p:nvPicPr>
        <p:blipFill rotWithShape="1">
          <a:blip r:embed="rId4">
            <a:alphaModFix/>
          </a:blip>
          <a:srcRect/>
          <a:stretch/>
        </p:blipFill>
        <p:spPr>
          <a:xfrm>
            <a:off x="3046520" y="3914912"/>
            <a:ext cx="2064642" cy="2200275"/>
          </a:xfrm>
          <a:prstGeom prst="rect">
            <a:avLst/>
          </a:prstGeom>
          <a:noFill/>
          <a:ln>
            <a:noFill/>
          </a:ln>
        </p:spPr>
      </p:pic>
      <p:pic>
        <p:nvPicPr>
          <p:cNvPr id="8" name="Google Shape;611;g5ad15e3de5_2_229">
            <a:extLst>
              <a:ext uri="{FF2B5EF4-FFF2-40B4-BE49-F238E27FC236}">
                <a16:creationId xmlns:a16="http://schemas.microsoft.com/office/drawing/2014/main" id="{7618C628-15C4-964B-8B29-CB1B678CB0FC}"/>
              </a:ext>
            </a:extLst>
          </p:cNvPr>
          <p:cNvPicPr preferRelativeResize="0"/>
          <p:nvPr/>
        </p:nvPicPr>
        <p:blipFill rotWithShape="1">
          <a:blip r:embed="rId5">
            <a:alphaModFix/>
          </a:blip>
          <a:srcRect/>
          <a:stretch/>
        </p:blipFill>
        <p:spPr>
          <a:xfrm>
            <a:off x="7200156" y="3890963"/>
            <a:ext cx="2064650" cy="2248174"/>
          </a:xfrm>
          <a:prstGeom prst="rect">
            <a:avLst/>
          </a:prstGeom>
          <a:noFill/>
          <a:ln>
            <a:noFill/>
          </a:ln>
        </p:spPr>
      </p:pic>
      <p:pic>
        <p:nvPicPr>
          <p:cNvPr id="9" name="Google Shape;610;g5ad15e3de5_2_229">
            <a:extLst>
              <a:ext uri="{FF2B5EF4-FFF2-40B4-BE49-F238E27FC236}">
                <a16:creationId xmlns:a16="http://schemas.microsoft.com/office/drawing/2014/main" id="{7E6C32D8-C1E4-C24B-953F-54B83F5BDB46}"/>
              </a:ext>
            </a:extLst>
          </p:cNvPr>
          <p:cNvPicPr preferRelativeResize="0"/>
          <p:nvPr/>
        </p:nvPicPr>
        <p:blipFill rotWithShape="1">
          <a:blip r:embed="rId6">
            <a:alphaModFix/>
          </a:blip>
          <a:srcRect/>
          <a:stretch/>
        </p:blipFill>
        <p:spPr>
          <a:xfrm>
            <a:off x="9264806" y="1781134"/>
            <a:ext cx="2121000" cy="2243950"/>
          </a:xfrm>
          <a:prstGeom prst="rect">
            <a:avLst/>
          </a:prstGeom>
          <a:noFill/>
          <a:ln>
            <a:noFill/>
          </a:ln>
        </p:spPr>
      </p:pic>
    </p:spTree>
    <p:extLst>
      <p:ext uri="{BB962C8B-B14F-4D97-AF65-F5344CB8AC3E}">
        <p14:creationId xmlns:p14="http://schemas.microsoft.com/office/powerpoint/2010/main" val="238687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Cabrillo College</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Academic and Career Pathways (CAPs)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5" name="Google Shape;618;g5ad15e3de5_2_256">
            <a:extLst>
              <a:ext uri="{FF2B5EF4-FFF2-40B4-BE49-F238E27FC236}">
                <a16:creationId xmlns:a16="http://schemas.microsoft.com/office/drawing/2014/main" id="{20883501-AAFC-5349-BCA1-8B67C9302C19}"/>
              </a:ext>
            </a:extLst>
          </p:cNvPr>
          <p:cNvPicPr preferRelativeResize="0"/>
          <p:nvPr/>
        </p:nvPicPr>
        <p:blipFill rotWithShape="1">
          <a:blip r:embed="rId2">
            <a:alphaModFix/>
          </a:blip>
          <a:srcRect/>
          <a:stretch/>
        </p:blipFill>
        <p:spPr>
          <a:xfrm>
            <a:off x="1319410" y="1912924"/>
            <a:ext cx="2987650" cy="4398976"/>
          </a:xfrm>
          <a:prstGeom prst="rect">
            <a:avLst/>
          </a:prstGeom>
          <a:noFill/>
          <a:ln>
            <a:noFill/>
          </a:ln>
        </p:spPr>
      </p:pic>
      <p:pic>
        <p:nvPicPr>
          <p:cNvPr id="6" name="Google Shape;619;g5ad15e3de5_2_256">
            <a:extLst>
              <a:ext uri="{FF2B5EF4-FFF2-40B4-BE49-F238E27FC236}">
                <a16:creationId xmlns:a16="http://schemas.microsoft.com/office/drawing/2014/main" id="{5601AEFD-8B1D-A84A-ADDD-DE8FF52DAD0A}"/>
              </a:ext>
            </a:extLst>
          </p:cNvPr>
          <p:cNvPicPr preferRelativeResize="0"/>
          <p:nvPr/>
        </p:nvPicPr>
        <p:blipFill rotWithShape="1">
          <a:blip r:embed="rId3">
            <a:alphaModFix/>
          </a:blip>
          <a:srcRect/>
          <a:stretch/>
        </p:blipFill>
        <p:spPr>
          <a:xfrm>
            <a:off x="4913527" y="1825625"/>
            <a:ext cx="3044025" cy="1339007"/>
          </a:xfrm>
          <a:prstGeom prst="rect">
            <a:avLst/>
          </a:prstGeom>
          <a:noFill/>
          <a:ln>
            <a:noFill/>
          </a:ln>
        </p:spPr>
      </p:pic>
      <p:pic>
        <p:nvPicPr>
          <p:cNvPr id="7" name="Google Shape;620;g5ad15e3de5_2_256">
            <a:extLst>
              <a:ext uri="{FF2B5EF4-FFF2-40B4-BE49-F238E27FC236}">
                <a16:creationId xmlns:a16="http://schemas.microsoft.com/office/drawing/2014/main" id="{51478587-07CF-484F-A4B7-71CCCBB7EE27}"/>
              </a:ext>
            </a:extLst>
          </p:cNvPr>
          <p:cNvPicPr preferRelativeResize="0"/>
          <p:nvPr/>
        </p:nvPicPr>
        <p:blipFill rotWithShape="1">
          <a:blip r:embed="rId4">
            <a:alphaModFix/>
          </a:blip>
          <a:srcRect t="-6710" b="6710"/>
          <a:stretch/>
        </p:blipFill>
        <p:spPr>
          <a:xfrm>
            <a:off x="4972621" y="3299319"/>
            <a:ext cx="3044013" cy="2742957"/>
          </a:xfrm>
          <a:prstGeom prst="rect">
            <a:avLst/>
          </a:prstGeom>
          <a:noFill/>
          <a:ln>
            <a:noFill/>
          </a:ln>
        </p:spPr>
      </p:pic>
      <p:pic>
        <p:nvPicPr>
          <p:cNvPr id="8" name="Google Shape;621;g5ad15e3de5_2_256">
            <a:extLst>
              <a:ext uri="{FF2B5EF4-FFF2-40B4-BE49-F238E27FC236}">
                <a16:creationId xmlns:a16="http://schemas.microsoft.com/office/drawing/2014/main" id="{455BD3BF-E133-3440-863D-9AC2B8C05BDB}"/>
              </a:ext>
            </a:extLst>
          </p:cNvPr>
          <p:cNvPicPr preferRelativeResize="0"/>
          <p:nvPr/>
        </p:nvPicPr>
        <p:blipFill rotWithShape="1">
          <a:blip r:embed="rId5">
            <a:alphaModFix/>
          </a:blip>
          <a:srcRect/>
          <a:stretch/>
        </p:blipFill>
        <p:spPr>
          <a:xfrm>
            <a:off x="8623113" y="1825625"/>
            <a:ext cx="1939879" cy="4398975"/>
          </a:xfrm>
          <a:prstGeom prst="rect">
            <a:avLst/>
          </a:prstGeom>
          <a:noFill/>
          <a:ln>
            <a:noFill/>
          </a:ln>
        </p:spPr>
      </p:pic>
    </p:spTree>
    <p:extLst>
      <p:ext uri="{BB962C8B-B14F-4D97-AF65-F5344CB8AC3E}">
        <p14:creationId xmlns:p14="http://schemas.microsoft.com/office/powerpoint/2010/main" val="78159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Sierra College – Interest Areas</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5" name="Google Shape;638;g5ad15e3de5_2_249">
            <a:extLst>
              <a:ext uri="{FF2B5EF4-FFF2-40B4-BE49-F238E27FC236}">
                <a16:creationId xmlns:a16="http://schemas.microsoft.com/office/drawing/2014/main" id="{72BD88B8-AA4C-0B48-B91B-54017AE72DD7}"/>
              </a:ext>
            </a:extLst>
          </p:cNvPr>
          <p:cNvPicPr preferRelativeResize="0"/>
          <p:nvPr/>
        </p:nvPicPr>
        <p:blipFill rotWithShape="1">
          <a:blip r:embed="rId2">
            <a:alphaModFix/>
          </a:blip>
          <a:srcRect/>
          <a:stretch/>
        </p:blipFill>
        <p:spPr>
          <a:xfrm>
            <a:off x="6339840" y="1338221"/>
            <a:ext cx="3977640" cy="4990866"/>
          </a:xfrm>
          <a:prstGeom prst="rect">
            <a:avLst/>
          </a:prstGeom>
          <a:noFill/>
          <a:ln>
            <a:noFill/>
          </a:ln>
        </p:spPr>
      </p:pic>
      <p:pic>
        <p:nvPicPr>
          <p:cNvPr id="6" name="Google Shape;637;g5ad15e3de5_2_249">
            <a:extLst>
              <a:ext uri="{FF2B5EF4-FFF2-40B4-BE49-F238E27FC236}">
                <a16:creationId xmlns:a16="http://schemas.microsoft.com/office/drawing/2014/main" id="{C6844F26-DFF0-BA40-9F83-C58812BF3628}"/>
              </a:ext>
            </a:extLst>
          </p:cNvPr>
          <p:cNvPicPr preferRelativeResize="0"/>
          <p:nvPr/>
        </p:nvPicPr>
        <p:blipFill rotWithShape="1">
          <a:blip r:embed="rId3">
            <a:alphaModFix/>
          </a:blip>
          <a:srcRect/>
          <a:stretch/>
        </p:blipFill>
        <p:spPr>
          <a:xfrm>
            <a:off x="838200" y="2334839"/>
            <a:ext cx="3535680" cy="3332910"/>
          </a:xfrm>
          <a:prstGeom prst="rect">
            <a:avLst/>
          </a:prstGeom>
          <a:noFill/>
          <a:ln>
            <a:noFill/>
          </a:ln>
        </p:spPr>
      </p:pic>
    </p:spTree>
    <p:extLst>
      <p:ext uri="{BB962C8B-B14F-4D97-AF65-F5344CB8AC3E}">
        <p14:creationId xmlns:p14="http://schemas.microsoft.com/office/powerpoint/2010/main" val="121109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6F6D-35E8-FE4B-A598-FCADEF44B758}"/>
              </a:ext>
            </a:extLst>
          </p:cNvPr>
          <p:cNvSpPr>
            <a:spLocks noGrp="1"/>
          </p:cNvSpPr>
          <p:nvPr>
            <p:ph type="title" idx="4294967295"/>
          </p:nvPr>
        </p:nvSpPr>
        <p:spPr>
          <a:xfrm>
            <a:off x="872524" y="790429"/>
            <a:ext cx="10376723" cy="1527470"/>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What about an Undeclared Major?</a:t>
            </a:r>
            <a:br>
              <a:rPr lang="en-US" sz="3600" dirty="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BCC04BB-A090-7646-82DB-FC8B31CA172F}"/>
              </a:ext>
            </a:extLst>
          </p:cNvPr>
          <p:cNvSpPr txBox="1"/>
          <p:nvPr/>
        </p:nvSpPr>
        <p:spPr>
          <a:xfrm>
            <a:off x="731520" y="2072639"/>
            <a:ext cx="4937759" cy="4401205"/>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Orange Coast College – draft meta majors</a:t>
            </a:r>
          </a:p>
          <a:p>
            <a:pPr marL="228600" indent="-2286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Colleges that have decided to offer such a meta major:</a:t>
            </a:r>
          </a:p>
          <a:p>
            <a:pPr marL="685800" lvl="1"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Southwestern</a:t>
            </a:r>
          </a:p>
          <a:p>
            <a:pPr marL="685800" lvl="1"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Mt. San Antonio</a:t>
            </a:r>
          </a:p>
          <a:p>
            <a:pPr marL="685800" lvl="1"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Bakersfield</a:t>
            </a:r>
          </a:p>
          <a:p>
            <a:pPr lvl="1"/>
            <a:endParaRPr lang="en-US" sz="2800" dirty="0">
              <a:latin typeface="Times New Roman" panose="02020603050405020304" pitchFamily="18" charset="0"/>
              <a:cs typeface="Times New Roman" panose="02020603050405020304" pitchFamily="18" charset="0"/>
            </a:endParaRPr>
          </a:p>
          <a:p>
            <a:pPr marL="685800" lvl="1" indent="-2286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Others?</a:t>
            </a:r>
          </a:p>
        </p:txBody>
      </p:sp>
      <p:pic>
        <p:nvPicPr>
          <p:cNvPr id="4" name="Google Shape;243;p34">
            <a:extLst>
              <a:ext uri="{FF2B5EF4-FFF2-40B4-BE49-F238E27FC236}">
                <a16:creationId xmlns:a16="http://schemas.microsoft.com/office/drawing/2014/main" id="{C2F98034-61D2-BD4E-8012-665B383AA28A}"/>
              </a:ext>
            </a:extLst>
          </p:cNvPr>
          <p:cNvPicPr preferRelativeResize="0">
            <a:picLocks/>
          </p:cNvPicPr>
          <p:nvPr/>
        </p:nvPicPr>
        <p:blipFill rotWithShape="1">
          <a:blip r:embed="rId2">
            <a:alphaModFix/>
          </a:blip>
          <a:srcRect l="4066" t="5024" r="9187" b="8788"/>
          <a:stretch/>
        </p:blipFill>
        <p:spPr>
          <a:xfrm>
            <a:off x="6104068" y="1644015"/>
            <a:ext cx="5430895" cy="4876800"/>
          </a:xfrm>
          <a:prstGeom prst="rect">
            <a:avLst/>
          </a:prstGeom>
          <a:noFill/>
          <a:ln>
            <a:noFill/>
          </a:ln>
        </p:spPr>
      </p:pic>
    </p:spTree>
    <p:extLst>
      <p:ext uri="{BB962C8B-B14F-4D97-AF65-F5344CB8AC3E}">
        <p14:creationId xmlns:p14="http://schemas.microsoft.com/office/powerpoint/2010/main" val="72996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Southwestern College</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5" name="Google Shape;629;g5ad15e3de5_2_241">
            <a:extLst>
              <a:ext uri="{FF2B5EF4-FFF2-40B4-BE49-F238E27FC236}">
                <a16:creationId xmlns:a16="http://schemas.microsoft.com/office/drawing/2014/main" id="{606A04ED-9A9F-8E48-9753-21AD9F6AB92A}"/>
              </a:ext>
            </a:extLst>
          </p:cNvPr>
          <p:cNvPicPr preferRelativeResize="0"/>
          <p:nvPr/>
        </p:nvPicPr>
        <p:blipFill rotWithShape="1">
          <a:blip r:embed="rId2">
            <a:alphaModFix/>
          </a:blip>
          <a:srcRect/>
          <a:stretch/>
        </p:blipFill>
        <p:spPr>
          <a:xfrm>
            <a:off x="811938" y="1316588"/>
            <a:ext cx="4693500" cy="1825250"/>
          </a:xfrm>
          <a:prstGeom prst="rect">
            <a:avLst/>
          </a:prstGeom>
          <a:noFill/>
          <a:ln>
            <a:noFill/>
          </a:ln>
        </p:spPr>
      </p:pic>
      <p:pic>
        <p:nvPicPr>
          <p:cNvPr id="6" name="Google Shape;630;g5ad15e3de5_2_241">
            <a:extLst>
              <a:ext uri="{FF2B5EF4-FFF2-40B4-BE49-F238E27FC236}">
                <a16:creationId xmlns:a16="http://schemas.microsoft.com/office/drawing/2014/main" id="{BA8F4DE3-FB6A-4145-98D3-A71CEA09057E}"/>
              </a:ext>
            </a:extLst>
          </p:cNvPr>
          <p:cNvPicPr preferRelativeResize="0"/>
          <p:nvPr/>
        </p:nvPicPr>
        <p:blipFill rotWithShape="1">
          <a:blip r:embed="rId3">
            <a:alphaModFix/>
          </a:blip>
          <a:srcRect/>
          <a:stretch/>
        </p:blipFill>
        <p:spPr>
          <a:xfrm>
            <a:off x="2133116" y="3141838"/>
            <a:ext cx="2538825" cy="3035125"/>
          </a:xfrm>
          <a:prstGeom prst="rect">
            <a:avLst/>
          </a:prstGeom>
          <a:noFill/>
          <a:ln>
            <a:noFill/>
          </a:ln>
        </p:spPr>
      </p:pic>
      <p:pic>
        <p:nvPicPr>
          <p:cNvPr id="7" name="Google Shape;628;g5ad15e3de5_2_241">
            <a:extLst>
              <a:ext uri="{FF2B5EF4-FFF2-40B4-BE49-F238E27FC236}">
                <a16:creationId xmlns:a16="http://schemas.microsoft.com/office/drawing/2014/main" id="{E83B9130-96D3-8F41-91CC-DD083C2BF18D}"/>
              </a:ext>
            </a:extLst>
          </p:cNvPr>
          <p:cNvPicPr preferRelativeResize="0"/>
          <p:nvPr/>
        </p:nvPicPr>
        <p:blipFill rotWithShape="1">
          <a:blip r:embed="rId4">
            <a:alphaModFix/>
          </a:blip>
          <a:srcRect/>
          <a:stretch/>
        </p:blipFill>
        <p:spPr>
          <a:xfrm>
            <a:off x="7008622" y="1441741"/>
            <a:ext cx="4103169" cy="5119106"/>
          </a:xfrm>
          <a:prstGeom prst="rect">
            <a:avLst/>
          </a:prstGeom>
          <a:noFill/>
          <a:ln>
            <a:noFill/>
          </a:ln>
        </p:spPr>
      </p:pic>
    </p:spTree>
    <p:extLst>
      <p:ext uri="{BB962C8B-B14F-4D97-AF65-F5344CB8AC3E}">
        <p14:creationId xmlns:p14="http://schemas.microsoft.com/office/powerpoint/2010/main" val="194748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a:xfrm>
            <a:off x="579120" y="1524000"/>
            <a:ext cx="4472836" cy="4328160"/>
          </a:xfrm>
        </p:spPr>
        <p:txBody>
          <a:bodyPr anchor="t"/>
          <a:lstStyle/>
          <a:p>
            <a:r>
              <a:rPr lang="en-US" b="1" dirty="0">
                <a:solidFill>
                  <a:srgbClr val="0070C0"/>
                </a:solidFill>
                <a:latin typeface="Times New Roman" panose="02020603050405020304" pitchFamily="18" charset="0"/>
                <a:cs typeface="Times New Roman" panose="02020603050405020304" pitchFamily="18" charset="0"/>
              </a:rPr>
              <a:t>Mt. San Antonio College…</a:t>
            </a:r>
            <a:br>
              <a:rPr lang="en-US" b="1" dirty="0">
                <a:solidFill>
                  <a:srgbClr val="0070C0"/>
                </a:solidFill>
                <a:latin typeface="Times New Roman" panose="02020603050405020304" pitchFamily="18" charset="0"/>
                <a:cs typeface="Times New Roman" panose="02020603050405020304" pitchFamily="18" charset="0"/>
              </a:rPr>
            </a:br>
            <a:br>
              <a:rPr lang="en-US" b="1" dirty="0">
                <a:solidFill>
                  <a:srgbClr val="0070C0"/>
                </a:solidFill>
                <a:latin typeface="Times New Roman" panose="02020603050405020304" pitchFamily="18" charset="0"/>
                <a:cs typeface="Times New Roman" panose="02020603050405020304" pitchFamily="18" charset="0"/>
              </a:rPr>
            </a:b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Career Clusters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pic>
        <p:nvPicPr>
          <p:cNvPr id="5" name="Content Placeholder 4" descr="Screen Clipping">
            <a:extLst>
              <a:ext uri="{FF2B5EF4-FFF2-40B4-BE49-F238E27FC236}">
                <a16:creationId xmlns:a16="http://schemas.microsoft.com/office/drawing/2014/main" id="{7B7FCA03-4EEC-6140-91DF-FBB56BEBEA5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3013" y="471805"/>
            <a:ext cx="5919730" cy="5811838"/>
          </a:xfrm>
          <a:prstGeom prst="rect">
            <a:avLst/>
          </a:prstGeom>
        </p:spPr>
      </p:pic>
    </p:spTree>
    <p:extLst>
      <p:ext uri="{BB962C8B-B14F-4D97-AF65-F5344CB8AC3E}">
        <p14:creationId xmlns:p14="http://schemas.microsoft.com/office/powerpoint/2010/main" val="260864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The </a:t>
            </a:r>
            <a:r>
              <a:rPr lang="en-US" b="1">
                <a:solidFill>
                  <a:srgbClr val="0070C0"/>
                </a:solidFill>
                <a:latin typeface="Times New Roman" panose="02020603050405020304" pitchFamily="18" charset="0"/>
                <a:cs typeface="Times New Roman" panose="02020603050405020304" pitchFamily="18" charset="0"/>
              </a:rPr>
              <a:t>Undecided Student…</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lgn="ctr">
              <a:spcAft>
                <a:spcPts val="1200"/>
              </a:spcAft>
              <a:buClr>
                <a:srgbClr val="0070C0"/>
              </a:buClr>
              <a:buNone/>
            </a:pPr>
            <a:endParaRPr lang="en-US" dirty="0">
              <a:latin typeface="Times New Roman" panose="02020603050405020304" pitchFamily="18" charset="0"/>
              <a:cs typeface="Times New Roman" panose="02020603050405020304" pitchFamily="18" charset="0"/>
            </a:endParaRPr>
          </a:p>
        </p:txBody>
      </p:sp>
      <p:pic>
        <p:nvPicPr>
          <p:cNvPr id="4" name="Content Placeholder 4" descr="Screen Clipping">
            <a:extLst>
              <a:ext uri="{FF2B5EF4-FFF2-40B4-BE49-F238E27FC236}">
                <a16:creationId xmlns:a16="http://schemas.microsoft.com/office/drawing/2014/main" id="{F8735606-8319-C14F-A2D3-7056E65FDE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75932" y="1645020"/>
            <a:ext cx="8040136" cy="4987428"/>
          </a:xfrm>
          <a:prstGeom prst="rect">
            <a:avLst/>
          </a:prstGeom>
        </p:spPr>
      </p:pic>
    </p:spTree>
    <p:extLst>
      <p:ext uri="{BB962C8B-B14F-4D97-AF65-F5344CB8AC3E}">
        <p14:creationId xmlns:p14="http://schemas.microsoft.com/office/powerpoint/2010/main" val="427468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Bakersfield College </a:t>
            </a:r>
            <a:br>
              <a:rPr lang="en-US" b="1" dirty="0">
                <a:solidFill>
                  <a:srgbClr val="C00000"/>
                </a:solidFill>
                <a:latin typeface="Times New Roman" panose="02020603050405020304" pitchFamily="18" charset="0"/>
                <a:cs typeface="Times New Roman" panose="02020603050405020304" pitchFamily="18" charset="0"/>
              </a:rPr>
            </a:br>
            <a:r>
              <a:rPr lang="en-US" b="1" dirty="0">
                <a:solidFill>
                  <a:srgbClr val="C00000"/>
                </a:solidFill>
                <a:latin typeface="Times New Roman" panose="02020603050405020304" pitchFamily="18" charset="0"/>
                <a:cs typeface="Times New Roman" panose="02020603050405020304" pitchFamily="18" charset="0"/>
              </a:rPr>
              <a:t>Completion Coaching Teams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lgn="ctr">
              <a:spcAft>
                <a:spcPts val="1200"/>
              </a:spcAft>
              <a:buClr>
                <a:srgbClr val="0070C0"/>
              </a:buClr>
              <a:buNone/>
            </a:pPr>
            <a:endParaRPr lang="en-US" dirty="0">
              <a:latin typeface="Times New Roman" panose="02020603050405020304" pitchFamily="18" charset="0"/>
              <a:cs typeface="Times New Roman" panose="02020603050405020304" pitchFamily="18" charset="0"/>
            </a:endParaRPr>
          </a:p>
        </p:txBody>
      </p:sp>
      <p:pic>
        <p:nvPicPr>
          <p:cNvPr id="4" name="Google Shape;558;g5e0bf89a2b_1_50">
            <a:extLst>
              <a:ext uri="{FF2B5EF4-FFF2-40B4-BE49-F238E27FC236}">
                <a16:creationId xmlns:a16="http://schemas.microsoft.com/office/drawing/2014/main" id="{EFBBFB67-35EF-BC4E-B458-C3D31A43CE02}"/>
              </a:ext>
            </a:extLst>
          </p:cNvPr>
          <p:cNvPicPr preferRelativeResize="0"/>
          <p:nvPr/>
        </p:nvPicPr>
        <p:blipFill>
          <a:blip r:embed="rId2">
            <a:alphaModFix/>
          </a:blip>
          <a:stretch>
            <a:fillRect/>
          </a:stretch>
        </p:blipFill>
        <p:spPr>
          <a:xfrm>
            <a:off x="1066800" y="1684981"/>
            <a:ext cx="5170900" cy="4881636"/>
          </a:xfrm>
          <a:prstGeom prst="rect">
            <a:avLst/>
          </a:prstGeom>
          <a:noFill/>
          <a:ln>
            <a:noFill/>
          </a:ln>
        </p:spPr>
      </p:pic>
      <p:pic>
        <p:nvPicPr>
          <p:cNvPr id="5" name="Google Shape;559;g5e0bf89a2b_1_50">
            <a:extLst>
              <a:ext uri="{FF2B5EF4-FFF2-40B4-BE49-F238E27FC236}">
                <a16:creationId xmlns:a16="http://schemas.microsoft.com/office/drawing/2014/main" id="{35E61B73-A91B-7C4C-B7BE-0A1A34CBE615}"/>
              </a:ext>
            </a:extLst>
          </p:cNvPr>
          <p:cNvPicPr preferRelativeResize="0"/>
          <p:nvPr/>
        </p:nvPicPr>
        <p:blipFill>
          <a:blip r:embed="rId3">
            <a:alphaModFix/>
          </a:blip>
          <a:stretch>
            <a:fillRect/>
          </a:stretch>
        </p:blipFill>
        <p:spPr>
          <a:xfrm>
            <a:off x="6786340" y="1644655"/>
            <a:ext cx="4293140" cy="4921962"/>
          </a:xfrm>
          <a:prstGeom prst="rect">
            <a:avLst/>
          </a:prstGeom>
          <a:noFill/>
          <a:ln>
            <a:noFill/>
          </a:ln>
        </p:spPr>
      </p:pic>
    </p:spTree>
    <p:extLst>
      <p:ext uri="{BB962C8B-B14F-4D97-AF65-F5344CB8AC3E}">
        <p14:creationId xmlns:p14="http://schemas.microsoft.com/office/powerpoint/2010/main" val="1439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20615"/>
            <a:ext cx="10515600" cy="4049486"/>
          </a:xfrm>
          <a:ln/>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spcBef>
                <a:spcPts val="400"/>
              </a:spcBef>
              <a:buNone/>
            </a:pPr>
            <a:r>
              <a:rPr lang="en-US" dirty="0">
                <a:highlight>
                  <a:srgbClr val="FFFFFF"/>
                </a:highlight>
                <a:latin typeface="Times New Roman" panose="02020603050405020304" pitchFamily="18" charset="0"/>
                <a:cs typeface="Times New Roman" panose="02020603050405020304" pitchFamily="18" charset="0"/>
              </a:rPr>
              <a:t>There have been many conversations about appropriately grouping and categorizing programs of study in ways that make sense for undecided students. Do those categories mean anything to students viewing them in a catalog or through onboarding processes?  How are student voices incorporated into the construction and evaluation of the college meta majors? Join us, faculty and students for a lively discussion on designing meta majors with the undecided student in mind. </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496D-F622-E24F-A56A-E63BC12AEC7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First Time in College (FTIC) Milestones</a:t>
            </a:r>
          </a:p>
        </p:txBody>
      </p:sp>
      <p:sp>
        <p:nvSpPr>
          <p:cNvPr id="3" name="Content Placeholder 2">
            <a:extLst>
              <a:ext uri="{FF2B5EF4-FFF2-40B4-BE49-F238E27FC236}">
                <a16:creationId xmlns:a16="http://schemas.microsoft.com/office/drawing/2014/main" id="{1B9D87E7-2C2A-E94B-843B-87FE18E08B1C}"/>
              </a:ext>
            </a:extLst>
          </p:cNvPr>
          <p:cNvSpPr>
            <a:spLocks noGrp="1"/>
          </p:cNvSpPr>
          <p:nvPr>
            <p:ph idx="1"/>
          </p:nvPr>
        </p:nvSpPr>
        <p:spPr/>
        <p:txBody>
          <a:bodyPr/>
          <a:lstStyle/>
          <a:p>
            <a:endParaRPr lang="en-US"/>
          </a:p>
        </p:txBody>
      </p:sp>
      <p:pic>
        <p:nvPicPr>
          <p:cNvPr id="4" name="Content Placeholder 4" descr="Screen Clipping">
            <a:extLst>
              <a:ext uri="{FF2B5EF4-FFF2-40B4-BE49-F238E27FC236}">
                <a16:creationId xmlns:a16="http://schemas.microsoft.com/office/drawing/2014/main" id="{AB749EBA-FAC0-9E4C-B60A-DAB650F9CC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1013" y="1530355"/>
            <a:ext cx="10349973" cy="4941878"/>
          </a:xfrm>
          <a:prstGeom prst="rect">
            <a:avLst/>
          </a:prstGeom>
        </p:spPr>
      </p:pic>
    </p:spTree>
    <p:extLst>
      <p:ext uri="{BB962C8B-B14F-4D97-AF65-F5344CB8AC3E}">
        <p14:creationId xmlns:p14="http://schemas.microsoft.com/office/powerpoint/2010/main" val="4239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0F94-A31D-D944-BA90-84F675CBEBEF}"/>
              </a:ext>
            </a:extLst>
          </p:cNvPr>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The Goal of Onboarding: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Help students to know “why” or “what”—Reducing the numbers of “undecided”</a:t>
            </a:r>
          </a:p>
        </p:txBody>
      </p:sp>
      <p:sp>
        <p:nvSpPr>
          <p:cNvPr id="3" name="Content Placeholder 2">
            <a:extLst>
              <a:ext uri="{FF2B5EF4-FFF2-40B4-BE49-F238E27FC236}">
                <a16:creationId xmlns:a16="http://schemas.microsoft.com/office/drawing/2014/main" id="{6173C274-EA5A-A345-9C5C-914F6869539B}"/>
              </a:ext>
            </a:extLst>
          </p:cNvPr>
          <p:cNvSpPr>
            <a:spLocks noGrp="1"/>
          </p:cNvSpPr>
          <p:nvPr>
            <p:ph idx="1"/>
          </p:nvPr>
        </p:nvSpPr>
        <p:spPr/>
        <p:txBody>
          <a:bodyPr/>
          <a:lstStyle/>
          <a:p>
            <a:endParaRPr lang="en-US"/>
          </a:p>
        </p:txBody>
      </p:sp>
      <p:pic>
        <p:nvPicPr>
          <p:cNvPr id="4" name="Picture 3" descr="Screen Clipping">
            <a:extLst>
              <a:ext uri="{FF2B5EF4-FFF2-40B4-BE49-F238E27FC236}">
                <a16:creationId xmlns:a16="http://schemas.microsoft.com/office/drawing/2014/main" id="{C7A6137E-3E0D-EF43-888C-35E746C729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825625"/>
            <a:ext cx="10576560" cy="4980289"/>
          </a:xfrm>
          <a:prstGeom prst="rect">
            <a:avLst/>
          </a:prstGeom>
        </p:spPr>
      </p:pic>
    </p:spTree>
    <p:extLst>
      <p:ext uri="{BB962C8B-B14F-4D97-AF65-F5344CB8AC3E}">
        <p14:creationId xmlns:p14="http://schemas.microsoft.com/office/powerpoint/2010/main" val="425467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53FE-9A27-164B-832D-BC430520EDF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Design so that students optimize their course taking—units and time</a:t>
            </a:r>
          </a:p>
        </p:txBody>
      </p:sp>
      <p:sp>
        <p:nvSpPr>
          <p:cNvPr id="3" name="Content Placeholder 2">
            <a:extLst>
              <a:ext uri="{FF2B5EF4-FFF2-40B4-BE49-F238E27FC236}">
                <a16:creationId xmlns:a16="http://schemas.microsoft.com/office/drawing/2014/main" id="{1C9A430F-2AA7-6C4F-B16B-E630179D8954}"/>
              </a:ext>
            </a:extLst>
          </p:cNvPr>
          <p:cNvSpPr>
            <a:spLocks noGrp="1"/>
          </p:cNvSpPr>
          <p:nvPr>
            <p:ph idx="1"/>
          </p:nvPr>
        </p:nvSpPr>
        <p:spPr>
          <a:xfrm>
            <a:off x="665018" y="1825625"/>
            <a:ext cx="4588626" cy="4541924"/>
          </a:xfrm>
        </p:spPr>
        <p:txBody>
          <a:bodyPr/>
          <a:lstStyle/>
          <a:p>
            <a:pPr marL="0" indent="0">
              <a:buNone/>
            </a:pPr>
            <a:r>
              <a:rPr lang="en-US" dirty="0">
                <a:latin typeface="Times New Roman" panose="02020603050405020304" pitchFamily="18" charset="0"/>
                <a:cs typeface="Times New Roman" panose="02020603050405020304" pitchFamily="18" charset="0"/>
              </a:rPr>
              <a:t>Example: SOC 101 is either a required or a major elective for 17 programs listed to the right…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A60A7F2-F179-344A-A909-6AD24F7924AF}"/>
              </a:ext>
            </a:extLst>
          </p:cNvPr>
          <p:cNvGraphicFramePr>
            <a:graphicFrameLocks noGrp="1"/>
          </p:cNvGraphicFramePr>
          <p:nvPr>
            <p:extLst>
              <p:ext uri="{D42A27DB-BD31-4B8C-83A1-F6EECF244321}">
                <p14:modId xmlns:p14="http://schemas.microsoft.com/office/powerpoint/2010/main" val="3152896156"/>
              </p:ext>
            </p:extLst>
          </p:nvPr>
        </p:nvGraphicFramePr>
        <p:xfrm>
          <a:off x="5441702" y="1825625"/>
          <a:ext cx="6192431" cy="4726898"/>
        </p:xfrm>
        <a:graphic>
          <a:graphicData uri="http://schemas.openxmlformats.org/drawingml/2006/table">
            <a:tbl>
              <a:tblPr>
                <a:tableStyleId>{5C22544A-7EE6-4342-B048-85BDC9FD1C3A}</a:tableStyleId>
              </a:tblPr>
              <a:tblGrid>
                <a:gridCol w="936129">
                  <a:extLst>
                    <a:ext uri="{9D8B030D-6E8A-4147-A177-3AD203B41FA5}">
                      <a16:colId xmlns:a16="http://schemas.microsoft.com/office/drawing/2014/main" val="2066991465"/>
                    </a:ext>
                  </a:extLst>
                </a:gridCol>
                <a:gridCol w="526663">
                  <a:extLst>
                    <a:ext uri="{9D8B030D-6E8A-4147-A177-3AD203B41FA5}">
                      <a16:colId xmlns:a16="http://schemas.microsoft.com/office/drawing/2014/main" val="2221134524"/>
                    </a:ext>
                  </a:extLst>
                </a:gridCol>
                <a:gridCol w="4729639">
                  <a:extLst>
                    <a:ext uri="{9D8B030D-6E8A-4147-A177-3AD203B41FA5}">
                      <a16:colId xmlns:a16="http://schemas.microsoft.com/office/drawing/2014/main" val="3519460608"/>
                    </a:ext>
                  </a:extLst>
                </a:gridCol>
              </a:tblGrid>
              <a:tr h="607921">
                <a:tc>
                  <a:txBody>
                    <a:bodyPr/>
                    <a:lstStyle/>
                    <a:p>
                      <a:pPr algn="l" fontAlgn="b"/>
                      <a:r>
                        <a:rPr lang="en-US" sz="1100" u="none" strike="noStrike" dirty="0" err="1">
                          <a:effectLst/>
                        </a:rPr>
                        <a:t>Course_Id</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ctr" fontAlgn="b"/>
                      <a:r>
                        <a:rPr lang="en-US" sz="1100" u="none" strike="noStrike" dirty="0">
                          <a:effectLst/>
                        </a:rPr>
                        <a:t># of </a:t>
                      </a:r>
                      <a:r>
                        <a:rPr lang="en-US" sz="1100" u="none" strike="noStrike" dirty="0" err="1">
                          <a:effectLst/>
                        </a:rPr>
                        <a:t>Prog</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err="1">
                          <a:effectLst/>
                        </a:rPr>
                        <a:t>Overlap_Programs</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196405571"/>
                  </a:ext>
                </a:extLst>
              </a:tr>
              <a:tr h="1525067">
                <a:tc>
                  <a:txBody>
                    <a:bodyPr/>
                    <a:lstStyle/>
                    <a:p>
                      <a:pPr algn="l" fontAlgn="b"/>
                      <a:r>
                        <a:rPr lang="en-US" sz="1100" u="none" strike="noStrike" dirty="0">
                          <a:effectLst/>
                        </a:rPr>
                        <a:t>SOC101</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ctr" fontAlgn="b"/>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Administration of Justice, X; Alcohol &amp; Drug Counseling, C; Alcohol &amp; Drug Counseling, A; Communication Studies, Y; Liberal Arts &amp; Sciences: Social &amp; Behavioral Sciences, A; Liberal Arts: Biomedical Sciences, A; Liberal Studies: Education Emphasis, A; Political Science, A; Psychology, Y; Sociology, Y; Political Science, Y; Journalism, Y; Anthropology, Y; Spanish, Y; Economics, Y; Global Leadership, A; Global Leadership,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1299918208"/>
                  </a:ext>
                </a:extLst>
              </a:tr>
              <a:tr h="1372992">
                <a:tc>
                  <a:txBody>
                    <a:bodyPr/>
                    <a:lstStyle/>
                    <a:p>
                      <a:pPr algn="l" fontAlgn="b"/>
                      <a:r>
                        <a:rPr lang="en-US" sz="1100" u="none" strike="noStrike">
                          <a:effectLst/>
                        </a:rPr>
                        <a:t>MATH117</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Administration of Justice, X; Business Administration, X; Communication Studies, Y; Kinesiology, Y; Liberal Arts and Sciences: Science &amp; Mathematics Emphasis, A; Liberal Arts: Biomedical Sciences, A; Political Science, A; Psychology, Y; Sociology, Y; Political Science, Y; Journalism, Y; Geography, Y; Anthropology, Y; Mathematics, X; Economics, Y; Healthcare Data Analytics,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2411045314"/>
                  </a:ext>
                </a:extLst>
              </a:tr>
              <a:tr h="1220918">
                <a:tc>
                  <a:txBody>
                    <a:bodyPr/>
                    <a:lstStyle/>
                    <a:p>
                      <a:pPr algn="l" fontAlgn="b"/>
                      <a:r>
                        <a:rPr lang="en-US" sz="1100" u="none" strike="noStrike">
                          <a:effectLst/>
                        </a:rPr>
                        <a:t>ANTH103</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Communication Studies, Y; Liberal Arts &amp; Sciences: Social &amp; Behavioral Sciences, A; Liberal Arts: Biomedical Sciences, A; Liberal Studies: Education Emphasis, A; Political Science, A; Psychology, Y; Sociology, Y; Political Science, Y; Art History, Y; Journalism, Y; Geography, Y; Anthropology, Y; Spanish, Y; Global Leadership, A; Global Leadership,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2342736482"/>
                  </a:ext>
                </a:extLst>
              </a:tr>
            </a:tbl>
          </a:graphicData>
        </a:graphic>
      </p:graphicFrame>
      <p:pic>
        <p:nvPicPr>
          <p:cNvPr id="5" name="Picture 4">
            <a:extLst>
              <a:ext uri="{FF2B5EF4-FFF2-40B4-BE49-F238E27FC236}">
                <a16:creationId xmlns:a16="http://schemas.microsoft.com/office/drawing/2014/main" id="{90FF8775-AF8D-0849-80A4-40B15624B998}"/>
              </a:ext>
            </a:extLst>
          </p:cNvPr>
          <p:cNvPicPr>
            <a:picLocks noChangeAspect="1"/>
          </p:cNvPicPr>
          <p:nvPr/>
        </p:nvPicPr>
        <p:blipFill>
          <a:blip r:embed="rId2"/>
          <a:stretch>
            <a:fillRect/>
          </a:stretch>
        </p:blipFill>
        <p:spPr>
          <a:xfrm>
            <a:off x="1162743" y="4319420"/>
            <a:ext cx="3076748" cy="1528699"/>
          </a:xfrm>
          <a:prstGeom prst="rect">
            <a:avLst/>
          </a:prstGeom>
        </p:spPr>
      </p:pic>
    </p:spTree>
    <p:extLst>
      <p:ext uri="{BB962C8B-B14F-4D97-AF65-F5344CB8AC3E}">
        <p14:creationId xmlns:p14="http://schemas.microsoft.com/office/powerpoint/2010/main" val="64866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F535-D2A8-CD44-8B24-5D1364905B9A}"/>
              </a:ext>
            </a:extLst>
          </p:cNvPr>
          <p:cNvSpPr>
            <a:spLocks noGrp="1"/>
          </p:cNvSpPr>
          <p:nvPr>
            <p:ph type="title"/>
          </p:nvPr>
        </p:nvSpPr>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RP Group/ASCCC Collaboration</a:t>
            </a:r>
          </a:p>
        </p:txBody>
      </p:sp>
      <p:sp>
        <p:nvSpPr>
          <p:cNvPr id="3" name="Content Placeholder 2">
            <a:extLst>
              <a:ext uri="{FF2B5EF4-FFF2-40B4-BE49-F238E27FC236}">
                <a16:creationId xmlns:a16="http://schemas.microsoft.com/office/drawing/2014/main" id="{A6F6EDB3-17F6-E346-8C88-5D0DD53CD06F}"/>
              </a:ext>
            </a:extLst>
          </p:cNvPr>
          <p:cNvSpPr>
            <a:spLocks noGrp="1"/>
          </p:cNvSpPr>
          <p:nvPr>
            <p:ph idx="1"/>
          </p:nvPr>
        </p:nvSpPr>
        <p:spPr/>
        <p:txBody>
          <a:bodyPr>
            <a:normAutofit lnSpcReduction="10000"/>
          </a:bodyPr>
          <a:lstStyle/>
          <a:p>
            <a:pPr>
              <a:buClr>
                <a:srgbClr val="C00000"/>
              </a:buClr>
            </a:pPr>
            <a:r>
              <a:rPr lang="en-US" dirty="0">
                <a:latin typeface="Times New Roman" panose="02020603050405020304" pitchFamily="18" charset="0"/>
                <a:cs typeface="Times New Roman" panose="02020603050405020304" pitchFamily="18" charset="0"/>
              </a:rPr>
              <a:t>Could we help colleges by electronically analyzing the curricular overlap among courses and programs as a draft start on clustering?</a:t>
            </a:r>
          </a:p>
          <a:p>
            <a:pPr>
              <a:buClr>
                <a:srgbClr val="C00000"/>
              </a:buClr>
            </a:pPr>
            <a:r>
              <a:rPr lang="en-US" dirty="0">
                <a:latin typeface="Times New Roman" panose="02020603050405020304" pitchFamily="18" charset="0"/>
                <a:cs typeface="Times New Roman" panose="02020603050405020304" pitchFamily="18" charset="0"/>
              </a:rPr>
              <a:t>Could RP develop the algorithm and then use the posted Chancellor’s Office Curriculum Inventory and provide colleges with the data to examine?</a:t>
            </a:r>
          </a:p>
          <a:p>
            <a:pPr>
              <a:buClr>
                <a:srgbClr val="C00000"/>
              </a:buClr>
            </a:pPr>
            <a:r>
              <a:rPr lang="en-US" dirty="0">
                <a:latin typeface="Times New Roman" panose="02020603050405020304" pitchFamily="18" charset="0"/>
                <a:cs typeface="Times New Roman" panose="02020603050405020304" pitchFamily="18" charset="0"/>
              </a:rPr>
              <a:t>Could ASCCC help integrate program and curriculum considerations and dialog regarding the factors contributing to clusters?</a:t>
            </a:r>
          </a:p>
          <a:p>
            <a:pPr>
              <a:buClr>
                <a:srgbClr val="C00000"/>
              </a:buClr>
            </a:pPr>
            <a:r>
              <a:rPr lang="en-US" dirty="0">
                <a:latin typeface="Times New Roman" panose="02020603050405020304" pitchFamily="18" charset="0"/>
                <a:cs typeface="Times New Roman" panose="02020603050405020304" pitchFamily="18" charset="0"/>
              </a:rPr>
              <a:t>Would colleges like the help and additional data?</a:t>
            </a:r>
          </a:p>
          <a:p>
            <a:pPr>
              <a:buClr>
                <a:srgbClr val="C00000"/>
              </a:buClr>
            </a:pPr>
            <a:r>
              <a:rPr lang="en-US" i="1" dirty="0">
                <a:latin typeface="Times New Roman" panose="02020603050405020304" pitchFamily="18" charset="0"/>
                <a:cs typeface="Times New Roman" panose="02020603050405020304" pitchFamily="18" charset="0"/>
              </a:rPr>
              <a:t>Would students like this information in choosing their majors and course options?</a:t>
            </a:r>
          </a:p>
          <a:p>
            <a:pPr marL="0" indent="0">
              <a:buClr>
                <a:srgbClr val="C0000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91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BEC3-E7AF-E046-989F-8CF6E224F226}"/>
              </a:ext>
            </a:extLst>
          </p:cNvPr>
          <p:cNvSpPr>
            <a:spLocks noGrp="1"/>
          </p:cNvSpPr>
          <p:nvPr>
            <p:ph type="title"/>
          </p:nvPr>
        </p:nvSpPr>
        <p:spPr/>
        <p:txBody>
          <a:bodyPr>
            <a:normAutofit/>
          </a:bodyPr>
          <a:lstStyle/>
          <a:p>
            <a:r>
              <a:rPr lang="en-US" sz="4200" dirty="0">
                <a:solidFill>
                  <a:srgbClr val="C00000"/>
                </a:solidFill>
                <a:latin typeface="Times New Roman" panose="02020603050405020304" pitchFamily="18" charset="0"/>
                <a:cs typeface="Times New Roman" panose="02020603050405020304" pitchFamily="18" charset="0"/>
              </a:rPr>
              <a:t>Clusters and Programs/Cross Mapped Courses</a:t>
            </a:r>
          </a:p>
        </p:txBody>
      </p:sp>
      <p:sp>
        <p:nvSpPr>
          <p:cNvPr id="3" name="Content Placeholder 2">
            <a:extLst>
              <a:ext uri="{FF2B5EF4-FFF2-40B4-BE49-F238E27FC236}">
                <a16:creationId xmlns:a16="http://schemas.microsoft.com/office/drawing/2014/main" id="{F0F63627-668E-E943-8CD3-9EA3CA610435}"/>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DDE64149-6B46-9A41-BDFD-0BA331BE87FE}"/>
              </a:ext>
            </a:extLst>
          </p:cNvPr>
          <p:cNvGraphicFramePr>
            <a:graphicFrameLocks noGrp="1"/>
          </p:cNvGraphicFramePr>
          <p:nvPr>
            <p:extLst>
              <p:ext uri="{D42A27DB-BD31-4B8C-83A1-F6EECF244321}">
                <p14:modId xmlns:p14="http://schemas.microsoft.com/office/powerpoint/2010/main" val="2198305146"/>
              </p:ext>
            </p:extLst>
          </p:nvPr>
        </p:nvGraphicFramePr>
        <p:xfrm>
          <a:off x="6018414" y="1541059"/>
          <a:ext cx="5885410" cy="5025996"/>
        </p:xfrm>
        <a:graphic>
          <a:graphicData uri="http://schemas.openxmlformats.org/drawingml/2006/table">
            <a:tbl>
              <a:tblPr>
                <a:tableStyleId>{5C22544A-7EE6-4342-B048-85BDC9FD1C3A}</a:tableStyleId>
              </a:tblPr>
              <a:tblGrid>
                <a:gridCol w="889716">
                  <a:extLst>
                    <a:ext uri="{9D8B030D-6E8A-4147-A177-3AD203B41FA5}">
                      <a16:colId xmlns:a16="http://schemas.microsoft.com/office/drawing/2014/main" val="2066991465"/>
                    </a:ext>
                  </a:extLst>
                </a:gridCol>
                <a:gridCol w="500550">
                  <a:extLst>
                    <a:ext uri="{9D8B030D-6E8A-4147-A177-3AD203B41FA5}">
                      <a16:colId xmlns:a16="http://schemas.microsoft.com/office/drawing/2014/main" val="2221134524"/>
                    </a:ext>
                  </a:extLst>
                </a:gridCol>
                <a:gridCol w="4495144">
                  <a:extLst>
                    <a:ext uri="{9D8B030D-6E8A-4147-A177-3AD203B41FA5}">
                      <a16:colId xmlns:a16="http://schemas.microsoft.com/office/drawing/2014/main" val="3519460608"/>
                    </a:ext>
                  </a:extLst>
                </a:gridCol>
              </a:tblGrid>
              <a:tr h="663829">
                <a:tc>
                  <a:txBody>
                    <a:bodyPr/>
                    <a:lstStyle/>
                    <a:p>
                      <a:pPr algn="l" fontAlgn="b"/>
                      <a:r>
                        <a:rPr lang="en-US" sz="1100" u="none" strike="noStrike" dirty="0" err="1">
                          <a:effectLst/>
                        </a:rPr>
                        <a:t>Course_Id</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 of </a:t>
                      </a:r>
                      <a:r>
                        <a:rPr lang="en-US" sz="1100" u="none" strike="noStrike" dirty="0" err="1">
                          <a:effectLst/>
                        </a:rPr>
                        <a:t>Prog</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err="1">
                          <a:effectLst/>
                        </a:rPr>
                        <a:t>Overlap_Programs</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196405571"/>
                  </a:ext>
                </a:extLst>
              </a:tr>
              <a:tr h="1615109">
                <a:tc>
                  <a:txBody>
                    <a:bodyPr/>
                    <a:lstStyle/>
                    <a:p>
                      <a:pPr algn="l" fontAlgn="b"/>
                      <a:r>
                        <a:rPr lang="en-US" sz="1100" u="none" strike="noStrike" dirty="0">
                          <a:effectLst/>
                        </a:rPr>
                        <a:t>SOC101</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Administration of Justice, X; Alcohol &amp; Drug Counseling, C; Alcohol &amp; Drug Counseling, A; Communication Studies, Y; Liberal Arts &amp; Sciences: Social &amp; Behavioral Sciences, A; Liberal Arts: Biomedical Sciences, A; Liberal Studies: Education Emphasis, A; Political Science, A; Psychology, Y; Sociology, Y; Political Science, Y; Journalism, Y; Anthropology, Y; Spanish, Y; Economics, Y; Global Leadership, A; Global Leadership,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1299918208"/>
                  </a:ext>
                </a:extLst>
              </a:tr>
              <a:tr h="1454055">
                <a:tc>
                  <a:txBody>
                    <a:bodyPr/>
                    <a:lstStyle/>
                    <a:p>
                      <a:pPr algn="l" fontAlgn="b"/>
                      <a:r>
                        <a:rPr lang="en-US" sz="1100" u="none" strike="noStrike">
                          <a:effectLst/>
                        </a:rPr>
                        <a:t>MATH117</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Administration of Justice, X; Business Administration, X; Communication Studies, Y; Kinesiology, Y; Liberal Arts and Sciences: Science &amp; Mathematics Emphasis, A; Liberal Arts: Biomedical Sciences, A; Political Science, A; Psychology, Y; Sociology, Y; Political Science, Y; Journalism, Y; Geography, Y; Anthropology, Y; Mathematics, X; Economics, Y; Healthcare Data Analytics,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2411045314"/>
                  </a:ext>
                </a:extLst>
              </a:tr>
              <a:tr h="1293003">
                <a:tc>
                  <a:txBody>
                    <a:bodyPr/>
                    <a:lstStyle/>
                    <a:p>
                      <a:pPr algn="l" fontAlgn="b"/>
                      <a:r>
                        <a:rPr lang="en-US" sz="1100" u="none" strike="noStrike">
                          <a:effectLst/>
                        </a:rPr>
                        <a:t>ANTH103</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3572" marR="3572" marT="4763" marB="0" anchor="b"/>
                </a:tc>
                <a:tc>
                  <a:txBody>
                    <a:bodyPr/>
                    <a:lstStyle/>
                    <a:p>
                      <a:pPr algn="l" fontAlgn="b"/>
                      <a:r>
                        <a:rPr lang="en-US" sz="1100" u="none" strike="noStrike" dirty="0">
                          <a:effectLst/>
                        </a:rPr>
                        <a:t>Communication Studies, Y; Liberal Arts &amp; Sciences: Social &amp; Behavioral Sciences, A; Liberal Arts: Biomedical Sciences, A; Liberal Studies: Education Emphasis, A; Political Science, A; Psychology, Y; Sociology, Y; Political Science, Y; Art History, Y; Journalism, Y; Geography, Y; Anthropology, Y; Spanish, Y; Global Leadership, A; Global Leadership, C</a:t>
                      </a:r>
                      <a:endParaRPr lang="en-US" sz="1100" b="0"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2342736482"/>
                  </a:ext>
                </a:extLst>
              </a:tr>
            </a:tbl>
          </a:graphicData>
        </a:graphic>
      </p:graphicFrame>
      <p:graphicFrame>
        <p:nvGraphicFramePr>
          <p:cNvPr id="5" name="Table 4">
            <a:extLst>
              <a:ext uri="{FF2B5EF4-FFF2-40B4-BE49-F238E27FC236}">
                <a16:creationId xmlns:a16="http://schemas.microsoft.com/office/drawing/2014/main" id="{516E46DC-8A07-A649-A81E-962448D20917}"/>
              </a:ext>
            </a:extLst>
          </p:cNvPr>
          <p:cNvGraphicFramePr>
            <a:graphicFrameLocks noGrp="1"/>
          </p:cNvGraphicFramePr>
          <p:nvPr>
            <p:extLst>
              <p:ext uri="{D42A27DB-BD31-4B8C-83A1-F6EECF244321}">
                <p14:modId xmlns:p14="http://schemas.microsoft.com/office/powerpoint/2010/main" val="1191942662"/>
              </p:ext>
            </p:extLst>
          </p:nvPr>
        </p:nvGraphicFramePr>
        <p:xfrm>
          <a:off x="537558" y="1541059"/>
          <a:ext cx="5337370" cy="4999698"/>
        </p:xfrm>
        <a:graphic>
          <a:graphicData uri="http://schemas.openxmlformats.org/drawingml/2006/table">
            <a:tbl>
              <a:tblPr>
                <a:tableStyleId>{5C22544A-7EE6-4342-B048-85BDC9FD1C3A}</a:tableStyleId>
              </a:tblPr>
              <a:tblGrid>
                <a:gridCol w="5337370">
                  <a:extLst>
                    <a:ext uri="{9D8B030D-6E8A-4147-A177-3AD203B41FA5}">
                      <a16:colId xmlns:a16="http://schemas.microsoft.com/office/drawing/2014/main" val="2999033859"/>
                    </a:ext>
                  </a:extLst>
                </a:gridCol>
              </a:tblGrid>
              <a:tr h="227259">
                <a:tc>
                  <a:txBody>
                    <a:bodyPr/>
                    <a:lstStyle/>
                    <a:p>
                      <a:pPr algn="l" fontAlgn="b"/>
                      <a:r>
                        <a:rPr lang="en-US" sz="1100" u="none" strike="noStrike" dirty="0">
                          <a:effectLst/>
                        </a:rPr>
                        <a:t>Clusters and Programs </a:t>
                      </a:r>
                      <a:endParaRPr lang="en-US" sz="1100" b="1" i="0" u="none" strike="noStrike" dirty="0">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1850851140"/>
                  </a:ext>
                </a:extLst>
              </a:tr>
              <a:tr h="227259">
                <a:tc>
                  <a:txBody>
                    <a:bodyPr/>
                    <a:lstStyle/>
                    <a:p>
                      <a:pPr algn="l" fontAlgn="b"/>
                      <a:r>
                        <a:rPr lang="en-US" sz="1100" u="none" strike="noStrike">
                          <a:effectLst/>
                        </a:rPr>
                        <a:t>Arts</a:t>
                      </a:r>
                      <a:endParaRPr lang="en-US" sz="1100" b="1" i="0" u="none" strike="noStrike">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4047475921"/>
                  </a:ext>
                </a:extLst>
              </a:tr>
              <a:tr h="227259">
                <a:tc>
                  <a:txBody>
                    <a:bodyPr/>
                    <a:lstStyle/>
                    <a:p>
                      <a:pPr algn="l" fontAlgn="b"/>
                      <a:r>
                        <a:rPr lang="en-US" sz="1100" u="none" strike="noStrike">
                          <a:effectLst/>
                        </a:rPr>
                        <a:t>Digital Arts, A</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043842491"/>
                  </a:ext>
                </a:extLst>
              </a:tr>
              <a:tr h="227259">
                <a:tc>
                  <a:txBody>
                    <a:bodyPr/>
                    <a:lstStyle/>
                    <a:p>
                      <a:pPr algn="l" fontAlgn="b"/>
                      <a:r>
                        <a:rPr lang="en-US" sz="1100" u="none" strike="noStrike">
                          <a:effectLst/>
                        </a:rPr>
                        <a:t>Digital Arts, C</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755974279"/>
                  </a:ext>
                </a:extLst>
              </a:tr>
              <a:tr h="227259">
                <a:tc>
                  <a:txBody>
                    <a:bodyPr/>
                    <a:lstStyle/>
                    <a:p>
                      <a:pPr algn="l" fontAlgn="b"/>
                      <a:r>
                        <a:rPr lang="en-US" sz="1100" u="none" strike="noStrike" dirty="0">
                          <a:effectLst/>
                        </a:rPr>
                        <a:t>Music, A</a:t>
                      </a:r>
                      <a:endParaRPr lang="en-US" sz="1100" b="0" i="0" u="none" strike="noStrike" dirty="0">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231035040"/>
                  </a:ext>
                </a:extLst>
              </a:tr>
              <a:tr h="227259">
                <a:tc>
                  <a:txBody>
                    <a:bodyPr/>
                    <a:lstStyle/>
                    <a:p>
                      <a:pPr algn="l" fontAlgn="b"/>
                      <a:r>
                        <a:rPr lang="en-US" sz="1100" u="none" strike="noStrike" dirty="0">
                          <a:effectLst/>
                        </a:rPr>
                        <a:t>Music, Y</a:t>
                      </a:r>
                      <a:endParaRPr lang="en-US" sz="1100" b="0" i="0" u="none" strike="noStrike" dirty="0">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969460965"/>
                  </a:ext>
                </a:extLst>
              </a:tr>
              <a:tr h="227259">
                <a:tc>
                  <a:txBody>
                    <a:bodyPr/>
                    <a:lstStyle/>
                    <a:p>
                      <a:pPr algn="l" fontAlgn="b"/>
                      <a:r>
                        <a:rPr lang="en-US" sz="1100" u="none" strike="noStrike">
                          <a:effectLst/>
                        </a:rPr>
                        <a:t>Photography, A</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924629646"/>
                  </a:ext>
                </a:extLst>
              </a:tr>
              <a:tr h="227259">
                <a:tc>
                  <a:txBody>
                    <a:bodyPr/>
                    <a:lstStyle/>
                    <a:p>
                      <a:pPr algn="l" fontAlgn="b"/>
                      <a:r>
                        <a:rPr lang="en-US" sz="1100" u="none" strike="noStrike">
                          <a:effectLst/>
                        </a:rPr>
                        <a:t>Photography, C</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076671743"/>
                  </a:ext>
                </a:extLst>
              </a:tr>
              <a:tr h="227259">
                <a:tc>
                  <a:txBody>
                    <a:bodyPr/>
                    <a:lstStyle/>
                    <a:p>
                      <a:pPr algn="l" fontAlgn="b"/>
                      <a:r>
                        <a:rPr lang="en-US" sz="1100" u="none" strike="noStrike">
                          <a:effectLst/>
                        </a:rPr>
                        <a:t>Studio Arts, Y</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861337080"/>
                  </a:ext>
                </a:extLst>
              </a:tr>
              <a:tr h="227259">
                <a:tc>
                  <a:txBody>
                    <a:bodyPr/>
                    <a:lstStyle/>
                    <a:p>
                      <a:pPr algn="l" fontAlgn="b"/>
                      <a:r>
                        <a:rPr lang="en-US" sz="1100" u="none" strike="noStrike">
                          <a:effectLst/>
                        </a:rPr>
                        <a:t>Theatre Arts &amp; Cinema, A</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570539837"/>
                  </a:ext>
                </a:extLst>
              </a:tr>
              <a:tr h="227259">
                <a:tc>
                  <a:txBody>
                    <a:bodyPr/>
                    <a:lstStyle/>
                    <a:p>
                      <a:pPr algn="l" fontAlgn="b"/>
                      <a:r>
                        <a:rPr lang="en-US" sz="1100" u="none" strike="noStrike">
                          <a:effectLst/>
                        </a:rPr>
                        <a:t>Theatre Arts, Y</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878986888"/>
                  </a:ext>
                </a:extLst>
              </a:tr>
              <a:tr h="227259">
                <a:tc>
                  <a:txBody>
                    <a:bodyPr/>
                    <a:lstStyle/>
                    <a:p>
                      <a:pPr algn="l" fontAlgn="b"/>
                      <a:r>
                        <a:rPr lang="en-US" sz="1100" u="none" strike="noStrike">
                          <a:effectLst/>
                        </a:rPr>
                        <a:t>Business, Agricultural, and Industrial Studies</a:t>
                      </a:r>
                      <a:endParaRPr lang="en-US" sz="1100" b="1" i="0" u="none" strike="noStrike">
                        <a:solidFill>
                          <a:srgbClr val="000000"/>
                        </a:solidFill>
                        <a:effectLst/>
                        <a:latin typeface="Calibri" panose="020F0502020204030204" pitchFamily="34" charset="0"/>
                      </a:endParaRPr>
                    </a:p>
                  </a:txBody>
                  <a:tcPr marL="3572" marR="3572" marT="4763" marB="0" anchor="b"/>
                </a:tc>
                <a:extLst>
                  <a:ext uri="{0D108BD9-81ED-4DB2-BD59-A6C34878D82A}">
                    <a16:rowId xmlns:a16="http://schemas.microsoft.com/office/drawing/2014/main" val="3939839503"/>
                  </a:ext>
                </a:extLst>
              </a:tr>
              <a:tr h="227259">
                <a:tc>
                  <a:txBody>
                    <a:bodyPr/>
                    <a:lstStyle/>
                    <a:p>
                      <a:pPr algn="l" fontAlgn="b"/>
                      <a:r>
                        <a:rPr lang="en-US" sz="1100" u="none" strike="noStrike">
                          <a:effectLst/>
                        </a:rPr>
                        <a:t>Advanced Automotive Technology, C</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2445145519"/>
                  </a:ext>
                </a:extLst>
              </a:tr>
              <a:tr h="227259">
                <a:tc>
                  <a:txBody>
                    <a:bodyPr/>
                    <a:lstStyle/>
                    <a:p>
                      <a:pPr algn="l" fontAlgn="b"/>
                      <a:r>
                        <a:rPr lang="en-US" sz="1100" u="none" strike="noStrike" dirty="0">
                          <a:effectLst/>
                        </a:rPr>
                        <a:t>Agricultural and Industrial </a:t>
                      </a:r>
                      <a:r>
                        <a:rPr lang="en-US" sz="1100" u="none" strike="noStrike" dirty="0" err="1">
                          <a:effectLst/>
                        </a:rPr>
                        <a:t>Technologyâ</a:t>
                      </a:r>
                      <a:r>
                        <a:rPr lang="en-US" sz="1100" u="none" strike="noStrike" dirty="0">
                          <a:effectLst/>
                        </a:rPr>
                        <a:t>€”Industrial Mechanics, C</a:t>
                      </a:r>
                      <a:endParaRPr lang="en-US" sz="1100" b="0" i="0" u="none" strike="noStrike" dirty="0">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241060249"/>
                  </a:ext>
                </a:extLst>
              </a:tr>
              <a:tr h="227259">
                <a:tc>
                  <a:txBody>
                    <a:bodyPr/>
                    <a:lstStyle/>
                    <a:p>
                      <a:pPr algn="l" fontAlgn="b"/>
                      <a:r>
                        <a:rPr lang="en-US" sz="1100" u="none" strike="noStrike">
                          <a:effectLst/>
                        </a:rPr>
                        <a:t>Agricultural and Industrial Technologyâ€”Industrial Technician, B</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542727332"/>
                  </a:ext>
                </a:extLst>
              </a:tr>
              <a:tr h="227259">
                <a:tc>
                  <a:txBody>
                    <a:bodyPr/>
                    <a:lstStyle/>
                    <a:p>
                      <a:pPr algn="l" fontAlgn="b"/>
                      <a:r>
                        <a:rPr lang="en-US" sz="1100" u="none" strike="noStrike">
                          <a:effectLst/>
                        </a:rPr>
                        <a:t>Agriculture Business, C</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529284097"/>
                  </a:ext>
                </a:extLst>
              </a:tr>
              <a:tr h="227259">
                <a:tc>
                  <a:txBody>
                    <a:bodyPr/>
                    <a:lstStyle/>
                    <a:p>
                      <a:pPr algn="l" fontAlgn="b"/>
                      <a:r>
                        <a:rPr lang="en-US" sz="1100" u="none" strike="noStrike">
                          <a:effectLst/>
                        </a:rPr>
                        <a:t>Agriculture Business, S</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300345528"/>
                  </a:ext>
                </a:extLst>
              </a:tr>
              <a:tr h="227259">
                <a:tc>
                  <a:txBody>
                    <a:bodyPr/>
                    <a:lstStyle/>
                    <a:p>
                      <a:pPr algn="l" fontAlgn="b"/>
                      <a:r>
                        <a:rPr lang="en-US" sz="1100" u="none" strike="noStrike">
                          <a:effectLst/>
                        </a:rPr>
                        <a:t>Agriculture Business, X</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4204549418"/>
                  </a:ext>
                </a:extLst>
              </a:tr>
              <a:tr h="227259">
                <a:tc>
                  <a:txBody>
                    <a:bodyPr/>
                    <a:lstStyle/>
                    <a:p>
                      <a:pPr algn="l" fontAlgn="b"/>
                      <a:r>
                        <a:rPr lang="en-US" sz="1100" u="none" strike="noStrike">
                          <a:effectLst/>
                        </a:rPr>
                        <a:t>Agriculture Production, C</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363007558"/>
                  </a:ext>
                </a:extLst>
              </a:tr>
              <a:tr h="227259">
                <a:tc>
                  <a:txBody>
                    <a:bodyPr/>
                    <a:lstStyle/>
                    <a:p>
                      <a:pPr algn="l" fontAlgn="b"/>
                      <a:r>
                        <a:rPr lang="en-US" sz="1100" u="none" strike="noStrike">
                          <a:effectLst/>
                        </a:rPr>
                        <a:t>Agriculture Production, S</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166110824"/>
                  </a:ext>
                </a:extLst>
              </a:tr>
              <a:tr h="227259">
                <a:tc>
                  <a:txBody>
                    <a:bodyPr/>
                    <a:lstStyle/>
                    <a:p>
                      <a:pPr algn="l" fontAlgn="b"/>
                      <a:r>
                        <a:rPr lang="en-US" sz="1100" u="none" strike="noStrike">
                          <a:effectLst/>
                        </a:rPr>
                        <a:t>Automotive Technology - Advanced Diesel Technology, S</a:t>
                      </a:r>
                      <a:endParaRPr lang="en-US" sz="1100" b="0" i="0" u="none" strike="noStrike">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1387727539"/>
                  </a:ext>
                </a:extLst>
              </a:tr>
              <a:tr h="227259">
                <a:tc>
                  <a:txBody>
                    <a:bodyPr/>
                    <a:lstStyle/>
                    <a:p>
                      <a:pPr algn="l" fontAlgn="b"/>
                      <a:r>
                        <a:rPr lang="en-US" sz="1100" u="none" strike="noStrike" dirty="0">
                          <a:effectLst/>
                        </a:rPr>
                        <a:t>Automotive Technology--Auto Shop Management, C</a:t>
                      </a:r>
                      <a:endParaRPr lang="en-US" sz="1100" b="0" i="0" u="none" strike="noStrike" dirty="0">
                        <a:solidFill>
                          <a:srgbClr val="000000"/>
                        </a:solidFill>
                        <a:effectLst/>
                        <a:latin typeface="Calibri" panose="020F0502020204030204" pitchFamily="34" charset="0"/>
                      </a:endParaRPr>
                    </a:p>
                  </a:txBody>
                  <a:tcPr marL="75010" marR="3572" marT="4763" marB="0" anchor="b"/>
                </a:tc>
                <a:extLst>
                  <a:ext uri="{0D108BD9-81ED-4DB2-BD59-A6C34878D82A}">
                    <a16:rowId xmlns:a16="http://schemas.microsoft.com/office/drawing/2014/main" val="3291342521"/>
                  </a:ext>
                </a:extLst>
              </a:tr>
            </a:tbl>
          </a:graphicData>
        </a:graphic>
      </p:graphicFrame>
    </p:spTree>
    <p:extLst>
      <p:ext uri="{BB962C8B-B14F-4D97-AF65-F5344CB8AC3E}">
        <p14:creationId xmlns:p14="http://schemas.microsoft.com/office/powerpoint/2010/main" val="1173231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BEC3-E7AF-E046-989F-8CF6E224F226}"/>
              </a:ext>
            </a:extLst>
          </p:cNvPr>
          <p:cNvSpPr>
            <a:spLocks noGrp="1"/>
          </p:cNvSpPr>
          <p:nvPr>
            <p:ph type="title"/>
          </p:nvPr>
        </p:nvSpPr>
        <p:spPr/>
        <p:txBody>
          <a:bodyPr>
            <a:normAutofit/>
          </a:bodyPr>
          <a:lstStyle/>
          <a:p>
            <a:pPr algn="ctr"/>
            <a:r>
              <a:rPr lang="en-US" sz="4200" dirty="0">
                <a:solidFill>
                  <a:srgbClr val="C00000"/>
                </a:solidFill>
                <a:latin typeface="Times New Roman" panose="02020603050405020304" pitchFamily="18" charset="0"/>
                <a:cs typeface="Times New Roman" panose="02020603050405020304" pitchFamily="18" charset="0"/>
              </a:rPr>
              <a:t>Let’s hear from the students…</a:t>
            </a:r>
          </a:p>
        </p:txBody>
      </p:sp>
      <p:sp>
        <p:nvSpPr>
          <p:cNvPr id="3" name="Content Placeholder 2">
            <a:extLst>
              <a:ext uri="{FF2B5EF4-FFF2-40B4-BE49-F238E27FC236}">
                <a16:creationId xmlns:a16="http://schemas.microsoft.com/office/drawing/2014/main" id="{F0F63627-668E-E943-8CD3-9EA3CA610435}"/>
              </a:ext>
            </a:extLst>
          </p:cNvPr>
          <p:cNvSpPr>
            <a:spLocks noGrp="1"/>
          </p:cNvSpPr>
          <p:nvPr>
            <p:ph idx="1"/>
          </p:nvPr>
        </p:nvSpPr>
        <p:spPr>
          <a:xfrm>
            <a:off x="1508760" y="1825624"/>
            <a:ext cx="8976360" cy="4712336"/>
          </a:xfrm>
        </p:spPr>
        <p:txBody>
          <a:bodyPr/>
          <a:lstStyle/>
          <a:p>
            <a:pPr>
              <a:buClr>
                <a:srgbClr val="C00000"/>
              </a:buClr>
              <a:buFont typeface="Apple Color Emoji" pitchFamily="2" charset="0"/>
              <a:buChar char="📚"/>
            </a:pPr>
            <a:r>
              <a:rPr lang="en-US" dirty="0">
                <a:latin typeface="Times New Roman" panose="02020603050405020304" pitchFamily="18" charset="0"/>
                <a:cs typeface="Times New Roman" panose="02020603050405020304" pitchFamily="18" charset="0"/>
              </a:rPr>
              <a:t>How do you think meta majors could help the “undecided” student?</a:t>
            </a:r>
          </a:p>
          <a:p>
            <a:pPr>
              <a:buClr>
                <a:srgbClr val="C00000"/>
              </a:buClr>
              <a:buFont typeface="Apple Color Emoji" pitchFamily="2" charset="0"/>
              <a:buChar char="📚"/>
            </a:pPr>
            <a:r>
              <a:rPr lang="en-US" dirty="0">
                <a:latin typeface="Times New Roman" panose="02020603050405020304" pitchFamily="18" charset="0"/>
                <a:cs typeface="Times New Roman" panose="02020603050405020304" pitchFamily="18" charset="0"/>
              </a:rPr>
              <a:t>Can you think of anything that has not been addressed to assist the “undecided” student?</a:t>
            </a:r>
          </a:p>
          <a:p>
            <a:pPr>
              <a:buClr>
                <a:srgbClr val="C00000"/>
              </a:buClr>
              <a:buFont typeface="Apple Color Emoji" pitchFamily="2" charset="0"/>
              <a:buChar char="📚"/>
            </a:pPr>
            <a:r>
              <a:rPr lang="en-US" dirty="0">
                <a:latin typeface="Times New Roman" panose="02020603050405020304" pitchFamily="18" charset="0"/>
                <a:cs typeface="Times New Roman" panose="02020603050405020304" pitchFamily="18" charset="0"/>
              </a:rPr>
              <a:t>What can colleges do to encourage student input into meta major design?</a:t>
            </a:r>
          </a:p>
        </p:txBody>
      </p:sp>
    </p:spTree>
    <p:extLst>
      <p:ext uri="{BB962C8B-B14F-4D97-AF65-F5344CB8AC3E}">
        <p14:creationId xmlns:p14="http://schemas.microsoft.com/office/powerpoint/2010/main" val="93402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Discussion with Q and A</a:t>
            </a:r>
          </a:p>
        </p:txBody>
      </p:sp>
      <p:pic>
        <p:nvPicPr>
          <p:cNvPr id="3" name="Picture 2">
            <a:extLst>
              <a:ext uri="{FF2B5EF4-FFF2-40B4-BE49-F238E27FC236}">
                <a16:creationId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p:spPr>
        <p:txBody>
          <a:bodyPr>
            <a:normAutofit/>
          </a:bodyPr>
          <a:lstStyle/>
          <a:p>
            <a:pPr>
              <a:buClr>
                <a:srgbClr val="FF0000"/>
              </a:buClr>
            </a:pPr>
            <a:r>
              <a:rPr lang="en-US" sz="3200" dirty="0">
                <a:latin typeface="Times New Roman" panose="02020603050405020304" pitchFamily="18" charset="0"/>
                <a:cs typeface="Times New Roman" panose="02020603050405020304" pitchFamily="18" charset="0"/>
              </a:rPr>
              <a:t>The “undecided” student</a:t>
            </a:r>
            <a:endParaRPr lang="en-US" sz="2800" dirty="0">
              <a:latin typeface="Times New Roman" panose="02020603050405020304" pitchFamily="18" charset="0"/>
              <a:cs typeface="Times New Roman" panose="02020603050405020304" pitchFamily="18" charset="0"/>
            </a:endParaRPr>
          </a:p>
          <a:p>
            <a:pPr>
              <a:buClr>
                <a:srgbClr val="FF0000"/>
              </a:buClr>
            </a:pPr>
            <a:r>
              <a:rPr lang="en-US" sz="3200" dirty="0">
                <a:latin typeface="Times New Roman" panose="02020603050405020304" pitchFamily="18" charset="0"/>
                <a:cs typeface="Times New Roman" panose="02020603050405020304" pitchFamily="18" charset="0"/>
              </a:rPr>
              <a:t>Meta Majors</a:t>
            </a:r>
          </a:p>
          <a:p>
            <a:pPr>
              <a:buClr>
                <a:srgbClr val="FF0000"/>
              </a:buClr>
            </a:pPr>
            <a:r>
              <a:rPr lang="en-US" sz="3200" dirty="0">
                <a:latin typeface="Times New Roman" panose="02020603050405020304" pitchFamily="18" charset="0"/>
                <a:cs typeface="Times New Roman" panose="02020603050405020304" pitchFamily="18" charset="0"/>
              </a:rPr>
              <a:t>Why redesign</a:t>
            </a:r>
          </a:p>
          <a:p>
            <a:pPr>
              <a:buClr>
                <a:srgbClr val="FF0000"/>
              </a:buClr>
            </a:pPr>
            <a:r>
              <a:rPr lang="en-US" sz="3200" dirty="0">
                <a:latin typeface="Times New Roman" panose="02020603050405020304" pitchFamily="18" charset="0"/>
                <a:cs typeface="Times New Roman" panose="02020603050405020304" pitchFamily="18" charset="0"/>
              </a:rPr>
              <a:t>Some examples…</a:t>
            </a: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4336217-22A0-FC40-8496-4E7B9F8F4D24}"/>
              </a:ext>
            </a:extLst>
          </p:cNvPr>
          <p:cNvPicPr>
            <a:picLocks noChangeAspect="1"/>
          </p:cNvPicPr>
          <p:nvPr/>
        </p:nvPicPr>
        <p:blipFill>
          <a:blip r:embed="rId3"/>
          <a:stretch>
            <a:fillRect/>
          </a:stretch>
        </p:blipFill>
        <p:spPr>
          <a:xfrm>
            <a:off x="5924896" y="3016251"/>
            <a:ext cx="5247409" cy="2938549"/>
          </a:xfrm>
          <a:prstGeom prst="rect">
            <a:avLst/>
          </a:prstGeom>
        </p:spPr>
      </p:pic>
    </p:spTree>
    <p:extLst>
      <p:ext uri="{BB962C8B-B14F-4D97-AF65-F5344CB8AC3E}">
        <p14:creationId xmlns:p14="http://schemas.microsoft.com/office/powerpoint/2010/main" val="23881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The Undecided Student…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lgn="ctr">
              <a:spcAft>
                <a:spcPts val="1200"/>
              </a:spcAft>
              <a:buClr>
                <a:srgbClr val="0070C0"/>
              </a:buClr>
              <a:buNone/>
            </a:pPr>
            <a:r>
              <a:rPr lang="en-US" sz="3600" dirty="0">
                <a:solidFill>
                  <a:schemeClr val="accent2"/>
                </a:solidFill>
                <a:latin typeface="Times New Roman" panose="02020603050405020304" pitchFamily="18" charset="0"/>
                <a:cs typeface="Times New Roman" panose="02020603050405020304" pitchFamily="18" charset="0"/>
              </a:rPr>
              <a:t>Pair and Share </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What is an undecided student?</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Were you an undecided student? </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Do you know undecided students?</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How do you think Meta Majors can help the “undecided” student?</a:t>
            </a:r>
          </a:p>
          <a:p>
            <a:pPr marL="0" indent="0">
              <a:spcAft>
                <a:spcPts val="1200"/>
              </a:spcAft>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70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The Undecided Student…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lgn="ctr">
              <a:spcAft>
                <a:spcPts val="1200"/>
              </a:spcAft>
              <a:buClr>
                <a:srgbClr val="0070C0"/>
              </a:buClr>
              <a:buNone/>
            </a:pPr>
            <a:r>
              <a:rPr lang="en-US" sz="3600" dirty="0">
                <a:solidFill>
                  <a:schemeClr val="accent2"/>
                </a:solidFill>
                <a:latin typeface="Times New Roman" panose="02020603050405020304" pitchFamily="18" charset="0"/>
                <a:cs typeface="Times New Roman" panose="02020603050405020304" pitchFamily="18" charset="0"/>
              </a:rPr>
              <a:t>The Student Perspective </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What is an undecided student?</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Are or were you an undecided student? </a:t>
            </a:r>
          </a:p>
          <a:p>
            <a:pPr marL="514350" indent="-514350">
              <a:spcAft>
                <a:spcPts val="1200"/>
              </a:spcAft>
              <a:buClr>
                <a:srgbClr val="0070C0"/>
              </a:buClr>
              <a:buFont typeface="+mj-lt"/>
              <a:buAutoNum type="arabicPeriod"/>
            </a:pPr>
            <a:r>
              <a:rPr lang="en-US" dirty="0">
                <a:latin typeface="Times New Roman" panose="02020603050405020304" pitchFamily="18" charset="0"/>
                <a:cs typeface="Times New Roman" panose="02020603050405020304" pitchFamily="18" charset="0"/>
              </a:rPr>
              <a:t>Do or did you know undecided students?</a:t>
            </a:r>
          </a:p>
          <a:p>
            <a:pPr marL="0" indent="0">
              <a:spcAft>
                <a:spcPts val="1200"/>
              </a:spcAft>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Potential Benefits of a Redesign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buClr>
                <a:srgbClr val="7030A0"/>
              </a:buClr>
            </a:pPr>
            <a:r>
              <a:rPr lang="en-US" dirty="0">
                <a:latin typeface="Times New Roman" panose="02020603050405020304" pitchFamily="18" charset="0"/>
                <a:cs typeface="Times New Roman" panose="02020603050405020304" pitchFamily="18" charset="0"/>
              </a:rPr>
              <a:t>Provides clarity and support</a:t>
            </a:r>
          </a:p>
          <a:p>
            <a:pPr>
              <a:buClr>
                <a:srgbClr val="7030A0"/>
              </a:buClr>
            </a:pPr>
            <a:r>
              <a:rPr lang="en-US" dirty="0">
                <a:latin typeface="Times New Roman" panose="02020603050405020304" pitchFamily="18" charset="0"/>
                <a:cs typeface="Times New Roman" panose="02020603050405020304" pitchFamily="18" charset="0"/>
              </a:rPr>
              <a:t>Clustering helps students to navigate the college, and more importantly navigate career opportunities and educational needs</a:t>
            </a:r>
          </a:p>
          <a:p>
            <a:pPr>
              <a:buClr>
                <a:srgbClr val="7030A0"/>
              </a:buClr>
            </a:pPr>
            <a:r>
              <a:rPr lang="en-US" dirty="0">
                <a:latin typeface="Times New Roman" panose="02020603050405020304" pitchFamily="18" charset="0"/>
                <a:cs typeface="Times New Roman" panose="02020603050405020304" pitchFamily="18" charset="0"/>
              </a:rPr>
              <a:t>Provides embedded support structures with customized needs assessment</a:t>
            </a:r>
          </a:p>
        </p:txBody>
      </p:sp>
      <p:pic>
        <p:nvPicPr>
          <p:cNvPr id="5" name="Picture 4">
            <a:extLst>
              <a:ext uri="{FF2B5EF4-FFF2-40B4-BE49-F238E27FC236}">
                <a16:creationId xmlns:a16="http://schemas.microsoft.com/office/drawing/2014/main" id="{7C1769D2-A130-B34F-BE74-4C0049D31428}"/>
              </a:ext>
            </a:extLst>
          </p:cNvPr>
          <p:cNvPicPr>
            <a:picLocks noChangeAspect="1"/>
          </p:cNvPicPr>
          <p:nvPr/>
        </p:nvPicPr>
        <p:blipFill>
          <a:blip r:embed="rId3"/>
          <a:stretch>
            <a:fillRect/>
          </a:stretch>
        </p:blipFill>
        <p:spPr>
          <a:xfrm>
            <a:off x="2001288" y="4188059"/>
            <a:ext cx="3551614" cy="1988904"/>
          </a:xfrm>
          <a:prstGeom prst="rect">
            <a:avLst/>
          </a:prstGeom>
        </p:spPr>
      </p:pic>
      <p:pic>
        <p:nvPicPr>
          <p:cNvPr id="6" name="Picture 5">
            <a:extLst>
              <a:ext uri="{FF2B5EF4-FFF2-40B4-BE49-F238E27FC236}">
                <a16:creationId xmlns:a16="http://schemas.microsoft.com/office/drawing/2014/main" id="{E539D15C-160F-2A49-B86D-8AECADC30532}"/>
              </a:ext>
            </a:extLst>
          </p:cNvPr>
          <p:cNvPicPr>
            <a:picLocks noChangeAspect="1"/>
          </p:cNvPicPr>
          <p:nvPr/>
        </p:nvPicPr>
        <p:blipFill>
          <a:blip r:embed="rId4"/>
          <a:stretch>
            <a:fillRect/>
          </a:stretch>
        </p:blipFill>
        <p:spPr>
          <a:xfrm>
            <a:off x="7305156" y="4188059"/>
            <a:ext cx="2824490" cy="2123841"/>
          </a:xfrm>
          <a:prstGeom prst="rect">
            <a:avLst/>
          </a:prstGeom>
        </p:spPr>
      </p:pic>
    </p:spTree>
    <p:extLst>
      <p:ext uri="{BB962C8B-B14F-4D97-AF65-F5344CB8AC3E}">
        <p14:creationId xmlns:p14="http://schemas.microsoft.com/office/powerpoint/2010/main" val="76779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What are Meta Majors?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lnSpc>
                <a:spcPct val="100000"/>
              </a:lnSpc>
              <a:spcBef>
                <a:spcPts val="600"/>
              </a:spcBef>
            </a:pPr>
            <a:r>
              <a:rPr lang="en-US" sz="3200" b="1" dirty="0">
                <a:solidFill>
                  <a:schemeClr val="dk1"/>
                </a:solidFill>
                <a:latin typeface="Times New Roman" panose="02020603050405020304" pitchFamily="18" charset="0"/>
                <a:ea typeface="Oswald"/>
                <a:cs typeface="Times New Roman" panose="02020603050405020304" pitchFamily="18" charset="0"/>
                <a:sym typeface="Oswald"/>
              </a:rPr>
              <a:t>Meta Majors</a:t>
            </a:r>
            <a:r>
              <a:rPr lang="en-US" sz="3200" dirty="0">
                <a:solidFill>
                  <a:schemeClr val="dk1"/>
                </a:solidFill>
                <a:latin typeface="Times New Roman" panose="02020603050405020304" pitchFamily="18" charset="0"/>
                <a:ea typeface="Oswald"/>
                <a:cs typeface="Times New Roman" panose="02020603050405020304" pitchFamily="18" charset="0"/>
                <a:sym typeface="Oswald"/>
              </a:rPr>
              <a:t> are collections of academic majors that have related courses.</a:t>
            </a:r>
          </a:p>
          <a:p>
            <a:pPr>
              <a:lnSpc>
                <a:spcPct val="100000"/>
              </a:lnSpc>
              <a:spcBef>
                <a:spcPts val="600"/>
              </a:spcBef>
            </a:pPr>
            <a:r>
              <a:rPr lang="en-US" sz="3200" b="1" dirty="0">
                <a:solidFill>
                  <a:schemeClr val="dk1"/>
                </a:solidFill>
                <a:latin typeface="Times New Roman" panose="02020603050405020304" pitchFamily="18" charset="0"/>
                <a:ea typeface="Oswald"/>
                <a:cs typeface="Times New Roman" panose="02020603050405020304" pitchFamily="18" charset="0"/>
                <a:sym typeface="Oswald"/>
              </a:rPr>
              <a:t>Meta Majors</a:t>
            </a:r>
            <a:r>
              <a:rPr lang="en-US" sz="3200" dirty="0">
                <a:solidFill>
                  <a:schemeClr val="dk1"/>
                </a:solidFill>
                <a:latin typeface="Times New Roman" panose="02020603050405020304" pitchFamily="18" charset="0"/>
                <a:ea typeface="Oswald"/>
                <a:cs typeface="Times New Roman" panose="02020603050405020304" pitchFamily="18" charset="0"/>
                <a:sym typeface="Oswald"/>
              </a:rPr>
              <a:t> cluster groups of degrees and certificates that are considered similar from a </a:t>
            </a:r>
            <a:r>
              <a:rPr lang="en-US" sz="3200" u="sng" dirty="0">
                <a:solidFill>
                  <a:schemeClr val="dk1"/>
                </a:solidFill>
                <a:latin typeface="Times New Roman" panose="02020603050405020304" pitchFamily="18" charset="0"/>
                <a:ea typeface="Oswald"/>
                <a:cs typeface="Times New Roman" panose="02020603050405020304" pitchFamily="18" charset="0"/>
                <a:sym typeface="Oswald"/>
              </a:rPr>
              <a:t>student’s perspective</a:t>
            </a:r>
            <a:r>
              <a:rPr lang="en-US" sz="3200" dirty="0">
                <a:solidFill>
                  <a:schemeClr val="dk1"/>
                </a:solidFill>
                <a:latin typeface="Times New Roman" panose="02020603050405020304" pitchFamily="18" charset="0"/>
                <a:ea typeface="Oswald"/>
                <a:cs typeface="Times New Roman" panose="02020603050405020304" pitchFamily="18" charset="0"/>
                <a:sym typeface="Oswald"/>
              </a:rPr>
              <a:t>.</a:t>
            </a:r>
          </a:p>
          <a:p>
            <a:pPr>
              <a:lnSpc>
                <a:spcPct val="100000"/>
              </a:lnSpc>
              <a:spcBef>
                <a:spcPts val="600"/>
              </a:spcBef>
            </a:pPr>
            <a:r>
              <a:rPr lang="en-US" sz="3200" b="1" dirty="0">
                <a:solidFill>
                  <a:schemeClr val="dk1"/>
                </a:solidFill>
                <a:latin typeface="Times New Roman" panose="02020603050405020304" pitchFamily="18" charset="0"/>
                <a:ea typeface="Oswald"/>
                <a:cs typeface="Times New Roman" panose="02020603050405020304" pitchFamily="18" charset="0"/>
                <a:sym typeface="Oswald"/>
              </a:rPr>
              <a:t>Meta Majors </a:t>
            </a:r>
            <a:r>
              <a:rPr lang="en-US" sz="3200" dirty="0">
                <a:solidFill>
                  <a:schemeClr val="dk1"/>
                </a:solidFill>
                <a:latin typeface="Times New Roman" panose="02020603050405020304" pitchFamily="18" charset="0"/>
                <a:ea typeface="Oswald"/>
                <a:cs typeface="Times New Roman" panose="02020603050405020304" pitchFamily="18" charset="0"/>
                <a:sym typeface="Oswald"/>
              </a:rPr>
              <a:t>give incoming students an opportunity for early exploration within a cluster of academic and career choices while still making progress to graduation.</a:t>
            </a:r>
          </a:p>
          <a:p>
            <a:pPr>
              <a:lnSpc>
                <a:spcPct val="100000"/>
              </a:lnSpc>
              <a:spcBef>
                <a:spcPts val="600"/>
              </a:spcBef>
            </a:pPr>
            <a:r>
              <a:rPr lang="en-US" sz="3200" dirty="0">
                <a:solidFill>
                  <a:schemeClr val="dk1"/>
                </a:solidFill>
                <a:latin typeface="Times New Roman" panose="02020603050405020304" pitchFamily="18" charset="0"/>
                <a:ea typeface="Oswald"/>
                <a:cs typeface="Times New Roman" panose="02020603050405020304" pitchFamily="18" charset="0"/>
                <a:sym typeface="Oswald"/>
              </a:rPr>
              <a:t>More…</a:t>
            </a:r>
          </a:p>
        </p:txBody>
      </p:sp>
    </p:spTree>
    <p:extLst>
      <p:ext uri="{BB962C8B-B14F-4D97-AF65-F5344CB8AC3E}">
        <p14:creationId xmlns:p14="http://schemas.microsoft.com/office/powerpoint/2010/main" val="328642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2FB6-C7DA-1D43-B089-3186E511318C}"/>
              </a:ext>
            </a:extLst>
          </p:cNvPr>
          <p:cNvSpPr>
            <a:spLocks noGrp="1"/>
          </p:cNvSpPr>
          <p:nvPr>
            <p:ph type="title"/>
          </p:nvPr>
        </p:nvSpPr>
        <p:spPr/>
        <p:txBody>
          <a:bodyPr/>
          <a:lstStyle/>
          <a:p>
            <a:pPr algn="ctr"/>
            <a:r>
              <a:rPr lang="en-US" dirty="0">
                <a:solidFill>
                  <a:schemeClr val="accent2"/>
                </a:solidFill>
                <a:latin typeface="Times New Roman" panose="02020603050405020304" pitchFamily="18" charset="0"/>
                <a:cs typeface="Times New Roman" panose="02020603050405020304" pitchFamily="18" charset="0"/>
              </a:rPr>
              <a:t>Pair and Share</a:t>
            </a:r>
          </a:p>
        </p:txBody>
      </p:sp>
      <p:sp>
        <p:nvSpPr>
          <p:cNvPr id="3" name="Content Placeholder 2">
            <a:extLst>
              <a:ext uri="{FF2B5EF4-FFF2-40B4-BE49-F238E27FC236}">
                <a16:creationId xmlns:a16="http://schemas.microsoft.com/office/drawing/2014/main" id="{8D702CCB-CBE1-5941-854F-18130B53CD1D}"/>
              </a:ext>
            </a:extLst>
          </p:cNvPr>
          <p:cNvSpPr>
            <a:spLocks noGrp="1"/>
          </p:cNvSpPr>
          <p:nvPr>
            <p:ph idx="1"/>
          </p:nvPr>
        </p:nvSpPr>
        <p:spPr/>
        <p:txBody>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Does your college have meta majors?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If yes, what does your college call them, and how did your college arrive at this “name”?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If no, is your college developing them? Why or why not?</a:t>
            </a:r>
          </a:p>
        </p:txBody>
      </p:sp>
      <p:pic>
        <p:nvPicPr>
          <p:cNvPr id="4" name="Picture 3">
            <a:extLst>
              <a:ext uri="{FF2B5EF4-FFF2-40B4-BE49-F238E27FC236}">
                <a16:creationId xmlns:a16="http://schemas.microsoft.com/office/drawing/2014/main" id="{05EF47DD-1058-244F-9172-E31A79C873C0}"/>
              </a:ext>
            </a:extLst>
          </p:cNvPr>
          <p:cNvPicPr>
            <a:picLocks noChangeAspect="1"/>
          </p:cNvPicPr>
          <p:nvPr/>
        </p:nvPicPr>
        <p:blipFill>
          <a:blip r:embed="rId2"/>
          <a:stretch>
            <a:fillRect/>
          </a:stretch>
        </p:blipFill>
        <p:spPr>
          <a:xfrm>
            <a:off x="4386580" y="4104122"/>
            <a:ext cx="3892896" cy="2072841"/>
          </a:xfrm>
          <a:prstGeom prst="rect">
            <a:avLst/>
          </a:prstGeom>
        </p:spPr>
      </p:pic>
    </p:spTree>
    <p:extLst>
      <p:ext uri="{BB962C8B-B14F-4D97-AF65-F5344CB8AC3E}">
        <p14:creationId xmlns:p14="http://schemas.microsoft.com/office/powerpoint/2010/main" val="184878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Other “names” for Meta Majors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199" y="1690688"/>
            <a:ext cx="10649989" cy="2715057"/>
          </a:xfrm>
        </p:spPr>
        <p:txBody>
          <a:bodyPr numCol="2">
            <a:normAutofit lnSpcReduction="10000"/>
          </a:bodyPr>
          <a:lstStyle/>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Focus Area</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Academic Cluster</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Clustering Majors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Career and Academic Pathways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Interest Areas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Career Clusters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Program Clusters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Learning and Career Pathways</a:t>
            </a:r>
          </a:p>
          <a:p>
            <a:pPr>
              <a:lnSpc>
                <a:spcPct val="110000"/>
              </a:lnSpc>
              <a:spcBef>
                <a:spcPts val="0"/>
              </a:spcBef>
              <a:buClr>
                <a:srgbClr val="EC9FB0"/>
              </a:buClr>
            </a:pPr>
            <a:r>
              <a:rPr lang="en-US" sz="3200" dirty="0">
                <a:latin typeface="Times New Roman" panose="02020603050405020304" pitchFamily="18" charset="0"/>
                <a:ea typeface="Oswald"/>
                <a:cs typeface="Times New Roman" panose="02020603050405020304" pitchFamily="18" charset="0"/>
                <a:sym typeface="Oswald"/>
              </a:rPr>
              <a:t>Others???</a:t>
            </a:r>
          </a:p>
        </p:txBody>
      </p:sp>
      <p:pic>
        <p:nvPicPr>
          <p:cNvPr id="4" name="Picture 3">
            <a:extLst>
              <a:ext uri="{FF2B5EF4-FFF2-40B4-BE49-F238E27FC236}">
                <a16:creationId xmlns:a16="http://schemas.microsoft.com/office/drawing/2014/main" id="{D746C563-534B-E44A-BB62-B23E7C976197}"/>
              </a:ext>
            </a:extLst>
          </p:cNvPr>
          <p:cNvPicPr>
            <a:picLocks noChangeAspect="1"/>
          </p:cNvPicPr>
          <p:nvPr/>
        </p:nvPicPr>
        <p:blipFill>
          <a:blip r:embed="rId2"/>
          <a:stretch>
            <a:fillRect/>
          </a:stretch>
        </p:blipFill>
        <p:spPr>
          <a:xfrm>
            <a:off x="4337972" y="4405745"/>
            <a:ext cx="3650442" cy="2262246"/>
          </a:xfrm>
          <a:prstGeom prst="rect">
            <a:avLst/>
          </a:prstGeom>
        </p:spPr>
      </p:pic>
    </p:spTree>
    <p:extLst>
      <p:ext uri="{BB962C8B-B14F-4D97-AF65-F5344CB8AC3E}">
        <p14:creationId xmlns:p14="http://schemas.microsoft.com/office/powerpoint/2010/main" val="343341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2764</TotalTime>
  <Words>1442</Words>
  <Application>Microsoft Macintosh PowerPoint</Application>
  <PresentationFormat>Widescreen</PresentationFormat>
  <Paragraphs>155</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Apple Color Emoji</vt:lpstr>
      <vt:lpstr>Arial</vt:lpstr>
      <vt:lpstr>Calibri</vt:lpstr>
      <vt:lpstr>Calibri Light</vt:lpstr>
      <vt:lpstr>Oswald</vt:lpstr>
      <vt:lpstr>Times New Roman</vt:lpstr>
      <vt:lpstr>Office Theme</vt:lpstr>
      <vt:lpstr>Meta Majors Design with the Undecided Student in Mind</vt:lpstr>
      <vt:lpstr>Description</vt:lpstr>
      <vt:lpstr>Overview</vt:lpstr>
      <vt:lpstr>The Undecided Student…</vt:lpstr>
      <vt:lpstr>The Undecided Student…</vt:lpstr>
      <vt:lpstr>Potential Benefits of a Redesign </vt:lpstr>
      <vt:lpstr>What are Meta Majors? </vt:lpstr>
      <vt:lpstr>Pair and Share</vt:lpstr>
      <vt:lpstr>Other “names” for Meta Majors </vt:lpstr>
      <vt:lpstr>Benefits of a Redesign – no matter what you call it… </vt:lpstr>
      <vt:lpstr>Citrus College</vt:lpstr>
      <vt:lpstr>Lake Tahoe Community College  Meta Majors</vt:lpstr>
      <vt:lpstr>Cabrillo College Academic and Career Pathways (CAPs) </vt:lpstr>
      <vt:lpstr>Sierra College – Interest Areas</vt:lpstr>
      <vt:lpstr>What about an Undeclared Major? </vt:lpstr>
      <vt:lpstr>Southwestern College</vt:lpstr>
      <vt:lpstr>Mt. San Antonio College…   Career Clusters </vt:lpstr>
      <vt:lpstr>The Undecided Student…</vt:lpstr>
      <vt:lpstr>Bakersfield College  Completion Coaching Teams</vt:lpstr>
      <vt:lpstr>First Time in College (FTIC) Milestones</vt:lpstr>
      <vt:lpstr>The Goal of Onboarding:  Help students to know “why” or “what”—Reducing the numbers of “undecided”</vt:lpstr>
      <vt:lpstr>Design so that students optimize their course taking—units and time</vt:lpstr>
      <vt:lpstr>RP Group/ASCCC Collaboration</vt:lpstr>
      <vt:lpstr>Clusters and Programs/Cross Mapped Courses</vt:lpstr>
      <vt:lpstr>Let’s hear from the students…</vt:lpstr>
      <vt:lpstr>Discussion with Q and 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280</cp:revision>
  <dcterms:created xsi:type="dcterms:W3CDTF">2017-10-02T12:56:57Z</dcterms:created>
  <dcterms:modified xsi:type="dcterms:W3CDTF">2019-08-29T20:50:06Z</dcterms:modified>
</cp:coreProperties>
</file>