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505" r:id="rId3"/>
    <p:sldId id="547" r:id="rId4"/>
    <p:sldId id="538" r:id="rId5"/>
    <p:sldId id="539" r:id="rId6"/>
    <p:sldId id="543" r:id="rId7"/>
    <p:sldId id="545" r:id="rId8"/>
    <p:sldId id="548" r:id="rId9"/>
    <p:sldId id="516" r:id="rId10"/>
    <p:sldId id="551" r:id="rId11"/>
    <p:sldId id="526" r:id="rId12"/>
    <p:sldId id="537" r:id="rId13"/>
    <p:sldId id="559" r:id="rId14"/>
    <p:sldId id="550" r:id="rId15"/>
    <p:sldId id="554" r:id="rId16"/>
    <p:sldId id="555" r:id="rId17"/>
    <p:sldId id="560" r:id="rId18"/>
    <p:sldId id="521" r:id="rId19"/>
    <p:sldId id="556" r:id="rId20"/>
    <p:sldId id="558" r:id="rId21"/>
    <p:sldId id="531" r:id="rId22"/>
    <p:sldId id="511" r:id="rId23"/>
    <p:sldId id="5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 id="2" name="Alyssa Nguyen" initials="AN" lastIdx="3" clrIdx="1">
    <p:extLst>
      <p:ext uri="{19B8F6BF-5375-455C-9EA6-DF929625EA0E}">
        <p15:presenceInfo xmlns:p15="http://schemas.microsoft.com/office/powerpoint/2012/main" userId="62b4b8a95aa279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057" autoAdjust="0"/>
    <p:restoredTop sz="82723" autoAdjust="0"/>
  </p:normalViewPr>
  <p:slideViewPr>
    <p:cSldViewPr snapToGrid="0" snapToObjects="1">
      <p:cViewPr varScale="1">
        <p:scale>
          <a:sx n="27" d="100"/>
          <a:sy n="27" d="100"/>
        </p:scale>
        <p:origin x="216" y="6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9-03T21:35:39.022" idx="2">
    <p:pos x="1662" y="165"/>
    <p:text>word cloud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03T21:35:50.649" idx="3">
    <p:pos x="10" y="10"/>
    <p:text>word cloud</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DDA8B-4B35-4A60-B961-CA769C4606E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2E376FA-88F1-4C6F-B9E0-D33048BC2FC6}">
      <dgm:prSet phldrT="[Text]" custT="1"/>
      <dgm:spPr/>
      <dgm:t>
        <a:bodyPr/>
        <a:lstStyle/>
        <a:p>
          <a:r>
            <a:rPr lang="en-US" sz="2000" dirty="0"/>
            <a:t>Who are the students entering my program? </a:t>
          </a:r>
        </a:p>
      </dgm:t>
    </dgm:pt>
    <dgm:pt modelId="{BEB41DFA-6D74-4B46-93B8-F68BADFB691B}" type="parTrans" cxnId="{60CAF063-F173-47B0-A9A1-8D08EA5E7A39}">
      <dgm:prSet/>
      <dgm:spPr/>
      <dgm:t>
        <a:bodyPr/>
        <a:lstStyle/>
        <a:p>
          <a:endParaRPr lang="en-US"/>
        </a:p>
      </dgm:t>
    </dgm:pt>
    <dgm:pt modelId="{3B98C056-4181-4037-A079-3FCA1F841E9F}" type="sibTrans" cxnId="{60CAF063-F173-47B0-A9A1-8D08EA5E7A39}">
      <dgm:prSet/>
      <dgm:spPr/>
      <dgm:t>
        <a:bodyPr/>
        <a:lstStyle/>
        <a:p>
          <a:endParaRPr lang="en-US"/>
        </a:p>
      </dgm:t>
    </dgm:pt>
    <dgm:pt modelId="{B30EC452-F55D-4E04-83C2-8762C6D5B301}">
      <dgm:prSet phldrT="[Text]" custT="1"/>
      <dgm:spPr/>
      <dgm:t>
        <a:bodyPr/>
        <a:lstStyle/>
        <a:p>
          <a:r>
            <a:rPr lang="en-US" sz="1800" dirty="0"/>
            <a:t>Who and how many declared a program of study?</a:t>
          </a:r>
        </a:p>
      </dgm:t>
    </dgm:pt>
    <dgm:pt modelId="{10AF037E-2F28-411F-BBFE-51BB914F2258}" type="parTrans" cxnId="{6FA95782-413F-45B4-A3A2-D5F16F0A9329}">
      <dgm:prSet/>
      <dgm:spPr/>
      <dgm:t>
        <a:bodyPr/>
        <a:lstStyle/>
        <a:p>
          <a:endParaRPr lang="en-US"/>
        </a:p>
      </dgm:t>
    </dgm:pt>
    <dgm:pt modelId="{AE1E9FBB-33ED-4EBF-A912-30C983851B6A}" type="sibTrans" cxnId="{6FA95782-413F-45B4-A3A2-D5F16F0A9329}">
      <dgm:prSet/>
      <dgm:spPr/>
      <dgm:t>
        <a:bodyPr/>
        <a:lstStyle/>
        <a:p>
          <a:endParaRPr lang="en-US"/>
        </a:p>
      </dgm:t>
    </dgm:pt>
    <dgm:pt modelId="{4B425234-CC61-4607-845B-2F4692CF991D}">
      <dgm:prSet phldrT="[Text]"/>
      <dgm:spPr/>
      <dgm:t>
        <a:bodyPr/>
        <a:lstStyle/>
        <a:p>
          <a:r>
            <a:rPr lang="en-US" dirty="0"/>
            <a:t>How are students progressing through the courses in each program…</a:t>
          </a:r>
          <a:r>
            <a:rPr lang="en-US" b="1" dirty="0"/>
            <a:t>both major and in general education courses</a:t>
          </a:r>
          <a:r>
            <a:rPr lang="en-US" dirty="0"/>
            <a:t>? </a:t>
          </a:r>
        </a:p>
      </dgm:t>
    </dgm:pt>
    <dgm:pt modelId="{18EA555E-E248-4BC9-8533-09F47325EF71}" type="parTrans" cxnId="{940E697A-50BE-41F9-82EE-8C1BEDEA9694}">
      <dgm:prSet/>
      <dgm:spPr/>
      <dgm:t>
        <a:bodyPr/>
        <a:lstStyle/>
        <a:p>
          <a:endParaRPr lang="en-US"/>
        </a:p>
      </dgm:t>
    </dgm:pt>
    <dgm:pt modelId="{6F9AAED9-C035-4ADB-A9E2-5368F7F2D78F}" type="sibTrans" cxnId="{940E697A-50BE-41F9-82EE-8C1BEDEA9694}">
      <dgm:prSet/>
      <dgm:spPr/>
      <dgm:t>
        <a:bodyPr/>
        <a:lstStyle/>
        <a:p>
          <a:endParaRPr lang="en-US"/>
        </a:p>
      </dgm:t>
    </dgm:pt>
    <dgm:pt modelId="{0FC2AE37-BE4C-43C9-9665-A390F94BE7FC}">
      <dgm:prSet phldrT="[Text]"/>
      <dgm:spPr/>
      <dgm:t>
        <a:bodyPr/>
        <a:lstStyle/>
        <a:p>
          <a:r>
            <a:rPr lang="en-US" dirty="0"/>
            <a:t>What are actual student course taking patterns?</a:t>
          </a:r>
        </a:p>
      </dgm:t>
    </dgm:pt>
    <dgm:pt modelId="{30A36EBB-BF6F-4025-898E-6F1533D68472}" type="parTrans" cxnId="{E4CD8793-CF41-4EDA-9D35-BC4D72834988}">
      <dgm:prSet/>
      <dgm:spPr/>
      <dgm:t>
        <a:bodyPr/>
        <a:lstStyle/>
        <a:p>
          <a:endParaRPr lang="en-US"/>
        </a:p>
      </dgm:t>
    </dgm:pt>
    <dgm:pt modelId="{6D34022B-C030-47AE-B830-3613D56D9C0E}" type="sibTrans" cxnId="{E4CD8793-CF41-4EDA-9D35-BC4D72834988}">
      <dgm:prSet/>
      <dgm:spPr/>
      <dgm:t>
        <a:bodyPr/>
        <a:lstStyle/>
        <a:p>
          <a:endParaRPr lang="en-US"/>
        </a:p>
      </dgm:t>
    </dgm:pt>
    <dgm:pt modelId="{F210F915-9A81-484D-9D04-37432797DBB8}">
      <dgm:prSet phldrT="[Text]"/>
      <dgm:spPr/>
      <dgm:t>
        <a:bodyPr/>
        <a:lstStyle/>
        <a:p>
          <a:r>
            <a:rPr lang="en-US" dirty="0"/>
            <a:t>What are the completion outcomes for students?</a:t>
          </a:r>
        </a:p>
      </dgm:t>
    </dgm:pt>
    <dgm:pt modelId="{8DF91A6D-027C-48E5-A512-CEB1A7BB870A}" type="parTrans" cxnId="{532C1BDC-98CF-4A1E-805A-C3E8EAAABA1F}">
      <dgm:prSet/>
      <dgm:spPr/>
      <dgm:t>
        <a:bodyPr/>
        <a:lstStyle/>
        <a:p>
          <a:endParaRPr lang="en-US"/>
        </a:p>
      </dgm:t>
    </dgm:pt>
    <dgm:pt modelId="{AB7EB115-20D5-4090-B65E-82CEABA5ADA5}" type="sibTrans" cxnId="{532C1BDC-98CF-4A1E-805A-C3E8EAAABA1F}">
      <dgm:prSet/>
      <dgm:spPr/>
      <dgm:t>
        <a:bodyPr/>
        <a:lstStyle/>
        <a:p>
          <a:endParaRPr lang="en-US"/>
        </a:p>
      </dgm:t>
    </dgm:pt>
    <dgm:pt modelId="{4F3868B5-8BD2-024A-BA07-98CAC1D27F60}">
      <dgm:prSet phldrT="[Text]" custT="1"/>
      <dgm:spPr/>
      <dgm:t>
        <a:bodyPr/>
        <a:lstStyle/>
        <a:p>
          <a:r>
            <a:rPr lang="en-US" sz="1800" dirty="0"/>
            <a:t>Who and how many are enrolled in program coursework but not in the declared program?</a:t>
          </a:r>
        </a:p>
      </dgm:t>
    </dgm:pt>
    <dgm:pt modelId="{A10F626D-1790-664E-969C-01D4AF64840C}" type="parTrans" cxnId="{440EA34B-884C-1741-843B-86E38B58E6C8}">
      <dgm:prSet/>
      <dgm:spPr/>
    </dgm:pt>
    <dgm:pt modelId="{22252AD5-F1CD-834A-9784-C3DD9A337D37}" type="sibTrans" cxnId="{440EA34B-884C-1741-843B-86E38B58E6C8}">
      <dgm:prSet/>
      <dgm:spPr/>
    </dgm:pt>
    <dgm:pt modelId="{9924D7CE-4021-004C-A165-2D555B3AFC05}">
      <dgm:prSet phldrT="[Text]" custT="1"/>
      <dgm:spPr/>
      <dgm:t>
        <a:bodyPr/>
        <a:lstStyle/>
        <a:p>
          <a:r>
            <a:rPr lang="en-US" sz="1800" b="1" dirty="0"/>
            <a:t>Why did students drop?</a:t>
          </a:r>
        </a:p>
      </dgm:t>
    </dgm:pt>
    <dgm:pt modelId="{B16F1C39-DAB0-EE4F-807F-01B95FE4E2EF}" type="parTrans" cxnId="{01EC1639-B603-1D45-BE72-49194E2B7056}">
      <dgm:prSet/>
      <dgm:spPr/>
    </dgm:pt>
    <dgm:pt modelId="{CCFE133B-65E9-E44D-AED8-E02547B3CD52}" type="sibTrans" cxnId="{01EC1639-B603-1D45-BE72-49194E2B7056}">
      <dgm:prSet/>
      <dgm:spPr/>
    </dgm:pt>
    <dgm:pt modelId="{6C1C6F22-18FD-EE49-A1AB-E20EDF276F67}">
      <dgm:prSet phldrT="[Text]"/>
      <dgm:spPr/>
      <dgm:t>
        <a:bodyPr/>
        <a:lstStyle/>
        <a:p>
          <a:r>
            <a:rPr lang="en-US" b="0" dirty="0"/>
            <a:t>Do students see value in the education they received?</a:t>
          </a:r>
        </a:p>
      </dgm:t>
    </dgm:pt>
    <dgm:pt modelId="{089A4E03-E2AB-8D42-A1A0-15088D9BB3FC}" type="parTrans" cxnId="{047FC5AA-85C1-CC45-9D0A-442F1F3C251D}">
      <dgm:prSet/>
      <dgm:spPr/>
    </dgm:pt>
    <dgm:pt modelId="{6917DE6D-63E4-944F-A049-F79F7E2C4003}" type="sibTrans" cxnId="{047FC5AA-85C1-CC45-9D0A-442F1F3C251D}">
      <dgm:prSet/>
      <dgm:spPr/>
    </dgm:pt>
    <dgm:pt modelId="{398CFA7D-4E7B-1847-B455-7025790C199B}">
      <dgm:prSet phldrT="[Text]"/>
      <dgm:spPr/>
      <dgm:t>
        <a:bodyPr/>
        <a:lstStyle/>
        <a:p>
          <a:r>
            <a:rPr lang="en-US" b="0" dirty="0"/>
            <a:t>How does the college ensure learning?</a:t>
          </a:r>
        </a:p>
      </dgm:t>
    </dgm:pt>
    <dgm:pt modelId="{225B33E5-2CF7-5B41-8C0E-8FE11EB595E1}" type="parTrans" cxnId="{DB2A3A26-482B-FE4E-8EB5-DD257C19DDF4}">
      <dgm:prSet/>
      <dgm:spPr/>
    </dgm:pt>
    <dgm:pt modelId="{9E0806D6-42E1-E444-B194-97DFD5507F09}" type="sibTrans" cxnId="{DB2A3A26-482B-FE4E-8EB5-DD257C19DDF4}">
      <dgm:prSet/>
      <dgm:spPr/>
    </dgm:pt>
    <dgm:pt modelId="{220AA1FF-E1EC-49F4-ADA1-3814F87558A0}">
      <dgm:prSet phldrT="[Text]"/>
      <dgm:spPr/>
      <dgm:t>
        <a:bodyPr/>
        <a:lstStyle/>
        <a:p>
          <a:r>
            <a:rPr lang="en-US" dirty="0"/>
            <a:t>Are students completing the appropriate math course within one year? </a:t>
          </a:r>
        </a:p>
      </dgm:t>
    </dgm:pt>
    <dgm:pt modelId="{AC6D7E24-2928-4EB5-943F-67BB638F15FA}" type="parTrans" cxnId="{42098531-1E19-4BCE-8137-0425EAEDD68B}">
      <dgm:prSet/>
      <dgm:spPr/>
    </dgm:pt>
    <dgm:pt modelId="{C3448FAB-12C3-41B1-B2FC-7147A54E0F3C}" type="sibTrans" cxnId="{42098531-1E19-4BCE-8137-0425EAEDD68B}">
      <dgm:prSet/>
      <dgm:spPr/>
    </dgm:pt>
    <dgm:pt modelId="{90AD0383-CDD4-4D1A-9526-6F1780ADF422}">
      <dgm:prSet phldrT="[Text]"/>
      <dgm:spPr/>
      <dgm:t>
        <a:bodyPr/>
        <a:lstStyle/>
        <a:p>
          <a:r>
            <a:rPr lang="en-US" b="0" dirty="0"/>
            <a:t>How long are students taking to complete the program? Average number of units? </a:t>
          </a:r>
        </a:p>
      </dgm:t>
    </dgm:pt>
    <dgm:pt modelId="{CB246F93-AF23-4058-81C9-A983B87B69A0}" type="parTrans" cxnId="{3580321A-5D2B-4CDF-92E5-4AF322631D26}">
      <dgm:prSet/>
      <dgm:spPr/>
    </dgm:pt>
    <dgm:pt modelId="{C58ED163-C202-47AE-BA12-5D711595A326}" type="sibTrans" cxnId="{3580321A-5D2B-4CDF-92E5-4AF322631D26}">
      <dgm:prSet/>
      <dgm:spPr/>
    </dgm:pt>
    <dgm:pt modelId="{DE060B48-D194-45AF-9F72-E3698F054625}" type="pres">
      <dgm:prSet presAssocID="{5E2DDA8B-4B35-4A60-B961-CA769C4606E1}" presName="Name0" presStyleCnt="0">
        <dgm:presLayoutVars>
          <dgm:dir/>
          <dgm:resizeHandles val="exact"/>
        </dgm:presLayoutVars>
      </dgm:prSet>
      <dgm:spPr/>
    </dgm:pt>
    <dgm:pt modelId="{EF90817D-2386-4377-958E-6093C4C803AA}" type="pres">
      <dgm:prSet presAssocID="{22E376FA-88F1-4C6F-B9E0-D33048BC2FC6}" presName="node" presStyleLbl="node1" presStyleIdx="0" presStyleCnt="3">
        <dgm:presLayoutVars>
          <dgm:bulletEnabled val="1"/>
        </dgm:presLayoutVars>
      </dgm:prSet>
      <dgm:spPr/>
    </dgm:pt>
    <dgm:pt modelId="{1240495C-EE22-427F-A2D4-F2457479FC21}" type="pres">
      <dgm:prSet presAssocID="{3B98C056-4181-4037-A079-3FCA1F841E9F}" presName="sibTrans" presStyleCnt="0"/>
      <dgm:spPr/>
    </dgm:pt>
    <dgm:pt modelId="{BD562EB0-2C4A-4618-AA85-2BA4779E5DFC}" type="pres">
      <dgm:prSet presAssocID="{4B425234-CC61-4607-845B-2F4692CF991D}" presName="node" presStyleLbl="node1" presStyleIdx="1" presStyleCnt="3">
        <dgm:presLayoutVars>
          <dgm:bulletEnabled val="1"/>
        </dgm:presLayoutVars>
      </dgm:prSet>
      <dgm:spPr/>
    </dgm:pt>
    <dgm:pt modelId="{CEEA76B5-C577-45B5-A186-481DF2749A1C}" type="pres">
      <dgm:prSet presAssocID="{6F9AAED9-C035-4ADB-A9E2-5368F7F2D78F}" presName="sibTrans" presStyleCnt="0"/>
      <dgm:spPr/>
    </dgm:pt>
    <dgm:pt modelId="{D4EA4BFF-D748-4782-BCBB-F529A5501C21}" type="pres">
      <dgm:prSet presAssocID="{F210F915-9A81-484D-9D04-37432797DBB8}" presName="node" presStyleLbl="node1" presStyleIdx="2" presStyleCnt="3">
        <dgm:presLayoutVars>
          <dgm:bulletEnabled val="1"/>
        </dgm:presLayoutVars>
      </dgm:prSet>
      <dgm:spPr/>
    </dgm:pt>
  </dgm:ptLst>
  <dgm:cxnLst>
    <dgm:cxn modelId="{8583A512-9A3C-4BB9-8277-062D10637013}" type="presOf" srcId="{90AD0383-CDD4-4D1A-9526-6F1780ADF422}" destId="{D4EA4BFF-D748-4782-BCBB-F529A5501C21}" srcOrd="0" destOrd="3" presId="urn:microsoft.com/office/officeart/2005/8/layout/hList6"/>
    <dgm:cxn modelId="{FAF20314-10DE-4F32-B747-CA648193975E}" type="presOf" srcId="{B30EC452-F55D-4E04-83C2-8762C6D5B301}" destId="{EF90817D-2386-4377-958E-6093C4C803AA}" srcOrd="0" destOrd="1" presId="urn:microsoft.com/office/officeart/2005/8/layout/hList6"/>
    <dgm:cxn modelId="{3580321A-5D2B-4CDF-92E5-4AF322631D26}" srcId="{F210F915-9A81-484D-9D04-37432797DBB8}" destId="{90AD0383-CDD4-4D1A-9526-6F1780ADF422}" srcOrd="2" destOrd="0" parTransId="{CB246F93-AF23-4058-81C9-A983B87B69A0}" sibTransId="{C58ED163-C202-47AE-BA12-5D711595A326}"/>
    <dgm:cxn modelId="{D44ABA1F-CFEC-4BD5-A62A-A76415C7B814}" type="presOf" srcId="{F210F915-9A81-484D-9D04-37432797DBB8}" destId="{D4EA4BFF-D748-4782-BCBB-F529A5501C21}" srcOrd="0" destOrd="0" presId="urn:microsoft.com/office/officeart/2005/8/layout/hList6"/>
    <dgm:cxn modelId="{1C948025-D3AC-40B3-802C-652F002377D5}" type="presOf" srcId="{4B425234-CC61-4607-845B-2F4692CF991D}" destId="{BD562EB0-2C4A-4618-AA85-2BA4779E5DFC}" srcOrd="0" destOrd="0" presId="urn:microsoft.com/office/officeart/2005/8/layout/hList6"/>
    <dgm:cxn modelId="{DB2A3A26-482B-FE4E-8EB5-DD257C19DDF4}" srcId="{F210F915-9A81-484D-9D04-37432797DBB8}" destId="{398CFA7D-4E7B-1847-B455-7025790C199B}" srcOrd="1" destOrd="0" parTransId="{225B33E5-2CF7-5B41-8C0E-8FE11EB595E1}" sibTransId="{9E0806D6-42E1-E444-B194-97DFD5507F09}"/>
    <dgm:cxn modelId="{42098531-1E19-4BCE-8137-0425EAEDD68B}" srcId="{4B425234-CC61-4607-845B-2F4692CF991D}" destId="{220AA1FF-E1EC-49F4-ADA1-3814F87558A0}" srcOrd="1" destOrd="0" parTransId="{AC6D7E24-2928-4EB5-943F-67BB638F15FA}" sibTransId="{C3448FAB-12C3-41B1-B2FC-7147A54E0F3C}"/>
    <dgm:cxn modelId="{01EC1639-B603-1D45-BE72-49194E2B7056}" srcId="{22E376FA-88F1-4C6F-B9E0-D33048BC2FC6}" destId="{9924D7CE-4021-004C-A165-2D555B3AFC05}" srcOrd="2" destOrd="0" parTransId="{B16F1C39-DAB0-EE4F-807F-01B95FE4E2EF}" sibTransId="{CCFE133B-65E9-E44D-AED8-E02547B3CD52}"/>
    <dgm:cxn modelId="{440EA34B-884C-1741-843B-86E38B58E6C8}" srcId="{22E376FA-88F1-4C6F-B9E0-D33048BC2FC6}" destId="{4F3868B5-8BD2-024A-BA07-98CAC1D27F60}" srcOrd="1" destOrd="0" parTransId="{A10F626D-1790-664E-969C-01D4AF64840C}" sibTransId="{22252AD5-F1CD-834A-9784-C3DD9A337D37}"/>
    <dgm:cxn modelId="{095B5451-8B2C-401C-B55D-DE5477E40D59}" type="presOf" srcId="{220AA1FF-E1EC-49F4-ADA1-3814F87558A0}" destId="{BD562EB0-2C4A-4618-AA85-2BA4779E5DFC}" srcOrd="0" destOrd="2" presId="urn:microsoft.com/office/officeart/2005/8/layout/hList6"/>
    <dgm:cxn modelId="{FB430253-DBF2-AA4B-AEC5-E1A00DE13B05}" type="presOf" srcId="{6C1C6F22-18FD-EE49-A1AB-E20EDF276F67}" destId="{D4EA4BFF-D748-4782-BCBB-F529A5501C21}" srcOrd="0" destOrd="1" presId="urn:microsoft.com/office/officeart/2005/8/layout/hList6"/>
    <dgm:cxn modelId="{60CAF063-F173-47B0-A9A1-8D08EA5E7A39}" srcId="{5E2DDA8B-4B35-4A60-B961-CA769C4606E1}" destId="{22E376FA-88F1-4C6F-B9E0-D33048BC2FC6}" srcOrd="0" destOrd="0" parTransId="{BEB41DFA-6D74-4B46-93B8-F68BADFB691B}" sibTransId="{3B98C056-4181-4037-A079-3FCA1F841E9F}"/>
    <dgm:cxn modelId="{16C3CB6B-87A8-48D3-8050-FD8A8E159085}" type="presOf" srcId="{22E376FA-88F1-4C6F-B9E0-D33048BC2FC6}" destId="{EF90817D-2386-4377-958E-6093C4C803AA}" srcOrd="0" destOrd="0" presId="urn:microsoft.com/office/officeart/2005/8/layout/hList6"/>
    <dgm:cxn modelId="{8C30DE78-87AC-4245-BEB6-D92CDED365C0}" type="presOf" srcId="{4F3868B5-8BD2-024A-BA07-98CAC1D27F60}" destId="{EF90817D-2386-4377-958E-6093C4C803AA}" srcOrd="0" destOrd="2" presId="urn:microsoft.com/office/officeart/2005/8/layout/hList6"/>
    <dgm:cxn modelId="{940E697A-50BE-41F9-82EE-8C1BEDEA9694}" srcId="{5E2DDA8B-4B35-4A60-B961-CA769C4606E1}" destId="{4B425234-CC61-4607-845B-2F4692CF991D}" srcOrd="1" destOrd="0" parTransId="{18EA555E-E248-4BC9-8533-09F47325EF71}" sibTransId="{6F9AAED9-C035-4ADB-A9E2-5368F7F2D78F}"/>
    <dgm:cxn modelId="{6FA95782-413F-45B4-A3A2-D5F16F0A9329}" srcId="{22E376FA-88F1-4C6F-B9E0-D33048BC2FC6}" destId="{B30EC452-F55D-4E04-83C2-8762C6D5B301}" srcOrd="0" destOrd="0" parTransId="{10AF037E-2F28-411F-BBFE-51BB914F2258}" sibTransId="{AE1E9FBB-33ED-4EBF-A912-30C983851B6A}"/>
    <dgm:cxn modelId="{88AD3D83-3322-CC4F-813B-16376E287438}" type="presOf" srcId="{9924D7CE-4021-004C-A165-2D555B3AFC05}" destId="{EF90817D-2386-4377-958E-6093C4C803AA}" srcOrd="0" destOrd="3" presId="urn:microsoft.com/office/officeart/2005/8/layout/hList6"/>
    <dgm:cxn modelId="{E4CD8793-CF41-4EDA-9D35-BC4D72834988}" srcId="{4B425234-CC61-4607-845B-2F4692CF991D}" destId="{0FC2AE37-BE4C-43C9-9665-A390F94BE7FC}" srcOrd="0" destOrd="0" parTransId="{30A36EBB-BF6F-4025-898E-6F1533D68472}" sibTransId="{6D34022B-C030-47AE-B830-3613D56D9C0E}"/>
    <dgm:cxn modelId="{047FC5AA-85C1-CC45-9D0A-442F1F3C251D}" srcId="{F210F915-9A81-484D-9D04-37432797DBB8}" destId="{6C1C6F22-18FD-EE49-A1AB-E20EDF276F67}" srcOrd="0" destOrd="0" parTransId="{089A4E03-E2AB-8D42-A1A0-15088D9BB3FC}" sibTransId="{6917DE6D-63E4-944F-A049-F79F7E2C4003}"/>
    <dgm:cxn modelId="{6A3900C4-BF54-4156-9EE7-B7DD6E8B18A6}" type="presOf" srcId="{0FC2AE37-BE4C-43C9-9665-A390F94BE7FC}" destId="{BD562EB0-2C4A-4618-AA85-2BA4779E5DFC}" srcOrd="0" destOrd="1" presId="urn:microsoft.com/office/officeart/2005/8/layout/hList6"/>
    <dgm:cxn modelId="{D29E07C8-269B-4575-AF78-2B71A0770E9D}" type="presOf" srcId="{5E2DDA8B-4B35-4A60-B961-CA769C4606E1}" destId="{DE060B48-D194-45AF-9F72-E3698F054625}" srcOrd="0" destOrd="0" presId="urn:microsoft.com/office/officeart/2005/8/layout/hList6"/>
    <dgm:cxn modelId="{D24BCCCC-2608-8C4A-AA35-C782FA52927E}" type="presOf" srcId="{398CFA7D-4E7B-1847-B455-7025790C199B}" destId="{D4EA4BFF-D748-4782-BCBB-F529A5501C21}" srcOrd="0" destOrd="2" presId="urn:microsoft.com/office/officeart/2005/8/layout/hList6"/>
    <dgm:cxn modelId="{532C1BDC-98CF-4A1E-805A-C3E8EAAABA1F}" srcId="{5E2DDA8B-4B35-4A60-B961-CA769C4606E1}" destId="{F210F915-9A81-484D-9D04-37432797DBB8}" srcOrd="2" destOrd="0" parTransId="{8DF91A6D-027C-48E5-A512-CEB1A7BB870A}" sibTransId="{AB7EB115-20D5-4090-B65E-82CEABA5ADA5}"/>
    <dgm:cxn modelId="{4EE3072A-4EE2-40DB-8F21-139891641DD2}" type="presParOf" srcId="{DE060B48-D194-45AF-9F72-E3698F054625}" destId="{EF90817D-2386-4377-958E-6093C4C803AA}" srcOrd="0" destOrd="0" presId="urn:microsoft.com/office/officeart/2005/8/layout/hList6"/>
    <dgm:cxn modelId="{7BAF5FFD-5576-4997-9DAF-B89DD4FFA21A}" type="presParOf" srcId="{DE060B48-D194-45AF-9F72-E3698F054625}" destId="{1240495C-EE22-427F-A2D4-F2457479FC21}" srcOrd="1" destOrd="0" presId="urn:microsoft.com/office/officeart/2005/8/layout/hList6"/>
    <dgm:cxn modelId="{925701EA-2AF8-4A2F-9206-04DC2B287E2B}" type="presParOf" srcId="{DE060B48-D194-45AF-9F72-E3698F054625}" destId="{BD562EB0-2C4A-4618-AA85-2BA4779E5DFC}" srcOrd="2" destOrd="0" presId="urn:microsoft.com/office/officeart/2005/8/layout/hList6"/>
    <dgm:cxn modelId="{D30F0AAC-920A-452C-B4D7-E689C7CE3E5B}" type="presParOf" srcId="{DE060B48-D194-45AF-9F72-E3698F054625}" destId="{CEEA76B5-C577-45B5-A186-481DF2749A1C}" srcOrd="3" destOrd="0" presId="urn:microsoft.com/office/officeart/2005/8/layout/hList6"/>
    <dgm:cxn modelId="{71A9A41E-21F1-434C-A605-B5BEB5896DB3}" type="presParOf" srcId="{DE060B48-D194-45AF-9F72-E3698F054625}" destId="{D4EA4BFF-D748-4782-BCBB-F529A5501C2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0817D-2386-4377-958E-6093C4C803AA}">
      <dsp:nvSpPr>
        <dsp:cNvPr id="0" name=""/>
        <dsp:cNvSpPr/>
      </dsp:nvSpPr>
      <dsp:spPr>
        <a:xfrm rot="16200000">
          <a:off x="-505650" y="506933"/>
          <a:ext cx="4351338" cy="33374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dirty="0"/>
            <a:t>Who are the students entering my program? </a:t>
          </a:r>
        </a:p>
        <a:p>
          <a:pPr marL="171450" lvl="1" indent="-171450" algn="l" defTabSz="800100">
            <a:lnSpc>
              <a:spcPct val="90000"/>
            </a:lnSpc>
            <a:spcBef>
              <a:spcPct val="0"/>
            </a:spcBef>
            <a:spcAft>
              <a:spcPct val="15000"/>
            </a:spcAft>
            <a:buChar char="•"/>
          </a:pPr>
          <a:r>
            <a:rPr lang="en-US" sz="1800" kern="1200" dirty="0"/>
            <a:t>Who and how many declared a program of study?</a:t>
          </a:r>
        </a:p>
        <a:p>
          <a:pPr marL="171450" lvl="1" indent="-171450" algn="l" defTabSz="800100">
            <a:lnSpc>
              <a:spcPct val="90000"/>
            </a:lnSpc>
            <a:spcBef>
              <a:spcPct val="0"/>
            </a:spcBef>
            <a:spcAft>
              <a:spcPct val="15000"/>
            </a:spcAft>
            <a:buChar char="•"/>
          </a:pPr>
          <a:r>
            <a:rPr lang="en-US" sz="1800" kern="1200" dirty="0"/>
            <a:t>Who and how many are enrolled in program coursework but not in the declared program?</a:t>
          </a:r>
        </a:p>
        <a:p>
          <a:pPr marL="171450" lvl="1" indent="-171450" algn="l" defTabSz="800100">
            <a:lnSpc>
              <a:spcPct val="90000"/>
            </a:lnSpc>
            <a:spcBef>
              <a:spcPct val="0"/>
            </a:spcBef>
            <a:spcAft>
              <a:spcPct val="15000"/>
            </a:spcAft>
            <a:buChar char="•"/>
          </a:pPr>
          <a:r>
            <a:rPr lang="en-US" sz="1800" b="1" kern="1200" dirty="0"/>
            <a:t>Why did students drop?</a:t>
          </a:r>
        </a:p>
      </dsp:txBody>
      <dsp:txXfrm rot="5400000">
        <a:off x="1284" y="870267"/>
        <a:ext cx="3337470" cy="2610802"/>
      </dsp:txXfrm>
    </dsp:sp>
    <dsp:sp modelId="{BD562EB0-2C4A-4618-AA85-2BA4779E5DFC}">
      <dsp:nvSpPr>
        <dsp:cNvPr id="0" name=""/>
        <dsp:cNvSpPr/>
      </dsp:nvSpPr>
      <dsp:spPr>
        <a:xfrm rot="16200000">
          <a:off x="3082131" y="506933"/>
          <a:ext cx="4351338" cy="33374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t" anchorCtr="0">
          <a:noAutofit/>
        </a:bodyPr>
        <a:lstStyle/>
        <a:p>
          <a:pPr marL="0" lvl="0" indent="0" algn="l" defTabSz="889000">
            <a:lnSpc>
              <a:spcPct val="90000"/>
            </a:lnSpc>
            <a:spcBef>
              <a:spcPct val="0"/>
            </a:spcBef>
            <a:spcAft>
              <a:spcPct val="35000"/>
            </a:spcAft>
            <a:buNone/>
          </a:pPr>
          <a:r>
            <a:rPr lang="en-US" sz="2000" kern="1200" dirty="0"/>
            <a:t>How are students progressing through the courses in each program…</a:t>
          </a:r>
          <a:r>
            <a:rPr lang="en-US" sz="2000" b="1" kern="1200" dirty="0"/>
            <a:t>both major and in general education courses</a:t>
          </a:r>
          <a:r>
            <a:rPr lang="en-US" sz="2000" kern="1200" dirty="0"/>
            <a:t>? </a:t>
          </a:r>
        </a:p>
        <a:p>
          <a:pPr marL="171450" lvl="1" indent="-171450" algn="l" defTabSz="711200">
            <a:lnSpc>
              <a:spcPct val="90000"/>
            </a:lnSpc>
            <a:spcBef>
              <a:spcPct val="0"/>
            </a:spcBef>
            <a:spcAft>
              <a:spcPct val="15000"/>
            </a:spcAft>
            <a:buChar char="•"/>
          </a:pPr>
          <a:r>
            <a:rPr lang="en-US" sz="1600" kern="1200" dirty="0"/>
            <a:t>What are actual student course taking patterns?</a:t>
          </a:r>
        </a:p>
        <a:p>
          <a:pPr marL="171450" lvl="1" indent="-171450" algn="l" defTabSz="711200">
            <a:lnSpc>
              <a:spcPct val="90000"/>
            </a:lnSpc>
            <a:spcBef>
              <a:spcPct val="0"/>
            </a:spcBef>
            <a:spcAft>
              <a:spcPct val="15000"/>
            </a:spcAft>
            <a:buChar char="•"/>
          </a:pPr>
          <a:r>
            <a:rPr lang="en-US" sz="1600" kern="1200" dirty="0"/>
            <a:t>Are students completing the appropriate math course within one year? </a:t>
          </a:r>
        </a:p>
      </dsp:txBody>
      <dsp:txXfrm rot="5400000">
        <a:off x="3589065" y="870267"/>
        <a:ext cx="3337470" cy="2610802"/>
      </dsp:txXfrm>
    </dsp:sp>
    <dsp:sp modelId="{D4EA4BFF-D748-4782-BCBB-F529A5501C21}">
      <dsp:nvSpPr>
        <dsp:cNvPr id="0" name=""/>
        <dsp:cNvSpPr/>
      </dsp:nvSpPr>
      <dsp:spPr>
        <a:xfrm rot="16200000">
          <a:off x="6669912" y="506933"/>
          <a:ext cx="4351338" cy="333747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t" anchorCtr="0">
          <a:noAutofit/>
        </a:bodyPr>
        <a:lstStyle/>
        <a:p>
          <a:pPr marL="0" lvl="0" indent="0" algn="l" defTabSz="889000">
            <a:lnSpc>
              <a:spcPct val="90000"/>
            </a:lnSpc>
            <a:spcBef>
              <a:spcPct val="0"/>
            </a:spcBef>
            <a:spcAft>
              <a:spcPct val="35000"/>
            </a:spcAft>
            <a:buNone/>
          </a:pPr>
          <a:r>
            <a:rPr lang="en-US" sz="2000" kern="1200" dirty="0"/>
            <a:t>What are the completion outcomes for students?</a:t>
          </a:r>
        </a:p>
        <a:p>
          <a:pPr marL="171450" lvl="1" indent="-171450" algn="l" defTabSz="711200">
            <a:lnSpc>
              <a:spcPct val="90000"/>
            </a:lnSpc>
            <a:spcBef>
              <a:spcPct val="0"/>
            </a:spcBef>
            <a:spcAft>
              <a:spcPct val="15000"/>
            </a:spcAft>
            <a:buChar char="•"/>
          </a:pPr>
          <a:r>
            <a:rPr lang="en-US" sz="1600" b="0" kern="1200" dirty="0"/>
            <a:t>Do students see value in the education they received?</a:t>
          </a:r>
        </a:p>
        <a:p>
          <a:pPr marL="171450" lvl="1" indent="-171450" algn="l" defTabSz="711200">
            <a:lnSpc>
              <a:spcPct val="90000"/>
            </a:lnSpc>
            <a:spcBef>
              <a:spcPct val="0"/>
            </a:spcBef>
            <a:spcAft>
              <a:spcPct val="15000"/>
            </a:spcAft>
            <a:buChar char="•"/>
          </a:pPr>
          <a:r>
            <a:rPr lang="en-US" sz="1600" b="0" kern="1200" dirty="0"/>
            <a:t>How does the college ensure learning?</a:t>
          </a:r>
        </a:p>
        <a:p>
          <a:pPr marL="171450" lvl="1" indent="-171450" algn="l" defTabSz="711200">
            <a:lnSpc>
              <a:spcPct val="90000"/>
            </a:lnSpc>
            <a:spcBef>
              <a:spcPct val="0"/>
            </a:spcBef>
            <a:spcAft>
              <a:spcPct val="15000"/>
            </a:spcAft>
            <a:buChar char="•"/>
          </a:pPr>
          <a:r>
            <a:rPr lang="en-US" sz="1600" b="0" kern="1200" dirty="0"/>
            <a:t>How long are students taking to complete the program? Average number of units? </a:t>
          </a:r>
        </a:p>
      </dsp:txBody>
      <dsp:txXfrm rot="5400000">
        <a:off x="7176846" y="870267"/>
        <a:ext cx="3337470"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9/13/19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pitchFamily="2" charset="0"/>
              </a:rPr>
              <a:t>As colleges examine their institutional processes in relation to the self-examination Guided Pathways is supposed to inspire, program review is of key relevance to that institutional framework. Referenced in accreditation standards and Title 5 regulations, program review should be a process that consists of meaningful reflection on how a program serves students and aligns with the mission of the college through a systemic and data-driven framework. How is implementation of statewide initiatives such as AB 705 and the Student Centered Funding Formula evaluated during program review? </a:t>
            </a:r>
            <a:r>
              <a:rPr lang="en-US" sz="1200" b="1" dirty="0">
                <a:latin typeface="Times" pitchFamily="2" charset="0"/>
              </a:rPr>
              <a:t>How does program review support student-centered college design?</a:t>
            </a:r>
            <a:r>
              <a:rPr lang="en-US" sz="1200" dirty="0">
                <a:latin typeface="Times" pitchFamily="2" charset="0"/>
              </a:rPr>
              <a:t>  How might program review processes help colleges become more responsive to our students and community? The presenters will discuss elements to consider as colleges align and update their process in light of their college's Guided Pathways framework and data element revisions at the state level.  </a:t>
            </a:r>
          </a:p>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10</a:t>
            </a:fld>
            <a:endParaRPr lang="en-US" dirty="0"/>
          </a:p>
        </p:txBody>
      </p:sp>
    </p:spTree>
    <p:extLst>
      <p:ext uri="{BB962C8B-B14F-4D97-AF65-F5344CB8AC3E}">
        <p14:creationId xmlns:p14="http://schemas.microsoft.com/office/powerpoint/2010/main" val="267629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11</a:t>
            </a:fld>
            <a:endParaRPr lang="en-US" dirty="0"/>
          </a:p>
        </p:txBody>
      </p:sp>
    </p:spTree>
    <p:extLst>
      <p:ext uri="{BB962C8B-B14F-4D97-AF65-F5344CB8AC3E}">
        <p14:creationId xmlns:p14="http://schemas.microsoft.com/office/powerpoint/2010/main" val="277754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12</a:t>
            </a:fld>
            <a:endParaRPr lang="en-US" dirty="0"/>
          </a:p>
        </p:txBody>
      </p:sp>
    </p:spTree>
    <p:extLst>
      <p:ext uri="{BB962C8B-B14F-4D97-AF65-F5344CB8AC3E}">
        <p14:creationId xmlns:p14="http://schemas.microsoft.com/office/powerpoint/2010/main" val="181171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13</a:t>
            </a:fld>
            <a:endParaRPr lang="en-US" dirty="0"/>
          </a:p>
        </p:txBody>
      </p:sp>
    </p:spTree>
    <p:extLst>
      <p:ext uri="{BB962C8B-B14F-4D97-AF65-F5344CB8AC3E}">
        <p14:creationId xmlns:p14="http://schemas.microsoft.com/office/powerpoint/2010/main" val="116716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Poll Title: Do you think your current program review is meaningful and impacts how you do your job?
https://www.polleverywhere.com/multiple_choice_polls/yrl0F0gRVyNSi8CJ2cpD0</a:t>
            </a:r>
          </a:p>
        </p:txBody>
      </p:sp>
      <p:sp>
        <p:nvSpPr>
          <p:cNvPr id="4" name="Slide Number Placeholder 3"/>
          <p:cNvSpPr>
            <a:spLocks noGrp="1"/>
          </p:cNvSpPr>
          <p:nvPr>
            <p:ph type="sldNum" sz="quarter" idx="10"/>
          </p:nvPr>
        </p:nvSpPr>
        <p:spPr/>
        <p:txBody>
          <a:bodyPr/>
          <a:lstStyle/>
          <a:p>
            <a:fld id="{82C30568-8513-8240-B838-EF6D2CD343DD}" type="slidenum">
              <a:rPr lang="en-US" smtClean="0"/>
              <a:t>14</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8133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Step</a:t>
            </a:r>
            <a:r>
              <a:rPr lang="en-US" baseline="0" dirty="0"/>
              <a:t> 2 </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15</a:t>
            </a:fld>
            <a:endParaRPr lang="en-US" dirty="0"/>
          </a:p>
        </p:txBody>
      </p:sp>
    </p:spTree>
    <p:extLst>
      <p:ext uri="{BB962C8B-B14F-4D97-AF65-F5344CB8AC3E}">
        <p14:creationId xmlns:p14="http://schemas.microsoft.com/office/powerpoint/2010/main" val="410699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a:t>
            </a:r>
            <a:r>
              <a:rPr lang="en-US" baseline="0" dirty="0"/>
              <a:t> measures have relied on measures of efficiency such as productivity, enrollments, and program completions</a:t>
            </a:r>
          </a:p>
          <a:p>
            <a:r>
              <a:rPr lang="en-US" baseline="0" dirty="0"/>
              <a:t>It is more than just this with GP informed Program Review</a:t>
            </a:r>
          </a:p>
          <a:p>
            <a:r>
              <a:rPr lang="en-US" baseline="0" dirty="0"/>
              <a:t>How can these be made more meaningful and truly address a student focused goal?</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16</a:t>
            </a:fld>
            <a:endParaRPr lang="en-US" dirty="0"/>
          </a:p>
        </p:txBody>
      </p:sp>
    </p:spTree>
    <p:extLst>
      <p:ext uri="{BB962C8B-B14F-4D97-AF65-F5344CB8AC3E}">
        <p14:creationId xmlns:p14="http://schemas.microsoft.com/office/powerpoint/2010/main" val="71673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17</a:t>
            </a:fld>
            <a:endParaRPr lang="en-US" dirty="0"/>
          </a:p>
        </p:txBody>
      </p:sp>
    </p:spTree>
    <p:extLst>
      <p:ext uri="{BB962C8B-B14F-4D97-AF65-F5344CB8AC3E}">
        <p14:creationId xmlns:p14="http://schemas.microsoft.com/office/powerpoint/2010/main" val="1730605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18</a:t>
            </a:fld>
            <a:endParaRPr lang="en-US" dirty="0"/>
          </a:p>
        </p:txBody>
      </p:sp>
    </p:spTree>
    <p:extLst>
      <p:ext uri="{BB962C8B-B14F-4D97-AF65-F5344CB8AC3E}">
        <p14:creationId xmlns:p14="http://schemas.microsoft.com/office/powerpoint/2010/main" val="117223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19</a:t>
            </a:fld>
            <a:endParaRPr lang="en-US" dirty="0"/>
          </a:p>
        </p:txBody>
      </p:sp>
    </p:spTree>
    <p:extLst>
      <p:ext uri="{BB962C8B-B14F-4D97-AF65-F5344CB8AC3E}">
        <p14:creationId xmlns:p14="http://schemas.microsoft.com/office/powerpoint/2010/main" val="26816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2</a:t>
            </a:fld>
            <a:endParaRPr lang="en-US" dirty="0"/>
          </a:p>
        </p:txBody>
      </p:sp>
    </p:spTree>
    <p:extLst>
      <p:ext uri="{BB962C8B-B14F-4D97-AF65-F5344CB8AC3E}">
        <p14:creationId xmlns:p14="http://schemas.microsoft.com/office/powerpoint/2010/main" val="314965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How can program review be more student-centered?
https://www.polleverywhere.com/free_text_polls/HZXfL2jZlPCl9d9vTYN2a</a:t>
            </a:r>
          </a:p>
          <a:p>
            <a:endParaRPr lang="en-US" dirty="0"/>
          </a:p>
          <a:p>
            <a:r>
              <a:rPr lang="en-US" dirty="0"/>
              <a:t>Think</a:t>
            </a:r>
            <a:r>
              <a:rPr lang="en-US" baseline="0" dirty="0"/>
              <a:t> about the process and/or data that would be needed for this to take place---</a:t>
            </a:r>
          </a:p>
          <a:p>
            <a:endParaRPr lang="en-US" baseline="0" dirty="0"/>
          </a:p>
        </p:txBody>
      </p:sp>
      <p:sp>
        <p:nvSpPr>
          <p:cNvPr id="4" name="Slide Number Placeholder 3"/>
          <p:cNvSpPr>
            <a:spLocks noGrp="1"/>
          </p:cNvSpPr>
          <p:nvPr>
            <p:ph type="sldNum" sz="quarter" idx="10"/>
          </p:nvPr>
        </p:nvSpPr>
        <p:spPr/>
        <p:txBody>
          <a:bodyPr/>
          <a:lstStyle/>
          <a:p>
            <a:fld id="{82C30568-8513-8240-B838-EF6D2CD343DD}" type="slidenum">
              <a:rPr lang="en-US" smtClean="0"/>
              <a:t>20</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700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Give</a:t>
            </a:r>
            <a:r>
              <a:rPr lang="en-US" sz="1200" baseline="0" dirty="0"/>
              <a:t> feedback – share what was useful, and what can be improved.</a:t>
            </a:r>
          </a:p>
          <a:p>
            <a:endParaRPr lang="en-US" baseline="0" dirty="0"/>
          </a:p>
        </p:txBody>
      </p:sp>
      <p:sp>
        <p:nvSpPr>
          <p:cNvPr id="4" name="Slide Number Placeholder 3"/>
          <p:cNvSpPr>
            <a:spLocks noGrp="1"/>
          </p:cNvSpPr>
          <p:nvPr>
            <p:ph type="sldNum" sz="quarter" idx="10"/>
          </p:nvPr>
        </p:nvSpPr>
        <p:spPr/>
        <p:txBody>
          <a:bodyPr/>
          <a:lstStyle/>
          <a:p>
            <a:fld id="{82C30568-8513-8240-B838-EF6D2CD343DD}" type="slidenum">
              <a:rPr lang="en-US" smtClean="0"/>
              <a:t>21</a:t>
            </a:fld>
            <a:endParaRPr lang="en-US" dirty="0"/>
          </a:p>
        </p:txBody>
      </p:sp>
    </p:spTree>
    <p:extLst>
      <p:ext uri="{BB962C8B-B14F-4D97-AF65-F5344CB8AC3E}">
        <p14:creationId xmlns:p14="http://schemas.microsoft.com/office/powerpoint/2010/main" val="2049645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22</a:t>
            </a:fld>
            <a:endParaRPr lang="en-US" dirty="0"/>
          </a:p>
        </p:txBody>
      </p:sp>
    </p:spTree>
    <p:extLst>
      <p:ext uri="{BB962C8B-B14F-4D97-AF65-F5344CB8AC3E}">
        <p14:creationId xmlns:p14="http://schemas.microsoft.com/office/powerpoint/2010/main" val="111014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23</a:t>
            </a:fld>
            <a:endParaRPr lang="en-US" dirty="0"/>
          </a:p>
        </p:txBody>
      </p:sp>
    </p:spTree>
    <p:extLst>
      <p:ext uri="{BB962C8B-B14F-4D97-AF65-F5344CB8AC3E}">
        <p14:creationId xmlns:p14="http://schemas.microsoft.com/office/powerpoint/2010/main" val="331811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How familiar are you with your college's program review process?
https://www.polleverywhere.com/multiple_choice_polls/XDyVbZdy4r3wQuYz0wNch</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3</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0548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4</a:t>
            </a:fld>
            <a:endParaRPr lang="en-US" dirty="0"/>
          </a:p>
        </p:txBody>
      </p:sp>
    </p:spTree>
    <p:extLst>
      <p:ext uri="{BB962C8B-B14F-4D97-AF65-F5344CB8AC3E}">
        <p14:creationId xmlns:p14="http://schemas.microsoft.com/office/powerpoint/2010/main" val="115785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5</a:t>
            </a:fld>
            <a:endParaRPr lang="en-US" dirty="0"/>
          </a:p>
        </p:txBody>
      </p:sp>
    </p:spTree>
    <p:extLst>
      <p:ext uri="{BB962C8B-B14F-4D97-AF65-F5344CB8AC3E}">
        <p14:creationId xmlns:p14="http://schemas.microsoft.com/office/powerpoint/2010/main" val="184744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Opportunity for faculty’s voices about their programs to be heard and</a:t>
            </a:r>
            <a:r>
              <a:rPr lang="en-US" baseline="0" dirty="0"/>
              <a:t> to document and understand how our students’ experiences our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6</a:t>
            </a:fld>
            <a:endParaRPr lang="en-US" dirty="0"/>
          </a:p>
        </p:txBody>
      </p:sp>
    </p:spTree>
    <p:extLst>
      <p:ext uri="{BB962C8B-B14F-4D97-AF65-F5344CB8AC3E}">
        <p14:creationId xmlns:p14="http://schemas.microsoft.com/office/powerpoint/2010/main" val="409637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on Steps 1 and 2</a:t>
            </a:r>
            <a:endParaRPr lang="en-US" sz="2800" kern="1200" baseline="0" dirty="0">
              <a:solidFill>
                <a:schemeClr val="tx1"/>
              </a:solidFill>
              <a:latin typeface="Times New Roman" panose="02020603050405020304" pitchFamily="18" charset="0"/>
              <a:ea typeface="+mn-ea"/>
              <a:cs typeface="Times New Roman" panose="02020603050405020304" pitchFamily="18" charset="0"/>
            </a:endParaRPr>
          </a:p>
          <a:p>
            <a:endParaRPr lang="en-US" sz="2800" kern="1200" baseline="0" dirty="0">
              <a:solidFill>
                <a:schemeClr val="tx1"/>
              </a:solidFill>
              <a:latin typeface="Times New Roman" panose="02020603050405020304" pitchFamily="18" charset="0"/>
              <a:ea typeface="+mn-ea"/>
              <a:cs typeface="Times New Roman" panose="02020603050405020304" pitchFamily="18" charset="0"/>
            </a:endParaRPr>
          </a:p>
          <a:p>
            <a:r>
              <a:rPr lang="en-US" dirty="0"/>
              <a:t>Program review has evolved into a fairly standard process at most California community colleges. The first several steps in conducting a program review involve the identification of programs and services and the selection of key performance indicators. </a:t>
            </a:r>
          </a:p>
          <a:p>
            <a:br>
              <a:rPr lang="en-US" dirty="0"/>
            </a:br>
            <a:r>
              <a:rPr lang="en-US" dirty="0"/>
              <a:t>From there,</a:t>
            </a:r>
            <a:r>
              <a:rPr lang="en-US" baseline="0" dirty="0"/>
              <a:t> colleges identify the frequency by which program takes place, the mechanisms/format for the review and then finally the use of the program review data and by whom.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7</a:t>
            </a:fld>
            <a:endParaRPr lang="en-US" dirty="0"/>
          </a:p>
        </p:txBody>
      </p:sp>
    </p:spTree>
    <p:extLst>
      <p:ext uri="{BB962C8B-B14F-4D97-AF65-F5344CB8AC3E}">
        <p14:creationId xmlns:p14="http://schemas.microsoft.com/office/powerpoint/2010/main" val="214325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How are "programs" defined in your college's program review process?
https://www.polleverywhere.com/free_text_polls/A96pRHXErthNZizVklzsA</a:t>
            </a:r>
          </a:p>
          <a:p>
            <a:endParaRPr lang="en-US" dirty="0"/>
          </a:p>
          <a:p>
            <a:r>
              <a:rPr lang="en-US" dirty="0"/>
              <a:t>Note</a:t>
            </a:r>
            <a:r>
              <a:rPr lang="en-US" baseline="0" dirty="0"/>
              <a:t> common responses and add</a:t>
            </a:r>
          </a:p>
          <a:p>
            <a:endParaRPr lang="en-US" baseline="0" dirty="0"/>
          </a:p>
          <a:p>
            <a:r>
              <a:rPr lang="en-US" dirty="0"/>
              <a:t>Several questions can guide the identification of programs, including: 1. Is there a certificate or degree associated with the curriculum? 2. Are there cross-listed or team-taught courses associated with the curriculum? 3. Are there course requirements or electives for a degree or certificate that span several departments? 4. Does the faculty or staff in the program provide similar services? 5. Is the size of the service(s) offered sufficient to provide robust data on effectiveness? </a:t>
            </a:r>
          </a:p>
        </p:txBody>
      </p:sp>
      <p:sp>
        <p:nvSpPr>
          <p:cNvPr id="4" name="Slide Number Placeholder 3"/>
          <p:cNvSpPr>
            <a:spLocks noGrp="1"/>
          </p:cNvSpPr>
          <p:nvPr>
            <p:ph type="sldNum" sz="quarter" idx="10"/>
          </p:nvPr>
        </p:nvSpPr>
        <p:spPr/>
        <p:txBody>
          <a:bodyPr/>
          <a:lstStyle/>
          <a:p>
            <a:fld id="{82C30568-8513-8240-B838-EF6D2CD343DD}" type="slidenum">
              <a:rPr lang="en-US" smtClean="0"/>
              <a:t>8</a:t>
            </a:fld>
            <a:endParaRPr 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682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30568-8513-8240-B838-EF6D2CD343DD}" type="slidenum">
              <a:rPr lang="en-US" smtClean="0"/>
              <a:t>9</a:t>
            </a:fld>
            <a:endParaRPr lang="en-US" dirty="0"/>
          </a:p>
        </p:txBody>
      </p:sp>
    </p:spTree>
    <p:extLst>
      <p:ext uri="{BB962C8B-B14F-4D97-AF65-F5344CB8AC3E}">
        <p14:creationId xmlns:p14="http://schemas.microsoft.com/office/powerpoint/2010/main" val="414947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9/13/19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9/13/19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9/13/19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9/13/19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9/13/19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9/13/19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9/13/19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comments" Target="../comments/commen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rpgroup.org/BRIC/InquiryGuide/ProgramRevie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accjc.org/eligibility-requirements-standards-policies/" TargetMode="External"/><Relationship Id="rId4" Type="http://schemas.openxmlformats.org/officeDocument/2006/relationships/hyperlink" Target="https://asccc.org/sites/default/files/publications/Program-review-spring09_0.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comments" Target="../comments/commen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r>
              <a:rPr lang="en-US" sz="4000" b="1" dirty="0">
                <a:latin typeface="Times New Roman" panose="02020603050405020304" pitchFamily="18" charset="0"/>
                <a:cs typeface="Times New Roman" panose="02020603050405020304" pitchFamily="18" charset="0"/>
              </a:rPr>
              <a:t>Re-Evaluating Program Review in a Guided Pathways Framework</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1445" y="4069080"/>
            <a:ext cx="11145255" cy="2530150"/>
          </a:xfrm>
        </p:spPr>
        <p:txBody>
          <a:bodyPr>
            <a:normAutofit fontScale="92500" lnSpcReduction="20000"/>
          </a:bodyPr>
          <a:lstStyle/>
          <a:p>
            <a:pPr algn="l"/>
            <a:r>
              <a:rPr lang="en-US" sz="2600" i="1" dirty="0" err="1">
                <a:latin typeface="Times New Roman" panose="02020603050405020304" pitchFamily="18" charset="0"/>
                <a:cs typeface="Times New Roman" panose="02020603050405020304" pitchFamily="18" charset="0"/>
              </a:rPr>
              <a:t>Ginni</a:t>
            </a:r>
            <a:r>
              <a:rPr lang="en-US" sz="2600" i="1" dirty="0">
                <a:latin typeface="Times New Roman" panose="02020603050405020304" pitchFamily="18" charset="0"/>
                <a:cs typeface="Times New Roman" panose="02020603050405020304" pitchFamily="18" charset="0"/>
              </a:rPr>
              <a:t> May</a:t>
            </a:r>
            <a:r>
              <a:rPr lang="en-US" sz="2600" dirty="0">
                <a:latin typeface="Times New Roman" panose="02020603050405020304" pitchFamily="18" charset="0"/>
                <a:cs typeface="Times New Roman" panose="02020603050405020304" pitchFamily="18" charset="0"/>
              </a:rPr>
              <a:t>, ASCCC Treasurer, Guided Pathways Task Force Chair</a:t>
            </a:r>
          </a:p>
          <a:p>
            <a:pPr algn="l"/>
            <a:r>
              <a:rPr lang="en-US" sz="2600" i="1" dirty="0">
                <a:latin typeface="Times New Roman" panose="02020603050405020304" pitchFamily="18" charset="0"/>
                <a:cs typeface="Times New Roman" panose="02020603050405020304" pitchFamily="18" charset="0"/>
              </a:rPr>
              <a:t>Alyssa Nguyen</a:t>
            </a:r>
            <a:r>
              <a:rPr lang="en-US" sz="2600" dirty="0">
                <a:latin typeface="Times New Roman" panose="02020603050405020304" pitchFamily="18" charset="0"/>
                <a:cs typeface="Times New Roman" panose="02020603050405020304" pitchFamily="18" charset="0"/>
              </a:rPr>
              <a:t>, Director of Research and Evaluation RP Group</a:t>
            </a: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r>
              <a:rPr lang="en-US" sz="1800" dirty="0">
                <a:solidFill>
                  <a:srgbClr val="FF0000"/>
                </a:solidFill>
                <a:latin typeface="Times New Roman" panose="02020603050405020304" pitchFamily="18" charset="0"/>
                <a:ea typeface="Times New Roman" charset="0"/>
                <a:cs typeface="Times New Roman" panose="02020603050405020304" pitchFamily="18" charset="0"/>
              </a:rPr>
              <a:t>Academic Academy, Queen Mary, Long Beach</a:t>
            </a:r>
          </a:p>
          <a:p>
            <a:r>
              <a:rPr lang="en-US" sz="1800" dirty="0">
                <a:solidFill>
                  <a:srgbClr val="FF0000"/>
                </a:solidFill>
                <a:latin typeface="Times New Roman" panose="02020603050405020304" pitchFamily="18" charset="0"/>
                <a:ea typeface="Times New Roman" charset="0"/>
                <a:cs typeface="Times New Roman" panose="02020603050405020304" pitchFamily="18" charset="0"/>
              </a:rPr>
              <a:t> September 13, 2019, 9:30-10:45</a:t>
            </a: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564687"/>
            <a:ext cx="3577450" cy="827100"/>
          </a:xfrm>
          <a:prstGeom prst="rect">
            <a:avLst/>
          </a:prstGeom>
          <a:noFill/>
          <a:ln>
            <a:noFill/>
          </a:ln>
        </p:spPr>
      </p:pic>
      <p:pic>
        <p:nvPicPr>
          <p:cNvPr id="5" name="Picture 4">
            <a:extLst>
              <a:ext uri="{FF2B5EF4-FFF2-40B4-BE49-F238E27FC236}">
                <a16:creationId xmlns:a16="http://schemas.microsoft.com/office/drawing/2014/main" id="{23054B30-4615-B541-A8E7-CF197A83656C}"/>
              </a:ext>
            </a:extLst>
          </p:cNvPr>
          <p:cNvPicPr>
            <a:picLocks noChangeAspect="1"/>
          </p:cNvPicPr>
          <p:nvPr/>
        </p:nvPicPr>
        <p:blipFill>
          <a:blip r:embed="rId4"/>
          <a:stretch>
            <a:fillRect/>
          </a:stretch>
        </p:blipFill>
        <p:spPr>
          <a:xfrm rot="5400000">
            <a:off x="8678861" y="3864831"/>
            <a:ext cx="3194549" cy="1800954"/>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 Program Review?</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lnSpcReduction="10000"/>
          </a:bodyPr>
          <a:lstStyle/>
          <a:p>
            <a:pPr>
              <a:lnSpc>
                <a:spcPct val="100000"/>
              </a:lnSpc>
              <a:spcAft>
                <a:spcPts val="600"/>
              </a:spcAft>
              <a:buClr>
                <a:srgbClr val="C00000"/>
              </a:buClr>
            </a:pPr>
            <a:r>
              <a:rPr lang="en-US" dirty="0">
                <a:solidFill>
                  <a:srgbClr val="C00000"/>
                </a:solidFill>
                <a:latin typeface="Times New Roman" panose="02020603050405020304" pitchFamily="18" charset="0"/>
                <a:cs typeface="Times New Roman" panose="02020603050405020304" pitchFamily="18" charset="0"/>
              </a:rPr>
              <a:t>Title 5 §55003(b)(4)</a:t>
            </a:r>
            <a:r>
              <a:rPr lang="en-US" dirty="0">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at least once each six years all prerequisites and corequisites established by the district shall be reviewed, except that prerequisites and corequisites for vocational courses or programs shall be reviewed every two years. These processes shall also provide for the periodic review of advisories on recommended preparation.</a:t>
            </a:r>
          </a:p>
          <a:p>
            <a:pPr>
              <a:lnSpc>
                <a:spcPct val="100000"/>
              </a:lnSpc>
              <a:spcAft>
                <a:spcPts val="600"/>
              </a:spcAft>
              <a:buClr>
                <a:srgbClr val="C00000"/>
              </a:buClr>
            </a:pPr>
            <a:r>
              <a:rPr lang="en-US" dirty="0">
                <a:solidFill>
                  <a:srgbClr val="C00000"/>
                </a:solidFill>
                <a:latin typeface="Times New Roman" panose="02020603050405020304" pitchFamily="18" charset="0"/>
                <a:cs typeface="Times New Roman" panose="02020603050405020304" pitchFamily="18" charset="0"/>
              </a:rPr>
              <a:t>PCAH, 6</a:t>
            </a:r>
            <a:r>
              <a:rPr lang="en-US" baseline="30000" dirty="0">
                <a:solidFill>
                  <a:srgbClr val="C00000"/>
                </a:solidFill>
                <a:latin typeface="Times New Roman" panose="02020603050405020304" pitchFamily="18" charset="0"/>
                <a:cs typeface="Times New Roman" panose="02020603050405020304" pitchFamily="18" charset="0"/>
              </a:rPr>
              <a:t>th</a:t>
            </a:r>
            <a:r>
              <a:rPr lang="en-US" dirty="0">
                <a:solidFill>
                  <a:srgbClr val="C00000"/>
                </a:solidFill>
                <a:latin typeface="Times New Roman" panose="02020603050405020304" pitchFamily="18" charset="0"/>
                <a:cs typeface="Times New Roman" panose="02020603050405020304" pitchFamily="18" charset="0"/>
              </a:rPr>
              <a:t> Edition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Colleges are required to periodically review curriculum in a process called </a:t>
            </a:r>
            <a:r>
              <a:rPr lang="en-US" b="1" i="1" dirty="0">
                <a:latin typeface="Times New Roman" panose="02020603050405020304" pitchFamily="18" charset="0"/>
                <a:cs typeface="Times New Roman" panose="02020603050405020304" pitchFamily="18" charset="0"/>
              </a:rPr>
              <a:t>program review</a:t>
            </a:r>
            <a:r>
              <a:rPr lang="en-US"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Program review is a planning process whereby departments determine the future needs and goals of their educational programs</a:t>
            </a:r>
            <a:r>
              <a:rPr lang="en-US" i="1" dirty="0">
                <a:latin typeface="Times New Roman" panose="02020603050405020304" pitchFamily="18" charset="0"/>
                <a:cs typeface="Times New Roman" panose="02020603050405020304" pitchFamily="18" charset="0"/>
              </a:rPr>
              <a:t>. Both new and revised curriculum should reflect the fulfillment of this planning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0557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 Program Review?</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a:lnSpc>
                <a:spcPct val="100000"/>
              </a:lnSpc>
              <a:spcAft>
                <a:spcPts val="600"/>
              </a:spcAft>
              <a:buClr>
                <a:srgbClr val="C00000"/>
              </a:buClr>
            </a:pPr>
            <a:r>
              <a:rPr lang="en-US" dirty="0">
                <a:solidFill>
                  <a:srgbClr val="C00000"/>
                </a:solidFill>
                <a:latin typeface="Times New Roman" panose="02020603050405020304" pitchFamily="18" charset="0"/>
                <a:cs typeface="Times New Roman" panose="02020603050405020304" pitchFamily="18" charset="0"/>
              </a:rPr>
              <a:t>California Ed Code §66050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It is also the intent of the Legislature that the segments of higher education recognize that quality teaching is the core ingredient of the undergraduate educational experience. The segments of higher education are encouraged to improve the quality of undergraduate education as a central priority of California’s public colleges and universities. </a:t>
            </a:r>
          </a:p>
          <a:p>
            <a:pPr marL="0" indent="0">
              <a:lnSpc>
                <a:spcPct val="100000"/>
              </a:lnSpc>
              <a:spcAft>
                <a:spcPts val="600"/>
              </a:spcAft>
              <a:buClr>
                <a:srgbClr val="C00000"/>
              </a:buClr>
              <a:buNone/>
            </a:pPr>
            <a:endParaRPr lang="en-US" dirty="0">
              <a:latin typeface="Times New Roman" panose="02020603050405020304" pitchFamily="18" charset="0"/>
              <a:cs typeface="Times New Roman" panose="02020603050405020304" pitchFamily="18" charset="0"/>
            </a:endParaRPr>
          </a:p>
          <a:p>
            <a:pPr>
              <a:lnSpc>
                <a:spcPct val="100000"/>
              </a:lnSpc>
              <a:spcAft>
                <a:spcPts val="600"/>
              </a:spcAft>
              <a:buClr>
                <a:srgbClr val="C00000"/>
              </a:buClr>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22ABF51-7E2F-2A4F-9DBB-92F3393FDF85}"/>
              </a:ext>
            </a:extLst>
          </p:cNvPr>
          <p:cNvPicPr>
            <a:picLocks noChangeAspect="1"/>
          </p:cNvPicPr>
          <p:nvPr/>
        </p:nvPicPr>
        <p:blipFill>
          <a:blip r:embed="rId3"/>
          <a:stretch>
            <a:fillRect/>
          </a:stretch>
        </p:blipFill>
        <p:spPr>
          <a:xfrm>
            <a:off x="5157788" y="5273676"/>
            <a:ext cx="2300288" cy="1142910"/>
          </a:xfrm>
          <a:prstGeom prst="rect">
            <a:avLst/>
          </a:prstGeom>
        </p:spPr>
      </p:pic>
    </p:spTree>
    <p:extLst>
      <p:ext uri="{BB962C8B-B14F-4D97-AF65-F5344CB8AC3E}">
        <p14:creationId xmlns:p14="http://schemas.microsoft.com/office/powerpoint/2010/main" val="61470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 Program Review?</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554480"/>
            <a:ext cx="10515600" cy="4919471"/>
          </a:xfrm>
        </p:spPr>
        <p:txBody>
          <a:bodyPr>
            <a:noAutofit/>
          </a:bodyPr>
          <a:lstStyle/>
          <a:p>
            <a:pPr marL="0" indent="0">
              <a:lnSpc>
                <a:spcPct val="100000"/>
              </a:lnSpc>
              <a:spcAft>
                <a:spcPts val="600"/>
              </a:spcAft>
              <a:buClr>
                <a:srgbClr val="C00000"/>
              </a:buClr>
              <a:buNone/>
            </a:pPr>
            <a:r>
              <a:rPr lang="en-US" sz="2600" b="1" dirty="0">
                <a:solidFill>
                  <a:srgbClr val="C00000"/>
                </a:solidFill>
                <a:latin typeface="Times New Roman" panose="02020603050405020304" pitchFamily="18" charset="0"/>
                <a:cs typeface="Times New Roman" panose="02020603050405020304" pitchFamily="18" charset="0"/>
              </a:rPr>
              <a:t>Regional Accreditation – ACCJC</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 primary purpose of an ACCJC-accredited institution is to foster student learning and student achievement. An effective institution ensures that its resources, programs, and services, whenever, wherever, and however delivered, support student learning and achievement. </a:t>
            </a:r>
          </a:p>
          <a:p>
            <a:pPr marL="0" indent="0">
              <a:lnSpc>
                <a:spcPct val="100000"/>
              </a:lnSpc>
              <a:spcAft>
                <a:spcPts val="600"/>
              </a:spcAft>
              <a:buClr>
                <a:srgbClr val="C00000"/>
              </a:buClr>
              <a:buNone/>
            </a:pPr>
            <a:r>
              <a:rPr lang="en-US" sz="2600" b="1" dirty="0">
                <a:solidFill>
                  <a:srgbClr val="C00000"/>
                </a:solidFill>
                <a:latin typeface="Times New Roman" panose="02020603050405020304" pitchFamily="18" charset="0"/>
                <a:cs typeface="Times New Roman" panose="02020603050405020304" pitchFamily="18" charset="0"/>
              </a:rPr>
              <a:t>Standard I.B.5</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 institution assesses accomplishment of its mission through </a:t>
            </a:r>
            <a:r>
              <a:rPr lang="en-US" sz="2600" b="1" i="1" dirty="0">
                <a:latin typeface="Times New Roman" panose="02020603050405020304" pitchFamily="18" charset="0"/>
                <a:cs typeface="Times New Roman" panose="02020603050405020304" pitchFamily="18" charset="0"/>
              </a:rPr>
              <a:t>program review </a:t>
            </a:r>
            <a:r>
              <a:rPr lang="en-US" sz="2600" i="1" dirty="0">
                <a:latin typeface="Times New Roman" panose="02020603050405020304" pitchFamily="18" charset="0"/>
                <a:cs typeface="Times New Roman" panose="02020603050405020304" pitchFamily="18" charset="0"/>
              </a:rPr>
              <a:t>and evaluation of goals and objectives, student learning outcomes, and student achievement. Quantitative and qualitative data are disaggregated for analysis by program type and mode of delivery. </a:t>
            </a:r>
          </a:p>
          <a:p>
            <a:pPr marL="0" indent="0">
              <a:lnSpc>
                <a:spcPct val="100000"/>
              </a:lnSpc>
              <a:spcAft>
                <a:spcPts val="600"/>
              </a:spcAft>
              <a:buClr>
                <a:srgbClr val="C00000"/>
              </a:buClr>
              <a:buNone/>
            </a:pPr>
            <a:r>
              <a:rPr lang="en-US" sz="2600" b="1" dirty="0">
                <a:solidFill>
                  <a:srgbClr val="C00000"/>
                </a:solidFill>
                <a:latin typeface="Times New Roman" panose="02020603050405020304" pitchFamily="18" charset="0"/>
                <a:cs typeface="Times New Roman" panose="02020603050405020304" pitchFamily="18" charset="0"/>
              </a:rPr>
              <a:t>Standard I.B.9</a:t>
            </a:r>
            <a:r>
              <a:rPr lang="en-US" sz="2600"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institution integrates </a:t>
            </a:r>
            <a:r>
              <a:rPr lang="en-US" b="1" i="1" dirty="0">
                <a:latin typeface="Times New Roman" panose="02020603050405020304" pitchFamily="18" charset="0"/>
                <a:cs typeface="Times New Roman" panose="02020603050405020304" pitchFamily="18" charset="0"/>
              </a:rPr>
              <a:t>program review</a:t>
            </a:r>
            <a:r>
              <a:rPr lang="en-US" i="1" dirty="0">
                <a:latin typeface="Times New Roman" panose="02020603050405020304" pitchFamily="18" charset="0"/>
                <a:cs typeface="Times New Roman" panose="02020603050405020304" pitchFamily="18" charset="0"/>
              </a:rPr>
              <a:t>, planning, and resource allocation…</a:t>
            </a:r>
          </a:p>
        </p:txBody>
      </p:sp>
    </p:spTree>
    <p:extLst>
      <p:ext uri="{BB962C8B-B14F-4D97-AF65-F5344CB8AC3E}">
        <p14:creationId xmlns:p14="http://schemas.microsoft.com/office/powerpoint/2010/main" val="381177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 Program Review?</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2084832"/>
            <a:ext cx="10515600" cy="4389119"/>
          </a:xfrm>
        </p:spPr>
        <p:txBody>
          <a:bodyPr>
            <a:noAutofit/>
          </a:bodyPr>
          <a:lstStyle/>
          <a:p>
            <a:pPr marL="0" indent="0" algn="ctr">
              <a:lnSpc>
                <a:spcPct val="100000"/>
              </a:lnSpc>
              <a:spcAft>
                <a:spcPts val="600"/>
              </a:spcAft>
              <a:buClr>
                <a:srgbClr val="C00000"/>
              </a:buClr>
              <a:buNone/>
            </a:pPr>
            <a:r>
              <a:rPr lang="en-US" sz="4400" i="1" dirty="0">
                <a:solidFill>
                  <a:srgbClr val="C00000"/>
                </a:solidFill>
                <a:latin typeface="Times New Roman" panose="02020603050405020304" pitchFamily="18" charset="0"/>
                <a:cs typeface="Times New Roman" panose="02020603050405020304" pitchFamily="18" charset="0"/>
              </a:rPr>
              <a:t>How else can we know what is working and what needs improvement?</a:t>
            </a:r>
          </a:p>
        </p:txBody>
      </p:sp>
      <p:pic>
        <p:nvPicPr>
          <p:cNvPr id="4" name="Picture 3">
            <a:extLst>
              <a:ext uri="{FF2B5EF4-FFF2-40B4-BE49-F238E27FC236}">
                <a16:creationId xmlns:a16="http://schemas.microsoft.com/office/drawing/2014/main" id="{73B43C98-6E37-6B4F-A9D1-6D3D9244ED67}"/>
              </a:ext>
            </a:extLst>
          </p:cNvPr>
          <p:cNvPicPr>
            <a:picLocks noChangeAspect="1"/>
          </p:cNvPicPr>
          <p:nvPr/>
        </p:nvPicPr>
        <p:blipFill>
          <a:blip r:embed="rId3"/>
          <a:stretch>
            <a:fillRect/>
          </a:stretch>
        </p:blipFill>
        <p:spPr>
          <a:xfrm>
            <a:off x="3950208" y="3978493"/>
            <a:ext cx="4151376" cy="2324771"/>
          </a:xfrm>
          <a:prstGeom prst="rect">
            <a:avLst/>
          </a:prstGeom>
        </p:spPr>
      </p:pic>
    </p:spTree>
    <p:extLst>
      <p:ext uri="{BB962C8B-B14F-4D97-AF65-F5344CB8AC3E}">
        <p14:creationId xmlns:p14="http://schemas.microsoft.com/office/powerpoint/2010/main" val="103786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81050" y="1371600"/>
            <a:ext cx="10661650" cy="5232400"/>
          </a:xfrm>
          <a:prstGeom prst="rect">
            <a:avLst/>
          </a:prstGeom>
        </p:spPr>
      </p:pic>
      <p:sp>
        <p:nvSpPr>
          <p:cNvPr id="3" name="TextBox 2"/>
          <p:cNvSpPr txBox="1"/>
          <p:nvPr/>
        </p:nvSpPr>
        <p:spPr>
          <a:xfrm>
            <a:off x="781050" y="169842"/>
            <a:ext cx="11410950" cy="954107"/>
          </a:xfrm>
          <a:prstGeom prst="rect">
            <a:avLst/>
          </a:prstGeom>
          <a:noFill/>
        </p:spPr>
        <p:txBody>
          <a:bodyPr wrap="square" rtlCol="0">
            <a:spAutoFit/>
          </a:bodyPr>
          <a:lstStyle/>
          <a:p>
            <a:r>
              <a:rPr lang="en-US" sz="2800" b="1" dirty="0"/>
              <a:t>Participate in Poll</a:t>
            </a:r>
            <a:br>
              <a:rPr lang="en-US" sz="2800" b="1" dirty="0"/>
            </a:br>
            <a:r>
              <a:rPr lang="en-US" sz="2800" b="1" dirty="0"/>
              <a:t>Via Web @ PollEV.com/rpgroup242     OR    Text RPGROUP242 to 22333</a:t>
            </a:r>
          </a:p>
        </p:txBody>
      </p:sp>
    </p:spTree>
    <p:extLst>
      <p:ext uri="{BB962C8B-B14F-4D97-AF65-F5344CB8AC3E}">
        <p14:creationId xmlns:p14="http://schemas.microsoft.com/office/powerpoint/2010/main" val="2642502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63852" y="361950"/>
            <a:ext cx="9954793" cy="5129213"/>
          </a:xfrm>
          <a:prstGeom prst="rect">
            <a:avLst/>
          </a:prstGeom>
        </p:spPr>
      </p:pic>
      <p:sp>
        <p:nvSpPr>
          <p:cNvPr id="6" name="TextBox 5"/>
          <p:cNvSpPr txBox="1"/>
          <p:nvPr/>
        </p:nvSpPr>
        <p:spPr>
          <a:xfrm>
            <a:off x="4482791" y="6049898"/>
            <a:ext cx="762371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RP Group  Inquiry Guide: Maximizing the Program Review Process</a:t>
            </a:r>
          </a:p>
        </p:txBody>
      </p:sp>
    </p:spTree>
    <p:extLst>
      <p:ext uri="{BB962C8B-B14F-4D97-AF65-F5344CB8AC3E}">
        <p14:creationId xmlns:p14="http://schemas.microsoft.com/office/powerpoint/2010/main" val="308325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58546" y="1762351"/>
            <a:ext cx="7025587" cy="4839530"/>
          </a:xfrm>
          <a:prstGeom prst="rect">
            <a:avLst/>
          </a:prstGeom>
        </p:spPr>
      </p:pic>
      <p:sp>
        <p:nvSpPr>
          <p:cNvPr id="5" name="Content Placeholder 2">
            <a:extLst>
              <a:ext uri="{FF2B5EF4-FFF2-40B4-BE49-F238E27FC236}">
                <a16:creationId xmlns:a16="http://schemas.microsoft.com/office/drawing/2014/main" id="{5472B456-8EC2-624F-9A79-95418E373984}"/>
              </a:ext>
            </a:extLst>
          </p:cNvPr>
          <p:cNvSpPr txBox="1">
            <a:spLocks/>
          </p:cNvSpPr>
          <p:nvPr/>
        </p:nvSpPr>
        <p:spPr>
          <a:xfrm>
            <a:off x="8113776" y="1792603"/>
            <a:ext cx="3276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7030A0"/>
              </a:buClr>
              <a:buFont typeface="Arial"/>
              <a:buNone/>
            </a:pPr>
            <a:r>
              <a:rPr lang="en-US" sz="3200" dirty="0">
                <a:latin typeface="Times New Roman" panose="02020603050405020304" pitchFamily="18" charset="0"/>
                <a:cs typeface="Times New Roman" panose="02020603050405020304" pitchFamily="18" charset="0"/>
              </a:rPr>
              <a:t>Key performance indicators (KPIs) provide signals for how efficient and effective the programs are meeting the mission of the college and support student success </a:t>
            </a:r>
          </a:p>
        </p:txBody>
      </p:sp>
      <p:sp>
        <p:nvSpPr>
          <p:cNvPr id="2" name="Rectangle 1">
            <a:extLst>
              <a:ext uri="{FF2B5EF4-FFF2-40B4-BE49-F238E27FC236}">
                <a16:creationId xmlns:a16="http://schemas.microsoft.com/office/drawing/2014/main" id="{3AC48163-4124-474F-B88B-B7E058CA1DAE}"/>
              </a:ext>
            </a:extLst>
          </p:cNvPr>
          <p:cNvSpPr/>
          <p:nvPr/>
        </p:nvSpPr>
        <p:spPr>
          <a:xfrm>
            <a:off x="713232" y="438912"/>
            <a:ext cx="10677144" cy="1323439"/>
          </a:xfrm>
          <a:prstGeom prst="rect">
            <a:avLst/>
          </a:prstGeom>
        </p:spPr>
        <p:txBody>
          <a:bodyPr wrap="square">
            <a:spAutoFit/>
          </a:bodyPr>
          <a:lstStyle/>
          <a:p>
            <a:r>
              <a:rPr lang="en-US" sz="4000" dirty="0">
                <a:solidFill>
                  <a:srgbClr val="0000FF"/>
                </a:solidFill>
                <a:latin typeface="Times New Roman" panose="02020603050405020304" pitchFamily="18" charset="0"/>
                <a:cs typeface="Times New Roman" panose="02020603050405020304" pitchFamily="18" charset="0"/>
              </a:rPr>
              <a:t>Standard Program Review</a:t>
            </a:r>
            <a:r>
              <a:rPr lang="en-US" sz="4000" b="1" dirty="0">
                <a:solidFill>
                  <a:srgbClr val="0000FF"/>
                </a:solidFill>
                <a:latin typeface="Times New Roman" panose="02020603050405020304" pitchFamily="18" charset="0"/>
                <a:cs typeface="Times New Roman" panose="02020603050405020304" pitchFamily="18" charset="0"/>
              </a:rPr>
              <a:t>…How can we make this Guided Pathways informed?</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33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5333-A71F-8E4F-BB91-D446BAA4BF89}"/>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Considerations…</a:t>
            </a:r>
          </a:p>
        </p:txBody>
      </p:sp>
      <p:sp>
        <p:nvSpPr>
          <p:cNvPr id="3" name="Content Placeholder 2">
            <a:extLst>
              <a:ext uri="{FF2B5EF4-FFF2-40B4-BE49-F238E27FC236}">
                <a16:creationId xmlns:a16="http://schemas.microsoft.com/office/drawing/2014/main" id="{F8FEBA2D-9678-424D-B616-42E959153D9C}"/>
              </a:ext>
            </a:extLst>
          </p:cNvPr>
          <p:cNvSpPr>
            <a:spLocks noGrp="1"/>
          </p:cNvSpPr>
          <p:nvPr>
            <p:ph idx="1"/>
          </p:nvPr>
        </p:nvSpPr>
        <p:spPr/>
        <p:txBody>
          <a:bodyPr>
            <a:normAutofit/>
          </a:bodyPr>
          <a:lstStyle/>
          <a:p>
            <a:pPr>
              <a:buClr>
                <a:srgbClr val="C00000"/>
              </a:buClr>
            </a:pPr>
            <a:r>
              <a:rPr lang="en-US" sz="3600" dirty="0">
                <a:latin typeface="Times New Roman" panose="02020603050405020304" pitchFamily="18" charset="0"/>
                <a:cs typeface="Times New Roman" panose="02020603050405020304" pitchFamily="18" charset="0"/>
              </a:rPr>
              <a:t>Traditional measures have relied on measures of efficiency such as productivity, enrollments, and program completions…it is more than just this with Guided Pathways informed Program Review.</a:t>
            </a:r>
          </a:p>
          <a:p>
            <a:pPr>
              <a:buClr>
                <a:srgbClr val="C00000"/>
              </a:buClr>
            </a:pPr>
            <a:r>
              <a:rPr lang="en-US" sz="3600" dirty="0">
                <a:latin typeface="Times New Roman" panose="02020603050405020304" pitchFamily="18" charset="0"/>
                <a:cs typeface="Times New Roman" panose="02020603050405020304" pitchFamily="18" charset="0"/>
              </a:rPr>
              <a:t>How can program review be more meaningful and student-focused?</a:t>
            </a:r>
          </a:p>
          <a:p>
            <a:pPr marL="0" indent="0">
              <a:buClr>
                <a:srgbClr val="C00000"/>
              </a:buClr>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36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Table Exercise: Imagine and Share Out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514350" indent="-514350">
              <a:buClr>
                <a:srgbClr val="7030A0"/>
              </a:buClr>
              <a:buFont typeface="+mj-lt"/>
              <a:buAutoNum type="arabicPeriod"/>
            </a:pPr>
            <a:r>
              <a:rPr lang="en-US" sz="3200" dirty="0">
                <a:latin typeface="Times New Roman" panose="02020603050405020304" pitchFamily="18" charset="0"/>
                <a:cs typeface="Times New Roman" panose="02020603050405020304" pitchFamily="18" charset="0"/>
              </a:rPr>
              <a:t>How can your standard </a:t>
            </a:r>
            <a:r>
              <a:rPr lang="en-US" sz="3200" b="1" dirty="0">
                <a:latin typeface="Times New Roman" panose="02020603050405020304" pitchFamily="18" charset="0"/>
                <a:cs typeface="Times New Roman" panose="02020603050405020304" pitchFamily="18" charset="0"/>
              </a:rPr>
              <a:t>program review process </a:t>
            </a:r>
            <a:r>
              <a:rPr lang="en-US" sz="3200" dirty="0">
                <a:latin typeface="Times New Roman" panose="02020603050405020304" pitchFamily="18" charset="0"/>
                <a:cs typeface="Times New Roman" panose="02020603050405020304" pitchFamily="18" charset="0"/>
              </a:rPr>
              <a:t>be made more meaningful and truly address a student focused goal?</a:t>
            </a:r>
          </a:p>
          <a:p>
            <a:pPr marL="514350" indent="-514350">
              <a:buClr>
                <a:srgbClr val="7030A0"/>
              </a:buClr>
              <a:buFont typeface="+mj-lt"/>
              <a:buAutoNum type="arabicPeriod"/>
            </a:pPr>
            <a:r>
              <a:rPr lang="en-US" sz="3200" dirty="0">
                <a:latin typeface="Times New Roman" panose="02020603050405020304" pitchFamily="18" charset="0"/>
                <a:cs typeface="Times New Roman" panose="02020603050405020304" pitchFamily="18" charset="0"/>
              </a:rPr>
              <a:t>What </a:t>
            </a:r>
            <a:r>
              <a:rPr lang="en-US" sz="3200" b="1" dirty="0">
                <a:latin typeface="Times New Roman" panose="02020603050405020304" pitchFamily="18" charset="0"/>
                <a:cs typeface="Times New Roman" panose="02020603050405020304" pitchFamily="18" charset="0"/>
              </a:rPr>
              <a:t>data/information</a:t>
            </a:r>
            <a:r>
              <a:rPr lang="en-US" sz="3200" dirty="0">
                <a:latin typeface="Times New Roman" panose="02020603050405020304" pitchFamily="18" charset="0"/>
                <a:cs typeface="Times New Roman" panose="02020603050405020304" pitchFamily="18" charset="0"/>
              </a:rPr>
              <a:t> would be needed for program review to be more meaningful and student-focused?</a:t>
            </a:r>
          </a:p>
          <a:p>
            <a:pPr marL="0" indent="0">
              <a:buClr>
                <a:srgbClr val="7030A0"/>
              </a:buClr>
              <a:buNone/>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1483532-F985-1F4B-8C5D-95E4BF2A3F09}"/>
              </a:ext>
            </a:extLst>
          </p:cNvPr>
          <p:cNvPicPr>
            <a:picLocks noChangeAspect="1"/>
          </p:cNvPicPr>
          <p:nvPr/>
        </p:nvPicPr>
        <p:blipFill>
          <a:blip r:embed="rId3"/>
          <a:stretch>
            <a:fillRect/>
          </a:stretch>
        </p:blipFill>
        <p:spPr>
          <a:xfrm>
            <a:off x="4037996" y="4407408"/>
            <a:ext cx="4436350" cy="1769555"/>
          </a:xfrm>
          <a:prstGeom prst="rect">
            <a:avLst/>
          </a:prstGeom>
        </p:spPr>
      </p:pic>
    </p:spTree>
    <p:extLst>
      <p:ext uri="{BB962C8B-B14F-4D97-AF65-F5344CB8AC3E}">
        <p14:creationId xmlns:p14="http://schemas.microsoft.com/office/powerpoint/2010/main" val="328642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01350" cy="1325563"/>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Imagine Student-Centered Program Review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2704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85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600" cy="4481512"/>
          </a:xfrm>
          <a:noFill/>
        </p:spPr>
        <p:txBody>
          <a:bodyPr>
            <a:normAutofit/>
          </a:bodyPr>
          <a:lstStyle/>
          <a:p>
            <a:pPr marL="0" indent="0">
              <a:buClr>
                <a:srgbClr val="0070C0"/>
              </a:buClr>
              <a:buNone/>
            </a:pPr>
            <a:r>
              <a:rPr lang="en-US" dirty="0">
                <a:latin typeface="Times New Roman" panose="02020603050405020304" pitchFamily="18" charset="0"/>
                <a:cs typeface="Times New Roman" panose="02020603050405020304" pitchFamily="18" charset="0"/>
              </a:rPr>
              <a:t>By the end of this session, participants should be able to answer and discuss these questions:</a:t>
            </a:r>
          </a:p>
          <a:p>
            <a:pPr>
              <a:buClr>
                <a:srgbClr val="0070C0"/>
              </a:buClr>
            </a:pPr>
            <a:r>
              <a:rPr lang="en-US" dirty="0">
                <a:latin typeface="Times New Roman" panose="02020603050405020304" pitchFamily="18" charset="0"/>
                <a:cs typeface="Times New Roman" panose="02020603050405020304" pitchFamily="18" charset="0"/>
              </a:rPr>
              <a:t>What is program review?</a:t>
            </a:r>
          </a:p>
          <a:p>
            <a:pPr>
              <a:buClr>
                <a:srgbClr val="0070C0"/>
              </a:buClr>
            </a:pPr>
            <a:r>
              <a:rPr lang="en-US" dirty="0">
                <a:latin typeface="Times New Roman" panose="02020603050405020304" pitchFamily="18" charset="0"/>
                <a:cs typeface="Times New Roman" panose="02020603050405020304" pitchFamily="18" charset="0"/>
              </a:rPr>
              <a:t>How does a Guided Pathways framework inform your program review?</a:t>
            </a:r>
          </a:p>
          <a:p>
            <a:pPr>
              <a:buClr>
                <a:srgbClr val="0070C0"/>
              </a:buClr>
            </a:pPr>
            <a:r>
              <a:rPr lang="en-US" dirty="0">
                <a:latin typeface="Times New Roman" panose="02020603050405020304" pitchFamily="18" charset="0"/>
                <a:cs typeface="Times New Roman" panose="02020603050405020304" pitchFamily="18" charset="0"/>
              </a:rPr>
              <a:t>What types of data and information could be examined for a more student-focused program review process? </a:t>
            </a:r>
          </a:p>
        </p:txBody>
      </p:sp>
    </p:spTree>
    <p:extLst>
      <p:ext uri="{BB962C8B-B14F-4D97-AF65-F5344CB8AC3E}">
        <p14:creationId xmlns:p14="http://schemas.microsoft.com/office/powerpoint/2010/main" val="238816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09006" y="1345474"/>
            <a:ext cx="11728994" cy="5258525"/>
          </a:xfrm>
          <a:prstGeom prst="rect">
            <a:avLst/>
          </a:prstGeom>
        </p:spPr>
      </p:pic>
      <p:sp>
        <p:nvSpPr>
          <p:cNvPr id="3" name="TextBox 2"/>
          <p:cNvSpPr txBox="1"/>
          <p:nvPr/>
        </p:nvSpPr>
        <p:spPr>
          <a:xfrm>
            <a:off x="781050" y="169842"/>
            <a:ext cx="11410950" cy="954107"/>
          </a:xfrm>
          <a:prstGeom prst="rect">
            <a:avLst/>
          </a:prstGeom>
          <a:noFill/>
        </p:spPr>
        <p:txBody>
          <a:bodyPr wrap="square" rtlCol="0">
            <a:spAutoFit/>
          </a:bodyPr>
          <a:lstStyle/>
          <a:p>
            <a:r>
              <a:rPr lang="en-US" sz="2800" b="1" dirty="0"/>
              <a:t>Participate in Poll</a:t>
            </a:r>
            <a:br>
              <a:rPr lang="en-US" sz="2800" b="1" dirty="0"/>
            </a:br>
            <a:r>
              <a:rPr lang="en-US" sz="2800" b="1" dirty="0"/>
              <a:t>Via Web @ PollEV.com/rpgroup242     OR    Text RPGROUP242 to 22333</a:t>
            </a:r>
          </a:p>
        </p:txBody>
      </p:sp>
    </p:spTree>
    <p:extLst>
      <p:ext uri="{BB962C8B-B14F-4D97-AF65-F5344CB8AC3E}">
        <p14:creationId xmlns:p14="http://schemas.microsoft.com/office/powerpoint/2010/main" val="3247755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Evaluating Program Review</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423333" y="1490132"/>
            <a:ext cx="11243734" cy="5012268"/>
          </a:xfrm>
        </p:spPr>
        <p:txBody>
          <a:bodyPr>
            <a:normAutofit fontScale="92500" lnSpcReduction="10000"/>
          </a:bodyPr>
          <a:lstStyle/>
          <a:p>
            <a:pPr marL="0" indent="0">
              <a:buClr>
                <a:schemeClr val="accent6">
                  <a:lumMod val="75000"/>
                </a:schemeClr>
              </a:buClr>
              <a:buNone/>
            </a:pPr>
            <a:r>
              <a:rPr lang="en-US" sz="3200" dirty="0">
                <a:solidFill>
                  <a:srgbClr val="C00000"/>
                </a:solidFill>
                <a:latin typeface="Times New Roman" panose="02020603050405020304" pitchFamily="18" charset="0"/>
                <a:cs typeface="Times New Roman" panose="02020603050405020304" pitchFamily="18" charset="0"/>
              </a:rPr>
              <a:t>Changing perspectives…</a:t>
            </a:r>
          </a:p>
          <a:p>
            <a:pPr marL="0" indent="0" algn="r">
              <a:buClr>
                <a:schemeClr val="accent6">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lgn="r">
              <a:buClr>
                <a:schemeClr val="accent6">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lgn="r">
              <a:buClr>
                <a:schemeClr val="accent6">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lgn="r">
              <a:buClr>
                <a:schemeClr val="accent6">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lgn="r">
              <a:buClr>
                <a:schemeClr val="accent6">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lgn="r">
              <a:buClr>
                <a:schemeClr val="accent6">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lgn="r">
              <a:buClr>
                <a:schemeClr val="accent6">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lgn="ctr">
              <a:buClr>
                <a:schemeClr val="accent6">
                  <a:lumMod val="75000"/>
                </a:schemeClr>
              </a:buClr>
              <a:buNone/>
            </a:pPr>
            <a:endParaRPr lang="en-US" sz="3200" b="1" dirty="0">
              <a:solidFill>
                <a:srgbClr val="0070C0"/>
              </a:solidFill>
              <a:latin typeface="Times New Roman" panose="02020603050405020304" pitchFamily="18" charset="0"/>
              <a:cs typeface="Times New Roman" panose="02020603050405020304" pitchFamily="18" charset="0"/>
            </a:endParaRPr>
          </a:p>
          <a:p>
            <a:pPr marL="0" indent="0" algn="ctr">
              <a:buClr>
                <a:schemeClr val="accent6">
                  <a:lumMod val="75000"/>
                </a:schemeClr>
              </a:buClr>
              <a:buNone/>
            </a:pPr>
            <a:r>
              <a:rPr lang="en-US" sz="3200" b="1" dirty="0">
                <a:solidFill>
                  <a:srgbClr val="0070C0"/>
                </a:solidFill>
                <a:latin typeface="Times New Roman" panose="02020603050405020304" pitchFamily="18" charset="0"/>
                <a:cs typeface="Times New Roman" panose="02020603050405020304" pitchFamily="18" charset="0"/>
              </a:rPr>
              <a:t>What is working and what can be improved? </a:t>
            </a:r>
          </a:p>
        </p:txBody>
      </p:sp>
      <p:pic>
        <p:nvPicPr>
          <p:cNvPr id="4" name="Picture 3">
            <a:extLst>
              <a:ext uri="{FF2B5EF4-FFF2-40B4-BE49-F238E27FC236}">
                <a16:creationId xmlns:a16="http://schemas.microsoft.com/office/drawing/2014/main" id="{EC29524D-27E9-F84B-AF2A-CA269E01B189}"/>
              </a:ext>
            </a:extLst>
          </p:cNvPr>
          <p:cNvPicPr>
            <a:picLocks noChangeAspect="1"/>
          </p:cNvPicPr>
          <p:nvPr/>
        </p:nvPicPr>
        <p:blipFill>
          <a:blip r:embed="rId3"/>
          <a:stretch>
            <a:fillRect/>
          </a:stretch>
        </p:blipFill>
        <p:spPr>
          <a:xfrm>
            <a:off x="1163816" y="2116968"/>
            <a:ext cx="3081338" cy="3521529"/>
          </a:xfrm>
          <a:prstGeom prst="rect">
            <a:avLst/>
          </a:prstGeom>
        </p:spPr>
      </p:pic>
      <p:pic>
        <p:nvPicPr>
          <p:cNvPr id="5" name="Google Shape;281;p15">
            <a:extLst>
              <a:ext uri="{FF2B5EF4-FFF2-40B4-BE49-F238E27FC236}">
                <a16:creationId xmlns:a16="http://schemas.microsoft.com/office/drawing/2014/main" id="{1B859B24-A142-3D4F-8EDC-C0A6A76CECAA}"/>
              </a:ext>
            </a:extLst>
          </p:cNvPr>
          <p:cNvPicPr preferRelativeResize="0"/>
          <p:nvPr/>
        </p:nvPicPr>
        <p:blipFill rotWithShape="1">
          <a:blip r:embed="rId4">
            <a:alphaModFix/>
          </a:blip>
          <a:srcRect/>
          <a:stretch/>
        </p:blipFill>
        <p:spPr>
          <a:xfrm>
            <a:off x="5675670" y="1937618"/>
            <a:ext cx="5678130" cy="3283272"/>
          </a:xfrm>
          <a:prstGeom prst="rect">
            <a:avLst/>
          </a:prstGeom>
          <a:noFill/>
          <a:ln>
            <a:noFill/>
          </a:ln>
        </p:spPr>
      </p:pic>
    </p:spTree>
    <p:extLst>
      <p:ext uri="{BB962C8B-B14F-4D97-AF65-F5344CB8AC3E}">
        <p14:creationId xmlns:p14="http://schemas.microsoft.com/office/powerpoint/2010/main" val="396475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Thank You!</a:t>
            </a:r>
          </a:p>
        </p:txBody>
      </p:sp>
      <p:pic>
        <p:nvPicPr>
          <p:cNvPr id="5" name="Picture 4">
            <a:extLst>
              <a:ext uri="{FF2B5EF4-FFF2-40B4-BE49-F238E27FC236}">
                <a16:creationId xmlns:a16="http://schemas.microsoft.com/office/drawing/2014/main" id="{5E5F0A1F-6BA8-ED40-B1DE-6D428A951729}"/>
              </a:ext>
            </a:extLst>
          </p:cNvPr>
          <p:cNvPicPr>
            <a:picLocks noChangeAspect="1"/>
          </p:cNvPicPr>
          <p:nvPr/>
        </p:nvPicPr>
        <p:blipFill>
          <a:blip r:embed="rId3"/>
          <a:stretch>
            <a:fillRect/>
          </a:stretch>
        </p:blipFill>
        <p:spPr>
          <a:xfrm>
            <a:off x="6480174" y="2072874"/>
            <a:ext cx="4378325" cy="2713328"/>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Resources</a:t>
            </a:r>
            <a:endParaRPr lang="en-US" dirty="0"/>
          </a:p>
        </p:txBody>
      </p:sp>
      <p:sp>
        <p:nvSpPr>
          <p:cNvPr id="3" name="Content Placeholder 2"/>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hlinkClick r:id="rId3"/>
            </a:endParaRPr>
          </a:p>
          <a:p>
            <a:r>
              <a:rPr lang="en-US" dirty="0">
                <a:latin typeface="Times New Roman" panose="02020603050405020304" pitchFamily="18" charset="0"/>
                <a:cs typeface="Times New Roman" panose="02020603050405020304" pitchFamily="18" charset="0"/>
                <a:hlinkClick r:id="rId3"/>
              </a:rPr>
              <a:t>RP Group Bridging Research, Information, and Culture Initiative (BRIC) Inquiry Guide: Maximizing the Program Review Process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ASCCC Paper, 2009 – </a:t>
            </a:r>
            <a:r>
              <a:rPr lang="en-US" dirty="0">
                <a:latin typeface="Times New Roman" panose="02020603050405020304" pitchFamily="18" charset="0"/>
                <a:cs typeface="Times New Roman" panose="02020603050405020304" pitchFamily="18" charset="0"/>
                <a:hlinkClick r:id="rId4"/>
              </a:rPr>
              <a:t>Program Review: Setting a Standard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5"/>
              </a:rPr>
              <a:t>ACCJC Eligibility Requirements, Standards, and Commission Policies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47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74650" y="1568450"/>
            <a:ext cx="11385550" cy="5289550"/>
          </a:xfrm>
          <a:prstGeom prst="rect">
            <a:avLst/>
          </a:prstGeom>
        </p:spPr>
      </p:pic>
      <p:sp>
        <p:nvSpPr>
          <p:cNvPr id="4" name="TextBox 3"/>
          <p:cNvSpPr txBox="1"/>
          <p:nvPr/>
        </p:nvSpPr>
        <p:spPr>
          <a:xfrm>
            <a:off x="781050" y="169842"/>
            <a:ext cx="11410950" cy="954107"/>
          </a:xfrm>
          <a:prstGeom prst="rect">
            <a:avLst/>
          </a:prstGeom>
          <a:noFill/>
        </p:spPr>
        <p:txBody>
          <a:bodyPr wrap="square" rtlCol="0">
            <a:spAutoFit/>
          </a:bodyPr>
          <a:lstStyle/>
          <a:p>
            <a:r>
              <a:rPr lang="en-US" sz="2800" b="1" dirty="0"/>
              <a:t>Participate in Poll</a:t>
            </a:r>
            <a:br>
              <a:rPr lang="en-US" sz="2800" b="1" dirty="0"/>
            </a:br>
            <a:r>
              <a:rPr lang="en-US" sz="2800" b="1" dirty="0"/>
              <a:t>Via Web @ PollEV.com/rpgroup242     OR    Text RPGROUP242 to 22333</a:t>
            </a:r>
          </a:p>
        </p:txBody>
      </p:sp>
    </p:spTree>
    <p:extLst>
      <p:ext uri="{BB962C8B-B14F-4D97-AF65-F5344CB8AC3E}">
        <p14:creationId xmlns:p14="http://schemas.microsoft.com/office/powerpoint/2010/main" val="141387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What is Program Review?</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lnSpcReduction="10000"/>
          </a:bodyPr>
          <a:lstStyle/>
          <a:p>
            <a:pPr marL="0" indent="0">
              <a:lnSpc>
                <a:spcPct val="100000"/>
              </a:lnSpc>
              <a:spcBef>
                <a:spcPts val="400"/>
              </a:spcBef>
              <a:buClr>
                <a:srgbClr val="C00000"/>
              </a:buClr>
              <a:buNone/>
            </a:pPr>
            <a:r>
              <a:rPr lang="en-US" dirty="0">
                <a:latin typeface="Times New Roman" panose="02020603050405020304" pitchFamily="18" charset="0"/>
                <a:cs typeface="Times New Roman" panose="02020603050405020304" pitchFamily="18" charset="0"/>
              </a:rPr>
              <a:t>It is a process by which we:</a:t>
            </a:r>
          </a:p>
          <a:p>
            <a:pPr>
              <a:lnSpc>
                <a:spcPct val="100000"/>
              </a:lnSpc>
              <a:buClr>
                <a:srgbClr val="FF0000"/>
              </a:buClr>
            </a:pPr>
            <a:r>
              <a:rPr lang="en-US" dirty="0">
                <a:latin typeface="Times New Roman" panose="02020603050405020304" pitchFamily="18" charset="0"/>
                <a:cs typeface="Times New Roman" panose="02020603050405020304" pitchFamily="18" charset="0"/>
              </a:rPr>
              <a:t>Maintain high quality programs addressing currency with transfer and career requirements</a:t>
            </a:r>
          </a:p>
          <a:p>
            <a:pPr>
              <a:lnSpc>
                <a:spcPct val="100000"/>
              </a:lnSpc>
              <a:buClr>
                <a:srgbClr val="FF0000"/>
              </a:buClr>
            </a:pPr>
            <a:r>
              <a:rPr lang="en-US" dirty="0">
                <a:latin typeface="Times New Roman" panose="02020603050405020304" pitchFamily="18" charset="0"/>
                <a:cs typeface="Times New Roman" panose="02020603050405020304" pitchFamily="18" charset="0"/>
              </a:rPr>
              <a:t>Support student learning and college operations integrating these with programs to provide a student perspective – What do students need in order to complete their stated goals?</a:t>
            </a:r>
          </a:p>
          <a:p>
            <a:pPr>
              <a:lnSpc>
                <a:spcPct val="100000"/>
              </a:lnSpc>
              <a:buClr>
                <a:srgbClr val="FF0000"/>
              </a:buClr>
            </a:pPr>
            <a:r>
              <a:rPr lang="en-US" dirty="0">
                <a:latin typeface="Times New Roman" panose="02020603050405020304" pitchFamily="18" charset="0"/>
                <a:cs typeface="Times New Roman" panose="02020603050405020304" pitchFamily="18" charset="0"/>
              </a:rPr>
              <a:t>Comply with Ed Code, Title 5, the PCAH, and accreditation standards</a:t>
            </a:r>
          </a:p>
          <a:p>
            <a:pPr>
              <a:lnSpc>
                <a:spcPct val="100000"/>
              </a:lnSpc>
              <a:buClr>
                <a:srgbClr val="FF0000"/>
              </a:buClr>
            </a:pPr>
            <a:r>
              <a:rPr lang="en-US" dirty="0">
                <a:latin typeface="Times New Roman" panose="02020603050405020304" pitchFamily="18" charset="0"/>
                <a:cs typeface="Times New Roman" panose="02020603050405020304" pitchFamily="18" charset="0"/>
              </a:rPr>
              <a:t>Reflect the College Vision, Mission, Core Values, and student population</a:t>
            </a:r>
          </a:p>
        </p:txBody>
      </p:sp>
    </p:spTree>
    <p:extLst>
      <p:ext uri="{BB962C8B-B14F-4D97-AF65-F5344CB8AC3E}">
        <p14:creationId xmlns:p14="http://schemas.microsoft.com/office/powerpoint/2010/main" val="392202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What is Program Review?</a:t>
            </a:r>
            <a:br>
              <a:rPr lang="en-US" b="1"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-continued-</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marL="0" indent="0">
              <a:lnSpc>
                <a:spcPct val="100000"/>
              </a:lnSpc>
              <a:spcBef>
                <a:spcPts val="400"/>
              </a:spcBef>
              <a:buClr>
                <a:srgbClr val="C00000"/>
              </a:buClr>
              <a:buNone/>
            </a:pPr>
            <a:r>
              <a:rPr lang="en-US" dirty="0">
                <a:latin typeface="Times New Roman" panose="02020603050405020304" pitchFamily="18" charset="0"/>
                <a:cs typeface="Times New Roman" panose="02020603050405020304" pitchFamily="18" charset="0"/>
              </a:rPr>
              <a:t>It is a process by which we:</a:t>
            </a:r>
          </a:p>
          <a:p>
            <a:pPr>
              <a:lnSpc>
                <a:spcPct val="100000"/>
              </a:lnSpc>
              <a:buClr>
                <a:srgbClr val="00B0F0"/>
              </a:buClr>
            </a:pPr>
            <a:r>
              <a:rPr lang="en-US" dirty="0">
                <a:latin typeface="Times New Roman" panose="02020603050405020304" pitchFamily="18" charset="0"/>
                <a:cs typeface="Times New Roman" panose="02020603050405020304" pitchFamily="18" charset="0"/>
              </a:rPr>
              <a:t>Commit to ongoing institutional planning, implementation, and evaluation cycle necessary to ensure continuous program and service improvement</a:t>
            </a:r>
          </a:p>
          <a:p>
            <a:pPr>
              <a:lnSpc>
                <a:spcPct val="100000"/>
              </a:lnSpc>
              <a:buClr>
                <a:srgbClr val="00B0F0"/>
              </a:buClr>
            </a:pPr>
            <a:r>
              <a:rPr lang="en-US" dirty="0">
                <a:latin typeface="Times New Roman" panose="02020603050405020304" pitchFamily="18" charset="0"/>
                <a:cs typeface="Times New Roman" panose="02020603050405020304" pitchFamily="18" charset="0"/>
              </a:rPr>
              <a:t>Refine programmatic goals, assessment, and curriculum</a:t>
            </a:r>
          </a:p>
          <a:p>
            <a:pPr>
              <a:lnSpc>
                <a:spcPct val="100000"/>
              </a:lnSpc>
              <a:buClr>
                <a:srgbClr val="00B0F0"/>
              </a:buClr>
            </a:pPr>
            <a:r>
              <a:rPr lang="en-US" dirty="0">
                <a:latin typeface="Times New Roman" panose="02020603050405020304" pitchFamily="18" charset="0"/>
                <a:cs typeface="Times New Roman" panose="02020603050405020304" pitchFamily="18" charset="0"/>
              </a:rPr>
              <a:t>Inform the planning and budgeting processes (facilities, IT, professional development, staffing, and faculty needs)</a:t>
            </a:r>
          </a:p>
        </p:txBody>
      </p:sp>
    </p:spTree>
    <p:extLst>
      <p:ext uri="{BB962C8B-B14F-4D97-AF65-F5344CB8AC3E}">
        <p14:creationId xmlns:p14="http://schemas.microsoft.com/office/powerpoint/2010/main" val="94093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Purpose of Program Review</a:t>
            </a:r>
            <a:endParaRPr lang="en-US" dirty="0"/>
          </a:p>
        </p:txBody>
      </p:sp>
      <p:sp>
        <p:nvSpPr>
          <p:cNvPr id="3" name="Content Placeholder 2"/>
          <p:cNvSpPr>
            <a:spLocks noGrp="1"/>
          </p:cNvSpPr>
          <p:nvPr>
            <p:ph idx="1"/>
          </p:nvPr>
        </p:nvSpPr>
        <p:spPr/>
        <p:txBody>
          <a:bodyPr>
            <a:normAutofit/>
          </a:bodyPr>
          <a:lstStyle/>
          <a:p>
            <a:pPr>
              <a:buClr>
                <a:srgbClr val="00B0F0"/>
              </a:buClr>
            </a:pPr>
            <a:r>
              <a:rPr lang="en-US" dirty="0">
                <a:latin typeface="Times New Roman" panose="02020603050405020304" pitchFamily="18" charset="0"/>
                <a:cs typeface="Times New Roman" panose="02020603050405020304" pitchFamily="18" charset="0"/>
              </a:rPr>
              <a:t>Faculty-driven program review is essential to the integrity of the college community and its educational purpose. (ASCCC)</a:t>
            </a:r>
          </a:p>
          <a:p>
            <a:pPr>
              <a:buClr>
                <a:srgbClr val="00B0F0"/>
              </a:buClr>
            </a:pPr>
            <a:r>
              <a:rPr lang="en-US" dirty="0">
                <a:latin typeface="Times New Roman" panose="02020603050405020304" pitchFamily="18" charset="0"/>
                <a:cs typeface="Times New Roman" panose="02020603050405020304" pitchFamily="18" charset="0"/>
              </a:rPr>
              <a:t>The [program review] process is driven by the search for ‘educational quality’ or ‘educational truth.’ It is done with the intent of increasing the awareness of faculty and administrators about their educational practice so they can improve the quality of teaching and learning, and thereby enhance the student educational experience. Thus the product of program review is a better understanding of the effects of academic programs on student learning. (WASC/ACCJC)</a:t>
            </a:r>
          </a:p>
        </p:txBody>
      </p:sp>
      <p:sp>
        <p:nvSpPr>
          <p:cNvPr id="4" name="TextBox 3"/>
          <p:cNvSpPr txBox="1"/>
          <p:nvPr/>
        </p:nvSpPr>
        <p:spPr>
          <a:xfrm>
            <a:off x="4482791" y="6068948"/>
            <a:ext cx="762371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RP Group  Inquiry Guide: Maximizing the Program Review Process</a:t>
            </a:r>
          </a:p>
        </p:txBody>
      </p:sp>
    </p:spTree>
    <p:extLst>
      <p:ext uri="{BB962C8B-B14F-4D97-AF65-F5344CB8AC3E}">
        <p14:creationId xmlns:p14="http://schemas.microsoft.com/office/powerpoint/2010/main" val="165195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63852" y="361950"/>
            <a:ext cx="9954793" cy="5129213"/>
          </a:xfrm>
          <a:prstGeom prst="rect">
            <a:avLst/>
          </a:prstGeom>
        </p:spPr>
      </p:pic>
      <p:sp>
        <p:nvSpPr>
          <p:cNvPr id="6" name="TextBox 5"/>
          <p:cNvSpPr txBox="1"/>
          <p:nvPr/>
        </p:nvSpPr>
        <p:spPr>
          <a:xfrm>
            <a:off x="4482791" y="6049898"/>
            <a:ext cx="762371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RP Group  Inquiry Guide: Maximizing the Program Review Process</a:t>
            </a:r>
          </a:p>
        </p:txBody>
      </p:sp>
    </p:spTree>
    <p:extLst>
      <p:ext uri="{BB962C8B-B14F-4D97-AF65-F5344CB8AC3E}">
        <p14:creationId xmlns:p14="http://schemas.microsoft.com/office/powerpoint/2010/main" val="278184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1295400"/>
            <a:ext cx="11684000" cy="5308600"/>
          </a:xfrm>
          <a:prstGeom prst="rect">
            <a:avLst/>
          </a:prstGeom>
        </p:spPr>
      </p:pic>
      <p:sp>
        <p:nvSpPr>
          <p:cNvPr id="3" name="TextBox 2"/>
          <p:cNvSpPr txBox="1"/>
          <p:nvPr/>
        </p:nvSpPr>
        <p:spPr>
          <a:xfrm>
            <a:off x="781050" y="226992"/>
            <a:ext cx="11410950" cy="954107"/>
          </a:xfrm>
          <a:prstGeom prst="rect">
            <a:avLst/>
          </a:prstGeom>
          <a:noFill/>
        </p:spPr>
        <p:txBody>
          <a:bodyPr wrap="square" rtlCol="0">
            <a:spAutoFit/>
          </a:bodyPr>
          <a:lstStyle/>
          <a:p>
            <a:r>
              <a:rPr lang="en-US" sz="2800" b="1" dirty="0"/>
              <a:t>Participate in Poll</a:t>
            </a:r>
            <a:br>
              <a:rPr lang="en-US" sz="2800" b="1" dirty="0"/>
            </a:br>
            <a:r>
              <a:rPr lang="en-US" sz="2800" b="1" dirty="0"/>
              <a:t>Via Web @ PollEV.com/rpgroup242     OR    Text RPGROUP242 to 22333</a:t>
            </a:r>
          </a:p>
        </p:txBody>
      </p:sp>
    </p:spTree>
    <p:extLst>
      <p:ext uri="{BB962C8B-B14F-4D97-AF65-F5344CB8AC3E}">
        <p14:creationId xmlns:p14="http://schemas.microsoft.com/office/powerpoint/2010/main" val="41982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What is a Program?</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a:lnSpc>
                <a:spcPct val="100000"/>
              </a:lnSpc>
              <a:spcAft>
                <a:spcPts val="600"/>
              </a:spcAft>
              <a:buClr>
                <a:srgbClr val="C00000"/>
              </a:buClr>
            </a:pPr>
            <a:r>
              <a:rPr lang="en-US" dirty="0">
                <a:solidFill>
                  <a:srgbClr val="C00000"/>
                </a:solidFill>
                <a:latin typeface="Times New Roman" panose="02020603050405020304" pitchFamily="18" charset="0"/>
                <a:cs typeface="Times New Roman" panose="02020603050405020304" pitchFamily="18" charset="0"/>
              </a:rPr>
              <a:t>Title 5 §55000(m)</a:t>
            </a:r>
            <a:r>
              <a:rPr lang="en-US" dirty="0">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“Educational program” is an organized sequence of courses leading to a defined objective, degree, a certificate, a diploma, a license, or transfer to another institution of higher education. </a:t>
            </a:r>
          </a:p>
          <a:p>
            <a:pPr>
              <a:lnSpc>
                <a:spcPct val="100000"/>
              </a:lnSpc>
              <a:spcAft>
                <a:spcPts val="600"/>
              </a:spcAft>
              <a:buClr>
                <a:srgbClr val="C00000"/>
              </a:buClr>
            </a:pPr>
            <a:r>
              <a:rPr lang="en-US" dirty="0">
                <a:solidFill>
                  <a:srgbClr val="C00000"/>
                </a:solidFill>
                <a:latin typeface="Times New Roman" panose="02020603050405020304" pitchFamily="18" charset="0"/>
                <a:cs typeface="Times New Roman" panose="02020603050405020304" pitchFamily="18" charset="0"/>
              </a:rPr>
              <a:t>ACCJC Eligibility Requirements and Standards:</a:t>
            </a:r>
            <a:r>
              <a:rPr lang="en-US" dirty="0">
                <a:latin typeface="Times New Roman" panose="02020603050405020304" pitchFamily="18" charset="0"/>
                <a:cs typeface="Times New Roman" panose="02020603050405020304" pitchFamily="18" charset="0"/>
              </a:rPr>
              <a:t> The word, “program” is used 21 + 83 = 104 times…but NOT defined</a:t>
            </a:r>
          </a:p>
        </p:txBody>
      </p:sp>
    </p:spTree>
    <p:extLst>
      <p:ext uri="{BB962C8B-B14F-4D97-AF65-F5344CB8AC3E}">
        <p14:creationId xmlns:p14="http://schemas.microsoft.com/office/powerpoint/2010/main" val="767797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c11f0f1b-aa2c-46d0-a676-8e738534f5bc"/>
</p:tagLst>
</file>

<file path=ppt/tags/tag2.xml><?xml version="1.0" encoding="utf-8"?>
<p:tagLst xmlns:a="http://schemas.openxmlformats.org/drawingml/2006/main" xmlns:r="http://schemas.openxmlformats.org/officeDocument/2006/relationships" xmlns:p="http://schemas.openxmlformats.org/presentationml/2006/main">
  <p:tag name="__PE_POLL_EMBED_ID" val="62364e84-7939-4214-a411-38da080cad68"/>
</p:tagLst>
</file>

<file path=ppt/tags/tag3.xml><?xml version="1.0" encoding="utf-8"?>
<p:tagLst xmlns:a="http://schemas.openxmlformats.org/drawingml/2006/main" xmlns:r="http://schemas.openxmlformats.org/officeDocument/2006/relationships" xmlns:p="http://schemas.openxmlformats.org/presentationml/2006/main">
  <p:tag name="__PE_POLL_EMBED_ID" val="b14fe255-e2f5-4d2d-9e71-5aae2b4487d0"/>
</p:tagLst>
</file>

<file path=ppt/tags/tag4.xml><?xml version="1.0" encoding="utf-8"?>
<p:tagLst xmlns:a="http://schemas.openxmlformats.org/drawingml/2006/main" xmlns:r="http://schemas.openxmlformats.org/officeDocument/2006/relationships" xmlns:p="http://schemas.openxmlformats.org/presentationml/2006/main">
  <p:tag name="__PE_POLL_EMBED_ID" val="f988e689-91d7-4d32-8f95-2604a06b1fb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4018</TotalTime>
  <Words>1384</Words>
  <Application>Microsoft Macintosh PowerPoint</Application>
  <PresentationFormat>Widescreen</PresentationFormat>
  <Paragraphs>129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vt:lpstr>
      <vt:lpstr>Times New Roman</vt:lpstr>
      <vt:lpstr>Office Theme</vt:lpstr>
      <vt:lpstr>Re-Evaluating Program Review in a Guided Pathways Framework</vt:lpstr>
      <vt:lpstr>Overview</vt:lpstr>
      <vt:lpstr>PowerPoint Presentation</vt:lpstr>
      <vt:lpstr>What is Program Review?</vt:lpstr>
      <vt:lpstr>What is Program Review? -continued-</vt:lpstr>
      <vt:lpstr>Purpose of Program Review</vt:lpstr>
      <vt:lpstr>PowerPoint Presentation</vt:lpstr>
      <vt:lpstr>PowerPoint Presentation</vt:lpstr>
      <vt:lpstr>What is a Program?</vt:lpstr>
      <vt:lpstr>Why Program Review?</vt:lpstr>
      <vt:lpstr>Why Program Review?</vt:lpstr>
      <vt:lpstr>Why Program Review?</vt:lpstr>
      <vt:lpstr>Why Program Review?</vt:lpstr>
      <vt:lpstr>PowerPoint Presentation</vt:lpstr>
      <vt:lpstr>PowerPoint Presentation</vt:lpstr>
      <vt:lpstr>PowerPoint Presentation</vt:lpstr>
      <vt:lpstr>Considerations…</vt:lpstr>
      <vt:lpstr>Table Exercise: Imagine and Share Out </vt:lpstr>
      <vt:lpstr>Imagine Student-Centered Program Review</vt:lpstr>
      <vt:lpstr>PowerPoint Presentation</vt:lpstr>
      <vt:lpstr>Evaluating Program Review</vt:lpstr>
      <vt:lpstr>Thank You!</vt:lpstr>
      <vt:lpstr>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324</cp:revision>
  <dcterms:created xsi:type="dcterms:W3CDTF">2017-10-02T12:56:57Z</dcterms:created>
  <dcterms:modified xsi:type="dcterms:W3CDTF">2019-09-13T17:50:04Z</dcterms:modified>
</cp:coreProperties>
</file>