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398" r:id="rId3"/>
    <p:sldId id="505" r:id="rId4"/>
    <p:sldId id="622" r:id="rId5"/>
    <p:sldId id="630" r:id="rId6"/>
    <p:sldId id="516" r:id="rId7"/>
    <p:sldId id="617" r:id="rId8"/>
    <p:sldId id="624" r:id="rId9"/>
    <p:sldId id="631" r:id="rId10"/>
    <p:sldId id="632" r:id="rId11"/>
    <p:sldId id="635" r:id="rId12"/>
    <p:sldId id="634" r:id="rId13"/>
    <p:sldId id="278" r:id="rId14"/>
    <p:sldId id="636" r:id="rId15"/>
    <p:sldId id="276" r:id="rId16"/>
    <p:sldId id="637" r:id="rId17"/>
    <p:sldId id="638" r:id="rId18"/>
    <p:sldId id="280" r:id="rId19"/>
    <p:sldId id="530" r:id="rId20"/>
    <p:sldId id="285" r:id="rId21"/>
    <p:sldId id="641" r:id="rId22"/>
    <p:sldId id="639" r:id="rId23"/>
    <p:sldId id="640" r:id="rId24"/>
    <p:sldId id="289" r:id="rId25"/>
    <p:sldId id="642" r:id="rId26"/>
    <p:sldId id="643" r:id="rId27"/>
    <p:sldId id="644" r:id="rId28"/>
    <p:sldId id="645" r:id="rId29"/>
    <p:sldId id="526" r:id="rId30"/>
    <p:sldId id="608" r:id="rId31"/>
    <p:sldId id="621" r:id="rId32"/>
    <p:sldId id="609" r:id="rId33"/>
    <p:sldId id="614" r:id="rId34"/>
    <p:sldId id="613" r:id="rId35"/>
    <p:sldId id="612" r:id="rId36"/>
    <p:sldId id="521" r:id="rId37"/>
    <p:sldId id="619" r:id="rId38"/>
    <p:sldId id="522" r:id="rId39"/>
    <p:sldId id="610" r:id="rId40"/>
    <p:sldId id="523" r:id="rId41"/>
    <p:sldId id="518" r:id="rId42"/>
    <p:sldId id="605" r:id="rId43"/>
    <p:sldId id="511" r:id="rId44"/>
    <p:sldId id="647" r:id="rId45"/>
    <p:sldId id="611" r:id="rId46"/>
    <p:sldId id="64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cmAuthor id="2" name="Ayo Alabi" initials="" lastIdx="1" clrIdx="1"/>
  <p:cmAuthor id="3" name="Janet Fulk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0" autoAdjust="0"/>
    <p:restoredTop sz="92804" autoAdjust="0"/>
  </p:normalViewPr>
  <p:slideViewPr>
    <p:cSldViewPr snapToGrid="0" snapToObjects="1">
      <p:cViewPr varScale="1">
        <p:scale>
          <a:sx n="63" d="100"/>
          <a:sy n="63" d="100"/>
        </p:scale>
        <p:origin x="972" y="5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6-03T00:57:42.875" idx="1">
    <p:pos x="6000" y="0"/>
    <p:text>Hi Janet</p:text>
    <p:extLst>
      <p:ext uri="{C676402C-5697-4E1C-873F-D02D1690AC5C}">
        <p15:threadingInfo xmlns:p15="http://schemas.microsoft.com/office/powerpoint/2012/main" timeZoneBias="0"/>
      </p:ext>
    </p:extLst>
  </p:cm>
  <p:cm authorId="3" dt="2019-06-03T00:57:42.875" idx="1">
    <p:pos x="6000" y="0"/>
    <p:text>Hi Thanks for making this pretty</p:text>
    <p:extLst>
      <p:ext uri="{C676402C-5697-4E1C-873F-D02D1690AC5C}">
        <p15:threadingInfo xmlns:p15="http://schemas.microsoft.com/office/powerpoint/2012/main" timeZoneBias="0">
          <p15:parentCm authorId="2"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9/9/2019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drc.org/sites/default/files/CAPR_Multiple_Measures_Assessment_implementation_report_final.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ies.ed.gov/ncee/wwc/Docs/PracticeGuide/wwc_dev_ed_112916.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es.ed.gov/ncee/wwc/Docs/PracticeGuide/wwc_dev_ed_112916.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will start and we introduce ourselves</a:t>
            </a:r>
          </a:p>
        </p:txBody>
      </p:sp>
      <p:sp>
        <p:nvSpPr>
          <p:cNvPr id="4" name="Slide Number Placeholder 3"/>
          <p:cNvSpPr>
            <a:spLocks noGrp="1"/>
          </p:cNvSpPr>
          <p:nvPr>
            <p:ph type="sldNum" sz="quarter" idx="5"/>
          </p:nvPr>
        </p:nvSpPr>
        <p:spPr/>
        <p:txBody>
          <a:bodyPr/>
          <a:lstStyle/>
          <a:p>
            <a:fld id="{82C30568-8513-8240-B838-EF6D2CD343DD}" type="slidenum">
              <a:rPr lang="en-US" smtClean="0"/>
              <a:t>1</a:t>
            </a:fld>
            <a:endParaRPr lang="en-US" dirty="0"/>
          </a:p>
        </p:txBody>
      </p:sp>
    </p:spTree>
    <p:extLst>
      <p:ext uri="{BB962C8B-B14F-4D97-AF65-F5344CB8AC3E}">
        <p14:creationId xmlns:p14="http://schemas.microsoft.com/office/powerpoint/2010/main" val="2666297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Alexis</a:t>
            </a:r>
          </a:p>
        </p:txBody>
      </p:sp>
      <p:sp>
        <p:nvSpPr>
          <p:cNvPr id="4" name="Slide Number Placeholder 3"/>
          <p:cNvSpPr>
            <a:spLocks noGrp="1"/>
          </p:cNvSpPr>
          <p:nvPr>
            <p:ph type="sldNum" sz="quarter" idx="5"/>
          </p:nvPr>
        </p:nvSpPr>
        <p:spPr/>
        <p:txBody>
          <a:bodyPr/>
          <a:lstStyle/>
          <a:p>
            <a:fld id="{82C30568-8513-8240-B838-EF6D2CD343DD}" type="slidenum">
              <a:rPr lang="en-US" smtClean="0"/>
              <a:t>10</a:t>
            </a:fld>
            <a:endParaRPr lang="en-US" dirty="0"/>
          </a:p>
        </p:txBody>
      </p:sp>
    </p:spTree>
    <p:extLst>
      <p:ext uri="{BB962C8B-B14F-4D97-AF65-F5344CB8AC3E}">
        <p14:creationId xmlns:p14="http://schemas.microsoft.com/office/powerpoint/2010/main" val="24890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Alexis</a:t>
            </a:r>
          </a:p>
        </p:txBody>
      </p:sp>
      <p:sp>
        <p:nvSpPr>
          <p:cNvPr id="4" name="Slide Number Placeholder 3"/>
          <p:cNvSpPr>
            <a:spLocks noGrp="1"/>
          </p:cNvSpPr>
          <p:nvPr>
            <p:ph type="sldNum" sz="quarter" idx="5"/>
          </p:nvPr>
        </p:nvSpPr>
        <p:spPr/>
        <p:txBody>
          <a:bodyPr/>
          <a:lstStyle/>
          <a:p>
            <a:fld id="{82C30568-8513-8240-B838-EF6D2CD343DD}" type="slidenum">
              <a:rPr lang="en-US" smtClean="0"/>
              <a:t>11</a:t>
            </a:fld>
            <a:endParaRPr lang="en-US" dirty="0"/>
          </a:p>
        </p:txBody>
      </p:sp>
    </p:spTree>
    <p:extLst>
      <p:ext uri="{BB962C8B-B14F-4D97-AF65-F5344CB8AC3E}">
        <p14:creationId xmlns:p14="http://schemas.microsoft.com/office/powerpoint/2010/main" val="265306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Rogeair</a:t>
            </a:r>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12</a:t>
            </a:fld>
            <a:endParaRPr lang="en-US" dirty="0"/>
          </a:p>
        </p:txBody>
      </p:sp>
    </p:spTree>
    <p:extLst>
      <p:ext uri="{BB962C8B-B14F-4D97-AF65-F5344CB8AC3E}">
        <p14:creationId xmlns:p14="http://schemas.microsoft.com/office/powerpoint/2010/main" val="3616791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2" name="Google Shape;452;p23:notes"/>
          <p:cNvSpPr txBox="1">
            <a:spLocks noGrp="1"/>
          </p:cNvSpPr>
          <p:nvPr>
            <p:ph type="body" idx="1"/>
          </p:nvPr>
        </p:nvSpPr>
        <p:spPr>
          <a:xfrm>
            <a:off x="707708" y="4447461"/>
            <a:ext cx="5661659" cy="4213384"/>
          </a:xfrm>
          <a:prstGeom prst="rect">
            <a:avLst/>
          </a:prstGeom>
          <a:noFill/>
          <a:ln>
            <a:noFill/>
          </a:ln>
        </p:spPr>
        <p:txBody>
          <a:bodyPr spcFirstLastPara="1" wrap="square" lIns="93900" tIns="93900" rIns="93900" bIns="93900" anchor="t" anchorCtr="0">
            <a:noAutofit/>
          </a:bodyPr>
          <a:lstStyle/>
          <a:p>
            <a:pPr marL="0" lvl="0" indent="0" algn="l" rtl="0">
              <a:lnSpc>
                <a:spcPct val="100000"/>
              </a:lnSpc>
              <a:spcBef>
                <a:spcPts val="0"/>
              </a:spcBef>
              <a:spcAft>
                <a:spcPts val="0"/>
              </a:spcAft>
              <a:buSzPts val="1100"/>
              <a:buNone/>
            </a:pPr>
            <a:r>
              <a:rPr lang="en-US" dirty="0" err="1"/>
              <a:t>Rogeair</a:t>
            </a:r>
            <a:endParaRPr dirty="0"/>
          </a:p>
          <a:p>
            <a:pPr marL="0" lvl="0" indent="0" algn="l" rtl="0">
              <a:lnSpc>
                <a:spcPct val="100000"/>
              </a:lnSpc>
              <a:spcBef>
                <a:spcPts val="0"/>
              </a:spcBef>
              <a:spcAft>
                <a:spcPts val="0"/>
              </a:spcAft>
              <a:buSzPts val="1100"/>
              <a:buNone/>
            </a:pPr>
            <a:r>
              <a:rPr lang="en-US" dirty="0" err="1"/>
              <a:t>Rogeair</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Refer back to foundational elements</a:t>
            </a:r>
            <a:endParaRPr dirty="0"/>
          </a:p>
          <a:p>
            <a:pPr marL="0" lvl="0" indent="0" algn="l" rtl="0">
              <a:lnSpc>
                <a:spcPct val="100000"/>
              </a:lnSpc>
              <a:spcBef>
                <a:spcPts val="0"/>
              </a:spcBef>
              <a:spcAft>
                <a:spcPts val="0"/>
              </a:spcAft>
              <a:buSzPts val="1100"/>
              <a:buNone/>
            </a:pPr>
            <a:r>
              <a:rPr lang="en-US" dirty="0"/>
              <a:t>Image for post-GP world of student perspectives, experiences?</a:t>
            </a:r>
            <a:endParaRPr dirty="0"/>
          </a:p>
          <a:p>
            <a:pPr marL="176104" lvl="0" indent="-176104" algn="l" rtl="0">
              <a:lnSpc>
                <a:spcPct val="100000"/>
              </a:lnSpc>
              <a:spcBef>
                <a:spcPts val="0"/>
              </a:spcBef>
              <a:spcAft>
                <a:spcPts val="0"/>
              </a:spcAft>
              <a:buSzPts val="1152"/>
              <a:buNone/>
            </a:pPr>
            <a:endParaRPr dirty="0"/>
          </a:p>
          <a:p>
            <a:pPr marL="176104" lvl="0" indent="-176104" algn="l" rtl="0">
              <a:lnSpc>
                <a:spcPct val="100000"/>
              </a:lnSpc>
              <a:spcBef>
                <a:spcPts val="0"/>
              </a:spcBef>
              <a:spcAft>
                <a:spcPts val="0"/>
              </a:spcAft>
              <a:buSzPts val="1100"/>
              <a:buNone/>
            </a:pPr>
            <a:r>
              <a:rPr lang="en-US" dirty="0"/>
              <a:t>Before jumping into specific ways everyone can help – it is important to acknowledge the differing perspectives that faculty, the college, and students have of the learning environment.</a:t>
            </a:r>
            <a:endParaRPr dirty="0"/>
          </a:p>
          <a:p>
            <a:pPr marL="176104" lvl="0" indent="-176104" algn="l" rtl="0">
              <a:lnSpc>
                <a:spcPct val="100000"/>
              </a:lnSpc>
              <a:spcBef>
                <a:spcPts val="0"/>
              </a:spcBef>
              <a:spcAft>
                <a:spcPts val="0"/>
              </a:spcAft>
              <a:buSzPts val="1152"/>
              <a:buNone/>
            </a:pPr>
            <a:endParaRPr dirty="0"/>
          </a:p>
          <a:p>
            <a:pPr marL="176104" lvl="0" indent="-176104" algn="l" rtl="0">
              <a:lnSpc>
                <a:spcPct val="100000"/>
              </a:lnSpc>
              <a:spcBef>
                <a:spcPts val="0"/>
              </a:spcBef>
              <a:spcAft>
                <a:spcPts val="0"/>
              </a:spcAft>
              <a:buSzPts val="1100"/>
              <a:buNone/>
            </a:pPr>
            <a:r>
              <a:rPr lang="en-US" dirty="0"/>
              <a:t>The left side reflects how the college organizes and perceives the support it provides its students. Every college has divisions that serve very distinct functions such as Instruction, Student Services, Fiscal, etc. We love org charts!</a:t>
            </a:r>
            <a:br>
              <a:rPr lang="en-US" dirty="0"/>
            </a:br>
            <a:endParaRPr dirty="0"/>
          </a:p>
          <a:p>
            <a:pPr marL="176104" lvl="0" indent="-176104" algn="l" rtl="0">
              <a:lnSpc>
                <a:spcPct val="100000"/>
              </a:lnSpc>
              <a:spcBef>
                <a:spcPts val="0"/>
              </a:spcBef>
              <a:spcAft>
                <a:spcPts val="0"/>
              </a:spcAft>
              <a:buSzPts val="1100"/>
              <a:buNone/>
            </a:pPr>
            <a:r>
              <a:rPr lang="en-US" dirty="0"/>
              <a:t>On the right side, this reflects what the student sees. An what does the student see? People – people who will be able to help them or not.  The systems we put in place were designed with the intent to help students but sometimes those same systems are creating barriers for students.  At the end of day, student see people and what matters is “how can you help me?”</a:t>
            </a:r>
            <a:endParaRPr dirty="0"/>
          </a:p>
          <a:p>
            <a:pPr marL="176104" lvl="0" indent="-176104" algn="l" rtl="0">
              <a:lnSpc>
                <a:spcPct val="100000"/>
              </a:lnSpc>
              <a:spcBef>
                <a:spcPts val="0"/>
              </a:spcBef>
              <a:spcAft>
                <a:spcPts val="0"/>
              </a:spcAft>
              <a:buSzPts val="1152"/>
              <a:buNone/>
            </a:pPr>
            <a:endParaRPr dirty="0"/>
          </a:p>
          <a:p>
            <a:pPr marL="176104" lvl="0" indent="-176104" algn="l" rtl="0">
              <a:lnSpc>
                <a:spcPct val="100000"/>
              </a:lnSpc>
              <a:spcBef>
                <a:spcPts val="0"/>
              </a:spcBef>
              <a:spcAft>
                <a:spcPts val="0"/>
              </a:spcAft>
              <a:buSzPts val="1152"/>
              <a:buNone/>
            </a:pPr>
            <a:endParaRPr dirty="0"/>
          </a:p>
        </p:txBody>
      </p:sp>
      <p:sp>
        <p:nvSpPr>
          <p:cNvPr id="453" name="Google Shape;453;p23:notes"/>
          <p:cNvSpPr txBox="1">
            <a:spLocks noGrp="1"/>
          </p:cNvSpPr>
          <p:nvPr>
            <p:ph type="sldNum" idx="12"/>
          </p:nvPr>
        </p:nvSpPr>
        <p:spPr>
          <a:xfrm>
            <a:off x="4008705" y="8893296"/>
            <a:ext cx="3066731" cy="468154"/>
          </a:xfrm>
          <a:prstGeom prst="rect">
            <a:avLst/>
          </a:prstGeom>
          <a:noFill/>
          <a:ln>
            <a:noFill/>
          </a:ln>
        </p:spPr>
        <p:txBody>
          <a:bodyPr spcFirstLastPara="1" wrap="square" lIns="93900" tIns="46925" rIns="93900" bIns="469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552853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Rogeair</a:t>
            </a:r>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14</a:t>
            </a:fld>
            <a:endParaRPr lang="en-US" dirty="0"/>
          </a:p>
        </p:txBody>
      </p:sp>
    </p:spTree>
    <p:extLst>
      <p:ext uri="{BB962C8B-B14F-4D97-AF65-F5344CB8AC3E}">
        <p14:creationId xmlns:p14="http://schemas.microsoft.com/office/powerpoint/2010/main" val="1390567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1: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1:notes"/>
          <p:cNvSpPr txBox="1">
            <a:spLocks noGrp="1"/>
          </p:cNvSpPr>
          <p:nvPr>
            <p:ph type="body" idx="1"/>
          </p:nvPr>
        </p:nvSpPr>
        <p:spPr>
          <a:xfrm>
            <a:off x="707708" y="4447461"/>
            <a:ext cx="5661659" cy="4213384"/>
          </a:xfrm>
          <a:prstGeom prst="rect">
            <a:avLst/>
          </a:prstGeom>
          <a:noFill/>
          <a:ln>
            <a:noFill/>
          </a:ln>
        </p:spPr>
        <p:txBody>
          <a:bodyPr spcFirstLastPara="1" wrap="square" lIns="93900" tIns="93900" rIns="93900" bIns="93900" anchor="t" anchorCtr="0">
            <a:noAutofit/>
          </a:bodyPr>
          <a:lstStyle/>
          <a:p>
            <a:pPr marL="0" lvl="0" indent="0" algn="l" rtl="0">
              <a:lnSpc>
                <a:spcPct val="100000"/>
              </a:lnSpc>
              <a:spcBef>
                <a:spcPts val="0"/>
              </a:spcBef>
              <a:spcAft>
                <a:spcPts val="0"/>
              </a:spcAft>
              <a:buSzPts val="1100"/>
              <a:buNone/>
            </a:pPr>
            <a:r>
              <a:rPr lang="en-US" dirty="0" err="1"/>
              <a:t>Rogeair</a:t>
            </a:r>
            <a:endParaRPr lang="en-US" dirty="0"/>
          </a:p>
          <a:p>
            <a:pPr marL="0" lvl="0" indent="0" algn="l" rtl="0">
              <a:lnSpc>
                <a:spcPct val="100000"/>
              </a:lnSpc>
              <a:spcBef>
                <a:spcPts val="0"/>
              </a:spcBef>
              <a:spcAft>
                <a:spcPts val="0"/>
              </a:spcAft>
              <a:buSzPts val="1100"/>
              <a:buNone/>
            </a:pPr>
            <a:r>
              <a:rPr lang="en-US" dirty="0"/>
              <a:t>RP: Everything that students said helped them succeed inside and outside of the classroom can be synthesized into these six factors shown here in this wheel. The wheel depicts the fix factors ordered in the how students prioritized the factors going clockwise. The lines in the center connecting all the factors represent the interconnectedness of these factors. </a:t>
            </a:r>
            <a:endParaRPr dirty="0"/>
          </a:p>
          <a:p>
            <a:pPr marL="0" lvl="0" indent="0" algn="l" rtl="0">
              <a:lnSpc>
                <a:spcPct val="100000"/>
              </a:lnSpc>
              <a:spcBef>
                <a:spcPts val="0"/>
              </a:spcBef>
              <a:spcAft>
                <a:spcPts val="0"/>
              </a:spcAft>
              <a:buSzPts val="1152"/>
              <a:buNone/>
            </a:pPr>
            <a:endParaRPr dirty="0"/>
          </a:p>
          <a:p>
            <a:pPr marL="0" lvl="0" indent="0" algn="l" rtl="0">
              <a:lnSpc>
                <a:spcPct val="100000"/>
              </a:lnSpc>
              <a:spcBef>
                <a:spcPts val="0"/>
              </a:spcBef>
              <a:spcAft>
                <a:spcPts val="0"/>
              </a:spcAft>
              <a:buSzPts val="1100"/>
              <a:buNone/>
            </a:pPr>
            <a:r>
              <a:rPr lang="en-US" dirty="0"/>
              <a:t>What follows are short descriptions of the factors organized by similarities what factors helped foster their experiences of these six factors.</a:t>
            </a:r>
            <a:endParaRPr dirty="0"/>
          </a:p>
          <a:p>
            <a:pPr marL="0" lvl="0" indent="0" algn="l" rtl="0">
              <a:lnSpc>
                <a:spcPct val="100000"/>
              </a:lnSpc>
              <a:spcBef>
                <a:spcPts val="0"/>
              </a:spcBef>
              <a:spcAft>
                <a:spcPts val="0"/>
              </a:spcAft>
              <a:buSzPts val="1152"/>
              <a:buNone/>
            </a:pPr>
            <a:endParaRPr dirty="0"/>
          </a:p>
          <a:p>
            <a:pPr marL="0" lvl="0" indent="0" algn="l" rtl="0">
              <a:lnSpc>
                <a:spcPct val="100000"/>
              </a:lnSpc>
              <a:spcBef>
                <a:spcPts val="0"/>
              </a:spcBef>
              <a:spcAft>
                <a:spcPts val="0"/>
              </a:spcAft>
              <a:buSzPts val="1152"/>
              <a:buNone/>
            </a:pPr>
            <a:endParaRPr dirty="0"/>
          </a:p>
          <a:p>
            <a:pPr marL="0" lvl="0" indent="0" algn="l" rtl="0">
              <a:lnSpc>
                <a:spcPct val="100000"/>
              </a:lnSpc>
              <a:spcBef>
                <a:spcPts val="0"/>
              </a:spcBef>
              <a:spcAft>
                <a:spcPts val="0"/>
              </a:spcAft>
              <a:buSzPts val="1152"/>
              <a:buNone/>
            </a:pPr>
            <a:endParaRPr dirty="0"/>
          </a:p>
          <a:p>
            <a:pPr marL="0" lvl="0" indent="0" algn="l" rtl="0">
              <a:lnSpc>
                <a:spcPct val="100000"/>
              </a:lnSpc>
              <a:spcBef>
                <a:spcPts val="0"/>
              </a:spcBef>
              <a:spcAft>
                <a:spcPts val="0"/>
              </a:spcAft>
              <a:buSzPts val="1152"/>
              <a:buNone/>
            </a:pPr>
            <a:endParaRPr dirty="0"/>
          </a:p>
        </p:txBody>
      </p:sp>
      <p:sp>
        <p:nvSpPr>
          <p:cNvPr id="434" name="Google Shape;434;p21:notes"/>
          <p:cNvSpPr txBox="1">
            <a:spLocks noGrp="1"/>
          </p:cNvSpPr>
          <p:nvPr>
            <p:ph type="sldNum" idx="12"/>
          </p:nvPr>
        </p:nvSpPr>
        <p:spPr>
          <a:xfrm>
            <a:off x="4008705" y="8893296"/>
            <a:ext cx="3066731" cy="468154"/>
          </a:xfrm>
          <a:prstGeom prst="rect">
            <a:avLst/>
          </a:prstGeom>
          <a:noFill/>
          <a:ln>
            <a:noFill/>
          </a:ln>
        </p:spPr>
        <p:txBody>
          <a:bodyPr spcFirstLastPara="1" wrap="square" lIns="93900" tIns="46925" rIns="93900" bIns="469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5081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Rogeair</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30568-8513-8240-B838-EF6D2CD343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879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Janet</a:t>
            </a:r>
          </a:p>
        </p:txBody>
      </p:sp>
      <p:sp>
        <p:nvSpPr>
          <p:cNvPr id="4" name="Slide Number Placeholder 3"/>
          <p:cNvSpPr>
            <a:spLocks noGrp="1"/>
          </p:cNvSpPr>
          <p:nvPr>
            <p:ph type="sldNum" sz="quarter" idx="5"/>
          </p:nvPr>
        </p:nvSpPr>
        <p:spPr/>
        <p:txBody>
          <a:bodyPr/>
          <a:lstStyle/>
          <a:p>
            <a:fld id="{82C30568-8513-8240-B838-EF6D2CD343DD}" type="slidenum">
              <a:rPr lang="en-US" smtClean="0"/>
              <a:t>17</a:t>
            </a:fld>
            <a:endParaRPr lang="en-US" dirty="0"/>
          </a:p>
        </p:txBody>
      </p:sp>
    </p:spTree>
    <p:extLst>
      <p:ext uri="{BB962C8B-B14F-4D97-AF65-F5344CB8AC3E}">
        <p14:creationId xmlns:p14="http://schemas.microsoft.com/office/powerpoint/2010/main" val="1733450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5"/>
          </p:nvPr>
        </p:nvSpPr>
        <p:spPr/>
        <p:txBody>
          <a:bodyPr/>
          <a:lstStyle/>
          <a:p>
            <a:fld id="{82C30568-8513-8240-B838-EF6D2CD343DD}" type="slidenum">
              <a:rPr lang="en-US" smtClean="0"/>
              <a:t>18</a:t>
            </a:fld>
            <a:endParaRPr lang="en-US" dirty="0"/>
          </a:p>
        </p:txBody>
      </p:sp>
    </p:spTree>
    <p:extLst>
      <p:ext uri="{BB962C8B-B14F-4D97-AF65-F5344CB8AC3E}">
        <p14:creationId xmlns:p14="http://schemas.microsoft.com/office/powerpoint/2010/main" val="3595955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af84bee20_1_6:notes"/>
          <p:cNvSpPr>
            <a:spLocks noGrp="1" noRot="1" noChangeAspect="1"/>
          </p:cNvSpPr>
          <p:nvPr>
            <p:ph type="sldImg" idx="2"/>
          </p:nvPr>
        </p:nvSpPr>
        <p:spPr>
          <a:xfrm>
            <a:off x="423863"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af84bee20_1_6:notes"/>
          <p:cNvSpPr txBox="1">
            <a:spLocks noGrp="1"/>
          </p:cNvSpPr>
          <p:nvPr>
            <p:ph type="body" idx="1"/>
          </p:nvPr>
        </p:nvSpPr>
        <p:spPr>
          <a:xfrm>
            <a:off x="710248" y="4459526"/>
            <a:ext cx="5681980" cy="4224814"/>
          </a:xfrm>
          <a:prstGeom prst="rect">
            <a:avLst/>
          </a:prstGeom>
        </p:spPr>
        <p:txBody>
          <a:bodyPr spcFirstLastPara="1" wrap="square" lIns="94213" tIns="47094" rIns="94213" bIns="47094" anchor="t" anchorCtr="0">
            <a:noAutofit/>
          </a:bodyPr>
          <a:lstStyle/>
          <a:p>
            <a:r>
              <a:rPr lang="en-US" dirty="0"/>
              <a:t>Janet </a:t>
            </a:r>
          </a:p>
          <a:p>
            <a:r>
              <a:rPr lang="en-US" dirty="0"/>
              <a:t>San Diego Mesa website</a:t>
            </a:r>
            <a:endParaRPr dirty="0"/>
          </a:p>
        </p:txBody>
      </p:sp>
      <p:sp>
        <p:nvSpPr>
          <p:cNvPr id="191" name="Google Shape;191;g5af84bee20_1_6:notes"/>
          <p:cNvSpPr txBox="1">
            <a:spLocks noGrp="1"/>
          </p:cNvSpPr>
          <p:nvPr>
            <p:ph type="sldNum" idx="12"/>
          </p:nvPr>
        </p:nvSpPr>
        <p:spPr>
          <a:xfrm>
            <a:off x="4023092" y="8917422"/>
            <a:ext cx="3077739" cy="469424"/>
          </a:xfrm>
          <a:prstGeom prst="rect">
            <a:avLst/>
          </a:prstGeom>
        </p:spPr>
        <p:txBody>
          <a:bodyPr spcFirstLastPara="1" wrap="square" lIns="94213" tIns="47094" rIns="94213" bIns="47094" anchor="b" anchorCtr="0">
            <a:noAutofit/>
          </a:bodyPr>
          <a:lstStyle/>
          <a:p>
            <a:pPr>
              <a:buClr>
                <a:srgbClr val="000000"/>
              </a:buClr>
            </a:pPr>
            <a:fld id="{00000000-1234-1234-1234-123412341234}" type="slidenum">
              <a:rPr lang="en-US"/>
              <a:pPr>
                <a:buClr>
                  <a:srgbClr val="000000"/>
                </a:buClr>
              </a:pPr>
              <a:t>19</a:t>
            </a:fld>
            <a:endParaRPr/>
          </a:p>
        </p:txBody>
      </p:sp>
    </p:spTree>
    <p:extLst>
      <p:ext uri="{BB962C8B-B14F-4D97-AF65-F5344CB8AC3E}">
        <p14:creationId xmlns:p14="http://schemas.microsoft.com/office/powerpoint/2010/main" val="282364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here so those that access the ppt know the session description.</a:t>
            </a:r>
          </a:p>
        </p:txBody>
      </p:sp>
      <p:sp>
        <p:nvSpPr>
          <p:cNvPr id="4" name="Slide Number Placeholder 3"/>
          <p:cNvSpPr>
            <a:spLocks noGrp="1"/>
          </p:cNvSpPr>
          <p:nvPr>
            <p:ph type="sldNum" sz="quarter" idx="5"/>
          </p:nvPr>
        </p:nvSpPr>
        <p:spPr/>
        <p:txBody>
          <a:bodyPr/>
          <a:lstStyle/>
          <a:p>
            <a:fld id="{82C30568-8513-8240-B838-EF6D2CD343DD}" type="slidenum">
              <a:rPr lang="en-US" smtClean="0"/>
              <a:t>2</a:t>
            </a:fld>
            <a:endParaRPr lang="en-US" dirty="0"/>
          </a:p>
        </p:txBody>
      </p:sp>
    </p:spTree>
    <p:extLst>
      <p:ext uri="{BB962C8B-B14F-4D97-AF65-F5344CB8AC3E}">
        <p14:creationId xmlns:p14="http://schemas.microsoft.com/office/powerpoint/2010/main" val="87946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5"/>
          </p:nvPr>
        </p:nvSpPr>
        <p:spPr/>
        <p:txBody>
          <a:bodyPr/>
          <a:lstStyle/>
          <a:p>
            <a:fld id="{82C30568-8513-8240-B838-EF6D2CD343DD}" type="slidenum">
              <a:rPr lang="en-US" smtClean="0"/>
              <a:t>20</a:t>
            </a:fld>
            <a:endParaRPr lang="en-US" dirty="0"/>
          </a:p>
        </p:txBody>
      </p:sp>
    </p:spTree>
    <p:extLst>
      <p:ext uri="{BB962C8B-B14F-4D97-AF65-F5344CB8AC3E}">
        <p14:creationId xmlns:p14="http://schemas.microsoft.com/office/powerpoint/2010/main" val="803304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ad15e3de5_2_178:notes"/>
          <p:cNvSpPr txBox="1">
            <a:spLocks noGrp="1"/>
          </p:cNvSpPr>
          <p:nvPr>
            <p:ph type="body" idx="1"/>
          </p:nvPr>
        </p:nvSpPr>
        <p:spPr>
          <a:xfrm>
            <a:off x="710248" y="4459526"/>
            <a:ext cx="5681980" cy="4224814"/>
          </a:xfrm>
          <a:prstGeom prst="rect">
            <a:avLst/>
          </a:prstGeom>
          <a:noFill/>
          <a:ln>
            <a:noFill/>
          </a:ln>
        </p:spPr>
        <p:txBody>
          <a:bodyPr spcFirstLastPara="1" wrap="square" lIns="94205" tIns="47090" rIns="94205" bIns="47090" anchor="t" anchorCtr="0">
            <a:noAutofit/>
          </a:bodyPr>
          <a:lstStyle/>
          <a:p>
            <a:r>
              <a:rPr lang="en-US" dirty="0"/>
              <a:t>Janet</a:t>
            </a:r>
            <a:endParaRPr dirty="0"/>
          </a:p>
        </p:txBody>
      </p:sp>
      <p:sp>
        <p:nvSpPr>
          <p:cNvPr id="323" name="Google Shape;323;g5ad15e3de5_2_17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2278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ad15e3de5_2_178:notes"/>
          <p:cNvSpPr txBox="1">
            <a:spLocks noGrp="1"/>
          </p:cNvSpPr>
          <p:nvPr>
            <p:ph type="body" idx="1"/>
          </p:nvPr>
        </p:nvSpPr>
        <p:spPr>
          <a:xfrm>
            <a:off x="710248" y="4459526"/>
            <a:ext cx="5681980" cy="4224814"/>
          </a:xfrm>
          <a:prstGeom prst="rect">
            <a:avLst/>
          </a:prstGeom>
          <a:noFill/>
          <a:ln>
            <a:noFill/>
          </a:ln>
        </p:spPr>
        <p:txBody>
          <a:bodyPr spcFirstLastPara="1" wrap="square" lIns="94205" tIns="47090" rIns="94205" bIns="47090" anchor="t" anchorCtr="0">
            <a:noAutofit/>
          </a:bodyPr>
          <a:lstStyle/>
          <a:p>
            <a:r>
              <a:rPr lang="en-US" dirty="0"/>
              <a:t>Janet</a:t>
            </a:r>
            <a:endParaRPr dirty="0"/>
          </a:p>
        </p:txBody>
      </p:sp>
      <p:sp>
        <p:nvSpPr>
          <p:cNvPr id="323" name="Google Shape;323;g5ad15e3de5_2_17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1474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ad15e3de5_2_178:notes"/>
          <p:cNvSpPr txBox="1">
            <a:spLocks noGrp="1"/>
          </p:cNvSpPr>
          <p:nvPr>
            <p:ph type="body" idx="1"/>
          </p:nvPr>
        </p:nvSpPr>
        <p:spPr>
          <a:xfrm>
            <a:off x="710248" y="4459526"/>
            <a:ext cx="5681980" cy="4224814"/>
          </a:xfrm>
          <a:prstGeom prst="rect">
            <a:avLst/>
          </a:prstGeom>
          <a:noFill/>
          <a:ln>
            <a:noFill/>
          </a:ln>
        </p:spPr>
        <p:txBody>
          <a:bodyPr spcFirstLastPara="1" wrap="square" lIns="94205" tIns="47090" rIns="94205" bIns="47090" anchor="t" anchorCtr="0">
            <a:noAutofit/>
          </a:bodyPr>
          <a:lstStyle/>
          <a:p>
            <a:r>
              <a:rPr lang="en-US" dirty="0"/>
              <a:t>Janet</a:t>
            </a:r>
            <a:endParaRPr dirty="0"/>
          </a:p>
        </p:txBody>
      </p:sp>
      <p:sp>
        <p:nvSpPr>
          <p:cNvPr id="323" name="Google Shape;323;g5ad15e3de5_2_17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3785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ad15e3de5_2_178:notes"/>
          <p:cNvSpPr txBox="1">
            <a:spLocks noGrp="1"/>
          </p:cNvSpPr>
          <p:nvPr>
            <p:ph type="body" idx="1"/>
          </p:nvPr>
        </p:nvSpPr>
        <p:spPr>
          <a:xfrm>
            <a:off x="710248" y="4459526"/>
            <a:ext cx="5681980" cy="4224814"/>
          </a:xfrm>
          <a:prstGeom prst="rect">
            <a:avLst/>
          </a:prstGeom>
          <a:noFill/>
          <a:ln>
            <a:noFill/>
          </a:ln>
        </p:spPr>
        <p:txBody>
          <a:bodyPr spcFirstLastPara="1" wrap="square" lIns="94205" tIns="47090" rIns="94205" bIns="47090" anchor="t" anchorCtr="0">
            <a:noAutofit/>
          </a:bodyPr>
          <a:lstStyle/>
          <a:p>
            <a:r>
              <a:rPr lang="en-US" dirty="0"/>
              <a:t>Janet</a:t>
            </a:r>
            <a:endParaRPr dirty="0"/>
          </a:p>
        </p:txBody>
      </p:sp>
      <p:sp>
        <p:nvSpPr>
          <p:cNvPr id="323" name="Google Shape;323;g5ad15e3de5_2_178:notes"/>
          <p:cNvSpPr>
            <a:spLocks noGrp="1" noRot="1" noChangeAspect="1"/>
          </p:cNvSpPr>
          <p:nvPr>
            <p:ph type="sldImg" idx="2"/>
          </p:nvPr>
        </p:nvSpPr>
        <p:spPr>
          <a:xfrm>
            <a:off x="422275" y="703263"/>
            <a:ext cx="6257925" cy="3521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19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5"/>
          </p:nvPr>
        </p:nvSpPr>
        <p:spPr/>
        <p:txBody>
          <a:bodyPr/>
          <a:lstStyle/>
          <a:p>
            <a:fld id="{82C30568-8513-8240-B838-EF6D2CD343DD}" type="slidenum">
              <a:rPr lang="en-US" smtClean="0"/>
              <a:t>25</a:t>
            </a:fld>
            <a:endParaRPr lang="en-US" dirty="0"/>
          </a:p>
        </p:txBody>
      </p:sp>
    </p:spTree>
    <p:extLst>
      <p:ext uri="{BB962C8B-B14F-4D97-AF65-F5344CB8AC3E}">
        <p14:creationId xmlns:p14="http://schemas.microsoft.com/office/powerpoint/2010/main" val="3050275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t>Ginni</a:t>
            </a:r>
            <a:endParaRPr lang="en-US" b="0" dirty="0"/>
          </a:p>
        </p:txBody>
      </p:sp>
      <p:sp>
        <p:nvSpPr>
          <p:cNvPr id="4" name="Slide Number Placeholder 3"/>
          <p:cNvSpPr>
            <a:spLocks noGrp="1"/>
          </p:cNvSpPr>
          <p:nvPr>
            <p:ph type="sldNum" sz="quarter" idx="5"/>
          </p:nvPr>
        </p:nvSpPr>
        <p:spPr/>
        <p:txBody>
          <a:bodyPr/>
          <a:lstStyle/>
          <a:p>
            <a:fld id="{82C30568-8513-8240-B838-EF6D2CD343DD}" type="slidenum">
              <a:rPr lang="en-US" smtClean="0"/>
              <a:t>26</a:t>
            </a:fld>
            <a:endParaRPr lang="en-US" dirty="0"/>
          </a:p>
        </p:txBody>
      </p:sp>
    </p:spTree>
    <p:extLst>
      <p:ext uri="{BB962C8B-B14F-4D97-AF65-F5344CB8AC3E}">
        <p14:creationId xmlns:p14="http://schemas.microsoft.com/office/powerpoint/2010/main" val="2403231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Janet</a:t>
            </a:r>
          </a:p>
        </p:txBody>
      </p:sp>
      <p:sp>
        <p:nvSpPr>
          <p:cNvPr id="4" name="Slide Number Placeholder 3"/>
          <p:cNvSpPr>
            <a:spLocks noGrp="1"/>
          </p:cNvSpPr>
          <p:nvPr>
            <p:ph type="sldNum" sz="quarter" idx="5"/>
          </p:nvPr>
        </p:nvSpPr>
        <p:spPr/>
        <p:txBody>
          <a:bodyPr/>
          <a:lstStyle/>
          <a:p>
            <a:fld id="{82C30568-8513-8240-B838-EF6D2CD343DD}" type="slidenum">
              <a:rPr lang="en-US" smtClean="0"/>
              <a:t>27</a:t>
            </a:fld>
            <a:endParaRPr lang="en-US" dirty="0"/>
          </a:p>
        </p:txBody>
      </p:sp>
    </p:spTree>
    <p:extLst>
      <p:ext uri="{BB962C8B-B14F-4D97-AF65-F5344CB8AC3E}">
        <p14:creationId xmlns:p14="http://schemas.microsoft.com/office/powerpoint/2010/main" val="4088353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Janet</a:t>
            </a:r>
          </a:p>
        </p:txBody>
      </p:sp>
      <p:sp>
        <p:nvSpPr>
          <p:cNvPr id="4" name="Slide Number Placeholder 3"/>
          <p:cNvSpPr>
            <a:spLocks noGrp="1"/>
          </p:cNvSpPr>
          <p:nvPr>
            <p:ph type="sldNum" sz="quarter" idx="5"/>
          </p:nvPr>
        </p:nvSpPr>
        <p:spPr/>
        <p:txBody>
          <a:bodyPr/>
          <a:lstStyle/>
          <a:p>
            <a:fld id="{82C30568-8513-8240-B838-EF6D2CD343DD}" type="slidenum">
              <a:rPr lang="en-US" smtClean="0"/>
              <a:t>28</a:t>
            </a:fld>
            <a:endParaRPr lang="en-US" dirty="0"/>
          </a:p>
        </p:txBody>
      </p:sp>
    </p:spTree>
    <p:extLst>
      <p:ext uri="{BB962C8B-B14F-4D97-AF65-F5344CB8AC3E}">
        <p14:creationId xmlns:p14="http://schemas.microsoft.com/office/powerpoint/2010/main" val="3422324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7030A0"/>
              </a:buClr>
              <a:buNone/>
            </a:pPr>
            <a:r>
              <a:rPr lang="en-US" sz="1200" dirty="0">
                <a:latin typeface="Times New Roman" panose="02020603050405020304" pitchFamily="18" charset="0"/>
                <a:cs typeface="Times New Roman" panose="02020603050405020304" pitchFamily="18" charset="0"/>
              </a:rPr>
              <a:t>Janet</a:t>
            </a:r>
          </a:p>
          <a:p>
            <a:pPr marL="0" indent="0">
              <a:buClr>
                <a:srgbClr val="7030A0"/>
              </a:buClr>
              <a:buNone/>
            </a:pPr>
            <a:r>
              <a:rPr lang="en-US" sz="1200" dirty="0">
                <a:latin typeface="Times New Roman" panose="02020603050405020304" pitchFamily="18" charset="0"/>
                <a:cs typeface="Times New Roman" panose="02020603050405020304" pitchFamily="18" charset="0"/>
              </a:rPr>
              <a:t>Academic advising increases academic success, retention, graduation, and transfer rates, especially for "at risk" students from first generation, low-income families and students with disabilities. Academic advising, using both developmental and prescriptive approaches, gives students important information in order to make informed choices while also teaching those students who need assistance how to make informed choices. </a:t>
            </a:r>
            <a:r>
              <a:rPr lang="en-US" sz="1200" i="1" dirty="0">
                <a:latin typeface="Times New Roman" panose="02020603050405020304" pitchFamily="18" charset="0"/>
                <a:cs typeface="Times New Roman" panose="02020603050405020304" pitchFamily="18" charset="0"/>
              </a:rPr>
              <a:t>What Works in the Community Colleges: A Synthesis of the Literature on Best Practices</a:t>
            </a:r>
            <a:r>
              <a:rPr lang="en-US" sz="1200" dirty="0">
                <a:latin typeface="Times New Roman" panose="02020603050405020304" pitchFamily="18" charset="0"/>
                <a:cs typeface="Times New Roman" panose="02020603050405020304" pitchFamily="18" charset="0"/>
              </a:rPr>
              <a:t> by Bourdon and Carduzzi (2002)</a:t>
            </a:r>
          </a:p>
        </p:txBody>
      </p:sp>
      <p:sp>
        <p:nvSpPr>
          <p:cNvPr id="4" name="Slide Number Placeholder 3"/>
          <p:cNvSpPr>
            <a:spLocks noGrp="1"/>
          </p:cNvSpPr>
          <p:nvPr>
            <p:ph type="sldNum" sz="quarter" idx="10"/>
          </p:nvPr>
        </p:nvSpPr>
        <p:spPr/>
        <p:txBody>
          <a:bodyPr/>
          <a:lstStyle/>
          <a:p>
            <a:fld id="{82C30568-8513-8240-B838-EF6D2CD343DD}" type="slidenum">
              <a:rPr lang="en-US" smtClean="0"/>
              <a:t>29</a:t>
            </a:fld>
            <a:endParaRPr lang="en-US" dirty="0"/>
          </a:p>
        </p:txBody>
      </p:sp>
    </p:spTree>
    <p:extLst>
      <p:ext uri="{BB962C8B-B14F-4D97-AF65-F5344CB8AC3E}">
        <p14:creationId xmlns:p14="http://schemas.microsoft.com/office/powerpoint/2010/main" val="43250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3</a:t>
            </a:fld>
            <a:endParaRPr lang="en-US" dirty="0"/>
          </a:p>
        </p:txBody>
      </p:sp>
    </p:spTree>
    <p:extLst>
      <p:ext uri="{BB962C8B-B14F-4D97-AF65-F5344CB8AC3E}">
        <p14:creationId xmlns:p14="http://schemas.microsoft.com/office/powerpoint/2010/main" val="871065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a:p>
            <a:r>
              <a:rPr lang="en-US" dirty="0"/>
              <a:t>Be sure to clarify verbiage GSP, DSP, SP etc</a:t>
            </a:r>
          </a:p>
        </p:txBody>
      </p:sp>
      <p:sp>
        <p:nvSpPr>
          <p:cNvPr id="4" name="Slide Number Placeholder 3"/>
          <p:cNvSpPr>
            <a:spLocks noGrp="1"/>
          </p:cNvSpPr>
          <p:nvPr>
            <p:ph type="sldNum" sz="quarter" idx="10"/>
          </p:nvPr>
        </p:nvSpPr>
        <p:spPr/>
        <p:txBody>
          <a:bodyPr/>
          <a:lstStyle/>
          <a:p>
            <a:fld id="{82C30568-8513-8240-B838-EF6D2CD343DD}" type="slidenum">
              <a:rPr lang="en-US" smtClean="0"/>
              <a:t>30</a:t>
            </a:fld>
            <a:endParaRPr lang="en-US" dirty="0"/>
          </a:p>
        </p:txBody>
      </p:sp>
    </p:spTree>
    <p:extLst>
      <p:ext uri="{BB962C8B-B14F-4D97-AF65-F5344CB8AC3E}">
        <p14:creationId xmlns:p14="http://schemas.microsoft.com/office/powerpoint/2010/main" val="3921684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10"/>
          </p:nvPr>
        </p:nvSpPr>
        <p:spPr/>
        <p:txBody>
          <a:bodyPr/>
          <a:lstStyle/>
          <a:p>
            <a:fld id="{82C30568-8513-8240-B838-EF6D2CD343DD}" type="slidenum">
              <a:rPr lang="en-US" smtClean="0"/>
              <a:t>31</a:t>
            </a:fld>
            <a:endParaRPr lang="en-US" dirty="0"/>
          </a:p>
        </p:txBody>
      </p:sp>
    </p:spTree>
    <p:extLst>
      <p:ext uri="{BB962C8B-B14F-4D97-AF65-F5344CB8AC3E}">
        <p14:creationId xmlns:p14="http://schemas.microsoft.com/office/powerpoint/2010/main" val="2101651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Janet</a:t>
            </a:r>
          </a:p>
        </p:txBody>
      </p:sp>
      <p:sp>
        <p:nvSpPr>
          <p:cNvPr id="4" name="Slide Number Placeholder 3"/>
          <p:cNvSpPr>
            <a:spLocks noGrp="1"/>
          </p:cNvSpPr>
          <p:nvPr>
            <p:ph type="sldNum" sz="quarter" idx="10"/>
          </p:nvPr>
        </p:nvSpPr>
        <p:spPr/>
        <p:txBody>
          <a:bodyPr/>
          <a:lstStyle/>
          <a:p>
            <a:fld id="{82C30568-8513-8240-B838-EF6D2CD343DD}" type="slidenum">
              <a:rPr lang="en-US" smtClean="0"/>
              <a:t>32</a:t>
            </a:fld>
            <a:endParaRPr lang="en-US" dirty="0"/>
          </a:p>
        </p:txBody>
      </p:sp>
    </p:spTree>
    <p:extLst>
      <p:ext uri="{BB962C8B-B14F-4D97-AF65-F5344CB8AC3E}">
        <p14:creationId xmlns:p14="http://schemas.microsoft.com/office/powerpoint/2010/main" val="171248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Janet</a:t>
            </a:r>
          </a:p>
          <a:p>
            <a:r>
              <a:rPr lang="en-US" dirty="0"/>
              <a:t>The Institute of Education Sciences (IES) publishes practice guides to share evidence and expert guidance on addressing education-related challenges not readily solved with a single program, policy, or practice. Each practice guide’s panel of experts develops recommendations for a coherent approach to a multifaceted problem. Each recommendation is explicitly connected to supporting evidence. Using What Works Clearinghouse (WWC) design standards, the supporting evidence is rated to reflect how well the research demonstrates the effectiveness of the recommended practices (see Table A in the Introduction for more details on levels of evidence): • Strong Evidence means positive findings are demonstrated in multiple well-designed, well-executed studies, leaving little or no doubt that the positive effects are caused by the recommended practice. • Moderate Evidence means well-designed studies show positive impacts, but there are questions about whether the findings can be generalized beyond the study samples or whether the studies definitively show evidence that the practice is effective. • Minimal Evidence means that there is not definitive evidence that the recommended practice is effective in improving the outcome of interest, although there may be data to suggest a correlation between the practice and the outcome of interest. </a:t>
            </a:r>
          </a:p>
        </p:txBody>
      </p:sp>
      <p:sp>
        <p:nvSpPr>
          <p:cNvPr id="4" name="Slide Number Placeholder 3"/>
          <p:cNvSpPr>
            <a:spLocks noGrp="1"/>
          </p:cNvSpPr>
          <p:nvPr>
            <p:ph type="sldNum" sz="quarter" idx="10"/>
          </p:nvPr>
        </p:nvSpPr>
        <p:spPr/>
        <p:txBody>
          <a:bodyPr/>
          <a:lstStyle/>
          <a:p>
            <a:fld id="{82C30568-8513-8240-B838-EF6D2CD343DD}" type="slidenum">
              <a:rPr lang="en-US" smtClean="0"/>
              <a:t>33</a:t>
            </a:fld>
            <a:endParaRPr lang="en-US" dirty="0"/>
          </a:p>
        </p:txBody>
      </p:sp>
    </p:spTree>
    <p:extLst>
      <p:ext uri="{BB962C8B-B14F-4D97-AF65-F5344CB8AC3E}">
        <p14:creationId xmlns:p14="http://schemas.microsoft.com/office/powerpoint/2010/main" val="1370202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Janet</a:t>
            </a:r>
          </a:p>
          <a:p>
            <a:r>
              <a:rPr lang="en-US" dirty="0"/>
              <a:t>Recognized as Strong research on placement</a:t>
            </a:r>
          </a:p>
          <a:p>
            <a:r>
              <a:rPr lang="en-US" dirty="0"/>
              <a:t>Multiple Measures Placement Using Data Analytics An Implementation and Early Impacts Report </a:t>
            </a:r>
            <a:r>
              <a:rPr lang="en-US" dirty="0">
                <a:hlinkClick r:id="rId3"/>
              </a:rPr>
              <a:t>https://www.mdrc.org/sites/default/files/CAPR_Multiple_Measures_Assessment_implementation_report_final.pdf</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34</a:t>
            </a:fld>
            <a:endParaRPr lang="en-US" dirty="0"/>
          </a:p>
        </p:txBody>
      </p:sp>
    </p:spTree>
    <p:extLst>
      <p:ext uri="{BB962C8B-B14F-4D97-AF65-F5344CB8AC3E}">
        <p14:creationId xmlns:p14="http://schemas.microsoft.com/office/powerpoint/2010/main" val="31295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Janet</a:t>
            </a:r>
          </a:p>
          <a:p>
            <a:r>
              <a:rPr lang="en-US" dirty="0"/>
              <a:t>Even if we place students; they need to enroll;</a:t>
            </a:r>
            <a:r>
              <a:rPr lang="en-US" baseline="0" dirty="0"/>
              <a:t> and then pass that is why onboarding is important. Looking at a single course or a single discipline will not accomplish our goal</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35</a:t>
            </a:fld>
            <a:endParaRPr lang="en-US" dirty="0"/>
          </a:p>
        </p:txBody>
      </p:sp>
    </p:spTree>
    <p:extLst>
      <p:ext uri="{BB962C8B-B14F-4D97-AF65-F5344CB8AC3E}">
        <p14:creationId xmlns:p14="http://schemas.microsoft.com/office/powerpoint/2010/main" val="430761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Alexis</a:t>
            </a:r>
          </a:p>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36</a:t>
            </a:fld>
            <a:endParaRPr lang="en-US" dirty="0"/>
          </a:p>
        </p:txBody>
      </p:sp>
    </p:spTree>
    <p:extLst>
      <p:ext uri="{BB962C8B-B14F-4D97-AF65-F5344CB8AC3E}">
        <p14:creationId xmlns:p14="http://schemas.microsoft.com/office/powerpoint/2010/main" val="4282367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Janet</a:t>
            </a:r>
          </a:p>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37</a:t>
            </a:fld>
            <a:endParaRPr lang="en-US" dirty="0"/>
          </a:p>
        </p:txBody>
      </p:sp>
    </p:spTree>
    <p:extLst>
      <p:ext uri="{BB962C8B-B14F-4D97-AF65-F5344CB8AC3E}">
        <p14:creationId xmlns:p14="http://schemas.microsoft.com/office/powerpoint/2010/main" val="1643197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a:p>
            <a:r>
              <a:rPr lang="en-US" dirty="0"/>
              <a:t>In the panels I have done they say they need data shared between offices, a single set of advice based on expertise not 50 ways to become a biologist, help navigating transfer requirements, examples of the class work, and connection to careers with the course content </a:t>
            </a:r>
          </a:p>
        </p:txBody>
      </p:sp>
      <p:sp>
        <p:nvSpPr>
          <p:cNvPr id="4" name="Slide Number Placeholder 3"/>
          <p:cNvSpPr>
            <a:spLocks noGrp="1"/>
          </p:cNvSpPr>
          <p:nvPr>
            <p:ph type="sldNum" sz="quarter" idx="10"/>
          </p:nvPr>
        </p:nvSpPr>
        <p:spPr/>
        <p:txBody>
          <a:bodyPr/>
          <a:lstStyle/>
          <a:p>
            <a:fld id="{82C30568-8513-8240-B838-EF6D2CD343DD}" type="slidenum">
              <a:rPr lang="en-US" smtClean="0"/>
              <a:t>38</a:t>
            </a:fld>
            <a:endParaRPr lang="en-US" dirty="0"/>
          </a:p>
        </p:txBody>
      </p:sp>
    </p:spTree>
    <p:extLst>
      <p:ext uri="{BB962C8B-B14F-4D97-AF65-F5344CB8AC3E}">
        <p14:creationId xmlns:p14="http://schemas.microsoft.com/office/powerpoint/2010/main" val="19610735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Janet</a:t>
            </a:r>
          </a:p>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39</a:t>
            </a:fld>
            <a:endParaRPr lang="en-US" dirty="0"/>
          </a:p>
        </p:txBody>
      </p:sp>
    </p:spTree>
    <p:extLst>
      <p:ext uri="{BB962C8B-B14F-4D97-AF65-F5344CB8AC3E}">
        <p14:creationId xmlns:p14="http://schemas.microsoft.com/office/powerpoint/2010/main" val="308660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4</a:t>
            </a:fld>
            <a:endParaRPr lang="en-US" dirty="0"/>
          </a:p>
        </p:txBody>
      </p:sp>
    </p:spTree>
    <p:extLst>
      <p:ext uri="{BB962C8B-B14F-4D97-AF65-F5344CB8AC3E}">
        <p14:creationId xmlns:p14="http://schemas.microsoft.com/office/powerpoint/2010/main" val="2880510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40</a:t>
            </a:fld>
            <a:endParaRPr lang="en-US" dirty="0"/>
          </a:p>
        </p:txBody>
      </p:sp>
    </p:spTree>
    <p:extLst>
      <p:ext uri="{BB962C8B-B14F-4D97-AF65-F5344CB8AC3E}">
        <p14:creationId xmlns:p14="http://schemas.microsoft.com/office/powerpoint/2010/main" val="34513062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Janet</a:t>
            </a:r>
          </a:p>
          <a:p>
            <a:r>
              <a:rPr lang="en-US" sz="1200" kern="1200" dirty="0">
                <a:solidFill>
                  <a:schemeClr val="tx1"/>
                </a:solidFill>
                <a:effectLst/>
                <a:latin typeface="+mn-lt"/>
                <a:ea typeface="+mn-ea"/>
                <a:cs typeface="+mn-cs"/>
              </a:rPr>
              <a:t>A Practice Guide for College and University Administrators, Advisors, and FacultyWhat Works Clearinghouse </a:t>
            </a:r>
            <a:r>
              <a:rPr lang="en-US" sz="1200" u="sng" kern="1200" dirty="0">
                <a:solidFill>
                  <a:schemeClr val="tx1"/>
                </a:solidFill>
                <a:effectLst/>
                <a:latin typeface="+mn-lt"/>
                <a:ea typeface="+mn-ea"/>
                <a:cs typeface="+mn-cs"/>
                <a:hlinkClick r:id="rId3"/>
              </a:rPr>
              <a:t>https://ies.ed.gov/ncee/wwc/Docs/PracticeGuide/wwc_dev_ed_112916.pdf</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41</a:t>
            </a:fld>
            <a:endParaRPr lang="en-US" dirty="0"/>
          </a:p>
        </p:txBody>
      </p:sp>
    </p:spTree>
    <p:extLst>
      <p:ext uri="{BB962C8B-B14F-4D97-AF65-F5344CB8AC3E}">
        <p14:creationId xmlns:p14="http://schemas.microsoft.com/office/powerpoint/2010/main" val="1516628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Rogeair</a:t>
            </a:r>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42</a:t>
            </a:fld>
            <a:endParaRPr lang="en-US" dirty="0"/>
          </a:p>
        </p:txBody>
      </p:sp>
    </p:spTree>
    <p:extLst>
      <p:ext uri="{BB962C8B-B14F-4D97-AF65-F5344CB8AC3E}">
        <p14:creationId xmlns:p14="http://schemas.microsoft.com/office/powerpoint/2010/main" val="2666506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30568-8513-8240-B838-EF6D2CD343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74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 Today, we are addressing Pillar II, but of course nothing we do should be in silos, so we will touch on other pillars as well.</a:t>
            </a:r>
          </a:p>
        </p:txBody>
      </p:sp>
      <p:sp>
        <p:nvSpPr>
          <p:cNvPr id="4" name="Slide Number Placeholder 3"/>
          <p:cNvSpPr>
            <a:spLocks noGrp="1"/>
          </p:cNvSpPr>
          <p:nvPr>
            <p:ph type="sldNum" sz="quarter" idx="5"/>
          </p:nvPr>
        </p:nvSpPr>
        <p:spPr/>
        <p:txBody>
          <a:bodyPr/>
          <a:lstStyle/>
          <a:p>
            <a:fld id="{82C30568-8513-8240-B838-EF6D2CD343DD}" type="slidenum">
              <a:rPr lang="en-US" smtClean="0"/>
              <a:t>5</a:t>
            </a:fld>
            <a:endParaRPr lang="en-US" dirty="0"/>
          </a:p>
        </p:txBody>
      </p:sp>
    </p:spTree>
    <p:extLst>
      <p:ext uri="{BB962C8B-B14F-4D97-AF65-F5344CB8AC3E}">
        <p14:creationId xmlns:p14="http://schemas.microsoft.com/office/powerpoint/2010/main" val="3357102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6</a:t>
            </a:fld>
            <a:endParaRPr lang="en-US" dirty="0"/>
          </a:p>
        </p:txBody>
      </p:sp>
    </p:spTree>
    <p:extLst>
      <p:ext uri="{BB962C8B-B14F-4D97-AF65-F5344CB8AC3E}">
        <p14:creationId xmlns:p14="http://schemas.microsoft.com/office/powerpoint/2010/main" val="193303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7</a:t>
            </a:fld>
            <a:endParaRPr lang="en-US" dirty="0"/>
          </a:p>
        </p:txBody>
      </p:sp>
    </p:spTree>
    <p:extLst>
      <p:ext uri="{BB962C8B-B14F-4D97-AF65-F5344CB8AC3E}">
        <p14:creationId xmlns:p14="http://schemas.microsoft.com/office/powerpoint/2010/main" val="126957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Janet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Practice Guide for College and University Administrators, Advisors, and FacultyWhat Works Clearinghouse </a:t>
            </a:r>
            <a:r>
              <a:rPr lang="en-US" sz="1200" u="sng" kern="1200" dirty="0">
                <a:solidFill>
                  <a:schemeClr val="tx1"/>
                </a:solidFill>
                <a:effectLst/>
                <a:latin typeface="+mn-lt"/>
                <a:ea typeface="+mn-ea"/>
                <a:cs typeface="+mn-cs"/>
                <a:hlinkClick r:id="rId3"/>
              </a:rPr>
              <a:t>https://ies.ed.gov/ncee/wwc/Docs/PracticeGuide/wwc_dev_ed_112916.pdf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8</a:t>
            </a:fld>
            <a:endParaRPr lang="en-US" dirty="0"/>
          </a:p>
        </p:txBody>
      </p:sp>
    </p:spTree>
    <p:extLst>
      <p:ext uri="{BB962C8B-B14F-4D97-AF65-F5344CB8AC3E}">
        <p14:creationId xmlns:p14="http://schemas.microsoft.com/office/powerpoint/2010/main" val="211569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Janet – one of the first</a:t>
            </a:r>
            <a:r>
              <a:rPr lang="en-US" b="0" baseline="0" dirty="0"/>
              <a:t> things we discovered in onboarding and pillar 2 was the issues with placement. It became a focus and to some extent, derailed the holistic process that should include all of the “onboarding” experience such as orientation, financial aid, wayfinding, career exploration, major decisions and enrollment</a:t>
            </a:r>
            <a:endParaRPr lang="en-US" b="0" dirty="0"/>
          </a:p>
        </p:txBody>
      </p:sp>
      <p:sp>
        <p:nvSpPr>
          <p:cNvPr id="4" name="Slide Number Placeholder 3"/>
          <p:cNvSpPr>
            <a:spLocks noGrp="1"/>
          </p:cNvSpPr>
          <p:nvPr>
            <p:ph type="sldNum" sz="quarter" idx="5"/>
          </p:nvPr>
        </p:nvSpPr>
        <p:spPr/>
        <p:txBody>
          <a:bodyPr/>
          <a:lstStyle/>
          <a:p>
            <a:fld id="{82C30568-8513-8240-B838-EF6D2CD343DD}" type="slidenum">
              <a:rPr lang="en-US" smtClean="0"/>
              <a:t>9</a:t>
            </a:fld>
            <a:endParaRPr lang="en-US" dirty="0"/>
          </a:p>
        </p:txBody>
      </p:sp>
    </p:spTree>
    <p:extLst>
      <p:ext uri="{BB962C8B-B14F-4D97-AF65-F5344CB8AC3E}">
        <p14:creationId xmlns:p14="http://schemas.microsoft.com/office/powerpoint/2010/main" val="154588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5DA3E-D01E-AD41-B24A-0A697DB152BE}" type="datetimeFigureOut">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273A24-443F-BF4F-9E84-84EC5EBE3C0F}"/>
              </a:ext>
            </a:extLst>
          </p:cNvPr>
          <p:cNvSpPr/>
          <p:nvPr userDrawn="1"/>
        </p:nvSpPr>
        <p:spPr>
          <a:xfrm>
            <a:off x="0" y="2269221"/>
            <a:ext cx="12192000" cy="4157892"/>
          </a:xfrm>
          <a:prstGeom prst="rect">
            <a:avLst/>
          </a:prstGeom>
          <a:solidFill>
            <a:schemeClr val="tx1"/>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1600" dirty="0">
              <a:solidFill>
                <a:srgbClr val="FFFFFF"/>
              </a:solidFill>
            </a:endParaRPr>
          </a:p>
        </p:txBody>
      </p:sp>
      <p:sp>
        <p:nvSpPr>
          <p:cNvPr id="6" name="Oval 5">
            <a:extLst>
              <a:ext uri="{FF2B5EF4-FFF2-40B4-BE49-F238E27FC236}">
                <a16:creationId xmlns:a16="http://schemas.microsoft.com/office/drawing/2014/main" id="{F5F8200D-B3B4-4148-9C6D-568491394D5E}"/>
              </a:ext>
            </a:extLst>
          </p:cNvPr>
          <p:cNvSpPr/>
          <p:nvPr userDrawn="1"/>
        </p:nvSpPr>
        <p:spPr>
          <a:xfrm>
            <a:off x="61766" y="1326846"/>
            <a:ext cx="1369515"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Oval 6">
            <a:extLst>
              <a:ext uri="{FF2B5EF4-FFF2-40B4-BE49-F238E27FC236}">
                <a16:creationId xmlns:a16="http://schemas.microsoft.com/office/drawing/2014/main" id="{729D34ED-79DE-2446-9395-DDA4722F187C}"/>
              </a:ext>
            </a:extLst>
          </p:cNvPr>
          <p:cNvSpPr/>
          <p:nvPr userDrawn="1"/>
        </p:nvSpPr>
        <p:spPr>
          <a:xfrm>
            <a:off x="2208178"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a:extLst>
              <a:ext uri="{FF2B5EF4-FFF2-40B4-BE49-F238E27FC236}">
                <a16:creationId xmlns:a16="http://schemas.microsoft.com/office/drawing/2014/main" id="{94068D8B-FCBD-9043-A778-F9E3EB1FB9D3}"/>
              </a:ext>
            </a:extLst>
          </p:cNvPr>
          <p:cNvSpPr/>
          <p:nvPr userDrawn="1"/>
        </p:nvSpPr>
        <p:spPr>
          <a:xfrm>
            <a:off x="6483483" y="1325880"/>
            <a:ext cx="1364722"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Oval 9">
            <a:extLst>
              <a:ext uri="{FF2B5EF4-FFF2-40B4-BE49-F238E27FC236}">
                <a16:creationId xmlns:a16="http://schemas.microsoft.com/office/drawing/2014/main" id="{B7AA7307-0F3C-BE4F-8289-31F0B27316F2}"/>
              </a:ext>
            </a:extLst>
          </p:cNvPr>
          <p:cNvSpPr/>
          <p:nvPr userDrawn="1"/>
        </p:nvSpPr>
        <p:spPr>
          <a:xfrm>
            <a:off x="8615857" y="1325880"/>
            <a:ext cx="1364722"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3" name="Oval 32">
            <a:extLst>
              <a:ext uri="{FF2B5EF4-FFF2-40B4-BE49-F238E27FC236}">
                <a16:creationId xmlns:a16="http://schemas.microsoft.com/office/drawing/2014/main" id="{3F985EA3-C591-1F46-B398-FF28856FDB78}"/>
              </a:ext>
            </a:extLst>
          </p:cNvPr>
          <p:cNvSpPr/>
          <p:nvPr userDrawn="1"/>
        </p:nvSpPr>
        <p:spPr>
          <a:xfrm>
            <a:off x="54864" y="1328930"/>
            <a:ext cx="1369517" cy="1369516"/>
          </a:xfrm>
          <a:prstGeom prst="ellipse">
            <a:avLst/>
          </a:prstGeom>
          <a:solidFill>
            <a:schemeClr val="accent2">
              <a:lumMod val="75000"/>
            </a:schemeClr>
          </a:solidFill>
          <a:ln w="12700">
            <a:noFill/>
            <a:miter lim="800000"/>
            <a:headEnd/>
            <a:tailEnd/>
          </a:ln>
          <a:effectLst/>
        </p:spPr>
        <p:txBody>
          <a:bodyPr lIns="18288" tIns="18288" rIns="18288" bIns="18288" anchor="ctr" anchorCtr="1"/>
          <a:lstStyle/>
          <a:p>
            <a:pPr algn="ctr">
              <a:lnSpc>
                <a:spcPct val="85000"/>
              </a:lnSpc>
              <a:spcBef>
                <a:spcPts val="20"/>
              </a:spcBef>
            </a:pPr>
            <a:endParaRPr lang="en-US" sz="2400" dirty="0">
              <a:solidFill>
                <a:srgbClr val="FFFFFF"/>
              </a:solidFill>
            </a:endParaRPr>
          </a:p>
        </p:txBody>
      </p:sp>
      <p:sp>
        <p:nvSpPr>
          <p:cNvPr id="34" name="Oval 33">
            <a:extLst>
              <a:ext uri="{FF2B5EF4-FFF2-40B4-BE49-F238E27FC236}">
                <a16:creationId xmlns:a16="http://schemas.microsoft.com/office/drawing/2014/main" id="{D0AA7426-D0A9-1144-BDFB-A2CD3ABBF841}"/>
              </a:ext>
            </a:extLst>
          </p:cNvPr>
          <p:cNvSpPr/>
          <p:nvPr userDrawn="1"/>
        </p:nvSpPr>
        <p:spPr>
          <a:xfrm>
            <a:off x="2208176" y="1327964"/>
            <a:ext cx="1369516" cy="1369516"/>
          </a:xfrm>
          <a:prstGeom prst="ellipse">
            <a:avLst/>
          </a:prstGeom>
          <a:solidFill>
            <a:schemeClr val="accent4">
              <a:lumMod val="75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35" name="Oval 34">
            <a:extLst>
              <a:ext uri="{FF2B5EF4-FFF2-40B4-BE49-F238E27FC236}">
                <a16:creationId xmlns:a16="http://schemas.microsoft.com/office/drawing/2014/main" id="{3A541760-3579-3541-8582-EE306D55BFFB}"/>
              </a:ext>
            </a:extLst>
          </p:cNvPr>
          <p:cNvSpPr/>
          <p:nvPr userDrawn="1"/>
        </p:nvSpPr>
        <p:spPr>
          <a:xfrm>
            <a:off x="6490359" y="1327964"/>
            <a:ext cx="1364724" cy="1369516"/>
          </a:xfrm>
          <a:prstGeom prst="ellipse">
            <a:avLst/>
          </a:prstGeom>
          <a:solidFill>
            <a:schemeClr val="accent6">
              <a:lumMod val="60000"/>
              <a:lumOff val="40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36" name="Oval 35">
            <a:extLst>
              <a:ext uri="{FF2B5EF4-FFF2-40B4-BE49-F238E27FC236}">
                <a16:creationId xmlns:a16="http://schemas.microsoft.com/office/drawing/2014/main" id="{35A8E1DC-C43B-074B-8A90-6F9EABBB4BA4}"/>
              </a:ext>
            </a:extLst>
          </p:cNvPr>
          <p:cNvSpPr/>
          <p:nvPr userDrawn="1"/>
        </p:nvSpPr>
        <p:spPr>
          <a:xfrm>
            <a:off x="4343400"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7" name="Oval 36">
            <a:extLst>
              <a:ext uri="{FF2B5EF4-FFF2-40B4-BE49-F238E27FC236}">
                <a16:creationId xmlns:a16="http://schemas.microsoft.com/office/drawing/2014/main" id="{FEE3A366-64CF-F74B-92EE-2A831059C7E9}"/>
              </a:ext>
            </a:extLst>
          </p:cNvPr>
          <p:cNvSpPr/>
          <p:nvPr userDrawn="1"/>
        </p:nvSpPr>
        <p:spPr>
          <a:xfrm>
            <a:off x="8608979" y="1327964"/>
            <a:ext cx="1364724" cy="1369516"/>
          </a:xfrm>
          <a:prstGeom prst="ellipse">
            <a:avLst/>
          </a:prstGeom>
          <a:solidFill>
            <a:schemeClr val="accent5">
              <a:lumMod val="60000"/>
              <a:lumOff val="40000"/>
            </a:schemeClr>
          </a:solidFill>
          <a:ln w="12700">
            <a:noFill/>
            <a:miter lim="800000"/>
            <a:headEnd/>
            <a:tailEnd/>
          </a:ln>
          <a:effectLst/>
        </p:spPr>
        <p:txBody>
          <a:bodyPr lIns="18288" tIns="18288" rIns="18288" bIns="18288" anchor="ctr" anchorCtr="1"/>
          <a:lstStyle/>
          <a:p>
            <a:pPr algn="ctr">
              <a:lnSpc>
                <a:spcPct val="85000"/>
              </a:lnSpc>
              <a:spcBef>
                <a:spcPts val="20"/>
              </a:spcBef>
            </a:pPr>
            <a:endParaRPr lang="en-US" sz="2400" dirty="0">
              <a:solidFill>
                <a:srgbClr val="FFFFFF"/>
              </a:solidFill>
            </a:endParaRPr>
          </a:p>
        </p:txBody>
      </p:sp>
      <p:sp>
        <p:nvSpPr>
          <p:cNvPr id="38" name="Oval 37">
            <a:extLst>
              <a:ext uri="{FF2B5EF4-FFF2-40B4-BE49-F238E27FC236}">
                <a16:creationId xmlns:a16="http://schemas.microsoft.com/office/drawing/2014/main" id="{AF57B189-54BE-4647-8C20-06C0DB75C419}"/>
              </a:ext>
            </a:extLst>
          </p:cNvPr>
          <p:cNvSpPr/>
          <p:nvPr userDrawn="1"/>
        </p:nvSpPr>
        <p:spPr>
          <a:xfrm>
            <a:off x="10753346" y="1325880"/>
            <a:ext cx="1369514" cy="1369514"/>
          </a:xfrm>
          <a:prstGeom prst="ellipse">
            <a:avLst/>
          </a:prstGeom>
          <a:noFill/>
          <a:ln w="127000" cap="flat" cmpd="sng" algn="ctr">
            <a:solidFill>
              <a:srgbClr val="FFFFF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9" name="Oval 38">
            <a:extLst>
              <a:ext uri="{FF2B5EF4-FFF2-40B4-BE49-F238E27FC236}">
                <a16:creationId xmlns:a16="http://schemas.microsoft.com/office/drawing/2014/main" id="{0AAF55E1-7B1E-D444-B87C-2908C39FEE77}"/>
              </a:ext>
            </a:extLst>
          </p:cNvPr>
          <p:cNvSpPr/>
          <p:nvPr userDrawn="1"/>
        </p:nvSpPr>
        <p:spPr>
          <a:xfrm>
            <a:off x="4343400" y="1326921"/>
            <a:ext cx="1369516" cy="1369516"/>
          </a:xfrm>
          <a:prstGeom prst="ellipse">
            <a:avLst/>
          </a:prstGeom>
          <a:solidFill>
            <a:schemeClr val="accent4">
              <a:lumMod val="40000"/>
              <a:lumOff val="60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40" name="Oval 39">
            <a:extLst>
              <a:ext uri="{FF2B5EF4-FFF2-40B4-BE49-F238E27FC236}">
                <a16:creationId xmlns:a16="http://schemas.microsoft.com/office/drawing/2014/main" id="{0C752DD5-E82A-4D49-B083-42200C07519A}"/>
              </a:ext>
            </a:extLst>
          </p:cNvPr>
          <p:cNvSpPr/>
          <p:nvPr userDrawn="1"/>
        </p:nvSpPr>
        <p:spPr>
          <a:xfrm>
            <a:off x="10753344" y="1326921"/>
            <a:ext cx="1369516" cy="1369516"/>
          </a:xfrm>
          <a:prstGeom prst="ellipse">
            <a:avLst/>
          </a:prstGeom>
          <a:solidFill>
            <a:schemeClr val="accent1">
              <a:lumMod val="60000"/>
              <a:lumOff val="40000"/>
            </a:schemeClr>
          </a:solidFill>
          <a:ln w="9525">
            <a:noFill/>
            <a:miter lim="800000"/>
            <a:headEnd/>
            <a:tailEnd/>
          </a:ln>
          <a:effectLst/>
        </p:spPr>
        <p:txBody>
          <a:bodyPr lIns="18288" tIns="18288" rIns="18288" bIns="18288" anchor="ctr" anchorCtr="1"/>
          <a:lstStyle/>
          <a:p>
            <a:pPr algn="ctr">
              <a:lnSpc>
                <a:spcPct val="85000"/>
              </a:lnSpc>
              <a:spcBef>
                <a:spcPct val="20000"/>
              </a:spcBef>
            </a:pPr>
            <a:endParaRPr lang="en-US" sz="2400" dirty="0">
              <a:solidFill>
                <a:srgbClr val="FFFFFF"/>
              </a:solidFill>
            </a:endParaRPr>
          </a:p>
        </p:txBody>
      </p:sp>
      <p:sp>
        <p:nvSpPr>
          <p:cNvPr id="41" name="AutoShape 110">
            <a:extLst>
              <a:ext uri="{FF2B5EF4-FFF2-40B4-BE49-F238E27FC236}">
                <a16:creationId xmlns:a16="http://schemas.microsoft.com/office/drawing/2014/main" id="{4740BF11-121E-FA4F-A0B2-545FE62EA0D2}"/>
              </a:ext>
            </a:extLst>
          </p:cNvPr>
          <p:cNvSpPr>
            <a:spLocks noChangeArrowheads="1"/>
          </p:cNvSpPr>
          <p:nvPr userDrawn="1"/>
        </p:nvSpPr>
        <p:spPr bwMode="auto">
          <a:xfrm>
            <a:off x="3577692"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dirty="0"/>
          </a:p>
        </p:txBody>
      </p:sp>
      <p:sp>
        <p:nvSpPr>
          <p:cNvPr id="42" name="AutoShape 110">
            <a:extLst>
              <a:ext uri="{FF2B5EF4-FFF2-40B4-BE49-F238E27FC236}">
                <a16:creationId xmlns:a16="http://schemas.microsoft.com/office/drawing/2014/main" id="{AFA85E8E-6A00-3044-BBBA-588898110DAE}"/>
              </a:ext>
            </a:extLst>
          </p:cNvPr>
          <p:cNvSpPr>
            <a:spLocks noChangeArrowheads="1"/>
          </p:cNvSpPr>
          <p:nvPr userDrawn="1"/>
        </p:nvSpPr>
        <p:spPr bwMode="auto">
          <a:xfrm>
            <a:off x="1431281"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dirty="0"/>
          </a:p>
        </p:txBody>
      </p:sp>
      <p:sp>
        <p:nvSpPr>
          <p:cNvPr id="43" name="AutoShape 110">
            <a:extLst>
              <a:ext uri="{FF2B5EF4-FFF2-40B4-BE49-F238E27FC236}">
                <a16:creationId xmlns:a16="http://schemas.microsoft.com/office/drawing/2014/main" id="{BD7D58B3-98A6-4649-8A78-96DF75261432}"/>
              </a:ext>
            </a:extLst>
          </p:cNvPr>
          <p:cNvSpPr>
            <a:spLocks noChangeArrowheads="1"/>
          </p:cNvSpPr>
          <p:nvPr userDrawn="1"/>
        </p:nvSpPr>
        <p:spPr bwMode="auto">
          <a:xfrm>
            <a:off x="5704666"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dirty="0"/>
          </a:p>
        </p:txBody>
      </p:sp>
      <p:sp>
        <p:nvSpPr>
          <p:cNvPr id="44" name="AutoShape 110">
            <a:extLst>
              <a:ext uri="{FF2B5EF4-FFF2-40B4-BE49-F238E27FC236}">
                <a16:creationId xmlns:a16="http://schemas.microsoft.com/office/drawing/2014/main" id="{99C182F0-8A7C-504A-9A54-449A83F388B6}"/>
              </a:ext>
            </a:extLst>
          </p:cNvPr>
          <p:cNvSpPr>
            <a:spLocks noChangeArrowheads="1"/>
          </p:cNvSpPr>
          <p:nvPr userDrawn="1"/>
        </p:nvSpPr>
        <p:spPr bwMode="auto">
          <a:xfrm>
            <a:off x="7833669"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dirty="0"/>
          </a:p>
        </p:txBody>
      </p:sp>
      <p:sp>
        <p:nvSpPr>
          <p:cNvPr id="45" name="AutoShape 110">
            <a:extLst>
              <a:ext uri="{FF2B5EF4-FFF2-40B4-BE49-F238E27FC236}">
                <a16:creationId xmlns:a16="http://schemas.microsoft.com/office/drawing/2014/main" id="{9D1051D0-507B-AD4A-B0AD-E475849C00B9}"/>
              </a:ext>
            </a:extLst>
          </p:cNvPr>
          <p:cNvSpPr>
            <a:spLocks noChangeArrowheads="1"/>
          </p:cNvSpPr>
          <p:nvPr userDrawn="1"/>
        </p:nvSpPr>
        <p:spPr bwMode="auto">
          <a:xfrm>
            <a:off x="9980579" y="1901952"/>
            <a:ext cx="751856" cy="277812"/>
          </a:xfrm>
          <a:prstGeom prst="rightArrow">
            <a:avLst>
              <a:gd name="adj1" fmla="val 55843"/>
              <a:gd name="adj2" fmla="val 49879"/>
            </a:avLst>
          </a:prstGeom>
          <a:gradFill flip="none" rotWithShape="1">
            <a:gsLst>
              <a:gs pos="0">
                <a:srgbClr val="FFFFFF">
                  <a:alpha val="0"/>
                </a:srgbClr>
              </a:gs>
              <a:gs pos="100000">
                <a:srgbClr val="A5A5A5"/>
              </a:gs>
            </a:gsLst>
            <a:lin ang="0" scaled="1"/>
            <a:tileRect/>
          </a:gradFill>
          <a:ln w="9525">
            <a:noFill/>
            <a:miter lim="800000"/>
            <a:headEnd/>
            <a:tailEnd/>
          </a:ln>
        </p:spPr>
        <p:txBody>
          <a:bodyPr wrap="none" anchor="ctr"/>
          <a:lstStyle/>
          <a:p>
            <a:endParaRPr lang="en-US" sz="2400" dirty="0"/>
          </a:p>
        </p:txBody>
      </p:sp>
      <p:sp>
        <p:nvSpPr>
          <p:cNvPr id="48" name="Text Placeholder 47">
            <a:extLst>
              <a:ext uri="{FF2B5EF4-FFF2-40B4-BE49-F238E27FC236}">
                <a16:creationId xmlns:a16="http://schemas.microsoft.com/office/drawing/2014/main" id="{C7AC686A-1508-BF48-911D-61D82AABC76B}"/>
              </a:ext>
            </a:extLst>
          </p:cNvPr>
          <p:cNvSpPr>
            <a:spLocks noGrp="1"/>
          </p:cNvSpPr>
          <p:nvPr>
            <p:ph type="body" sz="quarter" idx="10"/>
          </p:nvPr>
        </p:nvSpPr>
        <p:spPr>
          <a:xfrm>
            <a:off x="101522"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49" name="Text Placeholder 47">
            <a:extLst>
              <a:ext uri="{FF2B5EF4-FFF2-40B4-BE49-F238E27FC236}">
                <a16:creationId xmlns:a16="http://schemas.microsoft.com/office/drawing/2014/main" id="{B876D68E-F284-354A-92F8-5F77347449B8}"/>
              </a:ext>
            </a:extLst>
          </p:cNvPr>
          <p:cNvSpPr>
            <a:spLocks noGrp="1"/>
          </p:cNvSpPr>
          <p:nvPr>
            <p:ph type="body" sz="quarter" idx="11"/>
          </p:nvPr>
        </p:nvSpPr>
        <p:spPr>
          <a:xfrm>
            <a:off x="101522"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algn="ctr">
              <a:lnSpc>
                <a:spcPct val="85000"/>
              </a:lnSpc>
            </a:pPr>
            <a:endParaRPr lang="en-US" sz="1400" dirty="0">
              <a:solidFill>
                <a:srgbClr val="6B6B6B"/>
              </a:solidFill>
            </a:endParaRPr>
          </a:p>
        </p:txBody>
      </p:sp>
      <p:sp>
        <p:nvSpPr>
          <p:cNvPr id="50" name="Text Placeholder 47">
            <a:extLst>
              <a:ext uri="{FF2B5EF4-FFF2-40B4-BE49-F238E27FC236}">
                <a16:creationId xmlns:a16="http://schemas.microsoft.com/office/drawing/2014/main" id="{72B3DBB3-1959-194A-B523-EB85330EEDEC}"/>
              </a:ext>
            </a:extLst>
          </p:cNvPr>
          <p:cNvSpPr>
            <a:spLocks noGrp="1"/>
          </p:cNvSpPr>
          <p:nvPr>
            <p:ph type="body" sz="quarter" idx="12"/>
          </p:nvPr>
        </p:nvSpPr>
        <p:spPr>
          <a:xfrm>
            <a:off x="2198679"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51" name="Text Placeholder 47">
            <a:extLst>
              <a:ext uri="{FF2B5EF4-FFF2-40B4-BE49-F238E27FC236}">
                <a16:creationId xmlns:a16="http://schemas.microsoft.com/office/drawing/2014/main" id="{22B58263-52CE-A840-BE43-6EC1E908E01E}"/>
              </a:ext>
            </a:extLst>
          </p:cNvPr>
          <p:cNvSpPr>
            <a:spLocks noGrp="1"/>
          </p:cNvSpPr>
          <p:nvPr>
            <p:ph type="body" sz="quarter" idx="13"/>
          </p:nvPr>
        </p:nvSpPr>
        <p:spPr>
          <a:xfrm>
            <a:off x="2198679"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algn="ctr">
              <a:lnSpc>
                <a:spcPct val="85000"/>
              </a:lnSpc>
            </a:pPr>
            <a:endParaRPr lang="en-US" sz="1400" dirty="0">
              <a:solidFill>
                <a:srgbClr val="6B6B6B"/>
              </a:solidFill>
            </a:endParaRPr>
          </a:p>
        </p:txBody>
      </p:sp>
      <p:sp>
        <p:nvSpPr>
          <p:cNvPr id="52" name="Text Placeholder 47">
            <a:extLst>
              <a:ext uri="{FF2B5EF4-FFF2-40B4-BE49-F238E27FC236}">
                <a16:creationId xmlns:a16="http://schemas.microsoft.com/office/drawing/2014/main" id="{26EB032E-EC81-0A4B-B52C-8C2C4C3F2374}"/>
              </a:ext>
            </a:extLst>
          </p:cNvPr>
          <p:cNvSpPr>
            <a:spLocks noGrp="1"/>
          </p:cNvSpPr>
          <p:nvPr>
            <p:ph type="body" sz="quarter" idx="14"/>
          </p:nvPr>
        </p:nvSpPr>
        <p:spPr>
          <a:xfrm>
            <a:off x="4315714"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53" name="Text Placeholder 47">
            <a:extLst>
              <a:ext uri="{FF2B5EF4-FFF2-40B4-BE49-F238E27FC236}">
                <a16:creationId xmlns:a16="http://schemas.microsoft.com/office/drawing/2014/main" id="{E142B6AC-952F-7848-BBE6-347DCB7B89DC}"/>
              </a:ext>
            </a:extLst>
          </p:cNvPr>
          <p:cNvSpPr>
            <a:spLocks noGrp="1"/>
          </p:cNvSpPr>
          <p:nvPr>
            <p:ph type="body" sz="quarter" idx="15"/>
          </p:nvPr>
        </p:nvSpPr>
        <p:spPr>
          <a:xfrm>
            <a:off x="4315714"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algn="ctr">
              <a:lnSpc>
                <a:spcPct val="85000"/>
              </a:lnSpc>
            </a:pPr>
            <a:endParaRPr lang="en-US" sz="1400" dirty="0">
              <a:solidFill>
                <a:srgbClr val="6B6B6B"/>
              </a:solidFill>
            </a:endParaRPr>
          </a:p>
        </p:txBody>
      </p:sp>
      <p:sp>
        <p:nvSpPr>
          <p:cNvPr id="54" name="Text Placeholder 47">
            <a:extLst>
              <a:ext uri="{FF2B5EF4-FFF2-40B4-BE49-F238E27FC236}">
                <a16:creationId xmlns:a16="http://schemas.microsoft.com/office/drawing/2014/main" id="{E0489ECC-6BF5-5B4E-90C3-BEE52E42473B}"/>
              </a:ext>
            </a:extLst>
          </p:cNvPr>
          <p:cNvSpPr>
            <a:spLocks noGrp="1"/>
          </p:cNvSpPr>
          <p:nvPr>
            <p:ph type="body" sz="quarter" idx="16"/>
          </p:nvPr>
        </p:nvSpPr>
        <p:spPr>
          <a:xfrm>
            <a:off x="6452628"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55" name="Text Placeholder 47">
            <a:extLst>
              <a:ext uri="{FF2B5EF4-FFF2-40B4-BE49-F238E27FC236}">
                <a16:creationId xmlns:a16="http://schemas.microsoft.com/office/drawing/2014/main" id="{F5FDBE0B-BF91-454F-884E-BD1DBC7FBAD9}"/>
              </a:ext>
            </a:extLst>
          </p:cNvPr>
          <p:cNvSpPr>
            <a:spLocks noGrp="1"/>
          </p:cNvSpPr>
          <p:nvPr>
            <p:ph type="body" sz="quarter" idx="17"/>
          </p:nvPr>
        </p:nvSpPr>
        <p:spPr>
          <a:xfrm>
            <a:off x="6452628"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algn="ctr">
              <a:lnSpc>
                <a:spcPct val="85000"/>
              </a:lnSpc>
            </a:pPr>
            <a:endParaRPr lang="en-US" sz="1400" dirty="0">
              <a:solidFill>
                <a:srgbClr val="6B6B6B"/>
              </a:solidFill>
            </a:endParaRPr>
          </a:p>
        </p:txBody>
      </p:sp>
      <p:sp>
        <p:nvSpPr>
          <p:cNvPr id="56" name="Text Placeholder 47">
            <a:extLst>
              <a:ext uri="{FF2B5EF4-FFF2-40B4-BE49-F238E27FC236}">
                <a16:creationId xmlns:a16="http://schemas.microsoft.com/office/drawing/2014/main" id="{BFA5A588-B7EF-C54C-845B-1DE2DEB66411}"/>
              </a:ext>
            </a:extLst>
          </p:cNvPr>
          <p:cNvSpPr>
            <a:spLocks noGrp="1"/>
          </p:cNvSpPr>
          <p:nvPr>
            <p:ph type="body" sz="quarter" idx="18"/>
          </p:nvPr>
        </p:nvSpPr>
        <p:spPr>
          <a:xfrm>
            <a:off x="8579602"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57" name="Text Placeholder 47">
            <a:extLst>
              <a:ext uri="{FF2B5EF4-FFF2-40B4-BE49-F238E27FC236}">
                <a16:creationId xmlns:a16="http://schemas.microsoft.com/office/drawing/2014/main" id="{EB929D32-6BE2-A740-9A19-3C58C9989F3F}"/>
              </a:ext>
            </a:extLst>
          </p:cNvPr>
          <p:cNvSpPr>
            <a:spLocks noGrp="1"/>
          </p:cNvSpPr>
          <p:nvPr>
            <p:ph type="body" sz="quarter" idx="19"/>
          </p:nvPr>
        </p:nvSpPr>
        <p:spPr>
          <a:xfrm>
            <a:off x="8579602"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algn="ctr">
              <a:lnSpc>
                <a:spcPct val="85000"/>
              </a:lnSpc>
            </a:pPr>
            <a:endParaRPr lang="en-US" sz="1400" dirty="0">
              <a:solidFill>
                <a:srgbClr val="6B6B6B"/>
              </a:solidFill>
            </a:endParaRPr>
          </a:p>
        </p:txBody>
      </p:sp>
      <p:sp>
        <p:nvSpPr>
          <p:cNvPr id="58" name="Text Placeholder 47">
            <a:extLst>
              <a:ext uri="{FF2B5EF4-FFF2-40B4-BE49-F238E27FC236}">
                <a16:creationId xmlns:a16="http://schemas.microsoft.com/office/drawing/2014/main" id="{28EEF54E-168F-DA4E-944A-F77FE6A16B24}"/>
              </a:ext>
            </a:extLst>
          </p:cNvPr>
          <p:cNvSpPr>
            <a:spLocks noGrp="1"/>
          </p:cNvSpPr>
          <p:nvPr>
            <p:ph type="body" sz="quarter" idx="20"/>
          </p:nvPr>
        </p:nvSpPr>
        <p:spPr>
          <a:xfrm>
            <a:off x="10716514" y="258763"/>
            <a:ext cx="1362615" cy="248133"/>
          </a:xfrm>
        </p:spPr>
        <p:txBody>
          <a:bodyPr>
            <a:noAutofit/>
          </a:bodyPr>
          <a:lstStyle>
            <a:lvl1pPr marL="0" indent="0" algn="ctr">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en-US" dirty="0"/>
          </a:p>
        </p:txBody>
      </p:sp>
      <p:sp>
        <p:nvSpPr>
          <p:cNvPr id="59" name="Text Placeholder 47">
            <a:extLst>
              <a:ext uri="{FF2B5EF4-FFF2-40B4-BE49-F238E27FC236}">
                <a16:creationId xmlns:a16="http://schemas.microsoft.com/office/drawing/2014/main" id="{198BA63D-3812-4B40-A56C-E9D3715494D9}"/>
              </a:ext>
            </a:extLst>
          </p:cNvPr>
          <p:cNvSpPr>
            <a:spLocks noGrp="1"/>
          </p:cNvSpPr>
          <p:nvPr>
            <p:ph type="body" sz="quarter" idx="21"/>
          </p:nvPr>
        </p:nvSpPr>
        <p:spPr>
          <a:xfrm>
            <a:off x="10716514" y="506896"/>
            <a:ext cx="1362615" cy="618324"/>
          </a:xfrm>
        </p:spPr>
        <p:txBody>
          <a:bodyPr>
            <a:noAutofit/>
          </a:bodyPr>
          <a:lstStyle>
            <a:lvl1pPr marL="0" indent="0" algn="ctr">
              <a:lnSpc>
                <a:spcPct val="85000"/>
              </a:lnSpc>
              <a:buNone/>
              <a:defRPr sz="1400"/>
            </a:lvl1pPr>
            <a:lvl2pPr marL="457200" indent="0">
              <a:buNone/>
              <a:defRPr sz="1800"/>
            </a:lvl2pPr>
            <a:lvl3pPr marL="914400" indent="0">
              <a:buNone/>
              <a:defRPr sz="1800"/>
            </a:lvl3pPr>
            <a:lvl4pPr marL="1371600" indent="0">
              <a:buNone/>
              <a:defRPr sz="1800"/>
            </a:lvl4pPr>
            <a:lvl5pPr marL="1828800" indent="0">
              <a:buNone/>
              <a:defRPr sz="1800"/>
            </a:lvl5pPr>
          </a:lstStyle>
          <a:p>
            <a:pPr algn="ctr">
              <a:lnSpc>
                <a:spcPct val="85000"/>
              </a:lnSpc>
            </a:pPr>
            <a:endParaRPr lang="en-US" sz="1400" dirty="0">
              <a:solidFill>
                <a:srgbClr val="6B6B6B"/>
              </a:solidFill>
            </a:endParaRPr>
          </a:p>
        </p:txBody>
      </p:sp>
      <p:sp>
        <p:nvSpPr>
          <p:cNvPr id="61" name="Text Placeholder 60">
            <a:extLst>
              <a:ext uri="{FF2B5EF4-FFF2-40B4-BE49-F238E27FC236}">
                <a16:creationId xmlns:a16="http://schemas.microsoft.com/office/drawing/2014/main" id="{761076FF-D12B-874E-B2F7-D7211892E96C}"/>
              </a:ext>
            </a:extLst>
          </p:cNvPr>
          <p:cNvSpPr>
            <a:spLocks noGrp="1"/>
          </p:cNvSpPr>
          <p:nvPr>
            <p:ph type="body" sz="quarter" idx="22"/>
          </p:nvPr>
        </p:nvSpPr>
        <p:spPr>
          <a:xfrm>
            <a:off x="755650" y="3198481"/>
            <a:ext cx="4957763" cy="268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Text Placeholder 60">
            <a:extLst>
              <a:ext uri="{FF2B5EF4-FFF2-40B4-BE49-F238E27FC236}">
                <a16:creationId xmlns:a16="http://schemas.microsoft.com/office/drawing/2014/main" id="{3A9C68A9-C47F-6248-80FB-A955A9DC3FE1}"/>
              </a:ext>
            </a:extLst>
          </p:cNvPr>
          <p:cNvSpPr>
            <a:spLocks noGrp="1"/>
          </p:cNvSpPr>
          <p:nvPr>
            <p:ph type="body" sz="quarter" idx="23"/>
          </p:nvPr>
        </p:nvSpPr>
        <p:spPr>
          <a:xfrm>
            <a:off x="6490359" y="3178672"/>
            <a:ext cx="4957763" cy="2682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257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maller Text Slide">
  <p:cSld name="Smaller Text Slide">
    <p:spTree>
      <p:nvGrpSpPr>
        <p:cNvPr id="1" name="Shape 20"/>
        <p:cNvGrpSpPr/>
        <p:nvPr/>
      </p:nvGrpSpPr>
      <p:grpSpPr>
        <a:xfrm>
          <a:off x="0" y="0"/>
          <a:ext cx="0" cy="0"/>
          <a:chOff x="0" y="0"/>
          <a:chExt cx="0" cy="0"/>
        </a:xfrm>
      </p:grpSpPr>
      <p:sp>
        <p:nvSpPr>
          <p:cNvPr id="21" name="Google Shape;21;p71"/>
          <p:cNvSpPr txBox="1">
            <a:spLocks noGrp="1"/>
          </p:cNvSpPr>
          <p:nvPr>
            <p:ph type="title"/>
          </p:nvPr>
        </p:nvSpPr>
        <p:spPr>
          <a:xfrm>
            <a:off x="609599" y="274638"/>
            <a:ext cx="10972800" cy="1142999"/>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224"/>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2" name="Google Shape;22;p71"/>
          <p:cNvSpPr txBox="1">
            <a:spLocks noGrp="1"/>
          </p:cNvSpPr>
          <p:nvPr>
            <p:ph type="body" idx="1"/>
          </p:nvPr>
        </p:nvSpPr>
        <p:spPr>
          <a:xfrm>
            <a:off x="1727200" y="1905000"/>
            <a:ext cx="9144001" cy="4191000"/>
          </a:xfrm>
          <a:prstGeom prst="rect">
            <a:avLst/>
          </a:prstGeom>
          <a:noFill/>
          <a:ln>
            <a:noFill/>
          </a:ln>
        </p:spPr>
        <p:txBody>
          <a:bodyPr spcFirstLastPara="1" wrap="square" lIns="91425" tIns="91425" rIns="91425" bIns="91425" anchor="t" anchorCtr="0">
            <a:noAutofit/>
          </a:bodyPr>
          <a:lstStyle>
            <a:lvl1pPr marL="476220" lvl="0" indent="-370393" algn="l">
              <a:lnSpc>
                <a:spcPct val="100000"/>
              </a:lnSpc>
              <a:spcBef>
                <a:spcPts val="640"/>
              </a:spcBef>
              <a:spcAft>
                <a:spcPts val="0"/>
              </a:spcAft>
              <a:buSzPts val="2000"/>
              <a:buChar char="•"/>
              <a:defRPr sz="2083"/>
            </a:lvl1pPr>
            <a:lvl2pPr marL="952439" lvl="1" indent="-356636" algn="l">
              <a:lnSpc>
                <a:spcPct val="100000"/>
              </a:lnSpc>
              <a:spcBef>
                <a:spcPts val="560"/>
              </a:spcBef>
              <a:spcAft>
                <a:spcPts val="0"/>
              </a:spcAft>
              <a:buSzPts val="1792"/>
              <a:buChar char="–"/>
              <a:defRPr sz="1875"/>
            </a:lvl2pPr>
            <a:lvl3pPr marL="1428659" lvl="2" indent="-344134" algn="l">
              <a:lnSpc>
                <a:spcPct val="100000"/>
              </a:lnSpc>
              <a:spcBef>
                <a:spcPts val="480"/>
              </a:spcBef>
              <a:spcAft>
                <a:spcPts val="0"/>
              </a:spcAft>
              <a:buSzPts val="1603"/>
              <a:buChar char="•"/>
              <a:defRPr sz="1667"/>
            </a:lvl3pPr>
            <a:lvl4pPr marL="1904878" lvl="3" indent="-345060" algn="l">
              <a:lnSpc>
                <a:spcPct val="100000"/>
              </a:lnSpc>
              <a:spcBef>
                <a:spcPts val="400"/>
              </a:spcBef>
              <a:spcAft>
                <a:spcPts val="0"/>
              </a:spcAft>
              <a:buSzPts val="1617"/>
              <a:buChar char="–"/>
              <a:defRPr sz="1667"/>
            </a:lvl4pPr>
            <a:lvl5pPr marL="2381098" lvl="4" indent="-331700" algn="l">
              <a:lnSpc>
                <a:spcPct val="100000"/>
              </a:lnSpc>
              <a:spcBef>
                <a:spcPts val="400"/>
              </a:spcBef>
              <a:spcAft>
                <a:spcPts val="0"/>
              </a:spcAft>
              <a:buSzPts val="1415"/>
              <a:buChar char="»"/>
              <a:defRPr sz="1458"/>
            </a:lvl5pPr>
            <a:lvl6pPr marL="2857317" lvl="5" indent="-358421" algn="l">
              <a:lnSpc>
                <a:spcPct val="100000"/>
              </a:lnSpc>
              <a:spcBef>
                <a:spcPts val="400"/>
              </a:spcBef>
              <a:spcAft>
                <a:spcPts val="0"/>
              </a:spcAft>
              <a:buSzPts val="1819"/>
              <a:buChar char="•"/>
              <a:defRPr/>
            </a:lvl6pPr>
            <a:lvl7pPr marL="3333537" lvl="6" indent="-358421" algn="l">
              <a:lnSpc>
                <a:spcPct val="100000"/>
              </a:lnSpc>
              <a:spcBef>
                <a:spcPts val="400"/>
              </a:spcBef>
              <a:spcAft>
                <a:spcPts val="0"/>
              </a:spcAft>
              <a:buSzPts val="1819"/>
              <a:buChar char="•"/>
              <a:defRPr/>
            </a:lvl7pPr>
            <a:lvl8pPr marL="3809756" lvl="7" indent="-358421" algn="l">
              <a:lnSpc>
                <a:spcPct val="100000"/>
              </a:lnSpc>
              <a:spcBef>
                <a:spcPts val="400"/>
              </a:spcBef>
              <a:spcAft>
                <a:spcPts val="0"/>
              </a:spcAft>
              <a:buSzPts val="1819"/>
              <a:buChar char="•"/>
              <a:defRPr/>
            </a:lvl8pPr>
            <a:lvl9pPr marL="4285976" lvl="8" indent="-358421" algn="l">
              <a:lnSpc>
                <a:spcPct val="100000"/>
              </a:lnSpc>
              <a:spcBef>
                <a:spcPts val="400"/>
              </a:spcBef>
              <a:spcAft>
                <a:spcPts val="0"/>
              </a:spcAft>
              <a:buSzPts val="1819"/>
              <a:buChar char="•"/>
              <a:defRPr/>
            </a:lvl9pPr>
          </a:lstStyle>
          <a:p>
            <a:endParaRPr/>
          </a:p>
        </p:txBody>
      </p:sp>
      <p:sp>
        <p:nvSpPr>
          <p:cNvPr id="23" name="Google Shape;23;p71"/>
          <p:cNvSpPr txBox="1">
            <a:spLocks noGrp="1"/>
          </p:cNvSpPr>
          <p:nvPr>
            <p:ph type="sldNum" idx="12"/>
          </p:nvPr>
        </p:nvSpPr>
        <p:spPr>
          <a:xfrm>
            <a:off x="10668000" y="6381751"/>
            <a:ext cx="914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888888"/>
              </a:buClr>
              <a:buSzPts val="1400"/>
              <a:buFont typeface="Arial"/>
              <a:buNone/>
              <a:defRPr sz="1458"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4" name="Google Shape;24;p71"/>
          <p:cNvSpPr txBox="1">
            <a:spLocks noGrp="1"/>
          </p:cNvSpPr>
          <p:nvPr>
            <p:ph type="ftr" idx="11"/>
          </p:nvPr>
        </p:nvSpPr>
        <p:spPr>
          <a:xfrm>
            <a:off x="4165600" y="6356350"/>
            <a:ext cx="4165600" cy="349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58"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0804658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t>9/9/2019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5DA3E-D01E-AD41-B24A-0A697DB152BE}" type="datetimeFigureOut">
              <a:rPr lang="en-US" smtClean="0"/>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5DA3E-D01E-AD41-B24A-0A697DB152BE}" type="datetimeFigureOut">
              <a:rPr lang="en-US" smtClean="0"/>
              <a:t>9/9/2019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t>9/9/2019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t>9/9/2019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t>9/9/2019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5DA3E-D01E-AD41-B24A-0A697DB152BE}" type="datetimeFigureOut">
              <a:rPr lang="en-US" smtClean="0"/>
              <a:t>9/9/2019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yytr8rw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0.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tiff"/></Relationships>
</file>

<file path=ppt/slides/_rels/slide2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png"/><Relationship Id="rId10" Type="http://schemas.openxmlformats.org/officeDocument/2006/relationships/image" Target="../media/image32.tmp"/><Relationship Id="rId4" Type="http://schemas.openxmlformats.org/officeDocument/2006/relationships/image" Target="../media/image27.jpeg"/><Relationship Id="rId9"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rpgroup.org/Events/Strengthening-Student-Success/overview" TargetMode="External"/><Relationship Id="rId2" Type="http://schemas.openxmlformats.org/officeDocument/2006/relationships/hyperlink" Target="https://asccc.org/calendar/list/events" TargetMode="External"/><Relationship Id="rId1" Type="http://schemas.openxmlformats.org/officeDocument/2006/relationships/slideLayout" Target="../slideLayouts/slideLayout2.xml"/><Relationship Id="rId4" Type="http://schemas.openxmlformats.org/officeDocument/2006/relationships/hyperlink" Target="https://www.regonline.com/registration/Checkin.aspx?EventID=2563275"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pdfs.semanticscholar.org/909d/94498abfe9d8606994c319509f43ac6b06fa.pdf?_ga=2.264020940.1746833798.1553632938-1415424856.1553632938" TargetMode="External"/><Relationship Id="rId2" Type="http://schemas.openxmlformats.org/officeDocument/2006/relationships/hyperlink" Target="https://ies.ed.gov/ncee/wwc/Docs/PracticeGuide/wwc_dev_ed_112916.pdf" TargetMode="External"/><Relationship Id="rId1" Type="http://schemas.openxmlformats.org/officeDocument/2006/relationships/slideLayout" Target="../slideLayouts/slideLayout2.xml"/><Relationship Id="rId4" Type="http://schemas.openxmlformats.org/officeDocument/2006/relationships/hyperlink" Target="https://ies.ed.gov/ncee/wwc/"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tinyurl.com/yyk4bv9p" TargetMode="External"/><Relationship Id="rId3" Type="http://schemas.openxmlformats.org/officeDocument/2006/relationships/hyperlink" Target="https://tinyurl.com/y5u93yxl" TargetMode="External"/><Relationship Id="rId7" Type="http://schemas.openxmlformats.org/officeDocument/2006/relationships/hyperlink" Target="https://tinyurl.com/y4fv5zgc"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visionresourcecenter.cccco.edu/" TargetMode="External"/><Relationship Id="rId5" Type="http://schemas.openxmlformats.org/officeDocument/2006/relationships/hyperlink" Target="https://tinyurl.com/y4ay7xye" TargetMode="External"/><Relationship Id="rId4" Type="http://schemas.openxmlformats.org/officeDocument/2006/relationships/hyperlink" Target="https://tinyurl.com/y3ovco7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tic1.squarespace.com/static/5a565796692ebefb3ec5526e/t/5cb7ae6fe4966bc66ec8cb00/1555541615675/AA+19-19++AB705+GSP+Guidance+and+Adoption+Plan+Instruction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5" y="1391787"/>
            <a:ext cx="11145255" cy="2137211"/>
          </a:xfrm>
        </p:spPr>
        <p:txBody>
          <a:bodyPr anchor="ctr">
            <a:noAutofit/>
          </a:bodyPr>
          <a:lstStyle/>
          <a:p>
            <a:r>
              <a:rPr lang="en-US" sz="4000" b="1" dirty="0">
                <a:latin typeface="Times New Roman" panose="02020603050405020304" pitchFamily="18" charset="0"/>
                <a:cs typeface="Times New Roman" panose="02020603050405020304" pitchFamily="18" charset="0"/>
              </a:rPr>
              <a:t>Student Onboarding Processes – Helping Students Determine their Path</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01445" y="3621944"/>
            <a:ext cx="11145255" cy="2977286"/>
          </a:xfrm>
        </p:spPr>
        <p:txBody>
          <a:bodyPr>
            <a:normAutofit fontScale="92500" lnSpcReduction="20000"/>
          </a:bodyPr>
          <a:lstStyle/>
          <a:p>
            <a:pPr algn="l"/>
            <a:r>
              <a:rPr lang="en-US" dirty="0">
                <a:latin typeface="Times New Roman" panose="02020603050405020304" pitchFamily="18" charset="0"/>
                <a:cs typeface="Times New Roman" panose="02020603050405020304" pitchFamily="18" charset="0"/>
              </a:rPr>
              <a:t>Janet Fulks, Guided Pathways Lead</a:t>
            </a:r>
          </a:p>
          <a:p>
            <a:pPr algn="l"/>
            <a:r>
              <a:rPr lang="en-US" dirty="0" err="1">
                <a:latin typeface="Times New Roman" panose="02020603050405020304" pitchFamily="18" charset="0"/>
                <a:cs typeface="Times New Roman" panose="02020603050405020304" pitchFamily="18" charset="0"/>
              </a:rPr>
              <a:t>Ginni</a:t>
            </a:r>
            <a:r>
              <a:rPr lang="en-US" dirty="0">
                <a:latin typeface="Times New Roman" panose="02020603050405020304" pitchFamily="18" charset="0"/>
                <a:cs typeface="Times New Roman" panose="02020603050405020304" pitchFamily="18" charset="0"/>
              </a:rPr>
              <a:t> May, ASCCC Treasurer, Guided Pathways Task Force Chair</a:t>
            </a:r>
          </a:p>
          <a:p>
            <a:pPr algn="l"/>
            <a:r>
              <a:rPr lang="en-US" dirty="0" err="1">
                <a:latin typeface="Times New Roman" panose="02020603050405020304" pitchFamily="18" charset="0"/>
                <a:cs typeface="Times New Roman" panose="02020603050405020304" pitchFamily="18" charset="0"/>
              </a:rPr>
              <a:t>Rogéair</a:t>
            </a:r>
            <a:r>
              <a:rPr lang="en-US" dirty="0">
                <a:latin typeface="Times New Roman" panose="02020603050405020304" pitchFamily="18" charset="0"/>
                <a:cs typeface="Times New Roman" panose="02020603050405020304" pitchFamily="18" charset="0"/>
              </a:rPr>
              <a:t> Purnell, Senior Researcher, RP Group	</a:t>
            </a:r>
          </a:p>
          <a:p>
            <a:pPr algn="l"/>
            <a:r>
              <a:rPr lang="en-US" dirty="0">
                <a:latin typeface="Times New Roman" panose="02020603050405020304" pitchFamily="18" charset="0"/>
                <a:cs typeface="Times New Roman" panose="02020603050405020304" pitchFamily="18" charset="0"/>
              </a:rPr>
              <a:t>Alexis Zaragoza, Board of Governors Member </a:t>
            </a: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r>
              <a:rPr lang="en-US" sz="2000" dirty="0">
                <a:solidFill>
                  <a:srgbClr val="FF0000"/>
                </a:solidFill>
                <a:latin typeface="Times New Roman" panose="02020603050405020304" pitchFamily="18" charset="0"/>
                <a:ea typeface="Times New Roman" charset="0"/>
                <a:cs typeface="Times New Roman" panose="02020603050405020304" pitchFamily="18" charset="0"/>
              </a:rPr>
              <a:t>Academic Academy, Queen Mary, Long Beach</a:t>
            </a:r>
          </a:p>
          <a:p>
            <a:r>
              <a:rPr lang="en-US" sz="2000" dirty="0">
                <a:solidFill>
                  <a:srgbClr val="FF0000"/>
                </a:solidFill>
                <a:latin typeface="Times New Roman" panose="02020603050405020304" pitchFamily="18" charset="0"/>
                <a:ea typeface="Times New Roman" charset="0"/>
                <a:cs typeface="Times New Roman" panose="02020603050405020304" pitchFamily="18" charset="0"/>
              </a:rPr>
              <a:t> September 13, 2019, 11:00-12:15</a:t>
            </a:r>
          </a:p>
        </p:txBody>
      </p:sp>
      <p:pic>
        <p:nvPicPr>
          <p:cNvPr id="7" name="Google Shape;179;p25">
            <a:extLst>
              <a:ext uri="{FF2B5EF4-FFF2-40B4-BE49-F238E27FC236}">
                <a16:creationId xmlns:a16="http://schemas.microsoft.com/office/drawing/2014/main" id="{997FD375-3642-6944-8E41-7F745599B649}"/>
              </a:ext>
            </a:extLst>
          </p:cNvPr>
          <p:cNvPicPr preferRelativeResize="0"/>
          <p:nvPr/>
        </p:nvPicPr>
        <p:blipFill rotWithShape="1">
          <a:blip r:embed="rId3">
            <a:alphaModFix/>
          </a:blip>
          <a:srcRect/>
          <a:stretch/>
        </p:blipFill>
        <p:spPr>
          <a:xfrm>
            <a:off x="4285347" y="564687"/>
            <a:ext cx="3577450" cy="827100"/>
          </a:xfrm>
          <a:prstGeom prst="rect">
            <a:avLst/>
          </a:prstGeom>
          <a:noFill/>
          <a:ln>
            <a:noFill/>
          </a:ln>
        </p:spPr>
      </p:pic>
      <p:pic>
        <p:nvPicPr>
          <p:cNvPr id="4" name="Picture 3">
            <a:extLst>
              <a:ext uri="{FF2B5EF4-FFF2-40B4-BE49-F238E27FC236}">
                <a16:creationId xmlns:a16="http://schemas.microsoft.com/office/drawing/2014/main" id="{B89F49E1-050C-E849-B5E1-495E79CEC516}"/>
              </a:ext>
            </a:extLst>
          </p:cNvPr>
          <p:cNvPicPr>
            <a:picLocks noChangeAspect="1"/>
          </p:cNvPicPr>
          <p:nvPr/>
        </p:nvPicPr>
        <p:blipFill>
          <a:blip r:embed="rId4"/>
          <a:stretch>
            <a:fillRect/>
          </a:stretch>
        </p:blipFill>
        <p:spPr>
          <a:xfrm rot="1647504">
            <a:off x="8410740" y="3733800"/>
            <a:ext cx="3235960" cy="1991360"/>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5" y="1829109"/>
            <a:ext cx="11145255" cy="2137211"/>
          </a:xfrm>
        </p:spPr>
        <p:txBody>
          <a:bodyPr anchor="ctr">
            <a:noAutofit/>
          </a:bodyPr>
          <a:lstStyle/>
          <a:p>
            <a:pPr>
              <a:buClr>
                <a:srgbClr val="FF0000"/>
              </a:buClr>
            </a:pPr>
            <a:r>
              <a:rPr lang="en-US" sz="4400" dirty="0">
                <a:latin typeface="Times New Roman" panose="02020603050405020304" pitchFamily="18" charset="0"/>
                <a:cs typeface="Times New Roman" panose="02020603050405020304" pitchFamily="18" charset="0"/>
              </a:rPr>
              <a:t>Students’ Onboarding Experiences and Perspectives</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solidFill>
                  <a:schemeClr val="accent1">
                    <a:lumMod val="50000"/>
                  </a:schemeClr>
                </a:solidFill>
                <a:latin typeface="Times New Roman" panose="02020603050405020304" pitchFamily="18" charset="0"/>
                <a:cs typeface="Times New Roman" panose="02020603050405020304" pitchFamily="18" charset="0"/>
              </a:rPr>
              <a:t>Alexis Zaragoza</a:t>
            </a:r>
          </a:p>
        </p:txBody>
      </p:sp>
      <p:sp>
        <p:nvSpPr>
          <p:cNvPr id="3" name="Subtitle 2"/>
          <p:cNvSpPr>
            <a:spLocks noGrp="1"/>
          </p:cNvSpPr>
          <p:nvPr>
            <p:ph type="subTitle" idx="1"/>
          </p:nvPr>
        </p:nvSpPr>
        <p:spPr>
          <a:xfrm>
            <a:off x="501445" y="3621944"/>
            <a:ext cx="11145255" cy="2977286"/>
          </a:xfrm>
        </p:spPr>
        <p:txBody>
          <a:bodyPr>
            <a:normAutofit/>
          </a:bodyPr>
          <a:lstStyle/>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p:txBody>
      </p:sp>
      <p:pic>
        <p:nvPicPr>
          <p:cNvPr id="7" name="Google Shape;179;p25">
            <a:extLst>
              <a:ext uri="{FF2B5EF4-FFF2-40B4-BE49-F238E27FC236}">
                <a16:creationId xmlns:a16="http://schemas.microsoft.com/office/drawing/2014/main" id="{997FD375-3642-6944-8E41-7F745599B649}"/>
              </a:ext>
            </a:extLst>
          </p:cNvPr>
          <p:cNvPicPr preferRelativeResize="0"/>
          <p:nvPr/>
        </p:nvPicPr>
        <p:blipFill rotWithShape="1">
          <a:blip r:embed="rId3">
            <a:alphaModFix/>
          </a:blip>
          <a:srcRect/>
          <a:stretch/>
        </p:blipFill>
        <p:spPr>
          <a:xfrm>
            <a:off x="4285347" y="564687"/>
            <a:ext cx="3577450" cy="827100"/>
          </a:xfrm>
          <a:prstGeom prst="rect">
            <a:avLst/>
          </a:prstGeom>
          <a:noFill/>
          <a:ln>
            <a:noFill/>
          </a:ln>
        </p:spPr>
      </p:pic>
    </p:spTree>
    <p:extLst>
      <p:ext uri="{BB962C8B-B14F-4D97-AF65-F5344CB8AC3E}">
        <p14:creationId xmlns:p14="http://schemas.microsoft.com/office/powerpoint/2010/main" val="202565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fontScale="90000"/>
          </a:bodyPr>
          <a:lstStyle/>
          <a:p>
            <a:pPr algn="ctr"/>
            <a:r>
              <a:rPr lang="en-US" sz="5400" b="1" dirty="0">
                <a:solidFill>
                  <a:srgbClr val="0070C0"/>
                </a:solidFill>
                <a:latin typeface="Times New Roman" panose="02020603050405020304" pitchFamily="18" charset="0"/>
                <a:cs typeface="Times New Roman" panose="02020603050405020304" pitchFamily="18" charset="0"/>
              </a:rPr>
              <a:t>Students’ onboarding experiences and perspectives</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929224"/>
            <a:ext cx="10515600" cy="4481512"/>
          </a:xfrm>
        </p:spPr>
        <p:txBody>
          <a:bodyPr>
            <a:normAutofit/>
          </a:bodyPr>
          <a:lstStyle/>
          <a:p>
            <a:pPr marL="517525" indent="-517525">
              <a:buClr>
                <a:srgbClr val="FF0000"/>
              </a:buClr>
              <a:tabLst>
                <a:tab pos="517525" algn="l"/>
              </a:tabLst>
            </a:pPr>
            <a:r>
              <a:rPr lang="en-US" sz="3600" dirty="0">
                <a:latin typeface="Times New Roman" panose="02020603050405020304" pitchFamily="18" charset="0"/>
                <a:cs typeface="Times New Roman" panose="02020603050405020304" pitchFamily="18" charset="0"/>
              </a:rPr>
              <a:t>What constitutes effective onboarding?</a:t>
            </a:r>
          </a:p>
          <a:p>
            <a:pPr marL="517525" indent="-517525">
              <a:buClr>
                <a:srgbClr val="FF0000"/>
              </a:buClr>
              <a:tabLst>
                <a:tab pos="517525" algn="l"/>
              </a:tabLst>
            </a:pPr>
            <a:r>
              <a:rPr lang="en-US" sz="3600" dirty="0">
                <a:latin typeface="Times New Roman" panose="02020603050405020304" pitchFamily="18" charset="0"/>
                <a:cs typeface="Times New Roman" panose="02020603050405020304" pitchFamily="18" charset="0"/>
              </a:rPr>
              <a:t>What might you add to the elements provided?</a:t>
            </a:r>
          </a:p>
          <a:p>
            <a:pPr marL="517525" indent="-517525">
              <a:buClr>
                <a:srgbClr val="FF0000"/>
              </a:buClr>
              <a:tabLst>
                <a:tab pos="517525" algn="l"/>
              </a:tabLst>
            </a:pPr>
            <a:r>
              <a:rPr lang="en-US" sz="3600" dirty="0">
                <a:latin typeface="Times New Roman" panose="02020603050405020304" pitchFamily="18" charset="0"/>
                <a:cs typeface="Times New Roman" panose="02020603050405020304" pitchFamily="18" charset="0"/>
              </a:rPr>
              <a:t>In what ways did you experience these elements?</a:t>
            </a:r>
          </a:p>
          <a:p>
            <a:pPr marL="517525" indent="-517525">
              <a:buClr>
                <a:srgbClr val="FF0000"/>
              </a:buClr>
              <a:tabLst>
                <a:tab pos="517525" algn="l"/>
              </a:tabLst>
            </a:pPr>
            <a:r>
              <a:rPr lang="en-US" sz="3600" dirty="0">
                <a:latin typeface="Times New Roman" panose="02020603050405020304" pitchFamily="18" charset="0"/>
                <a:cs typeface="Times New Roman" panose="02020603050405020304" pitchFamily="18" charset="0"/>
              </a:rPr>
              <a:t>Are there institutional policies, practices, and processes that could be changed or strengthened to ensure that more students experience these elements?</a:t>
            </a:r>
          </a:p>
          <a:p>
            <a:pPr>
              <a:buClr>
                <a:srgbClr val="FF0000"/>
              </a:buClr>
            </a:pPr>
            <a:endParaRPr lang="en-US" sz="3600" dirty="0">
              <a:latin typeface="Times New Roman" panose="02020603050405020304" pitchFamily="18" charset="0"/>
              <a:cs typeface="Times New Roman" panose="02020603050405020304" pitchFamily="18" charset="0"/>
            </a:endParaRPr>
          </a:p>
          <a:p>
            <a:pPr>
              <a:buClr>
                <a:srgbClr val="FF0000"/>
              </a:buClr>
            </a:pPr>
            <a:endParaRPr lang="en-US" sz="3600" dirty="0">
              <a:latin typeface="Times New Roman" panose="02020603050405020304" pitchFamily="18" charset="0"/>
              <a:cs typeface="Times New Roman" panose="02020603050405020304" pitchFamily="18" charset="0"/>
            </a:endParaRPr>
          </a:p>
          <a:p>
            <a:pPr>
              <a:buClr>
                <a:srgbClr val="FF0000"/>
              </a:buClr>
            </a:pPr>
            <a:endParaRPr lang="en-US" sz="3200" dirty="0">
              <a:latin typeface="Times New Roman" panose="02020603050405020304" pitchFamily="18" charset="0"/>
              <a:cs typeface="Times New Roman" panose="02020603050405020304" pitchFamily="18" charset="0"/>
            </a:endParaRPr>
          </a:p>
          <a:p>
            <a:pPr marL="0" indent="0">
              <a:buClr>
                <a:srgbClr val="FF0000"/>
              </a:buClr>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69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5" y="1829109"/>
            <a:ext cx="11145255" cy="2137211"/>
          </a:xfrm>
        </p:spPr>
        <p:txBody>
          <a:bodyPr anchor="ctr">
            <a:noAutofit/>
          </a:bodyPr>
          <a:lstStyle/>
          <a:p>
            <a:pPr>
              <a:buClr>
                <a:srgbClr val="FF0000"/>
              </a:buClr>
            </a:pPr>
            <a:r>
              <a:rPr lang="en-US" sz="4400" dirty="0">
                <a:latin typeface="Times New Roman" panose="02020603050405020304" pitchFamily="18" charset="0"/>
                <a:cs typeface="Times New Roman" panose="02020603050405020304" pitchFamily="18" charset="0"/>
              </a:rPr>
              <a:t>Onboarding from the Perspective of the RP Group</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err="1">
                <a:solidFill>
                  <a:schemeClr val="accent1">
                    <a:lumMod val="50000"/>
                  </a:schemeClr>
                </a:solidFill>
                <a:latin typeface="Times New Roman" panose="02020603050405020304" pitchFamily="18" charset="0"/>
                <a:cs typeface="Times New Roman" panose="02020603050405020304" pitchFamily="18" charset="0"/>
              </a:rPr>
              <a:t>Rogéair</a:t>
            </a:r>
            <a:r>
              <a:rPr lang="en-US" sz="4000" dirty="0">
                <a:solidFill>
                  <a:schemeClr val="accent1">
                    <a:lumMod val="50000"/>
                  </a:schemeClr>
                </a:solidFill>
                <a:latin typeface="Times New Roman" panose="02020603050405020304" pitchFamily="18" charset="0"/>
                <a:cs typeface="Times New Roman" panose="02020603050405020304" pitchFamily="18" charset="0"/>
              </a:rPr>
              <a:t> Purnell</a:t>
            </a:r>
          </a:p>
        </p:txBody>
      </p:sp>
      <p:sp>
        <p:nvSpPr>
          <p:cNvPr id="3" name="Subtitle 2"/>
          <p:cNvSpPr>
            <a:spLocks noGrp="1"/>
          </p:cNvSpPr>
          <p:nvPr>
            <p:ph type="subTitle" idx="1"/>
          </p:nvPr>
        </p:nvSpPr>
        <p:spPr>
          <a:xfrm>
            <a:off x="501445" y="4784317"/>
            <a:ext cx="11145255" cy="2977286"/>
          </a:xfrm>
        </p:spPr>
        <p:txBody>
          <a:bodyPr>
            <a:normAutofit/>
          </a:bodyPr>
          <a:lstStyle/>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p:txBody>
      </p:sp>
      <p:pic>
        <p:nvPicPr>
          <p:cNvPr id="7" name="Google Shape;179;p25">
            <a:extLst>
              <a:ext uri="{FF2B5EF4-FFF2-40B4-BE49-F238E27FC236}">
                <a16:creationId xmlns:a16="http://schemas.microsoft.com/office/drawing/2014/main" id="{997FD375-3642-6944-8E41-7F745599B649}"/>
              </a:ext>
            </a:extLst>
          </p:cNvPr>
          <p:cNvPicPr preferRelativeResize="0"/>
          <p:nvPr/>
        </p:nvPicPr>
        <p:blipFill rotWithShape="1">
          <a:blip r:embed="rId3">
            <a:alphaModFix/>
          </a:blip>
          <a:srcRect/>
          <a:stretch/>
        </p:blipFill>
        <p:spPr>
          <a:xfrm>
            <a:off x="4285347" y="564687"/>
            <a:ext cx="3577450" cy="827100"/>
          </a:xfrm>
          <a:prstGeom prst="rect">
            <a:avLst/>
          </a:prstGeom>
          <a:noFill/>
          <a:ln>
            <a:noFill/>
          </a:ln>
        </p:spPr>
      </p:pic>
    </p:spTree>
    <p:extLst>
      <p:ext uri="{BB962C8B-B14F-4D97-AF65-F5344CB8AC3E}">
        <p14:creationId xmlns:p14="http://schemas.microsoft.com/office/powerpoint/2010/main" val="381075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3"/>
          <p:cNvSpPr txBox="1">
            <a:spLocks noGrp="1"/>
          </p:cNvSpPr>
          <p:nvPr>
            <p:ph type="title"/>
          </p:nvPr>
        </p:nvSpPr>
        <p:spPr>
          <a:xfrm>
            <a:off x="1320799" y="457670"/>
            <a:ext cx="10261601" cy="1142914"/>
          </a:xfrm>
          <a:prstGeom prst="rect">
            <a:avLst/>
          </a:prstGeom>
          <a:noFill/>
          <a:ln>
            <a:noFill/>
          </a:ln>
        </p:spPr>
        <p:txBody>
          <a:bodyPr spcFirstLastPara="1" wrap="square" lIns="95232" tIns="95232" rIns="95232" bIns="95232" anchor="ctr" anchorCtr="0">
            <a:noAutofit/>
          </a:bodyPr>
          <a:lstStyle/>
          <a:p>
            <a:pPr>
              <a:buSzPts val="4200"/>
            </a:pPr>
            <a:r>
              <a:rPr lang="en-US"/>
              <a:t>Differing Perspectives</a:t>
            </a:r>
            <a:br>
              <a:rPr lang="en-US"/>
            </a:br>
            <a:endParaRPr/>
          </a:p>
        </p:txBody>
      </p:sp>
      <p:sp>
        <p:nvSpPr>
          <p:cNvPr id="456" name="Google Shape;456;p23"/>
          <p:cNvSpPr txBox="1">
            <a:spLocks noGrp="1"/>
          </p:cNvSpPr>
          <p:nvPr>
            <p:ph type="sldNum" idx="12"/>
          </p:nvPr>
        </p:nvSpPr>
        <p:spPr>
          <a:xfrm>
            <a:off x="609600" y="6066292"/>
            <a:ext cx="2743323" cy="363792"/>
          </a:xfrm>
          <a:prstGeom prst="rect">
            <a:avLst/>
          </a:prstGeom>
          <a:noFill/>
          <a:ln>
            <a:noFill/>
          </a:ln>
        </p:spPr>
        <p:txBody>
          <a:bodyPr spcFirstLastPara="1" wrap="square" lIns="95232" tIns="47603" rIns="95232" bIns="47603" anchor="t" anchorCtr="0">
            <a:noAutofit/>
          </a:bodyPr>
          <a:lstStyle/>
          <a:p>
            <a:pPr marL="0" marR="0" lvl="0" indent="0" algn="l" defTabSz="952439"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58" b="0" i="0" u="none" strike="noStrike" kern="0" cap="none" spc="0" normalizeH="0" baseline="0" noProof="0">
                <a:ln>
                  <a:noFill/>
                </a:ln>
                <a:solidFill>
                  <a:srgbClr val="000000"/>
                </a:solidFill>
                <a:effectLst/>
                <a:uLnTx/>
                <a:uFillTx/>
                <a:latin typeface="Arial"/>
                <a:cs typeface="Arial"/>
                <a:sym typeface="Arial"/>
              </a:rPr>
              <a:pPr marL="0" marR="0" lvl="0" indent="0" algn="l" defTabSz="952439" rtl="0" eaLnBrk="1" fontAlgn="auto" latinLnBrk="0" hangingPunct="1">
                <a:lnSpc>
                  <a:spcPct val="100000"/>
                </a:lnSpc>
                <a:spcBef>
                  <a:spcPts val="0"/>
                </a:spcBef>
                <a:spcAft>
                  <a:spcPts val="0"/>
                </a:spcAft>
                <a:buClr>
                  <a:srgbClr val="000000"/>
                </a:buClr>
                <a:buSzPts val="1400"/>
                <a:buFont typeface="Arial"/>
                <a:buNone/>
                <a:tabLst/>
                <a:defRPr/>
              </a:pPr>
              <a:t>13</a:t>
            </a:fld>
            <a:endParaRPr kumimoji="0" sz="1458"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23"/>
          <p:cNvSpPr txBox="1"/>
          <p:nvPr/>
        </p:nvSpPr>
        <p:spPr>
          <a:xfrm>
            <a:off x="1625600" y="6324383"/>
            <a:ext cx="7924801" cy="269855"/>
          </a:xfrm>
          <a:prstGeom prst="rect">
            <a:avLst/>
          </a:prstGeom>
          <a:noFill/>
          <a:ln>
            <a:noFill/>
          </a:ln>
        </p:spPr>
        <p:txBody>
          <a:bodyPr spcFirstLastPara="1" wrap="square" lIns="95232" tIns="47603" rIns="95232" bIns="47603" anchor="t" anchorCtr="0">
            <a:noAutofit/>
          </a:bodyPr>
          <a:lstStyle/>
          <a:p>
            <a:pPr marL="0" marR="0" lvl="0" indent="0" algn="l" defTabSz="952439" rtl="0" eaLnBrk="1" fontAlgn="auto" latinLnBrk="0" hangingPunct="1">
              <a:lnSpc>
                <a:spcPct val="100000"/>
              </a:lnSpc>
              <a:spcBef>
                <a:spcPts val="0"/>
              </a:spcBef>
              <a:spcAft>
                <a:spcPts val="0"/>
              </a:spcAft>
              <a:buClr>
                <a:srgbClr val="000000"/>
              </a:buClr>
              <a:buSzPts val="1100"/>
              <a:buFontTx/>
              <a:buNone/>
              <a:tabLst/>
              <a:defRPr/>
            </a:pPr>
            <a:endParaRPr kumimoji="0" sz="1146"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58" name="Google Shape;458;p23"/>
          <p:cNvPicPr preferRelativeResize="0">
            <a:picLocks noGrp="1"/>
          </p:cNvPicPr>
          <p:nvPr>
            <p:ph type="body" idx="1"/>
          </p:nvPr>
        </p:nvPicPr>
        <p:blipFill rotWithShape="1">
          <a:blip r:embed="rId3">
            <a:alphaModFix/>
          </a:blip>
          <a:srcRect/>
          <a:stretch/>
        </p:blipFill>
        <p:spPr>
          <a:xfrm>
            <a:off x="2438400" y="1051085"/>
            <a:ext cx="7530421" cy="4665186"/>
          </a:xfrm>
          <a:prstGeom prst="rect">
            <a:avLst/>
          </a:prstGeom>
          <a:noFill/>
          <a:ln>
            <a:noFill/>
          </a:ln>
        </p:spPr>
      </p:pic>
    </p:spTree>
    <p:extLst>
      <p:ext uri="{BB962C8B-B14F-4D97-AF65-F5344CB8AC3E}">
        <p14:creationId xmlns:p14="http://schemas.microsoft.com/office/powerpoint/2010/main" val="3272845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FDA97-1BE5-884D-9101-14FAA37480A4}"/>
              </a:ext>
            </a:extLst>
          </p:cNvPr>
          <p:cNvSpPr>
            <a:spLocks noGrp="1"/>
          </p:cNvSpPr>
          <p:nvPr>
            <p:ph type="title"/>
          </p:nvPr>
        </p:nvSpPr>
        <p:spPr/>
        <p:txBody>
          <a:bodyPr>
            <a:normAutofit/>
          </a:bodyPr>
          <a:lstStyle/>
          <a:p>
            <a:r>
              <a:rPr lang="en-US" sz="5400" b="1" dirty="0">
                <a:solidFill>
                  <a:schemeClr val="accent2">
                    <a:lumMod val="50000"/>
                  </a:schemeClr>
                </a:solidFill>
                <a:latin typeface="+mn-lt"/>
                <a:cs typeface="Times New Roman" panose="02020603050405020304" pitchFamily="18" charset="0"/>
              </a:rPr>
              <a:t>Focusing on the Student Experience</a:t>
            </a:r>
            <a:endParaRPr lang="en-US" sz="5400"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BC2C8EFF-8FA6-4144-A32A-501F4300549E}"/>
              </a:ext>
            </a:extLst>
          </p:cNvPr>
          <p:cNvSpPr>
            <a:spLocks noGrp="1"/>
          </p:cNvSpPr>
          <p:nvPr>
            <p:ph idx="1"/>
          </p:nvPr>
        </p:nvSpPr>
        <p:spPr>
          <a:xfrm>
            <a:off x="838200" y="1538653"/>
            <a:ext cx="10515600" cy="5319347"/>
          </a:xfrm>
        </p:spPr>
        <p:txBody>
          <a:bodyPr>
            <a:normAutofit fontScale="92500" lnSpcReduction="10000"/>
          </a:bodyPr>
          <a:lstStyle/>
          <a:p>
            <a:pPr marL="0" indent="0">
              <a:lnSpc>
                <a:spcPct val="140000"/>
              </a:lnSpc>
              <a:spcBef>
                <a:spcPts val="600"/>
              </a:spcBef>
              <a:buNone/>
            </a:pPr>
            <a:r>
              <a:rPr lang="en-US" sz="3500" b="1" dirty="0">
                <a:solidFill>
                  <a:schemeClr val="accent2">
                    <a:lumMod val="75000"/>
                  </a:schemeClr>
                </a:solidFill>
              </a:rPr>
              <a:t>Why focus on the student experience? </a:t>
            </a:r>
            <a:endParaRPr lang="en-US" sz="3500" dirty="0">
              <a:solidFill>
                <a:schemeClr val="accent2">
                  <a:lumMod val="75000"/>
                </a:schemeClr>
              </a:solidFill>
            </a:endParaRPr>
          </a:p>
          <a:p>
            <a:pPr marL="457189" lvl="1" indent="0">
              <a:lnSpc>
                <a:spcPct val="110000"/>
              </a:lnSpc>
              <a:spcBef>
                <a:spcPts val="300"/>
              </a:spcBef>
              <a:buNone/>
            </a:pPr>
            <a:r>
              <a:rPr lang="en-US" sz="2600" dirty="0"/>
              <a:t>Ensure students’ </a:t>
            </a:r>
            <a:r>
              <a:rPr lang="en-US" sz="2600" i="1" dirty="0"/>
              <a:t>actual </a:t>
            </a:r>
            <a:r>
              <a:rPr lang="en-US" sz="2600" dirty="0"/>
              <a:t>experience in our colleges informs and drives institutional change that practically results in improved equitable outcomes </a:t>
            </a:r>
          </a:p>
          <a:p>
            <a:pPr marL="0" indent="0">
              <a:lnSpc>
                <a:spcPct val="140000"/>
              </a:lnSpc>
              <a:spcBef>
                <a:spcPts val="600"/>
              </a:spcBef>
              <a:buNone/>
            </a:pPr>
            <a:r>
              <a:rPr lang="en-US" sz="3500" b="1" dirty="0">
                <a:solidFill>
                  <a:schemeClr val="accent2">
                    <a:lumMod val="75000"/>
                  </a:schemeClr>
                </a:solidFill>
              </a:rPr>
              <a:t>What do we mean by “student experience?”</a:t>
            </a:r>
          </a:p>
          <a:p>
            <a:pPr marL="457189" lvl="1" indent="0">
              <a:lnSpc>
                <a:spcPct val="100000"/>
              </a:lnSpc>
              <a:spcBef>
                <a:spcPts val="300"/>
              </a:spcBef>
              <a:buNone/>
            </a:pPr>
            <a:r>
              <a:rPr lang="en-US" sz="2600" dirty="0"/>
              <a:t>Look through the student lens to:</a:t>
            </a:r>
          </a:p>
          <a:p>
            <a:pPr lvl="1">
              <a:lnSpc>
                <a:spcPct val="100000"/>
              </a:lnSpc>
              <a:spcBef>
                <a:spcPts val="300"/>
              </a:spcBef>
            </a:pPr>
            <a:r>
              <a:rPr lang="en-US" sz="2600" dirty="0"/>
              <a:t>Identify how students’ experience of the institution does (or doesn’t) align with what the college intends</a:t>
            </a:r>
          </a:p>
          <a:p>
            <a:pPr lvl="1">
              <a:lnSpc>
                <a:spcPct val="100000"/>
              </a:lnSpc>
              <a:spcBef>
                <a:spcPts val="300"/>
              </a:spcBef>
            </a:pPr>
            <a:r>
              <a:rPr lang="en-US" sz="2600" dirty="0"/>
              <a:t>Determine how to bridge the gap through redesign of policies, programs, processes,  and practices -- inside classroom and across the institution</a:t>
            </a:r>
          </a:p>
          <a:p>
            <a:pPr marL="457189" lvl="1" indent="0">
              <a:lnSpc>
                <a:spcPct val="100000"/>
              </a:lnSpc>
              <a:spcBef>
                <a:spcPts val="300"/>
              </a:spcBef>
              <a:buNone/>
            </a:pPr>
            <a:endParaRPr lang="en-US" sz="2600" b="1" dirty="0"/>
          </a:p>
          <a:p>
            <a:pPr marL="1433513" lvl="1" indent="-1433513">
              <a:lnSpc>
                <a:spcPct val="100000"/>
              </a:lnSpc>
              <a:spcBef>
                <a:spcPts val="300"/>
              </a:spcBef>
              <a:buNone/>
            </a:pPr>
            <a:r>
              <a:rPr lang="en-US" sz="2600" b="1" dirty="0"/>
              <a:t>RESOURCE: </a:t>
            </a:r>
            <a:r>
              <a:rPr lang="en-US" sz="2600" i="1" dirty="0">
                <a:solidFill>
                  <a:schemeClr val="accent2">
                    <a:lumMod val="75000"/>
                  </a:schemeClr>
                </a:solidFill>
              </a:rPr>
              <a:t>Grounding College Redesign in Your Students’ Experience: A Student- </a:t>
            </a:r>
          </a:p>
          <a:p>
            <a:pPr marL="1433513" lvl="1" indent="-1433513">
              <a:lnSpc>
                <a:spcPct val="100000"/>
              </a:lnSpc>
              <a:spcBef>
                <a:spcPts val="300"/>
              </a:spcBef>
              <a:buNone/>
            </a:pPr>
            <a:r>
              <a:rPr lang="en-US" sz="2600" i="1">
                <a:solidFill>
                  <a:schemeClr val="accent2">
                    <a:lumMod val="75000"/>
                  </a:schemeClr>
                </a:solidFill>
              </a:rPr>
              <a:t>	 Centered </a:t>
            </a:r>
            <a:r>
              <a:rPr lang="en-US" sz="2600" i="1" dirty="0">
                <a:solidFill>
                  <a:schemeClr val="accent2">
                    <a:lumMod val="75000"/>
                  </a:schemeClr>
                </a:solidFill>
              </a:rPr>
              <a:t>Guide </a:t>
            </a:r>
            <a:r>
              <a:rPr lang="en-US" sz="2600" i="1">
                <a:solidFill>
                  <a:schemeClr val="accent2">
                    <a:lumMod val="75000"/>
                  </a:schemeClr>
                </a:solidFill>
              </a:rPr>
              <a:t>for Institutions - </a:t>
            </a:r>
            <a:r>
              <a:rPr lang="en-US">
                <a:hlinkClick r:id="rId3"/>
              </a:rPr>
              <a:t>https://tinyurl.com/yytr8rw9</a:t>
            </a:r>
            <a:endParaRPr lang="en-US" sz="2600" i="1" dirty="0">
              <a:solidFill>
                <a:schemeClr val="accent2">
                  <a:lumMod val="75000"/>
                </a:schemeClr>
              </a:solidFill>
            </a:endParaRPr>
          </a:p>
          <a:p>
            <a:pPr marL="0" lvl="1" indent="0">
              <a:lnSpc>
                <a:spcPct val="100000"/>
              </a:lnSpc>
              <a:spcBef>
                <a:spcPts val="300"/>
              </a:spcBef>
              <a:buNone/>
            </a:pPr>
            <a:endParaRPr lang="en-US" sz="2600" dirty="0"/>
          </a:p>
        </p:txBody>
      </p:sp>
    </p:spTree>
    <p:extLst>
      <p:ext uri="{BB962C8B-B14F-4D97-AF65-F5344CB8AC3E}">
        <p14:creationId xmlns:p14="http://schemas.microsoft.com/office/powerpoint/2010/main" val="118764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1"/>
          <p:cNvSpPr txBox="1">
            <a:spLocks noGrp="1"/>
          </p:cNvSpPr>
          <p:nvPr>
            <p:ph type="title"/>
          </p:nvPr>
        </p:nvSpPr>
        <p:spPr>
          <a:xfrm>
            <a:off x="609599" y="441132"/>
            <a:ext cx="10972800" cy="1142913"/>
          </a:xfrm>
          <a:prstGeom prst="rect">
            <a:avLst/>
          </a:prstGeom>
          <a:noFill/>
          <a:ln>
            <a:noFill/>
          </a:ln>
        </p:spPr>
        <p:txBody>
          <a:bodyPr spcFirstLastPara="1" wrap="square" lIns="95232" tIns="95232" rIns="95232" bIns="95232" anchor="ctr" anchorCtr="0">
            <a:noAutofit/>
          </a:bodyPr>
          <a:lstStyle/>
          <a:p>
            <a:pPr>
              <a:buSzPts val="4200"/>
            </a:pPr>
            <a:r>
              <a:rPr lang="en-US" b="1" dirty="0">
                <a:solidFill>
                  <a:schemeClr val="accent2">
                    <a:lumMod val="75000"/>
                  </a:schemeClr>
                </a:solidFill>
                <a:latin typeface="+mn-lt"/>
              </a:rPr>
              <a:t>Six Success Factors</a:t>
            </a:r>
            <a:br>
              <a:rPr lang="en-US" dirty="0"/>
            </a:br>
            <a:endParaRPr dirty="0"/>
          </a:p>
        </p:txBody>
      </p:sp>
      <p:sp>
        <p:nvSpPr>
          <p:cNvPr id="437" name="Google Shape;437;p21"/>
          <p:cNvSpPr txBox="1">
            <a:spLocks noGrp="1"/>
          </p:cNvSpPr>
          <p:nvPr>
            <p:ph type="body" idx="1"/>
          </p:nvPr>
        </p:nvSpPr>
        <p:spPr>
          <a:xfrm>
            <a:off x="1727200" y="1905115"/>
            <a:ext cx="9144001" cy="4190684"/>
          </a:xfrm>
          <a:prstGeom prst="rect">
            <a:avLst/>
          </a:prstGeom>
          <a:noFill/>
          <a:ln>
            <a:noFill/>
          </a:ln>
        </p:spPr>
        <p:txBody>
          <a:bodyPr spcFirstLastPara="1" wrap="square" lIns="95232" tIns="95232" rIns="95232" bIns="95232" anchor="t" anchorCtr="0">
            <a:noAutofit/>
          </a:bodyPr>
          <a:lstStyle/>
          <a:p>
            <a:pPr marL="342869" indent="-7394">
              <a:spcBef>
                <a:spcPts val="0"/>
              </a:spcBef>
              <a:buNone/>
            </a:pPr>
            <a:endParaRPr/>
          </a:p>
          <a:p>
            <a:pPr marL="342869" indent="-7394">
              <a:buNone/>
            </a:pPr>
            <a:endParaRPr/>
          </a:p>
        </p:txBody>
      </p:sp>
      <p:sp>
        <p:nvSpPr>
          <p:cNvPr id="438" name="Google Shape;438;p21"/>
          <p:cNvSpPr txBox="1"/>
          <p:nvPr/>
        </p:nvSpPr>
        <p:spPr>
          <a:xfrm>
            <a:off x="1621536" y="6327558"/>
            <a:ext cx="8640065" cy="269855"/>
          </a:xfrm>
          <a:prstGeom prst="rect">
            <a:avLst/>
          </a:prstGeom>
          <a:noFill/>
          <a:ln>
            <a:noFill/>
          </a:ln>
        </p:spPr>
        <p:txBody>
          <a:bodyPr spcFirstLastPara="1" wrap="square" lIns="95232" tIns="47603" rIns="95232" bIns="47603" anchor="t" anchorCtr="0">
            <a:noAutofit/>
          </a:bodyPr>
          <a:lstStyle/>
          <a:p>
            <a:pPr defTabSz="952439">
              <a:buClr>
                <a:srgbClr val="000000"/>
              </a:buClr>
              <a:buSzPts val="1100"/>
            </a:pPr>
            <a:endParaRPr sz="1146" kern="0">
              <a:solidFill>
                <a:srgbClr val="000000"/>
              </a:solidFill>
              <a:latin typeface="Arial"/>
              <a:ea typeface="Arial"/>
              <a:cs typeface="Arial"/>
              <a:sym typeface="Arial"/>
            </a:endParaRPr>
          </a:p>
        </p:txBody>
      </p:sp>
      <p:pic>
        <p:nvPicPr>
          <p:cNvPr id="440" name="Google Shape;440;p21"/>
          <p:cNvPicPr preferRelativeResize="0"/>
          <p:nvPr/>
        </p:nvPicPr>
        <p:blipFill rotWithShape="1">
          <a:blip r:embed="rId3">
            <a:alphaModFix/>
          </a:blip>
          <a:srcRect/>
          <a:stretch/>
        </p:blipFill>
        <p:spPr>
          <a:xfrm>
            <a:off x="1320799" y="973257"/>
            <a:ext cx="9249664" cy="5122542"/>
          </a:xfrm>
          <a:prstGeom prst="rect">
            <a:avLst/>
          </a:prstGeom>
          <a:noFill/>
          <a:ln>
            <a:noFill/>
          </a:ln>
        </p:spPr>
      </p:pic>
    </p:spTree>
    <p:extLst>
      <p:ext uri="{BB962C8B-B14F-4D97-AF65-F5344CB8AC3E}">
        <p14:creationId xmlns:p14="http://schemas.microsoft.com/office/powerpoint/2010/main" val="3631189800"/>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64947" y="497810"/>
            <a:ext cx="9820219" cy="1163503"/>
          </a:xfrm>
        </p:spPr>
        <p:txBody>
          <a:bodyPr>
            <a:noAutofit/>
          </a:bodyPr>
          <a:lstStyle/>
          <a:p>
            <a:r>
              <a:rPr lang="en-US" sz="3200" b="1" i="1" dirty="0">
                <a:solidFill>
                  <a:schemeClr val="accent2">
                    <a:lumMod val="75000"/>
                  </a:schemeClr>
                </a:solidFill>
                <a:latin typeface="+mn-lt"/>
                <a:cs typeface="Times New Roman" panose="02020603050405020304" pitchFamily="18" charset="0"/>
              </a:rPr>
              <a:t>Grounding Onboarding Redesign in the                        Student Experience: </a:t>
            </a:r>
            <a:r>
              <a:rPr lang="en-US" sz="3200" i="1" dirty="0">
                <a:solidFill>
                  <a:schemeClr val="accent2">
                    <a:lumMod val="75000"/>
                  </a:schemeClr>
                </a:solidFill>
                <a:latin typeface="+mn-lt"/>
                <a:cs typeface="Times New Roman" panose="02020603050405020304" pitchFamily="18" charset="0"/>
              </a:rPr>
              <a:t>A Student-Centered Guide for Institutions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459374" y="2225773"/>
            <a:ext cx="11200684" cy="4943954"/>
          </a:xfrm>
        </p:spPr>
        <p:txBody>
          <a:bodyPr>
            <a:normAutofit fontScale="55000" lnSpcReduction="20000"/>
          </a:bodyPr>
          <a:lstStyle/>
          <a:p>
            <a:pPr>
              <a:lnSpc>
                <a:spcPct val="120000"/>
              </a:lnSpc>
              <a:spcBef>
                <a:spcPts val="300"/>
              </a:spcBef>
            </a:pPr>
            <a:r>
              <a:rPr lang="en-US" sz="4200" dirty="0">
                <a:cs typeface="Times New Roman" panose="02020603050405020304" pitchFamily="18" charset="0"/>
              </a:rPr>
              <a:t>Provides a structured process for </a:t>
            </a:r>
            <a:r>
              <a:rPr lang="en-US" sz="4200" b="1" u="sng" dirty="0">
                <a:solidFill>
                  <a:schemeClr val="accent2">
                    <a:lumMod val="75000"/>
                  </a:schemeClr>
                </a:solidFill>
                <a:cs typeface="Times New Roman" panose="02020603050405020304" pitchFamily="18" charset="0"/>
              </a:rPr>
              <a:t>examining the real onboarding experiences of students</a:t>
            </a:r>
            <a:r>
              <a:rPr lang="en-US" sz="4200" b="1" dirty="0">
                <a:solidFill>
                  <a:schemeClr val="accent2">
                    <a:lumMod val="75000"/>
                  </a:schemeClr>
                </a:solidFill>
                <a:cs typeface="Times New Roman" panose="02020603050405020304" pitchFamily="18" charset="0"/>
              </a:rPr>
              <a:t> </a:t>
            </a:r>
            <a:r>
              <a:rPr lang="en-US" sz="4200" dirty="0">
                <a:cs typeface="Times New Roman" panose="02020603050405020304" pitchFamily="18" charset="0"/>
              </a:rPr>
              <a:t>(compared to what the institution intends) to inform and determine redesign priorities</a:t>
            </a:r>
          </a:p>
          <a:p>
            <a:pPr>
              <a:lnSpc>
                <a:spcPct val="120000"/>
              </a:lnSpc>
              <a:spcBef>
                <a:spcPts val="300"/>
              </a:spcBef>
            </a:pPr>
            <a:r>
              <a:rPr lang="en-US" sz="4200" dirty="0">
                <a:cs typeface="Times New Roman" panose="02020603050405020304" pitchFamily="18" charset="0"/>
              </a:rPr>
              <a:t>Applies the approach of the general student experience guide to </a:t>
            </a:r>
            <a:r>
              <a:rPr lang="en-US" sz="4200" b="1" u="sng" dirty="0">
                <a:solidFill>
                  <a:schemeClr val="accent2">
                    <a:lumMod val="75000"/>
                  </a:schemeClr>
                </a:solidFill>
                <a:cs typeface="Times New Roman" panose="02020603050405020304" pitchFamily="18" charset="0"/>
              </a:rPr>
              <a:t>examining the real onboarding experiences of diverse student groups</a:t>
            </a:r>
            <a:r>
              <a:rPr lang="en-US" sz="4200" b="1" dirty="0">
                <a:cs typeface="Times New Roman" panose="02020603050405020304" pitchFamily="18" charset="0"/>
              </a:rPr>
              <a:t> </a:t>
            </a:r>
            <a:r>
              <a:rPr lang="en-US" sz="4200" dirty="0">
                <a:cs typeface="Times New Roman" panose="02020603050405020304" pitchFamily="18" charset="0"/>
              </a:rPr>
              <a:t>to inform redesign priorities</a:t>
            </a:r>
          </a:p>
          <a:p>
            <a:pPr>
              <a:lnSpc>
                <a:spcPct val="120000"/>
              </a:lnSpc>
              <a:spcBef>
                <a:spcPts val="300"/>
              </a:spcBef>
            </a:pPr>
            <a:r>
              <a:rPr lang="en-US" sz="4200" dirty="0">
                <a:cs typeface="Times New Roman" panose="02020603050405020304" pitchFamily="18" charset="0"/>
              </a:rPr>
              <a:t>Focuses on students’ entry and experiences in the first year</a:t>
            </a:r>
          </a:p>
          <a:p>
            <a:pPr>
              <a:lnSpc>
                <a:spcPct val="120000"/>
              </a:lnSpc>
              <a:spcBef>
                <a:spcPts val="300"/>
              </a:spcBef>
            </a:pPr>
            <a:r>
              <a:rPr lang="en-US" sz="4200" dirty="0">
                <a:cs typeface="Times New Roman" panose="02020603050405020304" pitchFamily="18" charset="0"/>
              </a:rPr>
              <a:t>Uses the Student Support (Re)defined six success factor framework to:</a:t>
            </a:r>
          </a:p>
          <a:p>
            <a:pPr lvl="1">
              <a:lnSpc>
                <a:spcPct val="120000"/>
              </a:lnSpc>
              <a:spcBef>
                <a:spcPts val="300"/>
              </a:spcBef>
            </a:pPr>
            <a:r>
              <a:rPr lang="en-US" sz="4000" dirty="0">
                <a:cs typeface="Times New Roman" panose="02020603050405020304" pitchFamily="18" charset="0"/>
              </a:rPr>
              <a:t>Identify outcomes for successfully onboarded students</a:t>
            </a:r>
          </a:p>
          <a:p>
            <a:pPr lvl="1">
              <a:lnSpc>
                <a:spcPct val="120000"/>
              </a:lnSpc>
              <a:spcBef>
                <a:spcPts val="300"/>
              </a:spcBef>
            </a:pPr>
            <a:r>
              <a:rPr lang="en-US" sz="4000" dirty="0">
                <a:cs typeface="Times New Roman" panose="02020603050405020304" pitchFamily="18" charset="0"/>
              </a:rPr>
              <a:t>Vision what onboarding experience you want different student groups</a:t>
            </a:r>
          </a:p>
          <a:p>
            <a:pPr lvl="1">
              <a:lnSpc>
                <a:spcPct val="120000"/>
              </a:lnSpc>
              <a:spcBef>
                <a:spcPts val="300"/>
              </a:spcBef>
            </a:pPr>
            <a:r>
              <a:rPr lang="en-US" sz="4000" dirty="0">
                <a:cs typeface="Times New Roman" panose="02020603050405020304" pitchFamily="18" charset="0"/>
              </a:rPr>
              <a:t>Examine how students experience onboarding now using quantitative data, student engagement, and systems / process mapping from the student perspective</a:t>
            </a:r>
          </a:p>
          <a:p>
            <a:pPr lvl="1">
              <a:lnSpc>
                <a:spcPct val="120000"/>
              </a:lnSpc>
              <a:spcBef>
                <a:spcPts val="300"/>
              </a:spcBef>
            </a:pPr>
            <a:r>
              <a:rPr lang="en-US" sz="4000" dirty="0">
                <a:cs typeface="Times New Roman" panose="02020603050405020304" pitchFamily="18" charset="0"/>
              </a:rPr>
              <a:t>Identify gaps and determine what specific aspects of onboarding to redesign</a:t>
            </a: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281693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defRPr/>
            </a:pPr>
            <a:br>
              <a:rPr lang="en-US" altLang="en-US" dirty="0">
                <a:solidFill>
                  <a:prstClr val="black"/>
                </a:solidFill>
                <a:latin typeface="Arial" panose="020B0604020202020204" pitchFamily="34" charset="0"/>
              </a:rPr>
            </a:br>
            <a:endParaRPr lang="en-US" altLang="en-US" dirty="0">
              <a:solidFill>
                <a:prstClr val="black"/>
              </a:solidFill>
              <a:latin typeface="Arial" panose="020B0604020202020204" pitchFamily="34" charset="0"/>
            </a:endParaRPr>
          </a:p>
        </p:txBody>
      </p:sp>
      <p:sp>
        <p:nvSpPr>
          <p:cNvPr id="4" name="TextBox 3"/>
          <p:cNvSpPr txBox="1"/>
          <p:nvPr/>
        </p:nvSpPr>
        <p:spPr>
          <a:xfrm>
            <a:off x="8869680" y="-1120140"/>
            <a:ext cx="184731" cy="369332"/>
          </a:xfrm>
          <a:prstGeom prst="rect">
            <a:avLst/>
          </a:prstGeom>
          <a:noFill/>
        </p:spPr>
        <p:txBody>
          <a:bodyPr wrap="none" rtlCol="0">
            <a:spAutoFit/>
          </a:bodyPr>
          <a:lstStyle/>
          <a:p>
            <a:endParaRPr lang="en-US" dirty="0"/>
          </a:p>
        </p:txBody>
      </p:sp>
      <p:pic>
        <p:nvPicPr>
          <p:cNvPr id="7" name="Picture 6" descr="ix Success Factors">
            <a:extLst>
              <a:ext uri="{FF2B5EF4-FFF2-40B4-BE49-F238E27FC236}">
                <a16:creationId xmlns:a16="http://schemas.microsoft.com/office/drawing/2014/main" id="{07BF4BDD-E299-A947-A66C-F3A9AE86E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73" y="234178"/>
            <a:ext cx="1665435" cy="193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3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5" y="1391787"/>
            <a:ext cx="11145255" cy="2137211"/>
          </a:xfrm>
        </p:spPr>
        <p:txBody>
          <a:bodyPr anchor="ctr">
            <a:noAutofit/>
          </a:bodyPr>
          <a:lstStyle/>
          <a:p>
            <a:pPr>
              <a:buClr>
                <a:srgbClr val="FF0000"/>
              </a:buClr>
            </a:pPr>
            <a:r>
              <a:rPr lang="en-US" sz="4000" dirty="0">
                <a:latin typeface="Times New Roman" panose="02020603050405020304" pitchFamily="18" charset="0"/>
                <a:cs typeface="Times New Roman" panose="02020603050405020304" pitchFamily="18" charset="0"/>
              </a:rPr>
              <a:t>Current Onboarding…</a:t>
            </a:r>
          </a:p>
        </p:txBody>
      </p:sp>
      <p:sp>
        <p:nvSpPr>
          <p:cNvPr id="3" name="Subtitle 2"/>
          <p:cNvSpPr>
            <a:spLocks noGrp="1"/>
          </p:cNvSpPr>
          <p:nvPr>
            <p:ph type="subTitle" idx="1"/>
          </p:nvPr>
        </p:nvSpPr>
        <p:spPr>
          <a:xfrm>
            <a:off x="501445" y="3621944"/>
            <a:ext cx="11145255" cy="2977286"/>
          </a:xfrm>
        </p:spPr>
        <p:txBody>
          <a:bodyPr>
            <a:normAutofit/>
          </a:bodyPr>
          <a:lstStyle/>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p:txBody>
      </p:sp>
      <p:pic>
        <p:nvPicPr>
          <p:cNvPr id="7" name="Google Shape;179;p25">
            <a:extLst>
              <a:ext uri="{FF2B5EF4-FFF2-40B4-BE49-F238E27FC236}">
                <a16:creationId xmlns:a16="http://schemas.microsoft.com/office/drawing/2014/main" id="{997FD375-3642-6944-8E41-7F745599B649}"/>
              </a:ext>
            </a:extLst>
          </p:cNvPr>
          <p:cNvPicPr preferRelativeResize="0"/>
          <p:nvPr/>
        </p:nvPicPr>
        <p:blipFill rotWithShape="1">
          <a:blip r:embed="rId3">
            <a:alphaModFix/>
          </a:blip>
          <a:srcRect/>
          <a:stretch/>
        </p:blipFill>
        <p:spPr>
          <a:xfrm>
            <a:off x="4285347" y="564687"/>
            <a:ext cx="3577450" cy="827100"/>
          </a:xfrm>
          <a:prstGeom prst="rect">
            <a:avLst/>
          </a:prstGeom>
          <a:noFill/>
          <a:ln>
            <a:noFill/>
          </a:ln>
        </p:spPr>
      </p:pic>
    </p:spTree>
    <p:extLst>
      <p:ext uri="{BB962C8B-B14F-4D97-AF65-F5344CB8AC3E}">
        <p14:creationId xmlns:p14="http://schemas.microsoft.com/office/powerpoint/2010/main" val="566564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l"/>
            <a:fld id="{00000000-1234-1234-1234-123412341234}" type="slidenum">
              <a:rPr lang="en-US" smtClean="0"/>
              <a:pPr algn="l"/>
              <a:t>18</a:t>
            </a:fld>
            <a:endParaRPr lang="en-US"/>
          </a:p>
        </p:txBody>
      </p:sp>
      <p:pic>
        <p:nvPicPr>
          <p:cNvPr id="5" name="Picture 4"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47854" y="274100"/>
            <a:ext cx="7886745" cy="6264812"/>
          </a:xfrm>
          <a:prstGeom prst="rect">
            <a:avLst/>
          </a:prstGeom>
        </p:spPr>
      </p:pic>
    </p:spTree>
    <p:extLst>
      <p:ext uri="{BB962C8B-B14F-4D97-AF65-F5344CB8AC3E}">
        <p14:creationId xmlns:p14="http://schemas.microsoft.com/office/powerpoint/2010/main" val="334391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id="{D0A7CAFE-6380-40A0-A599-C6E336854C06}"/>
              </a:ext>
            </a:extLst>
          </p:cNvPr>
          <p:cNvPicPr>
            <a:picLocks noChangeAspect="1"/>
          </p:cNvPicPr>
          <p:nvPr/>
        </p:nvPicPr>
        <p:blipFill>
          <a:blip r:embed="rId3"/>
          <a:stretch>
            <a:fillRect/>
          </a:stretch>
        </p:blipFill>
        <p:spPr>
          <a:xfrm>
            <a:off x="5120640" y="2463374"/>
            <a:ext cx="6918270" cy="4229654"/>
          </a:xfrm>
          <a:prstGeom prst="rect">
            <a:avLst/>
          </a:prstGeom>
        </p:spPr>
      </p:pic>
      <p:pic>
        <p:nvPicPr>
          <p:cNvPr id="9" name="Picture 8" descr="A screenshot of a social media post&#10;&#10;Description generated with very high confidence">
            <a:extLst>
              <a:ext uri="{FF2B5EF4-FFF2-40B4-BE49-F238E27FC236}">
                <a16:creationId xmlns:a16="http://schemas.microsoft.com/office/drawing/2014/main" id="{3C7EA3EC-305C-4D04-B1C6-236C700449ED}"/>
              </a:ext>
            </a:extLst>
          </p:cNvPr>
          <p:cNvPicPr>
            <a:picLocks noChangeAspect="1"/>
          </p:cNvPicPr>
          <p:nvPr/>
        </p:nvPicPr>
        <p:blipFill rotWithShape="1">
          <a:blip r:embed="rId4"/>
          <a:srcRect t="30203" r="527"/>
          <a:stretch/>
        </p:blipFill>
        <p:spPr>
          <a:xfrm>
            <a:off x="223138" y="0"/>
            <a:ext cx="6355463" cy="2471548"/>
          </a:xfrm>
          <a:prstGeom prst="rect">
            <a:avLst/>
          </a:prstGeom>
        </p:spPr>
      </p:pic>
    </p:spTree>
    <p:extLst>
      <p:ext uri="{BB962C8B-B14F-4D97-AF65-F5344CB8AC3E}">
        <p14:creationId xmlns:p14="http://schemas.microsoft.com/office/powerpoint/2010/main" val="185679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Description</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920615"/>
            <a:ext cx="10515600" cy="4049486"/>
          </a:xfrm>
          <a:ln/>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lnSpc>
                <a:spcPct val="120000"/>
              </a:lnSpc>
              <a:spcBef>
                <a:spcPts val="400"/>
              </a:spcBef>
              <a:buNone/>
            </a:pPr>
            <a:r>
              <a:rPr lang="en-US" dirty="0">
                <a:highlight>
                  <a:srgbClr val="FFFFFF"/>
                </a:highlight>
                <a:latin typeface="Times New Roman" panose="02020603050405020304" pitchFamily="18" charset="0"/>
                <a:cs typeface="Times New Roman" panose="02020603050405020304" pitchFamily="18" charset="0"/>
              </a:rPr>
              <a:t>Many colleges have special onboarding processes for select student populations such as First-year Experience, EOPS, Puente, and Umoja. How can onboarding processes be expanded for all students and reflect a more comprehensive and student-centered approach to orientation, assessment for placement, and student advising within the confines of the law? What are guided placement, self placement, and student onboarding, and how are they different? Increasing research evidence points to the linkage between developing student self-agency and persistence and completion. What information do students want to make informed decisions in the onboarding process? Providing quality information and high expectations that enable students to make their own evidence-based decisions is the goal of guided onboarding. Join us for a discussion on the importance of Guided Pathways Onboarding with a review of some current onboarding methods and data reported by local colleges.</a:t>
            </a:r>
          </a:p>
        </p:txBody>
      </p:sp>
    </p:spTree>
    <p:extLst>
      <p:ext uri="{BB962C8B-B14F-4D97-AF65-F5344CB8AC3E}">
        <p14:creationId xmlns:p14="http://schemas.microsoft.com/office/powerpoint/2010/main" val="272914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0070C0"/>
                </a:solidFill>
                <a:latin typeface="Times New Roman" panose="02020603050405020304" pitchFamily="18" charset="0"/>
                <a:cs typeface="Times New Roman" panose="02020603050405020304" pitchFamily="18" charset="0"/>
              </a:rPr>
              <a:t>First step after logging in name and address – Select an Educational Goal</a:t>
            </a:r>
          </a:p>
        </p:txBody>
      </p:sp>
      <p:sp>
        <p:nvSpPr>
          <p:cNvPr id="4" name="Footer Placeholder 3"/>
          <p:cNvSpPr>
            <a:spLocks noGrp="1"/>
          </p:cNvSpPr>
          <p:nvPr>
            <p:ph type="ftr" sz="quarter" idx="11"/>
          </p:nvPr>
        </p:nvSpPr>
        <p:spPr/>
        <p:txBody>
          <a:bodyPr/>
          <a:lstStyle/>
          <a:p>
            <a:pPr algn="r"/>
            <a:endParaRPr lang="en-US" dirty="0"/>
          </a:p>
        </p:txBody>
      </p:sp>
      <p:pic>
        <p:nvPicPr>
          <p:cNvPr id="5" name="Content Placeholder 4" descr="Screen Clippin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981200" y="1799376"/>
            <a:ext cx="5169590" cy="4876800"/>
          </a:xfrm>
          <a:prstGeom prst="rect">
            <a:avLst/>
          </a:prstGeom>
        </p:spPr>
      </p:pic>
      <p:sp>
        <p:nvSpPr>
          <p:cNvPr id="6" name="TextBox 5"/>
          <p:cNvSpPr txBox="1"/>
          <p:nvPr/>
        </p:nvSpPr>
        <p:spPr>
          <a:xfrm>
            <a:off x="7563513" y="1615971"/>
            <a:ext cx="2869097" cy="4524315"/>
          </a:xfrm>
          <a:prstGeom prst="rect">
            <a:avLst/>
          </a:prstGeom>
          <a:noFill/>
        </p:spPr>
        <p:txBody>
          <a:bodyPr wrap="square" rtlCol="0">
            <a:spAutoFit/>
          </a:bodyPr>
          <a:lstStyle/>
          <a:p>
            <a:r>
              <a:rPr lang="en-US" dirty="0"/>
              <a:t>These goals are driving a lot of planning and accountability.</a:t>
            </a:r>
          </a:p>
          <a:p>
            <a:endParaRPr lang="en-US" dirty="0"/>
          </a:p>
          <a:p>
            <a:r>
              <a:rPr lang="en-US" dirty="0"/>
              <a:t>Do students understand what they are selecting i.e. Associate degree without transfer, Earn a technical certificate without transfer, Educational development?</a:t>
            </a:r>
          </a:p>
          <a:p>
            <a:endParaRPr lang="en-US" dirty="0"/>
          </a:p>
          <a:p>
            <a:r>
              <a:rPr lang="en-US" dirty="0"/>
              <a:t>How do we help them understand these choices and what they mean? </a:t>
            </a:r>
          </a:p>
          <a:p>
            <a:r>
              <a:rPr lang="en-US" dirty="0"/>
              <a:t>Do you know what they mean?</a:t>
            </a:r>
          </a:p>
        </p:txBody>
      </p:sp>
      <p:sp>
        <p:nvSpPr>
          <p:cNvPr id="7" name="Left Arrow 6"/>
          <p:cNvSpPr/>
          <p:nvPr/>
        </p:nvSpPr>
        <p:spPr>
          <a:xfrm rot="474184">
            <a:off x="4956038" y="3349299"/>
            <a:ext cx="2706986" cy="2082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220686">
            <a:off x="4904763" y="4051578"/>
            <a:ext cx="2706986" cy="2082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837568" y="4958281"/>
            <a:ext cx="2706986" cy="2082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960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5ad15e3de5_2_178"/>
          <p:cNvSpPr txBox="1">
            <a:spLocks noGrp="1"/>
          </p:cNvSpPr>
          <p:nvPr>
            <p:ph type="title"/>
          </p:nvPr>
        </p:nvSpPr>
        <p:spPr>
          <a:xfrm>
            <a:off x="563880" y="487681"/>
            <a:ext cx="10957560" cy="847404"/>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3959"/>
            </a:pPr>
            <a:r>
              <a:rPr lang="en-US" b="1" dirty="0">
                <a:solidFill>
                  <a:srgbClr val="C00000"/>
                </a:solidFill>
                <a:latin typeface="Times New Roman" panose="02020603050405020304" pitchFamily="18" charset="0"/>
                <a:cs typeface="Times New Roman" panose="02020603050405020304" pitchFamily="18" charset="0"/>
                <a:sym typeface="Trebuchet MS"/>
              </a:rPr>
              <a:t>Choosing the ADT, Local AA/AS, Certificate</a:t>
            </a:r>
            <a:endParaRPr dirty="0">
              <a:solidFill>
                <a:srgbClr val="C00000"/>
              </a:solidFill>
              <a:latin typeface="Times New Roman" panose="02020603050405020304" pitchFamily="18" charset="0"/>
              <a:cs typeface="Times New Roman" panose="02020603050405020304" pitchFamily="18" charset="0"/>
            </a:endParaRPr>
          </a:p>
        </p:txBody>
      </p:sp>
      <p:sp>
        <p:nvSpPr>
          <p:cNvPr id="326" name="Google Shape;326;g5ad15e3de5_2_178"/>
          <p:cNvSpPr txBox="1">
            <a:spLocks noGrp="1"/>
          </p:cNvSpPr>
          <p:nvPr>
            <p:ph type="body" idx="1"/>
          </p:nvPr>
        </p:nvSpPr>
        <p:spPr>
          <a:xfrm>
            <a:off x="289559" y="1463040"/>
            <a:ext cx="3597399" cy="41148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rgbClr val="C00000"/>
              </a:buClr>
              <a:buSzPts val="2000"/>
              <a:buNone/>
            </a:pPr>
            <a:r>
              <a:rPr lang="en-US" dirty="0">
                <a:latin typeface="Times New Roman" panose="02020603050405020304" pitchFamily="18" charset="0"/>
                <a:ea typeface="Arial"/>
                <a:cs typeface="Times New Roman" panose="02020603050405020304" pitchFamily="18" charset="0"/>
                <a:sym typeface="Arial"/>
              </a:rPr>
              <a:t>More choices…</a:t>
            </a:r>
            <a:endParaRPr dirty="0">
              <a:latin typeface="Times New Roman" panose="02020603050405020304" pitchFamily="18" charset="0"/>
              <a:ea typeface="Arial"/>
              <a:cs typeface="Times New Roman" panose="02020603050405020304" pitchFamily="18" charset="0"/>
              <a:sym typeface="Arial"/>
            </a:endParaRPr>
          </a:p>
        </p:txBody>
      </p:sp>
      <p:pic>
        <p:nvPicPr>
          <p:cNvPr id="6" name="Content Placeholder 3" descr="Screen Clipping">
            <a:extLst>
              <a:ext uri="{FF2B5EF4-FFF2-40B4-BE49-F238E27FC236}">
                <a16:creationId xmlns:a16="http://schemas.microsoft.com/office/drawing/2014/main" id="{DA7ADADA-9636-D246-9D1D-5CE9193F8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295" y="1398744"/>
            <a:ext cx="3139865" cy="5270488"/>
          </a:xfrm>
          <a:prstGeom prst="rect">
            <a:avLst/>
          </a:prstGeom>
        </p:spPr>
      </p:pic>
      <p:pic>
        <p:nvPicPr>
          <p:cNvPr id="7" name="Picture 6">
            <a:extLst>
              <a:ext uri="{FF2B5EF4-FFF2-40B4-BE49-F238E27FC236}">
                <a16:creationId xmlns:a16="http://schemas.microsoft.com/office/drawing/2014/main" id="{C3BB490D-9B12-D040-8415-C5EAD72CB900}"/>
              </a:ext>
            </a:extLst>
          </p:cNvPr>
          <p:cNvPicPr/>
          <p:nvPr/>
        </p:nvPicPr>
        <p:blipFill rotWithShape="1">
          <a:blip r:embed="rId4">
            <a:extLst>
              <a:ext uri="{28A0092B-C50C-407E-A947-70E740481C1C}">
                <a14:useLocalDpi xmlns:a14="http://schemas.microsoft.com/office/drawing/2010/main" val="0"/>
              </a:ext>
            </a:extLst>
          </a:blip>
          <a:srcRect l="7201" t="727" r="83890" b="48372"/>
          <a:stretch/>
        </p:blipFill>
        <p:spPr bwMode="auto">
          <a:xfrm>
            <a:off x="7725496" y="1380804"/>
            <a:ext cx="3795944" cy="52884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0913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5ad15e3de5_2_178"/>
          <p:cNvSpPr txBox="1">
            <a:spLocks noGrp="1"/>
          </p:cNvSpPr>
          <p:nvPr>
            <p:ph type="title"/>
          </p:nvPr>
        </p:nvSpPr>
        <p:spPr>
          <a:xfrm>
            <a:off x="762000" y="490275"/>
            <a:ext cx="10759440" cy="844809"/>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3959"/>
            </a:pPr>
            <a:r>
              <a:rPr lang="en-US" b="1" dirty="0">
                <a:solidFill>
                  <a:srgbClr val="C00000"/>
                </a:solidFill>
                <a:latin typeface="Times New Roman" panose="02020603050405020304" pitchFamily="18" charset="0"/>
                <a:cs typeface="Times New Roman" panose="02020603050405020304" pitchFamily="18" charset="0"/>
                <a:sym typeface="Trebuchet MS"/>
              </a:rPr>
              <a:t>Choosing a Major</a:t>
            </a:r>
            <a:endParaRPr dirty="0">
              <a:solidFill>
                <a:srgbClr val="C00000"/>
              </a:solidFill>
              <a:latin typeface="Times New Roman" panose="02020603050405020304" pitchFamily="18" charset="0"/>
              <a:cs typeface="Times New Roman" panose="02020603050405020304" pitchFamily="18" charset="0"/>
            </a:endParaRPr>
          </a:p>
        </p:txBody>
      </p:sp>
      <p:sp>
        <p:nvSpPr>
          <p:cNvPr id="326" name="Google Shape;326;g5ad15e3de5_2_178"/>
          <p:cNvSpPr txBox="1">
            <a:spLocks noGrp="1"/>
          </p:cNvSpPr>
          <p:nvPr>
            <p:ph type="body" idx="1"/>
          </p:nvPr>
        </p:nvSpPr>
        <p:spPr>
          <a:xfrm>
            <a:off x="609600" y="1463040"/>
            <a:ext cx="10911840" cy="48768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rgbClr val="C00000"/>
              </a:buClr>
              <a:buSzPts val="2000"/>
              <a:buNone/>
            </a:pPr>
            <a:r>
              <a:rPr lang="en-US" dirty="0">
                <a:latin typeface="Times New Roman" panose="02020603050405020304" pitchFamily="18" charset="0"/>
                <a:ea typeface="Arial"/>
                <a:cs typeface="Times New Roman" panose="02020603050405020304" pitchFamily="18" charset="0"/>
                <a:sym typeface="Arial"/>
              </a:rPr>
              <a:t>Eventually, all students must choose a major – but what do they go through to do this?</a:t>
            </a:r>
            <a:endParaRPr dirty="0">
              <a:latin typeface="Times New Roman" panose="02020603050405020304" pitchFamily="18" charset="0"/>
              <a:ea typeface="Arial"/>
              <a:cs typeface="Times New Roman" panose="02020603050405020304" pitchFamily="18" charset="0"/>
              <a:sym typeface="Arial"/>
            </a:endParaRPr>
          </a:p>
        </p:txBody>
      </p:sp>
      <p:pic>
        <p:nvPicPr>
          <p:cNvPr id="6" name="Google Shape;307;g5ad15e3de5_2_162">
            <a:extLst>
              <a:ext uri="{FF2B5EF4-FFF2-40B4-BE49-F238E27FC236}">
                <a16:creationId xmlns:a16="http://schemas.microsoft.com/office/drawing/2014/main" id="{63441E11-26FE-3944-8E7E-930809A1188B}"/>
              </a:ext>
            </a:extLst>
          </p:cNvPr>
          <p:cNvPicPr preferRelativeResize="0"/>
          <p:nvPr/>
        </p:nvPicPr>
        <p:blipFill rotWithShape="1">
          <a:blip r:embed="rId3">
            <a:alphaModFix/>
          </a:blip>
          <a:srcRect/>
          <a:stretch/>
        </p:blipFill>
        <p:spPr>
          <a:xfrm>
            <a:off x="1702914" y="2410094"/>
            <a:ext cx="2274450" cy="3251900"/>
          </a:xfrm>
          <a:prstGeom prst="rect">
            <a:avLst/>
          </a:prstGeom>
          <a:noFill/>
          <a:ln>
            <a:noFill/>
          </a:ln>
        </p:spPr>
      </p:pic>
      <p:pic>
        <p:nvPicPr>
          <p:cNvPr id="7" name="Google Shape;308;g5ad15e3de5_2_162">
            <a:extLst>
              <a:ext uri="{FF2B5EF4-FFF2-40B4-BE49-F238E27FC236}">
                <a16:creationId xmlns:a16="http://schemas.microsoft.com/office/drawing/2014/main" id="{03A80235-C691-C140-AF15-5E2F0DD515AA}"/>
              </a:ext>
            </a:extLst>
          </p:cNvPr>
          <p:cNvPicPr preferRelativeResize="0"/>
          <p:nvPr/>
        </p:nvPicPr>
        <p:blipFill rotWithShape="1">
          <a:blip r:embed="rId4">
            <a:alphaModFix/>
          </a:blip>
          <a:srcRect/>
          <a:stretch/>
        </p:blipFill>
        <p:spPr>
          <a:xfrm>
            <a:off x="5232904" y="2410094"/>
            <a:ext cx="1863650" cy="3251900"/>
          </a:xfrm>
          <a:prstGeom prst="rect">
            <a:avLst/>
          </a:prstGeom>
          <a:noFill/>
          <a:ln>
            <a:noFill/>
          </a:ln>
        </p:spPr>
      </p:pic>
      <p:pic>
        <p:nvPicPr>
          <p:cNvPr id="8" name="Google Shape;309;g5ad15e3de5_2_162">
            <a:extLst>
              <a:ext uri="{FF2B5EF4-FFF2-40B4-BE49-F238E27FC236}">
                <a16:creationId xmlns:a16="http://schemas.microsoft.com/office/drawing/2014/main" id="{FAB990E1-2671-EC42-968C-B80E4D0C5ED3}"/>
              </a:ext>
            </a:extLst>
          </p:cNvPr>
          <p:cNvPicPr preferRelativeResize="0"/>
          <p:nvPr/>
        </p:nvPicPr>
        <p:blipFill rotWithShape="1">
          <a:blip r:embed="rId5">
            <a:alphaModFix/>
          </a:blip>
          <a:srcRect/>
          <a:stretch/>
        </p:blipFill>
        <p:spPr>
          <a:xfrm>
            <a:off x="8352095" y="2410094"/>
            <a:ext cx="2125325" cy="3206625"/>
          </a:xfrm>
          <a:prstGeom prst="rect">
            <a:avLst/>
          </a:prstGeom>
          <a:noFill/>
          <a:ln>
            <a:noFill/>
          </a:ln>
        </p:spPr>
      </p:pic>
      <p:pic>
        <p:nvPicPr>
          <p:cNvPr id="9" name="Google Shape;311;g5ad15e3de5_2_162">
            <a:extLst>
              <a:ext uri="{FF2B5EF4-FFF2-40B4-BE49-F238E27FC236}">
                <a16:creationId xmlns:a16="http://schemas.microsoft.com/office/drawing/2014/main" id="{7C002BE8-6884-9D46-AA36-FA971DE5EDC4}"/>
              </a:ext>
            </a:extLst>
          </p:cNvPr>
          <p:cNvPicPr preferRelativeResize="0"/>
          <p:nvPr/>
        </p:nvPicPr>
        <p:blipFill>
          <a:blip r:embed="rId6">
            <a:alphaModFix/>
          </a:blip>
          <a:stretch>
            <a:fillRect/>
          </a:stretch>
        </p:blipFill>
        <p:spPr>
          <a:xfrm>
            <a:off x="3391048" y="5812219"/>
            <a:ext cx="5547361" cy="1045781"/>
          </a:xfrm>
          <a:prstGeom prst="rect">
            <a:avLst/>
          </a:prstGeom>
          <a:noFill/>
          <a:ln>
            <a:noFill/>
          </a:ln>
        </p:spPr>
      </p:pic>
    </p:spTree>
    <p:extLst>
      <p:ext uri="{BB962C8B-B14F-4D97-AF65-F5344CB8AC3E}">
        <p14:creationId xmlns:p14="http://schemas.microsoft.com/office/powerpoint/2010/main" val="56117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5ad15e3de5_2_178"/>
          <p:cNvSpPr txBox="1">
            <a:spLocks noGrp="1"/>
          </p:cNvSpPr>
          <p:nvPr>
            <p:ph type="title"/>
          </p:nvPr>
        </p:nvSpPr>
        <p:spPr>
          <a:xfrm>
            <a:off x="762000" y="490275"/>
            <a:ext cx="10759440" cy="844809"/>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3959"/>
            </a:pPr>
            <a:r>
              <a:rPr lang="en-US" b="1" dirty="0">
                <a:solidFill>
                  <a:srgbClr val="C00000"/>
                </a:solidFill>
                <a:latin typeface="Times New Roman" panose="02020603050405020304" pitchFamily="18" charset="0"/>
                <a:cs typeface="Times New Roman" panose="02020603050405020304" pitchFamily="18" charset="0"/>
                <a:sym typeface="Trebuchet MS"/>
              </a:rPr>
              <a:t>Choosing General Education</a:t>
            </a:r>
            <a:endParaRPr dirty="0">
              <a:solidFill>
                <a:srgbClr val="C00000"/>
              </a:solidFill>
              <a:latin typeface="Times New Roman" panose="02020603050405020304" pitchFamily="18" charset="0"/>
              <a:cs typeface="Times New Roman" panose="02020603050405020304" pitchFamily="18" charset="0"/>
            </a:endParaRPr>
          </a:p>
        </p:txBody>
      </p:sp>
      <p:sp>
        <p:nvSpPr>
          <p:cNvPr id="326" name="Google Shape;326;g5ad15e3de5_2_178"/>
          <p:cNvSpPr txBox="1">
            <a:spLocks noGrp="1"/>
          </p:cNvSpPr>
          <p:nvPr>
            <p:ph type="body" idx="1"/>
          </p:nvPr>
        </p:nvSpPr>
        <p:spPr>
          <a:xfrm>
            <a:off x="289560" y="1463040"/>
            <a:ext cx="2910840" cy="501396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C00000"/>
              </a:buClr>
              <a:buSzPts val="2000"/>
            </a:pPr>
            <a:r>
              <a:rPr lang="en-US" dirty="0">
                <a:latin typeface="Times New Roman" panose="02020603050405020304" pitchFamily="18" charset="0"/>
                <a:ea typeface="Arial"/>
                <a:cs typeface="Times New Roman" panose="02020603050405020304" pitchFamily="18" charset="0"/>
                <a:sym typeface="Arial"/>
              </a:rPr>
              <a:t>CSU GE Breadth, </a:t>
            </a:r>
          </a:p>
          <a:p>
            <a:pPr>
              <a:lnSpc>
                <a:spcPct val="100000"/>
              </a:lnSpc>
              <a:spcBef>
                <a:spcPts val="0"/>
              </a:spcBef>
              <a:buClr>
                <a:srgbClr val="C00000"/>
              </a:buClr>
              <a:buSzPts val="2000"/>
            </a:pPr>
            <a:r>
              <a:rPr lang="en-US" dirty="0">
                <a:latin typeface="Times New Roman" panose="02020603050405020304" pitchFamily="18" charset="0"/>
                <a:ea typeface="Arial"/>
                <a:cs typeface="Times New Roman" panose="02020603050405020304" pitchFamily="18" charset="0"/>
                <a:sym typeface="Arial"/>
              </a:rPr>
              <a:t>IGETC, </a:t>
            </a:r>
          </a:p>
          <a:p>
            <a:pPr>
              <a:lnSpc>
                <a:spcPct val="100000"/>
              </a:lnSpc>
              <a:spcBef>
                <a:spcPts val="0"/>
              </a:spcBef>
              <a:buClr>
                <a:srgbClr val="C00000"/>
              </a:buClr>
              <a:buSzPts val="2000"/>
            </a:pPr>
            <a:r>
              <a:rPr lang="en-US" dirty="0">
                <a:latin typeface="Times New Roman" panose="02020603050405020304" pitchFamily="18" charset="0"/>
                <a:ea typeface="Arial"/>
                <a:cs typeface="Times New Roman" panose="02020603050405020304" pitchFamily="18" charset="0"/>
                <a:sym typeface="Arial"/>
              </a:rPr>
              <a:t>Local, </a:t>
            </a:r>
          </a:p>
          <a:p>
            <a:pPr>
              <a:lnSpc>
                <a:spcPct val="100000"/>
              </a:lnSpc>
              <a:spcBef>
                <a:spcPts val="0"/>
              </a:spcBef>
              <a:buClr>
                <a:srgbClr val="C00000"/>
              </a:buClr>
              <a:buSzPts val="2000"/>
            </a:pPr>
            <a:r>
              <a:rPr lang="en-US" dirty="0">
                <a:latin typeface="Times New Roman" panose="02020603050405020304" pitchFamily="18" charset="0"/>
                <a:ea typeface="Arial"/>
                <a:cs typeface="Times New Roman" panose="02020603050405020304" pitchFamily="18" charset="0"/>
                <a:sym typeface="Arial"/>
              </a:rPr>
              <a:t>Private, </a:t>
            </a:r>
          </a:p>
          <a:p>
            <a:pPr>
              <a:lnSpc>
                <a:spcPct val="100000"/>
              </a:lnSpc>
              <a:spcBef>
                <a:spcPts val="0"/>
              </a:spcBef>
              <a:buClr>
                <a:srgbClr val="C00000"/>
              </a:buClr>
              <a:buSzPts val="2000"/>
            </a:pPr>
            <a:r>
              <a:rPr lang="en-US" dirty="0">
                <a:latin typeface="Times New Roman" panose="02020603050405020304" pitchFamily="18" charset="0"/>
                <a:ea typeface="Arial"/>
                <a:cs typeface="Times New Roman" panose="02020603050405020304" pitchFamily="18" charset="0"/>
                <a:sym typeface="Arial"/>
              </a:rPr>
              <a:t>Out of State…</a:t>
            </a:r>
            <a:endParaRPr dirty="0">
              <a:latin typeface="Times New Roman" panose="02020603050405020304" pitchFamily="18" charset="0"/>
              <a:ea typeface="Arial"/>
              <a:cs typeface="Times New Roman" panose="02020603050405020304" pitchFamily="18" charset="0"/>
              <a:sym typeface="Arial"/>
            </a:endParaRPr>
          </a:p>
        </p:txBody>
      </p:sp>
      <p:pic>
        <p:nvPicPr>
          <p:cNvPr id="10" name="Content Placeholder 4">
            <a:extLst>
              <a:ext uri="{FF2B5EF4-FFF2-40B4-BE49-F238E27FC236}">
                <a16:creationId xmlns:a16="http://schemas.microsoft.com/office/drawing/2014/main" id="{CFFCD2D2-5167-E24D-B9E9-22F5A15F6B0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1237"/>
          <a:stretch/>
        </p:blipFill>
        <p:spPr>
          <a:xfrm>
            <a:off x="2697481" y="1463040"/>
            <a:ext cx="9159240" cy="4822057"/>
          </a:xfrm>
          <a:prstGeom prst="rect">
            <a:avLst/>
          </a:prstGeom>
        </p:spPr>
      </p:pic>
    </p:spTree>
    <p:extLst>
      <p:ext uri="{BB962C8B-B14F-4D97-AF65-F5344CB8AC3E}">
        <p14:creationId xmlns:p14="http://schemas.microsoft.com/office/powerpoint/2010/main" val="4107130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5ad15e3de5_2_178"/>
          <p:cNvSpPr txBox="1">
            <a:spLocks noGrp="1"/>
          </p:cNvSpPr>
          <p:nvPr>
            <p:ph type="title"/>
          </p:nvPr>
        </p:nvSpPr>
        <p:spPr>
          <a:xfrm>
            <a:off x="762000" y="490275"/>
            <a:ext cx="10759440" cy="844809"/>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3959"/>
            </a:pPr>
            <a:r>
              <a:rPr lang="en-US" b="1" dirty="0">
                <a:solidFill>
                  <a:srgbClr val="C00000"/>
                </a:solidFill>
                <a:latin typeface="Times New Roman" panose="02020603050405020304" pitchFamily="18" charset="0"/>
                <a:ea typeface="Trebuchet MS"/>
                <a:cs typeface="Times New Roman" panose="02020603050405020304" pitchFamily="18" charset="0"/>
                <a:sym typeface="Trebuchet MS"/>
              </a:rPr>
              <a:t>What’s the Student Experience Like?</a:t>
            </a:r>
            <a:endParaRPr dirty="0">
              <a:solidFill>
                <a:srgbClr val="C00000"/>
              </a:solidFill>
              <a:latin typeface="Times New Roman" panose="02020603050405020304" pitchFamily="18" charset="0"/>
              <a:cs typeface="Times New Roman" panose="02020603050405020304" pitchFamily="18" charset="0"/>
            </a:endParaRPr>
          </a:p>
        </p:txBody>
      </p:sp>
      <p:sp>
        <p:nvSpPr>
          <p:cNvPr id="326" name="Google Shape;326;g5ad15e3de5_2_178"/>
          <p:cNvSpPr txBox="1">
            <a:spLocks noGrp="1"/>
          </p:cNvSpPr>
          <p:nvPr>
            <p:ph type="body" idx="1"/>
          </p:nvPr>
        </p:nvSpPr>
        <p:spPr>
          <a:xfrm>
            <a:off x="609600" y="1463040"/>
            <a:ext cx="7915840" cy="2956559"/>
          </a:xfrm>
          <a:prstGeom prst="rect">
            <a:avLst/>
          </a:prstGeom>
          <a:noFill/>
          <a:ln>
            <a:noFill/>
          </a:ln>
        </p:spPr>
        <p:txBody>
          <a:bodyPr spcFirstLastPara="1" vert="horz" wrap="square" lIns="91425" tIns="45700" rIns="91425" bIns="45700" rtlCol="0" anchor="t" anchorCtr="0">
            <a:noAutofit/>
          </a:bodyPr>
          <a:lstStyle/>
          <a:p>
            <a:pPr marL="419100" indent="-342900">
              <a:spcBef>
                <a:spcPts val="0"/>
              </a:spcBef>
              <a:buClr>
                <a:schemeClr val="dk1"/>
              </a:buClr>
              <a:buSzPts val="2000"/>
              <a:buFont typeface="Apple Color Emoji" pitchFamily="2" charset="0"/>
              <a:buChar char="👺"/>
            </a:pPr>
            <a:r>
              <a:rPr lang="en-US" dirty="0">
                <a:latin typeface="Times New Roman" panose="02020603050405020304" pitchFamily="18" charset="0"/>
                <a:ea typeface="Arial"/>
                <a:cs typeface="Times New Roman" panose="02020603050405020304" pitchFamily="18" charset="0"/>
                <a:sym typeface="Arial"/>
              </a:rPr>
              <a:t>Make a choice, any choice…</a:t>
            </a:r>
          </a:p>
          <a:p>
            <a:pPr marL="419100" indent="-342900">
              <a:spcBef>
                <a:spcPts val="0"/>
              </a:spcBef>
              <a:buClr>
                <a:schemeClr val="dk1"/>
              </a:buClr>
              <a:buSzPts val="2000"/>
              <a:buFont typeface="Apple Color Emoji" pitchFamily="2" charset="0"/>
              <a:buChar char="👺"/>
            </a:pPr>
            <a:r>
              <a:rPr lang="en-US" dirty="0">
                <a:latin typeface="Times New Roman" panose="02020603050405020304" pitchFamily="18" charset="0"/>
                <a:ea typeface="Arial"/>
                <a:cs typeface="Times New Roman" panose="02020603050405020304" pitchFamily="18" charset="0"/>
                <a:sym typeface="Arial"/>
              </a:rPr>
              <a:t>Is alpha order good?</a:t>
            </a:r>
            <a:endParaRPr dirty="0">
              <a:latin typeface="Times New Roman" panose="02020603050405020304" pitchFamily="18" charset="0"/>
              <a:ea typeface="Arial"/>
              <a:cs typeface="Times New Roman" panose="02020603050405020304" pitchFamily="18" charset="0"/>
              <a:sym typeface="Arial"/>
            </a:endParaRPr>
          </a:p>
          <a:p>
            <a:pPr marL="419100" indent="-342900">
              <a:spcBef>
                <a:spcPts val="640"/>
              </a:spcBef>
              <a:buClr>
                <a:schemeClr val="dk1"/>
              </a:buClr>
              <a:buSzPts val="2000"/>
              <a:buFont typeface="Apple Color Emoji" pitchFamily="2" charset="0"/>
              <a:buChar char="👺"/>
            </a:pPr>
            <a:r>
              <a:rPr lang="en-US" dirty="0">
                <a:latin typeface="Times New Roman" panose="02020603050405020304" pitchFamily="18" charset="0"/>
                <a:ea typeface="Arial"/>
                <a:cs typeface="Times New Roman" panose="02020603050405020304" pitchFamily="18" charset="0"/>
                <a:sym typeface="Arial"/>
              </a:rPr>
              <a:t>Do students understand the degree and certificate lingo?</a:t>
            </a:r>
            <a:endParaRPr dirty="0">
              <a:latin typeface="Times New Roman" panose="02020603050405020304" pitchFamily="18" charset="0"/>
              <a:ea typeface="Arial"/>
              <a:cs typeface="Times New Roman" panose="02020603050405020304" pitchFamily="18" charset="0"/>
              <a:sym typeface="Arial"/>
            </a:endParaRPr>
          </a:p>
          <a:p>
            <a:pPr marL="419100" indent="-342900">
              <a:spcBef>
                <a:spcPts val="640"/>
              </a:spcBef>
              <a:buClr>
                <a:schemeClr val="dk1"/>
              </a:buClr>
              <a:buSzPts val="2000"/>
              <a:buFont typeface="Apple Color Emoji" pitchFamily="2" charset="0"/>
              <a:buChar char="👺"/>
            </a:pPr>
            <a:r>
              <a:rPr lang="en-US" dirty="0">
                <a:latin typeface="Times New Roman" panose="02020603050405020304" pitchFamily="18" charset="0"/>
                <a:ea typeface="Arial"/>
                <a:cs typeface="Times New Roman" panose="02020603050405020304" pitchFamily="18" charset="0"/>
                <a:sym typeface="Arial"/>
              </a:rPr>
              <a:t>Who scrolls through all of this?</a:t>
            </a:r>
            <a:endParaRPr dirty="0">
              <a:latin typeface="Times New Roman" panose="02020603050405020304" pitchFamily="18" charset="0"/>
              <a:ea typeface="Arial"/>
              <a:cs typeface="Times New Roman" panose="02020603050405020304" pitchFamily="18" charset="0"/>
              <a:sym typeface="Arial"/>
            </a:endParaRPr>
          </a:p>
          <a:p>
            <a:pPr marL="419100" indent="-342900">
              <a:spcBef>
                <a:spcPts val="640"/>
              </a:spcBef>
              <a:buClr>
                <a:schemeClr val="dk1"/>
              </a:buClr>
              <a:buSzPts val="2000"/>
              <a:buFont typeface="Apple Color Emoji" pitchFamily="2" charset="0"/>
              <a:buChar char="👺"/>
            </a:pPr>
            <a:r>
              <a:rPr lang="en-US" dirty="0">
                <a:latin typeface="Times New Roman" panose="02020603050405020304" pitchFamily="18" charset="0"/>
                <a:ea typeface="Arial"/>
                <a:cs typeface="Times New Roman" panose="02020603050405020304" pitchFamily="18" charset="0"/>
                <a:sym typeface="Arial"/>
              </a:rPr>
              <a:t>Is this a good start to Onboarding?</a:t>
            </a:r>
            <a:endParaRPr dirty="0">
              <a:latin typeface="Times New Roman" panose="02020603050405020304" pitchFamily="18" charset="0"/>
              <a:ea typeface="Arial"/>
              <a:cs typeface="Times New Roman" panose="02020603050405020304" pitchFamily="18" charset="0"/>
              <a:sym typeface="Arial"/>
            </a:endParaRPr>
          </a:p>
        </p:txBody>
      </p:sp>
      <p:pic>
        <p:nvPicPr>
          <p:cNvPr id="328" name="Google Shape;328;g5ad15e3de5_2_178"/>
          <p:cNvPicPr preferRelativeResize="0"/>
          <p:nvPr/>
        </p:nvPicPr>
        <p:blipFill>
          <a:blip r:embed="rId3">
            <a:alphaModFix/>
          </a:blip>
          <a:stretch>
            <a:fillRect/>
          </a:stretch>
        </p:blipFill>
        <p:spPr>
          <a:xfrm>
            <a:off x="8525440" y="1216381"/>
            <a:ext cx="2996000" cy="4280875"/>
          </a:xfrm>
          <a:prstGeom prst="rect">
            <a:avLst/>
          </a:prstGeom>
          <a:noFill/>
          <a:ln>
            <a:noFill/>
          </a:ln>
        </p:spPr>
      </p:pic>
      <p:pic>
        <p:nvPicPr>
          <p:cNvPr id="329" name="Google Shape;329;g5ad15e3de5_2_178"/>
          <p:cNvPicPr preferRelativeResize="0"/>
          <p:nvPr/>
        </p:nvPicPr>
        <p:blipFill>
          <a:blip r:embed="rId4">
            <a:alphaModFix/>
          </a:blip>
          <a:stretch>
            <a:fillRect/>
          </a:stretch>
        </p:blipFill>
        <p:spPr>
          <a:xfrm>
            <a:off x="2156745" y="4998720"/>
            <a:ext cx="5387056" cy="1615440"/>
          </a:xfrm>
          <a:prstGeom prst="rect">
            <a:avLst/>
          </a:prstGeom>
          <a:noFill/>
          <a:ln>
            <a:noFill/>
          </a:ln>
        </p:spPr>
      </p:pic>
    </p:spTree>
    <p:extLst>
      <p:ext uri="{BB962C8B-B14F-4D97-AF65-F5344CB8AC3E}">
        <p14:creationId xmlns:p14="http://schemas.microsoft.com/office/powerpoint/2010/main" val="2950613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C00000"/>
                </a:solidFill>
                <a:latin typeface="Times New Roman" panose="02020603050405020304" pitchFamily="18" charset="0"/>
                <a:cs typeface="Times New Roman" panose="02020603050405020304" pitchFamily="18" charset="0"/>
              </a:rPr>
              <a:t>Financial Aid </a:t>
            </a:r>
            <a:r>
              <a:rPr lang="en-US" dirty="0">
                <a:solidFill>
                  <a:srgbClr val="C00000"/>
                </a:solidFill>
                <a:latin typeface="Times New Roman" panose="02020603050405020304" pitchFamily="18" charset="0"/>
                <a:cs typeface="Times New Roman" panose="02020603050405020304" pitchFamily="18" charset="0"/>
              </a:rPr>
              <a:t>– no problem…NOT</a:t>
            </a:r>
          </a:p>
        </p:txBody>
      </p:sp>
      <p:sp>
        <p:nvSpPr>
          <p:cNvPr id="3" name="Content Placeholder 2"/>
          <p:cNvSpPr>
            <a:spLocks noGrp="1"/>
          </p:cNvSpPr>
          <p:nvPr>
            <p:ph idx="1"/>
          </p:nvPr>
        </p:nvSpPr>
        <p:spPr>
          <a:xfrm>
            <a:off x="838200" y="1554480"/>
            <a:ext cx="10515600" cy="4922521"/>
          </a:xfrm>
        </p:spPr>
        <p:txBody>
          <a:bodyPr/>
          <a:lstStyle/>
          <a:p>
            <a:pPr>
              <a:buClr>
                <a:srgbClr val="C00000"/>
              </a:buClr>
            </a:pPr>
            <a:r>
              <a:rPr lang="en-US" dirty="0">
                <a:latin typeface="Times New Roman" panose="02020603050405020304" pitchFamily="18" charset="0"/>
                <a:cs typeface="Times New Roman" panose="02020603050405020304" pitchFamily="18" charset="0"/>
              </a:rPr>
              <a:t>Requires various offices and signatures</a:t>
            </a:r>
          </a:p>
          <a:p>
            <a:pPr>
              <a:buClr>
                <a:srgbClr val="C00000"/>
              </a:buClr>
            </a:pPr>
            <a:r>
              <a:rPr lang="en-US" dirty="0">
                <a:latin typeface="Times New Roman" panose="02020603050405020304" pitchFamily="18" charset="0"/>
                <a:cs typeface="Times New Roman" panose="02020603050405020304" pitchFamily="18" charset="0"/>
              </a:rPr>
              <a:t>No office seem to speak to each other or share data</a:t>
            </a:r>
          </a:p>
          <a:p>
            <a:pPr>
              <a:buClr>
                <a:srgbClr val="C00000"/>
              </a:buClr>
            </a:pPr>
            <a:r>
              <a:rPr lang="en-US" dirty="0">
                <a:latin typeface="Times New Roman" panose="02020603050405020304" pitchFamily="18" charset="0"/>
                <a:cs typeface="Times New Roman" panose="02020603050405020304" pitchFamily="18" charset="0"/>
              </a:rPr>
              <a:t>Each office has independent expectations the other offices don’t know or explain</a:t>
            </a:r>
          </a:p>
          <a:p>
            <a:pPr>
              <a:buClr>
                <a:srgbClr val="C00000"/>
              </a:buClr>
            </a:pPr>
            <a:r>
              <a:rPr lang="en-US" dirty="0">
                <a:latin typeface="Times New Roman" panose="02020603050405020304" pitchFamily="18" charset="0"/>
                <a:cs typeface="Times New Roman" panose="02020603050405020304" pitchFamily="18" charset="0"/>
              </a:rPr>
              <a:t>Students have issues with parental information</a:t>
            </a:r>
          </a:p>
          <a:p>
            <a:pPr>
              <a:buClr>
                <a:srgbClr val="C00000"/>
              </a:buClr>
            </a:pPr>
            <a:r>
              <a:rPr lang="en-US" dirty="0">
                <a:latin typeface="Times New Roman" panose="02020603050405020304" pitchFamily="18" charset="0"/>
                <a:cs typeface="Times New Roman" panose="02020603050405020304" pitchFamily="18" charset="0"/>
              </a:rPr>
              <a:t>Students don’t understand the FAFSA</a:t>
            </a:r>
          </a:p>
          <a:p>
            <a:pPr>
              <a:buClr>
                <a:srgbClr val="C00000"/>
              </a:buClr>
            </a:pPr>
            <a:r>
              <a:rPr lang="en-US" dirty="0">
                <a:latin typeface="Times New Roman" panose="02020603050405020304" pitchFamily="18" charset="0"/>
                <a:cs typeface="Times New Roman" panose="02020603050405020304" pitchFamily="18" charset="0"/>
              </a:rPr>
              <a:t>Many times students lose financial aid because they are missing a final signed page</a:t>
            </a:r>
          </a:p>
        </p:txBody>
      </p:sp>
      <p:sp>
        <p:nvSpPr>
          <p:cNvPr id="4" name="Footer Placeholder 3"/>
          <p:cNvSpPr>
            <a:spLocks noGrp="1"/>
          </p:cNvSpPr>
          <p:nvPr>
            <p:ph type="ftr" sz="quarter" idx="11"/>
          </p:nvPr>
        </p:nvSpPr>
        <p:spPr/>
        <p:txBody>
          <a:bodyPr/>
          <a:lstStyle/>
          <a:p>
            <a:pPr algn="r"/>
            <a:endParaRPr lang="en-US" dirty="0"/>
          </a:p>
        </p:txBody>
      </p:sp>
    </p:spTree>
    <p:extLst>
      <p:ext uri="{BB962C8B-B14F-4D97-AF65-F5344CB8AC3E}">
        <p14:creationId xmlns:p14="http://schemas.microsoft.com/office/powerpoint/2010/main" val="2541127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rmAutofit/>
          </a:bodyPr>
          <a:lstStyle/>
          <a:p>
            <a:pPr algn="ctr"/>
            <a:r>
              <a:rPr lang="en-US" b="1" dirty="0">
                <a:solidFill>
                  <a:srgbClr val="C00000"/>
                </a:solidFill>
                <a:latin typeface="Times New Roman" panose="02020603050405020304" pitchFamily="18" charset="0"/>
                <a:cs typeface="Times New Roman" panose="02020603050405020304" pitchFamily="18" charset="0"/>
              </a:rPr>
              <a:t>So many choices…</a:t>
            </a:r>
          </a:p>
        </p:txBody>
      </p:sp>
      <p:sp>
        <p:nvSpPr>
          <p:cNvPr id="4" name="Footer Placeholder 3"/>
          <p:cNvSpPr>
            <a:spLocks noGrp="1"/>
          </p:cNvSpPr>
          <p:nvPr>
            <p:ph type="ftr" sz="quarter" idx="11"/>
          </p:nvPr>
        </p:nvSpPr>
        <p:spPr/>
        <p:txBody>
          <a:bodyPr/>
          <a:lstStyle/>
          <a:p>
            <a:pPr algn="r"/>
            <a:endParaRPr lang="en-US" dirty="0"/>
          </a:p>
        </p:txBody>
      </p:sp>
      <p:pic>
        <p:nvPicPr>
          <p:cNvPr id="8" name="Content Placeholder 7">
            <a:extLst>
              <a:ext uri="{FF2B5EF4-FFF2-40B4-BE49-F238E27FC236}">
                <a16:creationId xmlns:a16="http://schemas.microsoft.com/office/drawing/2014/main" id="{13F63F3A-77DD-0E40-83B4-080D4CDE461B}"/>
              </a:ext>
            </a:extLst>
          </p:cNvPr>
          <p:cNvPicPr>
            <a:picLocks noGrp="1" noChangeAspect="1"/>
          </p:cNvPicPr>
          <p:nvPr>
            <p:ph idx="1"/>
          </p:nvPr>
        </p:nvPicPr>
        <p:blipFill>
          <a:blip r:embed="rId3"/>
          <a:stretch>
            <a:fillRect/>
          </a:stretch>
        </p:blipFill>
        <p:spPr>
          <a:xfrm>
            <a:off x="7015479" y="2238850"/>
            <a:ext cx="4517601" cy="3458789"/>
          </a:xfrm>
        </p:spPr>
      </p:pic>
      <p:pic>
        <p:nvPicPr>
          <p:cNvPr id="9" name="Picture 8">
            <a:extLst>
              <a:ext uri="{FF2B5EF4-FFF2-40B4-BE49-F238E27FC236}">
                <a16:creationId xmlns:a16="http://schemas.microsoft.com/office/drawing/2014/main" id="{6C4971EA-52B4-3045-9428-37622916490F}"/>
              </a:ext>
            </a:extLst>
          </p:cNvPr>
          <p:cNvPicPr>
            <a:picLocks noChangeAspect="1"/>
          </p:cNvPicPr>
          <p:nvPr/>
        </p:nvPicPr>
        <p:blipFill>
          <a:blip r:embed="rId4"/>
          <a:stretch>
            <a:fillRect/>
          </a:stretch>
        </p:blipFill>
        <p:spPr>
          <a:xfrm>
            <a:off x="652780" y="2182709"/>
            <a:ext cx="5671820" cy="3514931"/>
          </a:xfrm>
          <a:prstGeom prst="rect">
            <a:avLst/>
          </a:prstGeom>
        </p:spPr>
      </p:pic>
    </p:spTree>
    <p:extLst>
      <p:ext uri="{BB962C8B-B14F-4D97-AF65-F5344CB8AC3E}">
        <p14:creationId xmlns:p14="http://schemas.microsoft.com/office/powerpoint/2010/main" val="2321890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rmAutofit fontScale="90000"/>
          </a:bodyPr>
          <a:lstStyle/>
          <a:p>
            <a:pPr algn="ctr"/>
            <a:r>
              <a:rPr lang="en-US" b="1" dirty="0">
                <a:solidFill>
                  <a:srgbClr val="7030A0"/>
                </a:solidFill>
                <a:latin typeface="Times New Roman" panose="02020603050405020304" pitchFamily="18" charset="0"/>
                <a:cs typeface="Times New Roman" panose="02020603050405020304" pitchFamily="18" charset="0"/>
              </a:rPr>
              <a:t>Yet, we know students with declared majors tend to persist longer…</a:t>
            </a:r>
          </a:p>
        </p:txBody>
      </p:sp>
      <p:pic>
        <p:nvPicPr>
          <p:cNvPr id="5" name="Content Placeholder 4">
            <a:extLst>
              <a:ext uri="{FF2B5EF4-FFF2-40B4-BE49-F238E27FC236}">
                <a16:creationId xmlns:a16="http://schemas.microsoft.com/office/drawing/2014/main" id="{74143860-84B6-9F40-93D9-CDC267EF80D4}"/>
              </a:ext>
            </a:extLst>
          </p:cNvPr>
          <p:cNvPicPr>
            <a:picLocks noGrp="1" noChangeAspect="1"/>
          </p:cNvPicPr>
          <p:nvPr>
            <p:ph idx="1"/>
          </p:nvPr>
        </p:nvPicPr>
        <p:blipFill>
          <a:blip r:embed="rId3"/>
          <a:stretch>
            <a:fillRect/>
          </a:stretch>
        </p:blipFill>
        <p:spPr>
          <a:xfrm>
            <a:off x="3059430" y="2293536"/>
            <a:ext cx="6206490" cy="3588787"/>
          </a:xfrm>
        </p:spPr>
      </p:pic>
      <p:sp>
        <p:nvSpPr>
          <p:cNvPr id="4" name="Footer Placeholder 3"/>
          <p:cNvSpPr>
            <a:spLocks noGrp="1"/>
          </p:cNvSpPr>
          <p:nvPr>
            <p:ph type="ftr" sz="quarter" idx="11"/>
          </p:nvPr>
        </p:nvSpPr>
        <p:spPr/>
        <p:txBody>
          <a:bodyPr/>
          <a:lstStyle/>
          <a:p>
            <a:pPr algn="r"/>
            <a:endParaRPr lang="en-US" dirty="0"/>
          </a:p>
        </p:txBody>
      </p:sp>
    </p:spTree>
    <p:extLst>
      <p:ext uri="{BB962C8B-B14F-4D97-AF65-F5344CB8AC3E}">
        <p14:creationId xmlns:p14="http://schemas.microsoft.com/office/powerpoint/2010/main" val="2422144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445" y="1391787"/>
            <a:ext cx="11145255" cy="2137211"/>
          </a:xfrm>
        </p:spPr>
        <p:txBody>
          <a:bodyPr anchor="ctr">
            <a:noAutofit/>
          </a:bodyPr>
          <a:lstStyle/>
          <a:p>
            <a:pPr>
              <a:buClr>
                <a:srgbClr val="FF0000"/>
              </a:buClr>
            </a:pPr>
            <a:r>
              <a:rPr lang="en-US" sz="4000" dirty="0">
                <a:latin typeface="Times New Roman" panose="02020603050405020304" pitchFamily="18" charset="0"/>
                <a:cs typeface="Times New Roman" panose="02020603050405020304" pitchFamily="18" charset="0"/>
              </a:rPr>
              <a:t>Nation-wide Studies on Onboarding or GSP</a:t>
            </a:r>
          </a:p>
        </p:txBody>
      </p:sp>
      <p:sp>
        <p:nvSpPr>
          <p:cNvPr id="3" name="Subtitle 2"/>
          <p:cNvSpPr>
            <a:spLocks noGrp="1"/>
          </p:cNvSpPr>
          <p:nvPr>
            <p:ph type="subTitle" idx="1"/>
          </p:nvPr>
        </p:nvSpPr>
        <p:spPr>
          <a:xfrm>
            <a:off x="501445" y="3621944"/>
            <a:ext cx="11145255" cy="2977286"/>
          </a:xfrm>
        </p:spPr>
        <p:txBody>
          <a:bodyPr>
            <a:normAutofit/>
          </a:bodyPr>
          <a:lstStyle/>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a:p>
            <a:pPr algn="l"/>
            <a:endParaRPr lang="en-US" sz="2600" dirty="0">
              <a:solidFill>
                <a:srgbClr val="FF0000"/>
              </a:solidFill>
              <a:latin typeface="Times New Roman" panose="02020603050405020304" pitchFamily="18" charset="0"/>
              <a:ea typeface="Times New Roman" charset="0"/>
              <a:cs typeface="Times New Roman" panose="02020603050405020304" pitchFamily="18" charset="0"/>
            </a:endParaRPr>
          </a:p>
        </p:txBody>
      </p:sp>
      <p:pic>
        <p:nvPicPr>
          <p:cNvPr id="7" name="Google Shape;179;p25">
            <a:extLst>
              <a:ext uri="{FF2B5EF4-FFF2-40B4-BE49-F238E27FC236}">
                <a16:creationId xmlns:a16="http://schemas.microsoft.com/office/drawing/2014/main" id="{997FD375-3642-6944-8E41-7F745599B649}"/>
              </a:ext>
            </a:extLst>
          </p:cNvPr>
          <p:cNvPicPr preferRelativeResize="0"/>
          <p:nvPr/>
        </p:nvPicPr>
        <p:blipFill rotWithShape="1">
          <a:blip r:embed="rId3">
            <a:alphaModFix/>
          </a:blip>
          <a:srcRect/>
          <a:stretch/>
        </p:blipFill>
        <p:spPr>
          <a:xfrm>
            <a:off x="4285347" y="564687"/>
            <a:ext cx="3577450" cy="827100"/>
          </a:xfrm>
          <a:prstGeom prst="rect">
            <a:avLst/>
          </a:prstGeom>
          <a:noFill/>
          <a:ln>
            <a:noFill/>
          </a:ln>
        </p:spPr>
      </p:pic>
    </p:spTree>
    <p:extLst>
      <p:ext uri="{BB962C8B-B14F-4D97-AF65-F5344CB8AC3E}">
        <p14:creationId xmlns:p14="http://schemas.microsoft.com/office/powerpoint/2010/main" val="4017722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Nation-wide Research Results –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Self Agency</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838200" y="1825625"/>
            <a:ext cx="10515600" cy="4724804"/>
          </a:xfrm>
        </p:spPr>
        <p:txBody>
          <a:bodyPr>
            <a:noAutofit/>
          </a:bodyPr>
          <a:lstStyle/>
          <a:p>
            <a:pPr marL="0" indent="0">
              <a:buClr>
                <a:srgbClr val="7030A0"/>
              </a:buClr>
              <a:buNone/>
            </a:pPr>
            <a:r>
              <a:rPr lang="en-US" sz="2600" dirty="0">
                <a:latin typeface="Times New Roman" panose="02020603050405020304" pitchFamily="18" charset="0"/>
                <a:cs typeface="Times New Roman" panose="02020603050405020304" pitchFamily="18" charset="0"/>
              </a:rPr>
              <a:t>Higher Education is not done TO YOU but a Choice YOU MAKE</a:t>
            </a:r>
          </a:p>
          <a:p>
            <a:pPr marL="0" indent="0">
              <a:buClr>
                <a:srgbClr val="7030A0"/>
              </a:buClr>
              <a:buNone/>
            </a:pPr>
            <a:r>
              <a:rPr lang="en-US" sz="2600" dirty="0">
                <a:latin typeface="Times New Roman" panose="02020603050405020304" pitchFamily="18" charset="0"/>
                <a:cs typeface="Times New Roman" panose="02020603050405020304" pitchFamily="18" charset="0"/>
              </a:rPr>
              <a:t>Nationally GSP is recognized as a </a:t>
            </a:r>
            <a:r>
              <a:rPr lang="en-US" sz="2600" b="1" dirty="0">
                <a:solidFill>
                  <a:schemeClr val="accent1"/>
                </a:solidFill>
                <a:latin typeface="Times New Roman" panose="02020603050405020304" pitchFamily="18" charset="0"/>
                <a:cs typeface="Times New Roman" panose="02020603050405020304" pitchFamily="18" charset="0"/>
              </a:rPr>
              <a:t>High Impact Practice </a:t>
            </a:r>
            <a:r>
              <a:rPr lang="en-US" sz="2600" dirty="0">
                <a:latin typeface="Times New Roman" panose="02020603050405020304" pitchFamily="18" charset="0"/>
                <a:cs typeface="Times New Roman" panose="02020603050405020304" pitchFamily="18" charset="0"/>
              </a:rPr>
              <a:t>because:</a:t>
            </a:r>
          </a:p>
          <a:p>
            <a:pPr>
              <a:buClr>
                <a:srgbClr val="7030A0"/>
              </a:buClr>
            </a:pPr>
            <a:r>
              <a:rPr lang="en-US" sz="2600" dirty="0">
                <a:latin typeface="Times New Roman" panose="02020603050405020304" pitchFamily="18" charset="0"/>
                <a:cs typeface="Times New Roman" panose="02020603050405020304" pitchFamily="18" charset="0"/>
              </a:rPr>
              <a:t>The strategy transforms student services and support into approaches that provide students the locus (Kuh &amp; Chickering 2005; Schunk &amp; Zimmerman, 2006; Shushok &amp; Hulme, 2006; Toth, 2019; Weiner, 2000). </a:t>
            </a:r>
          </a:p>
          <a:p>
            <a:pPr marL="0" indent="0">
              <a:buClr>
                <a:srgbClr val="7030A0"/>
              </a:buClr>
              <a:buNone/>
            </a:pPr>
            <a:endParaRPr lang="en-US" sz="2600" dirty="0">
              <a:latin typeface="Times New Roman" panose="02020603050405020304" pitchFamily="18" charset="0"/>
              <a:cs typeface="Times New Roman" panose="02020603050405020304" pitchFamily="18" charset="0"/>
            </a:endParaRPr>
          </a:p>
          <a:p>
            <a:pPr marL="0" indent="0">
              <a:buClr>
                <a:srgbClr val="7030A0"/>
              </a:buClr>
              <a:buNone/>
            </a:pPr>
            <a:r>
              <a:rPr lang="en-US" sz="2600" dirty="0">
                <a:latin typeface="Times New Roman" panose="02020603050405020304" pitchFamily="18" charset="0"/>
                <a:cs typeface="Times New Roman" panose="02020603050405020304" pitchFamily="18" charset="0"/>
              </a:rPr>
              <a:t>Academic advising increases academic success, retention, graduation, and transfer rates </a:t>
            </a:r>
            <a:r>
              <a:rPr lang="en-US" sz="2600" i="1" dirty="0">
                <a:latin typeface="Times New Roman" panose="02020603050405020304" pitchFamily="18" charset="0"/>
                <a:cs typeface="Times New Roman" panose="02020603050405020304" pitchFamily="18" charset="0"/>
              </a:rPr>
              <a:t>What Works in the Community Colleges: A Synthesis of the Literature on Best Practices</a:t>
            </a:r>
            <a:r>
              <a:rPr lang="en-US" sz="2600" dirty="0">
                <a:latin typeface="Times New Roman" panose="02020603050405020304" pitchFamily="18" charset="0"/>
                <a:cs typeface="Times New Roman" panose="02020603050405020304" pitchFamily="18" charset="0"/>
              </a:rPr>
              <a:t> by Bourdon and Carduzzi (2002)</a:t>
            </a:r>
          </a:p>
          <a:p>
            <a:pPr marL="0" indent="0">
              <a:buClr>
                <a:srgbClr val="7030A0"/>
              </a:buClr>
              <a:buNone/>
            </a:pP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636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690688"/>
            <a:ext cx="10515600" cy="4481512"/>
          </a:xfrm>
        </p:spPr>
        <p:txBody>
          <a:bodyPr>
            <a:normAutofit lnSpcReduction="10000"/>
          </a:bodyPr>
          <a:lstStyle/>
          <a:p>
            <a:pPr>
              <a:buClr>
                <a:srgbClr val="FF0000"/>
              </a:buClr>
            </a:pPr>
            <a:r>
              <a:rPr lang="en-US" sz="3200" dirty="0">
                <a:latin typeface="Times New Roman" panose="02020603050405020304" pitchFamily="18" charset="0"/>
                <a:cs typeface="Times New Roman" panose="02020603050405020304" pitchFamily="18" charset="0"/>
              </a:rPr>
              <a:t>Initial thoughts…</a:t>
            </a:r>
          </a:p>
          <a:p>
            <a:pPr>
              <a:buClr>
                <a:srgbClr val="FF0000"/>
              </a:buClr>
            </a:pPr>
            <a:r>
              <a:rPr lang="en-US" sz="3200" dirty="0">
                <a:latin typeface="Times New Roman" panose="02020603050405020304" pitchFamily="18" charset="0"/>
                <a:cs typeface="Times New Roman" panose="02020603050405020304" pitchFamily="18" charset="0"/>
              </a:rPr>
              <a:t>A Snapshot of Some Colleges</a:t>
            </a:r>
          </a:p>
          <a:p>
            <a:pPr>
              <a:buClr>
                <a:srgbClr val="FF0000"/>
              </a:buClr>
            </a:pPr>
            <a:r>
              <a:rPr lang="en-US" sz="3200" dirty="0">
                <a:latin typeface="Times New Roman" panose="02020603050405020304" pitchFamily="18" charset="0"/>
                <a:cs typeface="Times New Roman" panose="02020603050405020304" pitchFamily="18" charset="0"/>
              </a:rPr>
              <a:t>The Student Experience</a:t>
            </a:r>
          </a:p>
          <a:p>
            <a:pPr>
              <a:buClr>
                <a:srgbClr val="FF0000"/>
              </a:buClr>
            </a:pPr>
            <a:r>
              <a:rPr lang="en-US" sz="3200" dirty="0">
                <a:latin typeface="Times New Roman" panose="02020603050405020304" pitchFamily="18" charset="0"/>
                <a:cs typeface="Times New Roman" panose="02020603050405020304" pitchFamily="18" charset="0"/>
              </a:rPr>
              <a:t>Guided Placement, Self Placement, and Student Onboarding</a:t>
            </a:r>
          </a:p>
          <a:p>
            <a:pPr>
              <a:buClr>
                <a:srgbClr val="FF0000"/>
              </a:buClr>
            </a:pPr>
            <a:r>
              <a:rPr lang="en-US" sz="3200" dirty="0">
                <a:latin typeface="Times New Roman" panose="02020603050405020304" pitchFamily="18" charset="0"/>
                <a:cs typeface="Times New Roman" panose="02020603050405020304" pitchFamily="18" charset="0"/>
              </a:rPr>
              <a:t>Nationwide Research Results – Self Agency</a:t>
            </a:r>
          </a:p>
          <a:p>
            <a:pPr>
              <a:buClr>
                <a:srgbClr val="FF0000"/>
              </a:buClr>
            </a:pPr>
            <a:r>
              <a:rPr lang="en-US" sz="3200" dirty="0">
                <a:latin typeface="Times New Roman" panose="02020603050405020304" pitchFamily="18" charset="0"/>
                <a:cs typeface="Times New Roman" panose="02020603050405020304" pitchFamily="18" charset="0"/>
              </a:rPr>
              <a:t>Important Onboarding components</a:t>
            </a:r>
          </a:p>
          <a:p>
            <a:pPr>
              <a:buClr>
                <a:srgbClr val="FF0000"/>
              </a:buClr>
            </a:pPr>
            <a:r>
              <a:rPr lang="en-US" sz="3200" dirty="0">
                <a:latin typeface="Times New Roman" panose="02020603050405020304" pitchFamily="18" charset="0"/>
                <a:cs typeface="Times New Roman" panose="02020603050405020304" pitchFamily="18" charset="0"/>
              </a:rPr>
              <a:t>Helping students make informed choices</a:t>
            </a:r>
          </a:p>
          <a:p>
            <a:pPr>
              <a:buClr>
                <a:srgbClr val="FF0000"/>
              </a:buClr>
            </a:pPr>
            <a:r>
              <a:rPr lang="en-US" sz="3200" dirty="0">
                <a:latin typeface="Times New Roman" panose="02020603050405020304" pitchFamily="18" charset="0"/>
                <a:cs typeface="Times New Roman" panose="02020603050405020304" pitchFamily="18" charset="0"/>
              </a:rPr>
              <a:t>But…what is permitted?</a:t>
            </a:r>
          </a:p>
          <a:p>
            <a:pPr>
              <a:buClr>
                <a:srgbClr val="FF0000"/>
              </a:buClr>
            </a:pPr>
            <a:endParaRPr lang="en-US" sz="3200" dirty="0">
              <a:latin typeface="Times New Roman" panose="02020603050405020304" pitchFamily="18" charset="0"/>
              <a:cs typeface="Times New Roman" panose="02020603050405020304" pitchFamily="18" charset="0"/>
            </a:endParaRPr>
          </a:p>
          <a:p>
            <a:pPr marL="0" indent="0">
              <a:buClr>
                <a:srgbClr val="FF0000"/>
              </a:buClr>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169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Nation-wide Research Results –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Self Agency</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838200" y="1825625"/>
            <a:ext cx="10515600" cy="4724804"/>
          </a:xfrm>
        </p:spPr>
        <p:txBody>
          <a:bodyPr>
            <a:noAutofit/>
          </a:bodyPr>
          <a:lstStyle/>
          <a:p>
            <a:pPr marL="0" indent="0">
              <a:buClr>
                <a:srgbClr val="7030A0"/>
              </a:buClr>
              <a:buNone/>
            </a:pPr>
            <a:r>
              <a:rPr lang="en-US" dirty="0">
                <a:latin typeface="Times New Roman" panose="02020603050405020304" pitchFamily="18" charset="0"/>
                <a:cs typeface="Times New Roman" panose="02020603050405020304" pitchFamily="18" charset="0"/>
              </a:rPr>
              <a:t>GSP focuses on providing students with:</a:t>
            </a:r>
          </a:p>
          <a:p>
            <a:pPr>
              <a:lnSpc>
                <a:spcPct val="100000"/>
              </a:lnSpc>
              <a:spcBef>
                <a:spcPts val="0"/>
              </a:spcBef>
              <a:buClr>
                <a:srgbClr val="7030A0"/>
              </a:buClr>
            </a:pPr>
            <a:r>
              <a:rPr lang="en-US" dirty="0">
                <a:latin typeface="Times New Roman" panose="02020603050405020304" pitchFamily="18" charset="0"/>
                <a:cs typeface="Times New Roman" panose="02020603050405020304" pitchFamily="18" charset="0"/>
              </a:rPr>
              <a:t>Adequate information (full disclosure) about programs and courses</a:t>
            </a:r>
          </a:p>
          <a:p>
            <a:pPr>
              <a:lnSpc>
                <a:spcPct val="100000"/>
              </a:lnSpc>
              <a:spcBef>
                <a:spcPts val="0"/>
              </a:spcBef>
              <a:buClr>
                <a:srgbClr val="7030A0"/>
              </a:buClr>
            </a:pPr>
            <a:r>
              <a:rPr lang="en-US" dirty="0">
                <a:latin typeface="Times New Roman" panose="02020603050405020304" pitchFamily="18" charset="0"/>
                <a:cs typeface="Times New Roman" panose="02020603050405020304" pitchFamily="18" charset="0"/>
              </a:rPr>
              <a:t>Agency </a:t>
            </a:r>
          </a:p>
          <a:p>
            <a:pPr>
              <a:lnSpc>
                <a:spcPct val="100000"/>
              </a:lnSpc>
              <a:spcBef>
                <a:spcPts val="0"/>
              </a:spcBef>
              <a:buClr>
                <a:srgbClr val="7030A0"/>
              </a:buClr>
            </a:pPr>
            <a:r>
              <a:rPr lang="en-US" dirty="0">
                <a:latin typeface="Times New Roman" panose="02020603050405020304" pitchFamily="18" charset="0"/>
                <a:cs typeface="Times New Roman" panose="02020603050405020304" pitchFamily="18" charset="0"/>
              </a:rPr>
              <a:t>Choice</a:t>
            </a:r>
          </a:p>
          <a:p>
            <a:pPr>
              <a:lnSpc>
                <a:spcPct val="100000"/>
              </a:lnSpc>
              <a:spcBef>
                <a:spcPts val="0"/>
              </a:spcBef>
              <a:buClr>
                <a:srgbClr val="7030A0"/>
              </a:buClr>
            </a:pPr>
            <a:r>
              <a:rPr lang="en-US" dirty="0">
                <a:latin typeface="Times New Roman" panose="02020603050405020304" pitchFamily="18" charset="0"/>
                <a:cs typeface="Times New Roman" panose="02020603050405020304" pitchFamily="18" charset="0"/>
              </a:rPr>
              <a:t>Trust that students will make appropriate placement choices </a:t>
            </a:r>
          </a:p>
          <a:p>
            <a:pPr marL="0" indent="0">
              <a:buClr>
                <a:srgbClr val="7030A0"/>
              </a:buClr>
              <a:buNone/>
            </a:pPr>
            <a:r>
              <a:rPr lang="en-US" dirty="0">
                <a:latin typeface="Times New Roman" panose="02020603050405020304" pitchFamily="18" charset="0"/>
                <a:cs typeface="Times New Roman" panose="02020603050405020304" pitchFamily="18" charset="0"/>
              </a:rPr>
              <a:t>(Royer &amp; Gilles, 1998; 2003). Washington University</a:t>
            </a:r>
          </a:p>
          <a:p>
            <a:pPr marL="0" indent="0">
              <a:buClr>
                <a:srgbClr val="7030A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32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Nation-wide Research Results –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Self Agency</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838200" y="1825625"/>
            <a:ext cx="10515600" cy="4724804"/>
          </a:xfrm>
        </p:spPr>
        <p:txBody>
          <a:bodyPr>
            <a:noAutofit/>
          </a:bodyPr>
          <a:lstStyle/>
          <a:p>
            <a:pPr marL="0" indent="0">
              <a:buClr>
                <a:srgbClr val="7030A0"/>
              </a:buClr>
              <a:buNone/>
            </a:pPr>
            <a:endParaRPr lang="en-US" dirty="0">
              <a:latin typeface="Times New Roman" panose="02020603050405020304" pitchFamily="18" charset="0"/>
              <a:cs typeface="Times New Roman" panose="02020603050405020304" pitchFamily="18" charset="0"/>
            </a:endParaRPr>
          </a:p>
          <a:p>
            <a:pPr marL="0" indent="0">
              <a:buClr>
                <a:srgbClr val="7030A0"/>
              </a:buClr>
              <a:buNone/>
            </a:pPr>
            <a:r>
              <a:rPr lang="en-US" dirty="0">
                <a:latin typeface="Times New Roman" panose="02020603050405020304" pitchFamily="18" charset="0"/>
                <a:cs typeface="Times New Roman" panose="02020603050405020304" pitchFamily="18" charset="0"/>
              </a:rPr>
              <a:t>“A well-developed DSP process invites students to consider a range of factors regarding their prior writing knowledge and experiences, learning preferences, and the values and practices associated with college-level writing at their new institution. We should not assume that a numerical score—or, for that matter, a questionnaire—is a necessary part of that process… In fact, DSP processes vary from institution to institution depending on local curricular configurations, student populations, and available resources (Toth, 2019).”</a:t>
            </a:r>
          </a:p>
          <a:p>
            <a:pPr marL="0" indent="0">
              <a:buClr>
                <a:srgbClr val="7030A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502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Nation-wide Research Results –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Self Agency</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838200" y="1825625"/>
            <a:ext cx="10515600" cy="4724804"/>
          </a:xfrm>
        </p:spPr>
        <p:txBody>
          <a:bodyPr>
            <a:noAutofit/>
          </a:bodyPr>
          <a:lstStyle/>
          <a:p>
            <a:pPr marL="0" indent="0">
              <a:buClr>
                <a:srgbClr val="7030A0"/>
              </a:buClr>
              <a:buNone/>
            </a:pPr>
            <a:endParaRPr lang="en-US" sz="2400" dirty="0">
              <a:latin typeface="Times New Roman" panose="02020603050405020304" pitchFamily="18" charset="0"/>
              <a:cs typeface="Times New Roman" panose="02020603050405020304" pitchFamily="18" charset="0"/>
            </a:endParaRPr>
          </a:p>
          <a:p>
            <a:pPr marL="0" indent="0">
              <a:buClr>
                <a:srgbClr val="7030A0"/>
              </a:buClr>
              <a:buNone/>
            </a:pPr>
            <a:r>
              <a:rPr lang="en-US" dirty="0">
                <a:latin typeface="Times New Roman" panose="02020603050405020304" pitchFamily="18" charset="0"/>
                <a:cs typeface="Times New Roman" panose="02020603050405020304" pitchFamily="18" charset="0"/>
              </a:rPr>
              <a:t>Toth (2019) warns that colleges should not seek a “tool” because:</a:t>
            </a:r>
          </a:p>
          <a:p>
            <a:pPr marL="0" indent="0">
              <a:buClr>
                <a:srgbClr val="7030A0"/>
              </a:buClr>
              <a:buNone/>
            </a:pPr>
            <a:endParaRPr lang="en-US" sz="2400" dirty="0">
              <a:latin typeface="Times New Roman" panose="02020603050405020304" pitchFamily="18" charset="0"/>
              <a:cs typeface="Times New Roman" panose="02020603050405020304" pitchFamily="18" charset="0"/>
            </a:endParaRPr>
          </a:p>
          <a:p>
            <a:pPr marL="0" indent="0">
              <a:buClr>
                <a:srgbClr val="7030A0"/>
              </a:buClr>
              <a:buNone/>
            </a:pPr>
            <a:r>
              <a:rPr lang="en-US" sz="24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“DSP is not a single procedure, product, or algorithm, but rather a set of </a:t>
            </a:r>
            <a:r>
              <a:rPr lang="en-US" dirty="0">
                <a:solidFill>
                  <a:schemeClr val="accent1">
                    <a:lumMod val="75000"/>
                  </a:schemeClr>
                </a:solidFill>
                <a:latin typeface="Times New Roman" panose="02020603050405020304" pitchFamily="18" charset="0"/>
                <a:cs typeface="Times New Roman" panose="02020603050405020304" pitchFamily="18" charset="0"/>
              </a:rPr>
              <a:t>principles</a:t>
            </a:r>
            <a:r>
              <a:rPr lang="en-US" dirty="0">
                <a:solidFill>
                  <a:schemeClr val="accent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grounded in student choice that can be implemented in a variety of ways with varying consequences in local contexts. </a:t>
            </a:r>
          </a:p>
          <a:p>
            <a:pPr marL="0" indent="0">
              <a:buClr>
                <a:srgbClr val="7030A0"/>
              </a:buClr>
              <a:buNone/>
            </a:pPr>
            <a:r>
              <a:rPr lang="en-US" dirty="0">
                <a:latin typeface="Times New Roman" panose="02020603050405020304" pitchFamily="18" charset="0"/>
                <a:cs typeface="Times New Roman" panose="02020603050405020304" pitchFamily="18" charset="0"/>
              </a:rPr>
              <a:t>Those implementations often evolve over time as student bodies and curricula change and as new technologies and theoretical insights emerge.”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384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571" y="24303"/>
            <a:ext cx="10515600" cy="1325563"/>
          </a:xfrm>
        </p:spPr>
        <p:txBody>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What Works – Data supporting 6 Practices</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030278" y="1084881"/>
            <a:ext cx="7205162" cy="5673366"/>
          </a:xfrm>
          <a:prstGeom prst="rect">
            <a:avLst/>
          </a:prstGeom>
        </p:spPr>
      </p:pic>
    </p:spTree>
    <p:extLst>
      <p:ext uri="{BB962C8B-B14F-4D97-AF65-F5344CB8AC3E}">
        <p14:creationId xmlns:p14="http://schemas.microsoft.com/office/powerpoint/2010/main" val="865538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75000"/>
                  </a:schemeClr>
                </a:solidFill>
                <a:latin typeface="Times New Roman" panose="02020603050405020304" pitchFamily="18" charset="0"/>
                <a:cs typeface="Times New Roman" panose="02020603050405020304" pitchFamily="18" charset="0"/>
              </a:rPr>
              <a:t>Research on Placement – </a:t>
            </a:r>
            <a:br>
              <a:rPr lang="en-US" b="1" dirty="0">
                <a:solidFill>
                  <a:schemeClr val="accent1">
                    <a:lumMod val="75000"/>
                  </a:schemeClr>
                </a:solidFill>
                <a:latin typeface="Times New Roman" panose="02020603050405020304" pitchFamily="18" charset="0"/>
                <a:cs typeface="Times New Roman" panose="02020603050405020304" pitchFamily="18" charset="0"/>
              </a:rPr>
            </a:br>
            <a:r>
              <a:rPr lang="en-US" b="1" dirty="0">
                <a:solidFill>
                  <a:schemeClr val="accent1">
                    <a:lumMod val="75000"/>
                  </a:schemeClr>
                </a:solidFill>
                <a:latin typeface="Times New Roman" panose="02020603050405020304" pitchFamily="18" charset="0"/>
                <a:cs typeface="Times New Roman" panose="02020603050405020304" pitchFamily="18" charset="0"/>
              </a:rPr>
              <a:t>State University of New York (SUNY) </a:t>
            </a:r>
          </a:p>
        </p:txBody>
      </p:sp>
      <p:sp>
        <p:nvSpPr>
          <p:cNvPr id="3" name="Content Placeholder 2"/>
          <p:cNvSpPr>
            <a:spLocks noGrp="1"/>
          </p:cNvSpPr>
          <p:nvPr>
            <p:ph idx="1"/>
          </p:nvPr>
        </p:nvSpPr>
        <p:spPr>
          <a:xfrm>
            <a:off x="838200" y="1825625"/>
            <a:ext cx="10515600" cy="4807650"/>
          </a:xfrm>
        </p:spPr>
        <p:txBody>
          <a:bodyPr>
            <a:normAutofit fontScale="92500" lnSpcReduction="10000"/>
          </a:bodyPr>
          <a:lstStyle/>
          <a:p>
            <a:pPr>
              <a:buClr>
                <a:schemeClr val="accent5">
                  <a:lumMod val="75000"/>
                </a:schemeClr>
              </a:buClr>
            </a:pPr>
            <a:r>
              <a:rPr lang="en-US" dirty="0">
                <a:latin typeface="Times New Roman" panose="02020603050405020304" pitchFamily="18" charset="0"/>
                <a:cs typeface="Times New Roman" panose="02020603050405020304" pitchFamily="18" charset="0"/>
              </a:rPr>
              <a:t>7 SUNY community colleges used alternative multiple measures placement</a:t>
            </a:r>
          </a:p>
          <a:p>
            <a:pPr>
              <a:buClr>
                <a:schemeClr val="accent5">
                  <a:lumMod val="75000"/>
                </a:schemeClr>
              </a:buClr>
            </a:pPr>
            <a:r>
              <a:rPr lang="en-US" dirty="0">
                <a:latin typeface="Times New Roman" panose="02020603050405020304" pitchFamily="18" charset="0"/>
                <a:cs typeface="Times New Roman" panose="02020603050405020304" pitchFamily="18" charset="0"/>
              </a:rPr>
              <a:t>Included both placement test scores and HS GPAs — using predictive algorithms developed </a:t>
            </a:r>
            <a:r>
              <a:rPr lang="en-US" dirty="0">
                <a:solidFill>
                  <a:schemeClr val="accent1">
                    <a:lumMod val="75000"/>
                  </a:schemeClr>
                </a:solidFill>
                <a:latin typeface="Times New Roman" panose="02020603050405020304" pitchFamily="18" charset="0"/>
                <a:cs typeface="Times New Roman" panose="02020603050405020304" pitchFamily="18" charset="0"/>
              </a:rPr>
              <a:t>at each college </a:t>
            </a:r>
            <a:r>
              <a:rPr lang="en-US" dirty="0">
                <a:latin typeface="Times New Roman" panose="02020603050405020304" pitchFamily="18" charset="0"/>
                <a:cs typeface="Times New Roman" panose="02020603050405020304" pitchFamily="18" charset="0"/>
              </a:rPr>
              <a:t>to place incoming students into remedial or college-level courses</a:t>
            </a:r>
          </a:p>
          <a:p>
            <a:pPr>
              <a:buClr>
                <a:schemeClr val="accent5">
                  <a:lumMod val="75000"/>
                </a:schemeClr>
              </a:buClr>
            </a:pPr>
            <a:r>
              <a:rPr lang="en-US" dirty="0">
                <a:latin typeface="Times New Roman" panose="02020603050405020304" pitchFamily="18" charset="0"/>
                <a:cs typeface="Times New Roman" panose="02020603050405020304" pitchFamily="18" charset="0"/>
              </a:rPr>
              <a:t>Many students were placed differently than they would have been under the status quo placement system. </a:t>
            </a:r>
          </a:p>
          <a:p>
            <a:pPr lvl="1">
              <a:buClr>
                <a:schemeClr val="accent5">
                  <a:lumMod val="75000"/>
                </a:schemeClr>
              </a:buClr>
            </a:pPr>
            <a:r>
              <a:rPr lang="en-US" dirty="0">
                <a:latin typeface="Times New Roman" panose="02020603050405020304" pitchFamily="18" charset="0"/>
                <a:cs typeface="Times New Roman" panose="02020603050405020304" pitchFamily="18" charset="0"/>
              </a:rPr>
              <a:t>In math, 14% of students were placed higher than test-only systems (in college-level); 7% placed lower (i.e., in remedial). </a:t>
            </a:r>
          </a:p>
          <a:p>
            <a:pPr lvl="1">
              <a:buClr>
                <a:schemeClr val="accent5">
                  <a:lumMod val="75000"/>
                </a:schemeClr>
              </a:buClr>
            </a:pPr>
            <a:r>
              <a:rPr lang="en-US" dirty="0">
                <a:latin typeface="Times New Roman" panose="02020603050405020304" pitchFamily="18" charset="0"/>
                <a:cs typeface="Times New Roman" panose="02020603050405020304" pitchFamily="18" charset="0"/>
              </a:rPr>
              <a:t>In English, 41.5 percent placed higher, while 6.5 percent placed lower</a:t>
            </a:r>
          </a:p>
          <a:p>
            <a:pPr>
              <a:buClr>
                <a:schemeClr val="accent5">
                  <a:lumMod val="75000"/>
                </a:schemeClr>
              </a:buClr>
            </a:pPr>
            <a:r>
              <a:rPr lang="en-US" dirty="0">
                <a:latin typeface="Times New Roman" panose="02020603050405020304" pitchFamily="18" charset="0"/>
                <a:cs typeface="Times New Roman" panose="02020603050405020304" pitchFamily="18" charset="0"/>
              </a:rPr>
              <a:t>4,729 students in the fall 2016 cohort were evaluated comparing traditional with multiple measures </a:t>
            </a:r>
          </a:p>
          <a:p>
            <a:pPr>
              <a:buClr>
                <a:schemeClr val="accent5">
                  <a:lumMod val="75000"/>
                </a:schemeClr>
              </a:buClr>
            </a:pPr>
            <a:r>
              <a:rPr lang="en-US" dirty="0">
                <a:latin typeface="Times New Roman" panose="02020603050405020304" pitchFamily="18" charset="0"/>
                <a:cs typeface="Times New Roman" panose="02020603050405020304" pitchFamily="18" charset="0"/>
              </a:rPr>
              <a:t>In math 3.1 percentage points higher completion and in English 12.5 percentage points higher completion</a:t>
            </a:r>
          </a:p>
        </p:txBody>
      </p:sp>
    </p:spTree>
    <p:extLst>
      <p:ext uri="{BB962C8B-B14F-4D97-AF65-F5344CB8AC3E}">
        <p14:creationId xmlns:p14="http://schemas.microsoft.com/office/powerpoint/2010/main" val="1502831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922" y="198871"/>
            <a:ext cx="10771322" cy="1064666"/>
          </a:xfrm>
        </p:spPr>
        <p:txBody>
          <a:bodyPr/>
          <a:lstStyle/>
          <a:p>
            <a:pPr algn="ctr"/>
            <a:r>
              <a:rPr lang="en-US" b="1" dirty="0">
                <a:solidFill>
                  <a:schemeClr val="accent1">
                    <a:lumMod val="75000"/>
                  </a:schemeClr>
                </a:solidFill>
                <a:latin typeface="Times New Roman" panose="02020603050405020304" pitchFamily="18" charset="0"/>
                <a:cs typeface="Times New Roman" panose="02020603050405020304" pitchFamily="18" charset="0"/>
              </a:rPr>
              <a:t>Research – Implies work beyond placement</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16587" y="1263537"/>
            <a:ext cx="11163992" cy="5478086"/>
          </a:xfrm>
          <a:prstGeom prst="rect">
            <a:avLst/>
          </a:prstGeom>
        </p:spPr>
      </p:pic>
    </p:spTree>
    <p:extLst>
      <p:ext uri="{BB962C8B-B14F-4D97-AF65-F5344CB8AC3E}">
        <p14:creationId xmlns:p14="http://schemas.microsoft.com/office/powerpoint/2010/main" val="3780880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buClr>
                <a:srgbClr val="FF0000"/>
              </a:buClr>
            </a:pPr>
            <a:r>
              <a:rPr lang="en-US" b="1" dirty="0">
                <a:solidFill>
                  <a:srgbClr val="7030A0"/>
                </a:solidFill>
                <a:latin typeface="Times New Roman" panose="02020603050405020304" pitchFamily="18" charset="0"/>
                <a:cs typeface="Times New Roman" panose="02020603050405020304" pitchFamily="18" charset="0"/>
              </a:rPr>
              <a:t>Important Onboarding Components</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838200" y="1565329"/>
            <a:ext cx="10515600" cy="4611634"/>
          </a:xfrm>
        </p:spPr>
        <p:txBody>
          <a:bodyPr>
            <a:normAutofit/>
          </a:bodyPr>
          <a:lstStyle/>
          <a:p>
            <a:pPr>
              <a:buClr>
                <a:srgbClr val="7030A0"/>
              </a:buClr>
            </a:pPr>
            <a:r>
              <a:rPr lang="en-US" sz="3600" dirty="0">
                <a:latin typeface="Times New Roman" panose="02020603050405020304" pitchFamily="18" charset="0"/>
                <a:cs typeface="Times New Roman" panose="02020603050405020304" pitchFamily="18" charset="0"/>
              </a:rPr>
              <a:t>Student Point of View</a:t>
            </a:r>
          </a:p>
          <a:p>
            <a:pPr marL="0" indent="0">
              <a:buClr>
                <a:srgbClr val="7030A0"/>
              </a:buClr>
              <a:buNone/>
            </a:pPr>
            <a:endParaRPr lang="en-US" sz="3600" dirty="0">
              <a:latin typeface="Times New Roman" panose="02020603050405020304" pitchFamily="18" charset="0"/>
              <a:cs typeface="Times New Roman" panose="02020603050405020304" pitchFamily="18" charset="0"/>
            </a:endParaRPr>
          </a:p>
          <a:p>
            <a:pPr lvl="1">
              <a:buClr>
                <a:srgbClr val="7030A0"/>
              </a:buClr>
            </a:pPr>
            <a:r>
              <a:rPr lang="en-US" sz="3600" dirty="0">
                <a:latin typeface="Times New Roman" panose="02020603050405020304" pitchFamily="18" charset="0"/>
                <a:cs typeface="Times New Roman" panose="02020603050405020304" pitchFamily="18" charset="0"/>
              </a:rPr>
              <a:t>Should relate directly to career choice</a:t>
            </a:r>
          </a:p>
          <a:p>
            <a:pPr marL="457200" lvl="1" indent="0">
              <a:buClr>
                <a:srgbClr val="7030A0"/>
              </a:buClr>
              <a:buNone/>
            </a:pPr>
            <a:endParaRPr lang="en-US" sz="3600" dirty="0">
              <a:latin typeface="Times New Roman" panose="02020603050405020304" pitchFamily="18" charset="0"/>
              <a:cs typeface="Times New Roman" panose="02020603050405020304" pitchFamily="18" charset="0"/>
            </a:endParaRPr>
          </a:p>
          <a:p>
            <a:pPr lvl="1">
              <a:buClr>
                <a:srgbClr val="7030A0"/>
              </a:buClr>
            </a:pPr>
            <a:r>
              <a:rPr lang="en-US" sz="3600" dirty="0">
                <a:latin typeface="Times New Roman" panose="02020603050405020304" pitchFamily="18" charset="0"/>
                <a:cs typeface="Times New Roman" panose="02020603050405020304" pitchFamily="18" charset="0"/>
              </a:rPr>
              <a:t>Clarity: It must be clear to the student</a:t>
            </a:r>
          </a:p>
        </p:txBody>
      </p:sp>
    </p:spTree>
    <p:extLst>
      <p:ext uri="{BB962C8B-B14F-4D97-AF65-F5344CB8AC3E}">
        <p14:creationId xmlns:p14="http://schemas.microsoft.com/office/powerpoint/2010/main" val="3286427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0" y="6487150"/>
            <a:ext cx="12165060" cy="307777"/>
          </a:xfrm>
          <a:prstGeom prst="rect">
            <a:avLst/>
          </a:prstGeom>
          <a:noFill/>
        </p:spPr>
        <p:txBody>
          <a:bodyPr wrap="square" rtlCol="0">
            <a:spAutoFit/>
          </a:bodyPr>
          <a:lstStyle/>
          <a:p>
            <a:pPr algn="ctr"/>
            <a:r>
              <a:rPr lang="en-US" sz="1400" dirty="0">
                <a:cs typeface="Arial"/>
              </a:rPr>
              <a:t>  					  Guided Self – Placement (GSP) 					8/30/2018 </a:t>
            </a:r>
          </a:p>
        </p:txBody>
      </p:sp>
      <p:sp>
        <p:nvSpPr>
          <p:cNvPr id="85" name="Text Placeholder 84">
            <a:extLst>
              <a:ext uri="{FF2B5EF4-FFF2-40B4-BE49-F238E27FC236}">
                <a16:creationId xmlns:a16="http://schemas.microsoft.com/office/drawing/2014/main" id="{868BBA64-D0CD-2640-9E68-1884D18A5E16}"/>
              </a:ext>
            </a:extLst>
          </p:cNvPr>
          <p:cNvSpPr>
            <a:spLocks noGrp="1"/>
          </p:cNvSpPr>
          <p:nvPr>
            <p:ph type="body" sz="quarter" idx="23"/>
          </p:nvPr>
        </p:nvSpPr>
        <p:spPr>
          <a:xfrm>
            <a:off x="2012763" y="2850292"/>
            <a:ext cx="1912236" cy="3212757"/>
          </a:xfrm>
        </p:spPr>
        <p:txBody>
          <a:bodyPr>
            <a:normAutofit/>
          </a:bodyPr>
          <a:lstStyle/>
          <a:p>
            <a:pPr lvl="0">
              <a:buFont typeface="Wingdings" panose="05000000000000000000" pitchFamily="2" charset="2"/>
              <a:buChar char="Ø"/>
            </a:pPr>
            <a:r>
              <a:rPr lang="en-US" sz="1200" dirty="0"/>
              <a:t>STEM (Science, Technology, Engineering, or Math</a:t>
            </a:r>
          </a:p>
          <a:p>
            <a:pPr lvl="0">
              <a:buFont typeface="Wingdings" panose="05000000000000000000" pitchFamily="2" charset="2"/>
              <a:buChar char="Ø"/>
            </a:pPr>
            <a:r>
              <a:rPr lang="en-US" sz="1200" dirty="0"/>
              <a:t>Business and Accounting </a:t>
            </a:r>
          </a:p>
          <a:p>
            <a:pPr lvl="0">
              <a:buFont typeface="Wingdings" panose="05000000000000000000" pitchFamily="2" charset="2"/>
              <a:buChar char="Ø"/>
            </a:pPr>
            <a:r>
              <a:rPr lang="en-US" sz="1200" dirty="0"/>
              <a:t>Education</a:t>
            </a:r>
          </a:p>
          <a:p>
            <a:pPr lvl="0">
              <a:buFont typeface="Wingdings" panose="05000000000000000000" pitchFamily="2" charset="2"/>
              <a:buChar char="Ø"/>
            </a:pPr>
            <a:r>
              <a:rPr lang="en-US" sz="1200" dirty="0"/>
              <a:t>Social Sciences &amp; Public Safety, Communication, Allied Health, Human Resources, Journalism</a:t>
            </a:r>
          </a:p>
          <a:p>
            <a:pPr lvl="0">
              <a:buFont typeface="Wingdings" panose="05000000000000000000" pitchFamily="2" charset="2"/>
              <a:buChar char="Ø"/>
            </a:pPr>
            <a:r>
              <a:rPr lang="en-US" sz="1200" dirty="0"/>
              <a:t>Humanities, Hospitality, Technical Majors</a:t>
            </a:r>
          </a:p>
          <a:p>
            <a:pPr lvl="0">
              <a:buFont typeface="Wingdings" panose="05000000000000000000" pitchFamily="2" charset="2"/>
              <a:buChar char="Ø"/>
            </a:pPr>
            <a:r>
              <a:rPr lang="en-US" sz="1200" dirty="0"/>
              <a:t>Public Safety</a:t>
            </a:r>
          </a:p>
          <a:p>
            <a:pPr lvl="0">
              <a:buFont typeface="Wingdings" panose="05000000000000000000" pitchFamily="2" charset="2"/>
              <a:buChar char="Ø"/>
            </a:pPr>
            <a:r>
              <a:rPr lang="en-US" sz="1200" dirty="0"/>
              <a:t>Other</a:t>
            </a:r>
          </a:p>
          <a:p>
            <a:pPr>
              <a:buFont typeface="Wingdings" panose="05000000000000000000" pitchFamily="2" charset="2"/>
              <a:buChar char="Ø"/>
            </a:pPr>
            <a:endParaRPr lang="en-US" sz="1200" dirty="0"/>
          </a:p>
        </p:txBody>
      </p:sp>
      <p:sp>
        <p:nvSpPr>
          <p:cNvPr id="84" name="Text Placeholder 83">
            <a:extLst>
              <a:ext uri="{FF2B5EF4-FFF2-40B4-BE49-F238E27FC236}">
                <a16:creationId xmlns:a16="http://schemas.microsoft.com/office/drawing/2014/main" id="{95EE2AF8-954D-0B46-899A-C64AA5047C6C}"/>
              </a:ext>
            </a:extLst>
          </p:cNvPr>
          <p:cNvSpPr>
            <a:spLocks noGrp="1"/>
          </p:cNvSpPr>
          <p:nvPr>
            <p:ph type="body" sz="quarter" idx="22"/>
          </p:nvPr>
        </p:nvSpPr>
        <p:spPr>
          <a:xfrm>
            <a:off x="4194722" y="2842054"/>
            <a:ext cx="1674736" cy="3377513"/>
          </a:xfrm>
        </p:spPr>
        <p:txBody>
          <a:bodyPr>
            <a:noAutofit/>
          </a:bodyPr>
          <a:lstStyle/>
          <a:p>
            <a:pPr>
              <a:buFont typeface="Wingdings" panose="05000000000000000000" pitchFamily="2" charset="2"/>
              <a:buChar char="ü"/>
            </a:pPr>
            <a:r>
              <a:rPr lang="en-US" sz="1200" dirty="0"/>
              <a:t>Complete guaranteed transfer degree to CSU</a:t>
            </a:r>
          </a:p>
          <a:p>
            <a:pPr>
              <a:buFont typeface="Wingdings" panose="05000000000000000000" pitchFamily="2" charset="2"/>
              <a:buChar char="ü"/>
            </a:pPr>
            <a:r>
              <a:rPr lang="en-US" sz="1200" dirty="0"/>
              <a:t>Complete AA and transfer</a:t>
            </a:r>
          </a:p>
          <a:p>
            <a:pPr>
              <a:buFont typeface="Wingdings" panose="05000000000000000000" pitchFamily="2" charset="2"/>
              <a:buChar char="ü"/>
            </a:pPr>
            <a:r>
              <a:rPr lang="en-US" sz="1200" dirty="0"/>
              <a:t>Complete short-term certificate or local AA</a:t>
            </a:r>
          </a:p>
          <a:p>
            <a:pPr>
              <a:buFont typeface="Wingdings" panose="05000000000000000000" pitchFamily="2" charset="2"/>
              <a:buChar char="ü"/>
            </a:pPr>
            <a:r>
              <a:rPr lang="en-US" sz="1200" dirty="0"/>
              <a:t>Complete a course or two for work advancement</a:t>
            </a:r>
          </a:p>
          <a:p>
            <a:pPr>
              <a:buFont typeface="Wingdings" panose="05000000000000000000" pitchFamily="2" charset="2"/>
              <a:buChar char="ü"/>
            </a:pPr>
            <a:r>
              <a:rPr lang="en-US" sz="1200" dirty="0"/>
              <a:t>Complete courses for individual interest </a:t>
            </a:r>
          </a:p>
        </p:txBody>
      </p:sp>
      <p:sp>
        <p:nvSpPr>
          <p:cNvPr id="15" name="Freeform 5" descr="Icon of puzzle piece"/>
          <p:cNvSpPr>
            <a:spLocks/>
          </p:cNvSpPr>
          <p:nvPr/>
        </p:nvSpPr>
        <p:spPr bwMode="auto">
          <a:xfrm rot="2700000">
            <a:off x="8988648" y="1587335"/>
            <a:ext cx="618906" cy="838665"/>
          </a:xfrm>
          <a:custGeom>
            <a:avLst/>
            <a:gdLst/>
            <a:ahLst/>
            <a:cxnLst>
              <a:cxn ang="0">
                <a:pos x="1886" y="656"/>
              </a:cxn>
              <a:cxn ang="0">
                <a:pos x="1838" y="614"/>
              </a:cxn>
              <a:cxn ang="0">
                <a:pos x="1560" y="638"/>
              </a:cxn>
              <a:cxn ang="0">
                <a:pos x="1300" y="610"/>
              </a:cxn>
              <a:cxn ang="0">
                <a:pos x="1176" y="546"/>
              </a:cxn>
              <a:cxn ang="0">
                <a:pos x="1106" y="476"/>
              </a:cxn>
              <a:cxn ang="0">
                <a:pos x="1118" y="376"/>
              </a:cxn>
              <a:cxn ang="0">
                <a:pos x="1122" y="190"/>
              </a:cxn>
              <a:cxn ang="0">
                <a:pos x="1024" y="38"/>
              </a:cxn>
              <a:cxn ang="0">
                <a:pos x="912" y="0"/>
              </a:cxn>
              <a:cxn ang="0">
                <a:pos x="786" y="42"/>
              </a:cxn>
              <a:cxn ang="0">
                <a:pos x="724" y="168"/>
              </a:cxn>
              <a:cxn ang="0">
                <a:pos x="734" y="296"/>
              </a:cxn>
              <a:cxn ang="0">
                <a:pos x="756" y="446"/>
              </a:cxn>
              <a:cxn ang="0">
                <a:pos x="668" y="518"/>
              </a:cxn>
              <a:cxn ang="0">
                <a:pos x="574" y="536"/>
              </a:cxn>
              <a:cxn ang="0">
                <a:pos x="320" y="472"/>
              </a:cxn>
              <a:cxn ang="0">
                <a:pos x="84" y="422"/>
              </a:cxn>
              <a:cxn ang="0">
                <a:pos x="68" y="748"/>
              </a:cxn>
              <a:cxn ang="0">
                <a:pos x="114" y="932"/>
              </a:cxn>
              <a:cxn ang="0">
                <a:pos x="178" y="974"/>
              </a:cxn>
              <a:cxn ang="0">
                <a:pos x="274" y="938"/>
              </a:cxn>
              <a:cxn ang="0">
                <a:pos x="350" y="952"/>
              </a:cxn>
              <a:cxn ang="0">
                <a:pos x="412" y="1024"/>
              </a:cxn>
              <a:cxn ang="0">
                <a:pos x="424" y="1194"/>
              </a:cxn>
              <a:cxn ang="0">
                <a:pos x="386" y="1426"/>
              </a:cxn>
              <a:cxn ang="0">
                <a:pos x="322" y="1496"/>
              </a:cxn>
              <a:cxn ang="0">
                <a:pos x="206" y="1484"/>
              </a:cxn>
              <a:cxn ang="0">
                <a:pos x="72" y="1424"/>
              </a:cxn>
              <a:cxn ang="0">
                <a:pos x="14" y="1456"/>
              </a:cxn>
              <a:cxn ang="0">
                <a:pos x="0" y="1536"/>
              </a:cxn>
              <a:cxn ang="0">
                <a:pos x="60" y="1874"/>
              </a:cxn>
              <a:cxn ang="0">
                <a:pos x="162" y="2044"/>
              </a:cxn>
              <a:cxn ang="0">
                <a:pos x="530" y="2052"/>
              </a:cxn>
              <a:cxn ang="0">
                <a:pos x="690" y="2092"/>
              </a:cxn>
              <a:cxn ang="0">
                <a:pos x="700" y="2140"/>
              </a:cxn>
              <a:cxn ang="0">
                <a:pos x="658" y="2322"/>
              </a:cxn>
              <a:cxn ang="0">
                <a:pos x="644" y="2470"/>
              </a:cxn>
              <a:cxn ang="0">
                <a:pos x="730" y="2576"/>
              </a:cxn>
              <a:cxn ang="0">
                <a:pos x="900" y="2598"/>
              </a:cxn>
              <a:cxn ang="0">
                <a:pos x="1044" y="2520"/>
              </a:cxn>
              <a:cxn ang="0">
                <a:pos x="1070" y="2370"/>
              </a:cxn>
              <a:cxn ang="0">
                <a:pos x="1030" y="2206"/>
              </a:cxn>
              <a:cxn ang="0">
                <a:pos x="1016" y="2142"/>
              </a:cxn>
              <a:cxn ang="0">
                <a:pos x="1082" y="2076"/>
              </a:cxn>
              <a:cxn ang="0">
                <a:pos x="1432" y="2040"/>
              </a:cxn>
              <a:cxn ang="0">
                <a:pos x="1740" y="1830"/>
              </a:cxn>
              <a:cxn ang="0">
                <a:pos x="1722" y="1686"/>
              </a:cxn>
              <a:cxn ang="0">
                <a:pos x="1646" y="1654"/>
              </a:cxn>
              <a:cxn ang="0">
                <a:pos x="1500" y="1650"/>
              </a:cxn>
              <a:cxn ang="0">
                <a:pos x="1430" y="1584"/>
              </a:cxn>
              <a:cxn ang="0">
                <a:pos x="1400" y="1464"/>
              </a:cxn>
              <a:cxn ang="0">
                <a:pos x="1426" y="1278"/>
              </a:cxn>
              <a:cxn ang="0">
                <a:pos x="1476" y="1174"/>
              </a:cxn>
              <a:cxn ang="0">
                <a:pos x="1540" y="1156"/>
              </a:cxn>
              <a:cxn ang="0">
                <a:pos x="1698" y="1236"/>
              </a:cxn>
              <a:cxn ang="0">
                <a:pos x="1776" y="1252"/>
              </a:cxn>
              <a:cxn ang="0">
                <a:pos x="1854" y="1176"/>
              </a:cxn>
              <a:cxn ang="0">
                <a:pos x="1906" y="990"/>
              </a:cxn>
            </a:cxnLst>
            <a:rect l="0" t="0" r="r" b="b"/>
            <a:pathLst>
              <a:path w="1912" h="2600">
                <a:moveTo>
                  <a:pt x="1912" y="880"/>
                </a:moveTo>
                <a:lnTo>
                  <a:pt x="1912" y="880"/>
                </a:lnTo>
                <a:lnTo>
                  <a:pt x="1904" y="786"/>
                </a:lnTo>
                <a:lnTo>
                  <a:pt x="1900" y="738"/>
                </a:lnTo>
                <a:lnTo>
                  <a:pt x="1894" y="694"/>
                </a:lnTo>
                <a:lnTo>
                  <a:pt x="1886" y="656"/>
                </a:lnTo>
                <a:lnTo>
                  <a:pt x="1880" y="640"/>
                </a:lnTo>
                <a:lnTo>
                  <a:pt x="1874" y="628"/>
                </a:lnTo>
                <a:lnTo>
                  <a:pt x="1868" y="620"/>
                </a:lnTo>
                <a:lnTo>
                  <a:pt x="1858" y="614"/>
                </a:lnTo>
                <a:lnTo>
                  <a:pt x="1850" y="612"/>
                </a:lnTo>
                <a:lnTo>
                  <a:pt x="1838" y="614"/>
                </a:lnTo>
                <a:lnTo>
                  <a:pt x="1838" y="614"/>
                </a:lnTo>
                <a:lnTo>
                  <a:pt x="1822" y="620"/>
                </a:lnTo>
                <a:lnTo>
                  <a:pt x="1800" y="624"/>
                </a:lnTo>
                <a:lnTo>
                  <a:pt x="1736" y="632"/>
                </a:lnTo>
                <a:lnTo>
                  <a:pt x="1652" y="636"/>
                </a:lnTo>
                <a:lnTo>
                  <a:pt x="1560" y="638"/>
                </a:lnTo>
                <a:lnTo>
                  <a:pt x="1512" y="636"/>
                </a:lnTo>
                <a:lnTo>
                  <a:pt x="1464" y="634"/>
                </a:lnTo>
                <a:lnTo>
                  <a:pt x="1420" y="630"/>
                </a:lnTo>
                <a:lnTo>
                  <a:pt x="1376" y="626"/>
                </a:lnTo>
                <a:lnTo>
                  <a:pt x="1336" y="618"/>
                </a:lnTo>
                <a:lnTo>
                  <a:pt x="1300" y="610"/>
                </a:lnTo>
                <a:lnTo>
                  <a:pt x="1270" y="600"/>
                </a:lnTo>
                <a:lnTo>
                  <a:pt x="1258" y="594"/>
                </a:lnTo>
                <a:lnTo>
                  <a:pt x="1248" y="588"/>
                </a:lnTo>
                <a:lnTo>
                  <a:pt x="1248" y="588"/>
                </a:lnTo>
                <a:lnTo>
                  <a:pt x="1210" y="564"/>
                </a:lnTo>
                <a:lnTo>
                  <a:pt x="1176" y="546"/>
                </a:lnTo>
                <a:lnTo>
                  <a:pt x="1146" y="530"/>
                </a:lnTo>
                <a:lnTo>
                  <a:pt x="1134" y="520"/>
                </a:lnTo>
                <a:lnTo>
                  <a:pt x="1124" y="512"/>
                </a:lnTo>
                <a:lnTo>
                  <a:pt x="1116" y="502"/>
                </a:lnTo>
                <a:lnTo>
                  <a:pt x="1110" y="490"/>
                </a:lnTo>
                <a:lnTo>
                  <a:pt x="1106" y="476"/>
                </a:lnTo>
                <a:lnTo>
                  <a:pt x="1102" y="462"/>
                </a:lnTo>
                <a:lnTo>
                  <a:pt x="1104" y="444"/>
                </a:lnTo>
                <a:lnTo>
                  <a:pt x="1106" y="424"/>
                </a:lnTo>
                <a:lnTo>
                  <a:pt x="1110" y="402"/>
                </a:lnTo>
                <a:lnTo>
                  <a:pt x="1118" y="376"/>
                </a:lnTo>
                <a:lnTo>
                  <a:pt x="1118" y="376"/>
                </a:lnTo>
                <a:lnTo>
                  <a:pt x="1126" y="346"/>
                </a:lnTo>
                <a:lnTo>
                  <a:pt x="1132" y="316"/>
                </a:lnTo>
                <a:lnTo>
                  <a:pt x="1134" y="284"/>
                </a:lnTo>
                <a:lnTo>
                  <a:pt x="1132" y="254"/>
                </a:lnTo>
                <a:lnTo>
                  <a:pt x="1128" y="222"/>
                </a:lnTo>
                <a:lnTo>
                  <a:pt x="1122" y="190"/>
                </a:lnTo>
                <a:lnTo>
                  <a:pt x="1112" y="160"/>
                </a:lnTo>
                <a:lnTo>
                  <a:pt x="1100" y="132"/>
                </a:lnTo>
                <a:lnTo>
                  <a:pt x="1084" y="104"/>
                </a:lnTo>
                <a:lnTo>
                  <a:pt x="1068" y="80"/>
                </a:lnTo>
                <a:lnTo>
                  <a:pt x="1048" y="58"/>
                </a:lnTo>
                <a:lnTo>
                  <a:pt x="1024" y="38"/>
                </a:lnTo>
                <a:lnTo>
                  <a:pt x="1000" y="22"/>
                </a:lnTo>
                <a:lnTo>
                  <a:pt x="974" y="10"/>
                </a:lnTo>
                <a:lnTo>
                  <a:pt x="958" y="6"/>
                </a:lnTo>
                <a:lnTo>
                  <a:pt x="944" y="4"/>
                </a:lnTo>
                <a:lnTo>
                  <a:pt x="928" y="2"/>
                </a:lnTo>
                <a:lnTo>
                  <a:pt x="912" y="0"/>
                </a:lnTo>
                <a:lnTo>
                  <a:pt x="912" y="0"/>
                </a:lnTo>
                <a:lnTo>
                  <a:pt x="882" y="2"/>
                </a:lnTo>
                <a:lnTo>
                  <a:pt x="854" y="8"/>
                </a:lnTo>
                <a:lnTo>
                  <a:pt x="828" y="16"/>
                </a:lnTo>
                <a:lnTo>
                  <a:pt x="806" y="28"/>
                </a:lnTo>
                <a:lnTo>
                  <a:pt x="786" y="42"/>
                </a:lnTo>
                <a:lnTo>
                  <a:pt x="770" y="58"/>
                </a:lnTo>
                <a:lnTo>
                  <a:pt x="756" y="78"/>
                </a:lnTo>
                <a:lnTo>
                  <a:pt x="744" y="98"/>
                </a:lnTo>
                <a:lnTo>
                  <a:pt x="734" y="120"/>
                </a:lnTo>
                <a:lnTo>
                  <a:pt x="728" y="144"/>
                </a:lnTo>
                <a:lnTo>
                  <a:pt x="724" y="168"/>
                </a:lnTo>
                <a:lnTo>
                  <a:pt x="722" y="194"/>
                </a:lnTo>
                <a:lnTo>
                  <a:pt x="722" y="218"/>
                </a:lnTo>
                <a:lnTo>
                  <a:pt x="724" y="244"/>
                </a:lnTo>
                <a:lnTo>
                  <a:pt x="728" y="270"/>
                </a:lnTo>
                <a:lnTo>
                  <a:pt x="734" y="296"/>
                </a:lnTo>
                <a:lnTo>
                  <a:pt x="734" y="296"/>
                </a:lnTo>
                <a:lnTo>
                  <a:pt x="758" y="374"/>
                </a:lnTo>
                <a:lnTo>
                  <a:pt x="764" y="402"/>
                </a:lnTo>
                <a:lnTo>
                  <a:pt x="764" y="416"/>
                </a:lnTo>
                <a:lnTo>
                  <a:pt x="764" y="426"/>
                </a:lnTo>
                <a:lnTo>
                  <a:pt x="760" y="436"/>
                </a:lnTo>
                <a:lnTo>
                  <a:pt x="756" y="446"/>
                </a:lnTo>
                <a:lnTo>
                  <a:pt x="748" y="458"/>
                </a:lnTo>
                <a:lnTo>
                  <a:pt x="738" y="468"/>
                </a:lnTo>
                <a:lnTo>
                  <a:pt x="724" y="478"/>
                </a:lnTo>
                <a:lnTo>
                  <a:pt x="708" y="490"/>
                </a:lnTo>
                <a:lnTo>
                  <a:pt x="668" y="518"/>
                </a:lnTo>
                <a:lnTo>
                  <a:pt x="668" y="518"/>
                </a:lnTo>
                <a:lnTo>
                  <a:pt x="654" y="524"/>
                </a:lnTo>
                <a:lnTo>
                  <a:pt x="640" y="528"/>
                </a:lnTo>
                <a:lnTo>
                  <a:pt x="626" y="532"/>
                </a:lnTo>
                <a:lnTo>
                  <a:pt x="610" y="536"/>
                </a:lnTo>
                <a:lnTo>
                  <a:pt x="592" y="536"/>
                </a:lnTo>
                <a:lnTo>
                  <a:pt x="574" y="536"/>
                </a:lnTo>
                <a:lnTo>
                  <a:pt x="536" y="534"/>
                </a:lnTo>
                <a:lnTo>
                  <a:pt x="494" y="526"/>
                </a:lnTo>
                <a:lnTo>
                  <a:pt x="452" y="516"/>
                </a:lnTo>
                <a:lnTo>
                  <a:pt x="408" y="504"/>
                </a:lnTo>
                <a:lnTo>
                  <a:pt x="364" y="488"/>
                </a:lnTo>
                <a:lnTo>
                  <a:pt x="320" y="472"/>
                </a:lnTo>
                <a:lnTo>
                  <a:pt x="278" y="454"/>
                </a:lnTo>
                <a:lnTo>
                  <a:pt x="202" y="420"/>
                </a:lnTo>
                <a:lnTo>
                  <a:pt x="140" y="388"/>
                </a:lnTo>
                <a:lnTo>
                  <a:pt x="98" y="366"/>
                </a:lnTo>
                <a:lnTo>
                  <a:pt x="98" y="366"/>
                </a:lnTo>
                <a:lnTo>
                  <a:pt x="84" y="422"/>
                </a:lnTo>
                <a:lnTo>
                  <a:pt x="72" y="472"/>
                </a:lnTo>
                <a:lnTo>
                  <a:pt x="64" y="518"/>
                </a:lnTo>
                <a:lnTo>
                  <a:pt x="60" y="566"/>
                </a:lnTo>
                <a:lnTo>
                  <a:pt x="58" y="620"/>
                </a:lnTo>
                <a:lnTo>
                  <a:pt x="62" y="678"/>
                </a:lnTo>
                <a:lnTo>
                  <a:pt x="68" y="748"/>
                </a:lnTo>
                <a:lnTo>
                  <a:pt x="80" y="832"/>
                </a:lnTo>
                <a:lnTo>
                  <a:pt x="80" y="832"/>
                </a:lnTo>
                <a:lnTo>
                  <a:pt x="90" y="874"/>
                </a:lnTo>
                <a:lnTo>
                  <a:pt x="100" y="906"/>
                </a:lnTo>
                <a:lnTo>
                  <a:pt x="106" y="920"/>
                </a:lnTo>
                <a:lnTo>
                  <a:pt x="114" y="932"/>
                </a:lnTo>
                <a:lnTo>
                  <a:pt x="120" y="942"/>
                </a:lnTo>
                <a:lnTo>
                  <a:pt x="128" y="950"/>
                </a:lnTo>
                <a:lnTo>
                  <a:pt x="136" y="958"/>
                </a:lnTo>
                <a:lnTo>
                  <a:pt x="144" y="962"/>
                </a:lnTo>
                <a:lnTo>
                  <a:pt x="162" y="970"/>
                </a:lnTo>
                <a:lnTo>
                  <a:pt x="178" y="974"/>
                </a:lnTo>
                <a:lnTo>
                  <a:pt x="196" y="974"/>
                </a:lnTo>
                <a:lnTo>
                  <a:pt x="212" y="970"/>
                </a:lnTo>
                <a:lnTo>
                  <a:pt x="228" y="964"/>
                </a:lnTo>
                <a:lnTo>
                  <a:pt x="242" y="958"/>
                </a:lnTo>
                <a:lnTo>
                  <a:pt x="256" y="950"/>
                </a:lnTo>
                <a:lnTo>
                  <a:pt x="274" y="938"/>
                </a:lnTo>
                <a:lnTo>
                  <a:pt x="280" y="932"/>
                </a:lnTo>
                <a:lnTo>
                  <a:pt x="280" y="932"/>
                </a:lnTo>
                <a:lnTo>
                  <a:pt x="302" y="934"/>
                </a:lnTo>
                <a:lnTo>
                  <a:pt x="320" y="938"/>
                </a:lnTo>
                <a:lnTo>
                  <a:pt x="336" y="944"/>
                </a:lnTo>
                <a:lnTo>
                  <a:pt x="350" y="952"/>
                </a:lnTo>
                <a:lnTo>
                  <a:pt x="362" y="960"/>
                </a:lnTo>
                <a:lnTo>
                  <a:pt x="374" y="970"/>
                </a:lnTo>
                <a:lnTo>
                  <a:pt x="384" y="978"/>
                </a:lnTo>
                <a:lnTo>
                  <a:pt x="392" y="988"/>
                </a:lnTo>
                <a:lnTo>
                  <a:pt x="404" y="1008"/>
                </a:lnTo>
                <a:lnTo>
                  <a:pt x="412" y="1024"/>
                </a:lnTo>
                <a:lnTo>
                  <a:pt x="416" y="1040"/>
                </a:lnTo>
                <a:lnTo>
                  <a:pt x="416" y="1040"/>
                </a:lnTo>
                <a:lnTo>
                  <a:pt x="418" y="1060"/>
                </a:lnTo>
                <a:lnTo>
                  <a:pt x="422" y="1116"/>
                </a:lnTo>
                <a:lnTo>
                  <a:pt x="424" y="1154"/>
                </a:lnTo>
                <a:lnTo>
                  <a:pt x="424" y="1194"/>
                </a:lnTo>
                <a:lnTo>
                  <a:pt x="422" y="1238"/>
                </a:lnTo>
                <a:lnTo>
                  <a:pt x="418" y="1282"/>
                </a:lnTo>
                <a:lnTo>
                  <a:pt x="414" y="1328"/>
                </a:lnTo>
                <a:lnTo>
                  <a:pt x="406" y="1370"/>
                </a:lnTo>
                <a:lnTo>
                  <a:pt x="394" y="1408"/>
                </a:lnTo>
                <a:lnTo>
                  <a:pt x="386" y="1426"/>
                </a:lnTo>
                <a:lnTo>
                  <a:pt x="378" y="1442"/>
                </a:lnTo>
                <a:lnTo>
                  <a:pt x="370" y="1458"/>
                </a:lnTo>
                <a:lnTo>
                  <a:pt x="360" y="1470"/>
                </a:lnTo>
                <a:lnTo>
                  <a:pt x="348" y="1482"/>
                </a:lnTo>
                <a:lnTo>
                  <a:pt x="334" y="1490"/>
                </a:lnTo>
                <a:lnTo>
                  <a:pt x="322" y="1496"/>
                </a:lnTo>
                <a:lnTo>
                  <a:pt x="306" y="1500"/>
                </a:lnTo>
                <a:lnTo>
                  <a:pt x="290" y="1502"/>
                </a:lnTo>
                <a:lnTo>
                  <a:pt x="272" y="1500"/>
                </a:lnTo>
                <a:lnTo>
                  <a:pt x="272" y="1500"/>
                </a:lnTo>
                <a:lnTo>
                  <a:pt x="236" y="1492"/>
                </a:lnTo>
                <a:lnTo>
                  <a:pt x="206" y="1484"/>
                </a:lnTo>
                <a:lnTo>
                  <a:pt x="178" y="1476"/>
                </a:lnTo>
                <a:lnTo>
                  <a:pt x="156" y="1466"/>
                </a:lnTo>
                <a:lnTo>
                  <a:pt x="120" y="1450"/>
                </a:lnTo>
                <a:lnTo>
                  <a:pt x="92" y="1434"/>
                </a:lnTo>
                <a:lnTo>
                  <a:pt x="82" y="1428"/>
                </a:lnTo>
                <a:lnTo>
                  <a:pt x="72" y="1424"/>
                </a:lnTo>
                <a:lnTo>
                  <a:pt x="62" y="1424"/>
                </a:lnTo>
                <a:lnTo>
                  <a:pt x="54" y="1424"/>
                </a:lnTo>
                <a:lnTo>
                  <a:pt x="46" y="1426"/>
                </a:lnTo>
                <a:lnTo>
                  <a:pt x="36" y="1432"/>
                </a:lnTo>
                <a:lnTo>
                  <a:pt x="26" y="1442"/>
                </a:lnTo>
                <a:lnTo>
                  <a:pt x="14" y="1456"/>
                </a:lnTo>
                <a:lnTo>
                  <a:pt x="14" y="1456"/>
                </a:lnTo>
                <a:lnTo>
                  <a:pt x="10" y="1464"/>
                </a:lnTo>
                <a:lnTo>
                  <a:pt x="6" y="1474"/>
                </a:lnTo>
                <a:lnTo>
                  <a:pt x="2" y="1488"/>
                </a:lnTo>
                <a:lnTo>
                  <a:pt x="2" y="1502"/>
                </a:lnTo>
                <a:lnTo>
                  <a:pt x="0" y="1536"/>
                </a:lnTo>
                <a:lnTo>
                  <a:pt x="4" y="1578"/>
                </a:lnTo>
                <a:lnTo>
                  <a:pt x="8" y="1624"/>
                </a:lnTo>
                <a:lnTo>
                  <a:pt x="16" y="1674"/>
                </a:lnTo>
                <a:lnTo>
                  <a:pt x="26" y="1724"/>
                </a:lnTo>
                <a:lnTo>
                  <a:pt x="38" y="1776"/>
                </a:lnTo>
                <a:lnTo>
                  <a:pt x="60" y="1874"/>
                </a:lnTo>
                <a:lnTo>
                  <a:pt x="82" y="1960"/>
                </a:lnTo>
                <a:lnTo>
                  <a:pt x="106" y="2040"/>
                </a:lnTo>
                <a:lnTo>
                  <a:pt x="116" y="2040"/>
                </a:lnTo>
                <a:lnTo>
                  <a:pt x="116" y="2040"/>
                </a:lnTo>
                <a:lnTo>
                  <a:pt x="134" y="2044"/>
                </a:lnTo>
                <a:lnTo>
                  <a:pt x="162" y="2044"/>
                </a:lnTo>
                <a:lnTo>
                  <a:pt x="246" y="2044"/>
                </a:lnTo>
                <a:lnTo>
                  <a:pt x="354" y="2042"/>
                </a:lnTo>
                <a:lnTo>
                  <a:pt x="414" y="2044"/>
                </a:lnTo>
                <a:lnTo>
                  <a:pt x="474" y="2048"/>
                </a:lnTo>
                <a:lnTo>
                  <a:pt x="474" y="2048"/>
                </a:lnTo>
                <a:lnTo>
                  <a:pt x="530" y="2052"/>
                </a:lnTo>
                <a:lnTo>
                  <a:pt x="576" y="2056"/>
                </a:lnTo>
                <a:lnTo>
                  <a:pt x="614" y="2062"/>
                </a:lnTo>
                <a:lnTo>
                  <a:pt x="646" y="2068"/>
                </a:lnTo>
                <a:lnTo>
                  <a:pt x="668" y="2076"/>
                </a:lnTo>
                <a:lnTo>
                  <a:pt x="684" y="2086"/>
                </a:lnTo>
                <a:lnTo>
                  <a:pt x="690" y="2092"/>
                </a:lnTo>
                <a:lnTo>
                  <a:pt x="696" y="2098"/>
                </a:lnTo>
                <a:lnTo>
                  <a:pt x="698" y="2104"/>
                </a:lnTo>
                <a:lnTo>
                  <a:pt x="700" y="2110"/>
                </a:lnTo>
                <a:lnTo>
                  <a:pt x="700" y="2110"/>
                </a:lnTo>
                <a:lnTo>
                  <a:pt x="700" y="2124"/>
                </a:lnTo>
                <a:lnTo>
                  <a:pt x="700" y="2140"/>
                </a:lnTo>
                <a:lnTo>
                  <a:pt x="696" y="2164"/>
                </a:lnTo>
                <a:lnTo>
                  <a:pt x="692" y="2194"/>
                </a:lnTo>
                <a:lnTo>
                  <a:pt x="684" y="2230"/>
                </a:lnTo>
                <a:lnTo>
                  <a:pt x="674" y="2272"/>
                </a:lnTo>
                <a:lnTo>
                  <a:pt x="658" y="2322"/>
                </a:lnTo>
                <a:lnTo>
                  <a:pt x="658" y="2322"/>
                </a:lnTo>
                <a:lnTo>
                  <a:pt x="650" y="2348"/>
                </a:lnTo>
                <a:lnTo>
                  <a:pt x="644" y="2372"/>
                </a:lnTo>
                <a:lnTo>
                  <a:pt x="640" y="2398"/>
                </a:lnTo>
                <a:lnTo>
                  <a:pt x="638" y="2424"/>
                </a:lnTo>
                <a:lnTo>
                  <a:pt x="640" y="2448"/>
                </a:lnTo>
                <a:lnTo>
                  <a:pt x="644" y="2470"/>
                </a:lnTo>
                <a:lnTo>
                  <a:pt x="650" y="2492"/>
                </a:lnTo>
                <a:lnTo>
                  <a:pt x="658" y="2512"/>
                </a:lnTo>
                <a:lnTo>
                  <a:pt x="672" y="2530"/>
                </a:lnTo>
                <a:lnTo>
                  <a:pt x="688" y="2548"/>
                </a:lnTo>
                <a:lnTo>
                  <a:pt x="706" y="2562"/>
                </a:lnTo>
                <a:lnTo>
                  <a:pt x="730" y="2576"/>
                </a:lnTo>
                <a:lnTo>
                  <a:pt x="756" y="2586"/>
                </a:lnTo>
                <a:lnTo>
                  <a:pt x="786" y="2594"/>
                </a:lnTo>
                <a:lnTo>
                  <a:pt x="822" y="2598"/>
                </a:lnTo>
                <a:lnTo>
                  <a:pt x="860" y="2600"/>
                </a:lnTo>
                <a:lnTo>
                  <a:pt x="860" y="2600"/>
                </a:lnTo>
                <a:lnTo>
                  <a:pt x="900" y="2598"/>
                </a:lnTo>
                <a:lnTo>
                  <a:pt x="934" y="2592"/>
                </a:lnTo>
                <a:lnTo>
                  <a:pt x="964" y="2584"/>
                </a:lnTo>
                <a:lnTo>
                  <a:pt x="988" y="2572"/>
                </a:lnTo>
                <a:lnTo>
                  <a:pt x="1010" y="2556"/>
                </a:lnTo>
                <a:lnTo>
                  <a:pt x="1028" y="2538"/>
                </a:lnTo>
                <a:lnTo>
                  <a:pt x="1044" y="2520"/>
                </a:lnTo>
                <a:lnTo>
                  <a:pt x="1054" y="2498"/>
                </a:lnTo>
                <a:lnTo>
                  <a:pt x="1062" y="2474"/>
                </a:lnTo>
                <a:lnTo>
                  <a:pt x="1068" y="2450"/>
                </a:lnTo>
                <a:lnTo>
                  <a:pt x="1070" y="2424"/>
                </a:lnTo>
                <a:lnTo>
                  <a:pt x="1072" y="2396"/>
                </a:lnTo>
                <a:lnTo>
                  <a:pt x="1070" y="2370"/>
                </a:lnTo>
                <a:lnTo>
                  <a:pt x="1066" y="2342"/>
                </a:lnTo>
                <a:lnTo>
                  <a:pt x="1062" y="2314"/>
                </a:lnTo>
                <a:lnTo>
                  <a:pt x="1056" y="2286"/>
                </a:lnTo>
                <a:lnTo>
                  <a:pt x="1056" y="2286"/>
                </a:lnTo>
                <a:lnTo>
                  <a:pt x="1042" y="2240"/>
                </a:lnTo>
                <a:lnTo>
                  <a:pt x="1030" y="2206"/>
                </a:lnTo>
                <a:lnTo>
                  <a:pt x="1020" y="2184"/>
                </a:lnTo>
                <a:lnTo>
                  <a:pt x="1014" y="2168"/>
                </a:lnTo>
                <a:lnTo>
                  <a:pt x="1014" y="2162"/>
                </a:lnTo>
                <a:lnTo>
                  <a:pt x="1012" y="2156"/>
                </a:lnTo>
                <a:lnTo>
                  <a:pt x="1014" y="2150"/>
                </a:lnTo>
                <a:lnTo>
                  <a:pt x="1016" y="2142"/>
                </a:lnTo>
                <a:lnTo>
                  <a:pt x="1028" y="2124"/>
                </a:lnTo>
                <a:lnTo>
                  <a:pt x="1046" y="2098"/>
                </a:lnTo>
                <a:lnTo>
                  <a:pt x="1046" y="2098"/>
                </a:lnTo>
                <a:lnTo>
                  <a:pt x="1054" y="2090"/>
                </a:lnTo>
                <a:lnTo>
                  <a:pt x="1066" y="2082"/>
                </a:lnTo>
                <a:lnTo>
                  <a:pt x="1082" y="2076"/>
                </a:lnTo>
                <a:lnTo>
                  <a:pt x="1102" y="2070"/>
                </a:lnTo>
                <a:lnTo>
                  <a:pt x="1148" y="2062"/>
                </a:lnTo>
                <a:lnTo>
                  <a:pt x="1202" y="2056"/>
                </a:lnTo>
                <a:lnTo>
                  <a:pt x="1262" y="2050"/>
                </a:lnTo>
                <a:lnTo>
                  <a:pt x="1322" y="2046"/>
                </a:lnTo>
                <a:lnTo>
                  <a:pt x="1432" y="2040"/>
                </a:lnTo>
                <a:lnTo>
                  <a:pt x="1732" y="2040"/>
                </a:lnTo>
                <a:lnTo>
                  <a:pt x="1732" y="2040"/>
                </a:lnTo>
                <a:lnTo>
                  <a:pt x="1736" y="1994"/>
                </a:lnTo>
                <a:lnTo>
                  <a:pt x="1738" y="1946"/>
                </a:lnTo>
                <a:lnTo>
                  <a:pt x="1740" y="1890"/>
                </a:lnTo>
                <a:lnTo>
                  <a:pt x="1740" y="1830"/>
                </a:lnTo>
                <a:lnTo>
                  <a:pt x="1738" y="1772"/>
                </a:lnTo>
                <a:lnTo>
                  <a:pt x="1734" y="1744"/>
                </a:lnTo>
                <a:lnTo>
                  <a:pt x="1732" y="1722"/>
                </a:lnTo>
                <a:lnTo>
                  <a:pt x="1726" y="1702"/>
                </a:lnTo>
                <a:lnTo>
                  <a:pt x="1722" y="1686"/>
                </a:lnTo>
                <a:lnTo>
                  <a:pt x="1722" y="1686"/>
                </a:lnTo>
                <a:lnTo>
                  <a:pt x="1714" y="1674"/>
                </a:lnTo>
                <a:lnTo>
                  <a:pt x="1704" y="1666"/>
                </a:lnTo>
                <a:lnTo>
                  <a:pt x="1692" y="1660"/>
                </a:lnTo>
                <a:lnTo>
                  <a:pt x="1678" y="1656"/>
                </a:lnTo>
                <a:lnTo>
                  <a:pt x="1662" y="1654"/>
                </a:lnTo>
                <a:lnTo>
                  <a:pt x="1646" y="1654"/>
                </a:lnTo>
                <a:lnTo>
                  <a:pt x="1610" y="1656"/>
                </a:lnTo>
                <a:lnTo>
                  <a:pt x="1572" y="1658"/>
                </a:lnTo>
                <a:lnTo>
                  <a:pt x="1552" y="1658"/>
                </a:lnTo>
                <a:lnTo>
                  <a:pt x="1534" y="1658"/>
                </a:lnTo>
                <a:lnTo>
                  <a:pt x="1516" y="1654"/>
                </a:lnTo>
                <a:lnTo>
                  <a:pt x="1500" y="1650"/>
                </a:lnTo>
                <a:lnTo>
                  <a:pt x="1484" y="1642"/>
                </a:lnTo>
                <a:lnTo>
                  <a:pt x="1470" y="1632"/>
                </a:lnTo>
                <a:lnTo>
                  <a:pt x="1470" y="1632"/>
                </a:lnTo>
                <a:lnTo>
                  <a:pt x="1454" y="1618"/>
                </a:lnTo>
                <a:lnTo>
                  <a:pt x="1438" y="1596"/>
                </a:lnTo>
                <a:lnTo>
                  <a:pt x="1430" y="1584"/>
                </a:lnTo>
                <a:lnTo>
                  <a:pt x="1422" y="1570"/>
                </a:lnTo>
                <a:lnTo>
                  <a:pt x="1416" y="1554"/>
                </a:lnTo>
                <a:lnTo>
                  <a:pt x="1410" y="1534"/>
                </a:lnTo>
                <a:lnTo>
                  <a:pt x="1406" y="1514"/>
                </a:lnTo>
                <a:lnTo>
                  <a:pt x="1402" y="1490"/>
                </a:lnTo>
                <a:lnTo>
                  <a:pt x="1400" y="1464"/>
                </a:lnTo>
                <a:lnTo>
                  <a:pt x="1402" y="1434"/>
                </a:lnTo>
                <a:lnTo>
                  <a:pt x="1404" y="1400"/>
                </a:lnTo>
                <a:lnTo>
                  <a:pt x="1408" y="1364"/>
                </a:lnTo>
                <a:lnTo>
                  <a:pt x="1416" y="1324"/>
                </a:lnTo>
                <a:lnTo>
                  <a:pt x="1426" y="1278"/>
                </a:lnTo>
                <a:lnTo>
                  <a:pt x="1426" y="1278"/>
                </a:lnTo>
                <a:lnTo>
                  <a:pt x="1438" y="1238"/>
                </a:lnTo>
                <a:lnTo>
                  <a:pt x="1444" y="1220"/>
                </a:lnTo>
                <a:lnTo>
                  <a:pt x="1452" y="1206"/>
                </a:lnTo>
                <a:lnTo>
                  <a:pt x="1460" y="1192"/>
                </a:lnTo>
                <a:lnTo>
                  <a:pt x="1468" y="1182"/>
                </a:lnTo>
                <a:lnTo>
                  <a:pt x="1476" y="1174"/>
                </a:lnTo>
                <a:lnTo>
                  <a:pt x="1484" y="1166"/>
                </a:lnTo>
                <a:lnTo>
                  <a:pt x="1492" y="1160"/>
                </a:lnTo>
                <a:lnTo>
                  <a:pt x="1502" y="1158"/>
                </a:lnTo>
                <a:lnTo>
                  <a:pt x="1512" y="1156"/>
                </a:lnTo>
                <a:lnTo>
                  <a:pt x="1520" y="1154"/>
                </a:lnTo>
                <a:lnTo>
                  <a:pt x="1540" y="1156"/>
                </a:lnTo>
                <a:lnTo>
                  <a:pt x="1562" y="1162"/>
                </a:lnTo>
                <a:lnTo>
                  <a:pt x="1584" y="1172"/>
                </a:lnTo>
                <a:lnTo>
                  <a:pt x="1606" y="1184"/>
                </a:lnTo>
                <a:lnTo>
                  <a:pt x="1650" y="1210"/>
                </a:lnTo>
                <a:lnTo>
                  <a:pt x="1674" y="1224"/>
                </a:lnTo>
                <a:lnTo>
                  <a:pt x="1698" y="1236"/>
                </a:lnTo>
                <a:lnTo>
                  <a:pt x="1720" y="1246"/>
                </a:lnTo>
                <a:lnTo>
                  <a:pt x="1744" y="1252"/>
                </a:lnTo>
                <a:lnTo>
                  <a:pt x="1744" y="1252"/>
                </a:lnTo>
                <a:lnTo>
                  <a:pt x="1756" y="1254"/>
                </a:lnTo>
                <a:lnTo>
                  <a:pt x="1766" y="1254"/>
                </a:lnTo>
                <a:lnTo>
                  <a:pt x="1776" y="1252"/>
                </a:lnTo>
                <a:lnTo>
                  <a:pt x="1786" y="1248"/>
                </a:lnTo>
                <a:lnTo>
                  <a:pt x="1796" y="1244"/>
                </a:lnTo>
                <a:lnTo>
                  <a:pt x="1806" y="1238"/>
                </a:lnTo>
                <a:lnTo>
                  <a:pt x="1824" y="1222"/>
                </a:lnTo>
                <a:lnTo>
                  <a:pt x="1840" y="1200"/>
                </a:lnTo>
                <a:lnTo>
                  <a:pt x="1854" y="1176"/>
                </a:lnTo>
                <a:lnTo>
                  <a:pt x="1866" y="1148"/>
                </a:lnTo>
                <a:lnTo>
                  <a:pt x="1878" y="1120"/>
                </a:lnTo>
                <a:lnTo>
                  <a:pt x="1888" y="1088"/>
                </a:lnTo>
                <a:lnTo>
                  <a:pt x="1896" y="1056"/>
                </a:lnTo>
                <a:lnTo>
                  <a:pt x="1902" y="1022"/>
                </a:lnTo>
                <a:lnTo>
                  <a:pt x="1906" y="990"/>
                </a:lnTo>
                <a:lnTo>
                  <a:pt x="1910" y="960"/>
                </a:lnTo>
                <a:lnTo>
                  <a:pt x="1912" y="930"/>
                </a:lnTo>
                <a:lnTo>
                  <a:pt x="1912" y="904"/>
                </a:lnTo>
                <a:lnTo>
                  <a:pt x="1912" y="880"/>
                </a:lnTo>
                <a:lnTo>
                  <a:pt x="1912" y="880"/>
                </a:lnTo>
                <a:close/>
              </a:path>
            </a:pathLst>
          </a:custGeom>
          <a:solidFill>
            <a:schemeClr val="accent5">
              <a:lumMod val="50000"/>
            </a:schemeClr>
          </a:solidFill>
          <a:ln w="6350" cap="flat" cmpd="sng" algn="ctr">
            <a:noFill/>
            <a:prstDash val="solid"/>
            <a:miter lim="800000"/>
            <a:headEnd type="none" w="med" len="med"/>
            <a:tailEnd type="none" w="med" len="med"/>
          </a:ln>
        </p:spPr>
        <p:txBody>
          <a:bodyPr lIns="0" tIns="18288" rIns="0" bIns="18288" anchor="ctr" anchorCtr="1">
            <a:normAutofit/>
          </a:bodyPr>
          <a:lstStyle/>
          <a:p>
            <a:pPr algn="ctr">
              <a:lnSpc>
                <a:spcPct val="85000"/>
              </a:lnSpc>
              <a:spcBef>
                <a:spcPct val="20000"/>
              </a:spcBef>
            </a:pPr>
            <a:endParaRPr lang="en-US" sz="1100" b="1" dirty="0"/>
          </a:p>
        </p:txBody>
      </p:sp>
      <p:sp>
        <p:nvSpPr>
          <p:cNvPr id="80" name="Text Placeholder 79">
            <a:extLst>
              <a:ext uri="{FF2B5EF4-FFF2-40B4-BE49-F238E27FC236}">
                <a16:creationId xmlns:a16="http://schemas.microsoft.com/office/drawing/2014/main" id="{371E296E-8C00-074C-AEBD-07F1B01D9F01}"/>
              </a:ext>
            </a:extLst>
          </p:cNvPr>
          <p:cNvSpPr>
            <a:spLocks noGrp="1"/>
          </p:cNvSpPr>
          <p:nvPr>
            <p:ph type="body" sz="quarter" idx="18"/>
          </p:nvPr>
        </p:nvSpPr>
        <p:spPr>
          <a:xfrm>
            <a:off x="10191125" y="171883"/>
            <a:ext cx="1907174" cy="556783"/>
          </a:xfrm>
          <a:ln>
            <a:noFill/>
          </a:ln>
        </p:spPr>
        <p:txBody>
          <a:bodyPr/>
          <a:lstStyle/>
          <a:p>
            <a:r>
              <a:rPr lang="en-US" sz="1800" dirty="0"/>
              <a:t>Review other Data and Default  or Local Placement Rule Set</a:t>
            </a:r>
          </a:p>
        </p:txBody>
      </p:sp>
      <p:sp>
        <p:nvSpPr>
          <p:cNvPr id="76" name="Text Placeholder 75">
            <a:extLst>
              <a:ext uri="{FF2B5EF4-FFF2-40B4-BE49-F238E27FC236}">
                <a16:creationId xmlns:a16="http://schemas.microsoft.com/office/drawing/2014/main" id="{744DBDBE-E6B3-504C-B962-7149EA77B407}"/>
              </a:ext>
            </a:extLst>
          </p:cNvPr>
          <p:cNvSpPr>
            <a:spLocks noGrp="1"/>
          </p:cNvSpPr>
          <p:nvPr>
            <p:ph type="body" sz="quarter" idx="14"/>
          </p:nvPr>
        </p:nvSpPr>
        <p:spPr>
          <a:xfrm>
            <a:off x="5906312" y="179573"/>
            <a:ext cx="2388972" cy="787470"/>
          </a:xfrm>
          <a:ln>
            <a:noFill/>
          </a:ln>
        </p:spPr>
        <p:txBody>
          <a:bodyPr/>
          <a:lstStyle/>
          <a:p>
            <a:r>
              <a:rPr lang="en-US" sz="1800" dirty="0"/>
              <a:t>Select English/ESL and Mathematics/Quantitative Reasoning Pathways</a:t>
            </a:r>
          </a:p>
        </p:txBody>
      </p:sp>
      <p:sp>
        <p:nvSpPr>
          <p:cNvPr id="74" name="Text Placeholder 73">
            <a:extLst>
              <a:ext uri="{FF2B5EF4-FFF2-40B4-BE49-F238E27FC236}">
                <a16:creationId xmlns:a16="http://schemas.microsoft.com/office/drawing/2014/main" id="{7EA7DCC4-EEDE-0940-9274-4B6271A4F3FE}"/>
              </a:ext>
            </a:extLst>
          </p:cNvPr>
          <p:cNvSpPr>
            <a:spLocks noGrp="1"/>
          </p:cNvSpPr>
          <p:nvPr>
            <p:ph type="body" sz="quarter" idx="12"/>
          </p:nvPr>
        </p:nvSpPr>
        <p:spPr>
          <a:xfrm>
            <a:off x="8554887" y="179573"/>
            <a:ext cx="1636238" cy="1001626"/>
          </a:xfrm>
          <a:ln>
            <a:noFill/>
          </a:ln>
        </p:spPr>
        <p:txBody>
          <a:bodyPr/>
          <a:lstStyle/>
          <a:p>
            <a:r>
              <a:rPr lang="en-US" sz="1800" dirty="0"/>
              <a:t>Identify appropriate General Education (GE)</a:t>
            </a:r>
          </a:p>
        </p:txBody>
      </p:sp>
      <p:sp>
        <p:nvSpPr>
          <p:cNvPr id="4" name="Freeform 18" descr="Icon of flow chart"/>
          <p:cNvSpPr>
            <a:spLocks/>
          </p:cNvSpPr>
          <p:nvPr/>
        </p:nvSpPr>
        <p:spPr bwMode="auto">
          <a:xfrm>
            <a:off x="10977228" y="1749610"/>
            <a:ext cx="941787" cy="597062"/>
          </a:xfrm>
          <a:custGeom>
            <a:avLst/>
            <a:gdLst/>
            <a:ahLst/>
            <a:cxnLst>
              <a:cxn ang="0">
                <a:pos x="2952" y="1466"/>
              </a:cxn>
              <a:cxn ang="0">
                <a:pos x="2952" y="1102"/>
              </a:cxn>
              <a:cxn ang="0">
                <a:pos x="1727" y="1102"/>
              </a:cxn>
              <a:cxn ang="0">
                <a:pos x="1727" y="822"/>
              </a:cxn>
              <a:cxn ang="0">
                <a:pos x="2270" y="822"/>
              </a:cxn>
              <a:cxn ang="0">
                <a:pos x="2270" y="0"/>
              </a:cxn>
              <a:cxn ang="0">
                <a:pos x="1073" y="0"/>
              </a:cxn>
              <a:cxn ang="0">
                <a:pos x="1073" y="822"/>
              </a:cxn>
              <a:cxn ang="0">
                <a:pos x="1615" y="822"/>
              </a:cxn>
              <a:cxn ang="0">
                <a:pos x="1615" y="1102"/>
              </a:cxn>
              <a:cxn ang="0">
                <a:pos x="392" y="1102"/>
              </a:cxn>
              <a:cxn ang="0">
                <a:pos x="392" y="1466"/>
              </a:cxn>
              <a:cxn ang="0">
                <a:pos x="0" y="1466"/>
              </a:cxn>
              <a:cxn ang="0">
                <a:pos x="0" y="2120"/>
              </a:cxn>
              <a:cxn ang="0">
                <a:pos x="951" y="2120"/>
              </a:cxn>
              <a:cxn ang="0">
                <a:pos x="951" y="1466"/>
              </a:cxn>
              <a:cxn ang="0">
                <a:pos x="504" y="1466"/>
              </a:cxn>
              <a:cxn ang="0">
                <a:pos x="504" y="1214"/>
              </a:cxn>
              <a:cxn ang="0">
                <a:pos x="1615" y="1214"/>
              </a:cxn>
              <a:cxn ang="0">
                <a:pos x="1615" y="1466"/>
              </a:cxn>
              <a:cxn ang="0">
                <a:pos x="1196" y="1466"/>
              </a:cxn>
              <a:cxn ang="0">
                <a:pos x="1196" y="2120"/>
              </a:cxn>
              <a:cxn ang="0">
                <a:pos x="2147" y="2120"/>
              </a:cxn>
              <a:cxn ang="0">
                <a:pos x="2147" y="1466"/>
              </a:cxn>
              <a:cxn ang="0">
                <a:pos x="1727" y="1466"/>
              </a:cxn>
              <a:cxn ang="0">
                <a:pos x="1727" y="1214"/>
              </a:cxn>
              <a:cxn ang="0">
                <a:pos x="2840" y="1214"/>
              </a:cxn>
              <a:cxn ang="0">
                <a:pos x="2840" y="1466"/>
              </a:cxn>
              <a:cxn ang="0">
                <a:pos x="2393" y="1466"/>
              </a:cxn>
              <a:cxn ang="0">
                <a:pos x="2393" y="2120"/>
              </a:cxn>
              <a:cxn ang="0">
                <a:pos x="3344" y="2120"/>
              </a:cxn>
              <a:cxn ang="0">
                <a:pos x="3344" y="1466"/>
              </a:cxn>
              <a:cxn ang="0">
                <a:pos x="2952" y="1466"/>
              </a:cxn>
            </a:cxnLst>
            <a:rect l="0" t="0" r="r" b="b"/>
            <a:pathLst>
              <a:path w="3344" h="2120">
                <a:moveTo>
                  <a:pt x="2952" y="1466"/>
                </a:moveTo>
                <a:lnTo>
                  <a:pt x="2952" y="1102"/>
                </a:lnTo>
                <a:lnTo>
                  <a:pt x="1727" y="1102"/>
                </a:lnTo>
                <a:lnTo>
                  <a:pt x="1727" y="822"/>
                </a:lnTo>
                <a:lnTo>
                  <a:pt x="2270" y="822"/>
                </a:lnTo>
                <a:lnTo>
                  <a:pt x="2270" y="0"/>
                </a:lnTo>
                <a:lnTo>
                  <a:pt x="1073" y="0"/>
                </a:lnTo>
                <a:lnTo>
                  <a:pt x="1073" y="822"/>
                </a:lnTo>
                <a:lnTo>
                  <a:pt x="1615" y="822"/>
                </a:lnTo>
                <a:lnTo>
                  <a:pt x="1615" y="1102"/>
                </a:lnTo>
                <a:lnTo>
                  <a:pt x="392" y="1102"/>
                </a:lnTo>
                <a:lnTo>
                  <a:pt x="392" y="1466"/>
                </a:lnTo>
                <a:lnTo>
                  <a:pt x="0" y="1466"/>
                </a:lnTo>
                <a:lnTo>
                  <a:pt x="0" y="2120"/>
                </a:lnTo>
                <a:lnTo>
                  <a:pt x="951" y="2120"/>
                </a:lnTo>
                <a:lnTo>
                  <a:pt x="951" y="1466"/>
                </a:lnTo>
                <a:lnTo>
                  <a:pt x="504" y="1466"/>
                </a:lnTo>
                <a:lnTo>
                  <a:pt x="504" y="1214"/>
                </a:lnTo>
                <a:lnTo>
                  <a:pt x="1615" y="1214"/>
                </a:lnTo>
                <a:lnTo>
                  <a:pt x="1615" y="1466"/>
                </a:lnTo>
                <a:lnTo>
                  <a:pt x="1196" y="1466"/>
                </a:lnTo>
                <a:lnTo>
                  <a:pt x="1196" y="2120"/>
                </a:lnTo>
                <a:lnTo>
                  <a:pt x="2147" y="2120"/>
                </a:lnTo>
                <a:lnTo>
                  <a:pt x="2147" y="1466"/>
                </a:lnTo>
                <a:lnTo>
                  <a:pt x="1727" y="1466"/>
                </a:lnTo>
                <a:lnTo>
                  <a:pt x="1727" y="1214"/>
                </a:lnTo>
                <a:lnTo>
                  <a:pt x="2840" y="1214"/>
                </a:lnTo>
                <a:lnTo>
                  <a:pt x="2840" y="1466"/>
                </a:lnTo>
                <a:lnTo>
                  <a:pt x="2393" y="1466"/>
                </a:lnTo>
                <a:lnTo>
                  <a:pt x="2393" y="2120"/>
                </a:lnTo>
                <a:lnTo>
                  <a:pt x="3344" y="2120"/>
                </a:lnTo>
                <a:lnTo>
                  <a:pt x="3344" y="1466"/>
                </a:lnTo>
                <a:lnTo>
                  <a:pt x="2952" y="1466"/>
                </a:lnTo>
                <a:close/>
              </a:path>
            </a:pathLst>
          </a:custGeom>
          <a:solidFill>
            <a:schemeClr val="accent2">
              <a:lumMod val="50000"/>
            </a:schemeClr>
          </a:solidFill>
          <a:ln w="6350" cap="flat" cmpd="sng" algn="ctr">
            <a:noFill/>
            <a:prstDash val="solid"/>
            <a:miter lim="800000"/>
            <a:headEnd type="none" w="med" len="med"/>
            <a:tailEnd type="none" w="med" len="med"/>
          </a:ln>
        </p:spPr>
        <p:txBody>
          <a:bodyPr lIns="0" tIns="18288" rIns="0" bIns="18288" anchor="ctr" anchorCtr="1">
            <a:normAutofit/>
          </a:bodyPr>
          <a:lstStyle/>
          <a:p>
            <a:pPr algn="ctr">
              <a:lnSpc>
                <a:spcPct val="85000"/>
              </a:lnSpc>
              <a:spcBef>
                <a:spcPct val="20000"/>
              </a:spcBef>
            </a:pPr>
            <a:endParaRPr lang="en-US" sz="1400" b="1" dirty="0"/>
          </a:p>
        </p:txBody>
      </p:sp>
      <p:sp>
        <p:nvSpPr>
          <p:cNvPr id="73" name="Text Placeholder 72">
            <a:extLst>
              <a:ext uri="{FF2B5EF4-FFF2-40B4-BE49-F238E27FC236}">
                <a16:creationId xmlns:a16="http://schemas.microsoft.com/office/drawing/2014/main" id="{68E91624-54FC-564A-8F24-C7AE84D6BA7C}"/>
              </a:ext>
            </a:extLst>
          </p:cNvPr>
          <p:cNvSpPr>
            <a:spLocks noGrp="1"/>
          </p:cNvSpPr>
          <p:nvPr>
            <p:ph type="body" sz="quarter" idx="11"/>
          </p:nvPr>
        </p:nvSpPr>
        <p:spPr/>
        <p:txBody>
          <a:bodyPr/>
          <a:lstStyle/>
          <a:p>
            <a:r>
              <a:rPr lang="en-US" dirty="0"/>
              <a:t> </a:t>
            </a:r>
          </a:p>
        </p:txBody>
      </p:sp>
      <p:sp>
        <p:nvSpPr>
          <p:cNvPr id="72" name="Text Placeholder 71">
            <a:extLst>
              <a:ext uri="{FF2B5EF4-FFF2-40B4-BE49-F238E27FC236}">
                <a16:creationId xmlns:a16="http://schemas.microsoft.com/office/drawing/2014/main" id="{E5A71DE6-952D-094A-A819-E62CFD08A1A2}"/>
              </a:ext>
            </a:extLst>
          </p:cNvPr>
          <p:cNvSpPr>
            <a:spLocks noGrp="1"/>
          </p:cNvSpPr>
          <p:nvPr>
            <p:ph type="body" sz="quarter" idx="10"/>
          </p:nvPr>
        </p:nvSpPr>
        <p:spPr>
          <a:xfrm>
            <a:off x="4297605" y="335501"/>
            <a:ext cx="1362615" cy="759365"/>
          </a:xfrm>
          <a:ln>
            <a:noFill/>
          </a:ln>
        </p:spPr>
        <p:txBody>
          <a:bodyPr/>
          <a:lstStyle/>
          <a:p>
            <a:r>
              <a:rPr lang="en-US" sz="1800" dirty="0"/>
              <a:t>Clarify your educational goal</a:t>
            </a:r>
          </a:p>
        </p:txBody>
      </p:sp>
      <p:sp>
        <p:nvSpPr>
          <p:cNvPr id="2" name="TextBox 1"/>
          <p:cNvSpPr txBox="1"/>
          <p:nvPr/>
        </p:nvSpPr>
        <p:spPr>
          <a:xfrm>
            <a:off x="8646328" y="3059788"/>
            <a:ext cx="1359242" cy="2862322"/>
          </a:xfrm>
          <a:prstGeom prst="rect">
            <a:avLst/>
          </a:prstGeom>
          <a:noFill/>
        </p:spPr>
        <p:txBody>
          <a:bodyPr wrap="square" rtlCol="0">
            <a:spAutoFit/>
          </a:bodyPr>
          <a:lstStyle/>
          <a:p>
            <a:pPr marL="171450" indent="-171450">
              <a:buFont typeface="Wingdings" panose="05000000000000000000" pitchFamily="2" charset="2"/>
              <a:buChar char="Ø"/>
            </a:pPr>
            <a:r>
              <a:rPr lang="en-US" sz="1200" dirty="0">
                <a:solidFill>
                  <a:schemeClr val="bg1"/>
                </a:solidFill>
              </a:rPr>
              <a:t> Transfer to CSU or private college – CSU breadth</a:t>
            </a:r>
          </a:p>
          <a:p>
            <a:pPr marL="171450" indent="-171450">
              <a:buFont typeface="Wingdings" panose="05000000000000000000" pitchFamily="2" charset="2"/>
              <a:buChar char="Ø"/>
            </a:pPr>
            <a:endParaRPr lang="en-US" sz="1200" dirty="0">
              <a:solidFill>
                <a:schemeClr val="bg1"/>
              </a:solidFill>
            </a:endParaRPr>
          </a:p>
          <a:p>
            <a:pPr marL="171450" indent="-171450">
              <a:buFont typeface="Wingdings" panose="05000000000000000000" pitchFamily="2" charset="2"/>
              <a:buChar char="Ø"/>
            </a:pPr>
            <a:r>
              <a:rPr lang="en-US" sz="1200" dirty="0">
                <a:solidFill>
                  <a:schemeClr val="bg1"/>
                </a:solidFill>
              </a:rPr>
              <a:t> Transfer to UC - IGETC</a:t>
            </a:r>
          </a:p>
          <a:p>
            <a:pPr marL="171450" indent="-171450">
              <a:buFont typeface="Wingdings" panose="05000000000000000000" pitchFamily="2" charset="2"/>
              <a:buChar char="Ø"/>
            </a:pPr>
            <a:endParaRPr lang="en-US" sz="1200" dirty="0">
              <a:solidFill>
                <a:schemeClr val="bg1"/>
              </a:solidFill>
            </a:endParaRPr>
          </a:p>
          <a:p>
            <a:pPr marL="171450" indent="-171450">
              <a:buFont typeface="Wingdings" panose="05000000000000000000" pitchFamily="2" charset="2"/>
              <a:buChar char="Ø"/>
            </a:pPr>
            <a:r>
              <a:rPr lang="en-US" sz="1200" dirty="0">
                <a:solidFill>
                  <a:schemeClr val="bg1"/>
                </a:solidFill>
              </a:rPr>
              <a:t> No transfer local degree or certificate – local GE</a:t>
            </a:r>
          </a:p>
          <a:p>
            <a:pPr marL="171450" indent="-171450">
              <a:buFont typeface="Wingdings" panose="05000000000000000000" pitchFamily="2" charset="2"/>
              <a:buChar char="Ø"/>
            </a:pPr>
            <a:endParaRPr lang="en-US" sz="1200" dirty="0">
              <a:solidFill>
                <a:schemeClr val="bg1"/>
              </a:solidFill>
            </a:endParaRPr>
          </a:p>
          <a:p>
            <a:pPr marL="171450" indent="-171450">
              <a:buFont typeface="Wingdings" panose="05000000000000000000" pitchFamily="2" charset="2"/>
              <a:buChar char="Ø"/>
            </a:pPr>
            <a:r>
              <a:rPr lang="en-US" sz="1200" dirty="0">
                <a:solidFill>
                  <a:schemeClr val="bg1"/>
                </a:solidFill>
              </a:rPr>
              <a:t>No GE requirements</a:t>
            </a:r>
          </a:p>
        </p:txBody>
      </p:sp>
      <p:pic>
        <p:nvPicPr>
          <p:cNvPr id="1027" name="Picture 3" descr="C:\Users\Janet\AppData\Local\Microsoft\Windows\INetCache\IE\J38KXPRD\1024px-N_math_physics.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974" y="1491337"/>
            <a:ext cx="767837" cy="7678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anet\AppData\Local\Microsoft\Windows\INetCache\IE\PV0GH572\DIL%20Framework%20-%20iStock_00001837346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9519" y="1664956"/>
            <a:ext cx="797163" cy="648601"/>
          </a:xfrm>
          <a:prstGeom prst="rect">
            <a:avLst/>
          </a:prstGeom>
          <a:noFill/>
          <a:extLst>
            <a:ext uri="{909E8E84-426E-40DD-AFC4-6F175D3DCCD1}">
              <a14:hiddenFill xmlns:a14="http://schemas.microsoft.com/office/drawing/2010/main">
                <a:solidFill>
                  <a:srgbClr val="FFFFFF"/>
                </a:solidFill>
              </a14:hiddenFill>
            </a:ext>
          </a:extLst>
        </p:spPr>
      </p:pic>
      <p:sp>
        <p:nvSpPr>
          <p:cNvPr id="35" name="Text Placeholder 84">
            <a:extLst>
              <a:ext uri="{FF2B5EF4-FFF2-40B4-BE49-F238E27FC236}">
                <a16:creationId xmlns:a16="http://schemas.microsoft.com/office/drawing/2014/main" id="{868BBA64-D0CD-2640-9E68-1884D18A5E16}"/>
              </a:ext>
            </a:extLst>
          </p:cNvPr>
          <p:cNvSpPr>
            <a:spLocks noGrp="1"/>
          </p:cNvSpPr>
          <p:nvPr>
            <p:ph type="body" sz="quarter" idx="23"/>
          </p:nvPr>
        </p:nvSpPr>
        <p:spPr>
          <a:xfrm>
            <a:off x="6141307" y="2783495"/>
            <a:ext cx="2269525" cy="3624649"/>
          </a:xfrm>
        </p:spPr>
        <p:txBody>
          <a:bodyPr>
            <a:noAutofit/>
          </a:bodyPr>
          <a:lstStyle/>
          <a:p>
            <a:pPr marL="0" indent="0">
              <a:buNone/>
            </a:pPr>
            <a:r>
              <a:rPr lang="en-US" sz="1200" b="1" dirty="0"/>
              <a:t>English </a:t>
            </a:r>
          </a:p>
          <a:p>
            <a:pPr marL="0" indent="0">
              <a:buNone/>
            </a:pPr>
            <a:r>
              <a:rPr lang="en-US" sz="1200" b="1" dirty="0"/>
              <a:t>English as a Second Language (ESL)</a:t>
            </a:r>
          </a:p>
          <a:p>
            <a:pPr marL="0" indent="0">
              <a:buNone/>
            </a:pPr>
            <a:r>
              <a:rPr lang="en-US" sz="1200" b="1" dirty="0"/>
              <a:t>Mathematics/Quantitative Reasoning by major</a:t>
            </a:r>
          </a:p>
          <a:p>
            <a:r>
              <a:rPr lang="en-US" sz="1200" dirty="0"/>
              <a:t>STEM calculus </a:t>
            </a:r>
          </a:p>
          <a:p>
            <a:r>
              <a:rPr lang="en-US" sz="1200" dirty="0"/>
              <a:t>Business </a:t>
            </a:r>
          </a:p>
          <a:p>
            <a:r>
              <a:rPr lang="en-US" sz="1200" dirty="0"/>
              <a:t>Education </a:t>
            </a:r>
          </a:p>
          <a:p>
            <a:r>
              <a:rPr lang="en-US" sz="1200" dirty="0"/>
              <a:t>Statistics </a:t>
            </a:r>
          </a:p>
          <a:p>
            <a:r>
              <a:rPr lang="en-US" sz="1200" dirty="0"/>
              <a:t>Career Technical</a:t>
            </a:r>
          </a:p>
        </p:txBody>
      </p:sp>
      <p:pic>
        <p:nvPicPr>
          <p:cNvPr id="1033" name="Picture 9" descr="C:\Users\Janet\AppData\Local\Microsoft\Windows\INetCache\IE\WTVA0MA0\Gradebook_Modul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2161" y="1491338"/>
            <a:ext cx="1091919" cy="1062606"/>
          </a:xfrm>
          <a:prstGeom prst="rect">
            <a:avLst/>
          </a:prstGeom>
          <a:noFill/>
          <a:extLst>
            <a:ext uri="{909E8E84-426E-40DD-AFC4-6F175D3DCCD1}">
              <a14:hiddenFill xmlns:a14="http://schemas.microsoft.com/office/drawing/2010/main">
                <a:solidFill>
                  <a:srgbClr val="FFFFFF"/>
                </a:solidFill>
              </a14:hiddenFill>
            </a:ext>
          </a:extLst>
        </p:spPr>
      </p:pic>
      <p:sp>
        <p:nvSpPr>
          <p:cNvPr id="42" name="Text Placeholder 84">
            <a:extLst>
              <a:ext uri="{FF2B5EF4-FFF2-40B4-BE49-F238E27FC236}">
                <a16:creationId xmlns:a16="http://schemas.microsoft.com/office/drawing/2014/main" id="{868BBA64-D0CD-2640-9E68-1884D18A5E16}"/>
              </a:ext>
            </a:extLst>
          </p:cNvPr>
          <p:cNvSpPr>
            <a:spLocks noGrp="1"/>
          </p:cNvSpPr>
          <p:nvPr>
            <p:ph type="body" sz="quarter" idx="23"/>
          </p:nvPr>
        </p:nvSpPr>
        <p:spPr>
          <a:xfrm>
            <a:off x="10272584" y="2792950"/>
            <a:ext cx="1892476" cy="3498969"/>
          </a:xfrm>
        </p:spPr>
        <p:txBody>
          <a:bodyPr>
            <a:noAutofit/>
          </a:bodyPr>
          <a:lstStyle/>
          <a:p>
            <a:pPr>
              <a:buFont typeface="Wingdings" panose="05000000000000000000" pitchFamily="2" charset="2"/>
              <a:buChar char="ü"/>
            </a:pPr>
            <a:r>
              <a:rPr lang="en-US" sz="1200" dirty="0"/>
              <a:t>High School GPA</a:t>
            </a:r>
          </a:p>
          <a:p>
            <a:pPr>
              <a:buFont typeface="Wingdings" panose="05000000000000000000" pitchFamily="2" charset="2"/>
              <a:buChar char="ü"/>
            </a:pPr>
            <a:r>
              <a:rPr lang="en-US" sz="1200" dirty="0"/>
              <a:t>High School Courses &amp; other curriculum</a:t>
            </a:r>
          </a:p>
          <a:p>
            <a:pPr>
              <a:buFont typeface="Wingdings" panose="05000000000000000000" pitchFamily="2" charset="2"/>
              <a:buChar char="ü"/>
            </a:pPr>
            <a:r>
              <a:rPr lang="en-US" sz="1200" dirty="0"/>
              <a:t>test scores e.g. AP, SAT </a:t>
            </a:r>
          </a:p>
          <a:p>
            <a:pPr>
              <a:buFont typeface="Wingdings" panose="05000000000000000000" pitchFamily="2" charset="2"/>
              <a:buChar char="ü"/>
            </a:pPr>
            <a:r>
              <a:rPr lang="en-US" sz="1200" dirty="0"/>
              <a:t>CLEP test results</a:t>
            </a:r>
          </a:p>
          <a:p>
            <a:pPr>
              <a:buFont typeface="Wingdings" panose="05000000000000000000" pitchFamily="2" charset="2"/>
              <a:buChar char="ü"/>
            </a:pPr>
            <a:r>
              <a:rPr lang="en-US" sz="1200" dirty="0"/>
              <a:t>Employment experience</a:t>
            </a:r>
          </a:p>
          <a:p>
            <a:pPr>
              <a:buFont typeface="Wingdings" panose="05000000000000000000" pitchFamily="2" charset="2"/>
              <a:buChar char="ü"/>
            </a:pPr>
            <a:r>
              <a:rPr lang="en-US" sz="1200" dirty="0"/>
              <a:t>Military Experience</a:t>
            </a:r>
          </a:p>
          <a:p>
            <a:pPr>
              <a:buFont typeface="Wingdings" panose="05000000000000000000" pitchFamily="2" charset="2"/>
              <a:buChar char="ü"/>
            </a:pPr>
            <a:r>
              <a:rPr lang="en-US" sz="1200" dirty="0"/>
              <a:t>Time available for classwork &amp; support</a:t>
            </a:r>
          </a:p>
          <a:p>
            <a:pPr>
              <a:buFont typeface="Wingdings" panose="05000000000000000000" pitchFamily="2" charset="2"/>
              <a:buChar char="ü"/>
            </a:pPr>
            <a:r>
              <a:rPr lang="en-US" sz="1200" dirty="0"/>
              <a:t>Financial needs</a:t>
            </a:r>
          </a:p>
          <a:p>
            <a:pPr>
              <a:buFont typeface="Wingdings" panose="05000000000000000000" pitchFamily="2" charset="2"/>
              <a:buChar char="Ø"/>
            </a:pPr>
            <a:r>
              <a:rPr lang="en-US" sz="1200" dirty="0"/>
              <a:t>See default placement using high school GPA</a:t>
            </a:r>
          </a:p>
        </p:txBody>
      </p:sp>
      <p:sp>
        <p:nvSpPr>
          <p:cNvPr id="6" name="Right Arrow 5"/>
          <p:cNvSpPr/>
          <p:nvPr/>
        </p:nvSpPr>
        <p:spPr>
          <a:xfrm>
            <a:off x="1598139" y="1928692"/>
            <a:ext cx="543699" cy="2388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Arrow 47"/>
          <p:cNvSpPr/>
          <p:nvPr/>
        </p:nvSpPr>
        <p:spPr>
          <a:xfrm>
            <a:off x="10191125" y="1938650"/>
            <a:ext cx="543699" cy="2388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ight Arrow 48"/>
          <p:cNvSpPr/>
          <p:nvPr/>
        </p:nvSpPr>
        <p:spPr>
          <a:xfrm>
            <a:off x="8011188" y="1921137"/>
            <a:ext cx="543699" cy="2388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Arrow 50"/>
          <p:cNvSpPr/>
          <p:nvPr/>
        </p:nvSpPr>
        <p:spPr>
          <a:xfrm>
            <a:off x="5869458" y="1928692"/>
            <a:ext cx="543699" cy="2388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ight Arrow 51"/>
          <p:cNvSpPr/>
          <p:nvPr/>
        </p:nvSpPr>
        <p:spPr>
          <a:xfrm>
            <a:off x="3750945" y="1926630"/>
            <a:ext cx="543699" cy="23889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38" y="1625600"/>
            <a:ext cx="9985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1231" y="357221"/>
            <a:ext cx="1282905" cy="646331"/>
          </a:xfrm>
          <a:prstGeom prst="rect">
            <a:avLst/>
          </a:prstGeom>
          <a:noFill/>
        </p:spPr>
        <p:txBody>
          <a:bodyPr wrap="square" rtlCol="0">
            <a:spAutoFit/>
          </a:bodyPr>
          <a:lstStyle/>
          <a:p>
            <a:r>
              <a:rPr lang="en-US" dirty="0"/>
              <a:t>Career Counseling</a:t>
            </a:r>
          </a:p>
        </p:txBody>
      </p:sp>
      <p:sp>
        <p:nvSpPr>
          <p:cNvPr id="5" name="TextBox 4"/>
          <p:cNvSpPr txBox="1"/>
          <p:nvPr/>
        </p:nvSpPr>
        <p:spPr>
          <a:xfrm>
            <a:off x="2141838" y="267001"/>
            <a:ext cx="1433384" cy="923330"/>
          </a:xfrm>
          <a:prstGeom prst="rect">
            <a:avLst/>
          </a:prstGeom>
          <a:noFill/>
        </p:spPr>
        <p:txBody>
          <a:bodyPr wrap="square" rtlCol="0">
            <a:spAutoFit/>
          </a:bodyPr>
          <a:lstStyle/>
          <a:p>
            <a:r>
              <a:rPr lang="en-US" dirty="0"/>
              <a:t>Select a Metamajor and/or major</a:t>
            </a:r>
          </a:p>
        </p:txBody>
      </p:sp>
      <p:pic>
        <p:nvPicPr>
          <p:cNvPr id="33" name="Picture 32" descr="C:\Users\Janet\AppData\Local\Microsoft\Windows\INetCache\IE\WTVA0MA0\college-degree-and-graduation-hat-300x300[1].jpg"/>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99656" y="1596191"/>
            <a:ext cx="917747" cy="820952"/>
          </a:xfrm>
          <a:prstGeom prst="rect">
            <a:avLst/>
          </a:prstGeom>
          <a:noFill/>
          <a:ln>
            <a:noFill/>
          </a:ln>
        </p:spPr>
      </p:pic>
      <p:sp>
        <p:nvSpPr>
          <p:cNvPr id="8" name="TextBox 7"/>
          <p:cNvSpPr txBox="1"/>
          <p:nvPr/>
        </p:nvSpPr>
        <p:spPr>
          <a:xfrm>
            <a:off x="249237" y="2842054"/>
            <a:ext cx="1513660" cy="4047262"/>
          </a:xfrm>
          <a:prstGeom prst="rect">
            <a:avLst/>
          </a:prstGeom>
          <a:noFill/>
          <a:ln>
            <a:noFill/>
          </a:ln>
        </p:spPr>
        <p:txBody>
          <a:bodyPr wrap="square" rtlCol="0">
            <a:spAutoFit/>
          </a:bodyPr>
          <a:lstStyle/>
          <a:p>
            <a:pPr marL="285750" indent="-285750">
              <a:spcAft>
                <a:spcPts val="600"/>
              </a:spcAft>
              <a:buFont typeface="Arial" panose="020B0604020202020204" pitchFamily="34" charset="0"/>
              <a:buChar char="•"/>
            </a:pPr>
            <a:r>
              <a:rPr lang="en-US" sz="1200" dirty="0">
                <a:solidFill>
                  <a:schemeClr val="bg1"/>
                </a:solidFill>
              </a:rPr>
              <a:t>Interests</a:t>
            </a:r>
          </a:p>
          <a:p>
            <a:pPr marL="285750" indent="-285750">
              <a:spcAft>
                <a:spcPts val="600"/>
              </a:spcAft>
              <a:buFont typeface="Arial" panose="020B0604020202020204" pitchFamily="34" charset="0"/>
              <a:buChar char="•"/>
            </a:pPr>
            <a:r>
              <a:rPr lang="en-US" sz="1200" dirty="0">
                <a:solidFill>
                  <a:schemeClr val="bg1"/>
                </a:solidFill>
              </a:rPr>
              <a:t>Wages</a:t>
            </a:r>
          </a:p>
          <a:p>
            <a:pPr marL="285750" indent="-285750">
              <a:spcAft>
                <a:spcPts val="600"/>
              </a:spcAft>
              <a:buFont typeface="Arial" panose="020B0604020202020204" pitchFamily="34" charset="0"/>
              <a:buChar char="•"/>
            </a:pPr>
            <a:r>
              <a:rPr lang="en-US" sz="1200" dirty="0">
                <a:solidFill>
                  <a:schemeClr val="bg1"/>
                </a:solidFill>
              </a:rPr>
              <a:t>Benefits</a:t>
            </a:r>
          </a:p>
          <a:p>
            <a:pPr marL="285750" indent="-285750">
              <a:spcAft>
                <a:spcPts val="600"/>
              </a:spcAft>
              <a:buFont typeface="Arial" panose="020B0604020202020204" pitchFamily="34" charset="0"/>
              <a:buChar char="•"/>
            </a:pPr>
            <a:r>
              <a:rPr lang="en-US" sz="1200" dirty="0">
                <a:solidFill>
                  <a:schemeClr val="bg1"/>
                </a:solidFill>
              </a:rPr>
              <a:t>Skills</a:t>
            </a:r>
          </a:p>
          <a:p>
            <a:pPr marL="285750" indent="-285750">
              <a:spcAft>
                <a:spcPts val="600"/>
              </a:spcAft>
              <a:buFont typeface="Arial" panose="020B0604020202020204" pitchFamily="34" charset="0"/>
              <a:buChar char="•"/>
            </a:pPr>
            <a:r>
              <a:rPr lang="en-US" sz="1200" dirty="0">
                <a:solidFill>
                  <a:schemeClr val="bg1"/>
                </a:solidFill>
              </a:rPr>
              <a:t>Long term plans</a:t>
            </a:r>
          </a:p>
          <a:p>
            <a:pPr marL="285750" indent="-285750">
              <a:spcAft>
                <a:spcPts val="600"/>
              </a:spcAft>
              <a:buFont typeface="Arial" panose="020B0604020202020204" pitchFamily="34" charset="0"/>
              <a:buChar char="•"/>
            </a:pPr>
            <a:r>
              <a:rPr lang="en-US" sz="1200" dirty="0">
                <a:solidFill>
                  <a:schemeClr val="bg1"/>
                </a:solidFill>
              </a:rPr>
              <a:t>Life values</a:t>
            </a:r>
          </a:p>
          <a:p>
            <a:pPr marL="285750" indent="-285750">
              <a:spcAft>
                <a:spcPts val="600"/>
              </a:spcAft>
              <a:buFont typeface="Arial" panose="020B0604020202020204" pitchFamily="34" charset="0"/>
              <a:buChar char="•"/>
            </a:pPr>
            <a:r>
              <a:rPr lang="en-US" sz="1200" dirty="0">
                <a:solidFill>
                  <a:schemeClr val="bg1"/>
                </a:solidFill>
              </a:rPr>
              <a:t>Personality</a:t>
            </a:r>
          </a:p>
          <a:p>
            <a:pPr marL="285750" indent="-285750">
              <a:spcAft>
                <a:spcPts val="600"/>
              </a:spcAft>
              <a:buFont typeface="Arial" panose="020B0604020202020204" pitchFamily="34" charset="0"/>
              <a:buChar char="•"/>
            </a:pPr>
            <a:r>
              <a:rPr lang="en-US" sz="1200" dirty="0">
                <a:solidFill>
                  <a:schemeClr val="bg1"/>
                </a:solidFill>
              </a:rPr>
              <a:t>Occupational research</a:t>
            </a:r>
          </a:p>
          <a:p>
            <a:pPr marL="285750" indent="-285750">
              <a:spcAft>
                <a:spcPts val="600"/>
              </a:spcAft>
              <a:buFont typeface="Arial" panose="020B0604020202020204" pitchFamily="34" charset="0"/>
              <a:buChar char="•"/>
            </a:pPr>
            <a:r>
              <a:rPr lang="en-US" sz="1200" dirty="0">
                <a:solidFill>
                  <a:schemeClr val="bg1"/>
                </a:solidFill>
              </a:rPr>
              <a:t>Location</a:t>
            </a:r>
          </a:p>
          <a:p>
            <a:pPr marL="285750" indent="-285750">
              <a:spcAft>
                <a:spcPts val="600"/>
              </a:spcAft>
              <a:buFont typeface="Arial" panose="020B0604020202020204" pitchFamily="34" charset="0"/>
              <a:buChar char="•"/>
            </a:pPr>
            <a:r>
              <a:rPr lang="en-US" sz="1200" dirty="0">
                <a:solidFill>
                  <a:schemeClr val="bg1"/>
                </a:solidFill>
              </a:rPr>
              <a:t>Responsibilities</a:t>
            </a:r>
          </a:p>
          <a:p>
            <a:pPr marL="285750" indent="-285750">
              <a:spcAft>
                <a:spcPts val="600"/>
              </a:spcAft>
              <a:buFont typeface="Arial" panose="020B0604020202020204" pitchFamily="34" charset="0"/>
              <a:buChar char="•"/>
            </a:pPr>
            <a:r>
              <a:rPr lang="en-US" sz="1200" dirty="0">
                <a:solidFill>
                  <a:schemeClr val="bg1"/>
                </a:solidFill>
              </a:rPr>
              <a:t>Employment trends</a:t>
            </a:r>
          </a:p>
          <a:p>
            <a:pPr marL="285750" indent="-285750">
              <a:spcAft>
                <a:spcPts val="600"/>
              </a:spcAft>
              <a:buFont typeface="Arial" panose="020B0604020202020204" pitchFamily="34" charset="0"/>
              <a:buChar char="•"/>
            </a:pPr>
            <a:r>
              <a:rPr lang="en-US" sz="1200" dirty="0">
                <a:solidFill>
                  <a:schemeClr val="bg1"/>
                </a:solidFill>
              </a:rPr>
              <a:t>What you love</a:t>
            </a:r>
          </a:p>
          <a:p>
            <a:pPr marL="285750" indent="-285750">
              <a:spcAft>
                <a:spcPts val="600"/>
              </a:spcAft>
              <a:buFont typeface="Arial" panose="020B0604020202020204" pitchFamily="34" charset="0"/>
              <a:buChar char="•"/>
            </a:pPr>
            <a:endParaRPr lang="en-US" sz="1200" dirty="0">
              <a:solidFill>
                <a:schemeClr val="bg1"/>
              </a:solidFill>
            </a:endParaRPr>
          </a:p>
          <a:p>
            <a:pPr marL="285750" indent="-285750">
              <a:spcAft>
                <a:spcPts val="600"/>
              </a:spcAft>
              <a:buFont typeface="Arial" panose="020B0604020202020204" pitchFamily="34" charset="0"/>
              <a:buChar char="•"/>
            </a:pPr>
            <a:endParaRPr lang="en-US" sz="1200" dirty="0">
              <a:solidFill>
                <a:schemeClr val="bg1"/>
              </a:solidFill>
            </a:endParaRPr>
          </a:p>
        </p:txBody>
      </p:sp>
      <p:pic>
        <p:nvPicPr>
          <p:cNvPr id="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2313" y="1606550"/>
            <a:ext cx="9826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a:extLst>
              <a:ext uri="{FF2B5EF4-FFF2-40B4-BE49-F238E27FC236}">
                <a16:creationId xmlns:a16="http://schemas.microsoft.com/office/drawing/2014/main" id="{2FE7F33F-613C-4A83-94AD-BEB3B6B853B2}"/>
              </a:ext>
            </a:extLst>
          </p:cNvPr>
          <p:cNvPicPr/>
          <p:nvPr/>
        </p:nvPicPr>
        <p:blipFill>
          <a:blip r:embed="rId10">
            <a:extLst>
              <a:ext uri="{28A0092B-C50C-407E-A947-70E740481C1C}">
                <a14:useLocalDpi xmlns:a14="http://schemas.microsoft.com/office/drawing/2010/main" val="0"/>
              </a:ext>
            </a:extLst>
          </a:blip>
          <a:stretch>
            <a:fillRect/>
          </a:stretch>
        </p:blipFill>
        <p:spPr>
          <a:xfrm>
            <a:off x="5382853" y="5689601"/>
            <a:ext cx="1597067" cy="699934"/>
          </a:xfrm>
          <a:prstGeom prst="rect">
            <a:avLst/>
          </a:prstGeom>
        </p:spPr>
      </p:pic>
    </p:spTree>
    <p:extLst>
      <p:ext uri="{BB962C8B-B14F-4D97-AF65-F5344CB8AC3E}">
        <p14:creationId xmlns:p14="http://schemas.microsoft.com/office/powerpoint/2010/main" val="682722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chemeClr val="accent1"/>
                </a:solidFill>
                <a:latin typeface="Times New Roman" panose="02020603050405020304" pitchFamily="18" charset="0"/>
                <a:cs typeface="Times New Roman" panose="02020603050405020304" pitchFamily="18" charset="0"/>
              </a:rPr>
              <a:t>Helping Students Make Informed Choices</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a:bodyPr>
          <a:lstStyle/>
          <a:p>
            <a:pPr>
              <a:buClr>
                <a:schemeClr val="accent5">
                  <a:lumMod val="75000"/>
                </a:schemeClr>
              </a:buClr>
            </a:pPr>
            <a:r>
              <a:rPr lang="en-US" sz="3200" dirty="0">
                <a:latin typeface="Times New Roman" panose="02020603050405020304" pitchFamily="18" charset="0"/>
                <a:cs typeface="Times New Roman" panose="02020603050405020304" pitchFamily="18" charset="0"/>
              </a:rPr>
              <a:t>What do students feel they need?</a:t>
            </a:r>
          </a:p>
          <a:p>
            <a:pPr marL="0" indent="0">
              <a:buClr>
                <a:schemeClr val="accent5">
                  <a:lumMod val="75000"/>
                </a:schemeClr>
              </a:buClr>
              <a:buNone/>
            </a:pPr>
            <a:endParaRPr lang="en-US" sz="3200" dirty="0">
              <a:latin typeface="Times New Roman" panose="02020603050405020304" pitchFamily="18" charset="0"/>
              <a:cs typeface="Times New Roman" panose="02020603050405020304" pitchFamily="18" charset="0"/>
            </a:endParaRPr>
          </a:p>
          <a:p>
            <a:pPr marL="0" indent="0">
              <a:buClr>
                <a:schemeClr val="accent5">
                  <a:lumMod val="75000"/>
                </a:schemeClr>
              </a:buClr>
              <a:buNone/>
            </a:pPr>
            <a:endParaRPr lang="en-US" sz="3200" dirty="0">
              <a:latin typeface="Times New Roman" panose="02020603050405020304" pitchFamily="18" charset="0"/>
              <a:cs typeface="Times New Roman" panose="02020603050405020304" pitchFamily="18" charset="0"/>
            </a:endParaRPr>
          </a:p>
          <a:p>
            <a:pPr marL="0" indent="0">
              <a:buClr>
                <a:schemeClr val="accent5">
                  <a:lumMod val="75000"/>
                </a:schemeClr>
              </a:buClr>
              <a:buNone/>
            </a:pPr>
            <a:endParaRPr lang="en-US" sz="3200" dirty="0">
              <a:latin typeface="Times New Roman" panose="02020603050405020304" pitchFamily="18" charset="0"/>
              <a:cs typeface="Times New Roman" panose="02020603050405020304" pitchFamily="18" charset="0"/>
            </a:endParaRPr>
          </a:p>
          <a:p>
            <a:pPr marL="0" indent="0">
              <a:buClr>
                <a:schemeClr val="accent5">
                  <a:lumMod val="75000"/>
                </a:schemeClr>
              </a:buClr>
              <a:buNone/>
            </a:pPr>
            <a:endParaRPr lang="en-US" sz="3200" dirty="0">
              <a:latin typeface="Times New Roman" panose="02020603050405020304" pitchFamily="18" charset="0"/>
              <a:cs typeface="Times New Roman" panose="02020603050405020304" pitchFamily="18" charset="0"/>
            </a:endParaRPr>
          </a:p>
          <a:p>
            <a:pPr marL="0" indent="0">
              <a:buClr>
                <a:schemeClr val="accent5">
                  <a:lumMod val="75000"/>
                </a:schemeClr>
              </a:buClr>
              <a:buNone/>
            </a:pPr>
            <a:endParaRPr lang="en-US" sz="3200" dirty="0">
              <a:latin typeface="Times New Roman" panose="02020603050405020304" pitchFamily="18" charset="0"/>
              <a:cs typeface="Times New Roman" panose="02020603050405020304" pitchFamily="18" charset="0"/>
            </a:endParaRPr>
          </a:p>
          <a:p>
            <a:pPr algn="r">
              <a:buClr>
                <a:schemeClr val="accent5">
                  <a:lumMod val="75000"/>
                </a:schemeClr>
              </a:buClr>
            </a:pPr>
            <a:r>
              <a:rPr lang="en-US" sz="3200" dirty="0">
                <a:latin typeface="Times New Roman" panose="02020603050405020304" pitchFamily="18" charset="0"/>
                <a:cs typeface="Times New Roman" panose="02020603050405020304" pitchFamily="18" charset="0"/>
              </a:rPr>
              <a:t>What do faculty want students to know?</a:t>
            </a:r>
          </a:p>
        </p:txBody>
      </p:sp>
      <p:pic>
        <p:nvPicPr>
          <p:cNvPr id="4" name="Picture 3">
            <a:extLst>
              <a:ext uri="{FF2B5EF4-FFF2-40B4-BE49-F238E27FC236}">
                <a16:creationId xmlns:a16="http://schemas.microsoft.com/office/drawing/2014/main" id="{EF17A059-8563-A74B-B69F-D505280273C2}"/>
              </a:ext>
            </a:extLst>
          </p:cNvPr>
          <p:cNvPicPr>
            <a:picLocks noChangeAspect="1"/>
          </p:cNvPicPr>
          <p:nvPr/>
        </p:nvPicPr>
        <p:blipFill>
          <a:blip r:embed="rId3"/>
          <a:stretch>
            <a:fillRect/>
          </a:stretch>
        </p:blipFill>
        <p:spPr>
          <a:xfrm>
            <a:off x="4266446" y="2849425"/>
            <a:ext cx="3513703" cy="1980880"/>
          </a:xfrm>
          <a:prstGeom prst="rect">
            <a:avLst/>
          </a:prstGeom>
        </p:spPr>
      </p:pic>
    </p:spTree>
    <p:extLst>
      <p:ext uri="{BB962C8B-B14F-4D97-AF65-F5344CB8AC3E}">
        <p14:creationId xmlns:p14="http://schemas.microsoft.com/office/powerpoint/2010/main" val="3433418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929" y="387458"/>
            <a:ext cx="10864312" cy="1303230"/>
          </a:xfrm>
        </p:spPr>
        <p:txBody>
          <a:bodyPr/>
          <a:lstStyle/>
          <a:p>
            <a:r>
              <a:rPr lang="en-US" b="1" u="sng" dirty="0">
                <a:solidFill>
                  <a:srgbClr val="C00000"/>
                </a:solidFill>
                <a:latin typeface="Times New Roman" panose="02020603050405020304" pitchFamily="18" charset="0"/>
                <a:cs typeface="Times New Roman" panose="02020603050405020304" pitchFamily="18" charset="0"/>
              </a:rPr>
              <a:t>National</a:t>
            </a:r>
            <a:r>
              <a:rPr lang="en-US" b="1" dirty="0">
                <a:solidFill>
                  <a:srgbClr val="C00000"/>
                </a:solidFill>
                <a:latin typeface="Times New Roman" panose="02020603050405020304" pitchFamily="18" charset="0"/>
                <a:cs typeface="Times New Roman" panose="02020603050405020304" pitchFamily="18" charset="0"/>
              </a:rPr>
              <a:t> Recommendations for Onboarding</a:t>
            </a:r>
          </a:p>
        </p:txBody>
      </p:sp>
      <p:sp>
        <p:nvSpPr>
          <p:cNvPr id="3" name="Content Placeholder 2"/>
          <p:cNvSpPr>
            <a:spLocks noGrp="1"/>
          </p:cNvSpPr>
          <p:nvPr>
            <p:ph idx="1"/>
          </p:nvPr>
        </p:nvSpPr>
        <p:spPr/>
        <p:txBody>
          <a:bodyPr>
            <a:normAutofit fontScale="92500"/>
          </a:bodyPr>
          <a:lstStyle/>
          <a:p>
            <a:pPr>
              <a:buClr>
                <a:srgbClr val="C00000"/>
              </a:buClr>
            </a:pPr>
            <a:r>
              <a:rPr lang="en-US" dirty="0">
                <a:latin typeface="Times New Roman" panose="02020603050405020304" pitchFamily="18" charset="0"/>
                <a:cs typeface="Times New Roman" panose="02020603050405020304" pitchFamily="18" charset="0"/>
              </a:rPr>
              <a:t>Recommendation 1: Use multiple measures to assess postsecondary readiness and place students. </a:t>
            </a:r>
          </a:p>
          <a:p>
            <a:pPr>
              <a:buClr>
                <a:srgbClr val="C00000"/>
              </a:buClr>
            </a:pPr>
            <a:r>
              <a:rPr lang="en-US" dirty="0">
                <a:latin typeface="Times New Roman" panose="02020603050405020304" pitchFamily="18" charset="0"/>
                <a:cs typeface="Times New Roman" panose="02020603050405020304" pitchFamily="18" charset="0"/>
              </a:rPr>
              <a:t>Recommendation 2: Require or incentivize regular participation in enhanced advising activities. </a:t>
            </a:r>
          </a:p>
          <a:p>
            <a:pPr>
              <a:buClr>
                <a:srgbClr val="C00000"/>
              </a:buClr>
            </a:pPr>
            <a:r>
              <a:rPr lang="en-US" dirty="0">
                <a:latin typeface="Times New Roman" panose="02020603050405020304" pitchFamily="18" charset="0"/>
                <a:cs typeface="Times New Roman" panose="02020603050405020304" pitchFamily="18" charset="0"/>
              </a:rPr>
              <a:t>Recommendation 3: Offer students performance-based monetary incentives. </a:t>
            </a:r>
          </a:p>
          <a:p>
            <a:pPr>
              <a:buClr>
                <a:srgbClr val="C00000"/>
              </a:buClr>
            </a:pPr>
            <a:r>
              <a:rPr lang="en-US" dirty="0">
                <a:latin typeface="Times New Roman" panose="02020603050405020304" pitchFamily="18" charset="0"/>
                <a:cs typeface="Times New Roman" panose="02020603050405020304" pitchFamily="18" charset="0"/>
              </a:rPr>
              <a:t>Recommendation 4: Compress or mainstream developmental education with course redesign.</a:t>
            </a:r>
          </a:p>
          <a:p>
            <a:pPr>
              <a:buClr>
                <a:srgbClr val="C00000"/>
              </a:buClr>
            </a:pPr>
            <a:r>
              <a:rPr lang="en-US" dirty="0">
                <a:latin typeface="Times New Roman" panose="02020603050405020304" pitchFamily="18" charset="0"/>
                <a:cs typeface="Times New Roman" panose="02020603050405020304" pitchFamily="18" charset="0"/>
              </a:rPr>
              <a:t>Recommendation 5: Teach students how to become self-regulated learners. </a:t>
            </a:r>
          </a:p>
          <a:p>
            <a:pPr>
              <a:buClr>
                <a:srgbClr val="C00000"/>
              </a:buClr>
            </a:pPr>
            <a:r>
              <a:rPr lang="en-US" dirty="0">
                <a:latin typeface="Times New Roman" panose="02020603050405020304" pitchFamily="18" charset="0"/>
                <a:cs typeface="Times New Roman" panose="02020603050405020304" pitchFamily="18" charset="0"/>
              </a:rPr>
              <a:t>Recommendation 6: Implement comprehensive, integrated, and long-lasting support programs.</a:t>
            </a:r>
          </a:p>
          <a:p>
            <a:pPr marL="0" indent="0">
              <a:buClr>
                <a:srgbClr val="C00000"/>
              </a:buCl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45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Learning Outcomes</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690688"/>
            <a:ext cx="10515600" cy="4481512"/>
          </a:xfrm>
        </p:spPr>
        <p:txBody>
          <a:bodyPr>
            <a:normAutofit/>
          </a:bodyPr>
          <a:lstStyle/>
          <a:p>
            <a:pPr marL="0" indent="0">
              <a:buClr>
                <a:srgbClr val="FF0000"/>
              </a:buClr>
              <a:buNone/>
            </a:pPr>
            <a:r>
              <a:rPr lang="en-US" sz="3200" dirty="0">
                <a:latin typeface="Times New Roman" panose="02020603050405020304" pitchFamily="18" charset="0"/>
                <a:cs typeface="Times New Roman" panose="02020603050405020304" pitchFamily="18" charset="0"/>
              </a:rPr>
              <a:t>Participants will be able to…</a:t>
            </a:r>
          </a:p>
          <a:p>
            <a:pPr marL="457200" indent="-457200">
              <a:buClr>
                <a:srgbClr val="FF0000"/>
              </a:buClr>
              <a:tabLst>
                <a:tab pos="457200" algn="l"/>
              </a:tabLst>
            </a:pPr>
            <a:r>
              <a:rPr lang="en-US" sz="3200" dirty="0">
                <a:latin typeface="Times New Roman" panose="02020603050405020304" pitchFamily="18" charset="0"/>
                <a:cs typeface="Times New Roman" panose="02020603050405020304" pitchFamily="18" charset="0"/>
              </a:rPr>
              <a:t>Outline key elements of a more expansive definition of onboarding</a:t>
            </a:r>
          </a:p>
          <a:p>
            <a:pPr marL="457200" indent="-457200">
              <a:buClr>
                <a:srgbClr val="FF0000"/>
              </a:buClr>
              <a:tabLst>
                <a:tab pos="457200" algn="l"/>
              </a:tabLst>
            </a:pPr>
            <a:r>
              <a:rPr lang="en-US" sz="3200" dirty="0">
                <a:latin typeface="Times New Roman" panose="02020603050405020304" pitchFamily="18" charset="0"/>
                <a:cs typeface="Times New Roman" panose="02020603050405020304" pitchFamily="18" charset="0"/>
              </a:rPr>
              <a:t>Refer to research findings that underscore the importance of effective onboarding to student success</a:t>
            </a:r>
          </a:p>
          <a:p>
            <a:pPr marL="457200" indent="-457200">
              <a:buClr>
                <a:srgbClr val="FF0000"/>
              </a:buClr>
              <a:tabLst>
                <a:tab pos="457200" algn="l"/>
              </a:tabLst>
            </a:pPr>
            <a:r>
              <a:rPr lang="en-US" sz="3200" dirty="0">
                <a:latin typeface="Times New Roman" panose="02020603050405020304" pitchFamily="18" charset="0"/>
                <a:cs typeface="Times New Roman" panose="02020603050405020304" pitchFamily="18" charset="0"/>
              </a:rPr>
              <a:t>Identify ways to revamp, strengthen, and improve onboarding on their campuses</a:t>
            </a:r>
          </a:p>
          <a:p>
            <a:pPr>
              <a:buClr>
                <a:srgbClr val="FF0000"/>
              </a:buClr>
            </a:pPr>
            <a:endParaRPr lang="en-US" sz="3200" dirty="0">
              <a:latin typeface="Times New Roman" panose="02020603050405020304" pitchFamily="18" charset="0"/>
              <a:cs typeface="Times New Roman" panose="02020603050405020304" pitchFamily="18" charset="0"/>
            </a:endParaRPr>
          </a:p>
          <a:p>
            <a:pPr>
              <a:buClr>
                <a:srgbClr val="FF0000"/>
              </a:buClr>
            </a:pPr>
            <a:endParaRPr lang="en-US" sz="3200" dirty="0">
              <a:latin typeface="Times New Roman" panose="02020603050405020304" pitchFamily="18" charset="0"/>
              <a:cs typeface="Times New Roman" panose="02020603050405020304" pitchFamily="18" charset="0"/>
            </a:endParaRPr>
          </a:p>
          <a:p>
            <a:pPr>
              <a:buClr>
                <a:srgbClr val="FF0000"/>
              </a:buClr>
            </a:pPr>
            <a:endParaRPr lang="en-US" sz="3200" dirty="0">
              <a:latin typeface="Times New Roman" panose="02020603050405020304" pitchFamily="18" charset="0"/>
              <a:cs typeface="Times New Roman" panose="02020603050405020304" pitchFamily="18" charset="0"/>
            </a:endParaRPr>
          </a:p>
          <a:p>
            <a:pPr marL="0" indent="0">
              <a:buClr>
                <a:srgbClr val="FF0000"/>
              </a:buClr>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554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But…what is Permitted? </a:t>
            </a:r>
            <a:br>
              <a:rPr lang="en-US" b="1" dirty="0">
                <a:solidFill>
                  <a:srgbClr val="0070C0"/>
                </a:solidFill>
                <a:latin typeface="Times New Roman" panose="02020603050405020304" pitchFamily="18" charset="0"/>
                <a:cs typeface="Times New Roman" panose="02020603050405020304" pitchFamily="18" charset="0"/>
              </a:rPr>
            </a:br>
            <a:r>
              <a:rPr lang="en-US" sz="3600" b="1" dirty="0">
                <a:solidFill>
                  <a:srgbClr val="0070C0"/>
                </a:solidFill>
                <a:latin typeface="Times New Roman" panose="02020603050405020304" pitchFamily="18" charset="0"/>
                <a:cs typeface="Times New Roman" panose="02020603050405020304" pitchFamily="18" charset="0"/>
              </a:rPr>
              <a:t>Memo AA 19-19</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p:txBody>
          <a:bodyPr>
            <a:normAutofit fontScale="77500" lnSpcReduction="20000"/>
          </a:bodyPr>
          <a:lstStyle/>
          <a:p>
            <a:pPr marL="0" indent="0">
              <a:buClr>
                <a:srgbClr val="C00000"/>
              </a:buClr>
              <a:buNone/>
            </a:pPr>
            <a:r>
              <a:rPr lang="en-US" sz="3200" dirty="0">
                <a:latin typeface="Times New Roman" panose="02020603050405020304" pitchFamily="18" charset="0"/>
                <a:cs typeface="Times New Roman" panose="02020603050405020304" pitchFamily="18" charset="0"/>
              </a:rPr>
              <a:t>The Chancellor’s Office is providing provisional approval for districts that opt to develop guided placement and self-placement methods that require Chancellor’s approval. </a:t>
            </a:r>
          </a:p>
          <a:p>
            <a:pPr marL="285750" indent="-285750">
              <a:buClr>
                <a:srgbClr val="C0000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district must collect data to demonstrate that students benefit from the guided and self placement models implemented. </a:t>
            </a:r>
          </a:p>
          <a:p>
            <a:pPr marL="285750" indent="-285750">
              <a:buClr>
                <a:srgbClr val="C0000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Data reported shall include throughput and successful pass rates, and the college’s placement results (e.g., the number of students assessed, the number of students placed into the colleges curricular offerings in English and mathematics/quantitative reasoning, and whether concurrent support was recommended, disaggregated by race and ethnicity). </a:t>
            </a:r>
          </a:p>
          <a:p>
            <a:pPr marL="285750" indent="-285750">
              <a:buClr>
                <a:srgbClr val="C0000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Districts will be allowed no more than two years to innovate and validate their own guided and self placement methodologies.</a:t>
            </a:r>
          </a:p>
          <a:p>
            <a:pPr marL="285750" indent="-285750">
              <a:buClr>
                <a:srgbClr val="C00000"/>
              </a:buCl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Districts will be required to provide a preliminary report on their validation data after one year of implementation. </a:t>
            </a:r>
          </a:p>
        </p:txBody>
      </p:sp>
    </p:spTree>
    <p:extLst>
      <p:ext uri="{BB962C8B-B14F-4D97-AF65-F5344CB8AC3E}">
        <p14:creationId xmlns:p14="http://schemas.microsoft.com/office/powerpoint/2010/main" val="190674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grayscl/>
            <a:extLst>
              <a:ext uri="{28A0092B-C50C-407E-A947-70E740481C1C}">
                <a14:useLocalDpi xmlns:a14="http://schemas.microsoft.com/office/drawing/2010/main" val="0"/>
              </a:ext>
            </a:extLst>
          </a:blip>
          <a:srcRect r="3047" b="3039"/>
          <a:stretch/>
        </p:blipFill>
        <p:spPr bwMode="auto">
          <a:xfrm>
            <a:off x="3116262" y="3492"/>
            <a:ext cx="5959475" cy="68510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9707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565329" y="460107"/>
            <a:ext cx="8849531" cy="1163503"/>
          </a:xfrm>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 </a:t>
            </a:r>
            <a:r>
              <a:rPr lang="en-US" b="1" dirty="0">
                <a:solidFill>
                  <a:srgbClr val="0070C0"/>
                </a:solidFill>
                <a:latin typeface="Times New Roman" panose="02020603050405020304" pitchFamily="18" charset="0"/>
                <a:cs typeface="Times New Roman" panose="02020603050405020304" pitchFamily="18" charset="0"/>
              </a:rPr>
              <a:t>Share Your Onboarding (or GSP) Practices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715546" y="1933277"/>
            <a:ext cx="10807908" cy="4197246"/>
          </a:xfrm>
        </p:spPr>
        <p:txBody>
          <a:bodyPr>
            <a:normAutofit/>
          </a:bodyPr>
          <a:lstStyle/>
          <a:p>
            <a:r>
              <a:rPr lang="en-US" sz="2400" dirty="0">
                <a:latin typeface="Times New Roman" panose="02020603050405020304" pitchFamily="18" charset="0"/>
                <a:cs typeface="Times New Roman" panose="02020603050405020304" pitchFamily="18" charset="0"/>
              </a:rPr>
              <a:t>In what ways is your college orienting students to the college and the programs and courses offered? How is effective has it been?</a:t>
            </a:r>
          </a:p>
          <a:p>
            <a:r>
              <a:rPr lang="en-US" sz="2400" dirty="0">
                <a:latin typeface="Times New Roman" panose="02020603050405020304" pitchFamily="18" charset="0"/>
                <a:cs typeface="Times New Roman" panose="02020603050405020304" pitchFamily="18" charset="0"/>
              </a:rPr>
              <a:t>Has your college been developing a guided or self placement model? Is it the same for Math and English? What about other disciplines?</a:t>
            </a:r>
          </a:p>
          <a:p>
            <a:r>
              <a:rPr lang="en-US" sz="2400" dirty="0">
                <a:latin typeface="Times New Roman" panose="02020603050405020304" pitchFamily="18" charset="0"/>
                <a:cs typeface="Times New Roman" panose="02020603050405020304" pitchFamily="18" charset="0"/>
              </a:rPr>
              <a:t>If so, who has been included in the development/implementation process and how smoothly has it been working?</a:t>
            </a:r>
          </a:p>
          <a:p>
            <a:r>
              <a:rPr lang="en-US" sz="2400" dirty="0">
                <a:latin typeface="Times New Roman" panose="02020603050405020304" pitchFamily="18" charset="0"/>
                <a:cs typeface="Times New Roman" panose="02020603050405020304" pitchFamily="18" charset="0"/>
              </a:rPr>
              <a:t>Who </a:t>
            </a:r>
            <a:r>
              <a:rPr lang="en-US" sz="2400" i="1" dirty="0">
                <a:latin typeface="Times New Roman" panose="02020603050405020304" pitchFamily="18" charset="0"/>
                <a:cs typeface="Times New Roman" panose="02020603050405020304" pitchFamily="18" charset="0"/>
              </a:rPr>
              <a:t>should </a:t>
            </a:r>
            <a:r>
              <a:rPr lang="en-US" sz="2400" dirty="0">
                <a:latin typeface="Times New Roman" panose="02020603050405020304" pitchFamily="18" charset="0"/>
                <a:cs typeface="Times New Roman" panose="02020603050405020304" pitchFamily="18" charset="0"/>
              </a:rPr>
              <a:t>be involved?</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FD84BD58-4A25-8647-AD60-D98702DF5E63}"/>
              </a:ext>
            </a:extLst>
          </p:cNvPr>
          <p:cNvPicPr>
            <a:picLocks noChangeAspect="1"/>
          </p:cNvPicPr>
          <p:nvPr/>
        </p:nvPicPr>
        <p:blipFill>
          <a:blip r:embed="rId3"/>
          <a:stretch>
            <a:fillRect/>
          </a:stretch>
        </p:blipFill>
        <p:spPr>
          <a:xfrm>
            <a:off x="6612164" y="4031520"/>
            <a:ext cx="3414746" cy="1654349"/>
          </a:xfrm>
          <a:prstGeom prst="rect">
            <a:avLst/>
          </a:prstGeom>
        </p:spPr>
      </p:pic>
    </p:spTree>
    <p:extLst>
      <p:ext uri="{BB962C8B-B14F-4D97-AF65-F5344CB8AC3E}">
        <p14:creationId xmlns:p14="http://schemas.microsoft.com/office/powerpoint/2010/main" val="2865658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639304" y="1223567"/>
            <a:ext cx="4723109" cy="4411942"/>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Discussion with Q and A</a:t>
            </a:r>
          </a:p>
        </p:txBody>
      </p:sp>
      <p:pic>
        <p:nvPicPr>
          <p:cNvPr id="3" name="Picture 2">
            <a:extLst>
              <a:ext uri="{FF2B5EF4-FFF2-40B4-BE49-F238E27FC236}">
                <a16:creationId xmlns:a16="http://schemas.microsoft.com/office/drawing/2014/main" id="{8FA754ED-6A1A-6749-87B8-237472228DA4}"/>
              </a:ext>
            </a:extLst>
          </p:cNvPr>
          <p:cNvPicPr>
            <a:picLocks noChangeAspect="1"/>
          </p:cNvPicPr>
          <p:nvPr/>
        </p:nvPicPr>
        <p:blipFill>
          <a:blip r:embed="rId2"/>
          <a:stretch>
            <a:fillRect/>
          </a:stretch>
        </p:blipFill>
        <p:spPr>
          <a:xfrm>
            <a:off x="5362413" y="1937426"/>
            <a:ext cx="5328970" cy="2984223"/>
          </a:xfrm>
          <a:prstGeom prst="rect">
            <a:avLst/>
          </a:prstGeom>
        </p:spPr>
      </p:pic>
    </p:spTree>
    <p:extLst>
      <p:ext uri="{BB962C8B-B14F-4D97-AF65-F5344CB8AC3E}">
        <p14:creationId xmlns:p14="http://schemas.microsoft.com/office/powerpoint/2010/main" val="910893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2554-A658-B44E-B8A2-ABDC095A134D}"/>
              </a:ext>
            </a:extLst>
          </p:cNvPr>
          <p:cNvSpPr>
            <a:spLocks noGrp="1"/>
          </p:cNvSpPr>
          <p:nvPr>
            <p:ph type="title"/>
          </p:nvPr>
        </p:nvSpPr>
        <p:spPr/>
        <p:txBody>
          <a:bodyPr/>
          <a:lstStyle/>
          <a:p>
            <a:pPr algn="ctr"/>
            <a:r>
              <a:rPr lang="en-US" dirty="0">
                <a:solidFill>
                  <a:srgbClr val="FF0000"/>
                </a:solidFill>
                <a:latin typeface="Times New Roman" panose="02020603050405020304" pitchFamily="18" charset="0"/>
                <a:cs typeface="Times New Roman" panose="02020603050405020304" pitchFamily="18" charset="0"/>
              </a:rPr>
              <a:t>Upcoming Events…</a:t>
            </a:r>
          </a:p>
        </p:txBody>
      </p:sp>
      <p:sp>
        <p:nvSpPr>
          <p:cNvPr id="3" name="Content Placeholder 2">
            <a:extLst>
              <a:ext uri="{FF2B5EF4-FFF2-40B4-BE49-F238E27FC236}">
                <a16:creationId xmlns:a16="http://schemas.microsoft.com/office/drawing/2014/main" id="{BF14C7B4-71DA-5D44-9F81-A8429B8D67DA}"/>
              </a:ext>
            </a:extLst>
          </p:cNvPr>
          <p:cNvSpPr>
            <a:spLocks noGrp="1"/>
          </p:cNvSpPr>
          <p:nvPr>
            <p:ph idx="1"/>
          </p:nvPr>
        </p:nvSpPr>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ASCCC Events:</a:t>
            </a:r>
          </a:p>
          <a:p>
            <a:r>
              <a:rPr lang="en-US" sz="2100" dirty="0">
                <a:latin typeface="Times New Roman" panose="02020603050405020304" pitchFamily="18" charset="0"/>
                <a:cs typeface="Times New Roman" panose="02020603050405020304" pitchFamily="18" charset="0"/>
              </a:rPr>
              <a:t>A list of all ASCCC Events can be found here: </a:t>
            </a:r>
            <a:r>
              <a:rPr lang="en-US" sz="2100" dirty="0">
                <a:latin typeface="Times New Roman" panose="02020603050405020304" pitchFamily="18" charset="0"/>
                <a:cs typeface="Times New Roman" panose="02020603050405020304" pitchFamily="18" charset="0"/>
                <a:hlinkClick r:id="rId2"/>
              </a:rPr>
              <a:t>https://asccc.org/calendar/list/events</a:t>
            </a:r>
            <a:endParaRPr lang="en-US" sz="2100" dirty="0">
              <a:latin typeface="Times New Roman" panose="02020603050405020304" pitchFamily="18" charset="0"/>
              <a:cs typeface="Times New Roman" panose="02020603050405020304" pitchFamily="18" charset="0"/>
            </a:endParaRPr>
          </a:p>
          <a:p>
            <a:pPr lvl="1"/>
            <a:r>
              <a:rPr lang="en-US" sz="1700" dirty="0">
                <a:latin typeface="Times New Roman" panose="02020603050405020304" pitchFamily="18" charset="0"/>
                <a:cs typeface="Times New Roman" panose="02020603050405020304" pitchFamily="18" charset="0"/>
              </a:rPr>
              <a:t>Guided Pathways Regional Meetings</a:t>
            </a:r>
          </a:p>
          <a:p>
            <a:pPr lvl="1"/>
            <a:r>
              <a:rPr lang="en-US" sz="1700" dirty="0">
                <a:latin typeface="Times New Roman" panose="02020603050405020304" pitchFamily="18" charset="0"/>
                <a:cs typeface="Times New Roman" panose="02020603050405020304" pitchFamily="18" charset="0"/>
              </a:rPr>
              <a:t>Guided Pathways Webinars</a:t>
            </a:r>
          </a:p>
          <a:p>
            <a:pPr lvl="1"/>
            <a:r>
              <a:rPr lang="en-US" sz="1700" dirty="0">
                <a:latin typeface="Times New Roman" panose="02020603050405020304" pitchFamily="18" charset="0"/>
                <a:cs typeface="Times New Roman" panose="02020603050405020304" pitchFamily="18" charset="0"/>
              </a:rPr>
              <a:t>Other events</a:t>
            </a:r>
          </a:p>
          <a:p>
            <a:r>
              <a:rPr lang="en-US" sz="2100" dirty="0">
                <a:latin typeface="Times New Roman" panose="02020603050405020304" pitchFamily="18" charset="0"/>
                <a:cs typeface="Times New Roman" panose="02020603050405020304" pitchFamily="18" charset="0"/>
              </a:rPr>
              <a:t>ASCCC is presenting at the RP Group’s Strengthening Student Success: </a:t>
            </a:r>
            <a:r>
              <a:rPr lang="en-US" sz="2100" dirty="0">
                <a:latin typeface="Times New Roman" panose="02020603050405020304" pitchFamily="18" charset="0"/>
                <a:cs typeface="Times New Roman" panose="02020603050405020304" pitchFamily="18" charset="0"/>
                <a:hlinkClick r:id="rId3"/>
              </a:rPr>
              <a:t>https://rpgroup.org/Events/Strengthening-Student-Success/overview</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RP Group Events:</a:t>
            </a:r>
          </a:p>
          <a:p>
            <a:pPr marL="0" indent="0">
              <a:buNone/>
            </a:pPr>
            <a:r>
              <a:rPr lang="en-US" sz="2100" dirty="0">
                <a:latin typeface="Times New Roman" panose="02020603050405020304" pitchFamily="18" charset="0"/>
                <a:cs typeface="Times New Roman" panose="02020603050405020304" pitchFamily="18" charset="0"/>
              </a:rPr>
              <a:t>Strengthening Student Success Post-Conference Session:</a:t>
            </a:r>
          </a:p>
          <a:p>
            <a:pPr marL="228600" lvl="1" indent="0">
              <a:buNone/>
            </a:pPr>
            <a:r>
              <a:rPr lang="en-US" sz="2100" b="1" dirty="0">
                <a:solidFill>
                  <a:schemeClr val="accent2">
                    <a:lumMod val="75000"/>
                  </a:schemeClr>
                </a:solidFill>
                <a:latin typeface="Times New Roman" panose="02020603050405020304" pitchFamily="18" charset="0"/>
                <a:cs typeface="Times New Roman" panose="02020603050405020304" pitchFamily="18" charset="0"/>
              </a:rPr>
              <a:t>Keeping the Student Experience Central to Institutional Redesign </a:t>
            </a:r>
          </a:p>
          <a:p>
            <a:pPr marL="457200" lvl="1" indent="0">
              <a:buNone/>
            </a:pPr>
            <a:r>
              <a:rPr lang="en-US" sz="2100" dirty="0">
                <a:latin typeface="Times New Roman" panose="02020603050405020304" pitchFamily="18" charset="0"/>
                <a:cs typeface="Times New Roman" panose="02020603050405020304" pitchFamily="18" charset="0"/>
              </a:rPr>
              <a:t>Offer examples for how colleges can act on the factors students indicated were critical to their success through GP adoption and share stories from colleges using Student Support (Re)defined to initiate change. Participants will leave with action steps for applying these resources to advance your Guided Pathways work—no matter where your college is in your adoption process</a:t>
            </a:r>
          </a:p>
          <a:p>
            <a:pPr lvl="1"/>
            <a:r>
              <a:rPr lang="en-US" sz="2100" dirty="0">
                <a:latin typeface="Times New Roman" panose="02020603050405020304" pitchFamily="18" charset="0"/>
                <a:cs typeface="Times New Roman" panose="02020603050405020304" pitchFamily="18" charset="0"/>
              </a:rPr>
              <a:t>Friday, October 11 – 9 to 2 (Hyatt Burlingame/SF)</a:t>
            </a:r>
          </a:p>
          <a:p>
            <a:pPr lvl="1"/>
            <a:r>
              <a:rPr lang="en-US" sz="2100" dirty="0">
                <a:latin typeface="Times New Roman" panose="02020603050405020304" pitchFamily="18" charset="0"/>
                <a:cs typeface="Times New Roman" panose="02020603050405020304" pitchFamily="18" charset="0"/>
              </a:rPr>
              <a:t>Registration - </a:t>
            </a:r>
            <a:r>
              <a:rPr lang="en-US" sz="2100" dirty="0">
                <a:latin typeface="Times New Roman" panose="02020603050405020304" pitchFamily="18" charset="0"/>
                <a:cs typeface="Times New Roman" panose="02020603050405020304" pitchFamily="18" charset="0"/>
                <a:hlinkClick r:id="rId4"/>
              </a:rPr>
              <a:t>https://www.regonline.com/registration/Checkin.aspx?EventID=2563275</a:t>
            </a:r>
            <a:r>
              <a:rPr lang="en-US" sz="2100"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353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Resources</a:t>
            </a:r>
            <a:br>
              <a:rPr lang="en-US"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used by ASCCC Guided Pathways Task Force</a:t>
            </a:r>
          </a:p>
        </p:txBody>
      </p:sp>
      <p:sp>
        <p:nvSpPr>
          <p:cNvPr id="3" name="Content Placeholder 2"/>
          <p:cNvSpPr>
            <a:spLocks noGrp="1"/>
          </p:cNvSpPr>
          <p:nvPr>
            <p:ph idx="1"/>
          </p:nvPr>
        </p:nvSpPr>
        <p:spPr>
          <a:xfrm>
            <a:off x="371959" y="1690687"/>
            <a:ext cx="11437749" cy="4942587"/>
          </a:xfrm>
        </p:spPr>
        <p:txBody>
          <a:bodyPr>
            <a:normAutofit fontScale="70000" lnSpcReduction="20000"/>
          </a:bodyPr>
          <a:lstStyle/>
          <a:p>
            <a:pPr>
              <a:buClr>
                <a:schemeClr val="accent2">
                  <a:lumMod val="75000"/>
                </a:schemeClr>
              </a:buClr>
            </a:pPr>
            <a:r>
              <a:rPr lang="en-US" dirty="0">
                <a:latin typeface="Times New Roman" panose="02020603050405020304" pitchFamily="18" charset="0"/>
                <a:cs typeface="Times New Roman" panose="02020603050405020304" pitchFamily="18" charset="0"/>
              </a:rPr>
              <a:t> A practice guide for college and university administrators, advisors, and faculty. Washington, DC: Institute of Education Sciences, What Works Clearinghouse. </a:t>
            </a:r>
            <a:r>
              <a:rPr lang="en-US" u="sng" dirty="0">
                <a:latin typeface="Times New Roman" panose="02020603050405020304" pitchFamily="18" charset="0"/>
                <a:cs typeface="Times New Roman" panose="02020603050405020304" pitchFamily="18" charset="0"/>
                <a:hlinkClick r:id="rId2"/>
              </a:rPr>
              <a:t>https://ies.ed.gov/ncee/wwc/Docs/PracticeGuide/wwc_dev_ed_112916.pdf</a:t>
            </a:r>
            <a:endParaRPr lang="en-US" u="sng" dirty="0">
              <a:latin typeface="Times New Roman" panose="02020603050405020304" pitchFamily="18" charset="0"/>
              <a:cs typeface="Times New Roman" panose="02020603050405020304" pitchFamily="18" charset="0"/>
            </a:endParaRPr>
          </a:p>
          <a:p>
            <a:pPr>
              <a:buClr>
                <a:schemeClr val="accent2">
                  <a:lumMod val="75000"/>
                </a:schemeClr>
              </a:buClr>
            </a:pPr>
            <a:r>
              <a:rPr lang="en-US" dirty="0">
                <a:latin typeface="Times New Roman" panose="02020603050405020304" pitchFamily="18" charset="0"/>
                <a:cs typeface="Times New Roman" panose="02020603050405020304" pitchFamily="18" charset="0"/>
              </a:rPr>
              <a:t>What Works in the Community Colleges: A Synthesis of the Literature on Best Practices. INSTITUTION California Univ., Los Angeles. Graduate School of Education. PUB DATE 2002-12-00 NOTE 57p.; Prepared by the Higher Education and Organizational Change Division. </a:t>
            </a:r>
            <a:r>
              <a:rPr lang="en-US" u="sng" dirty="0">
                <a:latin typeface="Times New Roman" panose="02020603050405020304" pitchFamily="18" charset="0"/>
                <a:cs typeface="Times New Roman" panose="02020603050405020304" pitchFamily="18" charset="0"/>
                <a:hlinkClick r:id="rId3"/>
              </a:rPr>
              <a:t>https://pdfs.semanticscholar.org/909d/94498abfe9d8606994c319509f43ac6b06fa.pdf?_ga=2.264020940.1746833798.1553632938-1415424856.1553632938</a:t>
            </a:r>
            <a:endParaRPr lang="en-US" u="sng" dirty="0">
              <a:latin typeface="Times New Roman" panose="02020603050405020304" pitchFamily="18" charset="0"/>
              <a:cs typeface="Times New Roman" panose="02020603050405020304" pitchFamily="18" charset="0"/>
            </a:endParaRPr>
          </a:p>
          <a:p>
            <a:pPr>
              <a:buClr>
                <a:schemeClr val="accent2">
                  <a:lumMod val="75000"/>
                </a:schemeClr>
              </a:buClr>
            </a:pPr>
            <a:r>
              <a:rPr lang="en-US" dirty="0">
                <a:latin typeface="Times New Roman" panose="02020603050405020304" pitchFamily="18" charset="0"/>
                <a:cs typeface="Times New Roman" panose="02020603050405020304" pitchFamily="18" charset="0"/>
              </a:rPr>
              <a:t>Chickering, A. W., &amp; Kuh, G. D. (2005). Promoting student success: Creating conditions so every student can learn (Occasional Paper No. 3). Bloomington, Indiana: Indiana University Center for Postsecondary Research.</a:t>
            </a:r>
          </a:p>
          <a:p>
            <a:pPr>
              <a:buClr>
                <a:schemeClr val="accent2">
                  <a:lumMod val="75000"/>
                </a:schemeClr>
              </a:buClr>
            </a:pPr>
            <a:r>
              <a:rPr lang="en-US" dirty="0">
                <a:latin typeface="Times New Roman" panose="02020603050405020304" pitchFamily="18" charset="0"/>
                <a:cs typeface="Times New Roman" panose="02020603050405020304" pitchFamily="18" charset="0"/>
              </a:rPr>
              <a:t>IES, Strategies for Postsecondary Students in Developmental Education – A Practice Guide for College and University Administrators, Advisors, and FacultyWhat Works Clearinghouse </a:t>
            </a:r>
            <a:r>
              <a:rPr lang="en-US" u="sng" dirty="0">
                <a:latin typeface="Times New Roman" panose="02020603050405020304" pitchFamily="18" charset="0"/>
                <a:cs typeface="Times New Roman" panose="02020603050405020304" pitchFamily="18" charset="0"/>
                <a:hlinkClick r:id="rId4"/>
              </a:rPr>
              <a:t>https://ies.ed.gov/ncee/wwc/</a:t>
            </a:r>
            <a:endParaRPr lang="en-US" dirty="0">
              <a:latin typeface="Times New Roman" panose="02020603050405020304" pitchFamily="18" charset="0"/>
              <a:cs typeface="Times New Roman" panose="02020603050405020304" pitchFamily="18" charset="0"/>
            </a:endParaRPr>
          </a:p>
          <a:p>
            <a:pPr>
              <a:buClr>
                <a:schemeClr val="accent2">
                  <a:lumMod val="75000"/>
                </a:schemeClr>
              </a:buClr>
            </a:pPr>
            <a:r>
              <a:rPr lang="en-US" dirty="0">
                <a:latin typeface="Times New Roman" panose="02020603050405020304" pitchFamily="18" charset="0"/>
                <a:cs typeface="Times New Roman" panose="02020603050405020304" pitchFamily="18" charset="0"/>
              </a:rPr>
              <a:t>Schunk, D.H. &amp; Zimmerman, B.J. (2006). Competence and control beliefs: Distinguishing the means and ends. In Alexamder, P.A. &amp; Winnie, P.H. (Eds.). Handbook of educational psychology (2nd ed.). Mahwah, NJ: Lawrence Erlbaum Associates.</a:t>
            </a:r>
          </a:p>
          <a:p>
            <a:pPr>
              <a:buClr>
                <a:schemeClr val="accent2">
                  <a:lumMod val="75000"/>
                </a:schemeClr>
              </a:buClr>
            </a:pPr>
            <a:r>
              <a:rPr lang="en-US" dirty="0">
                <a:latin typeface="Times New Roman" panose="02020603050405020304" pitchFamily="18" charset="0"/>
                <a:cs typeface="Times New Roman" panose="02020603050405020304" pitchFamily="18" charset="0"/>
              </a:rPr>
              <a:t>Shushok, F. r., &amp; Hulme, E. (2006). What's Right with You: Helping Students Find and Use Their Personal Strengths. About Campus, 11(4), 2-8.</a:t>
            </a:r>
          </a:p>
        </p:txBody>
      </p:sp>
    </p:spTree>
    <p:extLst>
      <p:ext uri="{BB962C8B-B14F-4D97-AF65-F5344CB8AC3E}">
        <p14:creationId xmlns:p14="http://schemas.microsoft.com/office/powerpoint/2010/main" val="1793882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304160" y="151714"/>
            <a:ext cx="11645385" cy="1163503"/>
          </a:xfrm>
        </p:spPr>
        <p:txBody>
          <a:bodyPr>
            <a:noAutofit/>
          </a:bodyPr>
          <a:lstStyle/>
          <a:p>
            <a:r>
              <a:rPr lang="en-US" sz="3800" b="1" dirty="0">
                <a:solidFill>
                  <a:schemeClr val="accent2">
                    <a:lumMod val="50000"/>
                  </a:schemeClr>
                </a:solidFill>
                <a:latin typeface="+mn-lt"/>
                <a:cs typeface="Times New Roman" panose="02020603050405020304" pitchFamily="18" charset="0"/>
              </a:rPr>
              <a:t>Supporting a Focus on the Student Onboarding Experience: </a:t>
            </a:r>
            <a:r>
              <a:rPr lang="en-US" sz="3800" dirty="0">
                <a:solidFill>
                  <a:schemeClr val="accent2">
                    <a:lumMod val="50000"/>
                  </a:schemeClr>
                </a:solidFill>
                <a:latin typeface="+mn-lt"/>
                <a:cs typeface="Times New Roman" panose="02020603050405020304" pitchFamily="18" charset="0"/>
              </a:rPr>
              <a:t>Resources</a:t>
            </a:r>
            <a:r>
              <a:rPr lang="en-US" sz="3800" b="1" dirty="0">
                <a:solidFill>
                  <a:schemeClr val="accent2">
                    <a:lumMod val="50000"/>
                  </a:schemeClr>
                </a:solidFill>
                <a:latin typeface="+mn-lt"/>
                <a:cs typeface="Times New Roman" panose="02020603050405020304" pitchFamily="18" charset="0"/>
              </a:rPr>
              <a:t> </a:t>
            </a:r>
            <a:r>
              <a:rPr lang="en-US" sz="3800" dirty="0">
                <a:solidFill>
                  <a:schemeClr val="accent2">
                    <a:lumMod val="50000"/>
                  </a:schemeClr>
                </a:solidFill>
                <a:latin typeface="+mn-lt"/>
                <a:cs typeface="Times New Roman" panose="02020603050405020304" pitchFamily="18" charset="0"/>
              </a:rPr>
              <a:t>from RP Group</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470418" y="1219117"/>
            <a:ext cx="11251167" cy="5320915"/>
          </a:xfrm>
        </p:spPr>
        <p:txBody>
          <a:bodyPr>
            <a:normAutofit fontScale="25000" lnSpcReduction="20000"/>
          </a:bodyPr>
          <a:lstStyle/>
          <a:p>
            <a:pPr marL="0" indent="0">
              <a:lnSpc>
                <a:spcPct val="120000"/>
              </a:lnSpc>
              <a:spcBef>
                <a:spcPts val="1600"/>
              </a:spcBef>
              <a:buNone/>
            </a:pPr>
            <a:r>
              <a:rPr lang="en-US" sz="7200" b="1" i="1" dirty="0">
                <a:solidFill>
                  <a:schemeClr val="accent2">
                    <a:lumMod val="75000"/>
                  </a:schemeClr>
                </a:solidFill>
              </a:rPr>
              <a:t>Understanding the Student Experience Through the Loss/Momentum Framework: Clearing the Path to Completion (Research and Planning Group for California Community Colleges)</a:t>
            </a:r>
            <a:endParaRPr lang="en-US" sz="7200" b="1" dirty="0">
              <a:solidFill>
                <a:schemeClr val="accent2">
                  <a:lumMod val="75000"/>
                </a:schemeClr>
              </a:solidFill>
            </a:endParaRPr>
          </a:p>
          <a:p>
            <a:pPr marL="0" indent="0">
              <a:lnSpc>
                <a:spcPct val="120000"/>
              </a:lnSpc>
              <a:spcBef>
                <a:spcPts val="0"/>
              </a:spcBef>
              <a:buNone/>
            </a:pPr>
            <a:r>
              <a:rPr lang="en-US" sz="7200" dirty="0"/>
              <a:t>A guide to ensure students successfully transition through critical junctures in their educational journey, </a:t>
            </a:r>
            <a:r>
              <a:rPr lang="en-US" sz="7200" dirty="0">
                <a:hlinkClick r:id="rId3"/>
              </a:rPr>
              <a:t>https://tinyurl.com/y5u93yxl</a:t>
            </a:r>
            <a:endParaRPr lang="en-US" sz="7200" dirty="0"/>
          </a:p>
          <a:p>
            <a:pPr marL="0" indent="0">
              <a:lnSpc>
                <a:spcPct val="120000"/>
              </a:lnSpc>
              <a:spcBef>
                <a:spcPts val="0"/>
              </a:spcBef>
              <a:buNone/>
            </a:pPr>
            <a:r>
              <a:rPr lang="en-US" sz="7200" b="1" i="1" dirty="0">
                <a:solidFill>
                  <a:schemeClr val="accent2">
                    <a:lumMod val="75000"/>
                  </a:schemeClr>
                </a:solidFill>
              </a:rPr>
              <a:t>Student Engagement in Guided Pathways Development</a:t>
            </a:r>
            <a:endParaRPr lang="en-US" sz="7200" b="1" dirty="0">
              <a:solidFill>
                <a:schemeClr val="accent2">
                  <a:lumMod val="75000"/>
                </a:schemeClr>
              </a:solidFill>
            </a:endParaRPr>
          </a:p>
          <a:p>
            <a:pPr marL="0" indent="0">
              <a:lnSpc>
                <a:spcPct val="120000"/>
              </a:lnSpc>
              <a:spcBef>
                <a:spcPts val="0"/>
              </a:spcBef>
              <a:buNone/>
            </a:pPr>
            <a:r>
              <a:rPr lang="en-US" sz="7200" dirty="0"/>
              <a:t>An overview of six design principles for effective student engagement, </a:t>
            </a:r>
            <a:r>
              <a:rPr lang="en-US" sz="7200" dirty="0">
                <a:hlinkClick r:id="rId4"/>
              </a:rPr>
              <a:t>https://tinyurl.com/y3ovco7w</a:t>
            </a:r>
            <a:r>
              <a:rPr lang="en-US" sz="7200" dirty="0"/>
              <a:t> </a:t>
            </a:r>
            <a:endParaRPr lang="en-US" sz="8000" b="1" dirty="0">
              <a:solidFill>
                <a:srgbClr val="0070C0"/>
              </a:solidFill>
            </a:endParaRPr>
          </a:p>
          <a:p>
            <a:pPr marL="0" indent="0">
              <a:lnSpc>
                <a:spcPct val="120000"/>
              </a:lnSpc>
              <a:spcBef>
                <a:spcPts val="0"/>
              </a:spcBef>
              <a:buNone/>
            </a:pPr>
            <a:r>
              <a:rPr lang="en-US" sz="7200" b="1" i="1" dirty="0">
                <a:solidFill>
                  <a:schemeClr val="accent2">
                    <a:lumMod val="75000"/>
                  </a:schemeClr>
                </a:solidFill>
                <a:cs typeface="Times New Roman" panose="02020603050405020304" pitchFamily="18" charset="0"/>
              </a:rPr>
              <a:t>Students Shaping Change: Engaging Students as Essential Partners in Guided Pathways Development</a:t>
            </a:r>
          </a:p>
          <a:p>
            <a:pPr marL="0" indent="0">
              <a:lnSpc>
                <a:spcPct val="120000"/>
              </a:lnSpc>
              <a:spcBef>
                <a:spcPts val="0"/>
              </a:spcBef>
              <a:buNone/>
            </a:pPr>
            <a:r>
              <a:rPr lang="en-US" sz="7200" dirty="0">
                <a:cs typeface="Times New Roman" panose="02020603050405020304" pitchFamily="18" charset="0"/>
              </a:rPr>
              <a:t>Resource demonstrating design principles for meaningfully partnering with students throughout redesign, with examples from Santa Monica College’s Student Advisory Squad, </a:t>
            </a:r>
            <a:r>
              <a:rPr lang="en-US" sz="7200" dirty="0">
                <a:cs typeface="Times New Roman" panose="02020603050405020304" pitchFamily="18" charset="0"/>
                <a:hlinkClick r:id="rId5"/>
              </a:rPr>
              <a:t>https://tinyurl.com/y4ay7xye</a:t>
            </a:r>
            <a:endParaRPr lang="en-US" sz="7200" dirty="0">
              <a:cs typeface="Times New Roman" panose="02020603050405020304" pitchFamily="18" charset="0"/>
            </a:endParaRPr>
          </a:p>
          <a:p>
            <a:pPr marL="0" indent="0">
              <a:lnSpc>
                <a:spcPct val="120000"/>
              </a:lnSpc>
              <a:spcBef>
                <a:spcPts val="0"/>
              </a:spcBef>
              <a:buNone/>
            </a:pPr>
            <a:r>
              <a:rPr lang="en-US" sz="7200" b="1" i="1" dirty="0">
                <a:solidFill>
                  <a:schemeClr val="accent2">
                    <a:lumMod val="75000"/>
                  </a:schemeClr>
                </a:solidFill>
              </a:rPr>
              <a:t>Collecting Student Voices for Guided Pathways Inquiry and Design: Why Do It, How It Works, and What It Looks Like in Action</a:t>
            </a:r>
          </a:p>
          <a:p>
            <a:pPr marL="0" indent="0">
              <a:lnSpc>
                <a:spcPct val="120000"/>
              </a:lnSpc>
              <a:spcBef>
                <a:spcPts val="0"/>
              </a:spcBef>
              <a:buNone/>
            </a:pPr>
            <a:r>
              <a:rPr lang="en-US" sz="7200" dirty="0"/>
              <a:t>A hands-on guide providing college stakeholders—particularly cross-functional teams—an introduction to engaging students in early GP development efforts, </a:t>
            </a:r>
            <a:r>
              <a:rPr lang="en-US" sz="7200" i="1" dirty="0"/>
              <a:t>Found in the California Community Colleges  Vision Resource Center at </a:t>
            </a:r>
            <a:r>
              <a:rPr lang="en-US" sz="7200" i="1" dirty="0">
                <a:hlinkClick r:id="rId6"/>
              </a:rPr>
              <a:t>https://visionresourcecenter.cccco.edu/</a:t>
            </a:r>
            <a:r>
              <a:rPr lang="en-US" sz="7200" i="1" dirty="0"/>
              <a:t> </a:t>
            </a:r>
          </a:p>
          <a:p>
            <a:pPr marL="0" indent="0">
              <a:lnSpc>
                <a:spcPct val="120000"/>
              </a:lnSpc>
              <a:spcBef>
                <a:spcPts val="0"/>
              </a:spcBef>
              <a:buNone/>
            </a:pPr>
            <a:r>
              <a:rPr lang="en-US" sz="7200" b="1" i="1" dirty="0">
                <a:solidFill>
                  <a:schemeClr val="accent2">
                    <a:lumMod val="75000"/>
                  </a:schemeClr>
                </a:solidFill>
              </a:rPr>
              <a:t>New Student Onboarding Diagnostic: What First Impression Does Your College Make?</a:t>
            </a:r>
            <a:r>
              <a:rPr lang="en-US" sz="7200" b="1" dirty="0">
                <a:solidFill>
                  <a:schemeClr val="accent2">
                    <a:lumMod val="75000"/>
                  </a:schemeClr>
                </a:solidFill>
              </a:rPr>
              <a:t> (EAB)</a:t>
            </a:r>
          </a:p>
          <a:p>
            <a:pPr marL="0" indent="0">
              <a:lnSpc>
                <a:spcPct val="120000"/>
              </a:lnSpc>
              <a:spcBef>
                <a:spcPts val="0"/>
              </a:spcBef>
              <a:buNone/>
            </a:pPr>
            <a:r>
              <a:rPr lang="en-US" sz="7200" dirty="0"/>
              <a:t>A tool to assess key onboarding processes and how they can be improved or strengthened, </a:t>
            </a:r>
            <a:r>
              <a:rPr lang="en-US" sz="7200" dirty="0">
                <a:hlinkClick r:id="rId7"/>
              </a:rPr>
              <a:t>https://tinyurl.com/y4fv5zgc</a:t>
            </a:r>
            <a:endParaRPr lang="en-US" sz="7200" dirty="0"/>
          </a:p>
          <a:p>
            <a:pPr marL="0" indent="0">
              <a:lnSpc>
                <a:spcPct val="120000"/>
              </a:lnSpc>
              <a:spcBef>
                <a:spcPts val="0"/>
              </a:spcBef>
              <a:buNone/>
            </a:pPr>
            <a:r>
              <a:rPr lang="en-US" sz="7200" b="1" i="1" dirty="0">
                <a:solidFill>
                  <a:schemeClr val="accent2">
                    <a:lumMod val="75000"/>
                  </a:schemeClr>
                </a:solidFill>
              </a:rPr>
              <a:t>What We Are Learning About Guided Pathways (Community College Resource Center)</a:t>
            </a:r>
            <a:endParaRPr lang="en-US" sz="7200" b="1" dirty="0">
              <a:solidFill>
                <a:schemeClr val="accent2">
                  <a:lumMod val="75000"/>
                </a:schemeClr>
              </a:solidFill>
            </a:endParaRPr>
          </a:p>
          <a:p>
            <a:pPr marL="0" indent="0">
              <a:lnSpc>
                <a:spcPct val="120000"/>
              </a:lnSpc>
              <a:spcBef>
                <a:spcPts val="0"/>
              </a:spcBef>
              <a:buNone/>
            </a:pPr>
            <a:r>
              <a:rPr lang="en-US" sz="7200" dirty="0"/>
              <a:t>A summary of key practices from national Guided Pathways efforts including recommendations for strengthening onboarding practices, </a:t>
            </a:r>
            <a:r>
              <a:rPr lang="en-US" sz="7200" dirty="0">
                <a:hlinkClick r:id="rId8"/>
              </a:rPr>
              <a:t>https://tinyurl.com/yyk4bv9p</a:t>
            </a:r>
            <a:r>
              <a:rPr lang="en-US" sz="7200" dirty="0"/>
              <a:t> </a:t>
            </a:r>
          </a:p>
          <a:p>
            <a:pPr marL="0" indent="0">
              <a:lnSpc>
                <a:spcPct val="120000"/>
              </a:lnSpc>
              <a:spcBef>
                <a:spcPts val="0"/>
              </a:spcBef>
              <a:buNone/>
            </a:pPr>
            <a:endParaRPr lang="en-US" sz="7200" i="1" dirty="0"/>
          </a:p>
          <a:p>
            <a:pPr marL="0" indent="0">
              <a:buNone/>
            </a:pPr>
            <a:endParaRPr lang="en-US" sz="8000" i="1" dirty="0">
              <a:solidFill>
                <a:srgbClr val="0070C0"/>
              </a:solidFill>
            </a:endParaRPr>
          </a:p>
          <a:p>
            <a:pPr marL="0" indent="0">
              <a:buNone/>
            </a:pPr>
            <a:endParaRPr lang="en-US" sz="8000" i="1" dirty="0">
              <a:solidFill>
                <a:srgbClr val="0070C0"/>
              </a:solidFill>
            </a:endParaRPr>
          </a:p>
          <a:p>
            <a:pPr marL="0" indent="0">
              <a:buNone/>
            </a:pPr>
            <a:endParaRPr lang="en-US" sz="6200" dirty="0"/>
          </a:p>
          <a:p>
            <a:pPr algn="r"/>
            <a:endParaRPr lang="en-US" sz="2400" dirty="0">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281693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208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F66B3B2-AE5B-4550-ABE7-28557389492E}"/>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53945" y="643466"/>
            <a:ext cx="8284110" cy="5571067"/>
          </a:xfrm>
          <a:prstGeom prst="rect">
            <a:avLst/>
          </a:prstGeom>
        </p:spPr>
      </p:pic>
      <p:sp>
        <p:nvSpPr>
          <p:cNvPr id="2" name="Oval 1">
            <a:extLst>
              <a:ext uri="{FF2B5EF4-FFF2-40B4-BE49-F238E27FC236}">
                <a16:creationId xmlns:a16="http://schemas.microsoft.com/office/drawing/2014/main" id="{EEDC88E7-1FB2-3547-8621-90461218FDD0}"/>
              </a:ext>
            </a:extLst>
          </p:cNvPr>
          <p:cNvSpPr/>
          <p:nvPr/>
        </p:nvSpPr>
        <p:spPr>
          <a:xfrm>
            <a:off x="4153546" y="2944678"/>
            <a:ext cx="2200759" cy="3487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796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Onboarding, Guided Placement, Self Placement—Definitions </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340963" y="1921789"/>
            <a:ext cx="11422251" cy="4819973"/>
          </a:xfrm>
        </p:spPr>
        <p:txBody>
          <a:bodyPr>
            <a:noAutofit/>
          </a:bodyPr>
          <a:lstStyle/>
          <a:p>
            <a:pPr marL="0" indent="0">
              <a:lnSpc>
                <a:spcPct val="100000"/>
              </a:lnSpc>
              <a:spcBef>
                <a:spcPts val="0"/>
              </a:spcBef>
              <a:spcAft>
                <a:spcPts val="200"/>
              </a:spcAft>
              <a:buClr>
                <a:srgbClr val="7030A0"/>
              </a:buClr>
              <a:buNone/>
            </a:pPr>
            <a:r>
              <a:rPr lang="en-US" sz="2200" b="1" dirty="0">
                <a:latin typeface="Times New Roman" panose="02020603050405020304" pitchFamily="18" charset="0"/>
                <a:cs typeface="Times New Roman" panose="02020603050405020304" pitchFamily="18" charset="0"/>
              </a:rPr>
              <a:t>Guided Placement: </a:t>
            </a:r>
            <a:r>
              <a:rPr lang="en-US" sz="2200" dirty="0">
                <a:latin typeface="Times New Roman" panose="02020603050405020304" pitchFamily="18" charset="0"/>
                <a:cs typeface="Times New Roman" panose="02020603050405020304" pitchFamily="18" charset="0"/>
              </a:rPr>
              <a:t>A process or a tool used to encourage a student to reflect on his or her academic history and educational goals that may include the student evaluating their familiarity and comfort with topics in English or mathematics. After completing the process, students will receive their course placement. </a:t>
            </a:r>
          </a:p>
          <a:p>
            <a:pPr marL="0" indent="0">
              <a:lnSpc>
                <a:spcPct val="100000"/>
              </a:lnSpc>
              <a:spcBef>
                <a:spcPts val="0"/>
              </a:spcBef>
              <a:spcAft>
                <a:spcPts val="200"/>
              </a:spcAft>
              <a:buClr>
                <a:srgbClr val="7030A0"/>
              </a:buClr>
              <a:buNone/>
            </a:pPr>
            <a:r>
              <a:rPr lang="en-US" sz="2200" b="1" dirty="0">
                <a:latin typeface="Times New Roman" panose="02020603050405020304" pitchFamily="18" charset="0"/>
                <a:cs typeface="Times New Roman" panose="02020603050405020304" pitchFamily="18" charset="0"/>
              </a:rPr>
              <a:t>Onboarding: </a:t>
            </a:r>
            <a:r>
              <a:rPr lang="en-US" sz="2200" dirty="0">
                <a:latin typeface="Times New Roman" panose="02020603050405020304" pitchFamily="18" charset="0"/>
                <a:cs typeface="Times New Roman" panose="02020603050405020304" pitchFamily="18" charset="0"/>
              </a:rPr>
              <a:t>A process of orienting a student to the college and the programs and courses offered. The process often includes collection of information from the student about the student’s educational and career goals, elements of the student’s life that may impact their studies, and additional information about the student’s educational and life experiences that will inform and assist the student to choose appropriate courses. </a:t>
            </a:r>
          </a:p>
          <a:p>
            <a:pPr marL="0" indent="0">
              <a:lnSpc>
                <a:spcPct val="100000"/>
              </a:lnSpc>
              <a:spcBef>
                <a:spcPts val="0"/>
              </a:spcBef>
              <a:spcAft>
                <a:spcPts val="200"/>
              </a:spcAft>
              <a:buClr>
                <a:srgbClr val="7030A0"/>
              </a:buClr>
              <a:buNone/>
            </a:pPr>
            <a:r>
              <a:rPr lang="en-US" sz="2200" b="1" dirty="0">
                <a:latin typeface="Times New Roman" panose="02020603050405020304" pitchFamily="18" charset="0"/>
                <a:cs typeface="Times New Roman" panose="02020603050405020304" pitchFamily="18" charset="0"/>
              </a:rPr>
              <a:t>Self Placement: </a:t>
            </a:r>
            <a:r>
              <a:rPr lang="en-US" sz="2200" dirty="0">
                <a:latin typeface="Times New Roman" panose="02020603050405020304" pitchFamily="18" charset="0"/>
                <a:cs typeface="Times New Roman" panose="02020603050405020304" pitchFamily="18" charset="0"/>
              </a:rPr>
              <a:t>The process in which a student chooses their placement after consideration of the self-assessment survey results and other relevant factors. </a:t>
            </a:r>
          </a:p>
          <a:p>
            <a:pPr marL="0" indent="0" algn="ctr">
              <a:lnSpc>
                <a:spcPct val="100000"/>
              </a:lnSpc>
              <a:spcBef>
                <a:spcPts val="0"/>
              </a:spcBef>
              <a:spcAft>
                <a:spcPts val="200"/>
              </a:spcAft>
              <a:buClr>
                <a:srgbClr val="7030A0"/>
              </a:buClr>
              <a:buNone/>
            </a:pPr>
            <a:endParaRPr lang="en-US" sz="1800" i="1" dirty="0">
              <a:latin typeface="Times New Roman" panose="02020603050405020304" pitchFamily="18" charset="0"/>
              <a:cs typeface="Times New Roman" panose="02020603050405020304" pitchFamily="18" charset="0"/>
            </a:endParaRPr>
          </a:p>
          <a:p>
            <a:pPr marL="0" indent="0" algn="ctr">
              <a:lnSpc>
                <a:spcPct val="100000"/>
              </a:lnSpc>
              <a:spcBef>
                <a:spcPts val="0"/>
              </a:spcBef>
              <a:spcAft>
                <a:spcPts val="200"/>
              </a:spcAft>
              <a:buClr>
                <a:srgbClr val="7030A0"/>
              </a:buClr>
              <a:buNone/>
            </a:pPr>
            <a:r>
              <a:rPr lang="en-US" sz="1800" i="1" dirty="0">
                <a:latin typeface="Times New Roman" panose="02020603050405020304" pitchFamily="18" charset="0"/>
                <a:cs typeface="Times New Roman" panose="02020603050405020304" pitchFamily="18" charset="0"/>
              </a:rPr>
              <a:t>From CCCCO Memo AA 19-19: </a:t>
            </a:r>
            <a:r>
              <a:rPr lang="en-US" sz="1800" i="1" dirty="0">
                <a:latin typeface="Times New Roman" panose="02020603050405020304" pitchFamily="18" charset="0"/>
                <a:cs typeface="Times New Roman" panose="02020603050405020304" pitchFamily="18" charset="0"/>
                <a:hlinkClick r:id="rId3"/>
              </a:rPr>
              <a:t>AB 705 Guided and Self Placement Guidance and Adoption Plan Instructions</a:t>
            </a:r>
            <a:endParaRPr lang="en-US"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79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For clarity…</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1115878" y="1456841"/>
            <a:ext cx="9841424" cy="3642101"/>
          </a:xfrm>
        </p:spPr>
        <p:txBody>
          <a:bodyPr>
            <a:noAutofit/>
          </a:bodyPr>
          <a:lstStyle/>
          <a:p>
            <a:pPr marL="0" indent="0">
              <a:lnSpc>
                <a:spcPct val="100000"/>
              </a:lnSpc>
              <a:spcBef>
                <a:spcPts val="0"/>
              </a:spcBef>
              <a:spcAft>
                <a:spcPts val="200"/>
              </a:spcAft>
              <a:buClr>
                <a:srgbClr val="0070C0"/>
              </a:buClr>
              <a:buNone/>
            </a:pPr>
            <a:r>
              <a:rPr lang="en-US" b="1" dirty="0">
                <a:solidFill>
                  <a:srgbClr val="0070C0"/>
                </a:solidFill>
                <a:latin typeface="Times New Roman" panose="02020603050405020304" pitchFamily="18" charset="0"/>
                <a:cs typeface="Times New Roman" panose="02020603050405020304" pitchFamily="18" charset="0"/>
              </a:rPr>
              <a:t>GSP</a:t>
            </a:r>
            <a:r>
              <a:rPr lang="en-US" dirty="0">
                <a:latin typeface="Times New Roman" panose="02020603050405020304" pitchFamily="18" charset="0"/>
                <a:cs typeface="Times New Roman" panose="02020603050405020304" pitchFamily="18" charset="0"/>
              </a:rPr>
              <a:t> – Guided Self Placement </a:t>
            </a:r>
          </a:p>
          <a:p>
            <a:pPr>
              <a:lnSpc>
                <a:spcPct val="100000"/>
              </a:lnSpc>
              <a:spcBef>
                <a:spcPts val="0"/>
              </a:spcBef>
              <a:spcAft>
                <a:spcPts val="200"/>
              </a:spcAft>
              <a:buClr>
                <a:srgbClr val="0070C0"/>
              </a:buClr>
            </a:pPr>
            <a:r>
              <a:rPr lang="en-US" dirty="0">
                <a:latin typeface="Times New Roman" panose="02020603050405020304" pitchFamily="18" charset="0"/>
                <a:cs typeface="Times New Roman" panose="02020603050405020304" pitchFamily="18" charset="0"/>
              </a:rPr>
              <a:t>NOT defined in Education Code nor Title 5</a:t>
            </a:r>
          </a:p>
          <a:p>
            <a:pPr>
              <a:lnSpc>
                <a:spcPct val="100000"/>
              </a:lnSpc>
              <a:spcBef>
                <a:spcPts val="0"/>
              </a:spcBef>
              <a:spcAft>
                <a:spcPts val="200"/>
              </a:spcAft>
              <a:buClr>
                <a:srgbClr val="0070C0"/>
              </a:buClr>
            </a:pPr>
            <a:r>
              <a:rPr lang="en-US" dirty="0">
                <a:latin typeface="Times New Roman" panose="02020603050405020304" pitchFamily="18" charset="0"/>
                <a:cs typeface="Times New Roman" panose="02020603050405020304" pitchFamily="18" charset="0"/>
              </a:rPr>
              <a:t>Generic term often used for onboarding, guided placement, and self placement</a:t>
            </a:r>
          </a:p>
          <a:p>
            <a:pPr>
              <a:lnSpc>
                <a:spcPct val="100000"/>
              </a:lnSpc>
              <a:spcBef>
                <a:spcPts val="0"/>
              </a:spcBef>
              <a:spcAft>
                <a:spcPts val="200"/>
              </a:spcAft>
              <a:buClr>
                <a:srgbClr val="0070C0"/>
              </a:buClr>
            </a:pPr>
            <a:endParaRPr lang="en-US" dirty="0">
              <a:latin typeface="Times New Roman" panose="02020603050405020304" pitchFamily="18" charset="0"/>
              <a:cs typeface="Times New Roman" panose="02020603050405020304" pitchFamily="18" charset="0"/>
            </a:endParaRPr>
          </a:p>
          <a:p>
            <a:pPr marL="0" indent="0">
              <a:lnSpc>
                <a:spcPct val="100000"/>
              </a:lnSpc>
              <a:spcBef>
                <a:spcPts val="0"/>
              </a:spcBef>
              <a:spcAft>
                <a:spcPts val="200"/>
              </a:spcAft>
              <a:buClr>
                <a:srgbClr val="0070C0"/>
              </a:buClr>
              <a:buNone/>
            </a:pPr>
            <a:r>
              <a:rPr lang="en-US" b="1" dirty="0">
                <a:solidFill>
                  <a:srgbClr val="0070C0"/>
                </a:solidFill>
                <a:latin typeface="Times New Roman" panose="02020603050405020304" pitchFamily="18" charset="0"/>
                <a:cs typeface="Times New Roman" panose="02020603050405020304" pitchFamily="18" charset="0"/>
              </a:rPr>
              <a:t>DSP</a:t>
            </a:r>
            <a:r>
              <a:rPr lang="en-US" dirty="0">
                <a:latin typeface="Times New Roman" panose="02020603050405020304" pitchFamily="18" charset="0"/>
                <a:cs typeface="Times New Roman" panose="02020603050405020304" pitchFamily="18" charset="0"/>
              </a:rPr>
              <a:t> – Directed Self Placement</a:t>
            </a:r>
          </a:p>
          <a:p>
            <a:pPr>
              <a:lnSpc>
                <a:spcPct val="100000"/>
              </a:lnSpc>
              <a:spcBef>
                <a:spcPts val="0"/>
              </a:spcBef>
              <a:spcAft>
                <a:spcPts val="200"/>
              </a:spcAft>
              <a:buClr>
                <a:srgbClr val="0070C0"/>
              </a:buClr>
            </a:pPr>
            <a:r>
              <a:rPr lang="en-US" dirty="0">
                <a:latin typeface="Times New Roman" panose="02020603050405020304" pitchFamily="18" charset="0"/>
                <a:cs typeface="Times New Roman" panose="02020603050405020304" pitchFamily="18" charset="0"/>
              </a:rPr>
              <a:t>Term used outside of California instead of GSP</a:t>
            </a:r>
          </a:p>
        </p:txBody>
      </p:sp>
    </p:spTree>
    <p:extLst>
      <p:ext uri="{BB962C8B-B14F-4D97-AF65-F5344CB8AC3E}">
        <p14:creationId xmlns:p14="http://schemas.microsoft.com/office/powerpoint/2010/main" val="344696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0694-FA86-374A-A385-40BC7E9EBD44}"/>
              </a:ext>
            </a:extLst>
          </p:cNvPr>
          <p:cNvSpPr>
            <a:spLocks noGrp="1"/>
          </p:cNvSpPr>
          <p:nvPr>
            <p:ph type="title"/>
          </p:nvPr>
        </p:nvSpPr>
        <p:spPr>
          <a:xfrm>
            <a:off x="838200" y="365125"/>
            <a:ext cx="10537556" cy="1727146"/>
          </a:xfrm>
        </p:spPr>
        <p:txBody>
          <a:bodyPr>
            <a:normAutofit/>
          </a:bodyPr>
          <a:lstStyle/>
          <a:p>
            <a:pPr algn="ctr">
              <a:buClr>
                <a:srgbClr val="FF0000"/>
              </a:buClr>
            </a:pPr>
            <a:r>
              <a:rPr lang="en-US" b="1" dirty="0">
                <a:solidFill>
                  <a:schemeClr val="accent1"/>
                </a:solidFill>
                <a:latin typeface="Times New Roman" panose="02020603050405020304" pitchFamily="18" charset="0"/>
                <a:cs typeface="Times New Roman" panose="02020603050405020304" pitchFamily="18" charset="0"/>
              </a:rPr>
              <a:t>Elements of Effective Onboarding Components</a:t>
            </a:r>
          </a:p>
        </p:txBody>
      </p:sp>
      <p:sp>
        <p:nvSpPr>
          <p:cNvPr id="3" name="Content Placeholder 2">
            <a:extLst>
              <a:ext uri="{FF2B5EF4-FFF2-40B4-BE49-F238E27FC236}">
                <a16:creationId xmlns:a16="http://schemas.microsoft.com/office/drawing/2014/main" id="{5472B456-8EC2-624F-9A79-95418E373984}"/>
              </a:ext>
            </a:extLst>
          </p:cNvPr>
          <p:cNvSpPr>
            <a:spLocks noGrp="1"/>
          </p:cNvSpPr>
          <p:nvPr>
            <p:ph idx="1"/>
          </p:nvPr>
        </p:nvSpPr>
        <p:spPr>
          <a:xfrm>
            <a:off x="2107768" y="2262753"/>
            <a:ext cx="7935133" cy="3859079"/>
          </a:xfrm>
        </p:spPr>
        <p:txBody>
          <a:bodyPr>
            <a:normAutofit/>
          </a:bodyPr>
          <a:lstStyle/>
          <a:p>
            <a:pPr marL="0" indent="0" algn="ctr">
              <a:buClr>
                <a:srgbClr val="7030A0"/>
              </a:buClr>
              <a:buNone/>
            </a:pPr>
            <a:endParaRPr lang="en-US" sz="3200" dirty="0">
              <a:latin typeface="Times New Roman" panose="02020603050405020304" pitchFamily="18" charset="0"/>
              <a:cs typeface="Times New Roman" panose="02020603050405020304" pitchFamily="18" charset="0"/>
            </a:endParaRPr>
          </a:p>
          <a:p>
            <a:pPr marL="0" indent="0" algn="ctr">
              <a:buClr>
                <a:srgbClr val="7030A0"/>
              </a:buClr>
              <a:buNone/>
            </a:pPr>
            <a:endParaRPr lang="en-US" sz="3200" dirty="0">
              <a:latin typeface="Times New Roman" panose="02020603050405020304" pitchFamily="18" charset="0"/>
              <a:cs typeface="Times New Roman" panose="02020603050405020304" pitchFamily="18" charset="0"/>
            </a:endParaRPr>
          </a:p>
          <a:p>
            <a:pPr marL="0" indent="0" algn="ctr">
              <a:buClr>
                <a:srgbClr val="7030A0"/>
              </a:buClr>
              <a:buNone/>
            </a:pPr>
            <a:endParaRPr lang="en-US" sz="3200" dirty="0">
              <a:latin typeface="Times New Roman" panose="02020603050405020304" pitchFamily="18" charset="0"/>
              <a:cs typeface="Times New Roman" panose="02020603050405020304" pitchFamily="18" charset="0"/>
            </a:endParaRPr>
          </a:p>
          <a:p>
            <a:pPr marL="0" indent="0" algn="ctr">
              <a:buClr>
                <a:srgbClr val="7030A0"/>
              </a:buClr>
              <a:buNone/>
            </a:pPr>
            <a:endParaRPr lang="en-US" sz="3200" dirty="0">
              <a:latin typeface="Times New Roman" panose="02020603050405020304" pitchFamily="18" charset="0"/>
              <a:cs typeface="Times New Roman" panose="02020603050405020304" pitchFamily="18" charset="0"/>
            </a:endParaRPr>
          </a:p>
          <a:p>
            <a:pPr marL="0" indent="0" algn="ctr">
              <a:buClr>
                <a:srgbClr val="7030A0"/>
              </a:buClr>
              <a:buNone/>
            </a:pPr>
            <a:r>
              <a:rPr lang="en-US" sz="3200" dirty="0">
                <a:latin typeface="Times New Roman" panose="02020603050405020304" pitchFamily="18" charset="0"/>
                <a:cs typeface="Times New Roman" panose="02020603050405020304" pitchFamily="18" charset="0"/>
              </a:rPr>
              <a:t>One word…popcorn style!</a:t>
            </a:r>
          </a:p>
        </p:txBody>
      </p:sp>
      <p:pic>
        <p:nvPicPr>
          <p:cNvPr id="5" name="Picture 4">
            <a:extLst>
              <a:ext uri="{FF2B5EF4-FFF2-40B4-BE49-F238E27FC236}">
                <a16:creationId xmlns:a16="http://schemas.microsoft.com/office/drawing/2014/main" id="{04164A9E-FE31-4242-ADBA-9AE09548DE94}"/>
              </a:ext>
            </a:extLst>
          </p:cNvPr>
          <p:cNvPicPr>
            <a:picLocks noChangeAspect="1"/>
          </p:cNvPicPr>
          <p:nvPr/>
        </p:nvPicPr>
        <p:blipFill>
          <a:blip r:embed="rId3"/>
          <a:stretch>
            <a:fillRect/>
          </a:stretch>
        </p:blipFill>
        <p:spPr>
          <a:xfrm>
            <a:off x="4441877" y="2362820"/>
            <a:ext cx="3266914" cy="1829472"/>
          </a:xfrm>
          <a:prstGeom prst="rect">
            <a:avLst/>
          </a:prstGeom>
        </p:spPr>
      </p:pic>
    </p:spTree>
    <p:extLst>
      <p:ext uri="{BB962C8B-B14F-4D97-AF65-F5344CB8AC3E}">
        <p14:creationId xmlns:p14="http://schemas.microsoft.com/office/powerpoint/2010/main" val="55436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Timeline of Student Placement, Onboarding or GSP Movement</a:t>
            </a:r>
          </a:p>
        </p:txBody>
      </p:sp>
      <p:sp>
        <p:nvSpPr>
          <p:cNvPr id="3" name="Content Placeholder 2"/>
          <p:cNvSpPr>
            <a:spLocks noGrp="1"/>
          </p:cNvSpPr>
          <p:nvPr>
            <p:ph idx="1"/>
          </p:nvPr>
        </p:nvSpPr>
        <p:spPr/>
        <p:txBody>
          <a:bodyPr>
            <a:normAutofit lnSpcReduction="10000"/>
          </a:bodyPr>
          <a:lstStyle/>
          <a:p>
            <a:pPr>
              <a:buClr>
                <a:schemeClr val="accent6">
                  <a:lumMod val="75000"/>
                </a:schemeClr>
              </a:buClr>
            </a:pPr>
            <a:r>
              <a:rPr lang="en-US" dirty="0">
                <a:latin typeface="Times New Roman" panose="02020603050405020304" pitchFamily="18" charset="0"/>
                <a:cs typeface="Times New Roman" panose="02020603050405020304" pitchFamily="18" charset="0"/>
              </a:rPr>
              <a:t>2013-14 Collegial Multiple Measures Project examines placement tools and practices</a:t>
            </a:r>
          </a:p>
          <a:p>
            <a:pPr>
              <a:buClr>
                <a:schemeClr val="accent6">
                  <a:lumMod val="75000"/>
                </a:schemeClr>
              </a:buClr>
            </a:pPr>
            <a:r>
              <a:rPr lang="en-US" dirty="0">
                <a:latin typeface="Times New Roman" panose="02020603050405020304" pitchFamily="18" charset="0"/>
                <a:cs typeface="Times New Roman" panose="02020603050405020304" pitchFamily="18" charset="0"/>
              </a:rPr>
              <a:t>AB 705 (Irwin, 2017) focuses on placement practices for courses in Mathematics, English and ESL</a:t>
            </a:r>
          </a:p>
          <a:p>
            <a:pPr>
              <a:buClr>
                <a:schemeClr val="accent6">
                  <a:lumMod val="75000"/>
                </a:schemeClr>
              </a:buClr>
            </a:pPr>
            <a:r>
              <a:rPr lang="en-US" dirty="0">
                <a:latin typeface="Times New Roman" panose="02020603050405020304" pitchFamily="18" charset="0"/>
                <a:cs typeface="Times New Roman" panose="02020603050405020304" pitchFamily="18" charset="0"/>
              </a:rPr>
              <a:t>An ASCCC resolution 18.01 F18 resolved that the ASCCC make available GSP strategies and urged local senates to give all student access to GSP. </a:t>
            </a:r>
          </a:p>
          <a:p>
            <a:pPr>
              <a:buClr>
                <a:schemeClr val="accent6">
                  <a:lumMod val="75000"/>
                </a:schemeClr>
              </a:buClr>
            </a:pPr>
            <a:r>
              <a:rPr lang="en-US" dirty="0">
                <a:latin typeface="Times New Roman" panose="02020603050405020304" pitchFamily="18" charset="0"/>
                <a:cs typeface="Times New Roman" panose="02020603050405020304" pitchFamily="18" charset="0"/>
              </a:rPr>
              <a:t>Fall 2018 RP Group statewide survey of AB 705 (Irwin, 2017) current and planned implementation strategies that indicated 76% of colleges intend to use some form of self placement for English, ESL, or Mathematics.</a:t>
            </a:r>
          </a:p>
        </p:txBody>
      </p:sp>
    </p:spTree>
    <p:extLst>
      <p:ext uri="{BB962C8B-B14F-4D97-AF65-F5344CB8AC3E}">
        <p14:creationId xmlns:p14="http://schemas.microsoft.com/office/powerpoint/2010/main" val="3828544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3059</TotalTime>
  <Words>3783</Words>
  <Application>Microsoft Office PowerPoint</Application>
  <PresentationFormat>Widescreen</PresentationFormat>
  <Paragraphs>385</Paragraphs>
  <Slides>46</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Apple Color Emoji</vt:lpstr>
      <vt:lpstr>Arial</vt:lpstr>
      <vt:lpstr>Calibri</vt:lpstr>
      <vt:lpstr>Calibri Light</vt:lpstr>
      <vt:lpstr>Times New Roman</vt:lpstr>
      <vt:lpstr>Wingdings</vt:lpstr>
      <vt:lpstr>Office Theme</vt:lpstr>
      <vt:lpstr>Student Onboarding Processes – Helping Students Determine their Path</vt:lpstr>
      <vt:lpstr>Description</vt:lpstr>
      <vt:lpstr>Overview</vt:lpstr>
      <vt:lpstr>Learning Outcomes</vt:lpstr>
      <vt:lpstr>PowerPoint Presentation</vt:lpstr>
      <vt:lpstr>Onboarding, Guided Placement, Self Placement—Definitions </vt:lpstr>
      <vt:lpstr>For clarity…</vt:lpstr>
      <vt:lpstr>Elements of Effective Onboarding Components</vt:lpstr>
      <vt:lpstr>Timeline of Student Placement, Onboarding or GSP Movement</vt:lpstr>
      <vt:lpstr>Students’ Onboarding Experiences and Perspectives  Alexis Zaragoza</vt:lpstr>
      <vt:lpstr>Students’ onboarding experiences and perspectives</vt:lpstr>
      <vt:lpstr>Onboarding from the Perspective of the RP Group  Rogéair Purnell</vt:lpstr>
      <vt:lpstr>Differing Perspectives </vt:lpstr>
      <vt:lpstr>Focusing on the Student Experience</vt:lpstr>
      <vt:lpstr>Six Success Factors </vt:lpstr>
      <vt:lpstr>Grounding Onboarding Redesign in the                        Student Experience: A Student-Centered Guide for Institutions</vt:lpstr>
      <vt:lpstr>Current Onboarding…</vt:lpstr>
      <vt:lpstr>PowerPoint Presentation</vt:lpstr>
      <vt:lpstr>PowerPoint Presentation</vt:lpstr>
      <vt:lpstr>First step after logging in name and address – Select an Educational Goal</vt:lpstr>
      <vt:lpstr>Choosing the ADT, Local AA/AS, Certificate</vt:lpstr>
      <vt:lpstr>Choosing a Major</vt:lpstr>
      <vt:lpstr>Choosing General Education</vt:lpstr>
      <vt:lpstr>What’s the Student Experience Like?</vt:lpstr>
      <vt:lpstr>Financial Aid – no problem…NOT</vt:lpstr>
      <vt:lpstr>So many choices…</vt:lpstr>
      <vt:lpstr>Yet, we know students with declared majors tend to persist longer…</vt:lpstr>
      <vt:lpstr>Nation-wide Studies on Onboarding or GSP</vt:lpstr>
      <vt:lpstr>Nation-wide Research Results –  Self Agency</vt:lpstr>
      <vt:lpstr>Nation-wide Research Results –  Self Agency</vt:lpstr>
      <vt:lpstr>Nation-wide Research Results –  Self Agency</vt:lpstr>
      <vt:lpstr>Nation-wide Research Results –  Self Agency</vt:lpstr>
      <vt:lpstr>What Works – Data supporting 6 Practices</vt:lpstr>
      <vt:lpstr>Research on Placement –  State University of New York (SUNY) </vt:lpstr>
      <vt:lpstr>Research – Implies work beyond placement</vt:lpstr>
      <vt:lpstr>Important Onboarding Components</vt:lpstr>
      <vt:lpstr>PowerPoint Presentation</vt:lpstr>
      <vt:lpstr>Helping Students Make Informed Choices</vt:lpstr>
      <vt:lpstr>National Recommendations for Onboarding</vt:lpstr>
      <vt:lpstr>But…what is Permitted?  Memo AA 19-19</vt:lpstr>
      <vt:lpstr>PowerPoint Presentation</vt:lpstr>
      <vt:lpstr> Share Your Onboarding (or GSP) Practices</vt:lpstr>
      <vt:lpstr>Discussion with Q and A</vt:lpstr>
      <vt:lpstr>Upcoming Events…</vt:lpstr>
      <vt:lpstr>Resources used by ASCCC Guided Pathways Task Force</vt:lpstr>
      <vt:lpstr>Supporting a Focus on the Student Onboarding Experience: Resources from RP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Rogeair D. Purnell-Mack</cp:lastModifiedBy>
  <cp:revision>308</cp:revision>
  <dcterms:created xsi:type="dcterms:W3CDTF">2017-10-02T12:56:57Z</dcterms:created>
  <dcterms:modified xsi:type="dcterms:W3CDTF">2019-09-09T18:29:10Z</dcterms:modified>
</cp:coreProperties>
</file>