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4"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8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SC </a:t>
            </a:r>
            <a:endParaRPr dirty="0"/>
          </a:p>
        </p:txBody>
      </p:sp>
      <p:sp>
        <p:nvSpPr>
          <p:cNvPr id="46" name="Google Shape;4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SC</a:t>
            </a:r>
            <a:endParaRPr dirty="0"/>
          </a:p>
        </p:txBody>
      </p:sp>
      <p:sp>
        <p:nvSpPr>
          <p:cNvPr id="106" name="Google Shape;10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SC</a:t>
            </a:r>
            <a:endParaRPr dirty="0"/>
          </a:p>
        </p:txBody>
      </p:sp>
      <p:sp>
        <p:nvSpPr>
          <p:cNvPr id="112" name="Google Shape;112;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SC</a:t>
            </a:r>
            <a:endParaRPr dirty="0"/>
          </a:p>
        </p:txBody>
      </p:sp>
      <p:sp>
        <p:nvSpPr>
          <p:cNvPr id="119" name="Google Shape;11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 </a:t>
            </a:r>
            <a:endParaRPr dirty="0"/>
          </a:p>
        </p:txBody>
      </p:sp>
      <p:sp>
        <p:nvSpPr>
          <p:cNvPr id="126" name="Google Shape;126;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cb329dc689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 </a:t>
            </a:r>
            <a:endParaRPr dirty="0"/>
          </a:p>
        </p:txBody>
      </p:sp>
      <p:sp>
        <p:nvSpPr>
          <p:cNvPr id="133" name="Google Shape;133;gcb329dc689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cb329dc689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 </a:t>
            </a:r>
            <a:endParaRPr dirty="0"/>
          </a:p>
          <a:p>
            <a:pPr marL="0" lvl="0" indent="0" algn="l" rtl="0">
              <a:spcBef>
                <a:spcPts val="360"/>
              </a:spcBef>
              <a:spcAft>
                <a:spcPts val="0"/>
              </a:spcAft>
              <a:buNone/>
            </a:pPr>
            <a:endParaRPr dirty="0"/>
          </a:p>
          <a:p>
            <a:pPr marL="0" lvl="0" indent="0" algn="l" rtl="0">
              <a:lnSpc>
                <a:spcPct val="105000"/>
              </a:lnSpc>
              <a:spcBef>
                <a:spcPts val="1200"/>
              </a:spcBef>
              <a:spcAft>
                <a:spcPts val="0"/>
              </a:spcAft>
              <a:buClr>
                <a:schemeClr val="dk1"/>
              </a:buClr>
              <a:buSzPts val="1100"/>
              <a:buFont typeface="Arial"/>
              <a:buNone/>
            </a:pPr>
            <a:r>
              <a:rPr lang="en-US" sz="1600" dirty="0">
                <a:solidFill>
                  <a:srgbClr val="404040"/>
                </a:solidFill>
                <a:latin typeface="Arial"/>
                <a:ea typeface="Arial"/>
                <a:cs typeface="Arial"/>
                <a:sym typeface="Arial"/>
              </a:rPr>
              <a:t>The primary issues found with courses that were </a:t>
            </a:r>
            <a:r>
              <a:rPr lang="en-US" sz="1600" b="1" u="sng" dirty="0">
                <a:solidFill>
                  <a:srgbClr val="404040"/>
                </a:solidFill>
                <a:latin typeface="Arial"/>
                <a:ea typeface="Arial"/>
                <a:cs typeface="Arial"/>
                <a:sym typeface="Arial"/>
              </a:rPr>
              <a:t>not</a:t>
            </a:r>
            <a:r>
              <a:rPr lang="en-US" sz="1600" dirty="0">
                <a:solidFill>
                  <a:srgbClr val="404040"/>
                </a:solidFill>
                <a:latin typeface="Arial"/>
                <a:ea typeface="Arial"/>
                <a:cs typeface="Arial"/>
                <a:sym typeface="Arial"/>
              </a:rPr>
              <a:t> approved:</a:t>
            </a:r>
            <a:endParaRPr sz="1600" dirty="0">
              <a:solidFill>
                <a:srgbClr val="404040"/>
              </a:solidFill>
              <a:latin typeface="Arial"/>
              <a:ea typeface="Arial"/>
              <a:cs typeface="Arial"/>
              <a:sym typeface="Arial"/>
            </a:endParaRPr>
          </a:p>
          <a:p>
            <a:pPr marL="457200" lvl="0" indent="-330200" algn="l" rtl="0">
              <a:lnSpc>
                <a:spcPct val="105000"/>
              </a:lnSpc>
              <a:spcBef>
                <a:spcPts val="800"/>
              </a:spcBef>
              <a:spcAft>
                <a:spcPts val="0"/>
              </a:spcAft>
              <a:buClr>
                <a:srgbClr val="404040"/>
              </a:buClr>
              <a:buSzPts val="1600"/>
              <a:buChar char="●"/>
            </a:pPr>
            <a:r>
              <a:rPr lang="en-US" sz="1600" dirty="0">
                <a:solidFill>
                  <a:srgbClr val="404040"/>
                </a:solidFill>
                <a:latin typeface="Arial"/>
                <a:ea typeface="Arial"/>
                <a:cs typeface="Arial"/>
                <a:sym typeface="Arial"/>
              </a:rPr>
              <a:t>The competencies were </a:t>
            </a:r>
            <a:r>
              <a:rPr lang="en-US" sz="1600" b="1" u="sng" dirty="0">
                <a:solidFill>
                  <a:srgbClr val="404040"/>
                </a:solidFill>
                <a:latin typeface="Arial"/>
                <a:ea typeface="Arial"/>
                <a:cs typeface="Arial"/>
                <a:sym typeface="Arial"/>
              </a:rPr>
              <a:t>not</a:t>
            </a:r>
            <a:r>
              <a:rPr lang="en-US" sz="1600" dirty="0">
                <a:solidFill>
                  <a:srgbClr val="404040"/>
                </a:solidFill>
                <a:latin typeface="Arial"/>
                <a:ea typeface="Arial"/>
                <a:cs typeface="Arial"/>
                <a:sym typeface="Arial"/>
              </a:rPr>
              <a:t> listed within the Course Outline of Record (COR). Some campuses were not changing the COR, campuses instead included an attachment that claimed to meet the competencies. Even if the course submission met the competencies, CSUCO’s feedback (as well as the instructions given throughout the process) clearly stated that this information must be in the COR. The CSUCO is bound by the COR as the official document for the course.</a:t>
            </a:r>
            <a:endParaRPr sz="1600" dirty="0">
              <a:solidFill>
                <a:srgbClr val="404040"/>
              </a:solidFill>
              <a:latin typeface="Arial"/>
              <a:ea typeface="Arial"/>
              <a:cs typeface="Arial"/>
              <a:sym typeface="Arial"/>
            </a:endParaRPr>
          </a:p>
          <a:p>
            <a:pPr marL="457200" lvl="0" indent="-330200" algn="l" rtl="0">
              <a:lnSpc>
                <a:spcPct val="105000"/>
              </a:lnSpc>
              <a:spcBef>
                <a:spcPts val="0"/>
              </a:spcBef>
              <a:spcAft>
                <a:spcPts val="0"/>
              </a:spcAft>
              <a:buClr>
                <a:srgbClr val="404040"/>
              </a:buClr>
              <a:buSzPts val="1600"/>
              <a:buChar char="●"/>
            </a:pPr>
            <a:r>
              <a:rPr lang="en-US" sz="1600" dirty="0">
                <a:solidFill>
                  <a:srgbClr val="404040"/>
                </a:solidFill>
                <a:latin typeface="Arial"/>
                <a:ea typeface="Arial"/>
                <a:cs typeface="Arial"/>
                <a:sym typeface="Arial"/>
              </a:rPr>
              <a:t>The competencies </a:t>
            </a:r>
            <a:r>
              <a:rPr lang="en-US" sz="1600" b="1" u="sng" dirty="0">
                <a:solidFill>
                  <a:srgbClr val="404040"/>
                </a:solidFill>
                <a:latin typeface="Arial"/>
                <a:ea typeface="Arial"/>
                <a:cs typeface="Arial"/>
                <a:sym typeface="Arial"/>
              </a:rPr>
              <a:t>were</a:t>
            </a:r>
            <a:r>
              <a:rPr lang="en-US" sz="1600" dirty="0">
                <a:solidFill>
                  <a:srgbClr val="404040"/>
                </a:solidFill>
                <a:latin typeface="Arial"/>
                <a:ea typeface="Arial"/>
                <a:cs typeface="Arial"/>
                <a:sym typeface="Arial"/>
              </a:rPr>
              <a:t> included in the COR, however, there was no clear link to the competencies on the course content described in the COR. In those instances, the CSUCO explicitly responded via feedback that colleges must make this connection clearer.</a:t>
            </a:r>
            <a:endParaRPr sz="1600" dirty="0">
              <a:solidFill>
                <a:srgbClr val="404040"/>
              </a:solidFill>
              <a:latin typeface="Arial"/>
              <a:ea typeface="Arial"/>
              <a:cs typeface="Arial"/>
              <a:sym typeface="Arial"/>
            </a:endParaRPr>
          </a:p>
          <a:p>
            <a:pPr marL="457200" lvl="0" indent="-330200" algn="l" rtl="0">
              <a:lnSpc>
                <a:spcPct val="105000"/>
              </a:lnSpc>
              <a:spcBef>
                <a:spcPts val="0"/>
              </a:spcBef>
              <a:spcAft>
                <a:spcPts val="0"/>
              </a:spcAft>
              <a:buClr>
                <a:srgbClr val="404040"/>
              </a:buClr>
              <a:buSzPts val="1600"/>
              <a:buChar char="●"/>
            </a:pPr>
            <a:r>
              <a:rPr lang="en-US" sz="1600" dirty="0">
                <a:solidFill>
                  <a:srgbClr val="404040"/>
                </a:solidFill>
                <a:latin typeface="Arial"/>
                <a:ea typeface="Arial"/>
                <a:cs typeface="Arial"/>
                <a:sym typeface="Arial"/>
              </a:rPr>
              <a:t>The COR is the key document—an annotated document/attachment is not appropriate. Many colleges spent significant time on the justification and attachments rather than updating the COR.</a:t>
            </a:r>
            <a:endParaRPr dirty="0"/>
          </a:p>
        </p:txBody>
      </p:sp>
      <p:sp>
        <p:nvSpPr>
          <p:cNvPr id="140" name="Google Shape;140;gcb329dc689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Kara/ SC </a:t>
            </a:r>
            <a:endParaRPr dirty="0"/>
          </a:p>
        </p:txBody>
      </p:sp>
      <p:sp>
        <p:nvSpPr>
          <p:cNvPr id="147" name="Google Shape;14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 </a:t>
            </a:r>
            <a:endParaRPr dirty="0"/>
          </a:p>
        </p:txBody>
      </p:sp>
      <p:sp>
        <p:nvSpPr>
          <p:cNvPr id="154" name="Google Shape;154;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a:t>
            </a:r>
            <a:endParaRPr dirty="0"/>
          </a:p>
        </p:txBody>
      </p:sp>
      <p:sp>
        <p:nvSpPr>
          <p:cNvPr id="161" name="Google Shape;16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Aisha/Karla/Stephanie </a:t>
            </a:r>
            <a:endParaRPr dirty="0"/>
          </a:p>
        </p:txBody>
      </p:sp>
      <p:sp>
        <p:nvSpPr>
          <p:cNvPr id="169" name="Google Shape;16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SC</a:t>
            </a:r>
            <a:endParaRPr dirty="0"/>
          </a:p>
        </p:txBody>
      </p:sp>
      <p:sp>
        <p:nvSpPr>
          <p:cNvPr id="51" name="Google Shape;5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Karla </a:t>
            </a:r>
            <a:endParaRPr dirty="0"/>
          </a:p>
        </p:txBody>
      </p:sp>
      <p:sp>
        <p:nvSpPr>
          <p:cNvPr id="176" name="Google Shape;17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f1216c832e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f1216c832e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Karla</a:t>
            </a:r>
            <a:endParaRPr dirty="0"/>
          </a:p>
        </p:txBody>
      </p:sp>
      <p:sp>
        <p:nvSpPr>
          <p:cNvPr id="184" name="Google Shape;184;gf1216c832e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Aisha/SC </a:t>
            </a:r>
            <a:endParaRPr dirty="0"/>
          </a:p>
        </p:txBody>
      </p:sp>
      <p:sp>
        <p:nvSpPr>
          <p:cNvPr id="191" name="Google Shape;19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p:txBody>
      </p:sp>
      <p:sp>
        <p:nvSpPr>
          <p:cNvPr id="198" name="Google Shape;198;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SC</a:t>
            </a:r>
            <a:endParaRPr dirty="0"/>
          </a:p>
        </p:txBody>
      </p:sp>
      <p:sp>
        <p:nvSpPr>
          <p:cNvPr id="58" name="Google Shape;5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Karla- I have an image for this that I will email to you.  </a:t>
            </a:r>
            <a:endParaRPr dirty="0"/>
          </a:p>
        </p:txBody>
      </p:sp>
      <p:sp>
        <p:nvSpPr>
          <p:cNvPr id="65" name="Google Shape;6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Karla </a:t>
            </a:r>
            <a:endParaRPr dirty="0"/>
          </a:p>
        </p:txBody>
      </p:sp>
      <p:sp>
        <p:nvSpPr>
          <p:cNvPr id="72" name="Google Shape;7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f2efc41424_1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Karla</a:t>
            </a:r>
            <a:endParaRPr dirty="0"/>
          </a:p>
        </p:txBody>
      </p:sp>
      <p:sp>
        <p:nvSpPr>
          <p:cNvPr id="79" name="Google Shape;79;gf2efc41424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 </a:t>
            </a:r>
            <a:endParaRPr dirty="0"/>
          </a:p>
        </p:txBody>
      </p:sp>
      <p:sp>
        <p:nvSpPr>
          <p:cNvPr id="86" name="Google Shape;86;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b329dc689_0_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Aisha </a:t>
            </a:r>
            <a:endParaRPr dirty="0"/>
          </a:p>
        </p:txBody>
      </p:sp>
      <p:sp>
        <p:nvSpPr>
          <p:cNvPr id="93" name="Google Shape;93;gcb329dc689_0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SC</a:t>
            </a:r>
            <a:endParaRPr dirty="0"/>
          </a:p>
        </p:txBody>
      </p:sp>
      <p:sp>
        <p:nvSpPr>
          <p:cNvPr id="100" name="Google Shape;10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959005" y="4683512"/>
            <a:ext cx="10432249" cy="173666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0"/>
              </a:spcBef>
              <a:spcAft>
                <a:spcPts val="0"/>
              </a:spcAft>
              <a:buSzPts val="1400"/>
              <a:buNone/>
              <a:defRPr sz="44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Slide A">
  <p:cSld name="Section Slide A">
    <p:spTree>
      <p:nvGrpSpPr>
        <p:cNvPr id="1" name="Shape 15"/>
        <p:cNvGrpSpPr/>
        <p:nvPr/>
      </p:nvGrpSpPr>
      <p:grpSpPr>
        <a:xfrm>
          <a:off x="0" y="0"/>
          <a:ext cx="0" cy="0"/>
          <a:chOff x="0" y="0"/>
          <a:chExt cx="0" cy="0"/>
        </a:xfrm>
      </p:grpSpPr>
      <p:sp>
        <p:nvSpPr>
          <p:cNvPr id="16" name="Google Shape;16;p3"/>
          <p:cNvSpPr/>
          <p:nvPr/>
        </p:nvSpPr>
        <p:spPr>
          <a:xfrm>
            <a:off x="4241800" y="0"/>
            <a:ext cx="7950200" cy="2355850"/>
          </a:xfrm>
          <a:prstGeom prst="rect">
            <a:avLst/>
          </a:prstGeom>
          <a:solidFill>
            <a:srgbClr val="051D56"/>
          </a:solidFill>
          <a:ln>
            <a:noFill/>
          </a:ln>
          <a:effectLst>
            <a:outerShdw blurRad="228600" dist="63500" dir="5400000" algn="t"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Arial"/>
              <a:ea typeface="Arial"/>
              <a:cs typeface="Arial"/>
              <a:sym typeface="Arial"/>
            </a:endParaRPr>
          </a:p>
        </p:txBody>
      </p:sp>
      <p:pic>
        <p:nvPicPr>
          <p:cNvPr id="17" name="Google Shape;17;p3"/>
          <p:cNvPicPr preferRelativeResize="0"/>
          <p:nvPr/>
        </p:nvPicPr>
        <p:blipFill rotWithShape="1">
          <a:blip r:embed="rId2">
            <a:alphaModFix/>
          </a:blip>
          <a:srcRect/>
          <a:stretch/>
        </p:blipFill>
        <p:spPr>
          <a:xfrm>
            <a:off x="-60325" y="0"/>
            <a:ext cx="4743450" cy="2360613"/>
          </a:xfrm>
          <a:prstGeom prst="rect">
            <a:avLst/>
          </a:prstGeom>
          <a:noFill/>
          <a:ln>
            <a:noFill/>
          </a:ln>
        </p:spPr>
      </p:pic>
      <p:pic>
        <p:nvPicPr>
          <p:cNvPr id="18" name="Google Shape;18;p3"/>
          <p:cNvPicPr preferRelativeResize="0"/>
          <p:nvPr/>
        </p:nvPicPr>
        <p:blipFill rotWithShape="1">
          <a:blip r:embed="rId3">
            <a:alphaModFix/>
          </a:blip>
          <a:srcRect/>
          <a:stretch/>
        </p:blipFill>
        <p:spPr>
          <a:xfrm>
            <a:off x="830263" y="6376988"/>
            <a:ext cx="377825" cy="377825"/>
          </a:xfrm>
          <a:prstGeom prst="rect">
            <a:avLst/>
          </a:prstGeom>
          <a:noFill/>
          <a:ln>
            <a:noFill/>
          </a:ln>
        </p:spPr>
      </p:pic>
      <p:sp>
        <p:nvSpPr>
          <p:cNvPr id="19" name="Google Shape;19;p3"/>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1400"/>
              <a:buNone/>
              <a:defRPr sz="3600">
                <a:solidFill>
                  <a:schemeClr val="lt1"/>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lvl1pPr marL="457200" marR="0" lvl="0" indent="-228600" algn="l">
              <a:lnSpc>
                <a:spcPct val="90000"/>
              </a:lnSpc>
              <a:spcBef>
                <a:spcPts val="1000"/>
              </a:spcBef>
              <a:spcAft>
                <a:spcPts val="0"/>
              </a:spcAft>
              <a:buClr>
                <a:srgbClr val="404040"/>
              </a:buClr>
              <a:buSzPts val="2400"/>
              <a:buFont typeface="Arial"/>
              <a:buNone/>
              <a:defRPr sz="2400"/>
            </a:lvl1pPr>
            <a:lvl2pPr marL="914400" lvl="1" indent="-381000" algn="l">
              <a:lnSpc>
                <a:spcPct val="90000"/>
              </a:lnSpc>
              <a:spcBef>
                <a:spcPts val="500"/>
              </a:spcBef>
              <a:spcAft>
                <a:spcPts val="0"/>
              </a:spcAft>
              <a:buClr>
                <a:srgbClr val="404040"/>
              </a:buClr>
              <a:buSzPts val="2400"/>
              <a:buChar char="•"/>
              <a:defRPr sz="2400"/>
            </a:lvl2pPr>
            <a:lvl3pPr marL="1371600" lvl="2" indent="-355600" algn="l">
              <a:lnSpc>
                <a:spcPct val="90000"/>
              </a:lnSpc>
              <a:spcBef>
                <a:spcPts val="500"/>
              </a:spcBef>
              <a:spcAft>
                <a:spcPts val="0"/>
              </a:spcAft>
              <a:buClr>
                <a:srgbClr val="404040"/>
              </a:buClr>
              <a:buSzPts val="2000"/>
              <a:buChar char="•"/>
              <a:defRPr sz="2000"/>
            </a:lvl3pPr>
            <a:lvl4pPr marL="1828800" lvl="3" indent="-342900" algn="l">
              <a:lnSpc>
                <a:spcPct val="90000"/>
              </a:lnSpc>
              <a:spcBef>
                <a:spcPts val="500"/>
              </a:spcBef>
              <a:spcAft>
                <a:spcPts val="0"/>
              </a:spcAft>
              <a:buClr>
                <a:srgbClr val="404040"/>
              </a:buClr>
              <a:buSzPts val="1800"/>
              <a:buChar char="•"/>
              <a:defRPr sz="1800"/>
            </a:lvl4pPr>
            <a:lvl5pPr marL="2286000" lvl="4" indent="-355600" algn="l">
              <a:lnSpc>
                <a:spcPct val="90000"/>
              </a:lnSpc>
              <a:spcBef>
                <a:spcPts val="500"/>
              </a:spcBef>
              <a:spcAft>
                <a:spcPts val="0"/>
              </a:spcAft>
              <a:buClr>
                <a:srgbClr val="404040"/>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21" name="Google Shape;21;p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2 Column Slide">
  <p:cSld name="Content 2 Column Slide">
    <p:spTree>
      <p:nvGrpSpPr>
        <p:cNvPr id="1" name="Shape 22"/>
        <p:cNvGrpSpPr/>
        <p:nvPr/>
      </p:nvGrpSpPr>
      <p:grpSpPr>
        <a:xfrm>
          <a:off x="0" y="0"/>
          <a:ext cx="0" cy="0"/>
          <a:chOff x="0" y="0"/>
          <a:chExt cx="0" cy="0"/>
        </a:xfrm>
      </p:grpSpPr>
      <p:pic>
        <p:nvPicPr>
          <p:cNvPr id="23" name="Google Shape;23;p4"/>
          <p:cNvPicPr preferRelativeResize="0"/>
          <p:nvPr/>
        </p:nvPicPr>
        <p:blipFill rotWithShape="1">
          <a:blip r:embed="rId2">
            <a:alphaModFix/>
          </a:blip>
          <a:srcRect/>
          <a:stretch/>
        </p:blipFill>
        <p:spPr>
          <a:xfrm>
            <a:off x="1277938" y="6376988"/>
            <a:ext cx="377825" cy="377825"/>
          </a:xfrm>
          <a:prstGeom prst="rect">
            <a:avLst/>
          </a:prstGeom>
          <a:noFill/>
          <a:ln>
            <a:noFill/>
          </a:ln>
        </p:spPr>
      </p:pic>
      <p:pic>
        <p:nvPicPr>
          <p:cNvPr id="24" name="Google Shape;24;p4"/>
          <p:cNvPicPr preferRelativeResize="0"/>
          <p:nvPr/>
        </p:nvPicPr>
        <p:blipFill rotWithShape="1">
          <a:blip r:embed="rId3">
            <a:alphaModFix/>
          </a:blip>
          <a:srcRect/>
          <a:stretch/>
        </p:blipFill>
        <p:spPr>
          <a:xfrm>
            <a:off x="0" y="0"/>
            <a:ext cx="822325" cy="6858000"/>
          </a:xfrm>
          <a:prstGeom prst="rect">
            <a:avLst/>
          </a:prstGeom>
          <a:noFill/>
          <a:ln>
            <a:noFill/>
          </a:ln>
          <a:effectLst>
            <a:outerShdw blurRad="190500" dist="38100" algn="ctr" rotWithShape="0">
              <a:srgbClr val="000000">
                <a:alpha val="40000"/>
              </a:srgbClr>
            </a:outerShdw>
          </a:effectLst>
        </p:spPr>
      </p:pic>
      <p:sp>
        <p:nvSpPr>
          <p:cNvPr id="25" name="Google Shape;25;p4"/>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1277650" y="1798320"/>
            <a:ext cx="4922537"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4"/>
          <p:cNvSpPr txBox="1">
            <a:spLocks noGrp="1"/>
          </p:cNvSpPr>
          <p:nvPr>
            <p:ph type="body" idx="2"/>
          </p:nvPr>
        </p:nvSpPr>
        <p:spPr>
          <a:xfrm>
            <a:off x="6388259" y="1798320"/>
            <a:ext cx="4948881" cy="439134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1 Column Slide">
  <p:cSld name="Content 1 Column Slide">
    <p:spTree>
      <p:nvGrpSpPr>
        <p:cNvPr id="1" name="Shape 29"/>
        <p:cNvGrpSpPr/>
        <p:nvPr/>
      </p:nvGrpSpPr>
      <p:grpSpPr>
        <a:xfrm>
          <a:off x="0" y="0"/>
          <a:ext cx="0" cy="0"/>
          <a:chOff x="0" y="0"/>
          <a:chExt cx="0" cy="0"/>
        </a:xfrm>
      </p:grpSpPr>
      <p:pic>
        <p:nvPicPr>
          <p:cNvPr id="30" name="Google Shape;30;p5"/>
          <p:cNvPicPr preferRelativeResize="0"/>
          <p:nvPr/>
        </p:nvPicPr>
        <p:blipFill rotWithShape="1">
          <a:blip r:embed="rId2">
            <a:alphaModFix/>
          </a:blip>
          <a:srcRect/>
          <a:stretch/>
        </p:blipFill>
        <p:spPr>
          <a:xfrm>
            <a:off x="1277938" y="6376988"/>
            <a:ext cx="377825" cy="377825"/>
          </a:xfrm>
          <a:prstGeom prst="rect">
            <a:avLst/>
          </a:prstGeom>
          <a:noFill/>
          <a:ln>
            <a:noFill/>
          </a:ln>
        </p:spPr>
      </p:pic>
      <p:pic>
        <p:nvPicPr>
          <p:cNvPr id="31" name="Google Shape;31;p5"/>
          <p:cNvPicPr preferRelativeResize="0"/>
          <p:nvPr/>
        </p:nvPicPr>
        <p:blipFill rotWithShape="1">
          <a:blip r:embed="rId3">
            <a:alphaModFix/>
          </a:blip>
          <a:srcRect/>
          <a:stretch/>
        </p:blipFill>
        <p:spPr>
          <a:xfrm>
            <a:off x="0" y="0"/>
            <a:ext cx="822325" cy="6858000"/>
          </a:xfrm>
          <a:prstGeom prst="rect">
            <a:avLst/>
          </a:prstGeom>
          <a:noFill/>
          <a:ln>
            <a:noFill/>
          </a:ln>
          <a:effectLst>
            <a:outerShdw blurRad="190500" dist="38100" algn="ctr" rotWithShape="0">
              <a:srgbClr val="000000">
                <a:alpha val="40000"/>
              </a:srgbClr>
            </a:outerShdw>
          </a:effectLst>
        </p:spPr>
      </p:pic>
      <p:sp>
        <p:nvSpPr>
          <p:cNvPr id="32" name="Google Shape;32;p5"/>
          <p:cNvSpPr txBox="1">
            <a:spLocks noGrp="1"/>
          </p:cNvSpPr>
          <p:nvPr>
            <p:ph type="title"/>
          </p:nvPr>
        </p:nvSpPr>
        <p:spPr>
          <a:xfrm>
            <a:off x="1277650" y="365125"/>
            <a:ext cx="10046043" cy="1325563"/>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1400"/>
              <a:buNone/>
              <a:defRPr sz="3600">
                <a:solidFill>
                  <a:schemeClr val="dk2"/>
                </a:solidFil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1277650" y="1798320"/>
            <a:ext cx="10058400" cy="4419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
        <p:cNvGrpSpPr/>
        <p:nvPr/>
      </p:nvGrpSpPr>
      <p:grpSpPr>
        <a:xfrm>
          <a:off x="0" y="0"/>
          <a:ext cx="0" cy="0"/>
          <a:chOff x="0" y="0"/>
          <a:chExt cx="0" cy="0"/>
        </a:xfrm>
      </p:grpSpPr>
      <p:pic>
        <p:nvPicPr>
          <p:cNvPr id="36" name="Google Shape;36;p6"/>
          <p:cNvPicPr preferRelativeResize="0"/>
          <p:nvPr/>
        </p:nvPicPr>
        <p:blipFill rotWithShape="1">
          <a:blip r:embed="rId2">
            <a:alphaModFix/>
          </a:blip>
          <a:srcRect/>
          <a:stretch/>
        </p:blipFill>
        <p:spPr>
          <a:xfrm>
            <a:off x="830263" y="6376988"/>
            <a:ext cx="377825" cy="377825"/>
          </a:xfrm>
          <a:prstGeom prst="rect">
            <a:avLst/>
          </a:prstGeom>
          <a:noFill/>
          <a:ln>
            <a:noFill/>
          </a:ln>
        </p:spPr>
      </p:pic>
      <p:sp>
        <p:nvSpPr>
          <p:cNvPr id="37" name="Google Shape;37;p6"/>
          <p:cNvSpPr txBox="1">
            <a:spLocks noGrp="1"/>
          </p:cNvSpPr>
          <p:nvPr>
            <p:ph type="sldNum" idx="12"/>
          </p:nvPr>
        </p:nvSpPr>
        <p:spPr>
          <a:xfrm>
            <a:off x="10298113" y="6356350"/>
            <a:ext cx="1055687" cy="365125"/>
          </a:xfrm>
          <a:prstGeom prst="rect">
            <a:avLst/>
          </a:prstGeom>
          <a:noFill/>
          <a:ln>
            <a:noFill/>
          </a:ln>
        </p:spPr>
        <p:txBody>
          <a:bodyPr spcFirstLastPara="1" wrap="square" lIns="91425" tIns="45700" rIns="0" bIns="45700" anchor="ctr" anchorCtr="0">
            <a:noAutofit/>
          </a:bodyPr>
          <a:lstStyle>
            <a:lvl1pPr marL="0" marR="0" lvl="0" indent="0" algn="r">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rgbClr val="404040"/>
              </a:buClr>
              <a:buSzPts val="1800"/>
              <a:buChar char="•"/>
              <a:defRPr/>
            </a:lvl1pPr>
            <a:lvl2pPr marL="914400" lvl="1" indent="-342900" algn="l">
              <a:lnSpc>
                <a:spcPct val="90000"/>
              </a:lnSpc>
              <a:spcBef>
                <a:spcPts val="500"/>
              </a:spcBef>
              <a:spcAft>
                <a:spcPts val="0"/>
              </a:spcAft>
              <a:buClr>
                <a:srgbClr val="404040"/>
              </a:buClr>
              <a:buSzPts val="1800"/>
              <a:buChar char="•"/>
              <a:defRPr/>
            </a:lvl2pPr>
            <a:lvl3pPr marL="1371600" lvl="2" indent="-342900" algn="l">
              <a:lnSpc>
                <a:spcPct val="90000"/>
              </a:lnSpc>
              <a:spcBef>
                <a:spcPts val="500"/>
              </a:spcBef>
              <a:spcAft>
                <a:spcPts val="0"/>
              </a:spcAft>
              <a:buClr>
                <a:srgbClr val="404040"/>
              </a:buClr>
              <a:buSzPts val="1800"/>
              <a:buChar char="•"/>
              <a:defRPr/>
            </a:lvl3pPr>
            <a:lvl4pPr marL="1828800" lvl="3" indent="-342900" algn="l">
              <a:lnSpc>
                <a:spcPct val="90000"/>
              </a:lnSpc>
              <a:spcBef>
                <a:spcPts val="500"/>
              </a:spcBef>
              <a:spcAft>
                <a:spcPts val="0"/>
              </a:spcAft>
              <a:buClr>
                <a:srgbClr val="404040"/>
              </a:buClr>
              <a:buSzPts val="1800"/>
              <a:buChar char="•"/>
              <a:defRPr/>
            </a:lvl4pPr>
            <a:lvl5pPr marL="2286000" lvl="4" indent="-342900" algn="l">
              <a:lnSpc>
                <a:spcPct val="90000"/>
              </a:lnSpc>
              <a:spcBef>
                <a:spcPts val="500"/>
              </a:spcBef>
              <a:spcAft>
                <a:spcPts val="0"/>
              </a:spcAft>
              <a:buClr>
                <a:srgbClr val="404040"/>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42" name="Google Shape;42;p7"/>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dirty="0"/>
          </a:p>
        </p:txBody>
      </p:sp>
      <p:sp>
        <p:nvSpPr>
          <p:cNvPr id="43" name="Google Shape;43;p7"/>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277938" y="365125"/>
            <a:ext cx="10075862"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1pPr>
            <a:lvl2pPr marR="0" lvl="1"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2pPr>
            <a:lvl3pPr marR="0" lvl="2"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3pPr>
            <a:lvl4pPr marR="0" lvl="3"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4pPr>
            <a:lvl5pPr marR="0" lvl="4" algn="l" rtl="0">
              <a:lnSpc>
                <a:spcPct val="90000"/>
              </a:lnSpc>
              <a:spcBef>
                <a:spcPts val="0"/>
              </a:spcBef>
              <a:spcAft>
                <a:spcPts val="0"/>
              </a:spcAft>
              <a:buSzPts val="1400"/>
              <a:buNone/>
              <a:defRPr sz="4400" b="0" i="0" u="none" strike="noStrike" cap="none">
                <a:solidFill>
                  <a:schemeClr val="dk2"/>
                </a:solidFill>
                <a:latin typeface="Palatino"/>
                <a:ea typeface="Palatino"/>
                <a:cs typeface="Palatino"/>
                <a:sym typeface="Palatino"/>
              </a:defRPr>
            </a:lvl5pPr>
            <a:lvl6pPr marR="0" lvl="5"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6pPr>
            <a:lvl7pPr marR="0" lvl="6"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7pPr>
            <a:lvl8pPr marR="0" lvl="7"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8pPr>
            <a:lvl9pPr marR="0" lvl="8" algn="l" rtl="0">
              <a:lnSpc>
                <a:spcPct val="90000"/>
              </a:lnSpc>
              <a:spcBef>
                <a:spcPts val="0"/>
              </a:spcBef>
              <a:spcAft>
                <a:spcPts val="0"/>
              </a:spcAft>
              <a:buSzPts val="1400"/>
              <a:buNone/>
              <a:defRPr sz="4400" b="0" i="0" u="none" strike="noStrike" cap="none">
                <a:solidFill>
                  <a:srgbClr val="10476C"/>
                </a:solidFill>
                <a:latin typeface="Palatino"/>
                <a:ea typeface="Palatino"/>
                <a:cs typeface="Palatino"/>
                <a:sym typeface="Palatino"/>
              </a:defRPr>
            </a:lvl9pPr>
          </a:lstStyle>
          <a:p>
            <a:endParaRPr/>
          </a:p>
        </p:txBody>
      </p:sp>
      <p:sp>
        <p:nvSpPr>
          <p:cNvPr id="11" name="Google Shape;11;p1"/>
          <p:cNvSpPr txBox="1">
            <a:spLocks noGrp="1"/>
          </p:cNvSpPr>
          <p:nvPr>
            <p:ph type="body" idx="1"/>
          </p:nvPr>
        </p:nvSpPr>
        <p:spPr>
          <a:xfrm>
            <a:off x="1289050" y="1825625"/>
            <a:ext cx="1006475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90000"/>
              </a:lnSpc>
              <a:spcBef>
                <a:spcPts val="1000"/>
              </a:spcBef>
              <a:spcAft>
                <a:spcPts val="0"/>
              </a:spcAft>
              <a:buClr>
                <a:srgbClr val="404040"/>
              </a:buClr>
              <a:buSzPts val="2400"/>
              <a:buFont typeface="Arial"/>
              <a:buChar char="•"/>
              <a:defRPr sz="2400" b="0" i="0" u="none" strike="noStrike" cap="none">
                <a:solidFill>
                  <a:srgbClr val="404040"/>
                </a:solidFill>
                <a:latin typeface="Arial"/>
                <a:ea typeface="Arial"/>
                <a:cs typeface="Arial"/>
                <a:sym typeface="Arial"/>
              </a:defRPr>
            </a:lvl1pPr>
            <a:lvl2pPr marL="914400" marR="0" lvl="1" indent="-368300" algn="l" rtl="0">
              <a:lnSpc>
                <a:spcPct val="90000"/>
              </a:lnSpc>
              <a:spcBef>
                <a:spcPts val="500"/>
              </a:spcBef>
              <a:spcAft>
                <a:spcPts val="0"/>
              </a:spcAft>
              <a:buClr>
                <a:srgbClr val="404040"/>
              </a:buClr>
              <a:buSzPts val="2200"/>
              <a:buFont typeface="Arial"/>
              <a:buChar char="•"/>
              <a:defRPr sz="2200" b="0" i="0" u="none" strike="noStrike" cap="none">
                <a:solidFill>
                  <a:srgbClr val="404040"/>
                </a:solidFill>
                <a:latin typeface="Arial"/>
                <a:ea typeface="Arial"/>
                <a:cs typeface="Arial"/>
                <a:sym typeface="Arial"/>
              </a:defRPr>
            </a:lvl2pPr>
            <a:lvl3pPr marL="1371600" marR="0" lvl="2" indent="-355600" algn="l" rtl="0">
              <a:lnSpc>
                <a:spcPct val="90000"/>
              </a:lnSpc>
              <a:spcBef>
                <a:spcPts val="500"/>
              </a:spcBef>
              <a:spcAft>
                <a:spcPts val="0"/>
              </a:spcAft>
              <a:buClr>
                <a:srgbClr val="404040"/>
              </a:buClr>
              <a:buSzPts val="2000"/>
              <a:buFont typeface="Arial"/>
              <a:buChar char="•"/>
              <a:defRPr sz="2000" b="0" i="0" u="none" strike="noStrike" cap="none">
                <a:solidFill>
                  <a:srgbClr val="404040"/>
                </a:solidFill>
                <a:latin typeface="Arial"/>
                <a:ea typeface="Arial"/>
                <a:cs typeface="Arial"/>
                <a:sym typeface="Arial"/>
              </a:defRPr>
            </a:lvl3pPr>
            <a:lvl4pPr marL="1828800" marR="0" lvl="3"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4pPr>
            <a:lvl5pPr marL="2286000" marR="0" lvl="4" indent="-342900" algn="l" rtl="0">
              <a:lnSpc>
                <a:spcPct val="90000"/>
              </a:lnSpc>
              <a:spcBef>
                <a:spcPts val="500"/>
              </a:spcBef>
              <a:spcAft>
                <a:spcPts val="0"/>
              </a:spcAft>
              <a:buClr>
                <a:srgbClr val="404040"/>
              </a:buClr>
              <a:buSzPts val="1800"/>
              <a:buFont typeface="Arial"/>
              <a:buChar char="•"/>
              <a:defRPr sz="1800" b="0" i="0" u="none" strike="noStrike" cap="none">
                <a:solidFill>
                  <a:srgbClr val="40404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lvl1pPr marL="0" marR="0" lvl="0" indent="0" algn="r" rtl="0">
              <a:spcBef>
                <a:spcPts val="0"/>
              </a:spcBef>
              <a:spcAft>
                <a:spcPts val="0"/>
              </a:spcAft>
              <a:buNone/>
              <a:defRPr sz="1200" b="0" i="0" u="none" strike="noStrike" cap="none">
                <a:solidFill>
                  <a:srgbClr val="7F7F7F"/>
                </a:solidFill>
                <a:latin typeface="Arial"/>
                <a:ea typeface="Arial"/>
                <a:cs typeface="Arial"/>
                <a:sym typeface="Arial"/>
              </a:defRPr>
            </a:lvl1pPr>
            <a:lvl2pPr marL="0" marR="0" lvl="1" indent="0" algn="r" rtl="0">
              <a:spcBef>
                <a:spcPts val="0"/>
              </a:spcBef>
              <a:spcAft>
                <a:spcPts val="0"/>
              </a:spcAft>
              <a:buNone/>
              <a:defRPr sz="1200" b="0" i="0" u="none" strike="noStrike" cap="none">
                <a:solidFill>
                  <a:srgbClr val="7F7F7F"/>
                </a:solidFill>
                <a:latin typeface="Arial"/>
                <a:ea typeface="Arial"/>
                <a:cs typeface="Arial"/>
                <a:sym typeface="Arial"/>
              </a:defRPr>
            </a:lvl2pPr>
            <a:lvl3pPr marL="0" marR="0" lvl="2" indent="0" algn="r" rtl="0">
              <a:spcBef>
                <a:spcPts val="0"/>
              </a:spcBef>
              <a:spcAft>
                <a:spcPts val="0"/>
              </a:spcAft>
              <a:buNone/>
              <a:defRPr sz="1200" b="0" i="0" u="none" strike="noStrike" cap="none">
                <a:solidFill>
                  <a:srgbClr val="7F7F7F"/>
                </a:solidFill>
                <a:latin typeface="Arial"/>
                <a:ea typeface="Arial"/>
                <a:cs typeface="Arial"/>
                <a:sym typeface="Arial"/>
              </a:defRPr>
            </a:lvl3pPr>
            <a:lvl4pPr marL="0" marR="0" lvl="3" indent="0" algn="r" rtl="0">
              <a:spcBef>
                <a:spcPts val="0"/>
              </a:spcBef>
              <a:spcAft>
                <a:spcPts val="0"/>
              </a:spcAft>
              <a:buNone/>
              <a:defRPr sz="1200" b="0" i="0" u="none" strike="noStrike" cap="none">
                <a:solidFill>
                  <a:srgbClr val="7F7F7F"/>
                </a:solidFill>
                <a:latin typeface="Arial"/>
                <a:ea typeface="Arial"/>
                <a:cs typeface="Arial"/>
                <a:sym typeface="Arial"/>
              </a:defRPr>
            </a:lvl4pPr>
            <a:lvl5pPr marL="0" marR="0" lvl="4" indent="0" algn="r" rtl="0">
              <a:spcBef>
                <a:spcPts val="0"/>
              </a:spcBef>
              <a:spcAft>
                <a:spcPts val="0"/>
              </a:spcAft>
              <a:buNone/>
              <a:defRPr sz="1200" b="0" i="0" u="none" strike="noStrike" cap="none">
                <a:solidFill>
                  <a:srgbClr val="7F7F7F"/>
                </a:solidFill>
                <a:latin typeface="Arial"/>
                <a:ea typeface="Arial"/>
                <a:cs typeface="Arial"/>
                <a:sym typeface="Arial"/>
              </a:defRPr>
            </a:lvl5pPr>
            <a:lvl6pPr marL="0" marR="0" lvl="5" indent="0" algn="r" rtl="0">
              <a:spcBef>
                <a:spcPts val="0"/>
              </a:spcBef>
              <a:spcAft>
                <a:spcPts val="0"/>
              </a:spcAft>
              <a:buNone/>
              <a:defRPr sz="1200" b="0" i="0" u="none" strike="noStrike" cap="none">
                <a:solidFill>
                  <a:srgbClr val="7F7F7F"/>
                </a:solidFill>
                <a:latin typeface="Arial"/>
                <a:ea typeface="Arial"/>
                <a:cs typeface="Arial"/>
                <a:sym typeface="Arial"/>
              </a:defRPr>
            </a:lvl6pPr>
            <a:lvl7pPr marL="0" marR="0" lvl="6" indent="0" algn="r" rtl="0">
              <a:spcBef>
                <a:spcPts val="0"/>
              </a:spcBef>
              <a:spcAft>
                <a:spcPts val="0"/>
              </a:spcAft>
              <a:buNone/>
              <a:defRPr sz="1200" b="0" i="0" u="none" strike="noStrike" cap="none">
                <a:solidFill>
                  <a:srgbClr val="7F7F7F"/>
                </a:solidFill>
                <a:latin typeface="Arial"/>
                <a:ea typeface="Arial"/>
                <a:cs typeface="Arial"/>
                <a:sym typeface="Arial"/>
              </a:defRPr>
            </a:lvl7pPr>
            <a:lvl8pPr marL="0" marR="0" lvl="7" indent="0" algn="r" rtl="0">
              <a:spcBef>
                <a:spcPts val="0"/>
              </a:spcBef>
              <a:spcAft>
                <a:spcPts val="0"/>
              </a:spcAft>
              <a:buNone/>
              <a:defRPr sz="1200" b="0" i="0" u="none" strike="noStrike" cap="none">
                <a:solidFill>
                  <a:srgbClr val="7F7F7F"/>
                </a:solidFill>
                <a:latin typeface="Arial"/>
                <a:ea typeface="Arial"/>
                <a:cs typeface="Arial"/>
                <a:sym typeface="Arial"/>
              </a:defRPr>
            </a:lvl8pPr>
            <a:lvl9pPr marL="0" marR="0" lvl="8" indent="0" algn="r" rtl="0">
              <a:spcBef>
                <a:spcPts val="0"/>
              </a:spcBef>
              <a:spcAft>
                <a:spcPts val="0"/>
              </a:spcAft>
              <a:buNone/>
              <a:defRPr sz="1200" b="0" i="0" u="none" strike="noStrike" cap="none">
                <a:solidFill>
                  <a:srgbClr val="7F7F7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postsecondarycouncil.ca.gov/wp-content/uploads/sites/18/2021/03/Recovery-with-Equity_2021Mar25-12pm.pdf" TargetMode="External"/><Relationship Id="rId3" Type="http://schemas.openxmlformats.org/officeDocument/2006/relationships/hyperlink" Target="https://leginfo.legislature.ca.gov/faces/billTextClient.xhtml?bill_id=201920200AB1460" TargetMode="External"/><Relationship Id="rId7" Type="http://schemas.openxmlformats.org/officeDocument/2006/relationships/hyperlink" Target="https://ssccc.org/news-events/newsroom/newsroom.html/article/2020/09/06/ssccc-anti-racism-a-student-plan-of-ac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cccco.edu/-/media/CCCCO-Website/Office-of-General-Counsel/revisions-to-title-5-55063-a11y-1-F.pdf?la=en&amp;hash=11AD1AE4BB269D51C8F3545B1ED1D07476B5FBE0" TargetMode="External"/><Relationship Id="rId5" Type="http://schemas.openxmlformats.org/officeDocument/2006/relationships/hyperlink" Target="https://www2.calstate.edu/impact-of-the-csu/diversity/advancement-of-ethnic-studies/Documents/final-csuces-core-competencies-oct_8_2020.pdf" TargetMode="External"/><Relationship Id="rId10" Type="http://schemas.openxmlformats.org/officeDocument/2006/relationships/hyperlink" Target="https://www.asccc.org/content/ethnic-studies-looking-back-looking-forward" TargetMode="External"/><Relationship Id="rId4" Type="http://schemas.openxmlformats.org/officeDocument/2006/relationships/hyperlink" Target="https://www2.calstate.edu/impact-of-the-csu/diversity/advancement-of-ethnic-studies/Documents/CCC%20GE%20Breadth%20Policy%20FAQs.pdf" TargetMode="External"/><Relationship Id="rId9" Type="http://schemas.openxmlformats.org/officeDocument/2006/relationships/hyperlink" Target="https://www.asccc.org/resolutions/develop-rubric-ethnic-studies-courses-and-ethnic-studies-competenci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smdc.org/press-releases/california-state-senate-passes-ab-1460%C2%A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udentsenateccc.org/what-we-do/ssccc-resolution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cccesfcouncil.org/" TargetMode="External"/><Relationship Id="rId4" Type="http://schemas.openxmlformats.org/officeDocument/2006/relationships/hyperlink" Target="https://asccc.org/sites/default/files/Fall%202020%20Adopted%20Resolutions%2011.9.2020%20FINAL_0.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958850" y="4683125"/>
            <a:ext cx="10433050" cy="1736725"/>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None/>
            </a:pPr>
            <a:r>
              <a:rPr lang="en-US" dirty="0"/>
              <a:t>Ethnic Studies and Transfer: TMCs, CSU Area F, CCC Ethnic Studies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AB 1460 </a:t>
            </a:r>
            <a:br>
              <a:rPr lang="en-US" dirty="0"/>
            </a:br>
            <a:r>
              <a:rPr lang="en-US" dirty="0"/>
              <a:t>CA Community College Students</a:t>
            </a:r>
            <a:endParaRPr dirty="0"/>
          </a:p>
        </p:txBody>
      </p:sp>
      <p:sp>
        <p:nvSpPr>
          <p:cNvPr id="109" name="Google Shape;109;p17"/>
          <p:cNvSpPr txBox="1">
            <a:spLocks noGrp="1"/>
          </p:cNvSpPr>
          <p:nvPr>
            <p:ph type="body" idx="1"/>
          </p:nvPr>
        </p:nvSpPr>
        <p:spPr>
          <a:xfrm>
            <a:off x="400600" y="2662575"/>
            <a:ext cx="11443200" cy="3816600"/>
          </a:xfrm>
          <a:prstGeom prst="rect">
            <a:avLst/>
          </a:prstGeom>
          <a:noFill/>
          <a:ln>
            <a:noFill/>
          </a:ln>
        </p:spPr>
        <p:txBody>
          <a:bodyPr spcFirstLastPara="1" wrap="square" lIns="91425" tIns="45700" rIns="91425" bIns="45700" anchor="t" anchorCtr="0">
            <a:normAutofit lnSpcReduction="10000"/>
          </a:bodyPr>
          <a:lstStyle/>
          <a:p>
            <a:pPr marL="457200" marR="0" lvl="0" indent="-381000" algn="l" rtl="0">
              <a:lnSpc>
                <a:spcPct val="90000"/>
              </a:lnSpc>
              <a:spcBef>
                <a:spcPts val="0"/>
              </a:spcBef>
              <a:spcAft>
                <a:spcPts val="0"/>
              </a:spcAft>
              <a:buSzPts val="2400"/>
              <a:buChar char="●"/>
            </a:pPr>
            <a:r>
              <a:rPr lang="en-US" dirty="0"/>
              <a:t>The new ES requirement is placed in the lower-division general education requirement.</a:t>
            </a:r>
            <a:endParaRPr dirty="0"/>
          </a:p>
          <a:p>
            <a:pPr marL="457200" marR="0" lvl="0" indent="-381000" algn="l" rtl="0">
              <a:lnSpc>
                <a:spcPct val="90000"/>
              </a:lnSpc>
              <a:spcBef>
                <a:spcPts val="0"/>
              </a:spcBef>
              <a:spcAft>
                <a:spcPts val="0"/>
              </a:spcAft>
              <a:buSzPts val="2400"/>
              <a:buChar char="●"/>
            </a:pPr>
            <a:r>
              <a:rPr lang="en-US" dirty="0"/>
              <a:t>This is pertinent to Associate Degrees for Transfer (ADTs) at the community college.  AREA F has been inserted into the CSU General Education Breadth.</a:t>
            </a:r>
            <a:endParaRPr dirty="0"/>
          </a:p>
          <a:p>
            <a:pPr marL="457200" marR="0" lvl="0" indent="-381000" algn="l" rtl="0">
              <a:lnSpc>
                <a:spcPct val="90000"/>
              </a:lnSpc>
              <a:spcBef>
                <a:spcPts val="0"/>
              </a:spcBef>
              <a:spcAft>
                <a:spcPts val="0"/>
              </a:spcAft>
              <a:buSzPts val="2400"/>
              <a:buChar char="●"/>
            </a:pPr>
            <a:r>
              <a:rPr lang="en-US" dirty="0"/>
              <a:t>Beginning in fall 2021, students at a CCC will be required to meet CSU GE Area F. Courses will need to meet the same standards that CSU courses do to be approved for Area F.</a:t>
            </a:r>
            <a:endParaRPr dirty="0"/>
          </a:p>
          <a:p>
            <a:pPr marL="457200" marR="0" lvl="0" indent="-381000" algn="l" rtl="0">
              <a:lnSpc>
                <a:spcPct val="90000"/>
              </a:lnSpc>
              <a:spcBef>
                <a:spcPts val="0"/>
              </a:spcBef>
              <a:spcAft>
                <a:spcPts val="0"/>
              </a:spcAft>
              <a:buSzPts val="2400"/>
              <a:buChar char="●"/>
            </a:pPr>
            <a:r>
              <a:rPr lang="en-US" dirty="0"/>
              <a:t>Core Competencies for the Ethnic Studies. Three of five competencies are  required for AREA F approval</a:t>
            </a:r>
            <a:endParaRPr dirty="0"/>
          </a:p>
          <a:p>
            <a:pPr marL="457200" marR="0" lvl="0" indent="-381000" algn="l" rtl="0">
              <a:lnSpc>
                <a:spcPct val="90000"/>
              </a:lnSpc>
              <a:spcBef>
                <a:spcPts val="0"/>
              </a:spcBef>
              <a:spcAft>
                <a:spcPts val="0"/>
              </a:spcAft>
              <a:buSzPts val="2400"/>
              <a:buChar char="●"/>
            </a:pPr>
            <a:r>
              <a:rPr lang="en-US" dirty="0"/>
              <a:t>IGETC does not require an ES requirement for 2021-2022.  The CSUCO is waiting concurrence from the UC on a proposed change to add AREA 7 Ethnic Studies, likely to occur around December 2021.</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CSU Area F </a:t>
            </a:r>
            <a:endParaRPr dirty="0"/>
          </a:p>
        </p:txBody>
      </p:sp>
      <p:sp>
        <p:nvSpPr>
          <p:cNvPr id="115" name="Google Shape;115;p18"/>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333333"/>
              </a:buClr>
              <a:buSzPts val="2400"/>
              <a:buFont typeface="Arial"/>
              <a:buNone/>
            </a:pPr>
            <a:r>
              <a:rPr lang="en-US" b="1" dirty="0">
                <a:solidFill>
                  <a:srgbClr val="333333"/>
                </a:solidFill>
                <a:latin typeface="Arial"/>
                <a:ea typeface="Arial"/>
                <a:cs typeface="Arial"/>
                <a:sym typeface="Arial"/>
              </a:rPr>
              <a:t>3 semester units (4 quarter units)</a:t>
            </a:r>
            <a:endParaRPr dirty="0">
              <a:solidFill>
                <a:srgbClr val="333333"/>
              </a:solidFill>
              <a:latin typeface="Arial"/>
              <a:ea typeface="Arial"/>
              <a:cs typeface="Arial"/>
              <a:sym typeface="Arial"/>
            </a:endParaRPr>
          </a:p>
          <a:p>
            <a:pPr marL="0" marR="0" lvl="0" indent="0" algn="l" rtl="0">
              <a:lnSpc>
                <a:spcPct val="90000"/>
              </a:lnSpc>
              <a:spcBef>
                <a:spcPts val="1000"/>
              </a:spcBef>
              <a:spcAft>
                <a:spcPts val="0"/>
              </a:spcAft>
              <a:buClr>
                <a:srgbClr val="333333"/>
              </a:buClr>
              <a:buSzPts val="2400"/>
              <a:buFont typeface="Arial"/>
              <a:buNone/>
            </a:pPr>
            <a:r>
              <a:rPr lang="en-US" dirty="0">
                <a:solidFill>
                  <a:srgbClr val="333333"/>
                </a:solidFill>
                <a:latin typeface="Arial"/>
                <a:ea typeface="Arial"/>
                <a:cs typeface="Arial"/>
                <a:sym typeface="Arial"/>
              </a:rPr>
              <a:t>This lower-division, 3 semester (4 quarter) unit requirement fulfills Education Code Section 89032. The requirement to take a 3 semester (4 quarter) unit course in Area F shall not be waived or substituted. </a:t>
            </a:r>
            <a:endParaRPr dirty="0"/>
          </a:p>
          <a:p>
            <a:pPr marL="0" marR="0" lvl="0" indent="0" algn="l" rtl="0">
              <a:lnSpc>
                <a:spcPct val="90000"/>
              </a:lnSpc>
              <a:spcBef>
                <a:spcPts val="1000"/>
              </a:spcBef>
              <a:spcAft>
                <a:spcPts val="0"/>
              </a:spcAft>
              <a:buClr>
                <a:srgbClr val="333333"/>
              </a:buClr>
              <a:buSzPts val="2400"/>
              <a:buFont typeface="Arial"/>
              <a:buNone/>
            </a:pPr>
            <a:r>
              <a:rPr lang="en-US" dirty="0">
                <a:solidFill>
                  <a:srgbClr val="333333"/>
                </a:solidFill>
                <a:latin typeface="Arial"/>
                <a:ea typeface="Arial"/>
                <a:cs typeface="Arial"/>
                <a:sym typeface="Arial"/>
              </a:rPr>
              <a:t>To be approved for this requirement, courses shall have the following course prefixes: African American, Asian American, Latina/o American or Native American Studies. Similar course prefixes (e.g., Pan-African Studies, American Indian Studies, Chicana/o Studies, Ethnic Studies) shall also meet this requirement. </a:t>
            </a:r>
            <a:endParaRPr dirty="0"/>
          </a:p>
          <a:p>
            <a:pPr marL="0" marR="0" lvl="0" indent="0" algn="l" rtl="0">
              <a:lnSpc>
                <a:spcPct val="90000"/>
              </a:lnSpc>
              <a:spcBef>
                <a:spcPts val="1000"/>
              </a:spcBef>
              <a:spcAft>
                <a:spcPts val="0"/>
              </a:spcAft>
              <a:buClr>
                <a:srgbClr val="404040"/>
              </a:buClr>
              <a:buSzPts val="2400"/>
              <a:buFont typeface="Arial"/>
              <a:buNone/>
            </a:pPr>
            <a:endParaRPr dirty="0"/>
          </a:p>
        </p:txBody>
      </p:sp>
      <p:sp>
        <p:nvSpPr>
          <p:cNvPr id="116" name="Google Shape;116;p18"/>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Core Competencies </a:t>
            </a:r>
            <a:endParaRPr dirty="0"/>
          </a:p>
        </p:txBody>
      </p:sp>
      <p:sp>
        <p:nvSpPr>
          <p:cNvPr id="122" name="Google Shape;122;p19"/>
          <p:cNvSpPr txBox="1">
            <a:spLocks noGrp="1"/>
          </p:cNvSpPr>
          <p:nvPr>
            <p:ph type="body" idx="1"/>
          </p:nvPr>
        </p:nvSpPr>
        <p:spPr>
          <a:xfrm>
            <a:off x="144379" y="2382253"/>
            <a:ext cx="11919284" cy="4072335"/>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rgbClr val="404040"/>
              </a:buClr>
              <a:buSzPts val="1600"/>
              <a:buFont typeface="Arial"/>
              <a:buAutoNum type="arabicPeriod"/>
            </a:pPr>
            <a:r>
              <a:rPr lang="en-US" sz="1600" dirty="0"/>
              <a:t>Analyze and articulate concepts such as race and racism, racialization, ethnicity, equity, ethno-centrism, eurocentrism, white supremacy, self-determination, liberation, decolonization, sovereignty, imperialism, settler colonialism, and anti-racism as analyzed in any one or more of the following: Native American Studies, African American Studies, Asian American Studies, and Latina and Latino American Studies.</a:t>
            </a:r>
            <a:endParaRPr dirty="0"/>
          </a:p>
          <a:p>
            <a:pPr marL="342900" lvl="0" indent="-342900" algn="l" rtl="0">
              <a:lnSpc>
                <a:spcPct val="90000"/>
              </a:lnSpc>
              <a:spcBef>
                <a:spcPts val="1000"/>
              </a:spcBef>
              <a:spcAft>
                <a:spcPts val="0"/>
              </a:spcAft>
              <a:buClr>
                <a:srgbClr val="404040"/>
              </a:buClr>
              <a:buSzPts val="1600"/>
              <a:buFont typeface="Arial"/>
              <a:buAutoNum type="arabicPeriod"/>
            </a:pPr>
            <a:r>
              <a:rPr lang="en-US" sz="1600" dirty="0"/>
              <a:t>Apply theory and knowledge produced by Native American, African American, Asian American, and/or Latina and Latino American communities to describe the critical events, histories, cultures, intellectual traditions, contributions, lived-experiences and social struggles of those groups with a particular emphasis on agency and group-affirmation.</a:t>
            </a:r>
            <a:endParaRPr dirty="0"/>
          </a:p>
          <a:p>
            <a:pPr marL="342900" lvl="0" indent="-342900" algn="l" rtl="0">
              <a:lnSpc>
                <a:spcPct val="90000"/>
              </a:lnSpc>
              <a:spcBef>
                <a:spcPts val="1000"/>
              </a:spcBef>
              <a:spcAft>
                <a:spcPts val="0"/>
              </a:spcAft>
              <a:buClr>
                <a:srgbClr val="404040"/>
              </a:buClr>
              <a:buSzPts val="1600"/>
              <a:buFont typeface="Arial"/>
              <a:buAutoNum type="arabicPeriod"/>
            </a:pPr>
            <a:r>
              <a:rPr lang="en-US" sz="1600" dirty="0"/>
              <a:t>Critically analyze the intersection of race and racism as they relate to class, gender, sexuality, religion, spirituality, national origin, immigration status, ability, tribal citizenship, sovereignty, language, and/or age in Native American, African American, Asian American, and/or Latina and Latino American communities.</a:t>
            </a:r>
            <a:endParaRPr dirty="0"/>
          </a:p>
          <a:p>
            <a:pPr marL="342900" lvl="0" indent="-342900" algn="l" rtl="0">
              <a:lnSpc>
                <a:spcPct val="90000"/>
              </a:lnSpc>
              <a:spcBef>
                <a:spcPts val="1000"/>
              </a:spcBef>
              <a:spcAft>
                <a:spcPts val="0"/>
              </a:spcAft>
              <a:buClr>
                <a:srgbClr val="404040"/>
              </a:buClr>
              <a:buSzPts val="1600"/>
              <a:buFont typeface="Arial"/>
              <a:buAutoNum type="arabicPeriod"/>
            </a:pPr>
            <a:r>
              <a:rPr lang="en-US" sz="1600" dirty="0"/>
              <a:t>Critically review how struggle, resistance, racial and social justice, solidarity, and liberation, as experienced and enacted by Native Americans, African Americans, Asian Americans and/or Latina and Latino Americans are relevant to current and structural issues such as communal, national, international, and transnational politics as, for example, in immigration, reparations, settler-colonialism, multiculturalism, language policies.</a:t>
            </a:r>
            <a:endParaRPr dirty="0"/>
          </a:p>
          <a:p>
            <a:pPr marL="342900" lvl="0" indent="-342900" algn="l" rtl="0">
              <a:lnSpc>
                <a:spcPct val="90000"/>
              </a:lnSpc>
              <a:spcBef>
                <a:spcPts val="1000"/>
              </a:spcBef>
              <a:spcAft>
                <a:spcPts val="0"/>
              </a:spcAft>
              <a:buClr>
                <a:srgbClr val="404040"/>
              </a:buClr>
              <a:buSzPts val="1600"/>
              <a:buFont typeface="Arial"/>
              <a:buAutoNum type="arabicPeriod"/>
            </a:pPr>
            <a:r>
              <a:rPr lang="en-US" sz="1600" dirty="0"/>
              <a:t>Describe and actively engage with anti-racist and anti-colonial issues and the practices and movements in Native American, African American, Asian American and/or Latina and Latino communities and a just and equitable society.</a:t>
            </a:r>
            <a:endParaRPr dirty="0"/>
          </a:p>
          <a:p>
            <a:pPr marL="0" marR="0" lvl="0" indent="0" algn="l" rtl="0">
              <a:lnSpc>
                <a:spcPct val="90000"/>
              </a:lnSpc>
              <a:spcBef>
                <a:spcPts val="1000"/>
              </a:spcBef>
              <a:spcAft>
                <a:spcPts val="0"/>
              </a:spcAft>
              <a:buClr>
                <a:srgbClr val="404040"/>
              </a:buClr>
              <a:buSzPts val="1400"/>
              <a:buFont typeface="Arial"/>
              <a:buNone/>
            </a:pPr>
            <a:endParaRPr sz="1400" dirty="0"/>
          </a:p>
        </p:txBody>
      </p:sp>
      <p:sp>
        <p:nvSpPr>
          <p:cNvPr id="123" name="Google Shape;123;p1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CSU Acceptance of CCC Ethnic Studies Courses </a:t>
            </a:r>
            <a:endParaRPr dirty="0"/>
          </a:p>
        </p:txBody>
      </p:sp>
      <p:sp>
        <p:nvSpPr>
          <p:cNvPr id="129" name="Google Shape;129;p20"/>
          <p:cNvSpPr txBox="1">
            <a:spLocks noGrp="1"/>
          </p:cNvSpPr>
          <p:nvPr>
            <p:ph type="body" idx="1"/>
          </p:nvPr>
        </p:nvSpPr>
        <p:spPr>
          <a:xfrm>
            <a:off x="829994" y="2586368"/>
            <a:ext cx="10523700" cy="3569400"/>
          </a:xfrm>
          <a:prstGeom prst="rect">
            <a:avLst/>
          </a:prstGeom>
          <a:noFill/>
          <a:ln>
            <a:noFill/>
          </a:ln>
        </p:spPr>
        <p:txBody>
          <a:bodyPr spcFirstLastPara="1" wrap="square" lIns="91425" tIns="45700" rIns="91425" bIns="45700" anchor="t" anchorCtr="0">
            <a:noAutofit/>
          </a:bodyPr>
          <a:lstStyle/>
          <a:p>
            <a:pPr marL="457200" marR="0" lvl="0" indent="-368300" algn="l" rtl="0">
              <a:lnSpc>
                <a:spcPct val="90000"/>
              </a:lnSpc>
              <a:spcBef>
                <a:spcPts val="0"/>
              </a:spcBef>
              <a:spcAft>
                <a:spcPts val="0"/>
              </a:spcAft>
              <a:buSzPts val="2200"/>
              <a:buChar char="●"/>
            </a:pPr>
            <a:r>
              <a:rPr lang="en-US" sz="2200" dirty="0"/>
              <a:t>The new General Education policy is effective fall 2021. In general, any student who begins their academic work at either a CCC or CSU fall 2021 and beyond will be required to complete the new general education requirements.</a:t>
            </a:r>
            <a:endParaRPr sz="2200" dirty="0"/>
          </a:p>
          <a:p>
            <a:pPr marL="457200" marR="0" lvl="0" indent="-368300" algn="l" rtl="0">
              <a:lnSpc>
                <a:spcPct val="90000"/>
              </a:lnSpc>
              <a:spcBef>
                <a:spcPts val="0"/>
              </a:spcBef>
              <a:spcAft>
                <a:spcPts val="0"/>
              </a:spcAft>
              <a:buSzPts val="2200"/>
              <a:buChar char="●"/>
            </a:pPr>
            <a:r>
              <a:rPr lang="en-US" sz="2200" dirty="0"/>
              <a:t>Students who began at a CCC or CSU prior to fall 2021, and maintained continuous enrollment, will not be held to the Ethnic Studies requirement due to their pre-2021 catalog rights.</a:t>
            </a:r>
            <a:endParaRPr sz="2200" dirty="0"/>
          </a:p>
          <a:p>
            <a:pPr marL="457200" marR="0" lvl="0" indent="-368300" algn="l" rtl="0">
              <a:lnSpc>
                <a:spcPct val="90000"/>
              </a:lnSpc>
              <a:spcBef>
                <a:spcPts val="0"/>
              </a:spcBef>
              <a:spcAft>
                <a:spcPts val="0"/>
              </a:spcAft>
              <a:buSzPts val="2200"/>
              <a:buChar char="●"/>
            </a:pPr>
            <a:r>
              <a:rPr lang="en-US" sz="2200" dirty="0"/>
              <a:t>For student who did not maintain continuous enrollment. If a transcript indicates completion of any of the following, the student is NOT required to complete a course in Ethnic Studies prior to graduation:</a:t>
            </a:r>
            <a:endParaRPr sz="2200" dirty="0"/>
          </a:p>
          <a:p>
            <a:pPr marL="914400" marR="0" lvl="1" indent="-368300" algn="l" rtl="0">
              <a:lnSpc>
                <a:spcPct val="90000"/>
              </a:lnSpc>
              <a:spcBef>
                <a:spcPts val="0"/>
              </a:spcBef>
              <a:spcAft>
                <a:spcPts val="0"/>
              </a:spcAft>
              <a:buSzPts val="2200"/>
              <a:buChar char="○"/>
            </a:pPr>
            <a:r>
              <a:rPr lang="en-US" sz="2200" dirty="0"/>
              <a:t>Conferral of an Associate Degree for Transfer (ADT)</a:t>
            </a:r>
            <a:endParaRPr sz="2200" dirty="0"/>
          </a:p>
          <a:p>
            <a:pPr marL="914400" marR="0" lvl="1" indent="-368300" algn="l" rtl="0">
              <a:lnSpc>
                <a:spcPct val="90000"/>
              </a:lnSpc>
              <a:spcBef>
                <a:spcPts val="0"/>
              </a:spcBef>
              <a:spcAft>
                <a:spcPts val="0"/>
              </a:spcAft>
              <a:buSzPts val="2200"/>
              <a:buChar char="○"/>
            </a:pPr>
            <a:r>
              <a:rPr lang="en-US" sz="2200" dirty="0"/>
              <a:t>Fully CSU GE Breadth certified</a:t>
            </a:r>
            <a:endParaRPr sz="2200" dirty="0"/>
          </a:p>
          <a:p>
            <a:pPr marL="914400" marR="0" lvl="1" indent="-368300" algn="l" rtl="0">
              <a:lnSpc>
                <a:spcPct val="90000"/>
              </a:lnSpc>
              <a:spcBef>
                <a:spcPts val="0"/>
              </a:spcBef>
              <a:spcAft>
                <a:spcPts val="0"/>
              </a:spcAft>
              <a:buSzPts val="2200"/>
              <a:buChar char="○"/>
            </a:pPr>
            <a:r>
              <a:rPr lang="en-US" sz="2200" dirty="0"/>
              <a:t>Intersegmental General Education Transfer Curriculum (IGETC) certified</a:t>
            </a:r>
            <a:endParaRPr sz="2200" dirty="0"/>
          </a:p>
          <a:p>
            <a:pPr marL="0" marR="0" lvl="0" indent="0" algn="l" rtl="0">
              <a:lnSpc>
                <a:spcPct val="90000"/>
              </a:lnSpc>
              <a:spcBef>
                <a:spcPts val="0"/>
              </a:spcBef>
              <a:spcAft>
                <a:spcPts val="0"/>
              </a:spcAft>
              <a:buClr>
                <a:srgbClr val="404040"/>
              </a:buClr>
              <a:buSzPts val="2400"/>
              <a:buFont typeface="Arial"/>
              <a:buNone/>
            </a:pPr>
            <a:endParaRPr sz="2200" dirty="0"/>
          </a:p>
        </p:txBody>
      </p:sp>
      <p:sp>
        <p:nvSpPr>
          <p:cNvPr id="130" name="Google Shape;130;p2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2955235" y="403412"/>
            <a:ext cx="839850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CSU Acceptance of CCC Ethnic Studies Courses </a:t>
            </a:r>
            <a:endParaRPr dirty="0"/>
          </a:p>
        </p:txBody>
      </p:sp>
      <p:sp>
        <p:nvSpPr>
          <p:cNvPr id="136" name="Google Shape;136;p21"/>
          <p:cNvSpPr txBox="1">
            <a:spLocks noGrp="1"/>
          </p:cNvSpPr>
          <p:nvPr>
            <p:ph type="body" idx="1"/>
          </p:nvPr>
        </p:nvSpPr>
        <p:spPr>
          <a:xfrm>
            <a:off x="829994" y="2586368"/>
            <a:ext cx="10523700" cy="3569400"/>
          </a:xfrm>
          <a:prstGeom prst="rect">
            <a:avLst/>
          </a:prstGeom>
          <a:noFill/>
          <a:ln>
            <a:noFill/>
          </a:ln>
        </p:spPr>
        <p:txBody>
          <a:bodyPr spcFirstLastPara="1" wrap="square" lIns="91425" tIns="45700" rIns="91425" bIns="45700" anchor="t" anchorCtr="0">
            <a:noAutofit/>
          </a:bodyPr>
          <a:lstStyle/>
          <a:p>
            <a:pPr marL="457200" marR="0" lvl="0" indent="-368300" algn="l" rtl="0">
              <a:lnSpc>
                <a:spcPct val="90000"/>
              </a:lnSpc>
              <a:spcBef>
                <a:spcPts val="0"/>
              </a:spcBef>
              <a:spcAft>
                <a:spcPts val="0"/>
              </a:spcAft>
              <a:buSzPts val="2200"/>
              <a:buChar char="●"/>
            </a:pPr>
            <a:r>
              <a:rPr lang="en-US" sz="2200" dirty="0"/>
              <a:t>Beginning fall 2023 – If a student’s transcript indicates CSUGE fully certified, Ethnic Studies is expected and required; it should be completed before transfer as part of CSU GE-certification.</a:t>
            </a:r>
            <a:endParaRPr sz="2200" dirty="0"/>
          </a:p>
          <a:p>
            <a:pPr marL="457200" marR="0" lvl="0" indent="-368300" algn="l" rtl="0">
              <a:lnSpc>
                <a:spcPct val="90000"/>
              </a:lnSpc>
              <a:spcBef>
                <a:spcPts val="0"/>
              </a:spcBef>
              <a:spcAft>
                <a:spcPts val="0"/>
              </a:spcAft>
              <a:buSzPts val="2200"/>
              <a:buChar char="●"/>
            </a:pPr>
            <a:r>
              <a:rPr lang="en-US" sz="2200" dirty="0"/>
              <a:t>Beginning fall 2024 – If a student’s transcript indicates full IGETC certification, Ethnic Studies is expected and required be completed before transfer.</a:t>
            </a:r>
            <a:endParaRPr sz="2200" dirty="0"/>
          </a:p>
          <a:p>
            <a:pPr marL="0" marR="0" lvl="0" indent="0" algn="l" rtl="0">
              <a:lnSpc>
                <a:spcPct val="90000"/>
              </a:lnSpc>
              <a:spcBef>
                <a:spcPts val="0"/>
              </a:spcBef>
              <a:spcAft>
                <a:spcPts val="0"/>
              </a:spcAft>
              <a:buNone/>
            </a:pPr>
            <a:endParaRPr sz="2200" dirty="0"/>
          </a:p>
          <a:p>
            <a:pPr marL="0" lvl="0" indent="0" algn="just" rtl="0">
              <a:lnSpc>
                <a:spcPct val="115000"/>
              </a:lnSpc>
              <a:spcBef>
                <a:spcPts val="1200"/>
              </a:spcBef>
              <a:spcAft>
                <a:spcPts val="1200"/>
              </a:spcAft>
              <a:buNone/>
            </a:pPr>
            <a:r>
              <a:rPr lang="en-US" sz="2000" dirty="0"/>
              <a:t>During the CSUCO course review process of the courses submitted by the February 5, 2021 deadline, many of the courses submitted by CC colleges where not approved. For those courses that were denied, colleges had an opportunity to resubmit courses for re-review. During the re-review process, colleges continued to face high levels of course disapprovals.</a:t>
            </a:r>
            <a:endParaRPr sz="2000" dirty="0"/>
          </a:p>
        </p:txBody>
      </p:sp>
      <p:sp>
        <p:nvSpPr>
          <p:cNvPr id="137" name="Google Shape;137;p21"/>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2955235" y="403412"/>
            <a:ext cx="839850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CSU Acceptance of CCC Ethnic Studies Courses </a:t>
            </a:r>
            <a:endParaRPr dirty="0"/>
          </a:p>
        </p:txBody>
      </p:sp>
      <p:sp>
        <p:nvSpPr>
          <p:cNvPr id="143" name="Google Shape;143;p22"/>
          <p:cNvSpPr txBox="1">
            <a:spLocks noGrp="1"/>
          </p:cNvSpPr>
          <p:nvPr>
            <p:ph type="body" idx="1"/>
          </p:nvPr>
        </p:nvSpPr>
        <p:spPr>
          <a:xfrm>
            <a:off x="829994" y="2586368"/>
            <a:ext cx="10523700" cy="3569400"/>
          </a:xfrm>
          <a:prstGeom prst="rect">
            <a:avLst/>
          </a:prstGeom>
          <a:noFill/>
          <a:ln>
            <a:noFill/>
          </a:ln>
        </p:spPr>
        <p:txBody>
          <a:bodyPr spcFirstLastPara="1" wrap="square" lIns="91425" tIns="45700" rIns="91425" bIns="45700" anchor="t" anchorCtr="0">
            <a:noAutofit/>
          </a:bodyPr>
          <a:lstStyle/>
          <a:p>
            <a:pPr marL="0" lvl="0" indent="0" algn="l" rtl="0">
              <a:lnSpc>
                <a:spcPct val="105000"/>
              </a:lnSpc>
              <a:spcBef>
                <a:spcPts val="1200"/>
              </a:spcBef>
              <a:spcAft>
                <a:spcPts val="0"/>
              </a:spcAft>
              <a:buNone/>
            </a:pPr>
            <a:r>
              <a:rPr lang="en-US" sz="2000" dirty="0"/>
              <a:t>The primary issues found with courses that were </a:t>
            </a:r>
            <a:r>
              <a:rPr lang="en-US" sz="2000" b="1" u="sng" dirty="0"/>
              <a:t>not</a:t>
            </a:r>
            <a:r>
              <a:rPr lang="en-US" sz="2000" dirty="0"/>
              <a:t> approved:</a:t>
            </a:r>
            <a:endParaRPr sz="2000" dirty="0"/>
          </a:p>
          <a:p>
            <a:pPr marL="457200" lvl="0" indent="-355600" algn="l" rtl="0">
              <a:lnSpc>
                <a:spcPct val="105000"/>
              </a:lnSpc>
              <a:spcBef>
                <a:spcPts val="800"/>
              </a:spcBef>
              <a:spcAft>
                <a:spcPts val="0"/>
              </a:spcAft>
              <a:buClr>
                <a:srgbClr val="404040"/>
              </a:buClr>
              <a:buSzPts val="2000"/>
              <a:buChar char="●"/>
            </a:pPr>
            <a:r>
              <a:rPr lang="en-US" sz="2000" dirty="0"/>
              <a:t>The competencies were </a:t>
            </a:r>
            <a:r>
              <a:rPr lang="en-US" sz="2000" b="1" u="sng" dirty="0"/>
              <a:t>not</a:t>
            </a:r>
            <a:r>
              <a:rPr lang="en-US" sz="2000" dirty="0"/>
              <a:t> listed within the Course Outline of Record (COR).</a:t>
            </a:r>
            <a:endParaRPr sz="2000" dirty="0"/>
          </a:p>
          <a:p>
            <a:pPr marL="457200" lvl="0" indent="-355600" algn="l" rtl="0">
              <a:lnSpc>
                <a:spcPct val="105000"/>
              </a:lnSpc>
              <a:spcBef>
                <a:spcPts val="0"/>
              </a:spcBef>
              <a:spcAft>
                <a:spcPts val="0"/>
              </a:spcAft>
              <a:buClr>
                <a:srgbClr val="404040"/>
              </a:buClr>
              <a:buSzPts val="2000"/>
              <a:buChar char="●"/>
            </a:pPr>
            <a:r>
              <a:rPr lang="en-US" sz="2000" dirty="0"/>
              <a:t>The competencies </a:t>
            </a:r>
            <a:r>
              <a:rPr lang="en-US" sz="2000" b="1" u="sng" dirty="0"/>
              <a:t>were</a:t>
            </a:r>
            <a:r>
              <a:rPr lang="en-US" sz="2000" dirty="0"/>
              <a:t> included in the COR, however, there was no clear link to the competencies in the course content described in the COR.</a:t>
            </a:r>
            <a:endParaRPr sz="2000" dirty="0"/>
          </a:p>
          <a:p>
            <a:pPr marL="457200" lvl="0" indent="0" algn="l" rtl="0">
              <a:lnSpc>
                <a:spcPct val="105000"/>
              </a:lnSpc>
              <a:spcBef>
                <a:spcPts val="1200"/>
              </a:spcBef>
              <a:spcAft>
                <a:spcPts val="0"/>
              </a:spcAft>
              <a:buNone/>
            </a:pPr>
            <a:r>
              <a:rPr lang="en-US" sz="2000" dirty="0"/>
              <a:t>The COR is the key document (an annotated document/attachment is not appropriate). Colleges must update the COR to include the core competencies and reflect the core competencies in the content (including courses previously approved and/or articulated with CSU campuses). </a:t>
            </a:r>
            <a:endParaRPr sz="2000" dirty="0"/>
          </a:p>
          <a:p>
            <a:pPr marL="457200" lvl="0" indent="0" algn="l" rtl="0">
              <a:lnSpc>
                <a:spcPct val="105000"/>
              </a:lnSpc>
              <a:spcBef>
                <a:spcPts val="1200"/>
              </a:spcBef>
              <a:spcAft>
                <a:spcPts val="0"/>
              </a:spcAft>
              <a:buNone/>
            </a:pPr>
            <a:r>
              <a:rPr lang="en-US" sz="2000" dirty="0"/>
              <a:t>Next review cycle: December 2021 (with a late spring 2022 re-review opportunity)</a:t>
            </a:r>
            <a:endParaRPr sz="2000" dirty="0"/>
          </a:p>
          <a:p>
            <a:pPr marL="0" lvl="0" indent="0" algn="just" rtl="0">
              <a:lnSpc>
                <a:spcPct val="115000"/>
              </a:lnSpc>
              <a:spcBef>
                <a:spcPts val="1200"/>
              </a:spcBef>
              <a:spcAft>
                <a:spcPts val="1200"/>
              </a:spcAft>
              <a:buNone/>
            </a:pPr>
            <a:endParaRPr sz="2000" dirty="0"/>
          </a:p>
        </p:txBody>
      </p:sp>
      <p:sp>
        <p:nvSpPr>
          <p:cNvPr id="144" name="Google Shape;144;p22"/>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3"/>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What does this mean for Student Transfer</a:t>
            </a:r>
            <a:endParaRPr dirty="0"/>
          </a:p>
        </p:txBody>
      </p:sp>
      <p:sp>
        <p:nvSpPr>
          <p:cNvPr id="150" name="Google Shape;150;p23"/>
          <p:cNvSpPr txBox="1">
            <a:spLocks noGrp="1"/>
          </p:cNvSpPr>
          <p:nvPr>
            <p:ph type="body" idx="1"/>
          </p:nvPr>
        </p:nvSpPr>
        <p:spPr>
          <a:xfrm>
            <a:off x="830000" y="2662576"/>
            <a:ext cx="10523700" cy="38475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dirty="0"/>
              <a:t>Student enter the system in 2021 and want to transfer to CSU are already under this requirement </a:t>
            </a:r>
            <a:endParaRPr dirty="0"/>
          </a:p>
          <a:p>
            <a:pPr marL="0" marR="0" lvl="0" indent="0" algn="l" rtl="0">
              <a:lnSpc>
                <a:spcPct val="90000"/>
              </a:lnSpc>
              <a:spcBef>
                <a:spcPts val="0"/>
              </a:spcBef>
              <a:spcAft>
                <a:spcPts val="0"/>
              </a:spcAft>
              <a:buClr>
                <a:srgbClr val="404040"/>
              </a:buClr>
              <a:buSzPts val="2400"/>
              <a:buFont typeface="Arial"/>
              <a:buNone/>
            </a:pPr>
            <a:endParaRPr dirty="0"/>
          </a:p>
          <a:p>
            <a:pPr marL="0" marR="0" lvl="0" indent="0" algn="l" rtl="0">
              <a:lnSpc>
                <a:spcPct val="90000"/>
              </a:lnSpc>
              <a:spcBef>
                <a:spcPts val="0"/>
              </a:spcBef>
              <a:spcAft>
                <a:spcPts val="0"/>
              </a:spcAft>
              <a:buClr>
                <a:srgbClr val="404040"/>
              </a:buClr>
              <a:buSzPts val="2400"/>
              <a:buFont typeface="Arial"/>
              <a:buNone/>
            </a:pPr>
            <a:r>
              <a:rPr lang="en-US" dirty="0"/>
              <a:t>Many community colleges currently do not have ethnic studies courses or programs </a:t>
            </a:r>
            <a:endParaRPr dirty="0"/>
          </a:p>
          <a:p>
            <a:pPr marL="0" marR="0" lvl="0" indent="0" algn="l" rtl="0">
              <a:lnSpc>
                <a:spcPct val="90000"/>
              </a:lnSpc>
              <a:spcBef>
                <a:spcPts val="0"/>
              </a:spcBef>
              <a:spcAft>
                <a:spcPts val="0"/>
              </a:spcAft>
              <a:buClr>
                <a:srgbClr val="404040"/>
              </a:buClr>
              <a:buSzPts val="2400"/>
              <a:buFont typeface="Arial"/>
              <a:buNone/>
            </a:pPr>
            <a:endParaRPr dirty="0"/>
          </a:p>
          <a:p>
            <a:pPr marL="0" marR="0" lvl="0" indent="0" algn="l" rtl="0">
              <a:lnSpc>
                <a:spcPct val="90000"/>
              </a:lnSpc>
              <a:spcBef>
                <a:spcPts val="0"/>
              </a:spcBef>
              <a:spcAft>
                <a:spcPts val="0"/>
              </a:spcAft>
              <a:buClr>
                <a:srgbClr val="404040"/>
              </a:buClr>
              <a:buSzPts val="2400"/>
              <a:buFont typeface="Arial"/>
              <a:buNone/>
            </a:pPr>
            <a:r>
              <a:rPr lang="en-US" dirty="0"/>
              <a:t>Students who are taking ethnic studies classes need to be supported in finding the classes that articulate to Area F </a:t>
            </a:r>
            <a:endParaRPr dirty="0"/>
          </a:p>
          <a:p>
            <a:pPr marL="0" marR="0" lvl="0" indent="0" algn="l" rtl="0">
              <a:lnSpc>
                <a:spcPct val="90000"/>
              </a:lnSpc>
              <a:spcBef>
                <a:spcPts val="0"/>
              </a:spcBef>
              <a:spcAft>
                <a:spcPts val="0"/>
              </a:spcAft>
              <a:buClr>
                <a:srgbClr val="404040"/>
              </a:buClr>
              <a:buSzPts val="2400"/>
              <a:buFont typeface="Arial"/>
              <a:buNone/>
            </a:pPr>
            <a:endParaRPr dirty="0"/>
          </a:p>
          <a:p>
            <a:pPr marL="0" marR="0" lvl="0" indent="0" algn="l" rtl="0">
              <a:lnSpc>
                <a:spcPct val="90000"/>
              </a:lnSpc>
              <a:spcBef>
                <a:spcPts val="0"/>
              </a:spcBef>
              <a:spcAft>
                <a:spcPts val="0"/>
              </a:spcAft>
              <a:buClr>
                <a:srgbClr val="404040"/>
              </a:buClr>
              <a:buSzPts val="2400"/>
              <a:buFont typeface="Arial"/>
              <a:buNone/>
            </a:pPr>
            <a:r>
              <a:rPr lang="en-US" dirty="0"/>
              <a:t>Supporting students on completing the Area F requirement in their pathways without taking extra units </a:t>
            </a:r>
            <a:endParaRPr dirty="0"/>
          </a:p>
          <a:p>
            <a:pPr marL="0" marR="0" lvl="0" indent="0" algn="l" rtl="0">
              <a:lnSpc>
                <a:spcPct val="90000"/>
              </a:lnSpc>
              <a:spcBef>
                <a:spcPts val="0"/>
              </a:spcBef>
              <a:spcAft>
                <a:spcPts val="0"/>
              </a:spcAft>
              <a:buClr>
                <a:srgbClr val="404040"/>
              </a:buClr>
              <a:buSzPts val="2400"/>
              <a:buFont typeface="Arial"/>
              <a:buNone/>
            </a:pPr>
            <a:endParaRPr dirty="0"/>
          </a:p>
        </p:txBody>
      </p:sp>
      <p:sp>
        <p:nvSpPr>
          <p:cNvPr id="151" name="Google Shape;151;p23"/>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4"/>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CCC Ethnic Studies Requirement </a:t>
            </a:r>
            <a:endParaRPr dirty="0"/>
          </a:p>
        </p:txBody>
      </p:sp>
      <p:sp>
        <p:nvSpPr>
          <p:cNvPr id="157" name="Google Shape;157;p24"/>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dirty="0"/>
              <a:t>Title 5, Section 55063 –Minimum requirements for the Associate Degree </a:t>
            </a:r>
            <a:endParaRPr dirty="0"/>
          </a:p>
          <a:p>
            <a:pPr marL="685800" lvl="1" indent="-228600" algn="l" rtl="0">
              <a:lnSpc>
                <a:spcPct val="90000"/>
              </a:lnSpc>
              <a:spcBef>
                <a:spcPts val="500"/>
              </a:spcBef>
              <a:spcAft>
                <a:spcPts val="0"/>
              </a:spcAft>
              <a:buClr>
                <a:srgbClr val="404040"/>
              </a:buClr>
              <a:buSzPts val="2400"/>
              <a:buChar char="•"/>
            </a:pPr>
            <a:r>
              <a:rPr lang="en-US" dirty="0"/>
              <a:t>(d) Additional Requirements. The associate degree also requires demonstrated competence in reading, written expression, and mathematics, and satisfactory completion of a course in </a:t>
            </a:r>
            <a:r>
              <a:rPr lang="en-US" dirty="0">
                <a:highlight>
                  <a:srgbClr val="FFFF00"/>
                </a:highlight>
              </a:rPr>
              <a:t>ethnic studies</a:t>
            </a:r>
            <a:r>
              <a:rPr lang="en-US" dirty="0"/>
              <a:t>, as follows: </a:t>
            </a:r>
            <a:endParaRPr dirty="0"/>
          </a:p>
          <a:p>
            <a:pPr marL="685800" lvl="1" indent="-228600" algn="l" rtl="0">
              <a:lnSpc>
                <a:spcPct val="90000"/>
              </a:lnSpc>
              <a:spcBef>
                <a:spcPts val="500"/>
              </a:spcBef>
              <a:spcAft>
                <a:spcPts val="0"/>
              </a:spcAft>
              <a:buClr>
                <a:srgbClr val="404040"/>
              </a:buClr>
              <a:buSzPts val="2400"/>
              <a:buChar char="•"/>
            </a:pPr>
            <a:r>
              <a:rPr lang="en-US" dirty="0"/>
              <a:t>(3) Satisfactory completion of a transfer-level course (minimum of three semester units or four quarter units) in ethnic studies. This requirement may be satisfied by obtaining a satisfactory grade in a course in ethnic studies taught in or on behalf of other departments and disciplines.</a:t>
            </a:r>
            <a:endParaRPr dirty="0"/>
          </a:p>
          <a:p>
            <a:pPr marL="685800" lvl="1" indent="-76200" algn="l" rtl="0">
              <a:lnSpc>
                <a:spcPct val="90000"/>
              </a:lnSpc>
              <a:spcBef>
                <a:spcPts val="500"/>
              </a:spcBef>
              <a:spcAft>
                <a:spcPts val="0"/>
              </a:spcAft>
              <a:buClr>
                <a:srgbClr val="404040"/>
              </a:buClr>
              <a:buSzPts val="2400"/>
              <a:buNone/>
            </a:pPr>
            <a:endParaRPr dirty="0"/>
          </a:p>
          <a:p>
            <a:pPr marL="0" marR="0" lvl="0" indent="0" algn="l" rtl="0">
              <a:lnSpc>
                <a:spcPct val="90000"/>
              </a:lnSpc>
              <a:spcBef>
                <a:spcPts val="1000"/>
              </a:spcBef>
              <a:spcAft>
                <a:spcPts val="0"/>
              </a:spcAft>
              <a:buClr>
                <a:srgbClr val="404040"/>
              </a:buClr>
              <a:buSzPts val="2400"/>
              <a:buFont typeface="Arial"/>
              <a:buNone/>
            </a:pPr>
            <a:endParaRPr dirty="0"/>
          </a:p>
        </p:txBody>
      </p:sp>
      <p:sp>
        <p:nvSpPr>
          <p:cNvPr id="158" name="Google Shape;158;p2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1277650" y="365126"/>
            <a:ext cx="10046043" cy="1166896"/>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dirty="0"/>
              <a:t>CCC Ethnic Studies Task Force </a:t>
            </a:r>
            <a:endParaRPr dirty="0"/>
          </a:p>
        </p:txBody>
      </p:sp>
      <p:sp>
        <p:nvSpPr>
          <p:cNvPr id="164" name="Google Shape;164;p25"/>
          <p:cNvSpPr txBox="1">
            <a:spLocks noGrp="1"/>
          </p:cNvSpPr>
          <p:nvPr>
            <p:ph type="body" idx="1"/>
          </p:nvPr>
        </p:nvSpPr>
        <p:spPr>
          <a:xfrm>
            <a:off x="1277650" y="1917032"/>
            <a:ext cx="4585739" cy="4272631"/>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rgbClr val="404040"/>
              </a:buClr>
              <a:buSzPts val="2000"/>
              <a:buChar char="•"/>
            </a:pPr>
            <a:r>
              <a:rPr lang="en-US" sz="2000" dirty="0"/>
              <a:t>The goals of the Ethnic Studies Taskforce are as follows: </a:t>
            </a:r>
            <a:endParaRPr dirty="0"/>
          </a:p>
          <a:p>
            <a:pPr marL="685800" lvl="1" indent="-228600" algn="l" rtl="0">
              <a:lnSpc>
                <a:spcPct val="90000"/>
              </a:lnSpc>
              <a:spcBef>
                <a:spcPts val="500"/>
              </a:spcBef>
              <a:spcAft>
                <a:spcPts val="0"/>
              </a:spcAft>
              <a:buClr>
                <a:srgbClr val="404040"/>
              </a:buClr>
              <a:buSzPts val="1800"/>
              <a:buChar char="•"/>
            </a:pPr>
            <a:r>
              <a:rPr lang="en-US" sz="1800" dirty="0"/>
              <a:t>To determine an implementation date for the new requirement</a:t>
            </a:r>
            <a:endParaRPr dirty="0"/>
          </a:p>
          <a:p>
            <a:pPr marL="685800" lvl="1" indent="-228600" algn="l" rtl="0">
              <a:lnSpc>
                <a:spcPct val="90000"/>
              </a:lnSpc>
              <a:spcBef>
                <a:spcPts val="500"/>
              </a:spcBef>
              <a:spcAft>
                <a:spcPts val="0"/>
              </a:spcAft>
              <a:buClr>
                <a:srgbClr val="404040"/>
              </a:buClr>
              <a:buSzPts val="1800"/>
              <a:buChar char="•"/>
            </a:pPr>
            <a:r>
              <a:rPr lang="en-US" sz="1800" dirty="0"/>
              <a:t>To determine if and how to establish a unified definition of Ethnic Studies and/or core competencies for the California Community Colleges </a:t>
            </a:r>
            <a:endParaRPr dirty="0"/>
          </a:p>
          <a:p>
            <a:pPr marL="685800" lvl="1" indent="-228600" algn="l" rtl="0">
              <a:lnSpc>
                <a:spcPct val="90000"/>
              </a:lnSpc>
              <a:spcBef>
                <a:spcPts val="500"/>
              </a:spcBef>
              <a:spcAft>
                <a:spcPts val="0"/>
              </a:spcAft>
              <a:buClr>
                <a:srgbClr val="404040"/>
              </a:buClr>
              <a:buSzPts val="1800"/>
              <a:buChar char="•"/>
            </a:pPr>
            <a:r>
              <a:rPr lang="en-US" sz="1800" dirty="0"/>
              <a:t>To help coordinate professional development and technical assistance for CCCs to ensure ethnic studies is implemented with fidelity to the discipline</a:t>
            </a:r>
            <a:endParaRPr dirty="0"/>
          </a:p>
          <a:p>
            <a:pPr marL="685800" lvl="1" indent="-228600" algn="l" rtl="0">
              <a:lnSpc>
                <a:spcPct val="90000"/>
              </a:lnSpc>
              <a:spcBef>
                <a:spcPts val="500"/>
              </a:spcBef>
              <a:spcAft>
                <a:spcPts val="0"/>
              </a:spcAft>
              <a:buClr>
                <a:srgbClr val="404040"/>
              </a:buClr>
              <a:buSzPts val="1800"/>
              <a:buChar char="•"/>
            </a:pPr>
            <a:r>
              <a:rPr lang="en-US" sz="1800" dirty="0"/>
              <a:t>To coordinate with CSU for intersegmental alignment </a:t>
            </a:r>
            <a:endParaRPr dirty="0"/>
          </a:p>
          <a:p>
            <a:pPr marL="228600" lvl="0" indent="-76200" algn="l" rtl="0">
              <a:lnSpc>
                <a:spcPct val="90000"/>
              </a:lnSpc>
              <a:spcBef>
                <a:spcPts val="1000"/>
              </a:spcBef>
              <a:spcAft>
                <a:spcPts val="0"/>
              </a:spcAft>
              <a:buClr>
                <a:srgbClr val="404040"/>
              </a:buClr>
              <a:buSzPts val="2400"/>
              <a:buNone/>
            </a:pPr>
            <a:endParaRPr dirty="0"/>
          </a:p>
        </p:txBody>
      </p:sp>
      <p:sp>
        <p:nvSpPr>
          <p:cNvPr id="165" name="Google Shape;165;p25"/>
          <p:cNvSpPr txBox="1">
            <a:spLocks noGrp="1"/>
          </p:cNvSpPr>
          <p:nvPr>
            <p:ph type="body" idx="2"/>
          </p:nvPr>
        </p:nvSpPr>
        <p:spPr>
          <a:xfrm>
            <a:off x="6096000" y="1532026"/>
            <a:ext cx="5887500" cy="4657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404040"/>
              </a:buClr>
              <a:buSzPts val="1800"/>
              <a:buNone/>
            </a:pPr>
            <a:r>
              <a:rPr lang="en-US" sz="1800" b="1" cap="none" dirty="0"/>
              <a:t>MEMBERSHIP</a:t>
            </a:r>
            <a:endParaRPr dirty="0"/>
          </a:p>
          <a:p>
            <a:pPr marL="228600" lvl="0" indent="-228600" algn="l" rtl="0">
              <a:lnSpc>
                <a:spcPct val="90000"/>
              </a:lnSpc>
              <a:spcBef>
                <a:spcPts val="1000"/>
              </a:spcBef>
              <a:spcAft>
                <a:spcPts val="0"/>
              </a:spcAft>
              <a:buClr>
                <a:srgbClr val="404040"/>
              </a:buClr>
              <a:buSzPts val="1200"/>
              <a:buChar char="•"/>
            </a:pPr>
            <a:r>
              <a:rPr lang="en-US" sz="1200" dirty="0"/>
              <a:t>Two representatives from the Educational Services and Support Division of the Chancellor’s Office </a:t>
            </a:r>
            <a:endParaRPr dirty="0"/>
          </a:p>
          <a:p>
            <a:pPr marL="228600" lvl="0" indent="-228600" algn="l" rtl="0">
              <a:lnSpc>
                <a:spcPct val="90000"/>
              </a:lnSpc>
              <a:spcBef>
                <a:spcPts val="1000"/>
              </a:spcBef>
              <a:spcAft>
                <a:spcPts val="0"/>
              </a:spcAft>
              <a:buClr>
                <a:srgbClr val="404040"/>
              </a:buClr>
              <a:buSzPts val="1200"/>
              <a:buChar char="•"/>
            </a:pPr>
            <a:r>
              <a:rPr lang="en-US" sz="1200" dirty="0"/>
              <a:t>Two representatives from the Academic Senate for California Community Colleges </a:t>
            </a:r>
            <a:endParaRPr dirty="0"/>
          </a:p>
          <a:p>
            <a:pPr marL="228600" lvl="0" indent="-228600" algn="l" rtl="0">
              <a:lnSpc>
                <a:spcPct val="90000"/>
              </a:lnSpc>
              <a:spcBef>
                <a:spcPts val="1000"/>
              </a:spcBef>
              <a:spcAft>
                <a:spcPts val="0"/>
              </a:spcAft>
              <a:buClr>
                <a:srgbClr val="404040"/>
              </a:buClr>
              <a:buSzPts val="1200"/>
              <a:buChar char="•"/>
            </a:pPr>
            <a:r>
              <a:rPr lang="en-US" sz="1200" dirty="0"/>
              <a:t>One representative from the California Community Colleges Ethnic Studies Faculty Council</a:t>
            </a:r>
            <a:endParaRPr dirty="0"/>
          </a:p>
          <a:p>
            <a:pPr marL="228600" lvl="0" indent="-228600" algn="l" rtl="0">
              <a:lnSpc>
                <a:spcPct val="90000"/>
              </a:lnSpc>
              <a:spcBef>
                <a:spcPts val="1000"/>
              </a:spcBef>
              <a:spcAft>
                <a:spcPts val="0"/>
              </a:spcAft>
              <a:buClr>
                <a:srgbClr val="404040"/>
              </a:buClr>
              <a:buSzPts val="1200"/>
              <a:buChar char="•"/>
            </a:pPr>
            <a:r>
              <a:rPr lang="en-US" sz="1200" dirty="0"/>
              <a:t>Four Ethnic Studies faculty from the four core Ethnic Studies disciplines (appointed by the ASCCC)</a:t>
            </a:r>
            <a:endParaRPr dirty="0"/>
          </a:p>
          <a:p>
            <a:pPr marL="228600" lvl="0" indent="-228600" algn="l" rtl="0">
              <a:lnSpc>
                <a:spcPct val="90000"/>
              </a:lnSpc>
              <a:spcBef>
                <a:spcPts val="1000"/>
              </a:spcBef>
              <a:spcAft>
                <a:spcPts val="0"/>
              </a:spcAft>
              <a:buClr>
                <a:srgbClr val="404040"/>
              </a:buClr>
              <a:buSzPts val="1200"/>
              <a:buChar char="•"/>
            </a:pPr>
            <a:r>
              <a:rPr lang="en-US" sz="1200" dirty="0"/>
              <a:t>One representative from the California Community Colleges Curriculum Committee (5C)</a:t>
            </a:r>
            <a:endParaRPr dirty="0"/>
          </a:p>
          <a:p>
            <a:pPr marL="228600" lvl="0" indent="-228600" algn="l" rtl="0">
              <a:lnSpc>
                <a:spcPct val="90000"/>
              </a:lnSpc>
              <a:spcBef>
                <a:spcPts val="1000"/>
              </a:spcBef>
              <a:spcAft>
                <a:spcPts val="0"/>
              </a:spcAft>
              <a:buClr>
                <a:srgbClr val="404040"/>
              </a:buClr>
              <a:buSzPts val="1200"/>
              <a:buChar char="•"/>
            </a:pPr>
            <a:r>
              <a:rPr lang="en-US" sz="1200" dirty="0"/>
              <a:t>One student representative and one alternate (appointed by the Student Senate for California Community Colleges)</a:t>
            </a:r>
            <a:endParaRPr dirty="0"/>
          </a:p>
          <a:p>
            <a:pPr marL="228600" lvl="0" indent="-228600" algn="l" rtl="0">
              <a:lnSpc>
                <a:spcPct val="90000"/>
              </a:lnSpc>
              <a:spcBef>
                <a:spcPts val="1000"/>
              </a:spcBef>
              <a:spcAft>
                <a:spcPts val="0"/>
              </a:spcAft>
              <a:buClr>
                <a:srgbClr val="404040"/>
              </a:buClr>
              <a:buSzPts val="1200"/>
              <a:buChar char="•"/>
            </a:pPr>
            <a:r>
              <a:rPr lang="en-US" sz="1200" dirty="0"/>
              <a:t>One Articulation Officer (appointed by the ASCCC)</a:t>
            </a:r>
            <a:endParaRPr dirty="0"/>
          </a:p>
          <a:p>
            <a:pPr marL="228600" lvl="0" indent="-228600" algn="l" rtl="0">
              <a:lnSpc>
                <a:spcPct val="90000"/>
              </a:lnSpc>
              <a:spcBef>
                <a:spcPts val="1000"/>
              </a:spcBef>
              <a:spcAft>
                <a:spcPts val="0"/>
              </a:spcAft>
              <a:buClr>
                <a:srgbClr val="404040"/>
              </a:buClr>
              <a:buSzPts val="1200"/>
              <a:buChar char="•"/>
            </a:pPr>
            <a:r>
              <a:rPr lang="en-US" sz="1200" dirty="0"/>
              <a:t>One Admission &amp; Records representative (appointed by the California Association of Community College Registrars and Admissions Officers)</a:t>
            </a:r>
            <a:endParaRPr dirty="0"/>
          </a:p>
          <a:p>
            <a:pPr marL="228600" lvl="0" indent="-228600" algn="l" rtl="0">
              <a:lnSpc>
                <a:spcPct val="90000"/>
              </a:lnSpc>
              <a:spcBef>
                <a:spcPts val="1000"/>
              </a:spcBef>
              <a:spcAft>
                <a:spcPts val="0"/>
              </a:spcAft>
              <a:buClr>
                <a:srgbClr val="404040"/>
              </a:buClr>
              <a:buSzPts val="1200"/>
              <a:buChar char="•"/>
            </a:pPr>
            <a:r>
              <a:rPr lang="en-US" sz="1200" dirty="0"/>
              <a:t>One Chief Instructional Officer/Vice President of Instruction/Vice President of Academic Affairs (appointed by the California Community Colleges Chief Instructional Officers organization)</a:t>
            </a:r>
            <a:endParaRPr dirty="0"/>
          </a:p>
          <a:p>
            <a:pPr marL="228600" lvl="0" indent="-228600" algn="l" rtl="0">
              <a:lnSpc>
                <a:spcPct val="90000"/>
              </a:lnSpc>
              <a:spcBef>
                <a:spcPts val="1000"/>
              </a:spcBef>
              <a:spcAft>
                <a:spcPts val="0"/>
              </a:spcAft>
              <a:buClr>
                <a:srgbClr val="404040"/>
              </a:buClr>
              <a:buSzPts val="1200"/>
              <a:buChar char="•"/>
            </a:pPr>
            <a:r>
              <a:rPr lang="en-US" sz="1200" dirty="0"/>
              <a:t>One Chief Student Services Officer/Vice President of Student Services (appointed by the Chief Student Services Officers Association)</a:t>
            </a:r>
            <a:endParaRPr dirty="0"/>
          </a:p>
          <a:p>
            <a:pPr marL="228600" lvl="0" indent="-76200" algn="l" rtl="0">
              <a:lnSpc>
                <a:spcPct val="90000"/>
              </a:lnSpc>
              <a:spcBef>
                <a:spcPts val="1000"/>
              </a:spcBef>
              <a:spcAft>
                <a:spcPts val="0"/>
              </a:spcAft>
              <a:buClr>
                <a:srgbClr val="404040"/>
              </a:buClr>
              <a:buSzPts val="2400"/>
              <a:buNone/>
            </a:pPr>
            <a:endParaRPr dirty="0"/>
          </a:p>
        </p:txBody>
      </p:sp>
      <p:sp>
        <p:nvSpPr>
          <p:cNvPr id="166" name="Google Shape;166;p25"/>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6"/>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What does this mean for Student Transfer </a:t>
            </a:r>
            <a:endParaRPr dirty="0"/>
          </a:p>
        </p:txBody>
      </p:sp>
      <p:sp>
        <p:nvSpPr>
          <p:cNvPr id="172" name="Google Shape;172;p26"/>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dirty="0"/>
              <a:t>Associate degree graduation requirements will be updated. Need to make sure students are part of this process. </a:t>
            </a:r>
            <a:endParaRPr dirty="0"/>
          </a:p>
          <a:p>
            <a:pPr marL="0" marR="0" lvl="0" indent="0" algn="l" rtl="0">
              <a:lnSpc>
                <a:spcPct val="90000"/>
              </a:lnSpc>
              <a:spcBef>
                <a:spcPts val="0"/>
              </a:spcBef>
              <a:spcAft>
                <a:spcPts val="0"/>
              </a:spcAft>
              <a:buClr>
                <a:srgbClr val="404040"/>
              </a:buClr>
              <a:buSzPts val="2400"/>
              <a:buFont typeface="Arial"/>
              <a:buNone/>
            </a:pPr>
            <a:endParaRPr dirty="0"/>
          </a:p>
          <a:p>
            <a:pPr marL="0" marR="0" lvl="0" indent="0" algn="l" rtl="0">
              <a:lnSpc>
                <a:spcPct val="90000"/>
              </a:lnSpc>
              <a:spcBef>
                <a:spcPts val="0"/>
              </a:spcBef>
              <a:spcAft>
                <a:spcPts val="0"/>
              </a:spcAft>
              <a:buClr>
                <a:srgbClr val="404040"/>
              </a:buClr>
              <a:buSzPts val="2400"/>
              <a:buFont typeface="Arial"/>
              <a:buNone/>
            </a:pPr>
            <a:r>
              <a:rPr lang="en-US" dirty="0"/>
              <a:t>Making sure that all public information is updated and current and easily available to students. </a:t>
            </a:r>
            <a:endParaRPr dirty="0"/>
          </a:p>
          <a:p>
            <a:pPr marL="0" marR="0" lvl="0" indent="0" algn="l" rtl="0">
              <a:lnSpc>
                <a:spcPct val="90000"/>
              </a:lnSpc>
              <a:spcBef>
                <a:spcPts val="0"/>
              </a:spcBef>
              <a:spcAft>
                <a:spcPts val="0"/>
              </a:spcAft>
              <a:buClr>
                <a:srgbClr val="404040"/>
              </a:buClr>
              <a:buSzPts val="2400"/>
              <a:buFont typeface="Arial"/>
              <a:buNone/>
            </a:pPr>
            <a:endParaRPr dirty="0"/>
          </a:p>
          <a:p>
            <a:pPr marL="0" marR="0" lvl="0" indent="0" algn="l" rtl="0">
              <a:lnSpc>
                <a:spcPct val="90000"/>
              </a:lnSpc>
              <a:spcBef>
                <a:spcPts val="0"/>
              </a:spcBef>
              <a:spcAft>
                <a:spcPts val="0"/>
              </a:spcAft>
              <a:buClr>
                <a:srgbClr val="404040"/>
              </a:buClr>
              <a:buSzPts val="2400"/>
              <a:buFont typeface="Arial"/>
              <a:buNone/>
            </a:pPr>
            <a:r>
              <a:rPr lang="en-US" dirty="0"/>
              <a:t>Need to clearly indicate ethnic studies courses that meet Area F (CSU) and those that meet the local requirement (and align as much as possible). </a:t>
            </a:r>
            <a:endParaRPr dirty="0"/>
          </a:p>
          <a:p>
            <a:pPr marL="0" marR="0" lvl="0" indent="0" algn="l" rtl="0">
              <a:lnSpc>
                <a:spcPct val="90000"/>
              </a:lnSpc>
              <a:spcBef>
                <a:spcPts val="0"/>
              </a:spcBef>
              <a:spcAft>
                <a:spcPts val="0"/>
              </a:spcAft>
              <a:buClr>
                <a:srgbClr val="404040"/>
              </a:buClr>
              <a:buSzPts val="2400"/>
              <a:buFont typeface="Arial"/>
              <a:buNone/>
            </a:pPr>
            <a:endParaRPr dirty="0"/>
          </a:p>
          <a:p>
            <a:pPr marL="0" marR="0" lvl="0" indent="0" algn="l" rtl="0">
              <a:lnSpc>
                <a:spcPct val="90000"/>
              </a:lnSpc>
              <a:spcBef>
                <a:spcPts val="0"/>
              </a:spcBef>
              <a:spcAft>
                <a:spcPts val="0"/>
              </a:spcAft>
              <a:buClr>
                <a:srgbClr val="404040"/>
              </a:buClr>
              <a:buSzPts val="2400"/>
              <a:buFont typeface="Arial"/>
              <a:buNone/>
            </a:pPr>
            <a:endParaRPr dirty="0"/>
          </a:p>
        </p:txBody>
      </p:sp>
      <p:sp>
        <p:nvSpPr>
          <p:cNvPr id="173" name="Google Shape;173;p26"/>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9"/>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Presenters </a:t>
            </a:r>
            <a:endParaRPr dirty="0"/>
          </a:p>
        </p:txBody>
      </p:sp>
      <p:sp>
        <p:nvSpPr>
          <p:cNvPr id="54" name="Google Shape;54;p9"/>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571500" lvl="0" indent="-571500" algn="l" rtl="0">
              <a:lnSpc>
                <a:spcPct val="90000"/>
              </a:lnSpc>
              <a:spcBef>
                <a:spcPts val="0"/>
              </a:spcBef>
              <a:spcAft>
                <a:spcPts val="0"/>
              </a:spcAft>
              <a:buClr>
                <a:srgbClr val="404040"/>
              </a:buClr>
              <a:buSzPts val="4000"/>
              <a:buFont typeface="Arial"/>
              <a:buChar char="•"/>
            </a:pPr>
            <a:r>
              <a:rPr lang="en-US" sz="4000" dirty="0"/>
              <a:t>Stephanie Curry, ASCCC Area A Representative</a:t>
            </a:r>
            <a:endParaRPr dirty="0"/>
          </a:p>
          <a:p>
            <a:pPr marL="571500" lvl="0" indent="-571500" algn="l" rtl="0">
              <a:lnSpc>
                <a:spcPct val="90000"/>
              </a:lnSpc>
              <a:spcBef>
                <a:spcPts val="1000"/>
              </a:spcBef>
              <a:spcAft>
                <a:spcPts val="0"/>
              </a:spcAft>
              <a:buClr>
                <a:srgbClr val="404040"/>
              </a:buClr>
              <a:buSzPts val="4000"/>
              <a:buFont typeface="Arial"/>
              <a:buChar char="•"/>
            </a:pPr>
            <a:r>
              <a:rPr lang="en-US" sz="4000" dirty="0"/>
              <a:t>Karla Kirk, ASCCC North Representative </a:t>
            </a:r>
            <a:endParaRPr dirty="0"/>
          </a:p>
          <a:p>
            <a:pPr marL="571500" lvl="0" indent="-571500" algn="l" rtl="0">
              <a:lnSpc>
                <a:spcPct val="90000"/>
              </a:lnSpc>
              <a:spcBef>
                <a:spcPts val="1000"/>
              </a:spcBef>
              <a:spcAft>
                <a:spcPts val="0"/>
              </a:spcAft>
              <a:buClr>
                <a:srgbClr val="404040"/>
              </a:buClr>
              <a:buSzPts val="4000"/>
              <a:buFont typeface="Arial"/>
              <a:buChar char="•"/>
            </a:pPr>
            <a:r>
              <a:rPr lang="en-US" sz="4000" dirty="0"/>
              <a:t>Dr. Aisha Lowe, CCCCO Vice Chancellor Academic Affairs</a:t>
            </a:r>
            <a:endParaRPr dirty="0"/>
          </a:p>
          <a:p>
            <a:pPr marL="0" marR="0" lvl="0" indent="0" algn="l" rtl="0">
              <a:lnSpc>
                <a:spcPct val="90000"/>
              </a:lnSpc>
              <a:spcBef>
                <a:spcPts val="1000"/>
              </a:spcBef>
              <a:spcAft>
                <a:spcPts val="0"/>
              </a:spcAft>
              <a:buClr>
                <a:srgbClr val="404040"/>
              </a:buClr>
              <a:buSzPts val="2400"/>
              <a:buFont typeface="Arial"/>
              <a:buNone/>
            </a:pPr>
            <a:br>
              <a:rPr lang="en-US" dirty="0"/>
            </a:br>
            <a:endParaRPr dirty="0"/>
          </a:p>
        </p:txBody>
      </p:sp>
      <p:sp>
        <p:nvSpPr>
          <p:cNvPr id="55" name="Google Shape;55;p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7"/>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Ethnic Studies- TMC (Forthcoming) </a:t>
            </a:r>
            <a:endParaRPr dirty="0"/>
          </a:p>
        </p:txBody>
      </p:sp>
      <p:sp>
        <p:nvSpPr>
          <p:cNvPr id="179" name="Google Shape;179;p27"/>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dirty="0"/>
              <a:t>Currently Ethnic Studies courses are embedded in the TMC for Social Justice Studies </a:t>
            </a:r>
          </a:p>
          <a:p>
            <a:pPr marL="0" marR="0" lvl="0" indent="0" algn="l" rtl="0">
              <a:lnSpc>
                <a:spcPct val="90000"/>
              </a:lnSpc>
              <a:spcBef>
                <a:spcPts val="0"/>
              </a:spcBef>
              <a:spcAft>
                <a:spcPts val="0"/>
              </a:spcAft>
              <a:buClr>
                <a:srgbClr val="404040"/>
              </a:buClr>
              <a:buSzPts val="2400"/>
              <a:buFont typeface="Arial"/>
              <a:buNone/>
            </a:pPr>
            <a:endParaRPr dirty="0"/>
          </a:p>
          <a:p>
            <a:pPr marL="0" marR="0" lvl="0" indent="0" algn="l" rtl="0">
              <a:lnSpc>
                <a:spcPct val="90000"/>
              </a:lnSpc>
              <a:spcBef>
                <a:spcPts val="1000"/>
              </a:spcBef>
              <a:spcAft>
                <a:spcPts val="0"/>
              </a:spcAft>
              <a:buClr>
                <a:srgbClr val="404040"/>
              </a:buClr>
              <a:buSzPts val="2400"/>
              <a:buFont typeface="Arial"/>
              <a:buNone/>
            </a:pPr>
            <a:r>
              <a:rPr lang="en-US" dirty="0"/>
              <a:t>CID- Recognizes the need for new Ethnic Studies TMC and for CID alignment with Ethnic Studies Courses </a:t>
            </a:r>
          </a:p>
          <a:p>
            <a:pPr marL="0" marR="0" lvl="0" indent="0" algn="l" rtl="0">
              <a:lnSpc>
                <a:spcPct val="90000"/>
              </a:lnSpc>
              <a:spcBef>
                <a:spcPts val="1000"/>
              </a:spcBef>
              <a:spcAft>
                <a:spcPts val="0"/>
              </a:spcAft>
              <a:buClr>
                <a:srgbClr val="404040"/>
              </a:buClr>
              <a:buSzPts val="2400"/>
              <a:buFont typeface="Arial"/>
              <a:buNone/>
            </a:pPr>
            <a:endParaRPr dirty="0"/>
          </a:p>
          <a:p>
            <a:pPr marL="0" marR="0" lvl="0" indent="0" algn="l" rtl="0">
              <a:lnSpc>
                <a:spcPct val="90000"/>
              </a:lnSpc>
              <a:spcBef>
                <a:spcPts val="1000"/>
              </a:spcBef>
              <a:spcAft>
                <a:spcPts val="0"/>
              </a:spcAft>
              <a:buClr>
                <a:srgbClr val="404040"/>
              </a:buClr>
              <a:buSzPts val="2400"/>
              <a:buFont typeface="Arial"/>
              <a:buNone/>
            </a:pPr>
            <a:r>
              <a:rPr lang="en-US" dirty="0"/>
              <a:t>CID is working with Discipline Experts through the Ethic Studies Council to create TMC and CID descriptors </a:t>
            </a:r>
            <a:endParaRPr dirty="0"/>
          </a:p>
          <a:p>
            <a:pPr marL="0" marR="0" lvl="0" indent="0" algn="l" rtl="0">
              <a:lnSpc>
                <a:spcPct val="90000"/>
              </a:lnSpc>
              <a:spcBef>
                <a:spcPts val="1000"/>
              </a:spcBef>
              <a:spcAft>
                <a:spcPts val="0"/>
              </a:spcAft>
              <a:buClr>
                <a:srgbClr val="404040"/>
              </a:buClr>
              <a:buSzPts val="2400"/>
              <a:buFont typeface="Arial"/>
              <a:buNone/>
            </a:pPr>
            <a:endParaRPr dirty="0"/>
          </a:p>
        </p:txBody>
      </p:sp>
      <p:sp>
        <p:nvSpPr>
          <p:cNvPr id="180" name="Google Shape;180;p27"/>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8"/>
          <p:cNvSpPr txBox="1">
            <a:spLocks noGrp="1"/>
          </p:cNvSpPr>
          <p:nvPr>
            <p:ph type="title"/>
          </p:nvPr>
        </p:nvSpPr>
        <p:spPr>
          <a:xfrm>
            <a:off x="2955235" y="403412"/>
            <a:ext cx="8398500" cy="168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Role of the Senate/Curriculum Committee  </a:t>
            </a:r>
            <a:endParaRPr dirty="0"/>
          </a:p>
        </p:txBody>
      </p:sp>
      <p:sp>
        <p:nvSpPr>
          <p:cNvPr id="187" name="Google Shape;187;p28"/>
          <p:cNvSpPr txBox="1">
            <a:spLocks noGrp="1"/>
          </p:cNvSpPr>
          <p:nvPr>
            <p:ph type="body" idx="1"/>
          </p:nvPr>
        </p:nvSpPr>
        <p:spPr>
          <a:xfrm>
            <a:off x="829994" y="2662568"/>
            <a:ext cx="10523700" cy="3569400"/>
          </a:xfrm>
          <a:prstGeom prst="rect">
            <a:avLst/>
          </a:prstGeom>
        </p:spPr>
        <p:txBody>
          <a:bodyPr spcFirstLastPara="1" wrap="square" lIns="91425" tIns="45700" rIns="91425" bIns="45700" anchor="t" anchorCtr="0">
            <a:noAutofit/>
          </a:bodyPr>
          <a:lstStyle/>
          <a:p>
            <a:pPr marL="342900" lvl="0" indent="-342900" algn="l" rtl="0">
              <a:spcBef>
                <a:spcPts val="1000"/>
              </a:spcBef>
              <a:spcAft>
                <a:spcPts val="0"/>
              </a:spcAft>
              <a:buFont typeface="Arial" panose="020B0604020202020204" pitchFamily="34" charset="0"/>
              <a:buChar char="•"/>
            </a:pPr>
            <a:r>
              <a:rPr lang="en-US" dirty="0"/>
              <a:t>Coordinate ethnic studies graduation requirement planning and implementation </a:t>
            </a:r>
          </a:p>
          <a:p>
            <a:pPr marL="342900" lvl="0" indent="-342900">
              <a:buFont typeface="Arial" panose="020B0604020202020204" pitchFamily="34" charset="0"/>
              <a:buChar char="•"/>
            </a:pPr>
            <a:r>
              <a:rPr lang="en-US" dirty="0"/>
              <a:t>Curriculum Committee/Senate has purview over degree requirements </a:t>
            </a:r>
          </a:p>
          <a:p>
            <a:pPr marL="342900" lvl="0" indent="-342900" algn="l" rtl="0">
              <a:spcBef>
                <a:spcPts val="1000"/>
              </a:spcBef>
              <a:spcAft>
                <a:spcPts val="0"/>
              </a:spcAft>
              <a:buFont typeface="Arial" panose="020B0604020202020204" pitchFamily="34" charset="0"/>
              <a:buChar char="•"/>
            </a:pPr>
            <a:r>
              <a:rPr lang="en-US" dirty="0"/>
              <a:t>Collaboration with Ethnic Studies Discipline experts for new and revised courses and programs </a:t>
            </a:r>
          </a:p>
          <a:p>
            <a:pPr marL="342900" lvl="0" indent="-342900" algn="l" rtl="0">
              <a:spcBef>
                <a:spcPts val="1000"/>
              </a:spcBef>
              <a:spcAft>
                <a:spcPts val="0"/>
              </a:spcAft>
              <a:buFont typeface="Arial" panose="020B0604020202020204" pitchFamily="34" charset="0"/>
              <a:buChar char="•"/>
            </a:pPr>
            <a:r>
              <a:rPr lang="en-US" dirty="0"/>
              <a:t>Local Senates use collective power to support development/expansion of  Ethnic Studies programs and hiring of faculty</a:t>
            </a:r>
          </a:p>
          <a:p>
            <a:pPr marL="342900" lvl="0" indent="-342900" algn="l" rtl="0">
              <a:spcBef>
                <a:spcPts val="1000"/>
              </a:spcBef>
              <a:spcAft>
                <a:spcPts val="0"/>
              </a:spcAft>
              <a:buFont typeface="Arial" panose="020B0604020202020204" pitchFamily="34" charset="0"/>
              <a:buChar char="•"/>
            </a:pPr>
            <a:r>
              <a:rPr lang="en-US" dirty="0"/>
              <a:t>Review courses for CSU core competencies for transfer</a:t>
            </a:r>
          </a:p>
          <a:p>
            <a:pPr marL="342900" lvl="0" indent="-342900" algn="l" rtl="0">
              <a:spcBef>
                <a:spcPts val="1000"/>
              </a:spcBef>
              <a:spcAft>
                <a:spcPts val="0"/>
              </a:spcAft>
              <a:buFont typeface="Arial" panose="020B0604020202020204" pitchFamily="34" charset="0"/>
              <a:buChar char="•"/>
            </a:pPr>
            <a:endParaRPr lang="en-US" dirty="0"/>
          </a:p>
          <a:p>
            <a:pPr marL="342900" lvl="0" indent="-342900" algn="l" rtl="0">
              <a:spcBef>
                <a:spcPts val="1000"/>
              </a:spcBef>
              <a:spcAft>
                <a:spcPts val="0"/>
              </a:spcAft>
              <a:buFont typeface="Arial" panose="020B0604020202020204" pitchFamily="34" charset="0"/>
              <a:buChar char="•"/>
            </a:pPr>
            <a:endParaRPr dirty="0"/>
          </a:p>
        </p:txBody>
      </p:sp>
      <p:sp>
        <p:nvSpPr>
          <p:cNvPr id="188" name="Google Shape;188;p28"/>
          <p:cNvSpPr txBox="1">
            <a:spLocks noGrp="1"/>
          </p:cNvSpPr>
          <p:nvPr>
            <p:ph type="sldNum" idx="12"/>
          </p:nvPr>
        </p:nvSpPr>
        <p:spPr>
          <a:xfrm>
            <a:off x="10437813" y="6356350"/>
            <a:ext cx="915900" cy="365100"/>
          </a:xfrm>
          <a:prstGeom prst="rect">
            <a:avLst/>
          </a:prstGeom>
        </p:spPr>
        <p:txBody>
          <a:bodyPr spcFirstLastPara="1" wrap="square" lIns="91425" tIns="45700" rIns="0"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9"/>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Recommendations for Colleges Regarding Implementation </a:t>
            </a:r>
            <a:endParaRPr dirty="0"/>
          </a:p>
        </p:txBody>
      </p:sp>
      <p:sp>
        <p:nvSpPr>
          <p:cNvPr id="194" name="Google Shape;194;p29"/>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457200" marR="0" lvl="0" indent="-381000" algn="l" rtl="0">
              <a:lnSpc>
                <a:spcPct val="90000"/>
              </a:lnSpc>
              <a:spcBef>
                <a:spcPts val="0"/>
              </a:spcBef>
              <a:spcAft>
                <a:spcPts val="0"/>
              </a:spcAft>
              <a:buSzPts val="2400"/>
              <a:buChar char="●"/>
            </a:pPr>
            <a:r>
              <a:rPr lang="en-US" dirty="0"/>
              <a:t>For those who don’t have Ethic Studies programs currently reach out to discipline expertise regionally and in their district </a:t>
            </a:r>
            <a:endParaRPr dirty="0"/>
          </a:p>
          <a:p>
            <a:pPr marL="457200" marR="0" lvl="0" indent="-381000" algn="l" rtl="0">
              <a:lnSpc>
                <a:spcPct val="90000"/>
              </a:lnSpc>
              <a:spcBef>
                <a:spcPts val="0"/>
              </a:spcBef>
              <a:spcAft>
                <a:spcPts val="0"/>
              </a:spcAft>
              <a:buSzPts val="2400"/>
              <a:buChar char="●"/>
            </a:pPr>
            <a:r>
              <a:rPr lang="en-US" dirty="0"/>
              <a:t>Look at CVC OEI Exchange (focus on supporting student transfer)</a:t>
            </a:r>
            <a:endParaRPr dirty="0"/>
          </a:p>
          <a:p>
            <a:pPr marL="457200" marR="0" lvl="0" indent="-381000" algn="l" rtl="0">
              <a:lnSpc>
                <a:spcPct val="90000"/>
              </a:lnSpc>
              <a:spcBef>
                <a:spcPts val="0"/>
              </a:spcBef>
              <a:spcAft>
                <a:spcPts val="0"/>
              </a:spcAft>
              <a:buSzPts val="2400"/>
              <a:buChar char="●"/>
            </a:pPr>
            <a:r>
              <a:rPr lang="en-US" dirty="0"/>
              <a:t>Need time to build the infrastructure at your college to support these changes, design with the end in mind</a:t>
            </a:r>
            <a:endParaRPr dirty="0"/>
          </a:p>
          <a:p>
            <a:pPr marL="457200" marR="0" lvl="0" indent="-381000" algn="l" rtl="0">
              <a:lnSpc>
                <a:spcPct val="90000"/>
              </a:lnSpc>
              <a:spcBef>
                <a:spcPts val="0"/>
              </a:spcBef>
              <a:spcAft>
                <a:spcPts val="0"/>
              </a:spcAft>
              <a:buSzPts val="2400"/>
              <a:buChar char="●"/>
            </a:pPr>
            <a:r>
              <a:rPr lang="en-US" dirty="0"/>
              <a:t>Be mindful and proactively plan to address impact of new requirement on other programs </a:t>
            </a:r>
            <a:endParaRPr dirty="0"/>
          </a:p>
          <a:p>
            <a:pPr marL="457200" marR="0" lvl="0" indent="-381000" algn="l" rtl="0">
              <a:lnSpc>
                <a:spcPct val="90000"/>
              </a:lnSpc>
              <a:spcBef>
                <a:spcPts val="0"/>
              </a:spcBef>
              <a:spcAft>
                <a:spcPts val="0"/>
              </a:spcAft>
              <a:buSzPts val="2400"/>
              <a:buChar char="●"/>
            </a:pPr>
            <a:r>
              <a:rPr lang="en-US" dirty="0"/>
              <a:t>Work with your local senate and curriculum committee to plan implementation </a:t>
            </a:r>
            <a:endParaRPr dirty="0"/>
          </a:p>
          <a:p>
            <a:pPr marL="457200" marR="0" lvl="0" indent="-381000" algn="l" rtl="0">
              <a:lnSpc>
                <a:spcPct val="90000"/>
              </a:lnSpc>
              <a:spcBef>
                <a:spcPts val="0"/>
              </a:spcBef>
              <a:spcAft>
                <a:spcPts val="0"/>
              </a:spcAft>
              <a:buSzPts val="2400"/>
              <a:buChar char="●"/>
            </a:pPr>
            <a:r>
              <a:rPr lang="en-US" dirty="0"/>
              <a:t>Engage with students on the planning and implementation process</a:t>
            </a:r>
            <a:endParaRPr dirty="0"/>
          </a:p>
        </p:txBody>
      </p:sp>
      <p:sp>
        <p:nvSpPr>
          <p:cNvPr id="195" name="Google Shape;195;p29"/>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0"/>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Resources</a:t>
            </a:r>
            <a:endParaRPr dirty="0"/>
          </a:p>
        </p:txBody>
      </p:sp>
      <p:sp>
        <p:nvSpPr>
          <p:cNvPr id="201" name="Google Shape;201;p30"/>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u="sng" dirty="0">
                <a:solidFill>
                  <a:schemeClr val="hlink"/>
                </a:solidFill>
                <a:hlinkClick r:id="rId3"/>
              </a:rPr>
              <a:t>AB 1460</a:t>
            </a:r>
            <a:endParaRPr dirty="0"/>
          </a:p>
          <a:p>
            <a:pPr marL="0" marR="0" lvl="0" indent="0" algn="l" rtl="0">
              <a:lnSpc>
                <a:spcPct val="90000"/>
              </a:lnSpc>
              <a:spcBef>
                <a:spcPts val="1000"/>
              </a:spcBef>
              <a:spcAft>
                <a:spcPts val="0"/>
              </a:spcAft>
              <a:buClr>
                <a:srgbClr val="404040"/>
              </a:buClr>
              <a:buSzPts val="2400"/>
              <a:buFont typeface="Arial"/>
              <a:buNone/>
            </a:pPr>
            <a:r>
              <a:rPr lang="en-US" u="sng" dirty="0">
                <a:solidFill>
                  <a:schemeClr val="hlink"/>
                </a:solidFill>
                <a:hlinkClick r:id="rId4"/>
              </a:rPr>
              <a:t>CCC FAQs on CSU GE Breadth Policy</a:t>
            </a:r>
            <a:endParaRPr dirty="0"/>
          </a:p>
          <a:p>
            <a:pPr marL="0" marR="0" lvl="0" indent="0" algn="l" rtl="0">
              <a:lnSpc>
                <a:spcPct val="90000"/>
              </a:lnSpc>
              <a:spcBef>
                <a:spcPts val="1000"/>
              </a:spcBef>
              <a:spcAft>
                <a:spcPts val="0"/>
              </a:spcAft>
              <a:buClr>
                <a:srgbClr val="404040"/>
              </a:buClr>
              <a:buSzPts val="2400"/>
              <a:buFont typeface="Arial"/>
              <a:buNone/>
            </a:pPr>
            <a:r>
              <a:rPr lang="en-US" u="sng" dirty="0">
                <a:solidFill>
                  <a:schemeClr val="hlink"/>
                </a:solidFill>
                <a:hlinkClick r:id="rId5"/>
              </a:rPr>
              <a:t>CSU Ethnic Studies Core Competencies</a:t>
            </a:r>
            <a:endParaRPr dirty="0"/>
          </a:p>
          <a:p>
            <a:pPr marL="0" marR="0" lvl="0" indent="0" algn="l" rtl="0">
              <a:lnSpc>
                <a:spcPct val="90000"/>
              </a:lnSpc>
              <a:spcBef>
                <a:spcPts val="1000"/>
              </a:spcBef>
              <a:spcAft>
                <a:spcPts val="0"/>
              </a:spcAft>
              <a:buClr>
                <a:srgbClr val="404040"/>
              </a:buClr>
              <a:buSzPts val="2400"/>
              <a:buFont typeface="Arial"/>
              <a:buNone/>
            </a:pPr>
            <a:r>
              <a:rPr lang="en-US" u="sng" dirty="0">
                <a:solidFill>
                  <a:schemeClr val="hlink"/>
                </a:solidFill>
                <a:hlinkClick r:id="rId6"/>
              </a:rPr>
              <a:t>Title 5, 55063</a:t>
            </a:r>
            <a:endParaRPr dirty="0"/>
          </a:p>
          <a:p>
            <a:pPr marL="0" marR="0" lvl="0" indent="0" algn="l" rtl="0">
              <a:lnSpc>
                <a:spcPct val="90000"/>
              </a:lnSpc>
              <a:spcBef>
                <a:spcPts val="1000"/>
              </a:spcBef>
              <a:spcAft>
                <a:spcPts val="0"/>
              </a:spcAft>
              <a:buClr>
                <a:srgbClr val="404040"/>
              </a:buClr>
              <a:buSzPts val="2400"/>
              <a:buFont typeface="Arial"/>
              <a:buNone/>
            </a:pPr>
            <a:r>
              <a:rPr lang="en-US" u="sng" dirty="0">
                <a:solidFill>
                  <a:schemeClr val="hlink"/>
                </a:solidFill>
                <a:hlinkClick r:id="rId7"/>
              </a:rPr>
              <a:t>Student Senate Anti-Racism Plan</a:t>
            </a:r>
            <a:endParaRPr dirty="0"/>
          </a:p>
          <a:p>
            <a:pPr marL="0" marR="0" lvl="0" indent="0" algn="l" rtl="0">
              <a:lnSpc>
                <a:spcPct val="90000"/>
              </a:lnSpc>
              <a:spcBef>
                <a:spcPts val="1000"/>
              </a:spcBef>
              <a:spcAft>
                <a:spcPts val="0"/>
              </a:spcAft>
              <a:buClr>
                <a:srgbClr val="404040"/>
              </a:buClr>
              <a:buSzPts val="2400"/>
              <a:buFont typeface="Arial"/>
              <a:buNone/>
            </a:pPr>
            <a:r>
              <a:rPr lang="en-US" u="sng" dirty="0">
                <a:solidFill>
                  <a:schemeClr val="hlink"/>
                </a:solidFill>
                <a:hlinkClick r:id="rId8"/>
              </a:rPr>
              <a:t>Recovery with Equity </a:t>
            </a:r>
            <a:endParaRPr dirty="0"/>
          </a:p>
          <a:p>
            <a:pPr marL="0" marR="0" lvl="0" indent="0" algn="l" rtl="0">
              <a:lnSpc>
                <a:spcPct val="90000"/>
              </a:lnSpc>
              <a:spcBef>
                <a:spcPts val="1000"/>
              </a:spcBef>
              <a:spcAft>
                <a:spcPts val="0"/>
              </a:spcAft>
              <a:buClr>
                <a:srgbClr val="404040"/>
              </a:buClr>
              <a:buSzPts val="2400"/>
              <a:buFont typeface="Arial"/>
              <a:buNone/>
            </a:pPr>
            <a:r>
              <a:rPr lang="en-US" u="sng" dirty="0">
                <a:solidFill>
                  <a:schemeClr val="hlink"/>
                </a:solidFill>
                <a:hlinkClick r:id="rId9"/>
              </a:rPr>
              <a:t>ASCCC</a:t>
            </a:r>
            <a:endParaRPr dirty="0"/>
          </a:p>
          <a:p>
            <a:pPr marL="0" marR="0" lvl="0" indent="0" algn="l" rtl="0">
              <a:lnSpc>
                <a:spcPct val="90000"/>
              </a:lnSpc>
              <a:spcBef>
                <a:spcPts val="1000"/>
              </a:spcBef>
              <a:spcAft>
                <a:spcPts val="0"/>
              </a:spcAft>
              <a:buClr>
                <a:srgbClr val="404040"/>
              </a:buClr>
              <a:buSzPts val="2400"/>
              <a:buFont typeface="Arial"/>
              <a:buNone/>
            </a:pPr>
            <a:r>
              <a:rPr lang="en-US" u="sng" dirty="0">
                <a:solidFill>
                  <a:schemeClr val="hlink"/>
                </a:solidFill>
                <a:hlinkClick r:id="rId10"/>
              </a:rPr>
              <a:t>Ethnic Studies- Looking Back-Looking Forward </a:t>
            </a:r>
            <a:endParaRPr dirty="0"/>
          </a:p>
          <a:p>
            <a:pPr marL="0" marR="0" lvl="0" indent="0" algn="l" rtl="0">
              <a:lnSpc>
                <a:spcPct val="90000"/>
              </a:lnSpc>
              <a:spcBef>
                <a:spcPts val="1000"/>
              </a:spcBef>
              <a:spcAft>
                <a:spcPts val="0"/>
              </a:spcAft>
              <a:buClr>
                <a:srgbClr val="404040"/>
              </a:buClr>
              <a:buSzPts val="2400"/>
              <a:buFont typeface="Arial"/>
              <a:buNone/>
            </a:pPr>
            <a:endParaRPr dirty="0"/>
          </a:p>
        </p:txBody>
      </p:sp>
      <p:sp>
        <p:nvSpPr>
          <p:cNvPr id="202" name="Google Shape;202;p3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23</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Breakout Description </a:t>
            </a:r>
            <a:endParaRPr dirty="0"/>
          </a:p>
        </p:txBody>
      </p:sp>
      <p:sp>
        <p:nvSpPr>
          <p:cNvPr id="61" name="Google Shape;61;p10"/>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i="1" dirty="0"/>
              <a:t>The passage of AB 1460 and the establishment of a CSU Area F requirement of ethnic studies has had a significant impact on transfer for community college students. This breakout will discuss the implementation of this new requirement and how colleges are working with their academic senates to support students in transferring with the Area F requirement completed. It will also highlight C-ID efforts to create ethnic studies transfer model curriculum (TMC), the precursor to ethnic studies ADTs, and the Ethnic Studies graduation competencies that will be required of degree completers in California community colleges.</a:t>
            </a:r>
            <a:endParaRPr dirty="0"/>
          </a:p>
          <a:p>
            <a:pPr marL="0" marR="0" lvl="0" indent="0" algn="l" rtl="0">
              <a:lnSpc>
                <a:spcPct val="90000"/>
              </a:lnSpc>
              <a:spcBef>
                <a:spcPts val="1000"/>
              </a:spcBef>
              <a:spcAft>
                <a:spcPts val="0"/>
              </a:spcAft>
              <a:buClr>
                <a:srgbClr val="404040"/>
              </a:buClr>
              <a:buSzPts val="2400"/>
              <a:buFont typeface="Arial"/>
              <a:buNone/>
            </a:pPr>
            <a:br>
              <a:rPr lang="en-US" dirty="0"/>
            </a:br>
            <a:endParaRPr dirty="0"/>
          </a:p>
        </p:txBody>
      </p:sp>
      <p:sp>
        <p:nvSpPr>
          <p:cNvPr id="62" name="Google Shape;62;p10"/>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2955235" y="403411"/>
            <a:ext cx="8398563" cy="184248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History of Ethnic Studies as Discipline </a:t>
            </a:r>
            <a:endParaRPr dirty="0"/>
          </a:p>
        </p:txBody>
      </p:sp>
      <p:sp>
        <p:nvSpPr>
          <p:cNvPr id="68" name="Google Shape;68;p11"/>
          <p:cNvSpPr txBox="1">
            <a:spLocks noGrp="1"/>
          </p:cNvSpPr>
          <p:nvPr>
            <p:ph type="body" idx="1"/>
          </p:nvPr>
        </p:nvSpPr>
        <p:spPr>
          <a:xfrm>
            <a:off x="4346369" y="2680399"/>
            <a:ext cx="7623958" cy="4041075"/>
          </a:xfrm>
          <a:prstGeom prst="rect">
            <a:avLst/>
          </a:prstGeom>
          <a:noFill/>
          <a:ln>
            <a:noFill/>
          </a:ln>
        </p:spPr>
        <p:txBody>
          <a:bodyPr spcFirstLastPara="1" wrap="square" lIns="91425" tIns="45700" rIns="91425" bIns="45700" anchor="t" anchorCtr="0">
            <a:noAutofit/>
          </a:bodyPr>
          <a:lstStyle/>
          <a:p>
            <a:pPr marL="457200" lvl="0" indent="0" algn="l" rtl="0">
              <a:lnSpc>
                <a:spcPct val="115000"/>
              </a:lnSpc>
              <a:spcBef>
                <a:spcPts val="900"/>
              </a:spcBef>
              <a:spcAft>
                <a:spcPts val="0"/>
              </a:spcAft>
              <a:buNone/>
            </a:pPr>
            <a:r>
              <a:rPr lang="en-US" sz="1100" dirty="0">
                <a:solidFill>
                  <a:srgbClr val="000000"/>
                </a:solidFill>
                <a:highlight>
                  <a:srgbClr val="FFFFFF"/>
                </a:highlight>
              </a:rPr>
              <a:t>·</a:t>
            </a:r>
            <a:r>
              <a:rPr lang="en-US" sz="1100" dirty="0">
                <a:solidFill>
                  <a:srgbClr val="000000"/>
                </a:solidFill>
                <a:highlight>
                  <a:srgbClr val="FFFFFF"/>
                </a:highlight>
                <a:latin typeface="Times New Roman"/>
                <a:ea typeface="Times New Roman"/>
                <a:cs typeface="Times New Roman"/>
                <a:sym typeface="Times New Roman"/>
              </a:rPr>
              <a:t>     </a:t>
            </a:r>
            <a:r>
              <a:rPr lang="en-US" sz="1000" dirty="0">
                <a:solidFill>
                  <a:srgbClr val="000000"/>
                </a:solidFill>
                <a:highlight>
                  <a:srgbClr val="FFFFFF"/>
                </a:highlight>
                <a:latin typeface="Times New Roman"/>
                <a:ea typeface="Times New Roman"/>
                <a:cs typeface="Times New Roman"/>
                <a:sym typeface="Times New Roman"/>
              </a:rPr>
              <a:t>  </a:t>
            </a:r>
            <a:r>
              <a:rPr lang="en-US" sz="1400" dirty="0">
                <a:solidFill>
                  <a:srgbClr val="000000"/>
                </a:solidFill>
                <a:highlight>
                  <a:srgbClr val="FFFFFF"/>
                </a:highlight>
              </a:rPr>
              <a:t>San Francisco State University supported the first Black Studies Program in 1968, which became a department a year later. Between 1969 and 1973, roughly 600 programs and departments were created. Currently, approximately 200 Black Studies disciplines throughout the United States strive to discover the African roots of humanity, challenge the status quo and critique social policy. </a:t>
            </a:r>
            <a:endParaRPr sz="1400" dirty="0">
              <a:solidFill>
                <a:srgbClr val="000000"/>
              </a:solidFill>
              <a:highlight>
                <a:srgbClr val="FFFFFF"/>
              </a:highlight>
            </a:endParaRPr>
          </a:p>
          <a:p>
            <a:pPr marL="457200" lvl="0" indent="0" algn="l" rtl="0">
              <a:lnSpc>
                <a:spcPct val="115000"/>
              </a:lnSpc>
              <a:spcBef>
                <a:spcPts val="900"/>
              </a:spcBef>
              <a:spcAft>
                <a:spcPts val="0"/>
              </a:spcAft>
              <a:buNone/>
            </a:pPr>
            <a:r>
              <a:rPr lang="en-US" sz="1400" dirty="0">
                <a:solidFill>
                  <a:srgbClr val="000000"/>
                </a:solidFill>
                <a:highlight>
                  <a:srgbClr val="FFFFFF"/>
                </a:highlight>
              </a:rPr>
              <a:t>·</a:t>
            </a:r>
            <a:r>
              <a:rPr lang="en-US" sz="1000" dirty="0">
                <a:solidFill>
                  <a:srgbClr val="000000"/>
                </a:solidFill>
                <a:highlight>
                  <a:srgbClr val="FFFFFF"/>
                </a:highlight>
                <a:latin typeface="Times New Roman"/>
                <a:ea typeface="Times New Roman"/>
                <a:cs typeface="Times New Roman"/>
                <a:sym typeface="Times New Roman"/>
              </a:rPr>
              <a:t>       </a:t>
            </a:r>
            <a:r>
              <a:rPr lang="en-US" sz="1400" dirty="0">
                <a:solidFill>
                  <a:srgbClr val="000000"/>
                </a:solidFill>
                <a:highlight>
                  <a:srgbClr val="FFFFFF"/>
                </a:highlight>
              </a:rPr>
              <a:t>The Black Studies programs at California Community Colleges like Merritt College and Fresno City College was established in 1969 in response to student protests on campus demanding inclusion of the African American perspective at institutions of higher learning and for institutional support of equality on campuses around the country. At the same time Chicano Studies programs were being established at UCLA. over the next decade.</a:t>
            </a:r>
            <a:endParaRPr sz="1400" dirty="0">
              <a:solidFill>
                <a:srgbClr val="000000"/>
              </a:solidFill>
              <a:highlight>
                <a:srgbClr val="FFFFFF"/>
              </a:highlight>
            </a:endParaRPr>
          </a:p>
          <a:p>
            <a:pPr marL="457200" lvl="0" indent="0" algn="l" rtl="0">
              <a:lnSpc>
                <a:spcPct val="115000"/>
              </a:lnSpc>
              <a:spcBef>
                <a:spcPts val="900"/>
              </a:spcBef>
              <a:spcAft>
                <a:spcPts val="0"/>
              </a:spcAft>
              <a:buNone/>
            </a:pPr>
            <a:r>
              <a:rPr lang="en-US" sz="1400" dirty="0">
                <a:solidFill>
                  <a:srgbClr val="000000"/>
                </a:solidFill>
                <a:highlight>
                  <a:srgbClr val="FFFFFF"/>
                </a:highlight>
              </a:rPr>
              <a:t>·</a:t>
            </a:r>
            <a:r>
              <a:rPr lang="en-US" sz="1000" dirty="0">
                <a:solidFill>
                  <a:srgbClr val="000000"/>
                </a:solidFill>
                <a:highlight>
                  <a:srgbClr val="FFFFFF"/>
                </a:highlight>
                <a:latin typeface="Times New Roman"/>
                <a:ea typeface="Times New Roman"/>
                <a:cs typeface="Times New Roman"/>
                <a:sym typeface="Times New Roman"/>
              </a:rPr>
              <a:t>       </a:t>
            </a:r>
            <a:r>
              <a:rPr lang="en-US" sz="1400" dirty="0">
                <a:solidFill>
                  <a:srgbClr val="000000"/>
                </a:solidFill>
                <a:highlight>
                  <a:srgbClr val="FFFFFF"/>
                </a:highlight>
              </a:rPr>
              <a:t>Ethnic/Cultural Studies programs developed and were integrated into the field of Social Sciences in the 1990s, with many Ethnic Studies alum earning degrees in Sociology, Psychology, English and Counseling, among other fields.</a:t>
            </a:r>
            <a:endParaRPr sz="1400" dirty="0">
              <a:solidFill>
                <a:srgbClr val="000000"/>
              </a:solidFill>
              <a:highlight>
                <a:srgbClr val="FFFFFF"/>
              </a:highlight>
            </a:endParaRPr>
          </a:p>
          <a:p>
            <a:pPr marL="0" marR="0" lvl="0" indent="0" algn="l" rtl="0">
              <a:lnSpc>
                <a:spcPct val="90000"/>
              </a:lnSpc>
              <a:spcBef>
                <a:spcPts val="900"/>
              </a:spcBef>
              <a:spcAft>
                <a:spcPts val="0"/>
              </a:spcAft>
              <a:buClr>
                <a:srgbClr val="404040"/>
              </a:buClr>
              <a:buSzPts val="2400"/>
              <a:buFont typeface="Arial"/>
              <a:buNone/>
            </a:pPr>
            <a:endParaRPr dirty="0"/>
          </a:p>
        </p:txBody>
      </p:sp>
      <p:sp>
        <p:nvSpPr>
          <p:cNvPr id="69" name="Google Shape;69;p11"/>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4</a:t>
            </a:fld>
            <a:endParaRPr dirty="0"/>
          </a:p>
        </p:txBody>
      </p:sp>
      <p:pic>
        <p:nvPicPr>
          <p:cNvPr id="2" name="Picture 1">
            <a:extLst>
              <a:ext uri="{FF2B5EF4-FFF2-40B4-BE49-F238E27FC236}">
                <a16:creationId xmlns:a16="http://schemas.microsoft.com/office/drawing/2014/main" id="{32315415-D97A-40FC-A778-4F690894C44E}"/>
              </a:ext>
            </a:extLst>
          </p:cNvPr>
          <p:cNvPicPr>
            <a:picLocks noChangeAspect="1"/>
          </p:cNvPicPr>
          <p:nvPr/>
        </p:nvPicPr>
        <p:blipFill>
          <a:blip r:embed="rId3"/>
          <a:stretch>
            <a:fillRect/>
          </a:stretch>
        </p:blipFill>
        <p:spPr>
          <a:xfrm>
            <a:off x="308758" y="2930647"/>
            <a:ext cx="4171005" cy="331915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Defining Ethnic Studies Discipline  </a:t>
            </a:r>
            <a:endParaRPr dirty="0"/>
          </a:p>
        </p:txBody>
      </p:sp>
      <p:sp>
        <p:nvSpPr>
          <p:cNvPr id="75" name="Google Shape;75;p12"/>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404040"/>
              </a:buClr>
              <a:buSzPts val="2400"/>
              <a:buFont typeface="Arial"/>
              <a:buNone/>
            </a:pPr>
            <a:r>
              <a:rPr lang="en-US" dirty="0"/>
              <a:t>Ethnic Studies is the umbrella terms for the department/area that houses programs/courses in the four following disciplines:</a:t>
            </a:r>
            <a:endParaRPr dirty="0"/>
          </a:p>
          <a:p>
            <a:pPr marL="457200" marR="0" lvl="0" indent="-381000" algn="l" rtl="0">
              <a:lnSpc>
                <a:spcPct val="90000"/>
              </a:lnSpc>
              <a:spcBef>
                <a:spcPts val="0"/>
              </a:spcBef>
              <a:spcAft>
                <a:spcPts val="0"/>
              </a:spcAft>
              <a:buSzPts val="2400"/>
              <a:buChar char="●"/>
            </a:pPr>
            <a:r>
              <a:rPr lang="en-US" dirty="0"/>
              <a:t>African American/Africana/Black Studies</a:t>
            </a:r>
            <a:endParaRPr dirty="0"/>
          </a:p>
          <a:p>
            <a:pPr marL="457200" marR="0" lvl="0" indent="-381000" algn="l" rtl="0">
              <a:lnSpc>
                <a:spcPct val="90000"/>
              </a:lnSpc>
              <a:spcBef>
                <a:spcPts val="0"/>
              </a:spcBef>
              <a:spcAft>
                <a:spcPts val="0"/>
              </a:spcAft>
              <a:buSzPts val="2400"/>
              <a:buChar char="●"/>
            </a:pPr>
            <a:r>
              <a:rPr lang="en-US" dirty="0"/>
              <a:t>American Indian/Native American Studies</a:t>
            </a:r>
            <a:endParaRPr dirty="0"/>
          </a:p>
          <a:p>
            <a:pPr marL="457200" marR="0" lvl="0" indent="-381000" algn="l" rtl="0">
              <a:lnSpc>
                <a:spcPct val="90000"/>
              </a:lnSpc>
              <a:spcBef>
                <a:spcPts val="0"/>
              </a:spcBef>
              <a:spcAft>
                <a:spcPts val="0"/>
              </a:spcAft>
              <a:buSzPts val="2400"/>
              <a:buChar char="●"/>
            </a:pPr>
            <a:r>
              <a:rPr lang="en-US" dirty="0"/>
              <a:t>Asian American Studies</a:t>
            </a:r>
            <a:endParaRPr dirty="0"/>
          </a:p>
          <a:p>
            <a:pPr marL="457200" marR="0" lvl="0" indent="-381000" algn="l" rtl="0">
              <a:lnSpc>
                <a:spcPct val="90000"/>
              </a:lnSpc>
              <a:spcBef>
                <a:spcPts val="0"/>
              </a:spcBef>
              <a:spcAft>
                <a:spcPts val="0"/>
              </a:spcAft>
              <a:buSzPts val="2400"/>
              <a:buChar char="●"/>
            </a:pPr>
            <a:r>
              <a:rPr lang="en-US" dirty="0"/>
              <a:t>Chicano/a/Latino/Mexican American Studies</a:t>
            </a:r>
            <a:endParaRPr dirty="0"/>
          </a:p>
          <a:p>
            <a:pPr marL="0" marR="0" lvl="0" indent="0" algn="l" rtl="0">
              <a:lnSpc>
                <a:spcPct val="90000"/>
              </a:lnSpc>
              <a:spcBef>
                <a:spcPts val="0"/>
              </a:spcBef>
              <a:spcAft>
                <a:spcPts val="0"/>
              </a:spcAft>
              <a:buNone/>
            </a:pPr>
            <a:endParaRPr dirty="0"/>
          </a:p>
          <a:p>
            <a:pPr marL="0" marR="0" lvl="0" indent="0" algn="l" rtl="0">
              <a:lnSpc>
                <a:spcPct val="90000"/>
              </a:lnSpc>
              <a:spcBef>
                <a:spcPts val="0"/>
              </a:spcBef>
              <a:spcAft>
                <a:spcPts val="0"/>
              </a:spcAft>
              <a:buNone/>
            </a:pPr>
            <a:r>
              <a:rPr lang="en-US" dirty="0"/>
              <a:t>“Ethnic Studies” can also represent an introduction to comparative Ethnic Studies courses that is centered on the four above disciplines.</a:t>
            </a:r>
            <a:endParaRPr dirty="0"/>
          </a:p>
        </p:txBody>
      </p:sp>
      <p:sp>
        <p:nvSpPr>
          <p:cNvPr id="76" name="Google Shape;76;p12"/>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2955235" y="403411"/>
            <a:ext cx="8398500" cy="1842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Why an Ethnic Studies Requirement?</a:t>
            </a:r>
            <a:endParaRPr dirty="0"/>
          </a:p>
        </p:txBody>
      </p:sp>
      <p:sp>
        <p:nvSpPr>
          <p:cNvPr id="82" name="Google Shape;82;p13"/>
          <p:cNvSpPr txBox="1">
            <a:spLocks noGrp="1"/>
          </p:cNvSpPr>
          <p:nvPr>
            <p:ph type="body" idx="1"/>
          </p:nvPr>
        </p:nvSpPr>
        <p:spPr>
          <a:xfrm>
            <a:off x="829994" y="2662568"/>
            <a:ext cx="10523700" cy="35694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sz="1600" dirty="0">
                <a:solidFill>
                  <a:srgbClr val="333333"/>
                </a:solidFill>
                <a:highlight>
                  <a:srgbClr val="FFFFFF"/>
                </a:highlight>
              </a:rPr>
              <a:t>Authored by Assembly member Dr. Shirley Weber and sponsored by the California Faculty Association (CFA), AB 1460 reflects 50 years of student, faculty, and community advocacy for curriculum reflective of and pedagogy responsive to the diverse demographic of the state. California senators cited that education scholarship has well documented the positive academic outcomes for both students of color and white students who enroll in Ethnic Studies courses, as well as the need for the California State University (CSU)—the largest and among the most diverse four-year postsecondary systems in the United States—to equip students with the critical thinking and social skill sets to empathetically serve California and the nation at large. Senators also made a clear distinction between Ethnic Studies and diversity or multicultural studies, in which the former facilitates explicit conversations on race. </a:t>
            </a:r>
            <a:endParaRPr sz="1600" dirty="0">
              <a:solidFill>
                <a:srgbClr val="333333"/>
              </a:solidFill>
              <a:highlight>
                <a:srgbClr val="FFFFFF"/>
              </a:highlight>
            </a:endParaRPr>
          </a:p>
          <a:p>
            <a:pPr marL="0" marR="0" lvl="0" indent="0" algn="l" rtl="0">
              <a:lnSpc>
                <a:spcPct val="90000"/>
              </a:lnSpc>
              <a:spcBef>
                <a:spcPts val="1200"/>
              </a:spcBef>
              <a:spcAft>
                <a:spcPts val="0"/>
              </a:spcAft>
              <a:buClr>
                <a:srgbClr val="404040"/>
              </a:buClr>
              <a:buSzPts val="2400"/>
              <a:buFont typeface="Arial"/>
              <a:buNone/>
            </a:pPr>
            <a:endParaRPr dirty="0"/>
          </a:p>
          <a:p>
            <a:pPr marL="0" marR="0" lvl="0" indent="0" algn="l" rtl="0">
              <a:lnSpc>
                <a:spcPct val="90000"/>
              </a:lnSpc>
              <a:spcBef>
                <a:spcPts val="0"/>
              </a:spcBef>
              <a:spcAft>
                <a:spcPts val="0"/>
              </a:spcAft>
              <a:buClr>
                <a:srgbClr val="404040"/>
              </a:buClr>
              <a:buSzPts val="2400"/>
              <a:buFont typeface="Arial"/>
              <a:buNone/>
            </a:pPr>
            <a:endParaRPr dirty="0"/>
          </a:p>
          <a:p>
            <a:pPr marL="0" marR="0" lvl="0" indent="0" algn="l" rtl="0">
              <a:lnSpc>
                <a:spcPct val="90000"/>
              </a:lnSpc>
              <a:spcBef>
                <a:spcPts val="0"/>
              </a:spcBef>
              <a:spcAft>
                <a:spcPts val="0"/>
              </a:spcAft>
              <a:buClr>
                <a:srgbClr val="404040"/>
              </a:buClr>
              <a:buSzPts val="2400"/>
              <a:buFont typeface="Arial"/>
              <a:buNone/>
            </a:pPr>
            <a:r>
              <a:rPr lang="en-US" sz="1100" u="sng" dirty="0">
                <a:solidFill>
                  <a:schemeClr val="hlink"/>
                </a:solidFill>
                <a:hlinkClick r:id="rId3"/>
              </a:rPr>
              <a:t>California State Senate Passes AB 1460  | Assembly Democratic Caucus (asmdc.org)</a:t>
            </a:r>
            <a:endParaRPr dirty="0"/>
          </a:p>
        </p:txBody>
      </p:sp>
      <p:sp>
        <p:nvSpPr>
          <p:cNvPr id="83" name="Google Shape;83;p13"/>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6</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4"/>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Ethnic Studies Requirement Aligns with Vision and Goals of CCCCO and ASCCC </a:t>
            </a:r>
            <a:endParaRPr dirty="0"/>
          </a:p>
        </p:txBody>
      </p:sp>
      <p:sp>
        <p:nvSpPr>
          <p:cNvPr id="89" name="Google Shape;89;p14"/>
          <p:cNvSpPr txBox="1">
            <a:spLocks noGrp="1"/>
          </p:cNvSpPr>
          <p:nvPr>
            <p:ph type="body" idx="1"/>
          </p:nvPr>
        </p:nvSpPr>
        <p:spPr>
          <a:xfrm>
            <a:off x="336884" y="2454442"/>
            <a:ext cx="11638548" cy="3777545"/>
          </a:xfrm>
          <a:prstGeom prst="rect">
            <a:avLst/>
          </a:prstGeom>
          <a:noFill/>
          <a:ln>
            <a:noFill/>
          </a:ln>
        </p:spPr>
        <p:txBody>
          <a:bodyPr spcFirstLastPara="1" wrap="square" lIns="91425" tIns="45700" rIns="91425" bIns="45700" anchor="t" anchorCtr="0">
            <a:noAutofit/>
          </a:bodyPr>
          <a:lstStyle/>
          <a:p>
            <a:pPr marL="457200" lvl="0" indent="-381000" algn="l" rtl="0">
              <a:spcBef>
                <a:spcPts val="1000"/>
              </a:spcBef>
              <a:spcAft>
                <a:spcPts val="0"/>
              </a:spcAft>
              <a:buSzPts val="2400"/>
              <a:buChar char="●"/>
            </a:pPr>
            <a:r>
              <a:rPr lang="en-US" dirty="0"/>
              <a:t>CA Recovery with Equity Plan- Guiding Principle #1: Fostering Inclusive Institutions</a:t>
            </a:r>
            <a:endParaRPr dirty="0"/>
          </a:p>
          <a:p>
            <a:pPr marL="914400" lvl="1" indent="-381000" algn="l" rtl="0">
              <a:spcBef>
                <a:spcPts val="0"/>
              </a:spcBef>
              <a:spcAft>
                <a:spcPts val="0"/>
              </a:spcAft>
              <a:buSzPts val="2400"/>
              <a:buChar char="○"/>
            </a:pPr>
            <a:r>
              <a:rPr lang="en-US" dirty="0"/>
              <a:t>Problem: Institutional cultures and classrooms are not shaped around the experiences of students of color and adult students- and this impacts success</a:t>
            </a:r>
            <a:endParaRPr dirty="0"/>
          </a:p>
          <a:p>
            <a:pPr marL="457200" lvl="0" indent="-381000" algn="l" rtl="0">
              <a:spcBef>
                <a:spcPts val="0"/>
              </a:spcBef>
              <a:spcAft>
                <a:spcPts val="0"/>
              </a:spcAft>
              <a:buSzPts val="2400"/>
              <a:buChar char="●"/>
            </a:pPr>
            <a:r>
              <a:rPr lang="en-US" dirty="0"/>
              <a:t>CO Diversity, Equity &amp; Inclusion Call to Action:</a:t>
            </a:r>
            <a:endParaRPr dirty="0"/>
          </a:p>
          <a:p>
            <a:pPr marL="914400" lvl="1" indent="-381000" algn="l" rtl="0">
              <a:spcBef>
                <a:spcPts val="0"/>
              </a:spcBef>
              <a:spcAft>
                <a:spcPts val="0"/>
              </a:spcAft>
              <a:buSzPts val="2400"/>
              <a:buChar char="○"/>
            </a:pPr>
            <a:r>
              <a:rPr lang="en-US" dirty="0"/>
              <a:t>Campuses audit classroom climate and create an action plan to create inclusive classrooms and anti-racism curriculum</a:t>
            </a:r>
            <a:endParaRPr dirty="0"/>
          </a:p>
          <a:p>
            <a:pPr marL="457200" lvl="0" indent="-381000" algn="l" rtl="0">
              <a:spcBef>
                <a:spcPts val="0"/>
              </a:spcBef>
              <a:spcAft>
                <a:spcPts val="0"/>
              </a:spcAft>
              <a:buSzPts val="2400"/>
              <a:buChar char="●"/>
            </a:pPr>
            <a:r>
              <a:rPr lang="en-US" dirty="0"/>
              <a:t>Passage of AB 1460:</a:t>
            </a:r>
            <a:endParaRPr dirty="0"/>
          </a:p>
          <a:p>
            <a:pPr marL="914400" lvl="1" indent="-381000" algn="l" rtl="0">
              <a:spcBef>
                <a:spcPts val="0"/>
              </a:spcBef>
              <a:spcAft>
                <a:spcPts val="0"/>
              </a:spcAft>
              <a:buSzPts val="2400"/>
              <a:buChar char="○"/>
            </a:pPr>
            <a:r>
              <a:rPr lang="en-US" dirty="0"/>
              <a:t>Led to the newly created Area F for CSU general education breadth to implement a lower-division ethnic studies requirement</a:t>
            </a:r>
            <a:endParaRPr dirty="0"/>
          </a:p>
          <a:p>
            <a:pPr marL="342900" lvl="0" indent="-190500" algn="l" rtl="0">
              <a:lnSpc>
                <a:spcPct val="90000"/>
              </a:lnSpc>
              <a:spcBef>
                <a:spcPts val="1000"/>
              </a:spcBef>
              <a:spcAft>
                <a:spcPts val="0"/>
              </a:spcAft>
              <a:buClr>
                <a:srgbClr val="404040"/>
              </a:buClr>
              <a:buSzPts val="2400"/>
              <a:buFont typeface="Arial"/>
              <a:buNone/>
            </a:pPr>
            <a:endParaRPr dirty="0"/>
          </a:p>
        </p:txBody>
      </p:sp>
      <p:sp>
        <p:nvSpPr>
          <p:cNvPr id="90" name="Google Shape;90;p14"/>
          <p:cNvSpPr txBox="1">
            <a:spLocks noGrp="1"/>
          </p:cNvSpPr>
          <p:nvPr>
            <p:ph type="sldNum" idx="12"/>
          </p:nvPr>
        </p:nvSpPr>
        <p:spPr>
          <a:xfrm>
            <a:off x="10437813" y="6356350"/>
            <a:ext cx="915987" cy="365125"/>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7</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5"/>
          <p:cNvSpPr txBox="1">
            <a:spLocks noGrp="1"/>
          </p:cNvSpPr>
          <p:nvPr>
            <p:ph type="title"/>
          </p:nvPr>
        </p:nvSpPr>
        <p:spPr>
          <a:xfrm>
            <a:off x="2955235" y="403412"/>
            <a:ext cx="8398500" cy="168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Ethnic Studies Requirement Aligns with Vision and Goals of CCCCO and ASCCC </a:t>
            </a:r>
            <a:endParaRPr dirty="0"/>
          </a:p>
        </p:txBody>
      </p:sp>
      <p:sp>
        <p:nvSpPr>
          <p:cNvPr id="96" name="Google Shape;96;p15"/>
          <p:cNvSpPr txBox="1">
            <a:spLocks noGrp="1"/>
          </p:cNvSpPr>
          <p:nvPr>
            <p:ph type="body" idx="1"/>
          </p:nvPr>
        </p:nvSpPr>
        <p:spPr>
          <a:xfrm>
            <a:off x="336884" y="2454442"/>
            <a:ext cx="11638500" cy="3777600"/>
          </a:xfrm>
          <a:prstGeom prst="rect">
            <a:avLst/>
          </a:prstGeom>
          <a:noFill/>
          <a:ln>
            <a:noFill/>
          </a:ln>
        </p:spPr>
        <p:txBody>
          <a:bodyPr spcFirstLastPara="1" wrap="square" lIns="91425" tIns="45700" rIns="91425" bIns="45700" anchor="t" anchorCtr="0">
            <a:noAutofit/>
          </a:bodyPr>
          <a:lstStyle/>
          <a:p>
            <a:pPr marL="457200" lvl="0" indent="-361950" algn="l" rtl="0">
              <a:spcBef>
                <a:spcPts val="1000"/>
              </a:spcBef>
              <a:spcAft>
                <a:spcPts val="0"/>
              </a:spcAft>
              <a:buSzPts val="2100"/>
              <a:buChar char="●"/>
            </a:pPr>
            <a:r>
              <a:rPr lang="en-US" sz="2100" dirty="0"/>
              <a:t>Student Senate for California Community College (SSCCC):</a:t>
            </a:r>
            <a:endParaRPr sz="2100" dirty="0"/>
          </a:p>
          <a:p>
            <a:pPr marL="914400" lvl="1" indent="-361950" algn="l" rtl="0">
              <a:spcBef>
                <a:spcPts val="0"/>
              </a:spcBef>
              <a:spcAft>
                <a:spcPts val="0"/>
              </a:spcAft>
              <a:buSzPts val="2100"/>
              <a:buChar char="○"/>
            </a:pPr>
            <a:r>
              <a:rPr lang="en-US" sz="2100" dirty="0"/>
              <a:t>Anti-Racism Plan of Action “</a:t>
            </a:r>
            <a:r>
              <a:rPr lang="en-US" sz="2100" i="1" dirty="0"/>
              <a:t>Ensure that the community college curriculum is responsive to all cultures in an effort to foster cultural appreciation, awareness, and value</a:t>
            </a:r>
            <a:r>
              <a:rPr lang="en-US" sz="2100" dirty="0"/>
              <a:t>”</a:t>
            </a:r>
            <a:endParaRPr sz="2100" dirty="0"/>
          </a:p>
          <a:p>
            <a:pPr marL="914400" lvl="1" indent="-361950" algn="l" rtl="0">
              <a:spcBef>
                <a:spcPts val="0"/>
              </a:spcBef>
              <a:spcAft>
                <a:spcPts val="0"/>
              </a:spcAft>
              <a:buSzPts val="2100"/>
              <a:buChar char="○"/>
            </a:pPr>
            <a:r>
              <a:rPr lang="en-US" sz="2100" dirty="0"/>
              <a:t>Adopted</a:t>
            </a:r>
            <a:r>
              <a:rPr lang="en-US" sz="2100" dirty="0">
                <a:uFill>
                  <a:noFill/>
                </a:uFill>
                <a:hlinkClick r:id="rId3"/>
              </a:rPr>
              <a:t> </a:t>
            </a:r>
            <a:r>
              <a:rPr lang="en-US" sz="2100" u="sng" dirty="0">
                <a:hlinkClick r:id="rId3"/>
              </a:rPr>
              <a:t>resolution S21.01.05</a:t>
            </a:r>
            <a:r>
              <a:rPr lang="en-US" sz="2100" dirty="0"/>
              <a:t>  advocating for an ethnic studies graduation requirement</a:t>
            </a:r>
            <a:endParaRPr sz="2100" dirty="0"/>
          </a:p>
          <a:p>
            <a:pPr marL="457200" lvl="0" indent="-361950" algn="l" rtl="0">
              <a:spcBef>
                <a:spcPts val="0"/>
              </a:spcBef>
              <a:spcAft>
                <a:spcPts val="0"/>
              </a:spcAft>
              <a:buSzPts val="2100"/>
              <a:buChar char="●"/>
            </a:pPr>
            <a:r>
              <a:rPr lang="en-US" sz="2100" dirty="0"/>
              <a:t>Academic Senate for California Community College (ASCCC): </a:t>
            </a:r>
            <a:endParaRPr sz="2100" dirty="0"/>
          </a:p>
          <a:p>
            <a:pPr marL="914400" lvl="1" indent="-361950" algn="l" rtl="0">
              <a:spcBef>
                <a:spcPts val="0"/>
              </a:spcBef>
              <a:spcAft>
                <a:spcPts val="0"/>
              </a:spcAft>
              <a:buSzPts val="2100"/>
              <a:buChar char="○"/>
            </a:pPr>
            <a:r>
              <a:rPr lang="en-US" sz="2100" dirty="0"/>
              <a:t>Rostrum; “</a:t>
            </a:r>
            <a:r>
              <a:rPr lang="en-US" sz="2100" i="1" dirty="0"/>
              <a:t>Ethnic studies courses bring to the forefront the complete histories of historically-marginalized groups that were overlooked or hidden, and students from all backgrounds who take ethnic studies courses are better equipped for real world diversity.”</a:t>
            </a:r>
            <a:endParaRPr sz="2100" i="1" dirty="0"/>
          </a:p>
          <a:p>
            <a:pPr marL="914400" lvl="1" indent="-361950" algn="l" rtl="0">
              <a:spcBef>
                <a:spcPts val="0"/>
              </a:spcBef>
              <a:spcAft>
                <a:spcPts val="0"/>
              </a:spcAft>
              <a:buSzPts val="2100"/>
              <a:buChar char="○"/>
            </a:pPr>
            <a:r>
              <a:rPr lang="en-US" sz="2100" dirty="0"/>
              <a:t>Adopted</a:t>
            </a:r>
            <a:r>
              <a:rPr lang="en-US" sz="2100" dirty="0">
                <a:uFill>
                  <a:noFill/>
                </a:uFill>
                <a:hlinkClick r:id="rId4"/>
              </a:rPr>
              <a:t> </a:t>
            </a:r>
            <a:r>
              <a:rPr lang="en-US" sz="2100" u="sng" dirty="0">
                <a:hlinkClick r:id="rId4"/>
              </a:rPr>
              <a:t>resolution 9.03</a:t>
            </a:r>
            <a:r>
              <a:rPr lang="en-US" sz="2100" dirty="0"/>
              <a:t> calling for an ethnic studies graduation requirement</a:t>
            </a:r>
            <a:endParaRPr sz="2100" dirty="0"/>
          </a:p>
          <a:p>
            <a:pPr marL="457200" lvl="0" indent="-361950" algn="l" rtl="0">
              <a:spcBef>
                <a:spcPts val="0"/>
              </a:spcBef>
              <a:spcAft>
                <a:spcPts val="0"/>
              </a:spcAft>
              <a:buSzPts val="2100"/>
              <a:buChar char="●"/>
            </a:pPr>
            <a:r>
              <a:rPr lang="en-US" sz="2100" dirty="0"/>
              <a:t>The California Community Colleges</a:t>
            </a:r>
            <a:r>
              <a:rPr lang="en-US" sz="2100" dirty="0">
                <a:uFill>
                  <a:noFill/>
                </a:uFill>
                <a:hlinkClick r:id="rId5"/>
              </a:rPr>
              <a:t> </a:t>
            </a:r>
            <a:r>
              <a:rPr lang="en-US" sz="2100" u="sng" dirty="0">
                <a:hlinkClick r:id="rId5"/>
              </a:rPr>
              <a:t>Ethnic Studies Faculty Council</a:t>
            </a:r>
            <a:r>
              <a:rPr lang="en-US" sz="2100" dirty="0"/>
              <a:t>, consisting of 200 ethnic studies faculty from across the CCC system, advocated for this (and other) ethnic studies reform and hosted two CCC Ethnic Studies Summits.</a:t>
            </a:r>
            <a:endParaRPr sz="2100" dirty="0"/>
          </a:p>
          <a:p>
            <a:pPr marL="342900" lvl="0" indent="-190500" algn="l" rtl="0">
              <a:lnSpc>
                <a:spcPct val="90000"/>
              </a:lnSpc>
              <a:spcBef>
                <a:spcPts val="1000"/>
              </a:spcBef>
              <a:spcAft>
                <a:spcPts val="0"/>
              </a:spcAft>
              <a:buClr>
                <a:srgbClr val="404040"/>
              </a:buClr>
              <a:buSzPts val="2400"/>
              <a:buFont typeface="Arial"/>
              <a:buNone/>
            </a:pPr>
            <a:endParaRPr sz="2100" dirty="0"/>
          </a:p>
          <a:p>
            <a:pPr marL="342900" lvl="0" indent="-190500" algn="l" rtl="0">
              <a:lnSpc>
                <a:spcPct val="90000"/>
              </a:lnSpc>
              <a:spcBef>
                <a:spcPts val="1000"/>
              </a:spcBef>
              <a:spcAft>
                <a:spcPts val="0"/>
              </a:spcAft>
              <a:buClr>
                <a:srgbClr val="404040"/>
              </a:buClr>
              <a:buSzPts val="2400"/>
              <a:buFont typeface="Arial"/>
              <a:buNone/>
            </a:pPr>
            <a:endParaRPr sz="2100" dirty="0"/>
          </a:p>
        </p:txBody>
      </p:sp>
      <p:sp>
        <p:nvSpPr>
          <p:cNvPr id="97" name="Google Shape;97;p15"/>
          <p:cNvSpPr txBox="1">
            <a:spLocks noGrp="1"/>
          </p:cNvSpPr>
          <p:nvPr>
            <p:ph type="sldNum" idx="12"/>
          </p:nvPr>
        </p:nvSpPr>
        <p:spPr>
          <a:xfrm>
            <a:off x="10437813" y="6356350"/>
            <a:ext cx="915900" cy="365100"/>
          </a:xfrm>
          <a:prstGeom prst="rect">
            <a:avLst/>
          </a:prstGeom>
          <a:noFill/>
          <a:ln>
            <a:noFill/>
          </a:ln>
        </p:spPr>
        <p:txBody>
          <a:bodyPr spcFirstLastPara="1" wrap="square" lIns="91425" tIns="45700" rIns="0" bIns="45700" anchor="ctr" anchorCtr="0">
            <a:noAutofit/>
          </a:bodyPr>
          <a:lstStyle/>
          <a:p>
            <a:pPr marL="0" lvl="0" indent="0" algn="r" rtl="0">
              <a:spcBef>
                <a:spcPts val="0"/>
              </a:spcBef>
              <a:spcAft>
                <a:spcPts val="0"/>
              </a:spcAft>
              <a:buNone/>
            </a:pPr>
            <a:fld id="{00000000-1234-1234-1234-123412341234}" type="slidenum">
              <a:rPr lang="en-US"/>
              <a:t>8</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title"/>
          </p:nvPr>
        </p:nvSpPr>
        <p:spPr>
          <a:xfrm>
            <a:off x="2955235" y="403412"/>
            <a:ext cx="8398563" cy="168576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AB 1460 </a:t>
            </a:r>
            <a:br>
              <a:rPr lang="en-US" dirty="0"/>
            </a:br>
            <a:r>
              <a:rPr lang="en-US" dirty="0"/>
              <a:t>CSU Graduation Requirement</a:t>
            </a:r>
            <a:endParaRPr dirty="0"/>
          </a:p>
        </p:txBody>
      </p:sp>
      <p:sp>
        <p:nvSpPr>
          <p:cNvPr id="103" name="Google Shape;103;p16"/>
          <p:cNvSpPr txBox="1">
            <a:spLocks noGrp="1"/>
          </p:cNvSpPr>
          <p:nvPr>
            <p:ph type="body" idx="1"/>
          </p:nvPr>
        </p:nvSpPr>
        <p:spPr>
          <a:xfrm>
            <a:off x="829994" y="2662568"/>
            <a:ext cx="10523806" cy="356941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404040"/>
              </a:buClr>
              <a:buSzPts val="1600"/>
              <a:buNone/>
            </a:pPr>
            <a:r>
              <a:rPr lang="en-US" sz="1600" b="1" dirty="0"/>
              <a:t>SEC. 2.</a:t>
            </a:r>
            <a:r>
              <a:rPr lang="en-US" sz="1600" dirty="0"/>
              <a:t> Section 89032 is added to the Education Code, to read:</a:t>
            </a:r>
            <a:endParaRPr dirty="0"/>
          </a:p>
          <a:p>
            <a:pPr marL="0" lvl="0" indent="0" algn="l" rtl="0">
              <a:lnSpc>
                <a:spcPct val="90000"/>
              </a:lnSpc>
              <a:spcBef>
                <a:spcPts val="1000"/>
              </a:spcBef>
              <a:spcAft>
                <a:spcPts val="0"/>
              </a:spcAft>
              <a:buClr>
                <a:srgbClr val="404040"/>
              </a:buClr>
              <a:buSzPts val="1600"/>
              <a:buNone/>
            </a:pPr>
            <a:r>
              <a:rPr lang="en-US" sz="1600" b="1" dirty="0"/>
              <a:t>	89032.</a:t>
            </a:r>
            <a:r>
              <a:rPr lang="en-US" sz="1600" dirty="0"/>
              <a:t> (a) It is the intent of the Legislature that students of the California State University 	acquire the knowledge and skills that will help them comprehend the diversity and social 	justice history of the United States and of the society in which they live to enable them to 	contribute to that society as responsible and constructive citizens.</a:t>
            </a:r>
            <a:endParaRPr dirty="0"/>
          </a:p>
          <a:p>
            <a:pPr marL="0" marR="0" lvl="0" indent="0" algn="l" rtl="0">
              <a:lnSpc>
                <a:spcPct val="90000"/>
              </a:lnSpc>
              <a:spcBef>
                <a:spcPts val="1000"/>
              </a:spcBef>
              <a:spcAft>
                <a:spcPts val="0"/>
              </a:spcAft>
              <a:buClr>
                <a:srgbClr val="404040"/>
              </a:buClr>
              <a:buSzPts val="1600"/>
              <a:buFont typeface="Arial"/>
              <a:buNone/>
            </a:pPr>
            <a:r>
              <a:rPr lang="en-US" sz="1600" dirty="0"/>
              <a:t>(b) Commencing with the 2021–22 academic year, the California State University shall provide for courses in ethnic studies at each of its campuses.</a:t>
            </a:r>
            <a:endParaRPr dirty="0"/>
          </a:p>
          <a:p>
            <a:pPr marL="0" marR="0" lvl="0" indent="0" algn="l" rtl="0">
              <a:lnSpc>
                <a:spcPct val="90000"/>
              </a:lnSpc>
              <a:spcBef>
                <a:spcPts val="1000"/>
              </a:spcBef>
              <a:spcAft>
                <a:spcPts val="0"/>
              </a:spcAft>
              <a:buClr>
                <a:srgbClr val="404040"/>
              </a:buClr>
              <a:buSzPts val="1600"/>
              <a:buFont typeface="Arial"/>
              <a:buNone/>
            </a:pPr>
            <a:r>
              <a:rPr lang="en-US" sz="1600" dirty="0"/>
              <a:t>Commencing with students graduating in the 2024–25 academic year, the California State University shall require, as an undergraduate graduation requirement, the completion of, at minimum, one three-unit course in ethnic studies.</a:t>
            </a:r>
            <a:endParaRPr dirty="0"/>
          </a:p>
          <a:p>
            <a:pPr marL="0" marR="0" lvl="0" indent="0" algn="l" rtl="0">
              <a:lnSpc>
                <a:spcPct val="90000"/>
              </a:lnSpc>
              <a:spcBef>
                <a:spcPts val="1000"/>
              </a:spcBef>
              <a:spcAft>
                <a:spcPts val="0"/>
              </a:spcAft>
              <a:buClr>
                <a:srgbClr val="404040"/>
              </a:buClr>
              <a:buSzPts val="1600"/>
              <a:buFont typeface="Arial"/>
              <a:buNone/>
            </a:pPr>
            <a:r>
              <a:rPr lang="en-US" sz="1600" dirty="0"/>
              <a:t>Students must complete the requirement by taking a class in one of four ethnic studies disciplines: Native American studies, African American studies, Asian American studies or Latinx studies.</a:t>
            </a:r>
            <a:endParaRPr dirty="0"/>
          </a:p>
          <a:p>
            <a:pPr marL="0" marR="0" lvl="0" indent="0" algn="l" rtl="0">
              <a:lnSpc>
                <a:spcPct val="90000"/>
              </a:lnSpc>
              <a:spcBef>
                <a:spcPts val="1000"/>
              </a:spcBef>
              <a:spcAft>
                <a:spcPts val="0"/>
              </a:spcAft>
              <a:buClr>
                <a:srgbClr val="404040"/>
              </a:buClr>
              <a:buSzPts val="1600"/>
              <a:buFont typeface="Arial"/>
              <a:buNone/>
            </a:pPr>
            <a:endParaRPr sz="1600" dirty="0"/>
          </a:p>
          <a:p>
            <a:pPr marL="0" marR="0" lvl="0" indent="0" algn="l" rtl="0">
              <a:lnSpc>
                <a:spcPct val="90000"/>
              </a:lnSpc>
              <a:spcBef>
                <a:spcPts val="1000"/>
              </a:spcBef>
              <a:spcAft>
                <a:spcPts val="0"/>
              </a:spcAft>
              <a:buClr>
                <a:srgbClr val="404040"/>
              </a:buClr>
              <a:buSzPts val="1100"/>
              <a:buFont typeface="Arial"/>
              <a:buNone/>
            </a:pPr>
            <a:endParaRPr sz="1100" dirty="0"/>
          </a:p>
        </p:txBody>
      </p:sp>
    </p:spTree>
  </p:cSld>
  <p:clrMapOvr>
    <a:masterClrMapping/>
  </p:clrMapOvr>
</p:sld>
</file>

<file path=ppt/theme/theme1.xml><?xml version="1.0" encoding="utf-8"?>
<a:theme xmlns:a="http://schemas.openxmlformats.org/drawingml/2006/main" name="ASCCC Curriculum Inst. 2020 Theme">
  <a:themeElements>
    <a:clrScheme name="ASCCC AA 2021 B">
      <a:dk1>
        <a:srgbClr val="003366"/>
      </a:dk1>
      <a:lt1>
        <a:srgbClr val="FFFFFF"/>
      </a:lt1>
      <a:dk2>
        <a:srgbClr val="3871C7"/>
      </a:dk2>
      <a:lt2>
        <a:srgbClr val="D8E9F0"/>
      </a:lt2>
      <a:accent1>
        <a:srgbClr val="FF59AB"/>
      </a:accent1>
      <a:accent2>
        <a:srgbClr val="E7B0F5"/>
      </a:accent2>
      <a:accent3>
        <a:srgbClr val="6EAFF2"/>
      </a:accent3>
      <a:accent4>
        <a:srgbClr val="3970EC"/>
      </a:accent4>
      <a:accent5>
        <a:srgbClr val="7FC3FF"/>
      </a:accent5>
      <a:accent6>
        <a:srgbClr val="B1DAF4"/>
      </a:accent6>
      <a:hlink>
        <a:srgbClr val="005B95"/>
      </a:hlink>
      <a:folHlink>
        <a:srgbClr val="3970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2890</Words>
  <Application>Microsoft Office PowerPoint</Application>
  <PresentationFormat>Widescreen</PresentationFormat>
  <Paragraphs>192</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Palatino</vt:lpstr>
      <vt:lpstr>Times New Roman</vt:lpstr>
      <vt:lpstr>ASCCC Curriculum Inst. 2020 Theme</vt:lpstr>
      <vt:lpstr>Ethnic Studies and Transfer: TMCs, CSU Area F, CCC Ethnic Studies</vt:lpstr>
      <vt:lpstr>Presenters </vt:lpstr>
      <vt:lpstr>Breakout Description </vt:lpstr>
      <vt:lpstr>History of Ethnic Studies as Discipline </vt:lpstr>
      <vt:lpstr>Defining Ethnic Studies Discipline  </vt:lpstr>
      <vt:lpstr>Why an Ethnic Studies Requirement?</vt:lpstr>
      <vt:lpstr>Ethnic Studies Requirement Aligns with Vision and Goals of CCCCO and ASCCC </vt:lpstr>
      <vt:lpstr>Ethnic Studies Requirement Aligns with Vision and Goals of CCCCO and ASCCC </vt:lpstr>
      <vt:lpstr>AB 1460  CSU Graduation Requirement</vt:lpstr>
      <vt:lpstr>AB 1460  CA Community College Students</vt:lpstr>
      <vt:lpstr>CSU Area F </vt:lpstr>
      <vt:lpstr>Core Competencies </vt:lpstr>
      <vt:lpstr>CSU Acceptance of CCC Ethnic Studies Courses </vt:lpstr>
      <vt:lpstr>CSU Acceptance of CCC Ethnic Studies Courses </vt:lpstr>
      <vt:lpstr>CSU Acceptance of CCC Ethnic Studies Courses </vt:lpstr>
      <vt:lpstr>What does this mean for Student Transfer</vt:lpstr>
      <vt:lpstr>CCC Ethnic Studies Requirement </vt:lpstr>
      <vt:lpstr>CCC Ethnic Studies Task Force </vt:lpstr>
      <vt:lpstr>What does this mean for Student Transfer </vt:lpstr>
      <vt:lpstr>Ethnic Studies- TMC (Forthcoming) </vt:lpstr>
      <vt:lpstr>Role of the Senate/Curriculum Committee  </vt:lpstr>
      <vt:lpstr>Recommendations for Colleges Regarding Implementation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 Studies and Transfer: TMCs, CSU Area F, CCC Ethnic Studies</dc:title>
  <dc:creator>Stephanie Curry</dc:creator>
  <cp:lastModifiedBy>Stephanie Curry</cp:lastModifiedBy>
  <cp:revision>2</cp:revision>
  <dcterms:modified xsi:type="dcterms:W3CDTF">2021-10-04T16:36:41Z</dcterms:modified>
</cp:coreProperties>
</file>