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89" r:id="rId2"/>
    <p:sldMasterId id="2147483801" r:id="rId3"/>
  </p:sldMasterIdLst>
  <p:notesMasterIdLst>
    <p:notesMasterId r:id="rId53"/>
  </p:notesMasterIdLst>
  <p:handoutMasterIdLst>
    <p:handoutMasterId r:id="rId54"/>
  </p:handoutMasterIdLst>
  <p:sldIdLst>
    <p:sldId id="259" r:id="rId4"/>
    <p:sldId id="260" r:id="rId5"/>
    <p:sldId id="261" r:id="rId6"/>
    <p:sldId id="256" r:id="rId7"/>
    <p:sldId id="258" r:id="rId8"/>
    <p:sldId id="257" r:id="rId9"/>
    <p:sldId id="262" r:id="rId10"/>
    <p:sldId id="263" r:id="rId11"/>
    <p:sldId id="284" r:id="rId12"/>
    <p:sldId id="269" r:id="rId13"/>
    <p:sldId id="270" r:id="rId14"/>
    <p:sldId id="271" r:id="rId15"/>
    <p:sldId id="286" r:id="rId16"/>
    <p:sldId id="272" r:id="rId17"/>
    <p:sldId id="273" r:id="rId18"/>
    <p:sldId id="274" r:id="rId19"/>
    <p:sldId id="287" r:id="rId20"/>
    <p:sldId id="290" r:id="rId21"/>
    <p:sldId id="289" r:id="rId22"/>
    <p:sldId id="291" r:id="rId23"/>
    <p:sldId id="276" r:id="rId24"/>
    <p:sldId id="277" r:id="rId25"/>
    <p:sldId id="279" r:id="rId26"/>
    <p:sldId id="281" r:id="rId27"/>
    <p:sldId id="283" r:id="rId28"/>
    <p:sldId id="288" r:id="rId29"/>
    <p:sldId id="264" r:id="rId30"/>
    <p:sldId id="265" r:id="rId31"/>
    <p:sldId id="292" r:id="rId32"/>
    <p:sldId id="293" r:id="rId33"/>
    <p:sldId id="294" r:id="rId34"/>
    <p:sldId id="295" r:id="rId35"/>
    <p:sldId id="268" r:id="rId36"/>
    <p:sldId id="296" r:id="rId37"/>
    <p:sldId id="267" r:id="rId38"/>
    <p:sldId id="297" r:id="rId39"/>
    <p:sldId id="266" r:id="rId40"/>
    <p:sldId id="285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348"/>
    <p:restoredTop sz="96098"/>
  </p:normalViewPr>
  <p:slideViewPr>
    <p:cSldViewPr snapToGrid="0" snapToObjects="1">
      <p:cViewPr varScale="1">
        <p:scale>
          <a:sx n="65" d="100"/>
          <a:sy n="65" d="100"/>
        </p:scale>
        <p:origin x="96" y="10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5" d="100"/>
          <a:sy n="95" d="100"/>
        </p:scale>
        <p:origin x="2512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/>
                </a:solidFill>
                <a:latin typeface="Cambria" panose="02040503050406030204" pitchFamily="18" charset="0"/>
                <a:ea typeface="Cambria Math" panose="02040503050406030204" pitchFamily="18" charset="0"/>
                <a:cs typeface="+mn-cs"/>
              </a:defRPr>
            </a:pPr>
            <a:r>
              <a:rPr lang="en-US"/>
              <a:t>Total Annual Dual Enrollments</a:t>
            </a:r>
          </a:p>
          <a:p>
            <a:pPr>
              <a:defRPr/>
            </a:pPr>
            <a:r>
              <a:rPr lang="en-US"/>
              <a:t>All High Schools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/>
              </a:solidFill>
              <a:latin typeface="Cambria" panose="02040503050406030204" pitchFamily="18" charset="0"/>
              <a:ea typeface="Cambria Math" panose="02040503050406030204" pitchFamily="18" charset="0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2.9274789900469906E-2"/>
          <c:y val="0.14353310002916303"/>
          <c:w val="0.94145042019906022"/>
          <c:h val="0.68987262008915551"/>
        </c:manualLayout>
      </c:layout>
      <c:barChart>
        <c:barDir val="col"/>
        <c:grouping val="clustered"/>
        <c:varyColors val="0"/>
        <c:ser>
          <c:idx val="3"/>
          <c:order val="3"/>
          <c:tx>
            <c:strRef>
              <c:f>'[Dual and Concurrent Enrollment Class Roster w Grades Report for Program Profiles_Updated 8.10.21 Backup Copy 8.13.xlsx]Upd Enrollments Charts &amp; Graphs'!$P$2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highlight>
                        <a:srgbClr val="FFFF00"/>
                      </a:highlight>
                      <a:latin typeface="Cambria" panose="02040503050406030204" pitchFamily="18" charset="0"/>
                      <a:ea typeface="Cambria Math" panose="02040503050406030204" pitchFamily="18" charset="0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2F27-4FA8-814F-CB7234D13A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Cambria Math" panose="02040503050406030204" pitchFamily="18" charset="0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'[Dual and Concurrent Enrollment Class Roster w Grades Report for Program Profiles_Updated 8.10.21 Backup Copy 8.13.xlsx]Upd Enrollments Charts &amp; Graphs'!$L$3:$L$11</c:f>
              <c:strCache>
                <c:ptCount val="9"/>
                <c:pt idx="0">
                  <c:v>13-14</c:v>
                </c:pt>
                <c:pt idx="1">
                  <c:v>14-15</c:v>
                </c:pt>
                <c:pt idx="2">
                  <c:v>15-16</c:v>
                </c:pt>
                <c:pt idx="3">
                  <c:v>16-17</c:v>
                </c:pt>
                <c:pt idx="4">
                  <c:v>17-18</c:v>
                </c:pt>
                <c:pt idx="5">
                  <c:v>18-19</c:v>
                </c:pt>
                <c:pt idx="6">
                  <c:v>19-20</c:v>
                </c:pt>
                <c:pt idx="7">
                  <c:v>20-21</c:v>
                </c:pt>
                <c:pt idx="8">
                  <c:v>21-22*</c:v>
                </c:pt>
              </c:strCache>
            </c:strRef>
          </c:cat>
          <c:val>
            <c:numRef>
              <c:f>'[Dual and Concurrent Enrollment Class Roster w Grades Report for Program Profiles_Updated 8.10.21 Backup Copy 8.13.xlsx]Upd Enrollments Charts &amp; Graphs'!$P$3:$P$11</c:f>
              <c:numCache>
                <c:formatCode>_(* #,##0_);_(* \(#,##0\);_(* "-"??_);_(@_)</c:formatCode>
                <c:ptCount val="9"/>
                <c:pt idx="0">
                  <c:v>222</c:v>
                </c:pt>
                <c:pt idx="1">
                  <c:v>536</c:v>
                </c:pt>
                <c:pt idx="2">
                  <c:v>1650</c:v>
                </c:pt>
                <c:pt idx="3">
                  <c:v>5976</c:v>
                </c:pt>
                <c:pt idx="4">
                  <c:v>6926</c:v>
                </c:pt>
                <c:pt idx="5">
                  <c:v>10642</c:v>
                </c:pt>
                <c:pt idx="6">
                  <c:v>13577</c:v>
                </c:pt>
                <c:pt idx="7">
                  <c:v>12567</c:v>
                </c:pt>
                <c:pt idx="8">
                  <c:v>16912.600000000002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44-4003-A4DA-C2407FF311F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558705896"/>
        <c:axId val="55870196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'[Dual and Concurrent Enrollment Class Roster w Grades Report for Program Profiles_Updated 8.10.21 Backup Copy 8.13.xlsx]Upd Enrollments Charts &amp; Graphs'!$M$2</c15:sqref>
                        </c15:formulaRef>
                      </c:ext>
                    </c:extLst>
                    <c:strCache>
                      <c:ptCount val="1"/>
                      <c:pt idx="0">
                        <c:v>Summer</c:v>
                      </c:pt>
                    </c:strCache>
                  </c:strRef>
                </c:tx>
                <c:spPr>
                  <a:solidFill>
                    <a:schemeClr val="tx1"/>
                  </a:solidFill>
                  <a:ln>
                    <a:noFill/>
                  </a:ln>
                  <a:effectLst/>
                </c:spPr>
                <c:invertIfNegative val="0"/>
                <c:dLbls>
                  <c:numFmt formatCode="General" sourceLinked="0"/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200" b="1" i="0" u="none" strike="noStrike" kern="1200" baseline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 Math" panose="02040503050406030204" pitchFamily="18" charset="0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'[Dual and Concurrent Enrollment Class Roster w Grades Report for Program Profiles_Updated 8.10.21 Backup Copy 8.13.xlsx]Upd Enrollments Charts &amp; Graphs'!$L$3:$L$11</c15:sqref>
                        </c15:formulaRef>
                      </c:ext>
                    </c:extLst>
                    <c:strCache>
                      <c:ptCount val="9"/>
                      <c:pt idx="0">
                        <c:v>13-14</c:v>
                      </c:pt>
                      <c:pt idx="1">
                        <c:v>14-15</c:v>
                      </c:pt>
                      <c:pt idx="2">
                        <c:v>15-16</c:v>
                      </c:pt>
                      <c:pt idx="3">
                        <c:v>16-17</c:v>
                      </c:pt>
                      <c:pt idx="4">
                        <c:v>17-18</c:v>
                      </c:pt>
                      <c:pt idx="5">
                        <c:v>18-19</c:v>
                      </c:pt>
                      <c:pt idx="6">
                        <c:v>19-20</c:v>
                      </c:pt>
                      <c:pt idx="7">
                        <c:v>20-21</c:v>
                      </c:pt>
                      <c:pt idx="8">
                        <c:v>21-22*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'[Dual and Concurrent Enrollment Class Roster w Grades Report for Program Profiles_Updated 8.10.21 Backup Copy 8.13.xlsx]Upd Enrollments Charts &amp; Graphs'!$M$3:$M$11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9"/>
                      <c:pt idx="1">
                        <c:v>76</c:v>
                      </c:pt>
                      <c:pt idx="2">
                        <c:v>208</c:v>
                      </c:pt>
                      <c:pt idx="3">
                        <c:v>362</c:v>
                      </c:pt>
                      <c:pt idx="4">
                        <c:v>514</c:v>
                      </c:pt>
                      <c:pt idx="5">
                        <c:v>808</c:v>
                      </c:pt>
                      <c:pt idx="6">
                        <c:v>955</c:v>
                      </c:pt>
                      <c:pt idx="7">
                        <c:v>604</c:v>
                      </c:pt>
                      <c:pt idx="8" formatCode="General">
                        <c:v>1442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F444-4003-A4DA-C2407FF311F3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'[Dual and Concurrent Enrollment Class Roster w Grades Report for Program Profiles_Updated 8.10.21 Backup Copy 8.13.xlsx]Upd Enrollments Charts &amp; Graphs'!$N$2</c15:sqref>
                        </c15:formulaRef>
                      </c:ext>
                    </c:extLst>
                    <c:strCache>
                      <c:ptCount val="1"/>
                      <c:pt idx="0">
                        <c:v>Fall</c:v>
                      </c:pt>
                    </c:strCache>
                  </c:strRef>
                </c:tx>
                <c:spPr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effectLst/>
                </c:spPr>
                <c:invertIfNegative val="0"/>
                <c:dLbls>
                  <c:numFmt formatCode="General" sourceLinked="0"/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200" b="1" i="0" u="none" strike="noStrike" kern="1200" baseline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 Math" panose="02040503050406030204" pitchFamily="18" charset="0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'[Dual and Concurrent Enrollment Class Roster w Grades Report for Program Profiles_Updated 8.10.21 Backup Copy 8.13.xlsx]Upd Enrollments Charts &amp; Graphs'!$L$3:$L$11</c15:sqref>
                        </c15:formulaRef>
                      </c:ext>
                    </c:extLst>
                    <c:strCache>
                      <c:ptCount val="9"/>
                      <c:pt idx="0">
                        <c:v>13-14</c:v>
                      </c:pt>
                      <c:pt idx="1">
                        <c:v>14-15</c:v>
                      </c:pt>
                      <c:pt idx="2">
                        <c:v>15-16</c:v>
                      </c:pt>
                      <c:pt idx="3">
                        <c:v>16-17</c:v>
                      </c:pt>
                      <c:pt idx="4">
                        <c:v>17-18</c:v>
                      </c:pt>
                      <c:pt idx="5">
                        <c:v>18-19</c:v>
                      </c:pt>
                      <c:pt idx="6">
                        <c:v>19-20</c:v>
                      </c:pt>
                      <c:pt idx="7">
                        <c:v>20-21</c:v>
                      </c:pt>
                      <c:pt idx="8">
                        <c:v>21-22*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'[Dual and Concurrent Enrollment Class Roster w Grades Report for Program Profiles_Updated 8.10.21 Backup Copy 8.13.xlsx]Upd Enrollments Charts &amp; Graphs'!$N$3:$N$11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9"/>
                      <c:pt idx="0">
                        <c:v>97</c:v>
                      </c:pt>
                      <c:pt idx="1">
                        <c:v>225</c:v>
                      </c:pt>
                      <c:pt idx="2">
                        <c:v>830</c:v>
                      </c:pt>
                      <c:pt idx="3">
                        <c:v>2813</c:v>
                      </c:pt>
                      <c:pt idx="4">
                        <c:v>2763</c:v>
                      </c:pt>
                      <c:pt idx="5">
                        <c:v>4166</c:v>
                      </c:pt>
                      <c:pt idx="6">
                        <c:v>5609</c:v>
                      </c:pt>
                      <c:pt idx="7">
                        <c:v>5770</c:v>
                      </c:pt>
                      <c:pt idx="8">
                        <c:v>7333.6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F444-4003-A4DA-C2407FF311F3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'[Dual and Concurrent Enrollment Class Roster w Grades Report for Program Profiles_Updated 8.10.21 Backup Copy 8.13.xlsx]Upd Enrollments Charts &amp; Graphs'!$O$2</c15:sqref>
                        </c15:formulaRef>
                      </c:ext>
                    </c:extLst>
                    <c:strCache>
                      <c:ptCount val="1"/>
                      <c:pt idx="0">
                        <c:v>Spring</c:v>
                      </c:pt>
                    </c:strCache>
                  </c:strRef>
                </c:tx>
                <c:spPr>
                  <a:solidFill>
                    <a:srgbClr val="B40D2B"/>
                  </a:solidFill>
                  <a:ln>
                    <a:noFill/>
                  </a:ln>
                  <a:effectLst/>
                </c:spPr>
                <c:invertIfNegative val="0"/>
                <c:dLbls>
                  <c:numFmt formatCode="General" sourceLinked="0"/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200" b="1" i="0" u="none" strike="noStrike" kern="1200" baseline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 Math" panose="02040503050406030204" pitchFamily="18" charset="0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'[Dual and Concurrent Enrollment Class Roster w Grades Report for Program Profiles_Updated 8.10.21 Backup Copy 8.13.xlsx]Upd Enrollments Charts &amp; Graphs'!$L$3:$L$11</c15:sqref>
                        </c15:formulaRef>
                      </c:ext>
                    </c:extLst>
                    <c:strCache>
                      <c:ptCount val="9"/>
                      <c:pt idx="0">
                        <c:v>13-14</c:v>
                      </c:pt>
                      <c:pt idx="1">
                        <c:v>14-15</c:v>
                      </c:pt>
                      <c:pt idx="2">
                        <c:v>15-16</c:v>
                      </c:pt>
                      <c:pt idx="3">
                        <c:v>16-17</c:v>
                      </c:pt>
                      <c:pt idx="4">
                        <c:v>17-18</c:v>
                      </c:pt>
                      <c:pt idx="5">
                        <c:v>18-19</c:v>
                      </c:pt>
                      <c:pt idx="6">
                        <c:v>19-20</c:v>
                      </c:pt>
                      <c:pt idx="7">
                        <c:v>20-21</c:v>
                      </c:pt>
                      <c:pt idx="8">
                        <c:v>21-22*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'[Dual and Concurrent Enrollment Class Roster w Grades Report for Program Profiles_Updated 8.10.21 Backup Copy 8.13.xlsx]Upd Enrollments Charts &amp; Graphs'!$O$3:$O$11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9"/>
                      <c:pt idx="0">
                        <c:v>125</c:v>
                      </c:pt>
                      <c:pt idx="1">
                        <c:v>235</c:v>
                      </c:pt>
                      <c:pt idx="2">
                        <c:v>612</c:v>
                      </c:pt>
                      <c:pt idx="3">
                        <c:v>2801</c:v>
                      </c:pt>
                      <c:pt idx="4">
                        <c:v>3649</c:v>
                      </c:pt>
                      <c:pt idx="5">
                        <c:v>5668</c:v>
                      </c:pt>
                      <c:pt idx="6">
                        <c:v>7013</c:v>
                      </c:pt>
                      <c:pt idx="7">
                        <c:v>6193</c:v>
                      </c:pt>
                      <c:pt idx="8">
                        <c:v>8137.0000000000009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F444-4003-A4DA-C2407FF311F3}"/>
                  </c:ext>
                </c:extLst>
              </c15:ser>
            </c15:filteredBarSeries>
          </c:ext>
        </c:extLst>
      </c:barChart>
      <c:catAx>
        <c:axId val="558705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Cambria Math" panose="02040503050406030204" pitchFamily="18" charset="0"/>
                <a:cs typeface="+mn-cs"/>
              </a:defRPr>
            </a:pPr>
            <a:endParaRPr lang="en-US"/>
          </a:p>
        </c:txPr>
        <c:crossAx val="558701960"/>
        <c:crosses val="autoZero"/>
        <c:auto val="1"/>
        <c:lblAlgn val="ctr"/>
        <c:lblOffset val="100"/>
        <c:noMultiLvlLbl val="0"/>
      </c:catAx>
      <c:valAx>
        <c:axId val="558701960"/>
        <c:scaling>
          <c:orientation val="minMax"/>
        </c:scaling>
        <c:delete val="1"/>
        <c:axPos val="l"/>
        <c:numFmt formatCode="_(* #,##0_);_(* \(#,##0\);_(* &quot;-&quot;??_);_(@_)" sourceLinked="1"/>
        <c:majorTickMark val="none"/>
        <c:minorTickMark val="none"/>
        <c:tickLblPos val="nextTo"/>
        <c:crossAx val="558705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1200" b="1">
          <a:solidFill>
            <a:schemeClr val="tx1"/>
          </a:solidFill>
          <a:latin typeface="Cambria" panose="02040503050406030204" pitchFamily="18" charset="0"/>
          <a:ea typeface="Cambria Math" panose="02040503050406030204" pitchFamily="18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/>
                </a:solidFill>
                <a:latin typeface="Cambria" panose="02040503050406030204" pitchFamily="18" charset="0"/>
                <a:ea typeface="Cambria Math" panose="02040503050406030204" pitchFamily="18" charset="0"/>
                <a:cs typeface="+mn-cs"/>
              </a:defRPr>
            </a:pPr>
            <a:r>
              <a:rPr lang="en-US"/>
              <a:t>Annual Dual Enrollment Section Count</a:t>
            </a:r>
          </a:p>
          <a:p>
            <a:pPr>
              <a:defRPr/>
            </a:pPr>
            <a:r>
              <a:rPr lang="en-US"/>
              <a:t>All High Schools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/>
              </a:solidFill>
              <a:latin typeface="Cambria" panose="02040503050406030204" pitchFamily="18" charset="0"/>
              <a:ea typeface="Cambria Math" panose="02040503050406030204" pitchFamily="18" charset="0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8792609650208819E-2"/>
          <c:y val="0.21001874765654294"/>
          <c:w val="0.94145042019906022"/>
          <c:h val="0.61047802095604198"/>
        </c:manualLayout>
      </c:layout>
      <c:barChart>
        <c:barDir val="col"/>
        <c:grouping val="clustered"/>
        <c:varyColors val="0"/>
        <c:ser>
          <c:idx val="3"/>
          <c:order val="3"/>
          <c:tx>
            <c:strRef>
              <c:f>'Section Count Charts'!$K$2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highlight>
                        <a:srgbClr val="FFFF00"/>
                      </a:highlight>
                      <a:latin typeface="Cambria" panose="02040503050406030204" pitchFamily="18" charset="0"/>
                      <a:ea typeface="Cambria Math" panose="02040503050406030204" pitchFamily="18" charset="0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F223-4477-BFEB-B65A8382F4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Cambria Math" panose="02040503050406030204" pitchFamily="18" charset="0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'Section Count Charts'!$G$3:$G$11</c:f>
              <c:strCache>
                <c:ptCount val="9"/>
                <c:pt idx="0">
                  <c:v>13-14</c:v>
                </c:pt>
                <c:pt idx="1">
                  <c:v>14-15</c:v>
                </c:pt>
                <c:pt idx="2">
                  <c:v>15-16</c:v>
                </c:pt>
                <c:pt idx="3">
                  <c:v>16-17</c:v>
                </c:pt>
                <c:pt idx="4">
                  <c:v>17-18</c:v>
                </c:pt>
                <c:pt idx="5">
                  <c:v>18-19</c:v>
                </c:pt>
                <c:pt idx="6">
                  <c:v>19-20</c:v>
                </c:pt>
                <c:pt idx="7">
                  <c:v>20-21</c:v>
                </c:pt>
                <c:pt idx="8">
                  <c:v>21-22*</c:v>
                </c:pt>
              </c:strCache>
            </c:strRef>
          </c:cat>
          <c:val>
            <c:numRef>
              <c:f>'Section Count Charts'!$K$3:$K$11</c:f>
              <c:numCache>
                <c:formatCode>General</c:formatCode>
                <c:ptCount val="9"/>
                <c:pt idx="0">
                  <c:v>10</c:v>
                </c:pt>
                <c:pt idx="1">
                  <c:v>22</c:v>
                </c:pt>
                <c:pt idx="2">
                  <c:v>75</c:v>
                </c:pt>
                <c:pt idx="3">
                  <c:v>291</c:v>
                </c:pt>
                <c:pt idx="4">
                  <c:v>385</c:v>
                </c:pt>
                <c:pt idx="5">
                  <c:v>540</c:v>
                </c:pt>
                <c:pt idx="6">
                  <c:v>649</c:v>
                </c:pt>
                <c:pt idx="7">
                  <c:v>702</c:v>
                </c:pt>
                <c:pt idx="8">
                  <c:v>815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BC-4C98-96DC-8C1309AF61F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558705896"/>
        <c:axId val="55870196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'Section Count Charts'!$H$2</c15:sqref>
                        </c15:formulaRef>
                      </c:ext>
                    </c:extLst>
                    <c:strCache>
                      <c:ptCount val="1"/>
                      <c:pt idx="0">
                        <c:v>Summer</c:v>
                      </c:pt>
                    </c:strCache>
                  </c:strRef>
                </c:tx>
                <c:spPr>
                  <a:solidFill>
                    <a:schemeClr val="tx1"/>
                  </a:solidFill>
                  <a:ln>
                    <a:noFill/>
                  </a:ln>
                  <a:effectLst/>
                </c:spPr>
                <c:invertIfNegative val="0"/>
                <c:dLbls>
                  <c:numFmt formatCode="General" sourceLinked="0"/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200" b="1" i="0" u="none" strike="noStrike" kern="1200" baseline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 Math" panose="02040503050406030204" pitchFamily="18" charset="0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'Section Count Charts'!$G$3:$G$11</c15:sqref>
                        </c15:formulaRef>
                      </c:ext>
                    </c:extLst>
                    <c:strCache>
                      <c:ptCount val="9"/>
                      <c:pt idx="0">
                        <c:v>13-14</c:v>
                      </c:pt>
                      <c:pt idx="1">
                        <c:v>14-15</c:v>
                      </c:pt>
                      <c:pt idx="2">
                        <c:v>15-16</c:v>
                      </c:pt>
                      <c:pt idx="3">
                        <c:v>16-17</c:v>
                      </c:pt>
                      <c:pt idx="4">
                        <c:v>17-18</c:v>
                      </c:pt>
                      <c:pt idx="5">
                        <c:v>18-19</c:v>
                      </c:pt>
                      <c:pt idx="6">
                        <c:v>19-20</c:v>
                      </c:pt>
                      <c:pt idx="7">
                        <c:v>20-21</c:v>
                      </c:pt>
                      <c:pt idx="8">
                        <c:v>21-22*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'Section Count Charts'!$H$3:$H$11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1">
                        <c:v>4</c:v>
                      </c:pt>
                      <c:pt idx="2">
                        <c:v>7</c:v>
                      </c:pt>
                      <c:pt idx="3">
                        <c:v>13</c:v>
                      </c:pt>
                      <c:pt idx="4">
                        <c:v>20</c:v>
                      </c:pt>
                      <c:pt idx="5">
                        <c:v>28</c:v>
                      </c:pt>
                      <c:pt idx="6">
                        <c:v>36</c:v>
                      </c:pt>
                      <c:pt idx="7">
                        <c:v>16</c:v>
                      </c:pt>
                      <c:pt idx="8">
                        <c:v>70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5ABC-4C98-96DC-8C1309AF61F0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'Section Count Charts'!$I$2</c15:sqref>
                        </c15:formulaRef>
                      </c:ext>
                    </c:extLst>
                    <c:strCache>
                      <c:ptCount val="1"/>
                      <c:pt idx="0">
                        <c:v>Fall</c:v>
                      </c:pt>
                    </c:strCache>
                  </c:strRef>
                </c:tx>
                <c:spPr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effectLst/>
                </c:spPr>
                <c:invertIfNegative val="0"/>
                <c:dLbls>
                  <c:numFmt formatCode="General" sourceLinked="0"/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200" b="1" i="0" u="none" strike="noStrike" kern="1200" baseline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 Math" panose="02040503050406030204" pitchFamily="18" charset="0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'Section Count Charts'!$G$3:$G$11</c15:sqref>
                        </c15:formulaRef>
                      </c:ext>
                    </c:extLst>
                    <c:strCache>
                      <c:ptCount val="9"/>
                      <c:pt idx="0">
                        <c:v>13-14</c:v>
                      </c:pt>
                      <c:pt idx="1">
                        <c:v>14-15</c:v>
                      </c:pt>
                      <c:pt idx="2">
                        <c:v>15-16</c:v>
                      </c:pt>
                      <c:pt idx="3">
                        <c:v>16-17</c:v>
                      </c:pt>
                      <c:pt idx="4">
                        <c:v>17-18</c:v>
                      </c:pt>
                      <c:pt idx="5">
                        <c:v>18-19</c:v>
                      </c:pt>
                      <c:pt idx="6">
                        <c:v>19-20</c:v>
                      </c:pt>
                      <c:pt idx="7">
                        <c:v>20-21</c:v>
                      </c:pt>
                      <c:pt idx="8">
                        <c:v>21-22*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'Section Count Charts'!$I$3:$I$11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4</c:v>
                      </c:pt>
                      <c:pt idx="1">
                        <c:v>9</c:v>
                      </c:pt>
                      <c:pt idx="2">
                        <c:v>34</c:v>
                      </c:pt>
                      <c:pt idx="3">
                        <c:v>133</c:v>
                      </c:pt>
                      <c:pt idx="4">
                        <c:v>150</c:v>
                      </c:pt>
                      <c:pt idx="5">
                        <c:v>210</c:v>
                      </c:pt>
                      <c:pt idx="6">
                        <c:v>252</c:v>
                      </c:pt>
                      <c:pt idx="7">
                        <c:v>297</c:v>
                      </c:pt>
                      <c:pt idx="8">
                        <c:v>350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5ABC-4C98-96DC-8C1309AF61F0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'Section Count Charts'!$J$2</c15:sqref>
                        </c15:formulaRef>
                      </c:ext>
                    </c:extLst>
                    <c:strCache>
                      <c:ptCount val="1"/>
                      <c:pt idx="0">
                        <c:v>Spring</c:v>
                      </c:pt>
                    </c:strCache>
                  </c:strRef>
                </c:tx>
                <c:spPr>
                  <a:solidFill>
                    <a:srgbClr val="B40D2B"/>
                  </a:solidFill>
                  <a:ln>
                    <a:noFill/>
                  </a:ln>
                  <a:effectLst/>
                </c:spPr>
                <c:invertIfNegative val="0"/>
                <c:dLbls>
                  <c:numFmt formatCode="General" sourceLinked="0"/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200" b="1" i="0" u="none" strike="noStrike" kern="1200" baseline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 Math" panose="02040503050406030204" pitchFamily="18" charset="0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'Section Count Charts'!$G$3:$G$11</c15:sqref>
                        </c15:formulaRef>
                      </c:ext>
                    </c:extLst>
                    <c:strCache>
                      <c:ptCount val="9"/>
                      <c:pt idx="0">
                        <c:v>13-14</c:v>
                      </c:pt>
                      <c:pt idx="1">
                        <c:v>14-15</c:v>
                      </c:pt>
                      <c:pt idx="2">
                        <c:v>15-16</c:v>
                      </c:pt>
                      <c:pt idx="3">
                        <c:v>16-17</c:v>
                      </c:pt>
                      <c:pt idx="4">
                        <c:v>17-18</c:v>
                      </c:pt>
                      <c:pt idx="5">
                        <c:v>18-19</c:v>
                      </c:pt>
                      <c:pt idx="6">
                        <c:v>19-20</c:v>
                      </c:pt>
                      <c:pt idx="7">
                        <c:v>20-21</c:v>
                      </c:pt>
                      <c:pt idx="8">
                        <c:v>21-22*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'Section Count Charts'!$J$3:$J$11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6</c:v>
                      </c:pt>
                      <c:pt idx="1">
                        <c:v>9</c:v>
                      </c:pt>
                      <c:pt idx="2">
                        <c:v>34</c:v>
                      </c:pt>
                      <c:pt idx="3">
                        <c:v>145</c:v>
                      </c:pt>
                      <c:pt idx="4">
                        <c:v>215</c:v>
                      </c:pt>
                      <c:pt idx="5">
                        <c:v>302</c:v>
                      </c:pt>
                      <c:pt idx="6">
                        <c:v>361</c:v>
                      </c:pt>
                      <c:pt idx="7">
                        <c:v>389</c:v>
                      </c:pt>
                      <c:pt idx="8">
                        <c:v>395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5ABC-4C98-96DC-8C1309AF61F0}"/>
                  </c:ext>
                </c:extLst>
              </c15:ser>
            </c15:filteredBarSeries>
          </c:ext>
        </c:extLst>
      </c:barChart>
      <c:catAx>
        <c:axId val="558705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Cambria Math" panose="02040503050406030204" pitchFamily="18" charset="0"/>
                <a:cs typeface="+mn-cs"/>
              </a:defRPr>
            </a:pPr>
            <a:endParaRPr lang="en-US"/>
          </a:p>
        </c:txPr>
        <c:crossAx val="558701960"/>
        <c:crosses val="autoZero"/>
        <c:auto val="1"/>
        <c:lblAlgn val="ctr"/>
        <c:lblOffset val="100"/>
        <c:noMultiLvlLbl val="0"/>
      </c:catAx>
      <c:valAx>
        <c:axId val="5587019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58705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rgbClr val="323432"/>
      </a:solidFill>
      <a:round/>
    </a:ln>
    <a:effectLst/>
  </c:spPr>
  <c:txPr>
    <a:bodyPr/>
    <a:lstStyle/>
    <a:p>
      <a:pPr>
        <a:defRPr sz="1200" b="1">
          <a:solidFill>
            <a:schemeClr val="tx1"/>
          </a:solidFill>
          <a:latin typeface="Cambria" panose="02040503050406030204" pitchFamily="18" charset="0"/>
          <a:ea typeface="Cambria Math" panose="02040503050406030204" pitchFamily="18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r>
              <a:rPr lang="en-US" sz="1800" dirty="0">
                <a:latin typeface="Oswald" panose="020B0604020202020204" charset="0"/>
              </a:rPr>
              <a:t>Year 1 Headcount &amp; Enrollments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/>
              </a:solidFill>
              <a:latin typeface="Cambria" panose="02040503050406030204" pitchFamily="18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'All Pathways'!$B$87</c:f>
              <c:strCache>
                <c:ptCount val="1"/>
                <c:pt idx="0">
                  <c:v>Headcount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'All Pathways'!$A$88:$A$89</c:f>
              <c:strCache>
                <c:ptCount val="2"/>
                <c:pt idx="0">
                  <c:v>Fall 2020</c:v>
                </c:pt>
                <c:pt idx="1">
                  <c:v>Spring 2021</c:v>
                </c:pt>
              </c:strCache>
            </c:strRef>
          </c:cat>
          <c:val>
            <c:numRef>
              <c:f>'All Pathways'!$B$88:$B$89</c:f>
              <c:numCache>
                <c:formatCode>General</c:formatCode>
                <c:ptCount val="2"/>
                <c:pt idx="0">
                  <c:v>368</c:v>
                </c:pt>
                <c:pt idx="1">
                  <c:v>237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44-4FF3-9063-A00726BBE932}"/>
            </c:ext>
          </c:extLst>
        </c:ser>
        <c:ser>
          <c:idx val="1"/>
          <c:order val="1"/>
          <c:tx>
            <c:strRef>
              <c:f>'All Pathways'!$C$87</c:f>
              <c:strCache>
                <c:ptCount val="1"/>
                <c:pt idx="0">
                  <c:v>Enrollments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'All Pathways'!$A$88:$A$89</c:f>
              <c:strCache>
                <c:ptCount val="2"/>
                <c:pt idx="0">
                  <c:v>Fall 2020</c:v>
                </c:pt>
                <c:pt idx="1">
                  <c:v>Spring 2021</c:v>
                </c:pt>
              </c:strCache>
            </c:strRef>
          </c:cat>
          <c:val>
            <c:numRef>
              <c:f>'All Pathways'!$C$88:$C$89</c:f>
              <c:numCache>
                <c:formatCode>General</c:formatCode>
                <c:ptCount val="2"/>
                <c:pt idx="0">
                  <c:v>368</c:v>
                </c:pt>
                <c:pt idx="1">
                  <c:v>441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44-4FF3-9063-A00726BBE9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955112943"/>
        <c:axId val="567596127"/>
      </c:barChart>
      <c:catAx>
        <c:axId val="9551129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567596127"/>
        <c:crosses val="autoZero"/>
        <c:auto val="1"/>
        <c:lblAlgn val="ctr"/>
        <c:lblOffset val="100"/>
        <c:noMultiLvlLbl val="0"/>
      </c:catAx>
      <c:valAx>
        <c:axId val="56759612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55112943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Cambria" panose="02040503050406030204" pitchFamily="18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tx1"/>
          </a:solidFill>
          <a:latin typeface="Cambria" panose="02040503050406030204" pitchFamily="18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555555555555555E-2"/>
          <c:y val="6.0287232396635908E-2"/>
          <c:w val="0.93888888888888888"/>
          <c:h val="0.7758387863218304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'All Pathways'!$AB$105:$AB$106</c:f>
              <c:strCache>
                <c:ptCount val="2"/>
                <c:pt idx="0">
                  <c:v>Fall 2020</c:v>
                </c:pt>
                <c:pt idx="1">
                  <c:v>Spring 2021</c:v>
                </c:pt>
              </c:strCache>
            </c:strRef>
          </c:cat>
          <c:val>
            <c:numRef>
              <c:f>'All Pathways'!$AC$105:$AC$106</c:f>
              <c:numCache>
                <c:formatCode>0.0%</c:formatCode>
                <c:ptCount val="2"/>
                <c:pt idx="0">
                  <c:v>0.81868131868131866</c:v>
                </c:pt>
                <c:pt idx="1">
                  <c:v>0.84807256235827666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15-464A-8AC0-2B67655A4BB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55112943"/>
        <c:axId val="567596127"/>
      </c:barChart>
      <c:catAx>
        <c:axId val="9551129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567596127"/>
        <c:crosses val="autoZero"/>
        <c:auto val="1"/>
        <c:lblAlgn val="ctr"/>
        <c:lblOffset val="100"/>
        <c:noMultiLvlLbl val="0"/>
      </c:catAx>
      <c:valAx>
        <c:axId val="567596127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955112943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chemeClr val="tx1"/>
          </a:solidFill>
          <a:latin typeface="Cambria" panose="02040503050406030204" pitchFamily="18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166419191898355E-2"/>
          <c:y val="4.652976308957877E-2"/>
          <c:w val="0.95566716161620324"/>
          <c:h val="0.7400796963854262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7A-4DC6-AE5B-3F02C0F6D6CD}"/>
              </c:ext>
            </c:extLst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7A-4DC6-AE5B-3F02C0F6D6C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'All Pathways'!$AB$87:$AB$89</c:f>
              <c:strCache>
                <c:ptCount val="3"/>
                <c:pt idx="0">
                  <c:v>Fall 2020</c:v>
                </c:pt>
                <c:pt idx="1">
                  <c:v>Fall 2020 to Spring 2021</c:v>
                </c:pt>
                <c:pt idx="2">
                  <c:v>Spring 2021</c:v>
                </c:pt>
              </c:strCache>
            </c:strRef>
          </c:cat>
          <c:val>
            <c:numRef>
              <c:f>'All Pathways'!$AC$87:$AC$89</c:f>
              <c:numCache>
                <c:formatCode>0.0%</c:formatCode>
                <c:ptCount val="3"/>
                <c:pt idx="0">
                  <c:v>0.90190735694822888</c:v>
                </c:pt>
                <c:pt idx="1">
                  <c:v>0.64402173913043481</c:v>
                </c:pt>
                <c:pt idx="2">
                  <c:v>0.94331065759637189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07A-4DC6-AE5B-3F02C0F6D6C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55112943"/>
        <c:axId val="567596127"/>
      </c:barChart>
      <c:catAx>
        <c:axId val="9551129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567596127"/>
        <c:crosses val="autoZero"/>
        <c:auto val="1"/>
        <c:lblAlgn val="ctr"/>
        <c:lblOffset val="100"/>
        <c:noMultiLvlLbl val="0"/>
      </c:catAx>
      <c:valAx>
        <c:axId val="567596127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955112943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Cambria" panose="02040503050406030204" pitchFamily="18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r>
              <a:rPr lang="en-US" sz="1800" dirty="0">
                <a:latin typeface="Oswald" panose="020B0604020202020204" charset="0"/>
              </a:rPr>
              <a:t>Year 2 Headcount &amp; Enrollments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/>
              </a:solidFill>
              <a:latin typeface="Cambria" panose="02040503050406030204" pitchFamily="18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'All Pathways'!$B$87</c:f>
              <c:strCache>
                <c:ptCount val="1"/>
                <c:pt idx="0">
                  <c:v>Headcount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'All Pathways'!$A$90:$A$91</c:f>
              <c:strCache>
                <c:ptCount val="2"/>
                <c:pt idx="0">
                  <c:v>Summer 2021</c:v>
                </c:pt>
                <c:pt idx="1">
                  <c:v>Fall 2021</c:v>
                </c:pt>
              </c:strCache>
            </c:strRef>
          </c:cat>
          <c:val>
            <c:numRef>
              <c:f>'All Pathways'!$B$90:$B$91</c:f>
              <c:numCache>
                <c:formatCode>General</c:formatCode>
                <c:ptCount val="2"/>
                <c:pt idx="0">
                  <c:v>408</c:v>
                </c:pt>
                <c:pt idx="1">
                  <c:v>357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AE-4358-AC75-305B7AC4227D}"/>
            </c:ext>
          </c:extLst>
        </c:ser>
        <c:ser>
          <c:idx val="1"/>
          <c:order val="1"/>
          <c:tx>
            <c:strRef>
              <c:f>'All Pathways'!$C$87</c:f>
              <c:strCache>
                <c:ptCount val="1"/>
                <c:pt idx="0">
                  <c:v>Enrollments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'All Pathways'!$A$90:$A$91</c:f>
              <c:strCache>
                <c:ptCount val="2"/>
                <c:pt idx="0">
                  <c:v>Summer 2021</c:v>
                </c:pt>
                <c:pt idx="1">
                  <c:v>Fall 2021</c:v>
                </c:pt>
              </c:strCache>
            </c:strRef>
          </c:cat>
          <c:val>
            <c:numRef>
              <c:f>'All Pathways'!$C$90:$C$91</c:f>
              <c:numCache>
                <c:formatCode>General</c:formatCode>
                <c:ptCount val="2"/>
                <c:pt idx="0">
                  <c:v>547</c:v>
                </c:pt>
                <c:pt idx="1">
                  <c:v>568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7AE-4358-AC75-305B7AC4227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955112943"/>
        <c:axId val="567596127"/>
      </c:barChart>
      <c:catAx>
        <c:axId val="9551129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567596127"/>
        <c:crosses val="autoZero"/>
        <c:auto val="1"/>
        <c:lblAlgn val="ctr"/>
        <c:lblOffset val="100"/>
        <c:noMultiLvlLbl val="0"/>
      </c:catAx>
      <c:valAx>
        <c:axId val="56759612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55112943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tx1"/>
          </a:solidFill>
          <a:latin typeface="Cambria" panose="02040503050406030204" pitchFamily="18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555555555555555E-2"/>
          <c:y val="6.0287232396635908E-2"/>
          <c:w val="0.93888888888888888"/>
          <c:h val="0.7758387863218304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'All Pathways'!$AB$107:$AB$108</c:f>
              <c:strCache>
                <c:ptCount val="2"/>
                <c:pt idx="0">
                  <c:v>Summer 2021</c:v>
                </c:pt>
                <c:pt idx="1">
                  <c:v>Fall 2021</c:v>
                </c:pt>
              </c:strCache>
            </c:strRef>
          </c:cat>
          <c:val>
            <c:numRef>
              <c:f>'All Pathways'!$AC$107:$AC$108</c:f>
              <c:numCache>
                <c:formatCode>General</c:formatCode>
                <c:ptCount val="2"/>
                <c:pt idx="0" formatCode="0.0%">
                  <c:v>0.79779411764705888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BC-4FA5-949F-079869E5657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55112943"/>
        <c:axId val="567596127"/>
      </c:barChart>
      <c:catAx>
        <c:axId val="9551129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567596127"/>
        <c:crosses val="autoZero"/>
        <c:auto val="1"/>
        <c:lblAlgn val="ctr"/>
        <c:lblOffset val="100"/>
        <c:noMultiLvlLbl val="0"/>
      </c:catAx>
      <c:valAx>
        <c:axId val="567596127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955112943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chemeClr val="tx1"/>
          </a:solidFill>
          <a:latin typeface="Cambria" panose="02040503050406030204" pitchFamily="18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166419191898355E-2"/>
          <c:y val="4.652976308957877E-2"/>
          <c:w val="0.95566716161620324"/>
          <c:h val="0.7400796963854262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12C-4C23-A9AB-AA2C16B52D0C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12C-4C23-A9AB-AA2C16B52D0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'All Pathways'!$AB$90:$AB$92</c:f>
              <c:strCache>
                <c:ptCount val="3"/>
                <c:pt idx="0">
                  <c:v>Summer 2021</c:v>
                </c:pt>
                <c:pt idx="1">
                  <c:v>Summer2021 to Fall 2021</c:v>
                </c:pt>
                <c:pt idx="2">
                  <c:v>Fall 2021</c:v>
                </c:pt>
              </c:strCache>
            </c:strRef>
          </c:cat>
          <c:val>
            <c:numRef>
              <c:f>'All Pathways'!$AC$90:$AC$92</c:f>
              <c:numCache>
                <c:formatCode>0.0%</c:formatCode>
                <c:ptCount val="3"/>
                <c:pt idx="0">
                  <c:v>0.90073529411764708</c:v>
                </c:pt>
                <c:pt idx="1">
                  <c:v>0.875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12C-4C23-A9AB-AA2C16B52D0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55112943"/>
        <c:axId val="567596127"/>
      </c:barChart>
      <c:catAx>
        <c:axId val="9551129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567596127"/>
        <c:crosses val="autoZero"/>
        <c:auto val="1"/>
        <c:lblAlgn val="ctr"/>
        <c:lblOffset val="100"/>
        <c:noMultiLvlLbl val="0"/>
      </c:catAx>
      <c:valAx>
        <c:axId val="567596127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955112943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Cambria" panose="02040503050406030204" pitchFamily="18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903C3B-F3FF-479F-B3FA-C5C9429A889A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22250DE-0324-4DBD-905E-FDE09F8609F2}">
      <dgm:prSet/>
      <dgm:spPr/>
      <dgm:t>
        <a:bodyPr/>
        <a:lstStyle/>
        <a:p>
          <a:pPr rtl="0"/>
          <a:r>
            <a:rPr lang="en-US" dirty="0"/>
            <a:t>Concentration on four prioritized pathways:</a:t>
          </a:r>
          <a:r>
            <a:rPr lang="en-US" dirty="0">
              <a:latin typeface="Gill Sans MT" panose="020B0502020104020203"/>
            </a:rPr>
            <a:t> </a:t>
          </a:r>
          <a:endParaRPr lang="en-US" dirty="0"/>
        </a:p>
      </dgm:t>
    </dgm:pt>
    <dgm:pt modelId="{CDC1F3D5-5839-42D1-A16C-B2D3B746A126}" type="parTrans" cxnId="{F426028D-AF2D-44BB-8548-2B4A9329B8DB}">
      <dgm:prSet/>
      <dgm:spPr/>
      <dgm:t>
        <a:bodyPr/>
        <a:lstStyle/>
        <a:p>
          <a:endParaRPr lang="en-US"/>
        </a:p>
      </dgm:t>
    </dgm:pt>
    <dgm:pt modelId="{F18F3754-4EF6-4A48-9C87-A53CD8B6F048}" type="sibTrans" cxnId="{F426028D-AF2D-44BB-8548-2B4A9329B8DB}">
      <dgm:prSet/>
      <dgm:spPr/>
      <dgm:t>
        <a:bodyPr/>
        <a:lstStyle/>
        <a:p>
          <a:endParaRPr lang="en-US"/>
        </a:p>
      </dgm:t>
    </dgm:pt>
    <dgm:pt modelId="{B6C4B197-17F2-4F43-8AD5-CD74EA1C7DD2}">
      <dgm:prSet/>
      <dgm:spPr/>
      <dgm:t>
        <a:bodyPr/>
        <a:lstStyle/>
        <a:p>
          <a:r>
            <a:rPr lang="en-US" b="1" dirty="0"/>
            <a:t>Accounting and Financial Management</a:t>
          </a:r>
          <a:endParaRPr lang="en-US" dirty="0"/>
        </a:p>
      </dgm:t>
    </dgm:pt>
    <dgm:pt modelId="{24F34DDD-662D-4CF9-A717-E0D24F5EF99E}" type="parTrans" cxnId="{EDF419BA-CA05-499B-B2E2-4617D9543B0C}">
      <dgm:prSet/>
      <dgm:spPr/>
      <dgm:t>
        <a:bodyPr/>
        <a:lstStyle/>
        <a:p>
          <a:endParaRPr lang="en-US"/>
        </a:p>
      </dgm:t>
    </dgm:pt>
    <dgm:pt modelId="{4301477F-252C-477F-9EB4-AA2E3B055CF2}" type="sibTrans" cxnId="{EDF419BA-CA05-499B-B2E2-4617D9543B0C}">
      <dgm:prSet/>
      <dgm:spPr/>
      <dgm:t>
        <a:bodyPr/>
        <a:lstStyle/>
        <a:p>
          <a:endParaRPr lang="en-US"/>
        </a:p>
      </dgm:t>
    </dgm:pt>
    <dgm:pt modelId="{91E287D8-4A8E-4307-B8D1-4804D6FCF7D7}">
      <dgm:prSet/>
      <dgm:spPr/>
      <dgm:t>
        <a:bodyPr/>
        <a:lstStyle/>
        <a:p>
          <a:r>
            <a:rPr lang="en-US" b="1" dirty="0"/>
            <a:t>Engineering</a:t>
          </a:r>
          <a:endParaRPr lang="en-US" dirty="0"/>
        </a:p>
      </dgm:t>
    </dgm:pt>
    <dgm:pt modelId="{7B9A3BE9-2BAC-4914-8E5C-9349907AD606}" type="parTrans" cxnId="{BB3AD513-43C6-4A7D-8C71-228F7BF2698B}">
      <dgm:prSet/>
      <dgm:spPr/>
      <dgm:t>
        <a:bodyPr/>
        <a:lstStyle/>
        <a:p>
          <a:endParaRPr lang="en-US"/>
        </a:p>
      </dgm:t>
    </dgm:pt>
    <dgm:pt modelId="{14D7E1FE-0B13-4B9B-9EB3-26F1281D9E7C}" type="sibTrans" cxnId="{BB3AD513-43C6-4A7D-8C71-228F7BF2698B}">
      <dgm:prSet/>
      <dgm:spPr/>
      <dgm:t>
        <a:bodyPr/>
        <a:lstStyle/>
        <a:p>
          <a:endParaRPr lang="en-US"/>
        </a:p>
      </dgm:t>
    </dgm:pt>
    <dgm:pt modelId="{A00D90F4-A0D7-40BD-AB82-AB404F9EDAED}">
      <dgm:prSet/>
      <dgm:spPr/>
      <dgm:t>
        <a:bodyPr/>
        <a:lstStyle/>
        <a:p>
          <a:r>
            <a:rPr lang="en-US" dirty="0"/>
            <a:t>Education - </a:t>
          </a:r>
          <a:r>
            <a:rPr lang="en-US" b="1" dirty="0"/>
            <a:t>Single Subject Teachers</a:t>
          </a:r>
          <a:endParaRPr lang="en-US" dirty="0"/>
        </a:p>
      </dgm:t>
    </dgm:pt>
    <dgm:pt modelId="{64DC1C92-EBA2-4B4D-A8E8-13DEFD79449B}" type="parTrans" cxnId="{C854240A-C3CD-472E-AE8B-2AD90217D947}">
      <dgm:prSet/>
      <dgm:spPr/>
      <dgm:t>
        <a:bodyPr/>
        <a:lstStyle/>
        <a:p>
          <a:endParaRPr lang="en-US"/>
        </a:p>
      </dgm:t>
    </dgm:pt>
    <dgm:pt modelId="{1D07B762-86C0-4212-9185-3564F8914BC2}" type="sibTrans" cxnId="{C854240A-C3CD-472E-AE8B-2AD90217D947}">
      <dgm:prSet/>
      <dgm:spPr/>
      <dgm:t>
        <a:bodyPr/>
        <a:lstStyle/>
        <a:p>
          <a:endParaRPr lang="en-US"/>
        </a:p>
      </dgm:t>
    </dgm:pt>
    <dgm:pt modelId="{03FC8B74-D7D7-4A19-AF63-27D759C8FBA5}">
      <dgm:prSet/>
      <dgm:spPr/>
      <dgm:t>
        <a:bodyPr/>
        <a:lstStyle/>
        <a:p>
          <a:r>
            <a:rPr lang="en-US" dirty="0"/>
            <a:t>Education – </a:t>
          </a:r>
          <a:r>
            <a:rPr lang="en-US" b="1" dirty="0"/>
            <a:t>Dual Enrollment Teachers </a:t>
          </a:r>
          <a:r>
            <a:rPr lang="en-US" dirty="0"/>
            <a:t>(Master’s degrees for high school teachers to teach dual enrollment</a:t>
          </a:r>
          <a:r>
            <a:rPr lang="en-US" dirty="0">
              <a:latin typeface="Gill Sans MT" panose="020B0502020104020203"/>
            </a:rPr>
            <a:t>)</a:t>
          </a:r>
          <a:endParaRPr lang="en-US" dirty="0"/>
        </a:p>
      </dgm:t>
    </dgm:pt>
    <dgm:pt modelId="{AE85413D-B211-45FC-830D-F659B92508BA}" type="parTrans" cxnId="{4EF1BFCF-4A3E-44F2-BBE2-260BF56FDE43}">
      <dgm:prSet/>
      <dgm:spPr/>
      <dgm:t>
        <a:bodyPr/>
        <a:lstStyle/>
        <a:p>
          <a:endParaRPr lang="en-US"/>
        </a:p>
      </dgm:t>
    </dgm:pt>
    <dgm:pt modelId="{B0630CF6-FF6D-44F8-A6BF-A5D65602191E}" type="sibTrans" cxnId="{4EF1BFCF-4A3E-44F2-BBE2-260BF56FDE43}">
      <dgm:prSet/>
      <dgm:spPr/>
      <dgm:t>
        <a:bodyPr/>
        <a:lstStyle/>
        <a:p>
          <a:endParaRPr lang="en-US"/>
        </a:p>
      </dgm:t>
    </dgm:pt>
    <dgm:pt modelId="{2B33AD91-2135-467C-9892-260F4A013C1E}" type="pres">
      <dgm:prSet presAssocID="{E0903C3B-F3FF-479F-B3FA-C5C9429A889A}" presName="vert0" presStyleCnt="0">
        <dgm:presLayoutVars>
          <dgm:dir/>
          <dgm:animOne val="branch"/>
          <dgm:animLvl val="lvl"/>
        </dgm:presLayoutVars>
      </dgm:prSet>
      <dgm:spPr/>
    </dgm:pt>
    <dgm:pt modelId="{90C17C0D-EFD3-4E38-847D-C2D6541A6869}" type="pres">
      <dgm:prSet presAssocID="{622250DE-0324-4DBD-905E-FDE09F8609F2}" presName="thickLine" presStyleLbl="alignNode1" presStyleIdx="0" presStyleCnt="5"/>
      <dgm:spPr/>
    </dgm:pt>
    <dgm:pt modelId="{4A2C63A7-280E-4996-8C31-9AB5EA58F9FE}" type="pres">
      <dgm:prSet presAssocID="{622250DE-0324-4DBD-905E-FDE09F8609F2}" presName="horz1" presStyleCnt="0"/>
      <dgm:spPr/>
    </dgm:pt>
    <dgm:pt modelId="{897F9161-352D-411C-BD98-106BB749F2C0}" type="pres">
      <dgm:prSet presAssocID="{622250DE-0324-4DBD-905E-FDE09F8609F2}" presName="tx1" presStyleLbl="revTx" presStyleIdx="0" presStyleCnt="5"/>
      <dgm:spPr/>
    </dgm:pt>
    <dgm:pt modelId="{E9AAAD4F-5E7A-427F-8C91-43D667AA7923}" type="pres">
      <dgm:prSet presAssocID="{622250DE-0324-4DBD-905E-FDE09F8609F2}" presName="vert1" presStyleCnt="0"/>
      <dgm:spPr/>
    </dgm:pt>
    <dgm:pt modelId="{925E597A-0366-49F5-BF8A-78FA6B0BA860}" type="pres">
      <dgm:prSet presAssocID="{B6C4B197-17F2-4F43-8AD5-CD74EA1C7DD2}" presName="thickLine" presStyleLbl="alignNode1" presStyleIdx="1" presStyleCnt="5"/>
      <dgm:spPr/>
    </dgm:pt>
    <dgm:pt modelId="{E7B7298A-047C-4E5F-B3F7-9E58A07B2C5D}" type="pres">
      <dgm:prSet presAssocID="{B6C4B197-17F2-4F43-8AD5-CD74EA1C7DD2}" presName="horz1" presStyleCnt="0"/>
      <dgm:spPr/>
    </dgm:pt>
    <dgm:pt modelId="{F12DEE51-1BFE-4FBE-BA7C-3EE201D64C07}" type="pres">
      <dgm:prSet presAssocID="{B6C4B197-17F2-4F43-8AD5-CD74EA1C7DD2}" presName="tx1" presStyleLbl="revTx" presStyleIdx="1" presStyleCnt="5"/>
      <dgm:spPr/>
    </dgm:pt>
    <dgm:pt modelId="{61B42081-D922-4960-ABE0-5A0D932F5785}" type="pres">
      <dgm:prSet presAssocID="{B6C4B197-17F2-4F43-8AD5-CD74EA1C7DD2}" presName="vert1" presStyleCnt="0"/>
      <dgm:spPr/>
    </dgm:pt>
    <dgm:pt modelId="{DA2F58EE-F14A-460D-B366-9420F6707B10}" type="pres">
      <dgm:prSet presAssocID="{91E287D8-4A8E-4307-B8D1-4804D6FCF7D7}" presName="thickLine" presStyleLbl="alignNode1" presStyleIdx="2" presStyleCnt="5"/>
      <dgm:spPr/>
    </dgm:pt>
    <dgm:pt modelId="{DAADA5E1-BC5D-49B7-9190-3697833DD7E2}" type="pres">
      <dgm:prSet presAssocID="{91E287D8-4A8E-4307-B8D1-4804D6FCF7D7}" presName="horz1" presStyleCnt="0"/>
      <dgm:spPr/>
    </dgm:pt>
    <dgm:pt modelId="{BB191A5A-BB19-4D50-870B-EE345B056185}" type="pres">
      <dgm:prSet presAssocID="{91E287D8-4A8E-4307-B8D1-4804D6FCF7D7}" presName="tx1" presStyleLbl="revTx" presStyleIdx="2" presStyleCnt="5"/>
      <dgm:spPr/>
    </dgm:pt>
    <dgm:pt modelId="{B458FA6D-ABCE-4AA9-98DA-D63AAC8BFE20}" type="pres">
      <dgm:prSet presAssocID="{91E287D8-4A8E-4307-B8D1-4804D6FCF7D7}" presName="vert1" presStyleCnt="0"/>
      <dgm:spPr/>
    </dgm:pt>
    <dgm:pt modelId="{BFB55D4D-F686-401F-BBFA-DE7B1E649843}" type="pres">
      <dgm:prSet presAssocID="{A00D90F4-A0D7-40BD-AB82-AB404F9EDAED}" presName="thickLine" presStyleLbl="alignNode1" presStyleIdx="3" presStyleCnt="5"/>
      <dgm:spPr/>
    </dgm:pt>
    <dgm:pt modelId="{5AFE8E6B-BF2A-407F-A8BD-D9B2DC7E2E9E}" type="pres">
      <dgm:prSet presAssocID="{A00D90F4-A0D7-40BD-AB82-AB404F9EDAED}" presName="horz1" presStyleCnt="0"/>
      <dgm:spPr/>
    </dgm:pt>
    <dgm:pt modelId="{E49B8F58-9BFB-48B2-905F-01F69A63F492}" type="pres">
      <dgm:prSet presAssocID="{A00D90F4-A0D7-40BD-AB82-AB404F9EDAED}" presName="tx1" presStyleLbl="revTx" presStyleIdx="3" presStyleCnt="5"/>
      <dgm:spPr/>
    </dgm:pt>
    <dgm:pt modelId="{D7A69469-9191-4F43-A199-BCB89AE8ECA5}" type="pres">
      <dgm:prSet presAssocID="{A00D90F4-A0D7-40BD-AB82-AB404F9EDAED}" presName="vert1" presStyleCnt="0"/>
      <dgm:spPr/>
    </dgm:pt>
    <dgm:pt modelId="{B43F9949-5057-43D2-87BF-DD6091F37A36}" type="pres">
      <dgm:prSet presAssocID="{03FC8B74-D7D7-4A19-AF63-27D759C8FBA5}" presName="thickLine" presStyleLbl="alignNode1" presStyleIdx="4" presStyleCnt="5"/>
      <dgm:spPr/>
    </dgm:pt>
    <dgm:pt modelId="{7938FAC2-6A5A-4357-AA81-570FA656DC2E}" type="pres">
      <dgm:prSet presAssocID="{03FC8B74-D7D7-4A19-AF63-27D759C8FBA5}" presName="horz1" presStyleCnt="0"/>
      <dgm:spPr/>
    </dgm:pt>
    <dgm:pt modelId="{10CBB702-333D-4553-8D58-F03DE7822E2C}" type="pres">
      <dgm:prSet presAssocID="{03FC8B74-D7D7-4A19-AF63-27D759C8FBA5}" presName="tx1" presStyleLbl="revTx" presStyleIdx="4" presStyleCnt="5"/>
      <dgm:spPr/>
    </dgm:pt>
    <dgm:pt modelId="{9D5BCBB8-0586-4054-AD6D-E0DFA2B977B6}" type="pres">
      <dgm:prSet presAssocID="{03FC8B74-D7D7-4A19-AF63-27D759C8FBA5}" presName="vert1" presStyleCnt="0"/>
      <dgm:spPr/>
    </dgm:pt>
  </dgm:ptLst>
  <dgm:cxnLst>
    <dgm:cxn modelId="{C854240A-C3CD-472E-AE8B-2AD90217D947}" srcId="{E0903C3B-F3FF-479F-B3FA-C5C9429A889A}" destId="{A00D90F4-A0D7-40BD-AB82-AB404F9EDAED}" srcOrd="3" destOrd="0" parTransId="{64DC1C92-EBA2-4B4D-A8E8-13DEFD79449B}" sibTransId="{1D07B762-86C0-4212-9185-3564F8914BC2}"/>
    <dgm:cxn modelId="{BB3AD513-43C6-4A7D-8C71-228F7BF2698B}" srcId="{E0903C3B-F3FF-479F-B3FA-C5C9429A889A}" destId="{91E287D8-4A8E-4307-B8D1-4804D6FCF7D7}" srcOrd="2" destOrd="0" parTransId="{7B9A3BE9-2BAC-4914-8E5C-9349907AD606}" sibTransId="{14D7E1FE-0B13-4B9B-9EB3-26F1281D9E7C}"/>
    <dgm:cxn modelId="{BEAFA240-451B-484C-B72F-5B2933A1D227}" type="presOf" srcId="{A00D90F4-A0D7-40BD-AB82-AB404F9EDAED}" destId="{E49B8F58-9BFB-48B2-905F-01F69A63F492}" srcOrd="0" destOrd="0" presId="urn:microsoft.com/office/officeart/2008/layout/LinedList"/>
    <dgm:cxn modelId="{18776C83-349F-4EA8-BC78-C285A75936B5}" type="presOf" srcId="{622250DE-0324-4DBD-905E-FDE09F8609F2}" destId="{897F9161-352D-411C-BD98-106BB749F2C0}" srcOrd="0" destOrd="0" presId="urn:microsoft.com/office/officeart/2008/layout/LinedList"/>
    <dgm:cxn modelId="{F426028D-AF2D-44BB-8548-2B4A9329B8DB}" srcId="{E0903C3B-F3FF-479F-B3FA-C5C9429A889A}" destId="{622250DE-0324-4DBD-905E-FDE09F8609F2}" srcOrd="0" destOrd="0" parTransId="{CDC1F3D5-5839-42D1-A16C-B2D3B746A126}" sibTransId="{F18F3754-4EF6-4A48-9C87-A53CD8B6F048}"/>
    <dgm:cxn modelId="{050F8895-E594-4792-8117-BE4A5C2E88E3}" type="presOf" srcId="{03FC8B74-D7D7-4A19-AF63-27D759C8FBA5}" destId="{10CBB702-333D-4553-8D58-F03DE7822E2C}" srcOrd="0" destOrd="0" presId="urn:microsoft.com/office/officeart/2008/layout/LinedList"/>
    <dgm:cxn modelId="{EDF419BA-CA05-499B-B2E2-4617D9543B0C}" srcId="{E0903C3B-F3FF-479F-B3FA-C5C9429A889A}" destId="{B6C4B197-17F2-4F43-8AD5-CD74EA1C7DD2}" srcOrd="1" destOrd="0" parTransId="{24F34DDD-662D-4CF9-A717-E0D24F5EF99E}" sibTransId="{4301477F-252C-477F-9EB4-AA2E3B055CF2}"/>
    <dgm:cxn modelId="{4EF1BFCF-4A3E-44F2-BBE2-260BF56FDE43}" srcId="{E0903C3B-F3FF-479F-B3FA-C5C9429A889A}" destId="{03FC8B74-D7D7-4A19-AF63-27D759C8FBA5}" srcOrd="4" destOrd="0" parTransId="{AE85413D-B211-45FC-830D-F659B92508BA}" sibTransId="{B0630CF6-FF6D-44F8-A6BF-A5D65602191E}"/>
    <dgm:cxn modelId="{AAD1E1D3-30E7-44FD-93AB-DC2477D5D772}" type="presOf" srcId="{B6C4B197-17F2-4F43-8AD5-CD74EA1C7DD2}" destId="{F12DEE51-1BFE-4FBE-BA7C-3EE201D64C07}" srcOrd="0" destOrd="0" presId="urn:microsoft.com/office/officeart/2008/layout/LinedList"/>
    <dgm:cxn modelId="{FB78A6EE-C48B-424E-AB63-6BA431F57AC6}" type="presOf" srcId="{91E287D8-4A8E-4307-B8D1-4804D6FCF7D7}" destId="{BB191A5A-BB19-4D50-870B-EE345B056185}" srcOrd="0" destOrd="0" presId="urn:microsoft.com/office/officeart/2008/layout/LinedList"/>
    <dgm:cxn modelId="{F579C6FC-A885-4BEE-B447-D7B09BB9DBD3}" type="presOf" srcId="{E0903C3B-F3FF-479F-B3FA-C5C9429A889A}" destId="{2B33AD91-2135-467C-9892-260F4A013C1E}" srcOrd="0" destOrd="0" presId="urn:microsoft.com/office/officeart/2008/layout/LinedList"/>
    <dgm:cxn modelId="{0EC35321-5C99-4602-AB38-3A00993B6D99}" type="presParOf" srcId="{2B33AD91-2135-467C-9892-260F4A013C1E}" destId="{90C17C0D-EFD3-4E38-847D-C2D6541A6869}" srcOrd="0" destOrd="0" presId="urn:microsoft.com/office/officeart/2008/layout/LinedList"/>
    <dgm:cxn modelId="{F2369BD6-9D80-4B9A-9873-9B4F1F2783ED}" type="presParOf" srcId="{2B33AD91-2135-467C-9892-260F4A013C1E}" destId="{4A2C63A7-280E-4996-8C31-9AB5EA58F9FE}" srcOrd="1" destOrd="0" presId="urn:microsoft.com/office/officeart/2008/layout/LinedList"/>
    <dgm:cxn modelId="{4FB085B5-1BAC-4BED-9A1E-441DCBD886F3}" type="presParOf" srcId="{4A2C63A7-280E-4996-8C31-9AB5EA58F9FE}" destId="{897F9161-352D-411C-BD98-106BB749F2C0}" srcOrd="0" destOrd="0" presId="urn:microsoft.com/office/officeart/2008/layout/LinedList"/>
    <dgm:cxn modelId="{87E41896-46C0-42E8-BD0F-8B8BE3ECA12B}" type="presParOf" srcId="{4A2C63A7-280E-4996-8C31-9AB5EA58F9FE}" destId="{E9AAAD4F-5E7A-427F-8C91-43D667AA7923}" srcOrd="1" destOrd="0" presId="urn:microsoft.com/office/officeart/2008/layout/LinedList"/>
    <dgm:cxn modelId="{635C402F-545F-4BAC-AE8B-F96ECEE41EDB}" type="presParOf" srcId="{2B33AD91-2135-467C-9892-260F4A013C1E}" destId="{925E597A-0366-49F5-BF8A-78FA6B0BA860}" srcOrd="2" destOrd="0" presId="urn:microsoft.com/office/officeart/2008/layout/LinedList"/>
    <dgm:cxn modelId="{07D763B7-4C85-4389-9D8F-D45D9BCA6BC1}" type="presParOf" srcId="{2B33AD91-2135-467C-9892-260F4A013C1E}" destId="{E7B7298A-047C-4E5F-B3F7-9E58A07B2C5D}" srcOrd="3" destOrd="0" presId="urn:microsoft.com/office/officeart/2008/layout/LinedList"/>
    <dgm:cxn modelId="{9F4C4A53-3494-46F8-9AA3-47879262B74D}" type="presParOf" srcId="{E7B7298A-047C-4E5F-B3F7-9E58A07B2C5D}" destId="{F12DEE51-1BFE-4FBE-BA7C-3EE201D64C07}" srcOrd="0" destOrd="0" presId="urn:microsoft.com/office/officeart/2008/layout/LinedList"/>
    <dgm:cxn modelId="{CC5E7CDC-A6C0-44FA-8CD2-02FAB39EA0DA}" type="presParOf" srcId="{E7B7298A-047C-4E5F-B3F7-9E58A07B2C5D}" destId="{61B42081-D922-4960-ABE0-5A0D932F5785}" srcOrd="1" destOrd="0" presId="urn:microsoft.com/office/officeart/2008/layout/LinedList"/>
    <dgm:cxn modelId="{01DFDF08-138D-4353-9250-CCA75F2865E1}" type="presParOf" srcId="{2B33AD91-2135-467C-9892-260F4A013C1E}" destId="{DA2F58EE-F14A-460D-B366-9420F6707B10}" srcOrd="4" destOrd="0" presId="urn:microsoft.com/office/officeart/2008/layout/LinedList"/>
    <dgm:cxn modelId="{5F8C0481-3D1D-4BCE-AA02-D4357E60A700}" type="presParOf" srcId="{2B33AD91-2135-467C-9892-260F4A013C1E}" destId="{DAADA5E1-BC5D-49B7-9190-3697833DD7E2}" srcOrd="5" destOrd="0" presId="urn:microsoft.com/office/officeart/2008/layout/LinedList"/>
    <dgm:cxn modelId="{0E17A639-CA46-4552-8214-E6E6D3649985}" type="presParOf" srcId="{DAADA5E1-BC5D-49B7-9190-3697833DD7E2}" destId="{BB191A5A-BB19-4D50-870B-EE345B056185}" srcOrd="0" destOrd="0" presId="urn:microsoft.com/office/officeart/2008/layout/LinedList"/>
    <dgm:cxn modelId="{9B42F029-EC93-4B1C-A452-2FB8BB7887D6}" type="presParOf" srcId="{DAADA5E1-BC5D-49B7-9190-3697833DD7E2}" destId="{B458FA6D-ABCE-4AA9-98DA-D63AAC8BFE20}" srcOrd="1" destOrd="0" presId="urn:microsoft.com/office/officeart/2008/layout/LinedList"/>
    <dgm:cxn modelId="{E82B20AF-46EC-4E9B-B72C-95D51CFD4863}" type="presParOf" srcId="{2B33AD91-2135-467C-9892-260F4A013C1E}" destId="{BFB55D4D-F686-401F-BBFA-DE7B1E649843}" srcOrd="6" destOrd="0" presId="urn:microsoft.com/office/officeart/2008/layout/LinedList"/>
    <dgm:cxn modelId="{5841ECBB-104A-41AB-B614-38B62A011FEF}" type="presParOf" srcId="{2B33AD91-2135-467C-9892-260F4A013C1E}" destId="{5AFE8E6B-BF2A-407F-A8BD-D9B2DC7E2E9E}" srcOrd="7" destOrd="0" presId="urn:microsoft.com/office/officeart/2008/layout/LinedList"/>
    <dgm:cxn modelId="{4CC3650F-4329-4F98-B56A-9B22AF7A305A}" type="presParOf" srcId="{5AFE8E6B-BF2A-407F-A8BD-D9B2DC7E2E9E}" destId="{E49B8F58-9BFB-48B2-905F-01F69A63F492}" srcOrd="0" destOrd="0" presId="urn:microsoft.com/office/officeart/2008/layout/LinedList"/>
    <dgm:cxn modelId="{0FECE6C9-442F-4CF4-B0F0-1B3EA663C53F}" type="presParOf" srcId="{5AFE8E6B-BF2A-407F-A8BD-D9B2DC7E2E9E}" destId="{D7A69469-9191-4F43-A199-BCB89AE8ECA5}" srcOrd="1" destOrd="0" presId="urn:microsoft.com/office/officeart/2008/layout/LinedList"/>
    <dgm:cxn modelId="{4C8E5C28-91B9-4DE5-AFA7-A1CCA4FF992F}" type="presParOf" srcId="{2B33AD91-2135-467C-9892-260F4A013C1E}" destId="{B43F9949-5057-43D2-87BF-DD6091F37A36}" srcOrd="8" destOrd="0" presId="urn:microsoft.com/office/officeart/2008/layout/LinedList"/>
    <dgm:cxn modelId="{C1BAEE77-D489-411E-9B51-505F1B5C0693}" type="presParOf" srcId="{2B33AD91-2135-467C-9892-260F4A013C1E}" destId="{7938FAC2-6A5A-4357-AA81-570FA656DC2E}" srcOrd="9" destOrd="0" presId="urn:microsoft.com/office/officeart/2008/layout/LinedList"/>
    <dgm:cxn modelId="{D9557EAB-1D7B-45FD-B727-1DDE10E4DDB0}" type="presParOf" srcId="{7938FAC2-6A5A-4357-AA81-570FA656DC2E}" destId="{10CBB702-333D-4553-8D58-F03DE7822E2C}" srcOrd="0" destOrd="0" presId="urn:microsoft.com/office/officeart/2008/layout/LinedList"/>
    <dgm:cxn modelId="{3BAFFA49-9F53-4247-A13B-AC5A4D6154BA}" type="presParOf" srcId="{7938FAC2-6A5A-4357-AA81-570FA656DC2E}" destId="{9D5BCBB8-0586-4054-AD6D-E0DFA2B977B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B2498A-0FDB-4E24-A7C4-D32419AF0A9F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2F028EE-AA17-4052-B314-959A41897586}">
      <dgm:prSet/>
      <dgm:spPr/>
      <dgm:t>
        <a:bodyPr/>
        <a:lstStyle/>
        <a:p>
          <a:pPr>
            <a:defRPr b="1"/>
          </a:pPr>
          <a:r>
            <a:rPr lang="en-US" b="1"/>
            <a:t>Outreach/Awareness</a:t>
          </a:r>
          <a:endParaRPr lang="en-US"/>
        </a:p>
      </dgm:t>
    </dgm:pt>
    <dgm:pt modelId="{47B9C73D-76C4-4D4A-94AE-386F516886C7}" type="parTrans" cxnId="{C05DBE7B-C85B-4A08-82BB-11D351504718}">
      <dgm:prSet/>
      <dgm:spPr/>
      <dgm:t>
        <a:bodyPr/>
        <a:lstStyle/>
        <a:p>
          <a:endParaRPr lang="en-US"/>
        </a:p>
      </dgm:t>
    </dgm:pt>
    <dgm:pt modelId="{465103BD-D477-4EA7-9272-3A545DF77FD9}" type="sibTrans" cxnId="{C05DBE7B-C85B-4A08-82BB-11D351504718}">
      <dgm:prSet/>
      <dgm:spPr/>
      <dgm:t>
        <a:bodyPr/>
        <a:lstStyle/>
        <a:p>
          <a:endParaRPr lang="en-US"/>
        </a:p>
      </dgm:t>
    </dgm:pt>
    <dgm:pt modelId="{88967806-240B-4B7A-A4A3-7FE7F60D7AB4}">
      <dgm:prSet/>
      <dgm:spPr/>
      <dgm:t>
        <a:bodyPr/>
        <a:lstStyle/>
        <a:p>
          <a:r>
            <a:rPr lang="en-US"/>
            <a:t>Master calendar of engagement events</a:t>
          </a:r>
        </a:p>
      </dgm:t>
    </dgm:pt>
    <dgm:pt modelId="{C9D15131-D96C-43AE-8589-EFAD5572A5B8}" type="parTrans" cxnId="{379B4B92-669C-4166-A43F-CC122BD07630}">
      <dgm:prSet/>
      <dgm:spPr/>
      <dgm:t>
        <a:bodyPr/>
        <a:lstStyle/>
        <a:p>
          <a:endParaRPr lang="en-US"/>
        </a:p>
      </dgm:t>
    </dgm:pt>
    <dgm:pt modelId="{ACCDF249-50A0-4BFE-B58E-9AC836326490}" type="sibTrans" cxnId="{379B4B92-669C-4166-A43F-CC122BD07630}">
      <dgm:prSet/>
      <dgm:spPr/>
      <dgm:t>
        <a:bodyPr/>
        <a:lstStyle/>
        <a:p>
          <a:endParaRPr lang="en-US"/>
        </a:p>
      </dgm:t>
    </dgm:pt>
    <dgm:pt modelId="{836C52BF-C185-4D62-AAF3-457B6998FB56}">
      <dgm:prSet/>
      <dgm:spPr/>
      <dgm:t>
        <a:bodyPr/>
        <a:lstStyle/>
        <a:p>
          <a:r>
            <a:rPr lang="en-US"/>
            <a:t>Regional robotics workshops, “Robotics is for Everyone”</a:t>
          </a:r>
        </a:p>
      </dgm:t>
    </dgm:pt>
    <dgm:pt modelId="{DF1396A2-BACA-484E-94A8-CCC997858DFA}" type="parTrans" cxnId="{3BD32F0F-6CE4-48AB-B6E9-AFA0254080B9}">
      <dgm:prSet/>
      <dgm:spPr/>
      <dgm:t>
        <a:bodyPr/>
        <a:lstStyle/>
        <a:p>
          <a:endParaRPr lang="en-US"/>
        </a:p>
      </dgm:t>
    </dgm:pt>
    <dgm:pt modelId="{C0B09DD7-BAB1-41F2-BC9C-DAF8EC0DE85B}" type="sibTrans" cxnId="{3BD32F0F-6CE4-48AB-B6E9-AFA0254080B9}">
      <dgm:prSet/>
      <dgm:spPr/>
      <dgm:t>
        <a:bodyPr/>
        <a:lstStyle/>
        <a:p>
          <a:endParaRPr lang="en-US"/>
        </a:p>
      </dgm:t>
    </dgm:pt>
    <dgm:pt modelId="{CC7764D5-42D8-485D-82EC-F321DFA0B464}">
      <dgm:prSet/>
      <dgm:spPr/>
      <dgm:t>
        <a:bodyPr/>
        <a:lstStyle/>
        <a:p>
          <a:r>
            <a:rPr lang="en-US"/>
            <a:t>Biopic video series “Engineering is for Everyone”</a:t>
          </a:r>
        </a:p>
      </dgm:t>
    </dgm:pt>
    <dgm:pt modelId="{DDF2BEFA-5298-4C27-A946-85653134F9C2}" type="parTrans" cxnId="{A35D1EAD-2768-4928-BA95-9422CDFBB362}">
      <dgm:prSet/>
      <dgm:spPr/>
      <dgm:t>
        <a:bodyPr/>
        <a:lstStyle/>
        <a:p>
          <a:endParaRPr lang="en-US"/>
        </a:p>
      </dgm:t>
    </dgm:pt>
    <dgm:pt modelId="{FF478EDA-2D20-42AD-B5F3-1A3167DC397B}" type="sibTrans" cxnId="{A35D1EAD-2768-4928-BA95-9422CDFBB362}">
      <dgm:prSet/>
      <dgm:spPr/>
      <dgm:t>
        <a:bodyPr/>
        <a:lstStyle/>
        <a:p>
          <a:endParaRPr lang="en-US"/>
        </a:p>
      </dgm:t>
    </dgm:pt>
    <dgm:pt modelId="{08EDE572-0D50-47D9-BDB6-5EA910D4EA25}">
      <dgm:prSet/>
      <dgm:spPr/>
      <dgm:t>
        <a:bodyPr/>
        <a:lstStyle/>
        <a:p>
          <a:pPr>
            <a:defRPr b="1"/>
          </a:pPr>
          <a:r>
            <a:rPr lang="en-US" b="1"/>
            <a:t>Guided Pathways and Student Support</a:t>
          </a:r>
          <a:endParaRPr lang="en-US"/>
        </a:p>
      </dgm:t>
    </dgm:pt>
    <dgm:pt modelId="{BDC88C3C-06E4-4412-9F8C-57EBE21D51B6}" type="parTrans" cxnId="{9C8493E7-B8A6-4CD5-8029-E81A7C390FCC}">
      <dgm:prSet/>
      <dgm:spPr/>
      <dgm:t>
        <a:bodyPr/>
        <a:lstStyle/>
        <a:p>
          <a:endParaRPr lang="en-US"/>
        </a:p>
      </dgm:t>
    </dgm:pt>
    <dgm:pt modelId="{92C6CC72-5712-4D3B-A8D4-D63578250F90}" type="sibTrans" cxnId="{9C8493E7-B8A6-4CD5-8029-E81A7C390FCC}">
      <dgm:prSet/>
      <dgm:spPr/>
      <dgm:t>
        <a:bodyPr/>
        <a:lstStyle/>
        <a:p>
          <a:endParaRPr lang="en-US"/>
        </a:p>
      </dgm:t>
    </dgm:pt>
    <dgm:pt modelId="{F9F95307-D654-4022-B8E5-3C1877697C3A}">
      <dgm:prSet/>
      <dgm:spPr/>
      <dgm:t>
        <a:bodyPr/>
        <a:lstStyle/>
        <a:p>
          <a:r>
            <a:rPr lang="en-US"/>
            <a:t>Hiring of K-16 Retention Counselors</a:t>
          </a:r>
        </a:p>
      </dgm:t>
    </dgm:pt>
    <dgm:pt modelId="{5C7659E5-9D19-4A9B-8C30-A53F28061DE9}" type="parTrans" cxnId="{D0C8E482-7FEF-4234-8EB1-27F22E1D3526}">
      <dgm:prSet/>
      <dgm:spPr/>
      <dgm:t>
        <a:bodyPr/>
        <a:lstStyle/>
        <a:p>
          <a:endParaRPr lang="en-US"/>
        </a:p>
      </dgm:t>
    </dgm:pt>
    <dgm:pt modelId="{75BDD462-8FB4-4E20-A3DB-9D98094D6E9A}" type="sibTrans" cxnId="{D0C8E482-7FEF-4234-8EB1-27F22E1D3526}">
      <dgm:prSet/>
      <dgm:spPr/>
      <dgm:t>
        <a:bodyPr/>
        <a:lstStyle/>
        <a:p>
          <a:endParaRPr lang="en-US"/>
        </a:p>
      </dgm:t>
    </dgm:pt>
    <dgm:pt modelId="{DC975036-0435-494C-B261-596B6616C4D0}">
      <dgm:prSet/>
      <dgm:spPr/>
      <dgm:t>
        <a:bodyPr/>
        <a:lstStyle/>
        <a:p>
          <a:pPr rtl="0"/>
          <a:r>
            <a:rPr lang="en-US"/>
            <a:t>Role alike </a:t>
          </a:r>
          <a:r>
            <a:rPr lang="en-US">
              <a:latin typeface="Gill Sans MT" panose="020B0502020104020203"/>
            </a:rPr>
            <a:t>group convening, including: </a:t>
          </a:r>
          <a:endParaRPr lang="en-US"/>
        </a:p>
      </dgm:t>
    </dgm:pt>
    <dgm:pt modelId="{C1F48AED-3AD7-4FA6-B836-0D7D3DB0655E}" type="parTrans" cxnId="{8084B927-192A-45A4-81D9-9652DA84F490}">
      <dgm:prSet/>
      <dgm:spPr/>
      <dgm:t>
        <a:bodyPr/>
        <a:lstStyle/>
        <a:p>
          <a:endParaRPr lang="en-US"/>
        </a:p>
      </dgm:t>
    </dgm:pt>
    <dgm:pt modelId="{35D82809-7E3A-4295-89AF-9C58385E51AF}" type="sibTrans" cxnId="{8084B927-192A-45A4-81D9-9652DA84F490}">
      <dgm:prSet/>
      <dgm:spPr/>
      <dgm:t>
        <a:bodyPr/>
        <a:lstStyle/>
        <a:p>
          <a:endParaRPr lang="en-US"/>
        </a:p>
      </dgm:t>
    </dgm:pt>
    <dgm:pt modelId="{5EB88CC9-6464-41D8-A56A-27D9EDAA53BD}">
      <dgm:prSet phldr="0"/>
      <dgm:spPr/>
      <dgm:t>
        <a:bodyPr/>
        <a:lstStyle/>
        <a:p>
          <a:pPr rtl="0"/>
          <a:r>
            <a:rPr lang="en-US"/>
            <a:t>Recruitment and Outreach</a:t>
          </a:r>
          <a:endParaRPr lang="en-US">
            <a:latin typeface="Gill Sans MT" panose="020B0502020104020203"/>
          </a:endParaRPr>
        </a:p>
      </dgm:t>
    </dgm:pt>
    <dgm:pt modelId="{B64BBB14-5C14-4BC9-85B6-B51ABE80E1D7}" type="parTrans" cxnId="{36077534-21A6-4B6D-94A5-CC691CBB04C5}">
      <dgm:prSet/>
      <dgm:spPr/>
    </dgm:pt>
    <dgm:pt modelId="{13DA3AD1-073A-4AF3-AF67-F852E8F34A93}" type="sibTrans" cxnId="{36077534-21A6-4B6D-94A5-CC691CBB04C5}">
      <dgm:prSet/>
      <dgm:spPr/>
    </dgm:pt>
    <dgm:pt modelId="{E5550F48-E9DA-42B6-9BE2-FF6D3168FA85}">
      <dgm:prSet phldr="0"/>
      <dgm:spPr/>
      <dgm:t>
        <a:bodyPr/>
        <a:lstStyle/>
        <a:p>
          <a:pPr rtl="0"/>
          <a:r>
            <a:rPr lang="en-US"/>
            <a:t>Math Teachers and Tutors</a:t>
          </a:r>
          <a:r>
            <a:rPr lang="en-US" dirty="0">
              <a:latin typeface="Gill Sans MT" panose="020B0502020104020203"/>
            </a:rPr>
            <a:t> </a:t>
          </a:r>
        </a:p>
      </dgm:t>
    </dgm:pt>
    <dgm:pt modelId="{FA727DE4-0FE0-4161-AAF2-147E3E40D400}" type="parTrans" cxnId="{C4C95144-02EA-47D5-825E-54E5169EA747}">
      <dgm:prSet/>
      <dgm:spPr/>
    </dgm:pt>
    <dgm:pt modelId="{90490EF5-D2C2-48AA-AF44-4BD796830A44}" type="sibTrans" cxnId="{C4C95144-02EA-47D5-825E-54E5169EA747}">
      <dgm:prSet/>
      <dgm:spPr/>
    </dgm:pt>
    <dgm:pt modelId="{7DFE78C1-B7F0-4F43-AEC0-6FF015B6BB33}">
      <dgm:prSet phldr="0"/>
      <dgm:spPr/>
      <dgm:t>
        <a:bodyPr/>
        <a:lstStyle/>
        <a:p>
          <a:r>
            <a:rPr lang="en-US"/>
            <a:t>Counselors/Building a Culture of STEM</a:t>
          </a:r>
        </a:p>
      </dgm:t>
    </dgm:pt>
    <dgm:pt modelId="{23497BA8-76C3-4742-8FFA-090DC4FA21B2}" type="parTrans" cxnId="{A8C0415F-1AEB-440B-8E7C-E48F0619B261}">
      <dgm:prSet/>
      <dgm:spPr/>
    </dgm:pt>
    <dgm:pt modelId="{53353AE8-F8F3-4665-BEDE-09BE59F94F35}" type="sibTrans" cxnId="{A8C0415F-1AEB-440B-8E7C-E48F0619B261}">
      <dgm:prSet/>
      <dgm:spPr/>
    </dgm:pt>
    <dgm:pt modelId="{5EFE52B4-74AC-469D-AEA8-7D1E4B07BD62}">
      <dgm:prSet phldr="0"/>
      <dgm:spPr/>
      <dgm:t>
        <a:bodyPr/>
        <a:lstStyle/>
        <a:p>
          <a:pPr rtl="0"/>
          <a:r>
            <a:rPr lang="en-US" dirty="0"/>
            <a:t>Design principals (Jobs for the Future consultants)  </a:t>
          </a:r>
        </a:p>
      </dgm:t>
    </dgm:pt>
    <dgm:pt modelId="{94C3AB91-CE67-42EF-BB48-B3AC1BF2C175}" type="parTrans" cxnId="{0904D0BC-83CA-4210-8EDD-A63CF2FF1BD0}">
      <dgm:prSet/>
      <dgm:spPr/>
    </dgm:pt>
    <dgm:pt modelId="{399C03EE-C6EF-48BD-A810-61C801C8D11F}" type="sibTrans" cxnId="{0904D0BC-83CA-4210-8EDD-A63CF2FF1BD0}">
      <dgm:prSet/>
      <dgm:spPr/>
    </dgm:pt>
    <dgm:pt modelId="{387DEA76-EC4F-4360-B89B-D3DD284467C6}">
      <dgm:prSet phldr="0"/>
      <dgm:spPr/>
      <dgm:t>
        <a:bodyPr/>
        <a:lstStyle/>
        <a:p>
          <a:pPr rtl="0"/>
          <a:r>
            <a:rPr lang="en-US" dirty="0"/>
            <a:t>Shared dashboard</a:t>
          </a:r>
        </a:p>
      </dgm:t>
    </dgm:pt>
    <dgm:pt modelId="{70BB14DA-7006-4E3F-B384-93FE3ED2B089}" type="parTrans" cxnId="{2991133B-A697-4D3B-B50C-C6C11DDCE6E0}">
      <dgm:prSet/>
      <dgm:spPr/>
    </dgm:pt>
    <dgm:pt modelId="{9C136AF2-EFD0-40F6-A7C5-A7B6ADEA1793}" type="sibTrans" cxnId="{2991133B-A697-4D3B-B50C-C6C11DDCE6E0}">
      <dgm:prSet/>
      <dgm:spPr/>
    </dgm:pt>
    <dgm:pt modelId="{687C3C5C-EBBF-44F7-A9C6-D01BC51C7473}">
      <dgm:prSet phldr="0"/>
      <dgm:spPr/>
      <dgm:t>
        <a:bodyPr/>
        <a:lstStyle/>
        <a:p>
          <a:pPr rtl="0"/>
          <a:r>
            <a:rPr lang="en-US" dirty="0"/>
            <a:t>Engineering student journey map with critical milestones</a:t>
          </a:r>
        </a:p>
      </dgm:t>
    </dgm:pt>
    <dgm:pt modelId="{C5A17804-4801-4F23-AACF-5CBC3E5206B1}" type="parTrans" cxnId="{9A10FE5B-2402-4B5D-B42C-8EC6CD136959}">
      <dgm:prSet/>
      <dgm:spPr/>
    </dgm:pt>
    <dgm:pt modelId="{0AF1E745-E172-4794-A9AD-4A43EFC52B62}" type="sibTrans" cxnId="{9A10FE5B-2402-4B5D-B42C-8EC6CD136959}">
      <dgm:prSet/>
      <dgm:spPr/>
    </dgm:pt>
    <dgm:pt modelId="{3BE92471-086D-4262-AAC9-50E5E9B03E9F}" type="pres">
      <dgm:prSet presAssocID="{DEB2498A-0FDB-4E24-A7C4-D32419AF0A9F}" presName="linear" presStyleCnt="0">
        <dgm:presLayoutVars>
          <dgm:dir/>
          <dgm:animLvl val="lvl"/>
          <dgm:resizeHandles val="exact"/>
        </dgm:presLayoutVars>
      </dgm:prSet>
      <dgm:spPr/>
    </dgm:pt>
    <dgm:pt modelId="{8724729C-EF3E-4A15-BAAD-746BEFB749CB}" type="pres">
      <dgm:prSet presAssocID="{E2F028EE-AA17-4052-B314-959A41897586}" presName="parentLin" presStyleCnt="0"/>
      <dgm:spPr/>
    </dgm:pt>
    <dgm:pt modelId="{6D0F30E4-5730-44BA-88DE-75177BADC512}" type="pres">
      <dgm:prSet presAssocID="{E2F028EE-AA17-4052-B314-959A41897586}" presName="parentLeftMargin" presStyleLbl="node1" presStyleIdx="0" presStyleCnt="2"/>
      <dgm:spPr/>
    </dgm:pt>
    <dgm:pt modelId="{EDA950C8-58E5-45E3-B8D0-EF81864CE815}" type="pres">
      <dgm:prSet presAssocID="{E2F028EE-AA17-4052-B314-959A41897586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344BC17-15A3-4AF1-AD82-444EA2378C68}" type="pres">
      <dgm:prSet presAssocID="{E2F028EE-AA17-4052-B314-959A41897586}" presName="negativeSpace" presStyleCnt="0"/>
      <dgm:spPr/>
    </dgm:pt>
    <dgm:pt modelId="{81628D3B-C6F4-4357-8843-4B4F75F2A555}" type="pres">
      <dgm:prSet presAssocID="{E2F028EE-AA17-4052-B314-959A41897586}" presName="childText" presStyleLbl="conFgAcc1" presStyleIdx="0" presStyleCnt="2">
        <dgm:presLayoutVars>
          <dgm:bulletEnabled val="1"/>
        </dgm:presLayoutVars>
      </dgm:prSet>
      <dgm:spPr/>
    </dgm:pt>
    <dgm:pt modelId="{1E23DCC9-C499-4984-9B46-5F198FBA7F2A}" type="pres">
      <dgm:prSet presAssocID="{465103BD-D477-4EA7-9272-3A545DF77FD9}" presName="spaceBetweenRectangles" presStyleCnt="0"/>
      <dgm:spPr/>
    </dgm:pt>
    <dgm:pt modelId="{3271BF94-DC04-4D28-96B1-BDDC0D8684F4}" type="pres">
      <dgm:prSet presAssocID="{08EDE572-0D50-47D9-BDB6-5EA910D4EA25}" presName="parentLin" presStyleCnt="0"/>
      <dgm:spPr/>
    </dgm:pt>
    <dgm:pt modelId="{53D4D9F3-2BBD-4DCA-A2AC-75673007047C}" type="pres">
      <dgm:prSet presAssocID="{08EDE572-0D50-47D9-BDB6-5EA910D4EA25}" presName="parentLeftMargin" presStyleLbl="node1" presStyleIdx="0" presStyleCnt="2"/>
      <dgm:spPr/>
    </dgm:pt>
    <dgm:pt modelId="{816CC1B0-17B1-4750-9E47-B0D634A24015}" type="pres">
      <dgm:prSet presAssocID="{08EDE572-0D50-47D9-BDB6-5EA910D4EA2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EB77A8B8-2779-4E10-80B9-99134DB7BDDB}" type="pres">
      <dgm:prSet presAssocID="{08EDE572-0D50-47D9-BDB6-5EA910D4EA25}" presName="negativeSpace" presStyleCnt="0"/>
      <dgm:spPr/>
    </dgm:pt>
    <dgm:pt modelId="{D22818B4-7163-41D9-8962-0556EBD6D6E1}" type="pres">
      <dgm:prSet presAssocID="{08EDE572-0D50-47D9-BDB6-5EA910D4EA25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48196201-8487-48EB-9B76-9CC858CE3268}" type="presOf" srcId="{387DEA76-EC4F-4360-B89B-D3DD284467C6}" destId="{D22818B4-7163-41D9-8962-0556EBD6D6E1}" srcOrd="0" destOrd="1" presId="urn:microsoft.com/office/officeart/2005/8/layout/list1"/>
    <dgm:cxn modelId="{5A32C406-E7F1-42A7-8F5E-161E82B937FF}" type="presOf" srcId="{5EFE52B4-74AC-469D-AEA8-7D1E4B07BD62}" destId="{D22818B4-7163-41D9-8962-0556EBD6D6E1}" srcOrd="0" destOrd="2" presId="urn:microsoft.com/office/officeart/2005/8/layout/list1"/>
    <dgm:cxn modelId="{3BD32F0F-6CE4-48AB-B6E9-AFA0254080B9}" srcId="{E2F028EE-AA17-4052-B314-959A41897586}" destId="{836C52BF-C185-4D62-AAF3-457B6998FB56}" srcOrd="1" destOrd="0" parTransId="{DF1396A2-BACA-484E-94A8-CCC997858DFA}" sibTransId="{C0B09DD7-BAB1-41F2-BC9C-DAF8EC0DE85B}"/>
    <dgm:cxn modelId="{834B5622-17B3-45C6-BC42-2A08C12AFFAA}" type="presOf" srcId="{08EDE572-0D50-47D9-BDB6-5EA910D4EA25}" destId="{816CC1B0-17B1-4750-9E47-B0D634A24015}" srcOrd="1" destOrd="0" presId="urn:microsoft.com/office/officeart/2005/8/layout/list1"/>
    <dgm:cxn modelId="{8084B927-192A-45A4-81D9-9652DA84F490}" srcId="{08EDE572-0D50-47D9-BDB6-5EA910D4EA25}" destId="{DC975036-0435-494C-B261-596B6616C4D0}" srcOrd="4" destOrd="0" parTransId="{C1F48AED-3AD7-4FA6-B836-0D7D3DB0655E}" sibTransId="{35D82809-7E3A-4295-89AF-9C58385E51AF}"/>
    <dgm:cxn modelId="{9320E02A-2AC7-4F5F-8361-45EDF47230D0}" type="presOf" srcId="{DC975036-0435-494C-B261-596B6616C4D0}" destId="{D22818B4-7163-41D9-8962-0556EBD6D6E1}" srcOrd="0" destOrd="4" presId="urn:microsoft.com/office/officeart/2005/8/layout/list1"/>
    <dgm:cxn modelId="{B8C9A032-77F6-47A8-BB13-4E4BEFA7C3A5}" type="presOf" srcId="{E5550F48-E9DA-42B6-9BE2-FF6D3168FA85}" destId="{D22818B4-7163-41D9-8962-0556EBD6D6E1}" srcOrd="0" destOrd="6" presId="urn:microsoft.com/office/officeart/2005/8/layout/list1"/>
    <dgm:cxn modelId="{36077534-21A6-4B6D-94A5-CC691CBB04C5}" srcId="{DC975036-0435-494C-B261-596B6616C4D0}" destId="{5EB88CC9-6464-41D8-A56A-27D9EDAA53BD}" srcOrd="0" destOrd="0" parTransId="{B64BBB14-5C14-4BC9-85B6-B51ABE80E1D7}" sibTransId="{13DA3AD1-073A-4AF3-AF67-F852E8F34A93}"/>
    <dgm:cxn modelId="{2991133B-A697-4D3B-B50C-C6C11DDCE6E0}" srcId="{08EDE572-0D50-47D9-BDB6-5EA910D4EA25}" destId="{387DEA76-EC4F-4360-B89B-D3DD284467C6}" srcOrd="1" destOrd="0" parTransId="{70BB14DA-7006-4E3F-B384-93FE3ED2B089}" sibTransId="{9C136AF2-EFD0-40F6-A7C5-A7B6ADEA1793}"/>
    <dgm:cxn modelId="{9A10FE5B-2402-4B5D-B42C-8EC6CD136959}" srcId="{08EDE572-0D50-47D9-BDB6-5EA910D4EA25}" destId="{687C3C5C-EBBF-44F7-A9C6-D01BC51C7473}" srcOrd="3" destOrd="0" parTransId="{C5A17804-4801-4F23-AACF-5CBC3E5206B1}" sibTransId="{0AF1E745-E172-4794-A9AD-4A43EFC52B62}"/>
    <dgm:cxn modelId="{A8C0415F-1AEB-440B-8E7C-E48F0619B261}" srcId="{DC975036-0435-494C-B261-596B6616C4D0}" destId="{7DFE78C1-B7F0-4F43-AEC0-6FF015B6BB33}" srcOrd="2" destOrd="0" parTransId="{23497BA8-76C3-4742-8FFA-090DC4FA21B2}" sibTransId="{53353AE8-F8F3-4665-BEDE-09BE59F94F35}"/>
    <dgm:cxn modelId="{C4C95144-02EA-47D5-825E-54E5169EA747}" srcId="{DC975036-0435-494C-B261-596B6616C4D0}" destId="{E5550F48-E9DA-42B6-9BE2-FF6D3168FA85}" srcOrd="1" destOrd="0" parTransId="{FA727DE4-0FE0-4161-AAF2-147E3E40D400}" sibTransId="{90490EF5-D2C2-48AA-AF44-4BD796830A44}"/>
    <dgm:cxn modelId="{CA8BBB67-452D-4441-AE88-7AFCD58CDAD6}" type="presOf" srcId="{E2F028EE-AA17-4052-B314-959A41897586}" destId="{6D0F30E4-5730-44BA-88DE-75177BADC512}" srcOrd="0" destOrd="0" presId="urn:microsoft.com/office/officeart/2005/8/layout/list1"/>
    <dgm:cxn modelId="{654C5D54-839E-4C42-9D84-A405FA53139A}" type="presOf" srcId="{F9F95307-D654-4022-B8E5-3C1877697C3A}" destId="{D22818B4-7163-41D9-8962-0556EBD6D6E1}" srcOrd="0" destOrd="0" presId="urn:microsoft.com/office/officeart/2005/8/layout/list1"/>
    <dgm:cxn modelId="{8680F576-9EA4-48C6-8BFE-26B1EBE0140E}" type="presOf" srcId="{08EDE572-0D50-47D9-BDB6-5EA910D4EA25}" destId="{53D4D9F3-2BBD-4DCA-A2AC-75673007047C}" srcOrd="0" destOrd="0" presId="urn:microsoft.com/office/officeart/2005/8/layout/list1"/>
    <dgm:cxn modelId="{C05DBE7B-C85B-4A08-82BB-11D351504718}" srcId="{DEB2498A-0FDB-4E24-A7C4-D32419AF0A9F}" destId="{E2F028EE-AA17-4052-B314-959A41897586}" srcOrd="0" destOrd="0" parTransId="{47B9C73D-76C4-4D4A-94AE-386F516886C7}" sibTransId="{465103BD-D477-4EA7-9272-3A545DF77FD9}"/>
    <dgm:cxn modelId="{D0C8E482-7FEF-4234-8EB1-27F22E1D3526}" srcId="{08EDE572-0D50-47D9-BDB6-5EA910D4EA25}" destId="{F9F95307-D654-4022-B8E5-3C1877697C3A}" srcOrd="0" destOrd="0" parTransId="{5C7659E5-9D19-4A9B-8C30-A53F28061DE9}" sibTransId="{75BDD462-8FB4-4E20-A3DB-9D98094D6E9A}"/>
    <dgm:cxn modelId="{63644A91-9DAB-4BB3-A07B-64F2C159C3DC}" type="presOf" srcId="{CC7764D5-42D8-485D-82EC-F321DFA0B464}" destId="{81628D3B-C6F4-4357-8843-4B4F75F2A555}" srcOrd="0" destOrd="2" presId="urn:microsoft.com/office/officeart/2005/8/layout/list1"/>
    <dgm:cxn modelId="{379B4B92-669C-4166-A43F-CC122BD07630}" srcId="{E2F028EE-AA17-4052-B314-959A41897586}" destId="{88967806-240B-4B7A-A4A3-7FE7F60D7AB4}" srcOrd="0" destOrd="0" parTransId="{C9D15131-D96C-43AE-8589-EFAD5572A5B8}" sibTransId="{ACCDF249-50A0-4BFE-B58E-9AC836326490}"/>
    <dgm:cxn modelId="{1C9F419C-B34E-454A-BBC0-9B3D85002014}" type="presOf" srcId="{7DFE78C1-B7F0-4F43-AEC0-6FF015B6BB33}" destId="{D22818B4-7163-41D9-8962-0556EBD6D6E1}" srcOrd="0" destOrd="7" presId="urn:microsoft.com/office/officeart/2005/8/layout/list1"/>
    <dgm:cxn modelId="{C32E1C9F-2671-4850-86B2-47C156FFAF0C}" type="presOf" srcId="{836C52BF-C185-4D62-AAF3-457B6998FB56}" destId="{81628D3B-C6F4-4357-8843-4B4F75F2A555}" srcOrd="0" destOrd="1" presId="urn:microsoft.com/office/officeart/2005/8/layout/list1"/>
    <dgm:cxn modelId="{A35D1EAD-2768-4928-BA95-9422CDFBB362}" srcId="{E2F028EE-AA17-4052-B314-959A41897586}" destId="{CC7764D5-42D8-485D-82EC-F321DFA0B464}" srcOrd="2" destOrd="0" parTransId="{DDF2BEFA-5298-4C27-A946-85653134F9C2}" sibTransId="{FF478EDA-2D20-42AD-B5F3-1A3167DC397B}"/>
    <dgm:cxn modelId="{5251E2B5-FC7B-4FE8-A1FF-61083A9D6429}" type="presOf" srcId="{DEB2498A-0FDB-4E24-A7C4-D32419AF0A9F}" destId="{3BE92471-086D-4262-AAC9-50E5E9B03E9F}" srcOrd="0" destOrd="0" presId="urn:microsoft.com/office/officeart/2005/8/layout/list1"/>
    <dgm:cxn modelId="{A4285ABB-8BF1-4A0A-9E17-CA722045E597}" type="presOf" srcId="{88967806-240B-4B7A-A4A3-7FE7F60D7AB4}" destId="{81628D3B-C6F4-4357-8843-4B4F75F2A555}" srcOrd="0" destOrd="0" presId="urn:microsoft.com/office/officeart/2005/8/layout/list1"/>
    <dgm:cxn modelId="{0904D0BC-83CA-4210-8EDD-A63CF2FF1BD0}" srcId="{08EDE572-0D50-47D9-BDB6-5EA910D4EA25}" destId="{5EFE52B4-74AC-469D-AEA8-7D1E4B07BD62}" srcOrd="2" destOrd="0" parTransId="{94C3AB91-CE67-42EF-BB48-B3AC1BF2C175}" sibTransId="{399C03EE-C6EF-48BD-A810-61C801C8D11F}"/>
    <dgm:cxn modelId="{BAC77CDB-A319-483A-8E55-231771368C5A}" type="presOf" srcId="{E2F028EE-AA17-4052-B314-959A41897586}" destId="{EDA950C8-58E5-45E3-B8D0-EF81864CE815}" srcOrd="1" destOrd="0" presId="urn:microsoft.com/office/officeart/2005/8/layout/list1"/>
    <dgm:cxn modelId="{88C50EE0-2A64-4E89-A528-2A908D5B96FC}" type="presOf" srcId="{687C3C5C-EBBF-44F7-A9C6-D01BC51C7473}" destId="{D22818B4-7163-41D9-8962-0556EBD6D6E1}" srcOrd="0" destOrd="3" presId="urn:microsoft.com/office/officeart/2005/8/layout/list1"/>
    <dgm:cxn modelId="{9C8493E7-B8A6-4CD5-8029-E81A7C390FCC}" srcId="{DEB2498A-0FDB-4E24-A7C4-D32419AF0A9F}" destId="{08EDE572-0D50-47D9-BDB6-5EA910D4EA25}" srcOrd="1" destOrd="0" parTransId="{BDC88C3C-06E4-4412-9F8C-57EBE21D51B6}" sibTransId="{92C6CC72-5712-4D3B-A8D4-D63578250F90}"/>
    <dgm:cxn modelId="{EB5693EB-E067-477A-96FB-9E3CCA455052}" type="presOf" srcId="{5EB88CC9-6464-41D8-A56A-27D9EDAA53BD}" destId="{D22818B4-7163-41D9-8962-0556EBD6D6E1}" srcOrd="0" destOrd="5" presId="urn:microsoft.com/office/officeart/2005/8/layout/list1"/>
    <dgm:cxn modelId="{6CE8ED4B-5D50-4D5C-8F38-180D4E9AC9D9}" type="presParOf" srcId="{3BE92471-086D-4262-AAC9-50E5E9B03E9F}" destId="{8724729C-EF3E-4A15-BAAD-746BEFB749CB}" srcOrd="0" destOrd="0" presId="urn:microsoft.com/office/officeart/2005/8/layout/list1"/>
    <dgm:cxn modelId="{18A9A0DF-7ABF-4ED2-A69E-789531B2F7B1}" type="presParOf" srcId="{8724729C-EF3E-4A15-BAAD-746BEFB749CB}" destId="{6D0F30E4-5730-44BA-88DE-75177BADC512}" srcOrd="0" destOrd="0" presId="urn:microsoft.com/office/officeart/2005/8/layout/list1"/>
    <dgm:cxn modelId="{EC4EF709-27E1-4EFC-A279-9FE272C3894B}" type="presParOf" srcId="{8724729C-EF3E-4A15-BAAD-746BEFB749CB}" destId="{EDA950C8-58E5-45E3-B8D0-EF81864CE815}" srcOrd="1" destOrd="0" presId="urn:microsoft.com/office/officeart/2005/8/layout/list1"/>
    <dgm:cxn modelId="{5747F487-2D86-41A6-BE2F-EA32310311B1}" type="presParOf" srcId="{3BE92471-086D-4262-AAC9-50E5E9B03E9F}" destId="{7344BC17-15A3-4AF1-AD82-444EA2378C68}" srcOrd="1" destOrd="0" presId="urn:microsoft.com/office/officeart/2005/8/layout/list1"/>
    <dgm:cxn modelId="{F00B7A88-761D-4EF7-A6B5-46BA2343FFB6}" type="presParOf" srcId="{3BE92471-086D-4262-AAC9-50E5E9B03E9F}" destId="{81628D3B-C6F4-4357-8843-4B4F75F2A555}" srcOrd="2" destOrd="0" presId="urn:microsoft.com/office/officeart/2005/8/layout/list1"/>
    <dgm:cxn modelId="{6C4DE812-3F1C-4E00-A892-C5846755ECBD}" type="presParOf" srcId="{3BE92471-086D-4262-AAC9-50E5E9B03E9F}" destId="{1E23DCC9-C499-4984-9B46-5F198FBA7F2A}" srcOrd="3" destOrd="0" presId="urn:microsoft.com/office/officeart/2005/8/layout/list1"/>
    <dgm:cxn modelId="{787D7589-FCAE-4951-A3D0-C6CA35B01B33}" type="presParOf" srcId="{3BE92471-086D-4262-AAC9-50E5E9B03E9F}" destId="{3271BF94-DC04-4D28-96B1-BDDC0D8684F4}" srcOrd="4" destOrd="0" presId="urn:microsoft.com/office/officeart/2005/8/layout/list1"/>
    <dgm:cxn modelId="{34D4A9B5-A052-4AE9-9E04-FF7847BDDE82}" type="presParOf" srcId="{3271BF94-DC04-4D28-96B1-BDDC0D8684F4}" destId="{53D4D9F3-2BBD-4DCA-A2AC-75673007047C}" srcOrd="0" destOrd="0" presId="urn:microsoft.com/office/officeart/2005/8/layout/list1"/>
    <dgm:cxn modelId="{C0579C54-0A32-4F02-9C0D-2C20AFCA886A}" type="presParOf" srcId="{3271BF94-DC04-4D28-96B1-BDDC0D8684F4}" destId="{816CC1B0-17B1-4750-9E47-B0D634A24015}" srcOrd="1" destOrd="0" presId="urn:microsoft.com/office/officeart/2005/8/layout/list1"/>
    <dgm:cxn modelId="{C5257BAC-8D07-430C-BAF7-70472BDFCE22}" type="presParOf" srcId="{3BE92471-086D-4262-AAC9-50E5E9B03E9F}" destId="{EB77A8B8-2779-4E10-80B9-99134DB7BDDB}" srcOrd="5" destOrd="0" presId="urn:microsoft.com/office/officeart/2005/8/layout/list1"/>
    <dgm:cxn modelId="{62BE9DD0-07DA-4926-94F1-A293EA686DDE}" type="presParOf" srcId="{3BE92471-086D-4262-AAC9-50E5E9B03E9F}" destId="{D22818B4-7163-41D9-8962-0556EBD6D6E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12FD0F5-C4AB-483B-988A-D06EF5E1E310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29C367A-96A5-4F3D-ADFC-72013DD71A63}">
      <dgm:prSet/>
      <dgm:spPr/>
      <dgm:t>
        <a:bodyPr/>
        <a:lstStyle/>
        <a:p>
          <a:r>
            <a:rPr lang="en-US" b="1"/>
            <a:t>Curriculum</a:t>
          </a:r>
          <a:endParaRPr lang="en-US"/>
        </a:p>
      </dgm:t>
    </dgm:pt>
    <dgm:pt modelId="{AFEE37FC-D71A-46B7-8CCC-E82872283F3E}" type="parTrans" cxnId="{A457ADA9-1431-462E-8CC3-92DBA5AD09BB}">
      <dgm:prSet/>
      <dgm:spPr/>
      <dgm:t>
        <a:bodyPr/>
        <a:lstStyle/>
        <a:p>
          <a:endParaRPr lang="en-US"/>
        </a:p>
      </dgm:t>
    </dgm:pt>
    <dgm:pt modelId="{E4686CCE-1DE6-4BBA-A01A-C6DED84BF6C8}" type="sibTrans" cxnId="{A457ADA9-1431-462E-8CC3-92DBA5AD09BB}">
      <dgm:prSet/>
      <dgm:spPr/>
      <dgm:t>
        <a:bodyPr/>
        <a:lstStyle/>
        <a:p>
          <a:endParaRPr lang="en-US"/>
        </a:p>
      </dgm:t>
    </dgm:pt>
    <dgm:pt modelId="{24981A63-166D-463F-950C-48C9D0AD2106}">
      <dgm:prSet/>
      <dgm:spPr/>
      <dgm:t>
        <a:bodyPr/>
        <a:lstStyle/>
        <a:p>
          <a:r>
            <a:rPr lang="en-US"/>
            <a:t>Curriculum maps across systems</a:t>
          </a:r>
        </a:p>
      </dgm:t>
    </dgm:pt>
    <dgm:pt modelId="{98FFC14F-EDAD-4B7B-84FC-EFBBE3EE2A07}" type="parTrans" cxnId="{D7020D46-59C7-4ED9-A8C4-9005404786E0}">
      <dgm:prSet/>
      <dgm:spPr/>
      <dgm:t>
        <a:bodyPr/>
        <a:lstStyle/>
        <a:p>
          <a:endParaRPr lang="en-US"/>
        </a:p>
      </dgm:t>
    </dgm:pt>
    <dgm:pt modelId="{0510BC6F-F41B-456E-AB38-6138299F453E}" type="sibTrans" cxnId="{D7020D46-59C7-4ED9-A8C4-9005404786E0}">
      <dgm:prSet/>
      <dgm:spPr/>
      <dgm:t>
        <a:bodyPr/>
        <a:lstStyle/>
        <a:p>
          <a:endParaRPr lang="en-US"/>
        </a:p>
      </dgm:t>
    </dgm:pt>
    <dgm:pt modelId="{BB4C08F9-5581-4D98-A865-76BA49292593}">
      <dgm:prSet/>
      <dgm:spPr/>
      <dgm:t>
        <a:bodyPr/>
        <a:lstStyle/>
        <a:p>
          <a:r>
            <a:rPr lang="en-US"/>
            <a:t>Dual admissions across systems</a:t>
          </a:r>
        </a:p>
      </dgm:t>
    </dgm:pt>
    <dgm:pt modelId="{5FD420D5-10AB-42F9-B43D-884DBAE845CC}" type="parTrans" cxnId="{ADFF6D4E-8833-41FB-991D-49C7DC6782F4}">
      <dgm:prSet/>
      <dgm:spPr/>
      <dgm:t>
        <a:bodyPr/>
        <a:lstStyle/>
        <a:p>
          <a:endParaRPr lang="en-US"/>
        </a:p>
      </dgm:t>
    </dgm:pt>
    <dgm:pt modelId="{FB2B7540-F0C2-4FB5-8F04-701D98DED115}" type="sibTrans" cxnId="{ADFF6D4E-8833-41FB-991D-49C7DC6782F4}">
      <dgm:prSet/>
      <dgm:spPr/>
      <dgm:t>
        <a:bodyPr/>
        <a:lstStyle/>
        <a:p>
          <a:endParaRPr lang="en-US"/>
        </a:p>
      </dgm:t>
    </dgm:pt>
    <dgm:pt modelId="{72C972F2-9354-445F-86F2-EE6DD73CB082}">
      <dgm:prSet/>
      <dgm:spPr/>
      <dgm:t>
        <a:bodyPr/>
        <a:lstStyle/>
        <a:p>
          <a:r>
            <a:rPr lang="en-US" b="1"/>
            <a:t>Tutoring/Academic Support</a:t>
          </a:r>
          <a:endParaRPr lang="en-US"/>
        </a:p>
      </dgm:t>
    </dgm:pt>
    <dgm:pt modelId="{402E3EEA-FD24-44E0-A3C8-43E64973756E}" type="parTrans" cxnId="{09C6461E-8657-43BC-B56E-EFEF32045ECC}">
      <dgm:prSet/>
      <dgm:spPr/>
      <dgm:t>
        <a:bodyPr/>
        <a:lstStyle/>
        <a:p>
          <a:endParaRPr lang="en-US"/>
        </a:p>
      </dgm:t>
    </dgm:pt>
    <dgm:pt modelId="{2E11375D-6174-40E8-A56E-D1F496BCB8A5}" type="sibTrans" cxnId="{09C6461E-8657-43BC-B56E-EFEF32045ECC}">
      <dgm:prSet/>
      <dgm:spPr/>
      <dgm:t>
        <a:bodyPr/>
        <a:lstStyle/>
        <a:p>
          <a:endParaRPr lang="en-US"/>
        </a:p>
      </dgm:t>
    </dgm:pt>
    <dgm:pt modelId="{2D0CBD3C-C63E-4B31-A110-7B84E3D602E1}">
      <dgm:prSet/>
      <dgm:spPr/>
      <dgm:t>
        <a:bodyPr/>
        <a:lstStyle/>
        <a:p>
          <a:r>
            <a:rPr lang="en-US"/>
            <a:t>Pool of tutors across systems</a:t>
          </a:r>
        </a:p>
      </dgm:t>
    </dgm:pt>
    <dgm:pt modelId="{51303A62-07B0-492E-9049-0D485449C381}" type="parTrans" cxnId="{CF5FAC8F-689E-46BF-8334-6A922C0A933E}">
      <dgm:prSet/>
      <dgm:spPr/>
      <dgm:t>
        <a:bodyPr/>
        <a:lstStyle/>
        <a:p>
          <a:endParaRPr lang="en-US"/>
        </a:p>
      </dgm:t>
    </dgm:pt>
    <dgm:pt modelId="{6A4F4111-15C2-422D-9A7C-C0FA1A7AFB4F}" type="sibTrans" cxnId="{CF5FAC8F-689E-46BF-8334-6A922C0A933E}">
      <dgm:prSet/>
      <dgm:spPr/>
      <dgm:t>
        <a:bodyPr/>
        <a:lstStyle/>
        <a:p>
          <a:endParaRPr lang="en-US"/>
        </a:p>
      </dgm:t>
    </dgm:pt>
    <dgm:pt modelId="{C11D1AB8-57BC-4AA4-AD90-E513ADC7101D}">
      <dgm:prSet/>
      <dgm:spPr/>
      <dgm:t>
        <a:bodyPr/>
        <a:lstStyle/>
        <a:p>
          <a:r>
            <a:rPr lang="en-US"/>
            <a:t>Training</a:t>
          </a:r>
        </a:p>
      </dgm:t>
    </dgm:pt>
    <dgm:pt modelId="{ED2E72D7-F662-4F86-8A4B-CCEFBFBAD138}" type="parTrans" cxnId="{9546614A-F30B-468F-8288-3E81FCDB18A8}">
      <dgm:prSet/>
      <dgm:spPr/>
      <dgm:t>
        <a:bodyPr/>
        <a:lstStyle/>
        <a:p>
          <a:endParaRPr lang="en-US"/>
        </a:p>
      </dgm:t>
    </dgm:pt>
    <dgm:pt modelId="{E6C8DCC7-C049-4F94-AF5D-375CF6AAC3E7}" type="sibTrans" cxnId="{9546614A-F30B-468F-8288-3E81FCDB18A8}">
      <dgm:prSet/>
      <dgm:spPr/>
      <dgm:t>
        <a:bodyPr/>
        <a:lstStyle/>
        <a:p>
          <a:endParaRPr lang="en-US"/>
        </a:p>
      </dgm:t>
    </dgm:pt>
    <dgm:pt modelId="{F53C0C90-253E-42B7-8479-18E43F1E4D99}">
      <dgm:prSet/>
      <dgm:spPr/>
      <dgm:t>
        <a:bodyPr/>
        <a:lstStyle/>
        <a:p>
          <a:r>
            <a:rPr lang="en-US"/>
            <a:t>Homework Help Tutoring</a:t>
          </a:r>
        </a:p>
      </dgm:t>
    </dgm:pt>
    <dgm:pt modelId="{DF96507C-9084-4264-AA9C-C3B1DB1C31B9}" type="parTrans" cxnId="{522FC624-3C52-486F-BEF9-94B8DDF7BD9C}">
      <dgm:prSet/>
      <dgm:spPr/>
      <dgm:t>
        <a:bodyPr/>
        <a:lstStyle/>
        <a:p>
          <a:endParaRPr lang="en-US"/>
        </a:p>
      </dgm:t>
    </dgm:pt>
    <dgm:pt modelId="{5D01AF6F-43B8-4F91-ABF1-B1B81533B3D6}" type="sibTrans" cxnId="{522FC624-3C52-486F-BEF9-94B8DDF7BD9C}">
      <dgm:prSet/>
      <dgm:spPr/>
      <dgm:t>
        <a:bodyPr/>
        <a:lstStyle/>
        <a:p>
          <a:endParaRPr lang="en-US"/>
        </a:p>
      </dgm:t>
    </dgm:pt>
    <dgm:pt modelId="{376B48A1-031F-41B5-8BFE-30109256BC9C}">
      <dgm:prSet/>
      <dgm:spPr/>
      <dgm:t>
        <a:bodyPr/>
        <a:lstStyle/>
        <a:p>
          <a:r>
            <a:rPr lang="en-US"/>
            <a:t>Textbook Lending Library</a:t>
          </a:r>
        </a:p>
      </dgm:t>
    </dgm:pt>
    <dgm:pt modelId="{622380AA-D263-48D8-AC92-1CF7D32FA6A5}" type="parTrans" cxnId="{BFC7407C-D500-43BF-8ACB-E2FFFB89FB27}">
      <dgm:prSet/>
      <dgm:spPr/>
      <dgm:t>
        <a:bodyPr/>
        <a:lstStyle/>
        <a:p>
          <a:endParaRPr lang="en-US"/>
        </a:p>
      </dgm:t>
    </dgm:pt>
    <dgm:pt modelId="{F85F9E9E-E856-41AB-BDFE-0E139A6EA31E}" type="sibTrans" cxnId="{BFC7407C-D500-43BF-8ACB-E2FFFB89FB27}">
      <dgm:prSet/>
      <dgm:spPr/>
      <dgm:t>
        <a:bodyPr/>
        <a:lstStyle/>
        <a:p>
          <a:endParaRPr lang="en-US"/>
        </a:p>
      </dgm:t>
    </dgm:pt>
    <dgm:pt modelId="{5E17E278-DC06-46E5-8E5A-D3C4E05B39AF}" type="pres">
      <dgm:prSet presAssocID="{112FD0F5-C4AB-483B-988A-D06EF5E1E310}" presName="linear" presStyleCnt="0">
        <dgm:presLayoutVars>
          <dgm:dir/>
          <dgm:animLvl val="lvl"/>
          <dgm:resizeHandles val="exact"/>
        </dgm:presLayoutVars>
      </dgm:prSet>
      <dgm:spPr/>
    </dgm:pt>
    <dgm:pt modelId="{CE3E4BEC-650E-45E6-8EF9-3BF6F0F87CAE}" type="pres">
      <dgm:prSet presAssocID="{229C367A-96A5-4F3D-ADFC-72013DD71A63}" presName="parentLin" presStyleCnt="0"/>
      <dgm:spPr/>
    </dgm:pt>
    <dgm:pt modelId="{EE583782-51EF-4761-9F12-201BB4CD0BB0}" type="pres">
      <dgm:prSet presAssocID="{229C367A-96A5-4F3D-ADFC-72013DD71A63}" presName="parentLeftMargin" presStyleLbl="node1" presStyleIdx="0" presStyleCnt="2"/>
      <dgm:spPr/>
    </dgm:pt>
    <dgm:pt modelId="{0959C12F-D231-4C3B-BC69-77C14ACDA6ED}" type="pres">
      <dgm:prSet presAssocID="{229C367A-96A5-4F3D-ADFC-72013DD71A6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BFC2942-E7C7-43FF-86B7-108368B8130B}" type="pres">
      <dgm:prSet presAssocID="{229C367A-96A5-4F3D-ADFC-72013DD71A63}" presName="negativeSpace" presStyleCnt="0"/>
      <dgm:spPr/>
    </dgm:pt>
    <dgm:pt modelId="{DA2A6DAC-267A-4C3C-9EB7-55A23B6CC0AF}" type="pres">
      <dgm:prSet presAssocID="{229C367A-96A5-4F3D-ADFC-72013DD71A63}" presName="childText" presStyleLbl="conFgAcc1" presStyleIdx="0" presStyleCnt="2">
        <dgm:presLayoutVars>
          <dgm:bulletEnabled val="1"/>
        </dgm:presLayoutVars>
      </dgm:prSet>
      <dgm:spPr/>
    </dgm:pt>
    <dgm:pt modelId="{27A79241-EB21-461C-A2E9-A5C1ECAFD2B0}" type="pres">
      <dgm:prSet presAssocID="{E4686CCE-1DE6-4BBA-A01A-C6DED84BF6C8}" presName="spaceBetweenRectangles" presStyleCnt="0"/>
      <dgm:spPr/>
    </dgm:pt>
    <dgm:pt modelId="{7E73F8F7-E5A9-4DC1-99C3-E9BD6104D6AC}" type="pres">
      <dgm:prSet presAssocID="{72C972F2-9354-445F-86F2-EE6DD73CB082}" presName="parentLin" presStyleCnt="0"/>
      <dgm:spPr/>
    </dgm:pt>
    <dgm:pt modelId="{0E66EE9F-D584-4BC6-9AC1-ED2E703E44E5}" type="pres">
      <dgm:prSet presAssocID="{72C972F2-9354-445F-86F2-EE6DD73CB082}" presName="parentLeftMargin" presStyleLbl="node1" presStyleIdx="0" presStyleCnt="2"/>
      <dgm:spPr/>
    </dgm:pt>
    <dgm:pt modelId="{B6A3F6B8-3D99-4B0B-9097-B4C24F2E441D}" type="pres">
      <dgm:prSet presAssocID="{72C972F2-9354-445F-86F2-EE6DD73CB082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1D1215A2-056E-46B4-B4E5-B9F956365CAD}" type="pres">
      <dgm:prSet presAssocID="{72C972F2-9354-445F-86F2-EE6DD73CB082}" presName="negativeSpace" presStyleCnt="0"/>
      <dgm:spPr/>
    </dgm:pt>
    <dgm:pt modelId="{5E7CF9D5-4C15-4237-AE2D-A9A17F873CAF}" type="pres">
      <dgm:prSet presAssocID="{72C972F2-9354-445F-86F2-EE6DD73CB082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09C6461E-8657-43BC-B56E-EFEF32045ECC}" srcId="{112FD0F5-C4AB-483B-988A-D06EF5E1E310}" destId="{72C972F2-9354-445F-86F2-EE6DD73CB082}" srcOrd="1" destOrd="0" parTransId="{402E3EEA-FD24-44E0-A3C8-43E64973756E}" sibTransId="{2E11375D-6174-40E8-A56E-D1F496BCB8A5}"/>
    <dgm:cxn modelId="{522FC624-3C52-486F-BEF9-94B8DDF7BD9C}" srcId="{72C972F2-9354-445F-86F2-EE6DD73CB082}" destId="{F53C0C90-253E-42B7-8479-18E43F1E4D99}" srcOrd="2" destOrd="0" parTransId="{DF96507C-9084-4264-AA9C-C3B1DB1C31B9}" sibTransId="{5D01AF6F-43B8-4F91-ABF1-B1B81533B3D6}"/>
    <dgm:cxn modelId="{7604B461-1FA2-4C27-B5EB-931B8142A73C}" type="presOf" srcId="{F53C0C90-253E-42B7-8479-18E43F1E4D99}" destId="{5E7CF9D5-4C15-4237-AE2D-A9A17F873CAF}" srcOrd="0" destOrd="2" presId="urn:microsoft.com/office/officeart/2005/8/layout/list1"/>
    <dgm:cxn modelId="{D7020D46-59C7-4ED9-A8C4-9005404786E0}" srcId="{229C367A-96A5-4F3D-ADFC-72013DD71A63}" destId="{24981A63-166D-463F-950C-48C9D0AD2106}" srcOrd="0" destOrd="0" parTransId="{98FFC14F-EDAD-4B7B-84FC-EFBBE3EE2A07}" sibTransId="{0510BC6F-F41B-456E-AB38-6138299F453E}"/>
    <dgm:cxn modelId="{9546614A-F30B-468F-8288-3E81FCDB18A8}" srcId="{72C972F2-9354-445F-86F2-EE6DD73CB082}" destId="{C11D1AB8-57BC-4AA4-AD90-E513ADC7101D}" srcOrd="1" destOrd="0" parTransId="{ED2E72D7-F662-4F86-8A4B-CCEFBFBAD138}" sibTransId="{E6C8DCC7-C049-4F94-AF5D-375CF6AAC3E7}"/>
    <dgm:cxn modelId="{B3917D4C-4644-435F-91CB-AD3F402E3A30}" type="presOf" srcId="{72C972F2-9354-445F-86F2-EE6DD73CB082}" destId="{B6A3F6B8-3D99-4B0B-9097-B4C24F2E441D}" srcOrd="1" destOrd="0" presId="urn:microsoft.com/office/officeart/2005/8/layout/list1"/>
    <dgm:cxn modelId="{E160356D-C95F-42F5-BA76-E1BC445A9A5D}" type="presOf" srcId="{24981A63-166D-463F-950C-48C9D0AD2106}" destId="{DA2A6DAC-267A-4C3C-9EB7-55A23B6CC0AF}" srcOrd="0" destOrd="0" presId="urn:microsoft.com/office/officeart/2005/8/layout/list1"/>
    <dgm:cxn modelId="{ADFF6D4E-8833-41FB-991D-49C7DC6782F4}" srcId="{229C367A-96A5-4F3D-ADFC-72013DD71A63}" destId="{BB4C08F9-5581-4D98-A865-76BA49292593}" srcOrd="1" destOrd="0" parTransId="{5FD420D5-10AB-42F9-B43D-884DBAE845CC}" sibTransId="{FB2B7540-F0C2-4FB5-8F04-701D98DED115}"/>
    <dgm:cxn modelId="{AE1B0576-5A3D-40FC-A7F3-EBA33BA5A8F6}" type="presOf" srcId="{72C972F2-9354-445F-86F2-EE6DD73CB082}" destId="{0E66EE9F-D584-4BC6-9AC1-ED2E703E44E5}" srcOrd="0" destOrd="0" presId="urn:microsoft.com/office/officeart/2005/8/layout/list1"/>
    <dgm:cxn modelId="{F19CEB58-708C-4C7F-B5DF-FB9823619CEC}" type="presOf" srcId="{376B48A1-031F-41B5-8BFE-30109256BC9C}" destId="{5E7CF9D5-4C15-4237-AE2D-A9A17F873CAF}" srcOrd="0" destOrd="3" presId="urn:microsoft.com/office/officeart/2005/8/layout/list1"/>
    <dgm:cxn modelId="{BFC7407C-D500-43BF-8ACB-E2FFFB89FB27}" srcId="{72C972F2-9354-445F-86F2-EE6DD73CB082}" destId="{376B48A1-031F-41B5-8BFE-30109256BC9C}" srcOrd="3" destOrd="0" parTransId="{622380AA-D263-48D8-AC92-1CF7D32FA6A5}" sibTransId="{F85F9E9E-E856-41AB-BDFE-0E139A6EA31E}"/>
    <dgm:cxn modelId="{46620C8C-7728-40B6-B4C4-A6E39D06ED4E}" type="presOf" srcId="{229C367A-96A5-4F3D-ADFC-72013DD71A63}" destId="{0959C12F-D231-4C3B-BC69-77C14ACDA6ED}" srcOrd="1" destOrd="0" presId="urn:microsoft.com/office/officeart/2005/8/layout/list1"/>
    <dgm:cxn modelId="{CF5FAC8F-689E-46BF-8334-6A922C0A933E}" srcId="{72C972F2-9354-445F-86F2-EE6DD73CB082}" destId="{2D0CBD3C-C63E-4B31-A110-7B84E3D602E1}" srcOrd="0" destOrd="0" parTransId="{51303A62-07B0-492E-9049-0D485449C381}" sibTransId="{6A4F4111-15C2-422D-9A7C-C0FA1A7AFB4F}"/>
    <dgm:cxn modelId="{DF7F1594-53B6-4E87-A6B1-E5FC82F5B096}" type="presOf" srcId="{2D0CBD3C-C63E-4B31-A110-7B84E3D602E1}" destId="{5E7CF9D5-4C15-4237-AE2D-A9A17F873CAF}" srcOrd="0" destOrd="0" presId="urn:microsoft.com/office/officeart/2005/8/layout/list1"/>
    <dgm:cxn modelId="{A457ADA9-1431-462E-8CC3-92DBA5AD09BB}" srcId="{112FD0F5-C4AB-483B-988A-D06EF5E1E310}" destId="{229C367A-96A5-4F3D-ADFC-72013DD71A63}" srcOrd="0" destOrd="0" parTransId="{AFEE37FC-D71A-46B7-8CCC-E82872283F3E}" sibTransId="{E4686CCE-1DE6-4BBA-A01A-C6DED84BF6C8}"/>
    <dgm:cxn modelId="{A7D201B9-5019-4BC6-BD38-36FF483A6EBB}" type="presOf" srcId="{229C367A-96A5-4F3D-ADFC-72013DD71A63}" destId="{EE583782-51EF-4761-9F12-201BB4CD0BB0}" srcOrd="0" destOrd="0" presId="urn:microsoft.com/office/officeart/2005/8/layout/list1"/>
    <dgm:cxn modelId="{504DC6DA-FF83-428F-97E1-690E96219463}" type="presOf" srcId="{BB4C08F9-5581-4D98-A865-76BA49292593}" destId="{DA2A6DAC-267A-4C3C-9EB7-55A23B6CC0AF}" srcOrd="0" destOrd="1" presId="urn:microsoft.com/office/officeart/2005/8/layout/list1"/>
    <dgm:cxn modelId="{6348AEDF-0E7F-45C0-BADD-B10906ED2E1D}" type="presOf" srcId="{C11D1AB8-57BC-4AA4-AD90-E513ADC7101D}" destId="{5E7CF9D5-4C15-4237-AE2D-A9A17F873CAF}" srcOrd="0" destOrd="1" presId="urn:microsoft.com/office/officeart/2005/8/layout/list1"/>
    <dgm:cxn modelId="{75ED16F2-217F-4FA6-B517-5B56BD94A565}" type="presOf" srcId="{112FD0F5-C4AB-483B-988A-D06EF5E1E310}" destId="{5E17E278-DC06-46E5-8E5A-D3C4E05B39AF}" srcOrd="0" destOrd="0" presId="urn:microsoft.com/office/officeart/2005/8/layout/list1"/>
    <dgm:cxn modelId="{6CF029D8-9C88-4B01-8513-61DD707B1720}" type="presParOf" srcId="{5E17E278-DC06-46E5-8E5A-D3C4E05B39AF}" destId="{CE3E4BEC-650E-45E6-8EF9-3BF6F0F87CAE}" srcOrd="0" destOrd="0" presId="urn:microsoft.com/office/officeart/2005/8/layout/list1"/>
    <dgm:cxn modelId="{A3D25934-D9B9-4305-95CC-C709E52C9166}" type="presParOf" srcId="{CE3E4BEC-650E-45E6-8EF9-3BF6F0F87CAE}" destId="{EE583782-51EF-4761-9F12-201BB4CD0BB0}" srcOrd="0" destOrd="0" presId="urn:microsoft.com/office/officeart/2005/8/layout/list1"/>
    <dgm:cxn modelId="{4D343239-6D42-4018-B964-F3D6336CE8E8}" type="presParOf" srcId="{CE3E4BEC-650E-45E6-8EF9-3BF6F0F87CAE}" destId="{0959C12F-D231-4C3B-BC69-77C14ACDA6ED}" srcOrd="1" destOrd="0" presId="urn:microsoft.com/office/officeart/2005/8/layout/list1"/>
    <dgm:cxn modelId="{184D0D54-E7F5-4F2A-A724-F65D477E7D24}" type="presParOf" srcId="{5E17E278-DC06-46E5-8E5A-D3C4E05B39AF}" destId="{3BFC2942-E7C7-43FF-86B7-108368B8130B}" srcOrd="1" destOrd="0" presId="urn:microsoft.com/office/officeart/2005/8/layout/list1"/>
    <dgm:cxn modelId="{B8E51168-F3AA-4D11-B6A5-06CACA33ABC0}" type="presParOf" srcId="{5E17E278-DC06-46E5-8E5A-D3C4E05B39AF}" destId="{DA2A6DAC-267A-4C3C-9EB7-55A23B6CC0AF}" srcOrd="2" destOrd="0" presId="urn:microsoft.com/office/officeart/2005/8/layout/list1"/>
    <dgm:cxn modelId="{26CA17A9-79C9-40ED-92CF-929D9412A7EA}" type="presParOf" srcId="{5E17E278-DC06-46E5-8E5A-D3C4E05B39AF}" destId="{27A79241-EB21-461C-A2E9-A5C1ECAFD2B0}" srcOrd="3" destOrd="0" presId="urn:microsoft.com/office/officeart/2005/8/layout/list1"/>
    <dgm:cxn modelId="{031B67F3-F2E1-4502-A03D-D0491F9DB4FB}" type="presParOf" srcId="{5E17E278-DC06-46E5-8E5A-D3C4E05B39AF}" destId="{7E73F8F7-E5A9-4DC1-99C3-E9BD6104D6AC}" srcOrd="4" destOrd="0" presId="urn:microsoft.com/office/officeart/2005/8/layout/list1"/>
    <dgm:cxn modelId="{FE859C7E-0B65-4F4C-883A-6EB0F4AB77A5}" type="presParOf" srcId="{7E73F8F7-E5A9-4DC1-99C3-E9BD6104D6AC}" destId="{0E66EE9F-D584-4BC6-9AC1-ED2E703E44E5}" srcOrd="0" destOrd="0" presId="urn:microsoft.com/office/officeart/2005/8/layout/list1"/>
    <dgm:cxn modelId="{D538D3EA-05CF-4337-B72C-45BE957F5981}" type="presParOf" srcId="{7E73F8F7-E5A9-4DC1-99C3-E9BD6104D6AC}" destId="{B6A3F6B8-3D99-4B0B-9097-B4C24F2E441D}" srcOrd="1" destOrd="0" presId="urn:microsoft.com/office/officeart/2005/8/layout/list1"/>
    <dgm:cxn modelId="{381BA99A-A18D-480B-AB8C-CB8A12C1F839}" type="presParOf" srcId="{5E17E278-DC06-46E5-8E5A-D3C4E05B39AF}" destId="{1D1215A2-056E-46B4-B4E5-B9F956365CAD}" srcOrd="5" destOrd="0" presId="urn:microsoft.com/office/officeart/2005/8/layout/list1"/>
    <dgm:cxn modelId="{6D739289-8AE6-4E44-B2BE-C09BDB85248A}" type="presParOf" srcId="{5E17E278-DC06-46E5-8E5A-D3C4E05B39AF}" destId="{5E7CF9D5-4C15-4237-AE2D-A9A17F873CAF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461C4ED-770E-47A0-8A12-E89E6E0D077A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2C3820FC-0F3F-4CB1-ADB0-065F136AC762}">
      <dgm:prSet/>
      <dgm:spPr/>
      <dgm:t>
        <a:bodyPr/>
        <a:lstStyle/>
        <a:p>
          <a:r>
            <a:rPr lang="en-US"/>
            <a:t>Identify</a:t>
          </a:r>
        </a:p>
      </dgm:t>
    </dgm:pt>
    <dgm:pt modelId="{B23927A5-701D-4843-864C-5912732B9B18}" type="parTrans" cxnId="{D60094B3-ECC7-40BC-914F-8286C8A096F3}">
      <dgm:prSet/>
      <dgm:spPr/>
      <dgm:t>
        <a:bodyPr/>
        <a:lstStyle/>
        <a:p>
          <a:endParaRPr lang="en-US"/>
        </a:p>
      </dgm:t>
    </dgm:pt>
    <dgm:pt modelId="{EAF39C00-9CDE-4E87-BE38-26D59ED8C48B}" type="sibTrans" cxnId="{D60094B3-ECC7-40BC-914F-8286C8A096F3}">
      <dgm:prSet/>
      <dgm:spPr/>
      <dgm:t>
        <a:bodyPr/>
        <a:lstStyle/>
        <a:p>
          <a:endParaRPr lang="en-US"/>
        </a:p>
      </dgm:t>
    </dgm:pt>
    <dgm:pt modelId="{970000E1-8967-4843-BDE0-44CE2040F026}">
      <dgm:prSet/>
      <dgm:spPr/>
      <dgm:t>
        <a:bodyPr/>
        <a:lstStyle/>
        <a:p>
          <a:r>
            <a:rPr lang="en-US"/>
            <a:t>Identify existing resources at each district for tutoring (referrals)</a:t>
          </a:r>
        </a:p>
      </dgm:t>
    </dgm:pt>
    <dgm:pt modelId="{C8A51558-76FE-4087-862C-B6D32BB8B96A}" type="parTrans" cxnId="{DBC3C6DF-0009-4547-8E90-77D258F9D328}">
      <dgm:prSet/>
      <dgm:spPr/>
      <dgm:t>
        <a:bodyPr/>
        <a:lstStyle/>
        <a:p>
          <a:endParaRPr lang="en-US"/>
        </a:p>
      </dgm:t>
    </dgm:pt>
    <dgm:pt modelId="{E0054B06-E5DE-479E-8704-AB3898BA6181}" type="sibTrans" cxnId="{DBC3C6DF-0009-4547-8E90-77D258F9D328}">
      <dgm:prSet/>
      <dgm:spPr/>
      <dgm:t>
        <a:bodyPr/>
        <a:lstStyle/>
        <a:p>
          <a:endParaRPr lang="en-US"/>
        </a:p>
      </dgm:t>
    </dgm:pt>
    <dgm:pt modelId="{BAEEC2D0-FB18-4177-AF1C-3C47434B4AB5}">
      <dgm:prSet/>
      <dgm:spPr/>
      <dgm:t>
        <a:bodyPr/>
        <a:lstStyle/>
        <a:p>
          <a:r>
            <a:rPr lang="en-US"/>
            <a:t>Increase</a:t>
          </a:r>
        </a:p>
      </dgm:t>
    </dgm:pt>
    <dgm:pt modelId="{59768BF2-9783-4B17-83D3-989DE7922D9A}" type="parTrans" cxnId="{F4BC090C-B22E-4595-91B2-F29C8BACAA13}">
      <dgm:prSet/>
      <dgm:spPr/>
      <dgm:t>
        <a:bodyPr/>
        <a:lstStyle/>
        <a:p>
          <a:endParaRPr lang="en-US"/>
        </a:p>
      </dgm:t>
    </dgm:pt>
    <dgm:pt modelId="{914DDAB1-C228-4B91-80B0-98B2A855CFDF}" type="sibTrans" cxnId="{F4BC090C-B22E-4595-91B2-F29C8BACAA13}">
      <dgm:prSet/>
      <dgm:spPr/>
      <dgm:t>
        <a:bodyPr/>
        <a:lstStyle/>
        <a:p>
          <a:endParaRPr lang="en-US"/>
        </a:p>
      </dgm:t>
    </dgm:pt>
    <dgm:pt modelId="{5A4E95A9-EE0F-4808-957C-77C417E6329E}">
      <dgm:prSet/>
      <dgm:spPr/>
      <dgm:t>
        <a:bodyPr/>
        <a:lstStyle/>
        <a:p>
          <a:r>
            <a:rPr lang="en-US"/>
            <a:t>Increase number of participants with existing structure</a:t>
          </a:r>
        </a:p>
      </dgm:t>
    </dgm:pt>
    <dgm:pt modelId="{E747E2E7-B648-435A-A57C-74A26B53DCDC}" type="parTrans" cxnId="{B4492891-6FBA-4FBB-8C09-DC058915B079}">
      <dgm:prSet/>
      <dgm:spPr/>
      <dgm:t>
        <a:bodyPr/>
        <a:lstStyle/>
        <a:p>
          <a:endParaRPr lang="en-US"/>
        </a:p>
      </dgm:t>
    </dgm:pt>
    <dgm:pt modelId="{60765CCF-C2EF-4D59-8B05-1657158A8A33}" type="sibTrans" cxnId="{B4492891-6FBA-4FBB-8C09-DC058915B079}">
      <dgm:prSet/>
      <dgm:spPr/>
      <dgm:t>
        <a:bodyPr/>
        <a:lstStyle/>
        <a:p>
          <a:endParaRPr lang="en-US"/>
        </a:p>
      </dgm:t>
    </dgm:pt>
    <dgm:pt modelId="{66D2366B-D900-4D76-91A2-A03498984564}">
      <dgm:prSet/>
      <dgm:spPr/>
      <dgm:t>
        <a:bodyPr/>
        <a:lstStyle/>
        <a:p>
          <a:r>
            <a:rPr lang="en-US"/>
            <a:t>Develop</a:t>
          </a:r>
        </a:p>
      </dgm:t>
    </dgm:pt>
    <dgm:pt modelId="{D74E4459-5E01-4A63-967C-E731EEC8D2CA}" type="parTrans" cxnId="{16D98844-0EBF-49E8-B106-461128CAE0D3}">
      <dgm:prSet/>
      <dgm:spPr/>
      <dgm:t>
        <a:bodyPr/>
        <a:lstStyle/>
        <a:p>
          <a:endParaRPr lang="en-US"/>
        </a:p>
      </dgm:t>
    </dgm:pt>
    <dgm:pt modelId="{1CBA9059-85CF-4947-92A8-3E5685FEFA99}" type="sibTrans" cxnId="{16D98844-0EBF-49E8-B106-461128CAE0D3}">
      <dgm:prSet/>
      <dgm:spPr/>
      <dgm:t>
        <a:bodyPr/>
        <a:lstStyle/>
        <a:p>
          <a:endParaRPr lang="en-US"/>
        </a:p>
      </dgm:t>
    </dgm:pt>
    <dgm:pt modelId="{8AC1AA7F-BDF3-4C4F-97D1-24C8391B5C56}">
      <dgm:prSet/>
      <dgm:spPr/>
      <dgm:t>
        <a:bodyPr/>
        <a:lstStyle/>
        <a:p>
          <a:r>
            <a:rPr lang="en-US"/>
            <a:t>Develop a sustainable projection for the number of mentors and tutors required to support the K16 engineering pathway.</a:t>
          </a:r>
        </a:p>
      </dgm:t>
    </dgm:pt>
    <dgm:pt modelId="{E0A43449-6BBA-432B-A0AA-9F0FF376D425}" type="parTrans" cxnId="{4BA06D9B-69B2-4C48-B8B5-A9AC853C3920}">
      <dgm:prSet/>
      <dgm:spPr/>
      <dgm:t>
        <a:bodyPr/>
        <a:lstStyle/>
        <a:p>
          <a:endParaRPr lang="en-US"/>
        </a:p>
      </dgm:t>
    </dgm:pt>
    <dgm:pt modelId="{6FD70BB8-5F13-453B-A3D3-5456B7203764}" type="sibTrans" cxnId="{4BA06D9B-69B2-4C48-B8B5-A9AC853C3920}">
      <dgm:prSet/>
      <dgm:spPr/>
      <dgm:t>
        <a:bodyPr/>
        <a:lstStyle/>
        <a:p>
          <a:endParaRPr lang="en-US"/>
        </a:p>
      </dgm:t>
    </dgm:pt>
    <dgm:pt modelId="{E28D9F43-1356-4A80-8F34-4FB9F6F0CE4A}">
      <dgm:prSet/>
      <dgm:spPr/>
      <dgm:t>
        <a:bodyPr/>
        <a:lstStyle/>
        <a:p>
          <a:r>
            <a:rPr lang="en-US"/>
            <a:t>Work</a:t>
          </a:r>
        </a:p>
      </dgm:t>
    </dgm:pt>
    <dgm:pt modelId="{3F047622-C322-41B5-BFFA-7166414B1D7A}" type="parTrans" cxnId="{3805C0B9-D3DF-479B-85B3-89944A8FB01E}">
      <dgm:prSet/>
      <dgm:spPr/>
      <dgm:t>
        <a:bodyPr/>
        <a:lstStyle/>
        <a:p>
          <a:endParaRPr lang="en-US"/>
        </a:p>
      </dgm:t>
    </dgm:pt>
    <dgm:pt modelId="{E1535B30-37E2-4C4D-B680-9496C87A8969}" type="sibTrans" cxnId="{3805C0B9-D3DF-479B-85B3-89944A8FB01E}">
      <dgm:prSet/>
      <dgm:spPr/>
      <dgm:t>
        <a:bodyPr/>
        <a:lstStyle/>
        <a:p>
          <a:endParaRPr lang="en-US"/>
        </a:p>
      </dgm:t>
    </dgm:pt>
    <dgm:pt modelId="{BA2C91B5-E7A6-4612-B4D3-85158E08E538}">
      <dgm:prSet/>
      <dgm:spPr/>
      <dgm:t>
        <a:bodyPr/>
        <a:lstStyle/>
        <a:p>
          <a:r>
            <a:rPr lang="en-US"/>
            <a:t>Work with partners to standardize tutor training and identify needs that arise for ongoing support</a:t>
          </a:r>
        </a:p>
      </dgm:t>
    </dgm:pt>
    <dgm:pt modelId="{12B6E8D1-A40C-49CD-BC4F-960EE857C348}" type="parTrans" cxnId="{54404B13-BE6A-4B9E-8FE6-696DEDDDE17A}">
      <dgm:prSet/>
      <dgm:spPr/>
      <dgm:t>
        <a:bodyPr/>
        <a:lstStyle/>
        <a:p>
          <a:endParaRPr lang="en-US"/>
        </a:p>
      </dgm:t>
    </dgm:pt>
    <dgm:pt modelId="{748174F1-C2DA-4F29-B505-6E60157E8327}" type="sibTrans" cxnId="{54404B13-BE6A-4B9E-8FE6-696DEDDDE17A}">
      <dgm:prSet/>
      <dgm:spPr/>
      <dgm:t>
        <a:bodyPr/>
        <a:lstStyle/>
        <a:p>
          <a:endParaRPr lang="en-US"/>
        </a:p>
      </dgm:t>
    </dgm:pt>
    <dgm:pt modelId="{A79DB24A-F88A-49EA-98B0-43557F884FF5}" type="pres">
      <dgm:prSet presAssocID="{0461C4ED-770E-47A0-8A12-E89E6E0D077A}" presName="Name0" presStyleCnt="0">
        <dgm:presLayoutVars>
          <dgm:dir/>
          <dgm:animLvl val="lvl"/>
          <dgm:resizeHandles val="exact"/>
        </dgm:presLayoutVars>
      </dgm:prSet>
      <dgm:spPr/>
    </dgm:pt>
    <dgm:pt modelId="{74A4458C-40EC-4B98-BB40-848BDB6ACD90}" type="pres">
      <dgm:prSet presAssocID="{E28D9F43-1356-4A80-8F34-4FB9F6F0CE4A}" presName="boxAndChildren" presStyleCnt="0"/>
      <dgm:spPr/>
    </dgm:pt>
    <dgm:pt modelId="{558B7F5A-3D65-4E67-BCA2-DF19045A7F90}" type="pres">
      <dgm:prSet presAssocID="{E28D9F43-1356-4A80-8F34-4FB9F6F0CE4A}" presName="parentTextBox" presStyleLbl="alignNode1" presStyleIdx="0" presStyleCnt="4"/>
      <dgm:spPr/>
    </dgm:pt>
    <dgm:pt modelId="{16EDE364-45A6-44C1-9C2B-C73951A34055}" type="pres">
      <dgm:prSet presAssocID="{E28D9F43-1356-4A80-8F34-4FB9F6F0CE4A}" presName="descendantBox" presStyleLbl="bgAccFollowNode1" presStyleIdx="0" presStyleCnt="4"/>
      <dgm:spPr/>
    </dgm:pt>
    <dgm:pt modelId="{E4B90E80-0BD3-4313-99C7-23EFECC904C0}" type="pres">
      <dgm:prSet presAssocID="{1CBA9059-85CF-4947-92A8-3E5685FEFA99}" presName="sp" presStyleCnt="0"/>
      <dgm:spPr/>
    </dgm:pt>
    <dgm:pt modelId="{C337609E-B986-48D0-BC11-2997D351C161}" type="pres">
      <dgm:prSet presAssocID="{66D2366B-D900-4D76-91A2-A03498984564}" presName="arrowAndChildren" presStyleCnt="0"/>
      <dgm:spPr/>
    </dgm:pt>
    <dgm:pt modelId="{6AB5ACDE-DDB4-40CE-B1CF-9AA7EC3C194A}" type="pres">
      <dgm:prSet presAssocID="{66D2366B-D900-4D76-91A2-A03498984564}" presName="parentTextArrow" presStyleLbl="node1" presStyleIdx="0" presStyleCnt="0"/>
      <dgm:spPr/>
    </dgm:pt>
    <dgm:pt modelId="{702A0545-64FB-4400-B1D3-1A92E1DCD902}" type="pres">
      <dgm:prSet presAssocID="{66D2366B-D900-4D76-91A2-A03498984564}" presName="arrow" presStyleLbl="alignNode1" presStyleIdx="1" presStyleCnt="4"/>
      <dgm:spPr/>
    </dgm:pt>
    <dgm:pt modelId="{60A9CEDA-2CAA-4F54-8E56-457E77CEA66F}" type="pres">
      <dgm:prSet presAssocID="{66D2366B-D900-4D76-91A2-A03498984564}" presName="descendantArrow" presStyleLbl="bgAccFollowNode1" presStyleIdx="1" presStyleCnt="4"/>
      <dgm:spPr/>
    </dgm:pt>
    <dgm:pt modelId="{4298D1C6-01EE-4848-9FB0-30DAF6A2CCCE}" type="pres">
      <dgm:prSet presAssocID="{914DDAB1-C228-4B91-80B0-98B2A855CFDF}" presName="sp" presStyleCnt="0"/>
      <dgm:spPr/>
    </dgm:pt>
    <dgm:pt modelId="{2094FB46-AD67-48DF-A166-A3DBB73AFD30}" type="pres">
      <dgm:prSet presAssocID="{BAEEC2D0-FB18-4177-AF1C-3C47434B4AB5}" presName="arrowAndChildren" presStyleCnt="0"/>
      <dgm:spPr/>
    </dgm:pt>
    <dgm:pt modelId="{658CF117-F6EB-4F24-9746-FA8EC035486B}" type="pres">
      <dgm:prSet presAssocID="{BAEEC2D0-FB18-4177-AF1C-3C47434B4AB5}" presName="parentTextArrow" presStyleLbl="node1" presStyleIdx="0" presStyleCnt="0"/>
      <dgm:spPr/>
    </dgm:pt>
    <dgm:pt modelId="{7072D911-C736-4E35-BD95-18A86DED072C}" type="pres">
      <dgm:prSet presAssocID="{BAEEC2D0-FB18-4177-AF1C-3C47434B4AB5}" presName="arrow" presStyleLbl="alignNode1" presStyleIdx="2" presStyleCnt="4"/>
      <dgm:spPr/>
    </dgm:pt>
    <dgm:pt modelId="{B80533EB-8EC1-43A0-99AA-02EC72EB3992}" type="pres">
      <dgm:prSet presAssocID="{BAEEC2D0-FB18-4177-AF1C-3C47434B4AB5}" presName="descendantArrow" presStyleLbl="bgAccFollowNode1" presStyleIdx="2" presStyleCnt="4"/>
      <dgm:spPr/>
    </dgm:pt>
    <dgm:pt modelId="{FB0CAFB6-6D8D-4E18-A248-CE437B0FE2A4}" type="pres">
      <dgm:prSet presAssocID="{EAF39C00-9CDE-4E87-BE38-26D59ED8C48B}" presName="sp" presStyleCnt="0"/>
      <dgm:spPr/>
    </dgm:pt>
    <dgm:pt modelId="{3D2DC3AD-5F9F-4C4A-B813-ED3FC88738F5}" type="pres">
      <dgm:prSet presAssocID="{2C3820FC-0F3F-4CB1-ADB0-065F136AC762}" presName="arrowAndChildren" presStyleCnt="0"/>
      <dgm:spPr/>
    </dgm:pt>
    <dgm:pt modelId="{13EBCFFA-B147-4189-B945-02527C7DDEEF}" type="pres">
      <dgm:prSet presAssocID="{2C3820FC-0F3F-4CB1-ADB0-065F136AC762}" presName="parentTextArrow" presStyleLbl="node1" presStyleIdx="0" presStyleCnt="0"/>
      <dgm:spPr/>
    </dgm:pt>
    <dgm:pt modelId="{C2E683A6-FB85-4A65-BC87-B2913A33867D}" type="pres">
      <dgm:prSet presAssocID="{2C3820FC-0F3F-4CB1-ADB0-065F136AC762}" presName="arrow" presStyleLbl="alignNode1" presStyleIdx="3" presStyleCnt="4"/>
      <dgm:spPr/>
    </dgm:pt>
    <dgm:pt modelId="{EF7B21EB-28C4-468F-9505-95D96124F12B}" type="pres">
      <dgm:prSet presAssocID="{2C3820FC-0F3F-4CB1-ADB0-065F136AC762}" presName="descendantArrow" presStyleLbl="bgAccFollowNode1" presStyleIdx="3" presStyleCnt="4"/>
      <dgm:spPr/>
    </dgm:pt>
  </dgm:ptLst>
  <dgm:cxnLst>
    <dgm:cxn modelId="{B3C1B403-271D-4FD3-9D9D-AF75AFBDC553}" type="presOf" srcId="{2C3820FC-0F3F-4CB1-ADB0-065F136AC762}" destId="{13EBCFFA-B147-4189-B945-02527C7DDEEF}" srcOrd="0" destOrd="0" presId="urn:microsoft.com/office/officeart/2016/7/layout/VerticalDownArrowProcess"/>
    <dgm:cxn modelId="{F4BC090C-B22E-4595-91B2-F29C8BACAA13}" srcId="{0461C4ED-770E-47A0-8A12-E89E6E0D077A}" destId="{BAEEC2D0-FB18-4177-AF1C-3C47434B4AB5}" srcOrd="1" destOrd="0" parTransId="{59768BF2-9783-4B17-83D3-989DE7922D9A}" sibTransId="{914DDAB1-C228-4B91-80B0-98B2A855CFDF}"/>
    <dgm:cxn modelId="{8F82FE0F-0877-4334-B83B-AC6A90A3C691}" type="presOf" srcId="{970000E1-8967-4843-BDE0-44CE2040F026}" destId="{EF7B21EB-28C4-468F-9505-95D96124F12B}" srcOrd="0" destOrd="0" presId="urn:microsoft.com/office/officeart/2016/7/layout/VerticalDownArrowProcess"/>
    <dgm:cxn modelId="{54404B13-BE6A-4B9E-8FE6-696DEDDDE17A}" srcId="{E28D9F43-1356-4A80-8F34-4FB9F6F0CE4A}" destId="{BA2C91B5-E7A6-4612-B4D3-85158E08E538}" srcOrd="0" destOrd="0" parTransId="{12B6E8D1-A40C-49CD-BC4F-960EE857C348}" sibTransId="{748174F1-C2DA-4F29-B505-6E60157E8327}"/>
    <dgm:cxn modelId="{0487D918-473A-485C-B563-7DDD17C716AE}" type="presOf" srcId="{BAEEC2D0-FB18-4177-AF1C-3C47434B4AB5}" destId="{658CF117-F6EB-4F24-9746-FA8EC035486B}" srcOrd="0" destOrd="0" presId="urn:microsoft.com/office/officeart/2016/7/layout/VerticalDownArrowProcess"/>
    <dgm:cxn modelId="{1CEADF1F-602A-42DE-8570-EA42BE66BB5B}" type="presOf" srcId="{0461C4ED-770E-47A0-8A12-E89E6E0D077A}" destId="{A79DB24A-F88A-49EA-98B0-43557F884FF5}" srcOrd="0" destOrd="0" presId="urn:microsoft.com/office/officeart/2016/7/layout/VerticalDownArrowProcess"/>
    <dgm:cxn modelId="{16D98844-0EBF-49E8-B106-461128CAE0D3}" srcId="{0461C4ED-770E-47A0-8A12-E89E6E0D077A}" destId="{66D2366B-D900-4D76-91A2-A03498984564}" srcOrd="2" destOrd="0" parTransId="{D74E4459-5E01-4A63-967C-E731EEC8D2CA}" sibTransId="{1CBA9059-85CF-4947-92A8-3E5685FEFA99}"/>
    <dgm:cxn modelId="{63B0F169-A2DF-4D32-BB49-2F0F76F16963}" type="presOf" srcId="{BAEEC2D0-FB18-4177-AF1C-3C47434B4AB5}" destId="{7072D911-C736-4E35-BD95-18A86DED072C}" srcOrd="1" destOrd="0" presId="urn:microsoft.com/office/officeart/2016/7/layout/VerticalDownArrowProcess"/>
    <dgm:cxn modelId="{0589A773-BD75-40B2-AAFC-37994162BC98}" type="presOf" srcId="{8AC1AA7F-BDF3-4C4F-97D1-24C8391B5C56}" destId="{60A9CEDA-2CAA-4F54-8E56-457E77CEA66F}" srcOrd="0" destOrd="0" presId="urn:microsoft.com/office/officeart/2016/7/layout/VerticalDownArrowProcess"/>
    <dgm:cxn modelId="{EA9AB256-C738-4694-A929-3250B596AC0F}" type="presOf" srcId="{5A4E95A9-EE0F-4808-957C-77C417E6329E}" destId="{B80533EB-8EC1-43A0-99AA-02EC72EB3992}" srcOrd="0" destOrd="0" presId="urn:microsoft.com/office/officeart/2016/7/layout/VerticalDownArrowProcess"/>
    <dgm:cxn modelId="{64CC6786-81DE-4799-8244-694E820350E1}" type="presOf" srcId="{2C3820FC-0F3F-4CB1-ADB0-065F136AC762}" destId="{C2E683A6-FB85-4A65-BC87-B2913A33867D}" srcOrd="1" destOrd="0" presId="urn:microsoft.com/office/officeart/2016/7/layout/VerticalDownArrowProcess"/>
    <dgm:cxn modelId="{556AC290-F646-4076-90AC-B3DB5E22850D}" type="presOf" srcId="{BA2C91B5-E7A6-4612-B4D3-85158E08E538}" destId="{16EDE364-45A6-44C1-9C2B-C73951A34055}" srcOrd="0" destOrd="0" presId="urn:microsoft.com/office/officeart/2016/7/layout/VerticalDownArrowProcess"/>
    <dgm:cxn modelId="{B4492891-6FBA-4FBB-8C09-DC058915B079}" srcId="{BAEEC2D0-FB18-4177-AF1C-3C47434B4AB5}" destId="{5A4E95A9-EE0F-4808-957C-77C417E6329E}" srcOrd="0" destOrd="0" parTransId="{E747E2E7-B648-435A-A57C-74A26B53DCDC}" sibTransId="{60765CCF-C2EF-4D59-8B05-1657158A8A33}"/>
    <dgm:cxn modelId="{4BA06D9B-69B2-4C48-B8B5-A9AC853C3920}" srcId="{66D2366B-D900-4D76-91A2-A03498984564}" destId="{8AC1AA7F-BDF3-4C4F-97D1-24C8391B5C56}" srcOrd="0" destOrd="0" parTransId="{E0A43449-6BBA-432B-A0AA-9F0FF376D425}" sibTransId="{6FD70BB8-5F13-453B-A3D3-5456B7203764}"/>
    <dgm:cxn modelId="{30FC49B3-3F61-452B-848E-1283750634C6}" type="presOf" srcId="{E28D9F43-1356-4A80-8F34-4FB9F6F0CE4A}" destId="{558B7F5A-3D65-4E67-BCA2-DF19045A7F90}" srcOrd="0" destOrd="0" presId="urn:microsoft.com/office/officeart/2016/7/layout/VerticalDownArrowProcess"/>
    <dgm:cxn modelId="{D60094B3-ECC7-40BC-914F-8286C8A096F3}" srcId="{0461C4ED-770E-47A0-8A12-E89E6E0D077A}" destId="{2C3820FC-0F3F-4CB1-ADB0-065F136AC762}" srcOrd="0" destOrd="0" parTransId="{B23927A5-701D-4843-864C-5912732B9B18}" sibTransId="{EAF39C00-9CDE-4E87-BE38-26D59ED8C48B}"/>
    <dgm:cxn modelId="{D24FDDB5-CDBA-4AA1-90DB-7EC697549814}" type="presOf" srcId="{66D2366B-D900-4D76-91A2-A03498984564}" destId="{702A0545-64FB-4400-B1D3-1A92E1DCD902}" srcOrd="1" destOrd="0" presId="urn:microsoft.com/office/officeart/2016/7/layout/VerticalDownArrowProcess"/>
    <dgm:cxn modelId="{3805C0B9-D3DF-479B-85B3-89944A8FB01E}" srcId="{0461C4ED-770E-47A0-8A12-E89E6E0D077A}" destId="{E28D9F43-1356-4A80-8F34-4FB9F6F0CE4A}" srcOrd="3" destOrd="0" parTransId="{3F047622-C322-41B5-BFFA-7166414B1D7A}" sibTransId="{E1535B30-37E2-4C4D-B680-9496C87A8969}"/>
    <dgm:cxn modelId="{0B8268D5-49FE-47EE-B115-D5AAC5C34A80}" type="presOf" srcId="{66D2366B-D900-4D76-91A2-A03498984564}" destId="{6AB5ACDE-DDB4-40CE-B1CF-9AA7EC3C194A}" srcOrd="0" destOrd="0" presId="urn:microsoft.com/office/officeart/2016/7/layout/VerticalDownArrowProcess"/>
    <dgm:cxn modelId="{DBC3C6DF-0009-4547-8E90-77D258F9D328}" srcId="{2C3820FC-0F3F-4CB1-ADB0-065F136AC762}" destId="{970000E1-8967-4843-BDE0-44CE2040F026}" srcOrd="0" destOrd="0" parTransId="{C8A51558-76FE-4087-862C-B6D32BB8B96A}" sibTransId="{E0054B06-E5DE-479E-8704-AB3898BA6181}"/>
    <dgm:cxn modelId="{818880D3-DCF8-4C73-A749-746D80A8574E}" type="presParOf" srcId="{A79DB24A-F88A-49EA-98B0-43557F884FF5}" destId="{74A4458C-40EC-4B98-BB40-848BDB6ACD90}" srcOrd="0" destOrd="0" presId="urn:microsoft.com/office/officeart/2016/7/layout/VerticalDownArrowProcess"/>
    <dgm:cxn modelId="{1C30F914-7ADA-400C-8771-2982933AAECF}" type="presParOf" srcId="{74A4458C-40EC-4B98-BB40-848BDB6ACD90}" destId="{558B7F5A-3D65-4E67-BCA2-DF19045A7F90}" srcOrd="0" destOrd="0" presId="urn:microsoft.com/office/officeart/2016/7/layout/VerticalDownArrowProcess"/>
    <dgm:cxn modelId="{A1093D5B-1560-43D7-B075-95110EF18F13}" type="presParOf" srcId="{74A4458C-40EC-4B98-BB40-848BDB6ACD90}" destId="{16EDE364-45A6-44C1-9C2B-C73951A34055}" srcOrd="1" destOrd="0" presId="urn:microsoft.com/office/officeart/2016/7/layout/VerticalDownArrowProcess"/>
    <dgm:cxn modelId="{9B71A2BF-4347-44F3-A1E6-8FEBE368D023}" type="presParOf" srcId="{A79DB24A-F88A-49EA-98B0-43557F884FF5}" destId="{E4B90E80-0BD3-4313-99C7-23EFECC904C0}" srcOrd="1" destOrd="0" presId="urn:microsoft.com/office/officeart/2016/7/layout/VerticalDownArrowProcess"/>
    <dgm:cxn modelId="{7E83D150-C372-496A-9CE9-2E38067B572C}" type="presParOf" srcId="{A79DB24A-F88A-49EA-98B0-43557F884FF5}" destId="{C337609E-B986-48D0-BC11-2997D351C161}" srcOrd="2" destOrd="0" presId="urn:microsoft.com/office/officeart/2016/7/layout/VerticalDownArrowProcess"/>
    <dgm:cxn modelId="{7C38C225-CD81-45ED-82BF-407BB76A2C54}" type="presParOf" srcId="{C337609E-B986-48D0-BC11-2997D351C161}" destId="{6AB5ACDE-DDB4-40CE-B1CF-9AA7EC3C194A}" srcOrd="0" destOrd="0" presId="urn:microsoft.com/office/officeart/2016/7/layout/VerticalDownArrowProcess"/>
    <dgm:cxn modelId="{0AAA9067-B6EC-4B14-9EB2-DF7E7BABE560}" type="presParOf" srcId="{C337609E-B986-48D0-BC11-2997D351C161}" destId="{702A0545-64FB-4400-B1D3-1A92E1DCD902}" srcOrd="1" destOrd="0" presId="urn:microsoft.com/office/officeart/2016/7/layout/VerticalDownArrowProcess"/>
    <dgm:cxn modelId="{50F5C3E7-FEDF-4423-8357-2DB2355C0A03}" type="presParOf" srcId="{C337609E-B986-48D0-BC11-2997D351C161}" destId="{60A9CEDA-2CAA-4F54-8E56-457E77CEA66F}" srcOrd="2" destOrd="0" presId="urn:microsoft.com/office/officeart/2016/7/layout/VerticalDownArrowProcess"/>
    <dgm:cxn modelId="{AD1C3765-E131-4B70-BDF9-9CEA647774FD}" type="presParOf" srcId="{A79DB24A-F88A-49EA-98B0-43557F884FF5}" destId="{4298D1C6-01EE-4848-9FB0-30DAF6A2CCCE}" srcOrd="3" destOrd="0" presId="urn:microsoft.com/office/officeart/2016/7/layout/VerticalDownArrowProcess"/>
    <dgm:cxn modelId="{576A1868-65CD-45AA-B5F1-9308D903CCFF}" type="presParOf" srcId="{A79DB24A-F88A-49EA-98B0-43557F884FF5}" destId="{2094FB46-AD67-48DF-A166-A3DBB73AFD30}" srcOrd="4" destOrd="0" presId="urn:microsoft.com/office/officeart/2016/7/layout/VerticalDownArrowProcess"/>
    <dgm:cxn modelId="{7C6CA2CF-0D0D-41C8-A9D9-3CC39D5C8D6F}" type="presParOf" srcId="{2094FB46-AD67-48DF-A166-A3DBB73AFD30}" destId="{658CF117-F6EB-4F24-9746-FA8EC035486B}" srcOrd="0" destOrd="0" presId="urn:microsoft.com/office/officeart/2016/7/layout/VerticalDownArrowProcess"/>
    <dgm:cxn modelId="{74094401-62D7-41B0-84CE-C5033E171F65}" type="presParOf" srcId="{2094FB46-AD67-48DF-A166-A3DBB73AFD30}" destId="{7072D911-C736-4E35-BD95-18A86DED072C}" srcOrd="1" destOrd="0" presId="urn:microsoft.com/office/officeart/2016/7/layout/VerticalDownArrowProcess"/>
    <dgm:cxn modelId="{034AA50A-CB52-4948-9FA0-470399198EBF}" type="presParOf" srcId="{2094FB46-AD67-48DF-A166-A3DBB73AFD30}" destId="{B80533EB-8EC1-43A0-99AA-02EC72EB3992}" srcOrd="2" destOrd="0" presId="urn:microsoft.com/office/officeart/2016/7/layout/VerticalDownArrowProcess"/>
    <dgm:cxn modelId="{2745C576-5D9E-45E4-A8E7-38DC101047E0}" type="presParOf" srcId="{A79DB24A-F88A-49EA-98B0-43557F884FF5}" destId="{FB0CAFB6-6D8D-4E18-A248-CE437B0FE2A4}" srcOrd="5" destOrd="0" presId="urn:microsoft.com/office/officeart/2016/7/layout/VerticalDownArrowProcess"/>
    <dgm:cxn modelId="{DD305A0D-8136-4537-A9E5-EECC699FDAAF}" type="presParOf" srcId="{A79DB24A-F88A-49EA-98B0-43557F884FF5}" destId="{3D2DC3AD-5F9F-4C4A-B813-ED3FC88738F5}" srcOrd="6" destOrd="0" presId="urn:microsoft.com/office/officeart/2016/7/layout/VerticalDownArrowProcess"/>
    <dgm:cxn modelId="{03D6AB42-D229-46D3-8C86-787AD0D30E94}" type="presParOf" srcId="{3D2DC3AD-5F9F-4C4A-B813-ED3FC88738F5}" destId="{13EBCFFA-B147-4189-B945-02527C7DDEEF}" srcOrd="0" destOrd="0" presId="urn:microsoft.com/office/officeart/2016/7/layout/VerticalDownArrowProcess"/>
    <dgm:cxn modelId="{0C2A1AE4-9AB6-4929-8188-776D1B9046D2}" type="presParOf" srcId="{3D2DC3AD-5F9F-4C4A-B813-ED3FC88738F5}" destId="{C2E683A6-FB85-4A65-BC87-B2913A33867D}" srcOrd="1" destOrd="0" presId="urn:microsoft.com/office/officeart/2016/7/layout/VerticalDownArrowProcess"/>
    <dgm:cxn modelId="{DBA1365C-8295-41DE-8017-6588F45584D9}" type="presParOf" srcId="{3D2DC3AD-5F9F-4C4A-B813-ED3FC88738F5}" destId="{EF7B21EB-28C4-468F-9505-95D96124F12B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1F9CFC6-5083-45E7-8372-D6AD30A2D947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EFC856AC-257F-4468-B89E-5647D8908508}">
      <dgm:prSet/>
      <dgm:spPr/>
      <dgm:t>
        <a:bodyPr/>
        <a:lstStyle/>
        <a:p>
          <a:r>
            <a:rPr lang="en-US" b="1" u="sng"/>
            <a:t>Develop, train and assign a pool of tutors</a:t>
          </a:r>
          <a:r>
            <a:rPr lang="en-US"/>
            <a:t> to support students in STEM courses, especially math courses.</a:t>
          </a:r>
        </a:p>
      </dgm:t>
    </dgm:pt>
    <dgm:pt modelId="{92C0F627-0122-4786-8E7E-A6650A422AAD}" type="parTrans" cxnId="{3760A304-EFCB-40A5-9DE7-08290288AEE9}">
      <dgm:prSet/>
      <dgm:spPr/>
      <dgm:t>
        <a:bodyPr/>
        <a:lstStyle/>
        <a:p>
          <a:endParaRPr lang="en-US"/>
        </a:p>
      </dgm:t>
    </dgm:pt>
    <dgm:pt modelId="{8085EACD-35AC-4C92-8334-BBF260213951}" type="sibTrans" cxnId="{3760A304-EFCB-40A5-9DE7-08290288AEE9}">
      <dgm:prSet/>
      <dgm:spPr/>
      <dgm:t>
        <a:bodyPr/>
        <a:lstStyle/>
        <a:p>
          <a:endParaRPr lang="en-US"/>
        </a:p>
      </dgm:t>
    </dgm:pt>
    <dgm:pt modelId="{2464DE03-6ED2-4059-9BCD-BE54FDB7E578}">
      <dgm:prSet/>
      <dgm:spPr/>
      <dgm:t>
        <a:bodyPr/>
        <a:lstStyle/>
        <a:p>
          <a:r>
            <a:rPr lang="en-US"/>
            <a:t>Work with </a:t>
          </a:r>
          <a:r>
            <a:rPr lang="en-US" b="1"/>
            <a:t>California Teaching Fellows</a:t>
          </a:r>
          <a:r>
            <a:rPr lang="en-US"/>
            <a:t> to identify and help recruit tutors in their tutoring pool who could teach higher level math at the participating high schools with engineering pathways.  </a:t>
          </a:r>
        </a:p>
      </dgm:t>
    </dgm:pt>
    <dgm:pt modelId="{E2B2DFCB-63BA-4298-B399-461EAF9DF546}" type="parTrans" cxnId="{A26FD5AA-00A1-40A5-A0F2-069DD0A488DD}">
      <dgm:prSet/>
      <dgm:spPr/>
      <dgm:t>
        <a:bodyPr/>
        <a:lstStyle/>
        <a:p>
          <a:endParaRPr lang="en-US"/>
        </a:p>
      </dgm:t>
    </dgm:pt>
    <dgm:pt modelId="{BECA49DC-46AB-4462-87A5-7A4AB9A409F4}" type="sibTrans" cxnId="{A26FD5AA-00A1-40A5-A0F2-069DD0A488DD}">
      <dgm:prSet/>
      <dgm:spPr/>
      <dgm:t>
        <a:bodyPr/>
        <a:lstStyle/>
        <a:p>
          <a:endParaRPr lang="en-US"/>
        </a:p>
      </dgm:t>
    </dgm:pt>
    <dgm:pt modelId="{9A33348C-522C-42D7-B9E0-AA5657ED5981}">
      <dgm:prSet/>
      <dgm:spPr/>
      <dgm:t>
        <a:bodyPr/>
        <a:lstStyle/>
        <a:p>
          <a:r>
            <a:rPr lang="en-US"/>
            <a:t>Work with California Teaching Fellows to develop </a:t>
          </a:r>
          <a:r>
            <a:rPr lang="en-US" b="1" u="sng"/>
            <a:t>tutor pipeline program</a:t>
          </a:r>
          <a:r>
            <a:rPr lang="en-US" u="sng"/>
            <a:t> </a:t>
          </a:r>
          <a:r>
            <a:rPr lang="en-US"/>
            <a:t>and work with the K-16 Collaborative to identify districts interested in piloting such a project.</a:t>
          </a:r>
        </a:p>
      </dgm:t>
    </dgm:pt>
    <dgm:pt modelId="{84D90BDC-8198-4C24-8061-23F28FE5B312}" type="parTrans" cxnId="{AEB9331F-65F6-4FB2-ACD6-F545C1C3795A}">
      <dgm:prSet/>
      <dgm:spPr/>
      <dgm:t>
        <a:bodyPr/>
        <a:lstStyle/>
        <a:p>
          <a:endParaRPr lang="en-US"/>
        </a:p>
      </dgm:t>
    </dgm:pt>
    <dgm:pt modelId="{1DDE7E7A-2300-4D50-A49D-C9CBC2CCAD12}" type="sibTrans" cxnId="{AEB9331F-65F6-4FB2-ACD6-F545C1C3795A}">
      <dgm:prSet/>
      <dgm:spPr/>
      <dgm:t>
        <a:bodyPr/>
        <a:lstStyle/>
        <a:p>
          <a:endParaRPr lang="en-US"/>
        </a:p>
      </dgm:t>
    </dgm:pt>
    <dgm:pt modelId="{A1D717E1-5372-4F5B-A509-9BDCD073F0C6}">
      <dgm:prSet/>
      <dgm:spPr/>
      <dgm:t>
        <a:bodyPr/>
        <a:lstStyle/>
        <a:p>
          <a:r>
            <a:rPr lang="en-US"/>
            <a:t>Assessing </a:t>
          </a:r>
          <a:r>
            <a:rPr lang="en-US" b="1" u="sng"/>
            <a:t>sustainable funding opportunities </a:t>
          </a:r>
          <a:r>
            <a:rPr lang="en-US"/>
            <a:t>involved with dual enrollment in non-credit tutoring courses for students as young as middle school.</a:t>
          </a:r>
        </a:p>
      </dgm:t>
    </dgm:pt>
    <dgm:pt modelId="{00920C16-8D69-43C0-8F07-98FE82E28B26}" type="parTrans" cxnId="{71327D95-FEA7-4804-997B-564339CDB499}">
      <dgm:prSet/>
      <dgm:spPr/>
      <dgm:t>
        <a:bodyPr/>
        <a:lstStyle/>
        <a:p>
          <a:endParaRPr lang="en-US"/>
        </a:p>
      </dgm:t>
    </dgm:pt>
    <dgm:pt modelId="{1D377BDB-B57E-4727-B3EB-17618CC4738E}" type="sibTrans" cxnId="{71327D95-FEA7-4804-997B-564339CDB499}">
      <dgm:prSet/>
      <dgm:spPr/>
      <dgm:t>
        <a:bodyPr/>
        <a:lstStyle/>
        <a:p>
          <a:endParaRPr lang="en-US"/>
        </a:p>
      </dgm:t>
    </dgm:pt>
    <dgm:pt modelId="{F8AE170A-2AFC-47E8-841D-9BB7F2C70954}" type="pres">
      <dgm:prSet presAssocID="{A1F9CFC6-5083-45E7-8372-D6AD30A2D947}" presName="vert0" presStyleCnt="0">
        <dgm:presLayoutVars>
          <dgm:dir/>
          <dgm:animOne val="branch"/>
          <dgm:animLvl val="lvl"/>
        </dgm:presLayoutVars>
      </dgm:prSet>
      <dgm:spPr/>
    </dgm:pt>
    <dgm:pt modelId="{1C882EA5-4392-4A96-BD67-81170E8FF321}" type="pres">
      <dgm:prSet presAssocID="{EFC856AC-257F-4468-B89E-5647D8908508}" presName="thickLine" presStyleLbl="alignNode1" presStyleIdx="0" presStyleCnt="4"/>
      <dgm:spPr/>
    </dgm:pt>
    <dgm:pt modelId="{ED749C01-7A2A-4FB3-BCD7-7C5AB01EFCA5}" type="pres">
      <dgm:prSet presAssocID="{EFC856AC-257F-4468-B89E-5647D8908508}" presName="horz1" presStyleCnt="0"/>
      <dgm:spPr/>
    </dgm:pt>
    <dgm:pt modelId="{6F5B55FA-5CD4-4453-8272-97575FC3A660}" type="pres">
      <dgm:prSet presAssocID="{EFC856AC-257F-4468-B89E-5647D8908508}" presName="tx1" presStyleLbl="revTx" presStyleIdx="0" presStyleCnt="4"/>
      <dgm:spPr/>
    </dgm:pt>
    <dgm:pt modelId="{8B13FDEA-0DD0-46E2-84E3-BBA222627F8C}" type="pres">
      <dgm:prSet presAssocID="{EFC856AC-257F-4468-B89E-5647D8908508}" presName="vert1" presStyleCnt="0"/>
      <dgm:spPr/>
    </dgm:pt>
    <dgm:pt modelId="{B14AE712-87C4-48D0-A3BA-5C85225B94A9}" type="pres">
      <dgm:prSet presAssocID="{2464DE03-6ED2-4059-9BCD-BE54FDB7E578}" presName="thickLine" presStyleLbl="alignNode1" presStyleIdx="1" presStyleCnt="4"/>
      <dgm:spPr/>
    </dgm:pt>
    <dgm:pt modelId="{5D7CD504-A69B-40B5-A4B0-455969CC340A}" type="pres">
      <dgm:prSet presAssocID="{2464DE03-6ED2-4059-9BCD-BE54FDB7E578}" presName="horz1" presStyleCnt="0"/>
      <dgm:spPr/>
    </dgm:pt>
    <dgm:pt modelId="{010C6E8E-F2F8-4922-B6E1-A2F191BEB9CD}" type="pres">
      <dgm:prSet presAssocID="{2464DE03-6ED2-4059-9BCD-BE54FDB7E578}" presName="tx1" presStyleLbl="revTx" presStyleIdx="1" presStyleCnt="4"/>
      <dgm:spPr/>
    </dgm:pt>
    <dgm:pt modelId="{5DB521DC-5432-474C-A410-647C0B447A44}" type="pres">
      <dgm:prSet presAssocID="{2464DE03-6ED2-4059-9BCD-BE54FDB7E578}" presName="vert1" presStyleCnt="0"/>
      <dgm:spPr/>
    </dgm:pt>
    <dgm:pt modelId="{4F23FC4E-62C3-4DFA-B0F2-436E9C3D95F0}" type="pres">
      <dgm:prSet presAssocID="{9A33348C-522C-42D7-B9E0-AA5657ED5981}" presName="thickLine" presStyleLbl="alignNode1" presStyleIdx="2" presStyleCnt="4"/>
      <dgm:spPr/>
    </dgm:pt>
    <dgm:pt modelId="{A312C776-0F6E-4950-9657-43F82786BE17}" type="pres">
      <dgm:prSet presAssocID="{9A33348C-522C-42D7-B9E0-AA5657ED5981}" presName="horz1" presStyleCnt="0"/>
      <dgm:spPr/>
    </dgm:pt>
    <dgm:pt modelId="{822F1AD8-0A69-499E-98ED-D5F6880E5FF6}" type="pres">
      <dgm:prSet presAssocID="{9A33348C-522C-42D7-B9E0-AA5657ED5981}" presName="tx1" presStyleLbl="revTx" presStyleIdx="2" presStyleCnt="4"/>
      <dgm:spPr/>
    </dgm:pt>
    <dgm:pt modelId="{7A95F210-E20A-4DD2-BD20-493F69F8E626}" type="pres">
      <dgm:prSet presAssocID="{9A33348C-522C-42D7-B9E0-AA5657ED5981}" presName="vert1" presStyleCnt="0"/>
      <dgm:spPr/>
    </dgm:pt>
    <dgm:pt modelId="{64C9D1D5-54A4-4F29-A8C6-88004CE3F9EF}" type="pres">
      <dgm:prSet presAssocID="{A1D717E1-5372-4F5B-A509-9BDCD073F0C6}" presName="thickLine" presStyleLbl="alignNode1" presStyleIdx="3" presStyleCnt="4"/>
      <dgm:spPr/>
    </dgm:pt>
    <dgm:pt modelId="{BA32CAD9-F3EE-46D1-A9DA-CF1EA544344D}" type="pres">
      <dgm:prSet presAssocID="{A1D717E1-5372-4F5B-A509-9BDCD073F0C6}" presName="horz1" presStyleCnt="0"/>
      <dgm:spPr/>
    </dgm:pt>
    <dgm:pt modelId="{C294D873-4DC9-4447-8185-7F8566FF009D}" type="pres">
      <dgm:prSet presAssocID="{A1D717E1-5372-4F5B-A509-9BDCD073F0C6}" presName="tx1" presStyleLbl="revTx" presStyleIdx="3" presStyleCnt="4"/>
      <dgm:spPr/>
    </dgm:pt>
    <dgm:pt modelId="{CF883362-140E-4612-8AD6-25E5CB48B7B7}" type="pres">
      <dgm:prSet presAssocID="{A1D717E1-5372-4F5B-A509-9BDCD073F0C6}" presName="vert1" presStyleCnt="0"/>
      <dgm:spPr/>
    </dgm:pt>
  </dgm:ptLst>
  <dgm:cxnLst>
    <dgm:cxn modelId="{3760A304-EFCB-40A5-9DE7-08290288AEE9}" srcId="{A1F9CFC6-5083-45E7-8372-D6AD30A2D947}" destId="{EFC856AC-257F-4468-B89E-5647D8908508}" srcOrd="0" destOrd="0" parTransId="{92C0F627-0122-4786-8E7E-A6650A422AAD}" sibTransId="{8085EACD-35AC-4C92-8334-BBF260213951}"/>
    <dgm:cxn modelId="{1FC3C411-A88D-406D-8B66-46ACD4857B6A}" type="presOf" srcId="{A1F9CFC6-5083-45E7-8372-D6AD30A2D947}" destId="{F8AE170A-2AFC-47E8-841D-9BB7F2C70954}" srcOrd="0" destOrd="0" presId="urn:microsoft.com/office/officeart/2008/layout/LinedList"/>
    <dgm:cxn modelId="{699D6E1E-6C31-473A-AA08-B2F87D66E619}" type="presOf" srcId="{9A33348C-522C-42D7-B9E0-AA5657ED5981}" destId="{822F1AD8-0A69-499E-98ED-D5F6880E5FF6}" srcOrd="0" destOrd="0" presId="urn:microsoft.com/office/officeart/2008/layout/LinedList"/>
    <dgm:cxn modelId="{AEB9331F-65F6-4FB2-ACD6-F545C1C3795A}" srcId="{A1F9CFC6-5083-45E7-8372-D6AD30A2D947}" destId="{9A33348C-522C-42D7-B9E0-AA5657ED5981}" srcOrd="2" destOrd="0" parTransId="{84D90BDC-8198-4C24-8061-23F28FE5B312}" sibTransId="{1DDE7E7A-2300-4D50-A49D-C9CBC2CCAD12}"/>
    <dgm:cxn modelId="{366B0D4C-D69E-4FBD-93F6-6EAF45C41A99}" type="presOf" srcId="{EFC856AC-257F-4468-B89E-5647D8908508}" destId="{6F5B55FA-5CD4-4453-8272-97575FC3A660}" srcOrd="0" destOrd="0" presId="urn:microsoft.com/office/officeart/2008/layout/LinedList"/>
    <dgm:cxn modelId="{D063DF4E-987D-4E37-89FC-E75721846DF9}" type="presOf" srcId="{A1D717E1-5372-4F5B-A509-9BDCD073F0C6}" destId="{C294D873-4DC9-4447-8185-7F8566FF009D}" srcOrd="0" destOrd="0" presId="urn:microsoft.com/office/officeart/2008/layout/LinedList"/>
    <dgm:cxn modelId="{7EA3BB74-03DC-4A3F-87A2-B4FA14FD126B}" type="presOf" srcId="{2464DE03-6ED2-4059-9BCD-BE54FDB7E578}" destId="{010C6E8E-F2F8-4922-B6E1-A2F191BEB9CD}" srcOrd="0" destOrd="0" presId="urn:microsoft.com/office/officeart/2008/layout/LinedList"/>
    <dgm:cxn modelId="{71327D95-FEA7-4804-997B-564339CDB499}" srcId="{A1F9CFC6-5083-45E7-8372-D6AD30A2D947}" destId="{A1D717E1-5372-4F5B-A509-9BDCD073F0C6}" srcOrd="3" destOrd="0" parTransId="{00920C16-8D69-43C0-8F07-98FE82E28B26}" sibTransId="{1D377BDB-B57E-4727-B3EB-17618CC4738E}"/>
    <dgm:cxn modelId="{A26FD5AA-00A1-40A5-A0F2-069DD0A488DD}" srcId="{A1F9CFC6-5083-45E7-8372-D6AD30A2D947}" destId="{2464DE03-6ED2-4059-9BCD-BE54FDB7E578}" srcOrd="1" destOrd="0" parTransId="{E2B2DFCB-63BA-4298-B399-461EAF9DF546}" sibTransId="{BECA49DC-46AB-4462-87A5-7A4AB9A409F4}"/>
    <dgm:cxn modelId="{45CAB0FD-0DDE-472C-9AD1-81FD5527A310}" type="presParOf" srcId="{F8AE170A-2AFC-47E8-841D-9BB7F2C70954}" destId="{1C882EA5-4392-4A96-BD67-81170E8FF321}" srcOrd="0" destOrd="0" presId="urn:microsoft.com/office/officeart/2008/layout/LinedList"/>
    <dgm:cxn modelId="{8911975A-D946-4F76-BB8D-C71CCB169E7A}" type="presParOf" srcId="{F8AE170A-2AFC-47E8-841D-9BB7F2C70954}" destId="{ED749C01-7A2A-4FB3-BCD7-7C5AB01EFCA5}" srcOrd="1" destOrd="0" presId="urn:microsoft.com/office/officeart/2008/layout/LinedList"/>
    <dgm:cxn modelId="{4328949A-D845-4F77-BB1B-A1C26D92C142}" type="presParOf" srcId="{ED749C01-7A2A-4FB3-BCD7-7C5AB01EFCA5}" destId="{6F5B55FA-5CD4-4453-8272-97575FC3A660}" srcOrd="0" destOrd="0" presId="urn:microsoft.com/office/officeart/2008/layout/LinedList"/>
    <dgm:cxn modelId="{6A320994-1122-4152-82E8-FF8B4510B174}" type="presParOf" srcId="{ED749C01-7A2A-4FB3-BCD7-7C5AB01EFCA5}" destId="{8B13FDEA-0DD0-46E2-84E3-BBA222627F8C}" srcOrd="1" destOrd="0" presId="urn:microsoft.com/office/officeart/2008/layout/LinedList"/>
    <dgm:cxn modelId="{183CB039-C434-48BE-B036-512F15F9A521}" type="presParOf" srcId="{F8AE170A-2AFC-47E8-841D-9BB7F2C70954}" destId="{B14AE712-87C4-48D0-A3BA-5C85225B94A9}" srcOrd="2" destOrd="0" presId="urn:microsoft.com/office/officeart/2008/layout/LinedList"/>
    <dgm:cxn modelId="{731DE19E-0A3D-4738-A481-5E2F4E066903}" type="presParOf" srcId="{F8AE170A-2AFC-47E8-841D-9BB7F2C70954}" destId="{5D7CD504-A69B-40B5-A4B0-455969CC340A}" srcOrd="3" destOrd="0" presId="urn:microsoft.com/office/officeart/2008/layout/LinedList"/>
    <dgm:cxn modelId="{FEF944A8-273A-48D8-B179-7AEB062C8FA9}" type="presParOf" srcId="{5D7CD504-A69B-40B5-A4B0-455969CC340A}" destId="{010C6E8E-F2F8-4922-B6E1-A2F191BEB9CD}" srcOrd="0" destOrd="0" presId="urn:microsoft.com/office/officeart/2008/layout/LinedList"/>
    <dgm:cxn modelId="{8C20D03E-BCE4-460B-91CF-386CC0A22AEB}" type="presParOf" srcId="{5D7CD504-A69B-40B5-A4B0-455969CC340A}" destId="{5DB521DC-5432-474C-A410-647C0B447A44}" srcOrd="1" destOrd="0" presId="urn:microsoft.com/office/officeart/2008/layout/LinedList"/>
    <dgm:cxn modelId="{6D2A168F-40C5-4DFF-8F80-106261D7F572}" type="presParOf" srcId="{F8AE170A-2AFC-47E8-841D-9BB7F2C70954}" destId="{4F23FC4E-62C3-4DFA-B0F2-436E9C3D95F0}" srcOrd="4" destOrd="0" presId="urn:microsoft.com/office/officeart/2008/layout/LinedList"/>
    <dgm:cxn modelId="{6F71A86F-4FC7-42F1-98D2-769C0E25775C}" type="presParOf" srcId="{F8AE170A-2AFC-47E8-841D-9BB7F2C70954}" destId="{A312C776-0F6E-4950-9657-43F82786BE17}" srcOrd="5" destOrd="0" presId="urn:microsoft.com/office/officeart/2008/layout/LinedList"/>
    <dgm:cxn modelId="{61B59023-FDF2-40E2-8288-6A248DC87154}" type="presParOf" srcId="{A312C776-0F6E-4950-9657-43F82786BE17}" destId="{822F1AD8-0A69-499E-98ED-D5F6880E5FF6}" srcOrd="0" destOrd="0" presId="urn:microsoft.com/office/officeart/2008/layout/LinedList"/>
    <dgm:cxn modelId="{6DBBDE33-B45E-4F15-8098-A4D04245871F}" type="presParOf" srcId="{A312C776-0F6E-4950-9657-43F82786BE17}" destId="{7A95F210-E20A-4DD2-BD20-493F69F8E626}" srcOrd="1" destOrd="0" presId="urn:microsoft.com/office/officeart/2008/layout/LinedList"/>
    <dgm:cxn modelId="{6AA1D7F0-C084-402B-896D-6508B078D6C0}" type="presParOf" srcId="{F8AE170A-2AFC-47E8-841D-9BB7F2C70954}" destId="{64C9D1D5-54A4-4F29-A8C6-88004CE3F9EF}" srcOrd="6" destOrd="0" presId="urn:microsoft.com/office/officeart/2008/layout/LinedList"/>
    <dgm:cxn modelId="{43F22DEB-335D-40FC-9918-5B51F9B9E4BE}" type="presParOf" srcId="{F8AE170A-2AFC-47E8-841D-9BB7F2C70954}" destId="{BA32CAD9-F3EE-46D1-A9DA-CF1EA544344D}" srcOrd="7" destOrd="0" presId="urn:microsoft.com/office/officeart/2008/layout/LinedList"/>
    <dgm:cxn modelId="{616D1A09-C214-4E40-AEFD-09BE9C685263}" type="presParOf" srcId="{BA32CAD9-F3EE-46D1-A9DA-CF1EA544344D}" destId="{C294D873-4DC9-4447-8185-7F8566FF009D}" srcOrd="0" destOrd="0" presId="urn:microsoft.com/office/officeart/2008/layout/LinedList"/>
    <dgm:cxn modelId="{9545ED6B-4400-4489-90FC-A4820D914828}" type="presParOf" srcId="{BA32CAD9-F3EE-46D1-A9DA-CF1EA544344D}" destId="{CF883362-140E-4612-8AD6-25E5CB48B7B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C17C0D-EFD3-4E38-847D-C2D6541A6869}">
      <dsp:nvSpPr>
        <dsp:cNvPr id="0" name=""/>
        <dsp:cNvSpPr/>
      </dsp:nvSpPr>
      <dsp:spPr>
        <a:xfrm>
          <a:off x="0" y="601"/>
          <a:ext cx="560705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97F9161-352D-411C-BD98-106BB749F2C0}">
      <dsp:nvSpPr>
        <dsp:cNvPr id="0" name=""/>
        <dsp:cNvSpPr/>
      </dsp:nvSpPr>
      <dsp:spPr>
        <a:xfrm>
          <a:off x="0" y="601"/>
          <a:ext cx="5607050" cy="985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Concentration on four prioritized pathways:</a:t>
          </a:r>
          <a:r>
            <a:rPr lang="en-US" sz="2000" kern="1200" dirty="0">
              <a:latin typeface="Gill Sans MT" panose="020B0502020104020203"/>
            </a:rPr>
            <a:t> </a:t>
          </a:r>
          <a:endParaRPr lang="en-US" sz="2000" kern="1200" dirty="0"/>
        </a:p>
      </dsp:txBody>
      <dsp:txXfrm>
        <a:off x="0" y="601"/>
        <a:ext cx="5607050" cy="985279"/>
      </dsp:txXfrm>
    </dsp:sp>
    <dsp:sp modelId="{925E597A-0366-49F5-BF8A-78FA6B0BA860}">
      <dsp:nvSpPr>
        <dsp:cNvPr id="0" name=""/>
        <dsp:cNvSpPr/>
      </dsp:nvSpPr>
      <dsp:spPr>
        <a:xfrm>
          <a:off x="0" y="985880"/>
          <a:ext cx="5607050" cy="0"/>
        </a:xfrm>
        <a:prstGeom prst="line">
          <a:avLst/>
        </a:prstGeom>
        <a:gradFill rotWithShape="0">
          <a:gsLst>
            <a:gs pos="0">
              <a:schemeClr val="accent2">
                <a:hueOff val="-2489545"/>
                <a:satOff val="13319"/>
                <a:lumOff val="98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2489545"/>
                <a:satOff val="13319"/>
                <a:lumOff val="98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2489545"/>
                <a:satOff val="13319"/>
                <a:lumOff val="98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2489545"/>
              <a:satOff val="13319"/>
              <a:lumOff val="9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12DEE51-1BFE-4FBE-BA7C-3EE201D64C07}">
      <dsp:nvSpPr>
        <dsp:cNvPr id="0" name=""/>
        <dsp:cNvSpPr/>
      </dsp:nvSpPr>
      <dsp:spPr>
        <a:xfrm>
          <a:off x="0" y="985880"/>
          <a:ext cx="5607050" cy="985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Accounting and Financial Management</a:t>
          </a:r>
          <a:endParaRPr lang="en-US" sz="2000" kern="1200" dirty="0"/>
        </a:p>
      </dsp:txBody>
      <dsp:txXfrm>
        <a:off x="0" y="985880"/>
        <a:ext cx="5607050" cy="985279"/>
      </dsp:txXfrm>
    </dsp:sp>
    <dsp:sp modelId="{DA2F58EE-F14A-460D-B366-9420F6707B10}">
      <dsp:nvSpPr>
        <dsp:cNvPr id="0" name=""/>
        <dsp:cNvSpPr/>
      </dsp:nvSpPr>
      <dsp:spPr>
        <a:xfrm>
          <a:off x="0" y="1971160"/>
          <a:ext cx="5607050" cy="0"/>
        </a:xfrm>
        <a:prstGeom prst="line">
          <a:avLst/>
        </a:prstGeom>
        <a:gradFill rotWithShape="0">
          <a:gsLst>
            <a:gs pos="0">
              <a:schemeClr val="accent2">
                <a:hueOff val="-4979090"/>
                <a:satOff val="26639"/>
                <a:lumOff val="196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4979090"/>
                <a:satOff val="26639"/>
                <a:lumOff val="196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4979090"/>
                <a:satOff val="26639"/>
                <a:lumOff val="196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4979090"/>
              <a:satOff val="26639"/>
              <a:lumOff val="19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191A5A-BB19-4D50-870B-EE345B056185}">
      <dsp:nvSpPr>
        <dsp:cNvPr id="0" name=""/>
        <dsp:cNvSpPr/>
      </dsp:nvSpPr>
      <dsp:spPr>
        <a:xfrm>
          <a:off x="0" y="1971160"/>
          <a:ext cx="5607050" cy="985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Engineering</a:t>
          </a:r>
          <a:endParaRPr lang="en-US" sz="2000" kern="1200" dirty="0"/>
        </a:p>
      </dsp:txBody>
      <dsp:txXfrm>
        <a:off x="0" y="1971160"/>
        <a:ext cx="5607050" cy="985279"/>
      </dsp:txXfrm>
    </dsp:sp>
    <dsp:sp modelId="{BFB55D4D-F686-401F-BBFA-DE7B1E649843}">
      <dsp:nvSpPr>
        <dsp:cNvPr id="0" name=""/>
        <dsp:cNvSpPr/>
      </dsp:nvSpPr>
      <dsp:spPr>
        <a:xfrm>
          <a:off x="0" y="2956439"/>
          <a:ext cx="5607050" cy="0"/>
        </a:xfrm>
        <a:prstGeom prst="line">
          <a:avLst/>
        </a:prstGeom>
        <a:gradFill rotWithShape="0">
          <a:gsLst>
            <a:gs pos="0">
              <a:schemeClr val="accent2">
                <a:hueOff val="-7468635"/>
                <a:satOff val="39959"/>
                <a:lumOff val="294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7468635"/>
                <a:satOff val="39959"/>
                <a:lumOff val="294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7468635"/>
                <a:satOff val="39959"/>
                <a:lumOff val="294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7468635"/>
              <a:satOff val="39959"/>
              <a:lumOff val="29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49B8F58-9BFB-48B2-905F-01F69A63F492}">
      <dsp:nvSpPr>
        <dsp:cNvPr id="0" name=""/>
        <dsp:cNvSpPr/>
      </dsp:nvSpPr>
      <dsp:spPr>
        <a:xfrm>
          <a:off x="0" y="2956439"/>
          <a:ext cx="5607050" cy="985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Education - </a:t>
          </a:r>
          <a:r>
            <a:rPr lang="en-US" sz="2000" b="1" kern="1200" dirty="0"/>
            <a:t>Single Subject Teachers</a:t>
          </a:r>
          <a:endParaRPr lang="en-US" sz="2000" kern="1200" dirty="0"/>
        </a:p>
      </dsp:txBody>
      <dsp:txXfrm>
        <a:off x="0" y="2956439"/>
        <a:ext cx="5607050" cy="985279"/>
      </dsp:txXfrm>
    </dsp:sp>
    <dsp:sp modelId="{B43F9949-5057-43D2-87BF-DD6091F37A36}">
      <dsp:nvSpPr>
        <dsp:cNvPr id="0" name=""/>
        <dsp:cNvSpPr/>
      </dsp:nvSpPr>
      <dsp:spPr>
        <a:xfrm>
          <a:off x="0" y="3941719"/>
          <a:ext cx="5607050" cy="0"/>
        </a:xfrm>
        <a:prstGeom prst="line">
          <a:avLst/>
        </a:prstGeom>
        <a:gradFill rotWithShape="0">
          <a:gsLst>
            <a:gs pos="0">
              <a:schemeClr val="accent2">
                <a:hueOff val="-9958180"/>
                <a:satOff val="53278"/>
                <a:lumOff val="392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9958180"/>
                <a:satOff val="53278"/>
                <a:lumOff val="392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9958180"/>
                <a:satOff val="53278"/>
                <a:lumOff val="392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9958180"/>
              <a:satOff val="53278"/>
              <a:lumOff val="39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0CBB702-333D-4553-8D58-F03DE7822E2C}">
      <dsp:nvSpPr>
        <dsp:cNvPr id="0" name=""/>
        <dsp:cNvSpPr/>
      </dsp:nvSpPr>
      <dsp:spPr>
        <a:xfrm>
          <a:off x="0" y="3941719"/>
          <a:ext cx="5607050" cy="985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Education – </a:t>
          </a:r>
          <a:r>
            <a:rPr lang="en-US" sz="2000" b="1" kern="1200" dirty="0"/>
            <a:t>Dual Enrollment Teachers </a:t>
          </a:r>
          <a:r>
            <a:rPr lang="en-US" sz="2000" kern="1200" dirty="0"/>
            <a:t>(Master’s degrees for high school teachers to teach dual enrollment</a:t>
          </a:r>
          <a:r>
            <a:rPr lang="en-US" sz="2000" kern="1200" dirty="0">
              <a:latin typeface="Gill Sans MT" panose="020B0502020104020203"/>
            </a:rPr>
            <a:t>)</a:t>
          </a:r>
          <a:endParaRPr lang="en-US" sz="2000" kern="1200" dirty="0"/>
        </a:p>
      </dsp:txBody>
      <dsp:txXfrm>
        <a:off x="0" y="3941719"/>
        <a:ext cx="5607050" cy="9852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628D3B-C6F4-4357-8843-4B4F75F2A555}">
      <dsp:nvSpPr>
        <dsp:cNvPr id="0" name=""/>
        <dsp:cNvSpPr/>
      </dsp:nvSpPr>
      <dsp:spPr>
        <a:xfrm>
          <a:off x="0" y="263709"/>
          <a:ext cx="7007152" cy="115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3833" tIns="333248" rIns="543833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Master calendar of engagement events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Regional robotics workshops, “Robotics is for Everyone”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Biopic video series “Engineering is for Everyone”</a:t>
          </a:r>
        </a:p>
      </dsp:txBody>
      <dsp:txXfrm>
        <a:off x="0" y="263709"/>
        <a:ext cx="7007152" cy="1159200"/>
      </dsp:txXfrm>
    </dsp:sp>
    <dsp:sp modelId="{EDA950C8-58E5-45E3-B8D0-EF81864CE815}">
      <dsp:nvSpPr>
        <dsp:cNvPr id="0" name=""/>
        <dsp:cNvSpPr/>
      </dsp:nvSpPr>
      <dsp:spPr>
        <a:xfrm>
          <a:off x="350357" y="27549"/>
          <a:ext cx="4905006" cy="4723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5398" tIns="0" rIns="18539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1" kern="1200"/>
            <a:t>Outreach/Awareness</a:t>
          </a:r>
          <a:endParaRPr lang="en-US" sz="1600" kern="1200"/>
        </a:p>
      </dsp:txBody>
      <dsp:txXfrm>
        <a:off x="373414" y="50606"/>
        <a:ext cx="4858892" cy="426206"/>
      </dsp:txXfrm>
    </dsp:sp>
    <dsp:sp modelId="{D22818B4-7163-41D9-8962-0556EBD6D6E1}">
      <dsp:nvSpPr>
        <dsp:cNvPr id="0" name=""/>
        <dsp:cNvSpPr/>
      </dsp:nvSpPr>
      <dsp:spPr>
        <a:xfrm>
          <a:off x="0" y="1745469"/>
          <a:ext cx="7007152" cy="241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9958180"/>
              <a:satOff val="53278"/>
              <a:lumOff val="3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3833" tIns="333248" rIns="543833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Hiring of K-16 Retention Counselors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Shared dashboard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Design principals (Jobs for the Future consultants)  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Engineering student journey map with critical milestones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Role alike </a:t>
          </a:r>
          <a:r>
            <a:rPr lang="en-US" sz="1600" kern="1200">
              <a:latin typeface="Gill Sans MT" panose="020B0502020104020203"/>
            </a:rPr>
            <a:t>group convening, including: </a:t>
          </a:r>
          <a:endParaRPr lang="en-US" sz="1600" kern="1200"/>
        </a:p>
        <a:p>
          <a:pPr marL="342900" lvl="2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Recruitment and Outreach</a:t>
          </a:r>
          <a:endParaRPr lang="en-US" sz="1600" kern="1200">
            <a:latin typeface="Gill Sans MT" panose="020B0502020104020203"/>
          </a:endParaRPr>
        </a:p>
        <a:p>
          <a:pPr marL="342900" lvl="2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Math Teachers and Tutors</a:t>
          </a:r>
          <a:r>
            <a:rPr lang="en-US" sz="1600" kern="1200" dirty="0">
              <a:latin typeface="Gill Sans MT" panose="020B0502020104020203"/>
            </a:rPr>
            <a:t> 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Counselors/Building a Culture of STEM</a:t>
          </a:r>
        </a:p>
      </dsp:txBody>
      <dsp:txXfrm>
        <a:off x="0" y="1745469"/>
        <a:ext cx="7007152" cy="2419200"/>
      </dsp:txXfrm>
    </dsp:sp>
    <dsp:sp modelId="{816CC1B0-17B1-4750-9E47-B0D634A24015}">
      <dsp:nvSpPr>
        <dsp:cNvPr id="0" name=""/>
        <dsp:cNvSpPr/>
      </dsp:nvSpPr>
      <dsp:spPr>
        <a:xfrm>
          <a:off x="350357" y="1509309"/>
          <a:ext cx="4905006" cy="472320"/>
        </a:xfrm>
        <a:prstGeom prst="roundRect">
          <a:avLst/>
        </a:prstGeom>
        <a:solidFill>
          <a:schemeClr val="accent2">
            <a:hueOff val="-9958180"/>
            <a:satOff val="53278"/>
            <a:lumOff val="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5398" tIns="0" rIns="18539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1" kern="1200"/>
            <a:t>Guided Pathways and Student Support</a:t>
          </a:r>
          <a:endParaRPr lang="en-US" sz="1600" kern="1200"/>
        </a:p>
      </dsp:txBody>
      <dsp:txXfrm>
        <a:off x="373414" y="1532366"/>
        <a:ext cx="4858892" cy="4262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2A6DAC-267A-4C3C-9EB7-55A23B6CC0AF}">
      <dsp:nvSpPr>
        <dsp:cNvPr id="0" name=""/>
        <dsp:cNvSpPr/>
      </dsp:nvSpPr>
      <dsp:spPr>
        <a:xfrm>
          <a:off x="0" y="509899"/>
          <a:ext cx="5607050" cy="1474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5169" tIns="541528" rIns="435169" bIns="184912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/>
            <a:t>Curriculum maps across systems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/>
            <a:t>Dual admissions across systems</a:t>
          </a:r>
        </a:p>
      </dsp:txBody>
      <dsp:txXfrm>
        <a:off x="0" y="509899"/>
        <a:ext cx="5607050" cy="1474200"/>
      </dsp:txXfrm>
    </dsp:sp>
    <dsp:sp modelId="{0959C12F-D231-4C3B-BC69-77C14ACDA6ED}">
      <dsp:nvSpPr>
        <dsp:cNvPr id="0" name=""/>
        <dsp:cNvSpPr/>
      </dsp:nvSpPr>
      <dsp:spPr>
        <a:xfrm>
          <a:off x="280352" y="126139"/>
          <a:ext cx="3924935" cy="7675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353" tIns="0" rIns="148353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Curriculum</a:t>
          </a:r>
          <a:endParaRPr lang="en-US" sz="2600" kern="1200"/>
        </a:p>
      </dsp:txBody>
      <dsp:txXfrm>
        <a:off x="317819" y="163606"/>
        <a:ext cx="3850001" cy="692586"/>
      </dsp:txXfrm>
    </dsp:sp>
    <dsp:sp modelId="{5E7CF9D5-4C15-4237-AE2D-A9A17F873CAF}">
      <dsp:nvSpPr>
        <dsp:cNvPr id="0" name=""/>
        <dsp:cNvSpPr/>
      </dsp:nvSpPr>
      <dsp:spPr>
        <a:xfrm>
          <a:off x="0" y="2508259"/>
          <a:ext cx="5607050" cy="229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9958180"/>
              <a:satOff val="53278"/>
              <a:lumOff val="39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5169" tIns="541528" rIns="435169" bIns="184912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/>
            <a:t>Pool of tutors across systems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/>
            <a:t>Training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/>
            <a:t>Homework Help Tutoring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/>
            <a:t>Textbook Lending Library</a:t>
          </a:r>
        </a:p>
      </dsp:txBody>
      <dsp:txXfrm>
        <a:off x="0" y="2508259"/>
        <a:ext cx="5607050" cy="2293200"/>
      </dsp:txXfrm>
    </dsp:sp>
    <dsp:sp modelId="{B6A3F6B8-3D99-4B0B-9097-B4C24F2E441D}">
      <dsp:nvSpPr>
        <dsp:cNvPr id="0" name=""/>
        <dsp:cNvSpPr/>
      </dsp:nvSpPr>
      <dsp:spPr>
        <a:xfrm>
          <a:off x="280352" y="2124499"/>
          <a:ext cx="3924935" cy="767520"/>
        </a:xfrm>
        <a:prstGeom prst="roundRect">
          <a:avLst/>
        </a:prstGeom>
        <a:gradFill rotWithShape="0">
          <a:gsLst>
            <a:gs pos="0">
              <a:schemeClr val="accent2">
                <a:hueOff val="-9958180"/>
                <a:satOff val="53278"/>
                <a:lumOff val="392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9958180"/>
                <a:satOff val="53278"/>
                <a:lumOff val="392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9958180"/>
                <a:satOff val="53278"/>
                <a:lumOff val="392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353" tIns="0" rIns="148353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Tutoring/Academic Support</a:t>
          </a:r>
          <a:endParaRPr lang="en-US" sz="2600" kern="1200"/>
        </a:p>
      </dsp:txBody>
      <dsp:txXfrm>
        <a:off x="317819" y="2161966"/>
        <a:ext cx="3850001" cy="69258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8B7F5A-3D65-4E67-BCA2-DF19045A7F90}">
      <dsp:nvSpPr>
        <dsp:cNvPr id="0" name=""/>
        <dsp:cNvSpPr/>
      </dsp:nvSpPr>
      <dsp:spPr>
        <a:xfrm>
          <a:off x="0" y="4072368"/>
          <a:ext cx="848555" cy="89093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49" tIns="113792" rIns="60349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Work</a:t>
          </a:r>
        </a:p>
      </dsp:txBody>
      <dsp:txXfrm>
        <a:off x="0" y="4072368"/>
        <a:ext cx="848555" cy="890934"/>
      </dsp:txXfrm>
    </dsp:sp>
    <dsp:sp modelId="{16EDE364-45A6-44C1-9C2B-C73951A34055}">
      <dsp:nvSpPr>
        <dsp:cNvPr id="0" name=""/>
        <dsp:cNvSpPr/>
      </dsp:nvSpPr>
      <dsp:spPr>
        <a:xfrm>
          <a:off x="848554" y="4072368"/>
          <a:ext cx="2545665" cy="890934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638" tIns="139700" rIns="51638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Work with partners to standardize tutor training and identify needs that arise for ongoing support</a:t>
          </a:r>
        </a:p>
      </dsp:txBody>
      <dsp:txXfrm>
        <a:off x="848554" y="4072368"/>
        <a:ext cx="2545665" cy="890934"/>
      </dsp:txXfrm>
    </dsp:sp>
    <dsp:sp modelId="{702A0545-64FB-4400-B1D3-1A92E1DCD902}">
      <dsp:nvSpPr>
        <dsp:cNvPr id="0" name=""/>
        <dsp:cNvSpPr/>
      </dsp:nvSpPr>
      <dsp:spPr>
        <a:xfrm rot="10800000">
          <a:off x="0" y="2715474"/>
          <a:ext cx="848555" cy="1370257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-4372982"/>
            <a:satOff val="29759"/>
            <a:lumOff val="131"/>
            <a:alphaOff val="0"/>
          </a:schemeClr>
        </a:solidFill>
        <a:ln w="12700" cap="flat" cmpd="sng" algn="ctr">
          <a:solidFill>
            <a:schemeClr val="accent5">
              <a:hueOff val="-4372982"/>
              <a:satOff val="29759"/>
              <a:lumOff val="1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49" tIns="113792" rIns="60349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Develop</a:t>
          </a:r>
        </a:p>
      </dsp:txBody>
      <dsp:txXfrm rot="-10800000">
        <a:off x="0" y="2715474"/>
        <a:ext cx="848555" cy="890667"/>
      </dsp:txXfrm>
    </dsp:sp>
    <dsp:sp modelId="{60A9CEDA-2CAA-4F54-8E56-457E77CEA66F}">
      <dsp:nvSpPr>
        <dsp:cNvPr id="0" name=""/>
        <dsp:cNvSpPr/>
      </dsp:nvSpPr>
      <dsp:spPr>
        <a:xfrm>
          <a:off x="848554" y="2715474"/>
          <a:ext cx="2545665" cy="890667"/>
        </a:xfrm>
        <a:prstGeom prst="rect">
          <a:avLst/>
        </a:prstGeom>
        <a:solidFill>
          <a:schemeClr val="accent5">
            <a:tint val="40000"/>
            <a:alpha val="90000"/>
            <a:hueOff val="-4613833"/>
            <a:satOff val="28002"/>
            <a:lumOff val="1373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613833"/>
              <a:satOff val="28002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638" tIns="139700" rIns="51638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Develop a sustainable projection for the number of mentors and tutors required to support the K16 engineering pathway.</a:t>
          </a:r>
        </a:p>
      </dsp:txBody>
      <dsp:txXfrm>
        <a:off x="848554" y="2715474"/>
        <a:ext cx="2545665" cy="890667"/>
      </dsp:txXfrm>
    </dsp:sp>
    <dsp:sp modelId="{7072D911-C736-4E35-BD95-18A86DED072C}">
      <dsp:nvSpPr>
        <dsp:cNvPr id="0" name=""/>
        <dsp:cNvSpPr/>
      </dsp:nvSpPr>
      <dsp:spPr>
        <a:xfrm rot="10800000">
          <a:off x="0" y="1358581"/>
          <a:ext cx="848555" cy="1370257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-8745963"/>
            <a:satOff val="59518"/>
            <a:lumOff val="262"/>
            <a:alphaOff val="0"/>
          </a:schemeClr>
        </a:solidFill>
        <a:ln w="12700" cap="flat" cmpd="sng" algn="ctr">
          <a:solidFill>
            <a:schemeClr val="accent5">
              <a:hueOff val="-8745963"/>
              <a:satOff val="59518"/>
              <a:lumOff val="26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49" tIns="113792" rIns="60349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Increase</a:t>
          </a:r>
        </a:p>
      </dsp:txBody>
      <dsp:txXfrm rot="-10800000">
        <a:off x="0" y="1358581"/>
        <a:ext cx="848555" cy="890667"/>
      </dsp:txXfrm>
    </dsp:sp>
    <dsp:sp modelId="{B80533EB-8EC1-43A0-99AA-02EC72EB3992}">
      <dsp:nvSpPr>
        <dsp:cNvPr id="0" name=""/>
        <dsp:cNvSpPr/>
      </dsp:nvSpPr>
      <dsp:spPr>
        <a:xfrm>
          <a:off x="848554" y="1358581"/>
          <a:ext cx="2545665" cy="890667"/>
        </a:xfrm>
        <a:prstGeom prst="rect">
          <a:avLst/>
        </a:prstGeom>
        <a:solidFill>
          <a:schemeClr val="accent5">
            <a:tint val="40000"/>
            <a:alpha val="90000"/>
            <a:hueOff val="-9227665"/>
            <a:satOff val="56004"/>
            <a:lumOff val="2745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9227665"/>
              <a:satOff val="56004"/>
              <a:lumOff val="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638" tIns="139700" rIns="51638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Increase number of participants with existing structure</a:t>
          </a:r>
        </a:p>
      </dsp:txBody>
      <dsp:txXfrm>
        <a:off x="848554" y="1358581"/>
        <a:ext cx="2545665" cy="890667"/>
      </dsp:txXfrm>
    </dsp:sp>
    <dsp:sp modelId="{C2E683A6-FB85-4A65-BC87-B2913A33867D}">
      <dsp:nvSpPr>
        <dsp:cNvPr id="0" name=""/>
        <dsp:cNvSpPr/>
      </dsp:nvSpPr>
      <dsp:spPr>
        <a:xfrm rot="10800000">
          <a:off x="0" y="1687"/>
          <a:ext cx="848555" cy="1370257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-13118945"/>
            <a:satOff val="89277"/>
            <a:lumOff val="393"/>
            <a:alphaOff val="0"/>
          </a:schemeClr>
        </a:solidFill>
        <a:ln w="12700" cap="flat" cmpd="sng" algn="ctr">
          <a:solidFill>
            <a:schemeClr val="accent5">
              <a:hueOff val="-13118945"/>
              <a:satOff val="89277"/>
              <a:lumOff val="39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49" tIns="113792" rIns="60349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Identify</a:t>
          </a:r>
        </a:p>
      </dsp:txBody>
      <dsp:txXfrm rot="-10800000">
        <a:off x="0" y="1687"/>
        <a:ext cx="848555" cy="890667"/>
      </dsp:txXfrm>
    </dsp:sp>
    <dsp:sp modelId="{EF7B21EB-28C4-468F-9505-95D96124F12B}">
      <dsp:nvSpPr>
        <dsp:cNvPr id="0" name=""/>
        <dsp:cNvSpPr/>
      </dsp:nvSpPr>
      <dsp:spPr>
        <a:xfrm>
          <a:off x="848554" y="1687"/>
          <a:ext cx="2545665" cy="890667"/>
        </a:xfrm>
        <a:prstGeom prst="rect">
          <a:avLst/>
        </a:prstGeom>
        <a:solidFill>
          <a:schemeClr val="accent5">
            <a:tint val="40000"/>
            <a:alpha val="90000"/>
            <a:hueOff val="-13841497"/>
            <a:satOff val="84006"/>
            <a:lumOff val="411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3841497"/>
              <a:satOff val="84006"/>
              <a:lumOff val="41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638" tIns="139700" rIns="51638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Identify existing resources at each district for tutoring (referrals)</a:t>
          </a:r>
        </a:p>
      </dsp:txBody>
      <dsp:txXfrm>
        <a:off x="848554" y="1687"/>
        <a:ext cx="2545665" cy="89066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882EA5-4392-4A96-BD67-81170E8FF321}">
      <dsp:nvSpPr>
        <dsp:cNvPr id="0" name=""/>
        <dsp:cNvSpPr/>
      </dsp:nvSpPr>
      <dsp:spPr>
        <a:xfrm>
          <a:off x="0" y="0"/>
          <a:ext cx="560632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5B55FA-5CD4-4453-8272-97575FC3A660}">
      <dsp:nvSpPr>
        <dsp:cNvPr id="0" name=""/>
        <dsp:cNvSpPr/>
      </dsp:nvSpPr>
      <dsp:spPr>
        <a:xfrm>
          <a:off x="0" y="0"/>
          <a:ext cx="5606327" cy="1252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/>
            <a:t>Develop, train and assign a pool of tutors</a:t>
          </a:r>
          <a:r>
            <a:rPr lang="en-US" sz="1900" kern="1200"/>
            <a:t> to support students in STEM courses, especially math courses.</a:t>
          </a:r>
        </a:p>
      </dsp:txBody>
      <dsp:txXfrm>
        <a:off x="0" y="0"/>
        <a:ext cx="5606327" cy="1252830"/>
      </dsp:txXfrm>
    </dsp:sp>
    <dsp:sp modelId="{B14AE712-87C4-48D0-A3BA-5C85225B94A9}">
      <dsp:nvSpPr>
        <dsp:cNvPr id="0" name=""/>
        <dsp:cNvSpPr/>
      </dsp:nvSpPr>
      <dsp:spPr>
        <a:xfrm>
          <a:off x="0" y="1252830"/>
          <a:ext cx="5606327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0C6E8E-F2F8-4922-B6E1-A2F191BEB9CD}">
      <dsp:nvSpPr>
        <dsp:cNvPr id="0" name=""/>
        <dsp:cNvSpPr/>
      </dsp:nvSpPr>
      <dsp:spPr>
        <a:xfrm>
          <a:off x="0" y="1252830"/>
          <a:ext cx="5606327" cy="1252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Work with </a:t>
          </a:r>
          <a:r>
            <a:rPr lang="en-US" sz="1900" b="1" kern="1200"/>
            <a:t>California Teaching Fellows</a:t>
          </a:r>
          <a:r>
            <a:rPr lang="en-US" sz="1900" kern="1200"/>
            <a:t> to identify and help recruit tutors in their tutoring pool who could teach higher level math at the participating high schools with engineering pathways.  </a:t>
          </a:r>
        </a:p>
      </dsp:txBody>
      <dsp:txXfrm>
        <a:off x="0" y="1252830"/>
        <a:ext cx="5606327" cy="1252830"/>
      </dsp:txXfrm>
    </dsp:sp>
    <dsp:sp modelId="{4F23FC4E-62C3-4DFA-B0F2-436E9C3D95F0}">
      <dsp:nvSpPr>
        <dsp:cNvPr id="0" name=""/>
        <dsp:cNvSpPr/>
      </dsp:nvSpPr>
      <dsp:spPr>
        <a:xfrm>
          <a:off x="0" y="2505660"/>
          <a:ext cx="5606327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2F1AD8-0A69-499E-98ED-D5F6880E5FF6}">
      <dsp:nvSpPr>
        <dsp:cNvPr id="0" name=""/>
        <dsp:cNvSpPr/>
      </dsp:nvSpPr>
      <dsp:spPr>
        <a:xfrm>
          <a:off x="0" y="2505660"/>
          <a:ext cx="5606327" cy="1252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Work with California Teaching Fellows to develop </a:t>
          </a:r>
          <a:r>
            <a:rPr lang="en-US" sz="1900" b="1" u="sng" kern="1200"/>
            <a:t>tutor pipeline program</a:t>
          </a:r>
          <a:r>
            <a:rPr lang="en-US" sz="1900" u="sng" kern="1200"/>
            <a:t> </a:t>
          </a:r>
          <a:r>
            <a:rPr lang="en-US" sz="1900" kern="1200"/>
            <a:t>and work with the K-16 Collaborative to identify districts interested in piloting such a project.</a:t>
          </a:r>
        </a:p>
      </dsp:txBody>
      <dsp:txXfrm>
        <a:off x="0" y="2505660"/>
        <a:ext cx="5606327" cy="1252830"/>
      </dsp:txXfrm>
    </dsp:sp>
    <dsp:sp modelId="{64C9D1D5-54A4-4F29-A8C6-88004CE3F9EF}">
      <dsp:nvSpPr>
        <dsp:cNvPr id="0" name=""/>
        <dsp:cNvSpPr/>
      </dsp:nvSpPr>
      <dsp:spPr>
        <a:xfrm>
          <a:off x="0" y="3758490"/>
          <a:ext cx="5606327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94D873-4DC9-4447-8185-7F8566FF009D}">
      <dsp:nvSpPr>
        <dsp:cNvPr id="0" name=""/>
        <dsp:cNvSpPr/>
      </dsp:nvSpPr>
      <dsp:spPr>
        <a:xfrm>
          <a:off x="0" y="3758490"/>
          <a:ext cx="5606327" cy="1252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Assessing </a:t>
          </a:r>
          <a:r>
            <a:rPr lang="en-US" sz="1900" b="1" u="sng" kern="1200"/>
            <a:t>sustainable funding opportunities </a:t>
          </a:r>
          <a:r>
            <a:rPr lang="en-US" sz="1900" kern="1200"/>
            <a:t>involved with dual enrollment in non-credit tutoring courses for students as young as middle school.</a:t>
          </a:r>
        </a:p>
      </dsp:txBody>
      <dsp:txXfrm>
        <a:off x="0" y="3758490"/>
        <a:ext cx="5606327" cy="12528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CC2A6D0-5D39-664E-AE73-15BB849394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4BB5E9-8DAD-A04E-9691-81BB78297D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8ADA93F-E7DF-6F4A-8E56-B48E845A5391}" type="datetimeFigureOut">
              <a:rPr lang="en-US"/>
              <a:pPr>
                <a:defRPr/>
              </a:pPr>
              <a:t>10/4/2021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A98972-4EA1-A742-B357-2CF743B9233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ASCCC Academic Academy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DBA76E-688F-0F4E-BA30-6790D10ABA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8D268D4-1DCC-C64C-A18E-8FC5FEA506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67A6A58-33A5-6B4F-A3A0-194E6FC30BB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DC095B-F663-5447-9453-A245D06CE5B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0264C6E-3E86-7840-8CB1-62BD7FCE4DB1}" type="datetimeFigureOut">
              <a:rPr lang="en-US"/>
              <a:pPr>
                <a:defRPr/>
              </a:pPr>
              <a:t>10/4/2021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723C4E8-3F4D-D04A-BAF8-651E54DF1B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70532E2-2D0B-2C42-BFE7-00EA5CF501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E5ACFC-B433-704A-BFA9-4F462171B37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ASCCC Academic Academy 2020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EA6DDD-C8E9-444B-A973-CAFAFDD95C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8C0C864-278B-374A-A6F0-4CEE3ADE8F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418058" y="518962"/>
            <a:ext cx="4267199" cy="5852160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72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10/4/2021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3433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10/4/2021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056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10/4/2021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27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229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1160EA64-D806-43AC-9DF2-F8C432F32B4C}" type="datetimeFigureOut">
              <a:rPr lang="en-US" dirty="0"/>
              <a:pPr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23" y="6236208"/>
            <a:ext cx="5103729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901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006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8973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3DAA1-310D-4F32-9234-899F3ACC17C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369A0-141A-4394-8DDF-946A6A594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9361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3DAA1-310D-4F32-9234-899F3ACC17C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369A0-141A-4394-8DDF-946A6A594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664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413DAA1-310D-4F32-9234-899F3ACC17C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8369A0-141A-4394-8DDF-946A6A594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091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ection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4F7D80-DBC0-904C-9E65-7A36551C7D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588"/>
            <a:ext cx="4008438" cy="6923087"/>
          </a:xfrm>
          <a:prstGeom prst="rect">
            <a:avLst/>
          </a:prstGeom>
          <a:effectLst>
            <a:outerShdw blurRad="1905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958F44-9432-314D-AE33-ACB262C2D300}"/>
              </a:ext>
            </a:extLst>
          </p:cNvPr>
          <p:cNvSpPr/>
          <p:nvPr userDrawn="1"/>
        </p:nvSpPr>
        <p:spPr>
          <a:xfrm>
            <a:off x="0" y="1133475"/>
            <a:ext cx="4008438" cy="4619625"/>
          </a:xfrm>
          <a:prstGeom prst="rect">
            <a:avLst/>
          </a:prstGeom>
          <a:solidFill>
            <a:schemeClr val="accent4">
              <a:lumMod val="20000"/>
              <a:lumOff val="80000"/>
              <a:alpha val="90000"/>
            </a:schemeClr>
          </a:solidFill>
          <a:ln>
            <a:noFill/>
          </a:ln>
          <a:effectLst>
            <a:outerShdw blurRad="393700" dir="11400000" sx="1000" sy="1000" algn="ctr" rotWithShape="0">
              <a:schemeClr val="tx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8B6F3A-AFD0-7641-9CEE-CAB2C0372A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5863"/>
          <a:stretch/>
        </p:blipFill>
        <p:spPr>
          <a:xfrm>
            <a:off x="11487150" y="-36513"/>
            <a:ext cx="711200" cy="6961188"/>
          </a:xfrm>
          <a:prstGeom prst="rect">
            <a:avLst/>
          </a:prstGeom>
          <a:effectLst>
            <a:outerShdw blurRad="190500" dist="38100" dir="108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307029-25B3-4242-91F6-1E629F750B0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863" y="6376988"/>
            <a:ext cx="3778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885" y="1335091"/>
            <a:ext cx="3583461" cy="1611995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0701" y="1193842"/>
            <a:ext cx="6672648" cy="509174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7885" y="2947086"/>
            <a:ext cx="3583461" cy="2575824"/>
          </a:xfrm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2973C2A9-E941-1945-8517-AD68E5C2C4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890125" y="6356350"/>
            <a:ext cx="1143000" cy="368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12EA7-8AF5-6D4A-BB65-EDB273F44E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36908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3DAA1-310D-4F32-9234-899F3ACC17C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369A0-141A-4394-8DDF-946A6A594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0134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3DAA1-310D-4F32-9234-899F3ACC17C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369A0-141A-4394-8DDF-946A6A594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5600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3DAA1-310D-4F32-9234-899F3ACC17C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369A0-141A-4394-8DDF-946A6A594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7579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3DAA1-310D-4F32-9234-899F3ACC17C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369A0-141A-4394-8DDF-946A6A594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8772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3DAA1-310D-4F32-9234-899F3ACC17C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369A0-141A-4394-8DDF-946A6A594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7714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3DAA1-310D-4F32-9234-899F3ACC17C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369A0-141A-4394-8DDF-946A6A594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0521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3DAA1-310D-4F32-9234-899F3ACC17C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369A0-141A-4394-8DDF-946A6A594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0223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4413DAA1-310D-4F32-9234-899F3ACC17C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238369A0-141A-4394-8DDF-946A6A594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241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C19392-FD29-8D49-8560-1C7E7F1D96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38" y="6376988"/>
            <a:ext cx="3778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21365F-1657-3C40-90EB-F6DD9D95DB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822325" cy="6858000"/>
          </a:xfrm>
          <a:prstGeom prst="rect">
            <a:avLst/>
          </a:prstGeom>
          <a:effectLst>
            <a:outerShdw blurRad="190500" dist="38100" algn="ctr" rotWithShape="0">
              <a:srgbClr val="000000">
                <a:alpha val="4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7650" y="365125"/>
            <a:ext cx="10046043" cy="1325563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77650" y="1798320"/>
            <a:ext cx="4922537" cy="439134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8259" y="1798320"/>
            <a:ext cx="4948881" cy="439134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577BBE42-6646-574A-8F8F-061779CCC8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24514-134D-334B-9247-30111F82FF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0531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BDC406C7-C891-854D-B11C-9BA3F33D0C6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38" y="6376988"/>
            <a:ext cx="3778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F16640-5BF0-7045-9BD9-F81EB8E61D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822325" cy="6858000"/>
          </a:xfrm>
          <a:prstGeom prst="rect">
            <a:avLst/>
          </a:prstGeom>
          <a:effectLst>
            <a:outerShdw blurRad="190500" dist="38100" algn="ctr" rotWithShape="0">
              <a:srgbClr val="000000">
                <a:alpha val="4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7650" y="365125"/>
            <a:ext cx="10046043" cy="1325563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1277650" y="1798320"/>
            <a:ext cx="10058400" cy="4419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BF1D28D4-0B63-4F49-885F-3C0F3FF9DD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ECD38-FFDC-B946-A4F7-DDE361C586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0661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64D85B75-C2A5-1348-BA29-5AC2B5B45E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38" y="6376988"/>
            <a:ext cx="3778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71E71348-A66C-BF47-901E-578BE3ECBF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298113" y="6356350"/>
            <a:ext cx="10556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D2CB04-307F-394D-9421-4C7BD16D86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333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10/4/2021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2772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10/4/2021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523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10/4/2021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309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10/4/2021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764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6F429E9-F1BC-924F-A832-CDCEB5407F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77938" y="365125"/>
            <a:ext cx="10075862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87FE5A2-9799-5641-B170-D4D046B049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89050" y="1825625"/>
            <a:ext cx="1006475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– Remember to ad alt text to all imported graphics and images.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6EC4CEF-8B82-7242-84B1-FF9D2B43C7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7813" y="6356350"/>
            <a:ext cx="915987" cy="365125"/>
          </a:xfrm>
          <a:prstGeom prst="rect">
            <a:avLst/>
          </a:prstGeom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8398C44E-10D6-8241-94A7-2F5A39EDCE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</p:sldLayoutIdLst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Palatino" pitchFamily="2" charset="77"/>
          <a:ea typeface="Palatino" pitchFamily="2" charset="77"/>
          <a:cs typeface="Palatino" pitchFamily="2" charset="77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 pitchFamily="2" charset="77"/>
          <a:ea typeface="Palatino" pitchFamily="2" charset="77"/>
          <a:cs typeface="Palatino" pitchFamily="2" charset="77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 pitchFamily="2" charset="77"/>
          <a:ea typeface="Palatino" pitchFamily="2" charset="77"/>
          <a:cs typeface="Palatino" pitchFamily="2" charset="77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 pitchFamily="2" charset="77"/>
          <a:ea typeface="Palatino" pitchFamily="2" charset="77"/>
          <a:cs typeface="Palatino" pitchFamily="2" charset="77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 pitchFamily="2" charset="77"/>
          <a:ea typeface="Palatino" pitchFamily="2" charset="77"/>
          <a:cs typeface="Palatino" pitchFamily="2" charset="77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10476C"/>
          </a:solidFill>
          <a:latin typeface="Palatino" pitchFamily="2" charset="77"/>
          <a:ea typeface="Palatino" pitchFamily="2" charset="77"/>
          <a:cs typeface="Palatino" pitchFamily="2" charset="77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10476C"/>
          </a:solidFill>
          <a:latin typeface="Palatino" pitchFamily="2" charset="77"/>
          <a:ea typeface="Palatino" pitchFamily="2" charset="77"/>
          <a:cs typeface="Palatino" pitchFamily="2" charset="77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10476C"/>
          </a:solidFill>
          <a:latin typeface="Palatino" pitchFamily="2" charset="77"/>
          <a:ea typeface="Palatino" pitchFamily="2" charset="77"/>
          <a:cs typeface="Palatino" pitchFamily="2" charset="77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10476C"/>
          </a:solidFill>
          <a:latin typeface="Palatino" pitchFamily="2" charset="77"/>
          <a:ea typeface="Palatino" pitchFamily="2" charset="77"/>
          <a:cs typeface="Palatino" pitchFamily="2" charset="77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404040"/>
          </a:solidFill>
          <a:latin typeface="+mj-lt"/>
          <a:ea typeface="+mn-ea"/>
          <a:cs typeface="Gill Sans" panose="020B0502020104020203" pitchFamily="34" charset="-79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rgbClr val="404040"/>
          </a:solidFill>
          <a:latin typeface="+mj-lt"/>
          <a:ea typeface="+mn-ea"/>
          <a:cs typeface="Gill Sans" panose="020B0502020104020203" pitchFamily="34" charset="-79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404040"/>
          </a:solidFill>
          <a:latin typeface="+mj-lt"/>
          <a:ea typeface="+mn-ea"/>
          <a:cs typeface="Gill Sans" panose="020B0502020104020203" pitchFamily="34" charset="-79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404040"/>
          </a:solidFill>
          <a:latin typeface="+mj-lt"/>
          <a:ea typeface="+mn-ea"/>
          <a:cs typeface="Gill Sans" panose="020B0502020104020203" pitchFamily="34" charset="-79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404040"/>
          </a:solidFill>
          <a:latin typeface="+mj-lt"/>
          <a:ea typeface="+mn-ea"/>
          <a:cs typeface="Gill Sans" panose="020B0502020104020203" pitchFamily="34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54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4413DAA1-310D-4F32-9234-899F3ACC17C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238369A0-141A-4394-8DDF-946A6A594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2251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hyperlink" Target="https://www.flickr.com/photos/lekeiner/8374467765/" TargetMode="External"/><Relationship Id="rId7" Type="http://schemas.openxmlformats.org/officeDocument/2006/relationships/diagramColors" Target="../diagrams/colors2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bakersfieldcollege.edu/academics/pathways" TargetMode="Externa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kersfieldcollege.edu/academics/program-mapper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mailto:marimarq@bakersfieldcollege.edu" TargetMode="Externa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>
            <a:extLst>
              <a:ext uri="{FF2B5EF4-FFF2-40B4-BE49-F238E27FC236}">
                <a16:creationId xmlns:a16="http://schemas.microsoft.com/office/drawing/2014/main" id="{860FC19C-5480-6D43-9AF2-E148516DE5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31100" y="503238"/>
            <a:ext cx="4267200" cy="5851525"/>
          </a:xfrm>
        </p:spPr>
        <p:txBody>
          <a:bodyPr/>
          <a:lstStyle/>
          <a:p>
            <a:r>
              <a:rPr lang="en-US" b="1" dirty="0"/>
              <a:t>K-16 Alignments and Beyond to Support Transfer</a:t>
            </a:r>
            <a:endParaRPr lang="en-US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705DD221-7786-44A9-945B-F8E642A9F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ADAAC83-6C3F-43C5-96C4-6FDA03392B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0080"/>
            <a:ext cx="6572503" cy="526117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7" name="Picture 7" descr="Chart, bar chart&#10;&#10;Description automatically generated">
            <a:extLst>
              <a:ext uri="{FF2B5EF4-FFF2-40B4-BE49-F238E27FC236}">
                <a16:creationId xmlns:a16="http://schemas.microsoft.com/office/drawing/2014/main" id="{D396EC23-D1D6-4864-9F98-A217D9BDE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998" y="961813"/>
            <a:ext cx="5870428" cy="4625556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95AE8F05-A7EA-4AE9-88D2-700581D77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9436" y="640080"/>
            <a:ext cx="3702888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3C7C019-BAFE-4BE3-B269-79CBD3EB7D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3812" y="806357"/>
            <a:ext cx="3374136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5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BA98E7D4-F2FF-4CFE-8838-42583E26C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0097" y="1547398"/>
            <a:ext cx="3041566" cy="344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36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84FCD5C-7443-4EBD-B37B-EAB86BF09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920" y="804334"/>
            <a:ext cx="10550161" cy="5102266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0E9B40-C467-4CDE-8CC1-38533731D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968883"/>
            <a:ext cx="10222992" cy="4773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2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D3569EB8-4502-40AA-8333-E08DF1582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648" y="1110499"/>
            <a:ext cx="7419582" cy="448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5198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>
            <a:extLst>
              <a:ext uri="{FF2B5EF4-FFF2-40B4-BE49-F238E27FC236}">
                <a16:creationId xmlns:a16="http://schemas.microsoft.com/office/drawing/2014/main" id="{684FCD5C-7443-4EBD-B37B-EAB86BF09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920" y="804334"/>
            <a:ext cx="10550161" cy="5102266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010E9B40-C467-4CDE-8CC1-38533731D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968883"/>
            <a:ext cx="10222992" cy="4773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2" name="Picture 2" descr="Chart, waterfall chart&#10;&#10;Description automatically generated">
            <a:extLst>
              <a:ext uri="{FF2B5EF4-FFF2-40B4-BE49-F238E27FC236}">
                <a16:creationId xmlns:a16="http://schemas.microsoft.com/office/drawing/2014/main" id="{738B11B8-6D2C-4711-8836-6C86BEE76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527" y="1288923"/>
            <a:ext cx="6878945" cy="413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12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A picture containing person&#10;&#10;Description automatically generated">
            <a:extLst>
              <a:ext uri="{FF2B5EF4-FFF2-40B4-BE49-F238E27FC236}">
                <a16:creationId xmlns:a16="http://schemas.microsoft.com/office/drawing/2014/main" id="{A953523D-FDCD-40A7-B575-5173401872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26" b="185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EDF8B2-55A0-4A00-8352-D9EAFD100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chemeClr val="bg1">
              <a:alpha val="60000"/>
            </a:schemeClr>
          </a:solidFill>
          <a:ln>
            <a:solidFill>
              <a:schemeClr val="tx1"/>
            </a:solidFill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What work has been done on the engineering pathway?</a:t>
            </a:r>
          </a:p>
        </p:txBody>
      </p:sp>
    </p:spTree>
    <p:extLst>
      <p:ext uri="{BB962C8B-B14F-4D97-AF65-F5344CB8AC3E}">
        <p14:creationId xmlns:p14="http://schemas.microsoft.com/office/powerpoint/2010/main" val="732187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54B94-2C33-47FD-8D18-BFE8A2091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5894832" cy="1188720"/>
          </a:xfrm>
        </p:spPr>
        <p:txBody>
          <a:bodyPr>
            <a:normAutofit/>
          </a:bodyPr>
          <a:lstStyle/>
          <a:p>
            <a:r>
              <a:rPr lang="en-US"/>
              <a:t>Engineering Pathway</a:t>
            </a:r>
          </a:p>
        </p:txBody>
      </p:sp>
      <p:sp>
        <p:nvSpPr>
          <p:cNvPr id="24" name="Rectangle 26">
            <a:extLst>
              <a:ext uri="{FF2B5EF4-FFF2-40B4-BE49-F238E27FC236}">
                <a16:creationId xmlns:a16="http://schemas.microsoft.com/office/drawing/2014/main" id="{8CC23146-3D9E-4DD1-90F2-D9AAE4927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6706" y="964692"/>
            <a:ext cx="3986784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5" name="Rectangle 28">
            <a:extLst>
              <a:ext uri="{FF2B5EF4-FFF2-40B4-BE49-F238E27FC236}">
                <a16:creationId xmlns:a16="http://schemas.microsoft.com/office/drawing/2014/main" id="{FB165923-D8A4-48EF-BD8D-8DF410BBE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1298" y="1128683"/>
            <a:ext cx="3657600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F37318DB-FAB0-420B-97E7-0028B22C5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15890" y="2322112"/>
            <a:ext cx="3328416" cy="22217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31B0B1-269A-40C8-972B-1730A2303ED6}"/>
              </a:ext>
            </a:extLst>
          </p:cNvPr>
          <p:cNvSpPr txBox="1"/>
          <p:nvPr/>
        </p:nvSpPr>
        <p:spPr>
          <a:xfrm>
            <a:off x="5355772" y="1670180"/>
            <a:ext cx="6214188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D21670C5-C2D4-45F6-B240-0E05C3CAD1CA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29134" y="2220510"/>
          <a:ext cx="7007152" cy="4192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95343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58EA7B-F3C3-4CBC-B600-A306C5ED2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000"/>
              <a:t>JFF NORTH STAR STATEMENT FOR INTERSEGMENTAL INTEGRATION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7E5FC-D2D7-4874-B5F9-399A6522D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>
                <a:solidFill>
                  <a:srgbClr val="404040"/>
                </a:solidFill>
              </a:rPr>
              <a:t>Students in the Fresno region—particularly those from groups underrepresented in engineering fields— </a:t>
            </a:r>
            <a:r>
              <a:rPr lang="en-US" b="1" u="sng">
                <a:solidFill>
                  <a:srgbClr val="404040"/>
                </a:solidFill>
              </a:rPr>
              <a:t>have the engagement, role modeling, support systems, financial resources, math instruction, and work-based learning experiences </a:t>
            </a:r>
            <a:r>
              <a:rPr lang="en-US" b="1">
                <a:solidFill>
                  <a:srgbClr val="404040"/>
                </a:solidFill>
              </a:rPr>
              <a:t>to meet critical milestones from K-12 through bachelor’s degree completion </a:t>
            </a:r>
            <a:r>
              <a:rPr lang="en-US">
                <a:solidFill>
                  <a:srgbClr val="404040"/>
                </a:solidFill>
              </a:rPr>
              <a:t>and see that engineering is for people of all backgrounds. ​</a:t>
            </a:r>
          </a:p>
          <a:p>
            <a:pPr marL="0" indent="0" fontAlgn="base">
              <a:buNone/>
            </a:pPr>
            <a:r>
              <a:rPr lang="en-US">
                <a:solidFill>
                  <a:srgbClr val="404040"/>
                </a:solidFill>
              </a:rPr>
              <a:t>This set of co-curricular supports is co-designed by K-12, community college, and university partners, </a:t>
            </a:r>
            <a:r>
              <a:rPr lang="en-US" b="1" u="sng">
                <a:solidFill>
                  <a:srgbClr val="404040"/>
                </a:solidFill>
              </a:rPr>
              <a:t>with shared responsibility for key pathway assets</a:t>
            </a:r>
            <a:r>
              <a:rPr lang="en-US">
                <a:solidFill>
                  <a:srgbClr val="404040"/>
                </a:solidFill>
              </a:rPr>
              <a:t>, addressing institutional barriers, and increasing student achievement.</a:t>
            </a:r>
          </a:p>
          <a:p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309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data:image/jpg;base64,%20/9j/4AAQSkZJRgABAQEAYABgAAD/2wBDAAUDBAQEAwUEBAQFBQUGBwwIBwcHBw8LCwkMEQ8SEhEPERETFhwXExQaFRERGCEYGh0dHx8fExciJCIeJBweHx7/2wBDAQUFBQcGBw4ICA4eFBEUHh4eHh4eHh4eHh4eHh4eHh4eHh4eHh4eHh4eHh4eHh4eHh4eHh4eHh4eHh4eHh4eHh7/wAARCAGCAx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hrer6fotrFc6lOYYpZ0gQhGbLucKOAep71frhvjbo+pa74Ni07SmvI7h9Rtj51ooMsKiQbnXIIGB37ULdDR0Nl4m0W98S3fh2zuzcahZRh7pYonZIM9FeQDYrnrtJ3Y5xWuzKqlmYKoGSScACvOfhhpGreCb298EPaTXenHfeabrbRbzLuPzJdMMZmDH73G8ehBrsNHs9afT7m18UXelakZiygWdi9vH5RGCrK8sm49ecgYPSgQ7w14j0TxJBdXGh6hFfw2ly9rNJFkoJUxuUHo2M9RkVS0Xxr4d1jVl02wup3lkV3t5HtJUhuVTG4wysoSUDIzsJrF+HWh3VjY+MLH7G+mR3Ws3TWeI9i+WyKFdAP4fTHpXMfCjSNb0q58Kaatr4gt7jTLI23iA3+42jbIdiCAt8jfvAu0x8BNwOM4p2/Jfl+gM9P8U6/pvhnR21XVpJ0thLFCBBbyTyNJLIscaqkYLMSzKMAd6r+HfFFhrlzJb2tjrls0aby1/o9zaIRnGA0sagnnoDmsD47Wd5feAPLsYdQlkj1XTZ2+wQmW4SOO9hd3RQCSVVWbgHpT/h7exzX11bre+M7tjDuzrely28a4OPlZ4kBbnpknFJdRvZGlpvjzwpqPhnUvEllqyz6Zpks0N7KsT7oXiYrIpTG7II9ORgjNWte8V6Lov2ZLua4luLpDJBa2lrJczyIOrCKNWcgZGTivE9W8F+KNL+FN5qWg6NdSalfLfWeraSF2vcwvdzNFMq95ED7h/eRiPTHot9DfeHfGEviGbTdRvLK90iKzM1jbG4nspIyTjygCzK27PAPKjIxzR/X5k32/rsdNZeLvD95oN7rcN632SwD/bA8LpLblRlleMjerAdiM03WPGXhvSDon9pamlqNclWHT2dGCyuy7gCcYXI/vY9OtcJYWfi2+8F+Okv01K+hvLXbpT3thDbXlwfJIfdHEqn72Au4BvarXivwq+vp4D0zUdKmuLGO2kivxtP7jNuoBJ/hYMOD2Ip9fuBv9Tt9S8UaJp1xqkF5eGOTSrD+0LweU58uD5vnyBz9xuBk8dKo6D440nWry3trLT/EafaBujludBvIIcYzkySRBRx0yea8zi0PxqT8RdN1jTrq9lTwr/ZunagqZGp/JPsIx/y0w6hh/e+tdD8M7sQ3WlWk198QJZvs6xNDqWjzxWqME53OYVAxg4Jb0oSG9v68jpr/AOIGgWms3+krb69eXWnyLFdfYdDu7pI3aNZApeONlztdTjPcVb8QeMtG0OPTGvk1RpdU3fZLe30y4nnfam9sxxoWXA67gMV5tcRXWm/ELxpLeXHjzT4r3U4ZrY6PpU08E0Ys7dC+5InGdyMp5/h6V0vjfR9Q8ReJfAl1YTaxZW8X2qSe7ij8uaANb4USB1+Qk8EEZzxS6L5At7ep1XhvxTo+v/a0sZLqOez2m5tru0ltp4g2drNHKqsA21sHGDg46VT1Hx94T07wtpvii+1ZbfR9SkhjtbmSJwrGU4TcMZUHPVsAd8Vg/DjRtV0TxD4ns9cTUNS1CVYmg12YllvbUb/KiOPljeJnkBUAA7g+PmIGHF4Z1C6+EXw70W+0WeV7a708ahayQ5Mca/6zevYAdaOqt5B3+Z6lJrGnJr8GhNcY1Ce1e7ji2NgxIyqzbsY4LrxnPNYM/wARfCcMzh726NtHIYpL9bGdrONwdpVrgJ5QIPHLda4rwx4Z8Uab8UDot3DczaHYeHbu00vV2Jb93LNCUgc/89IwjAH+Jdp6g024k8SWHw9sPB1hp/iLT9c0+2+zBbTSorm0viq7VZ5pUaJUY4c5ZWySKB2PZFIZQykEHkEd65jWfHOh6Xrkuiyw61dXsKJJKljo91dLGrfd3NFGyjPpmtzRVu00eyS/EYu1t4xOIwAok2jdjHGM5rg5fDfiK8+KWv6hZa9qmhWclraqslva28iXBVTnmWNunTjFNrWxN9Dp7/xn4bsvBjeMJ9SH9irGJPtCRu5IJ2gBFBYnJxjGfajxF4w0XQtGh1i7Goz2E0TTCex06e6VIwu4u/lI2wY5ycd/SuM1/wAIax/aHhrwp4X8m10vSN+p3F5qdo91DcTHcqIwWSMs2Wkc84Hy8dKTw3pPiTTfhT4t8FalavdXGn2t1babPb27JFeQyQloljVmY/Lu8vBYnK9TSls2ilurnWWfj3w/ceH7jXmGq2mnQeVumvNKubfcJGCoUEiAuCWHKg4zzW3farY2WoafYXMxS41F3jtV2E72RDIwyBgfKpPOOlcL470fVL74EjR7W0ujqBtLJPKiTMqlZIi2B6qAT+FLc+FNUsfHvhDUP7Z1zWLeC5ufP+1MjRwBrWRQx2qMZYhfxqpJJtIiLbSbOim8deF4dD0rWpdS2WOrXSWlnIYZMvKxIClcZTBVslgAu05xita31fT7jXLzRYZi99ZwxT3EexsIkpcJ82MZPlvxnPHuK8vtvBd/qfibxF4b1Cxnh8PWiX02nXBHyyyagAzGM/3omN0PYSrWp4Gk8Saf4D17xdq+h3Z8SagWmbT0jzLuhiWFI1HozRs49pKXS5XWx12meLNB1PUtZ02wvWnu9FZVvo1hfKEruG3j5+h+7nkY68Ug8XeH20Cx11L/AMyxv5EitWSJ2eWRjtCBAN27OQRjIwc4wa818M+D/HHgzWvC+r3V1purx/vLHVYtO02WOYi5fzHmd2mcOEm5JCrhc4wOK6Tw54TWz+Lmt6ibO5TTEgiuLBGz9nS6l3C4kjHQOQqZ+p9TRbYTZ6HRRRSGFFFFABRRRQAUUUUAFFFFABRRRQAUUUUAFFFFABRRRQAUUUUAFFFFABRRRQAUUUUAFFFFABRRRQAUUUUAFFFFABRRRQAUUUUAZfirWo9A0WXVJYHnSNlUopAJ3MB3+tcX/wALZsP+gPdf9/Vra+L/APyIl3/10i/9GLXhlergsLTq0+aS1ufGcQZxi8HilToysrJ7Luz1n/hbNh/0B7r/AL+rR/wtmw/6A91/39WvJqK6/qFDseH/AKy5j/P+C/yPWf8AhbNh/wBAe6/7+rR/wtmw/wCgPdf9/Vryaij6hQ7B/rLmP8/4L/I9Z/4WzYf9Ae6/7+rR/wALZsP+gPdf9/Vryaij6hQ7B/rLmP8AP+C/yPWf+Fs2H/QHuv8Av6tH/C2bD/oD3X/f1a8moo+oUOwf6y5j/P8Agv8AI9Z/4WzYf9Ae6/7+rR/wtmw/6A91/wB/Vryaij6hQ7B/rLmP8/4L/I9Z/wCFs2H/AEB7r/v6tH/C2bD/AKA91/39WvJqKPqFDsH+suY/z/gv8j1n/hbNh/0B7r/v6tH/AAtmw/6A91/39WvJqKPqFDsH+suY/wA/4L/I9Z/4WzYf9Ae6/wC/q0f8LZsP+gPdf9/Vryaij6hQ7B/rLmP8/wCC/wAj1n/hbNh/0B7r/v6tH/C2bD/oD3X/AH9WvJqKPqFDsH+suY/z/gv8j1n/AIWzYf8AQHuv+/q0f8LZsP8AoD3X/f1a8moo+oUOwf6y5j/P+C/yPWf+Fs2H/QHuv+/q0f8AC2bD/oD3X/f1a8moo+oUOwf6y5j/AD/gv8j1n/hbNh/0B7r/AL+rR/wtmw/6A91/39WvJqKPqFDsH+suY/z/AIL/ACPWf+Fs2H/QHuv+/q0f8LZsP+gPdf8Af1a8moo+oUOwf6y5j/P+C/yPWf8AhbNh/wBAe6/7+rR/wtmw/wCgPdf9/Vryaij6hQ7B/rLmP8/4L/I9Z/4WzYf9Ae6/7+rR/wALZsP+gPdf9/Vryaij6hQ7B/rLmP8AP+C/yPWf+Fs2H/QHuv8Av6tH/C2bD/oD3X/f1a8moo+oUOwf6y5j/P8Agv8AI9Z/4WzYf9Ae6/7+rR/wtmw/6BFz/wB/VryavUvD9jAfClhN4Z0vR9SvWXN4Lw5kDdwBkY5zWVbC0KST5fxO7A5xmWLm4qolZX+FNv0VtSf/AIWzYf8AQHuv+/q0f8LZsP8AoD3X/f1axNQ0rSdQ8a6bZ3Okz6GZQPtELriOZsjiMqe/PPHSodV8JWd948m0bSr2CFSrOUEZxDtA+U+p75qFRw2l420ubzx+bpNwqJ+8o7JNt+TSOh/4WzYf9Ae6/wC/q0f8LZsP+gPdf9/VrhND8NTaomrMl0kf9mxl2ypO/Genp92rNt4RZdKtNQ1LVrLTvtmDbRTZJcepx0HT860eGwqdv8zmhm2czSknpr0j0dn+J2X/AAtmw/6A9z/39Wj/AIWzYf8AQHuv+/q1meNfDEmoeJ7HT9OhtrYJYCSeTG1EAOCxx1rmNV8N/Z9HfV9N1O11SzifZM8OQYz7g9veop0MLNLTf1NsTmOcUZSXNdR62XRXdlvpfU7r/hbNh/0B7r/v6tH/AAtmw/6A91/39WuYl8Ci3exW716ytzexq0IdW3MxHTH49a0fCng2xi1LWbTXJYZLizhJRfmKqCDiX3Ht7UpUsIk3b8yqeNzuc1BtK/fl7X1+Rrf8LZsP+gPdf9/Vo/4WzYf9Ae6/7+rXld5HFDdyxQ3C3ESMQsqggOPUA1b8NIkniPTI5FDo13ErKRkEFxxW/wBRoWvb8zz48RZk5qHOt7bI9J/4WzYf9Ae5/wC/q0f8LZsP+gPdf9/VrA8S+GZNT8bauln9msbG0VHmlf5Y4xsB6Dv1rG1TwvJb6QdY0/ULbU7BXEcskIIMbcfeB+o/OsoYfCyS03t36nZWzLOKUp+9dRb1stbOzaW9juP+Fs2H/QHuv+/q0f8AC2bD/oD3X/f1a4vV/CM+neKrLQGvI5JLsIRKEIC7mI6fhViy8D3N3rGraamoQI+nBSzupCvkZ/Cn9Xwlr/PqJZnnbk4Le9to72vb7jrP+Fs2H/QHuv8Av6tH/C2bD/oD3X/f1a5LT/Bqalc3sOn65ZXKWsIkMqg7CTnjPbGKr6j4TeHQhrGn6na6lbCURP5IYEMTjjPXkij6vhL2/wAxPM86UXO6tr/L039bHa/8LZsP+gPdf9/Vo/4WzYf9Ae6/7+rXKDwPILhNOk1mwj1eSPzFsmJ3YxnGemazn8N3A8NXGsidS1rOYbi32ndGc4yTQsPhH/TFLNM6jv59I9NX8123O8/4WzYf9Ae6/wC/q0f8LZsP+gPc/wDf1a8/1fQZNM0PT9SuLlPMvgWSDb8yr6k1s/CC2trrxVLHdW8c8YtHbbIoYZ3LzzRLC4ZQc0r2CjnGa1MRChKaTlbouux0/wDwtmw/6A9z/wB/Vo/4WzYf9Ae5/wC/q1Sm0Kxm+IdtqCW8a6TJZ/2gyhRsCquCPTrg/jVb4laTb3fifSbPT0tLFbm13FmxGi8k5J+lZRpYZyUeXdX32OypjM2hSnU9onyystFre2q+81v+Fs2H/QHuv+/q0f8AC2bD/oD3X/f1a4688IgaPeanpus2eox2RxcLGGBX6E8GpP8AhDUi0mw1O+1yzs7e8QFfMVshj0GB1+tafV8J/Vzl/tPOr2utr/Zta9t9tzrf+Fs2H/QHuv8Av6tH/C2bD/oD3X/f1a878T6Fd6Bfra3TRyLIgkiljOVkX1FZVaxwWHkrpaepyVeIM0pTcJys15I9Z/4WzYf9Ae6/7+rR/wALZsP+gPdf9/Vryain9QodjP8A1lzH+f8ABf5HrP8Awtmw/wCgPdf9/Vo/4WzYf9Ae6/7+rXk1FH1Ch2D/AFlzH+f8F/kes/8AC2bD/oD3X/f1aP8AhbNh/wBAe6/7+rXk1FH1Ch2D/WXMf5/wX+R6z/wtmw/6A91/39Wj/hbNh/0B7r/v6teTUUfUKHYP9Zcx/n/Bf5HrP/C2bD/oD3X/AH9Wj/hbNh/0B7r/AL+rXk1FH1Ch2D/WXMf5/wAF/kes/wDC2bD/AKA91/39Wj/hbNh/0B7r/v6teTUUfUKHYP8AWXMf5/wX+R6z/wALZsP+gPdf9/Vo/wCFs2H/AEB7r/v6teTUUfUKHYP9Zcx/n/Bf5HrP/C2bD/oD3X/f1aP+Fs2H/QHuv+/q15NRR9Qodg/1lzH+f8F/kes/8LZsP+gPdf8Af1aP+Fs2H/QHuv8Av6teTUUfUKHYP9Zcx/n/AAX+R6z/AMLZsP8AoD3X/f1aP+Fs2H/QHuv+/q15NRR9Qodg/wBZcx/n/Bf5HrP/AAtmw/6A91/39Wj/AIWzYf8AQHuv+/q15NRR9Qodg/1lzH+f8F/kes/8LZsP+gPdf9/Vo/4WzYf9Ae6/7+rXk1FH1Ch2D/WXMf5/wX+R6z/wtmw/6A91/wB/Vo/4WzYf9Ae6/wC/q15NRR9Qodg/1lzH+f8ABf5HrP8Awtmw/wCgPdf9/Vo/4WzYf9Ae6/7+rXk1FH1Ch2D/AFlzH+f8F/kes/8AC2bD/oD3X/f1aP8AhbNh/wBAe6/7+rXk1FH1Ch2D/WXMf5/wX+R6z/wtmw/6A91/39Wj/hbNh/0B7r/v6teTUUfUKHYP9Zcx/n/Bf5HtPh34jWes61a6XHplxE9wxUO0gIGFJ/pXcV4B8NP+R70r/ro//otq9/rzMdRhSmlBdD7Dh3H18bh5TrO7UrduiCiiiuI98K5Xxjpt7quv6NZx3F7b2LLObmS2lCEEKNn657V1Vc3riRnx34cdrgI6x3W2LaT5nyDPI4GPetqDalddn+RxZhFSoqMtnKPW32l/Xnsc78TtAisvBizLqGozG02RqsswZZA0nVxjkjPHToK8kr3P4wceA7v/AK6Rf+jFrwvcv94fnXs5fJypNvufBcUUoUsYowVvdX5tC0Um5f7w/Ojcv94fnXcfOC0Um5f7w/Ojcv8AeH50ALRSbl/vD86Ny/3h+dAC0Um5f7w/Ojcv94fnQAtFJuX+8Pzo3L/eH50ALRSbl/vD86Ny/wB4fnQAtFJuX+8Pzo3L/eH50ALRSbl/vD86Ny/3h+dAC0Um5f7w/Ojcv94fnQAtFJuX+8Pzo3L/AHh+dAC0Um5f7w/Ojcv94fnQAtFJuX+8Pzo3L/eH50ALRSbl/vD86Ny/3h+dAC0Um5f7w/Ojcv8AeH50ALRSbl/vD86Ny/3h+dAC0Um5f7w/Ojcv94fnQAV2sUng/VNLs914/h/UIE2zNFCWWX346/nXFbl/vD86Ny/3h+dZzp89tbHTh8T7Fv3VJPo/+BZr5M7/AFvxXpTar4djtZbm7t9KkBlupV+eToCcdTwM1JHr2h6f8R/7ei1A3NrdB/M2REGHIAGfXp2rzzcv94fnRuX+8PzrJYWFreTX3na85ruXM0r3Ulvo4qy69tNbno2k6j4Y0e38QRw60bqXUIX8v9wVUZDYXPc/N+lUr7UvD/iHQ9HXUNTk06602IQyJ5BfzFAAyuO/yiuG3L/eH50bl/vD86FhUnzXd/6QSzecoez5I8uumvV37338z1WbxtosHimO4gndrKXTxbtKqZaJs5BIPX3rD8T+IN2gT2MXif8AtF5ztaKLTo4kK+7YBB+lcNuX+8Pzo3L/AHh+dKOEhFp/5FVc8xFWMou2t9rq199n+dzt/F2t6Zfar4bmtbkSR2cMaznB+Qgrn+Vaw8UaG3jXWZ2vNtpf2SwJOEJAYAjkde9eZbl/vD86Ny/3h+dN4WDio+v4u5Mc5rRm5pK7af3K3fsye+ihhu5Yba4FxCrEJKF27x64PSuz0uTwOw0rUvtUumXNkVe4gETP5zqc5Bz6iuF3L/eH50bl/vD861nT50ldnJh8WqM3JQTv0fTW+mt/x9T0CLxdpWo3viC11HzrWy1Ur5cypuaMqAAWH4A1Sn1TR9F8IXmh6XetqVxfSBpZvKKJGoxwM9Tx+tcZuX+8Pzo3L/eH51msNFbbafhsdMs2rSTcknL3teqUt+tur6dT03Udb8Lal4p0vxJJq0kLQIiva+QSwYMTknpgbufpVePxHpC6v4suPtgCX8IW2bafnOzH86863L/eH50bl/vD86lYSNrXe1vxuavO6zfNyq97vfV2ce/ZnW+AtW0/TdM1uG8uBE9zbbIhgnc2DxUuha5Y2Pw/nsWmH277YsyREH5gCp69O1cbuX+8Pzo3L/eH51pKhGTbfW34HLSzKpSjGMUtFJf+Bbnqt54wsby5XUbfxK2nx+WN1r/ZySSq+OzEc1kfDq6m1XxBqmn3iTXNnqqP5z+XtAYdGIHANcDuX+8PzrQsNd1TT7OSzstQlt4JCS6o2M/j1rJ4RRg4w6/12OyOdTqV4VK2yd3a+vTZuyv5dzT+IeppqPiSVIGza2ii3gA6YXqfxNT/AAx1Wx0fxDLdahOIYjaugYgnLErgcfQ1ypYZ+8Pzo3L/AHh+dbexXs/Z9DhWPmsX9aW97+R6FB4ssE+G0unmUf2oI3toxtOfLZvX02/yqW/8Q+GbrxTo11fbbuzgsRFJmMsEk7Eg9cV5xuX+8Pzo3L/eH51n9Vhdvvf8Tq/tqu4xi0mkor/wF3V/1PT7zxLpLeHta02TXUu5biFvs4S08mNRg4QY6n3NN8RWuk3XgrwzHqWotYHysxyeUXUjAyDjofSvMty/3h+dW7zVL28tLe0urtpYLYYhQkYQe1R9U5WuV9b/AIWNXnTqRkqsE7xst/5k9db/AIm58QdbstXvLKDTt7WlhbiGORxgv0ycfgK5mk3L/eH50bl/vD866acFCKijysTiJYiq6s93/wAMLRSbl/vD86Ny/wB4fnVmAtFJuX+8Pzo3L/eH50ALRSbl/vD86Ny/3h+dAC0Um5f7w/Ojcv8AeH50ALRSbl/vD86Ny/3h+dAC0Um5f7w/Ojcv94fnQAtFJuX+8Pzo3L/eH50ALRSbl/vD86Ny/wB4fnQAtFJuX+8Pzo3L/eH50ALRSbl/vD86Ny/3h+dAC0Um5f7w/Ojcv94fnQAtFJuX+8Pzo3L/AHh+dAC0Um5f7w/Ojcv94fnQAtFJuX+8Pzo3L/eH50ALRSbl/vD86Ny/3h+dAC0Um5f7w/Ojcv8AeH50AdB8O2kXxppzQxiSUNIUQtgM3lPgZ7ZPevZLfUPFD29w03h22ilRAYUF+GEjZGQTt+XjJz7V478M2H/CeaTyP9Y//otq+gK8bMZJVFdX0/U+84VpynhZtTa957W7Lumc54c8RXmoa7e6NqGlpZXNpGrtsuPNBDAEc4HYiujrmdKe5PxB1hHsI44BBFsuRb7WkO1cgvj5senaumrgrJKSsraI+lwMpypvnldqUldq2za6BXO63Lbr448PRyWpkmeO68uXzCPLwgz8uOc/pXRVg6vHfN4x0KSEf6IqXHnnK9So29eevp+NFL4n6P8AIeNv7NW/mj0v9pf1fpubrKrDDKCPQim+TD/zyT/vkU+isjqshnkw/wDPJP8AvkUeTD/zyT/vkU+ii4cq7DPJh/55J/3yKPJh/wCeSf8AfIp9FFw5V2GeTD/zyT/vkUeTD/zyT/vkU+ii4cq7DPJh/wCeSf8AfIo8mH/nkn/fIp9FFw5V2GeTD/zyT/vkUeTD/wA8k/75FPoouHKuwzyYf+eSf98ijyYf+eSf98in0UXDlXYZ5MP/ADyT/vkUeTD/AM8k/wC+RT6KLhyrsM8mH/nkn/fIo8mH/nkn/fIp9FFw5V2GeTD/AM8k/wC+RR5MP/PJP++RT6KLhyrsM8mH/nkn/fIo8mH/AJ5J/wB8in0UXDlXYZ5MP/PJP++RR5MP/PJP++RT6KLhyrsM8mH/AJ5J/wB8ijyYf+eSf98in0UXDlXYZ5MP/PJP++RR5MP/ADyT/vkU+ii4cq7Fe6NrbQPPMiLGgyx21nf25on99P8Av3VjxJ/yA7r/AHK89r4nifiTFZViIUqKTTV9b935o6KNCE1dndf25on99P8Av3R/bmif30/791wtFfN/6+Zj/LH7n/ma/VaZ3X9uaJ/fT/v3R/bmif30/wC/dcLRS/18zH+WP3P/ADD6rTO6/tzRP76f9+6P7c0T++n/AH7rhaKf+vmY/wAsfuf+YfVaZ3X9uaJ/fT/v3R/bmif30/791wtFH+vmY/yx+5/5h9Vpndf25on99P8Av3R/bmif30/791wtFL/XzMf5Y/c/8w+q0z0y3+zTwpNHGhRxlTt7VJ5MP/PJP++RVXQf+QPa/wDXMVdr9UwtWVWhCpLdpP70cbik9hnkw/8APJP++RR5MP8AzyT/AL5FPore4uVdhnkw/wDPJP8AvkUeTD/zyT/vkU+ii4cq7DPJh/55J/3yKPJh/wCeSf8AfIp9FFw5V2GeTD/zyT/vkUeTD/zyT/vkU+ii4cq7DPJh/wCeSf8AfIo8mH/nkn/fIp9FFw5V2GeTD/zyT/vkVS1C+02wkWO62IzDIGzPFaFcf48/4/rb/rkf514vEGZVcuwMsRSSbTW+2rsaUqcZSszX/tzRP76f9+6P7c0T++n/AH7rhaK/P/8AXzMf5Y/c/wDM6fqtM7r+3NE/vp/37o/tzRP76f8AfuuFopf6+Zj/ACx+5/5h9Vpndf25on99P+/dH9uaJ/fT/v3XC0U/9fMx/lj9z/zD6rTO6/tzRP76f9+6P7c0T++n/fuuFoo/18zH+WP3P/MPqtM7r+3NE/vp/wB+6P7c0T++n/fuuFoo/wBfMx/lj9z/AMw+q0zvrXVdIurhLeFkaRzhR5daXkw/88k/75FcD4Y/5D1p/vH/ANBNeg19twxnFfNcNOrWSTUraeifd9znrUowdkM8mH/nkn/fIo8mH/nkn/fIp9FfSXMuVdhnkw/88k/75FHkw/8APJP++RT6KLhyrsM8mH/nkn/fIo8mH/nkn/fIp9FFw5V2GeTD/wA8k/75FHkw/wDPJP8AvkU+ii4cq7DPJh/55J/3yKPJh/55J/3yKfRRcOVdhnkw/wDPJP8AvkUeTD/zyT/vkU+ii4cq7DPJh/55J/3yKPJh/wCeSf8AfIp9FFw5V2GeTD/zyT/vkUeTD/zyT/vkU+ii4cq7DPJh/wCeSf8AfIo8mH/nkn/fIp9FFw5V2GeTD/zyT/vkUeTD/wA8k/75FPoouHKuwzyYf+eSf98ijyYf+eSf98in0UXDlXYZ5MP/ADyT/vkUeTD/AM8k/wC+RT6KLhyrsM8mH/nkn/fIo8mH/nkn/fIp9FFw5V2GeTD/AM8k/wC+RR5MP/PJP++RT6KLhyrsNWONTlY0B9QtOoooGlY5PR4mX4l65L9qiYNbw4hDkunyryRjArrK5LRjbf8ACzddCJKJ/s8O9iw2kbVxgV1tbV916L8jgy+3JP8Axz/9KYVz+s2rS+NNAuh52IEuQdsJZPmQD5mHC+2etWfGury6B4P1nXIbY3Uun2M10kI/5aFELBfxxXhVh4+8ceLm0XQ9J8b6JY3K6I+ua3q1tbI8NuHI8m3wxIUjOGyc9+KzhPlbt/V0zqrUVVik+6f3NP8AyPoyiuO+CviXUPF/wv0TxFqqRLe3UTecYlIRyrsm9R2Dbc/jXY0mrM1TCiiikAUUUUAFFFFABRRRQAUUUUAFFFFABRRRQAUUUUAFFFFABRRRQAUUUUAFFFFABRRRQBneJP8AkB3X+5XnteheJP8AkB3X+5XntflPHv8AvtP/AA/qztw3wsKjuhM1rMtuwWYxsIyegbBwfzxUlFfCp2Z0Hkvh/TvEMNxC+nab4gstXjtbj+1rq9ui8F1MUPl+WGdlY78EEKABwasfaPGmoX1hPONetbW3mtPNVIo0Z28kiUkYOV8zGfr0r1KivWlmzlJylTTdra6/n9y7LQjk8zy+d/iPFp2gmK8vGluIjJeu9sjlJt4xGyqowm36d+aXVL/4jDxHqYsbe8FsIp0hjaGMxgq0ex0P95kMhAJIyADXp9FJZnG93Rj16d3f8A5PM8r1WLxfJI2o6Vc+IDLa6TeG3e5t4lkmmEqGONlA2kEAjorEeleppuKKW4bAz9aWiuXE4v28Yx5UrX28xqNncKKKK5Cj0bQf+QPa/wDXMVdqloP/ACB7X/rmKu1/QmX/AO6Uv8MfyR5kviYUUUV2EhRRRQAUUUUAFFFFABRRRQAVx/jz/j+tv+uR/nXYVx/jz/j+tv8Arkf518rxn/yKZ+sfzRtQ+M5yiiivxk7wrzX416dqN/d6EbW1vri2j+0eeLaCSXBIj2blSSM9mwc+vFelUV1YPFSwtZVoq7V/xVhNXVjyu61DxNplzpEMb6pZ2TT6ZbW0f2dBE0TlVlEhcs6ybuMbiQMdeSEt7nx3qH9lQ3ltqSGEWH2tpIEUNMLj984I7bB16Y5FepyRxyACRFcKwYbhnBHQ/WnV2f2pGy/dRv3t/XzI5PM8p0m88W2M2h+H21LUJLnUzIk7XfltNamOYs8g+XlWiyATkZxivVj19KZ5UXned5aebt279o3Y9M+lPrlxeKWIaaio73t1bf8AlZfj1KSsFFFFcZRpeGP+Q9af7x/9BNeg1594Y/5D1p/vH/0E16DX6vwD/uNT/H/7bE4sT8SCiiivuTnCiiigAooooAKKKKACiiigAooooAKKKKACiiigAooooAKKKKACiiigAooooAKKKKACiiigAooooA5fSVuh8RNZaSy2W5gi8u48kjzDtXI398V1Fclo0Kr8Tddm+0wszW8IMQLb0+VeTxj8ia62tq+69F+Rw5f8E/8AFL/0pmJ491KbR/A+u6tbxxSTWWnT3EayDKMyRswBHccV5V4S/wCEYvryx8It4P8AD1vp3iDwpHruoiCHyxLPuj+QgfwAsSB2r1rxnHFL4Q1mKezjvYnsZle2kmEKzKUOULnhAem49M5r5vtvhw00MVxb/s8RSRvGDHIni+MhkIyMEN0rBbv+u/8AXyO97L+ux7h8C9auPEHwp0TVbq3tLeSVJU8q1i8uJFSV0UKo6Daortq5n4XaZ/Y/gPS9N/4R4eHfJRx/ZouhcC3y7HHmDhs5z+OK6aqluJBRRRSAKKKKACiiigAooooAKKKKACiiigAooooAKKKKACiiigAooooAKKKKACiiigAooooAbNHHNG0cqB0YYKnoaqf2Tpv/AD5Q/wDfNXaKwq4ajWd6kE35pMabRS/snTf+fKH/AL5o/snTf+fKH/vmrtFZ/wBn4T/n1H7l/kPml3KX9k6b/wA+UP8A3zR/ZOm/8+UP/fNXaKP7Pwn/AD6j9y/yDml3KX9k6b/z5Q/980f2Tpv/AD5Q/wDfNXaKP7Pwn/PqP3L/ACDml3KX9k6b/wA+UP8A3zR/ZOm/8+UP/fNXaKP7Pwn/AD6j9y/yDml3KX9k6b/z5Q/980f2Tpv/AD5Q/wDfNXaKP7Pwn/PqP3L/ACDml3GxRpFGscahUUYAHanUUV1JJKyJCiiimAUUUUAFFFFABRRRQAUUUUAFQXNna3TBri3jkYDALDOBU9FRUpQqx5ZpNeeoJ2KX9k6b/wA+UP8A3zR/ZOm/8+UP/fNXaK5/7Pwn/PqP3L/Irml3KX9k6b/z5Q/980f2Tpv/AD5Q/wDfNXaKP7Pwn/PqP3L/ACDml3KX9k6b/wA+UP8A3zR/ZOm/8+UP/fNXaKP7Pwn/AD6j9y/yDml3KX9k6b/z5Q/980f2Tpv/AD5Q/wDfNXaKP7Pwn/PqP3L/ACDml3KX9k6b/wA+UP8A3zR/ZOm/8+UP/fNXaKP7Pwn/AD6j9y/yDml3KsOnWMMqyxWsSOvRgvIq1RRW9KjToq1OKS8lYTbYUUUVoIKKKKACiiigAooooAKKKKACiiigAooooAKKKKACiiigAooooAKKKKACiiigAooooAKKKKACiiigDlNIaxPxJ1tY4Zxdi3h812cFGG1cYGMj866uuZ0pL0fELWZJLMpaGCLyp/JxvO1cjd3xXTVtW3XovyOHAX5J/wCKXS32n/V+pznxQtri8+Gvia0tIJJ7ibSbqOKKNSzOxiYBQB1JNeb+CvB3xei8G6JHH8TrXTkTTrdVs5fD6F7cCNf3bEuCSvQkjtXrHiy0nv8AwtqtjawpNPcWcsUUbStEHZkIALryoJPUcivmd9D8I+HEP/CyPAPjvw5EnD6ha67cX1kPcuj7l+mCawW7/rud72X9dj6Y8LWurWOgWtrrmqpq2oxqRPeJbiFZTuJBCAkDAwOvatOuc+GX/COf8ILpf/CI3r3uiGNjaTvM8rOu9s5Z/mPzZHPTGK6Oqe5KCiiikMKKKKACiiigAooooAKKKKACiiigAooooAKKKKACiiigAooooAKKKKACiiigAooooAKKKKACiiigAooooAKKKKACiiigAooooAKKKKACiiigAooooAKKKKACiiigAooooAKKKKACiiigAooooAKKKKACiiigAooooAKKKKACiiigAooooAKKKKACiiigAooooAKKKKACiiigAooooAKKKKACiiigAooooAKKKKACiiigAooooAKKKKAOU0dcfErXG+2o+beH/Rxv3R/KvJyNvPsTXV1ymkSWR+JOtxx28q3S28PmymXKsNq4AXHH5murravuvRfkcGX25J/4pf8ApT7mZ4tkuIvC2qy2klzFcJZytE9tEJZVYIcFEJAZs9Bnk182WkHhO5nW68ZeFfjB4xuv4v7Usz5OfQQo4TH1Br6B+KzSp8MfFLws6yrpF0UZCQwPlNggjnNeb+BdQ+Ox8EaCbPRvBc1sdNt/Jkubu48108pdpf8A2iMZ981gt3/Xc9B7L+ux6h4Am0248H6fLpGiXGh2JRhDYXFuIJIAGIwUH3cnJ/Gt2svwxJrsnh62k8SQWMGrFW+0R2TM0KnJxtLc9Mde+alsoZJ7VJXu7gMwycMMdfpWVWs41FCMbt3f3W/zBLQv0VW+yN/z+XP/AH0P8KPsjf8AP5c/99D/AAqfa1f5PxQWRZoqo9vsXc99OozjJcD+lN8uPOP7RlznGPMXr6fqPzo9rV/k/FBZF2iqEgt45fKk1R0kxna0qg4xnOKB9nMqwjVHMjDKoJlyRjPT6Ue1q/yfigsi/RVFUiZN66lIVwTkSrjA6n8KIVhmZlh1KSQp94JKp2/XFHtav8n4oLIvUVVW1LKGW8uCDyCHHP6Uv2Rv+fy5/wC+h/hR7Wr/ACfigsizRVb7I3/P5c/99D/CobyGSG1klS7uNyjIywx/KoniKkIuThovNAkX6KRDlFPtVMrJNfzJ9oljVFXAQgda1q1uRRsrtu34N/oCRdoqnPD5MLyveXO1ASfmH+FKltvRXW8uSrDIO4dPyqfa1f5PxQWRboqt9kb/AJ/Ln/vof4UfZG/5/Ln/AL6H+FHtav8AJ+KCyLNFVvsjf8/lz/30P8KPsjf8/lz/AN9D/Cj2tX+T8UFkWaKrfZG/5/Ln/vof4UfZG/5/Ln/vof4Ue1q/yfigsizRVb7I3/P5c/8AfQ/wo+yN/wA/lz/30P8ACj2tX+T8UFkWaKrfZG/5/Ln/AL6H+FLpjvJZRtIxZuck9+aIVpOahKNrpvp0t/mFixRVXUWcLCqSMm+VVJXrihrUqpY3lzgf7Q/wpSry53GMb29AsWqKpW8QuIEmjvLkqwyPmH+FSfZG/wCfy5/76H+FP2tX+T8UFl3LNFVvsjf8/lz/AN9D/Cj7I3/P5c/99D/Cj2tX+T8UFkWaKrfZG/5/Ln/vof4UfZG/5/Ln/vof4Ue1q/yfigsizRVb7I3/AD+XP/fQ/wAKPsjf8/lz/wB9D/Cj2tX+T8UFkWaKrfZG/wCfy5/76H+FH2Rv+fy5/wC+h/hR7Wr/ACfigsizRVSxLrPcRNK8gRhtLdeRVi4YrbyMvBCEj8qqnWU6fPa2/wCGgW1H0VRtbeSS1ika7uNzIrH5h1I+lS/ZG/5/Ln/vof4VnCvUnFSUN/NBZdyzRVb7I3/P5c/99D/Co3hSMkPqEykDccyAYHr0qva1f5PxQWRdoqmsCsSFv5iR1AkHH6VFG1rJ/q9WZ+SPlmU8gZP6Ue1q/wAn4oLI0aKz0Ns6GRNWZkBClhMpGT0FLKsMSlpdTkRc4y0qgUe1q/yfigsu5foqmsKNGsi6hMyN91hICD9Din/ZG/5/Ln/vof4Ue1q/8+/xQWXcs0VW+yN/z+XP/fQ/wqG4SS3ltmW5mYPMFYMQQRg+1RPETguaUNPVBYv0UVQtY5LgSyNdTriaRQFIAADEDtWlWs4SUVG7d/w/4cEi/RVb7I3/AD+XP/fQ/wAKPsjf8/lz/wB9D/Cl7Wr/ACfigsizRVb7I3/P5c/99D/Cj7I3/P5c/wDfQ/wo9rV/k/FBZFmiq32Rv+fy5/76H+FH2Rv+fy5/76H+FHtav8n4oLIs0VW+yN/z+XP/AH0P8KPsjf8AP5c/99D/AAo9rV/k/FBZFmiq32Rv+fy5/wC+h/hR9kb/AJ/Ln/vof4Ue1q/yfigsizRWfewyQWrzJd3BZcYywx1+laFOnWcpuEo2as/vv/kDQUVRjSS4ubrNxMgjlCqFIAA2Kf5k1L9kb/n8uf8Avof4VEcROd3GGl2t10dgsWaKrfZG/wCfy5/76H+FZOs6zoejT/Z9V8RLZS/ZpLrZNMqnyUxvfp0GRk+9V7Wr/J+KCxv0Vh2WqaPfXJtrTXhPME8wokoJC4Bz06YI/Osu38aeD7iWKOHxZGzzSGOIb/vsOuOOfr0o9rV/59/ig07nYUVx8fjXwfJbz3CeLIzHby+TKd/3ZOflxjrwc+lSXfi7wjaW0lxceLrdYo5lt2YXCnEjAEJwOpDLge4o9rV/59/igsjrKK5861oi2dleNrzJBfSCO1Zmx5rE4wARnrWv9kb/AJ/Ln/vof4Ue1q/8+/xQWXcs0VW+yN/z+XP/AH0P8Ka9qyoxF3c5AP8AEP8ACk61VK/J+KCyLdFQae7SWFvI5yzRKzH1JFQyLJNqDRefLGixggIcc5oliF7OM4q/Na3z1C2pdoqt9kb/AJ/Ln/vof4UfZG/5/Ln/AL6H+FP2tX+T8UFkWaKqNbhdu6+nXccDLgZPp0pqxxsRt1GU56YkHP8AnB/Kj2tX+T8UFkXaKz3NsjvG2rMroMspmUFR6n0pcW/mtD/aj+YuSyeauRjrxR7Wr/J+KCyL9FURHEU3jUpdu0Nu81cYPQ/SmBrUwtMNWJiU4Z/OXaD6Zo9rV/59/igsu5o0VUS23qGW9uGUjIIcEEflTvsjf8/lz/30P8KPa1f5PxQWXcs0VW+yN/z93P8A30P8KNMd3tf3jlyGYZPXg0Rry51CUbXv26W/zC2hZoooroEczpUd+PiBrEktuVs2gi8qXywNx2rkbup7101cno6IPiXrji8R3NvDmAB8p8q85I28+xrrK2rbr0X5HDgPgn/il1v9p/1boY/ji8vtO8F63qGmWou762sJ5beAruEkioSq475IAxXmXhbXdL1H4DQve/FYw6hdWf2qfVFuoY57WU4do1THyqpBTbjOMgY4x6zrmowaRot7qt0sjQWdu9xKI03OVRSxwO5wOlfJviHxb4b8Vf8AFTeD/hT4Mh86/itzqOseS9yZZJAgf7LGcnBOdzHt0rDdtLqd+yTPor4Ka5rHiT4UaHrWvD/iYXNsxlfy9nmgMyrJt7blCt+NdXpX/IPh+n9ao+E7HVtN8MWllrmpxanqMUZE9zFbrAjnJICovCgAhR9KvaV/yD4fp/WsKn+9R9JfnEF8JNcTQ28LTXEqRRKMs7sFUD3JpGnhWETtNGIjghyw289Oaxde1DSL1bjRX1Wyt7ngFbhcrycAYJXJ5xwQa4hfB3h9tMe2TxXYSfZr0NcTTIrKrFldU++AGATAOTweldKEdp8Q/Dr+KvC1xosd19laV0YS4J2lWDAjHfIFcIPhfq1naWzL4itXvUuXuGknVgs8zy2shzg55Nu3A/v1aPh201Dxdc6lP4g0tbYytNBiRJHkb96Rn58FU3gjI424wRzVa28CabrEcsdr40tbgyyvs8mHmJl3q5hHmfKdzHcRkcYGKI6ar+tgZF4u+Get6/4juNVvdU0dJb+GKNoT5wUOic7MMG7Z68dwwyDqWPwt2afDHdahbi+XRbnTfttvbBHR5SNki4xyiZXPBPtmpLnwzomseF9J0618UW8cdrcG9V0kc+arAvtIaUuFKkk/N0zjApJPB2mNL/Z//CVbzK0MVvaeY7JG6RlpFOJd5D+XvwWyCmcnnIBian8JNR1Vrq8tfEFhpc72V1Zxw6bC620TyCJGJQsckrG6t6ZXHK5O94A8BzeFdI1y01i+sri1vlbdLllIUs5O4nGBh/XtVa58N6ZLpum6da+KdN+yxm9ka4MwZ18zDbo8yZ3puB3ktjIJzmkTwPomrwDTLXxFbXEen2lvDdhYQ5yI3wxO/AV9+8rzyAc0Ad54S019G8K6TpEk4uHsrOK3aUdHKIF3fjitCe4gt1DTzRxA9C7Bc/nXH+KdL0TxJJa3c/iCwWKCIsgV1KlWkQhs7/RNue+T9K4ubwJ4fjkFpqHjjTZWMbsqPAoAjd/lJ/eY4DhQ3GeOtG71A9oqtqn/ACD5v92s7wwdM0+yg0m31a1unPmSQqsq7ihYt8oySQM4z7Vo6p/yD5v92ubF/wACfo/yHHcnj/1a/QVXg/5CVz/up/KrEf8Aq1+gqvB/yErn/dT+VRV3pev/ALawXUyfEIuYisS3LyJN/wAsiMnipPDouJkPmXThITt8oDB/Gtnyo/O84qC+NobuBTJfs9uJbqRo4VC5kkY7QAO5PtXWI4z4peE9Y8SXGl3Gj6xHpktos0e93cZ87YjYA4J8vzAM9GKmsjRvBfizRLzSb3TrrTL/AOwwW0DwXF9NGjeXBNE53CN8nMinkc7ecV0Hiyzs/FcVp9l8SJYrZtJPH5ZXeLhQNjMGH3UDEkcHlTkd+XuPCuuSavOsOuQw2z3kl290tyMAS7itqEyfkYsDkjnJxnihAYE/wl8WTT38kd5pRmk1Ga6Sb7ccjfK7qrr9lydoccM78qNpTgjqbn4azx/2tcWSaY099c28zxO8kcdyiDMsUhAYqrvk8BvcGhvCrWTia58SJ9nbUUllCu8jTkCPMDAdQPL7AduAKvWnh68OlalFc+KkVNRKGNEYKgOTk8gMC3oDnjBJxTQNnH6t8JPGdxY3cdr4nt4ftUluWtTPKYY44w+EQ7SRgsACQcr1A6Vup4E1xfhzZ+G0t9Ie8gvRNKDqDImzOdwaK3Qb/TMeB1yTzVm48M3s8E/2XxdAIpJ9yu8g+UFvkOMYDLjaOpIHBFQ6b4fuLHxDbsPE1tLLcSKbwpcHdPCg5ZgWzv3AcjgYINCEemwKUgjQ9VUA/Nu7even1DFdWsrrHFcwu7LvCq4JK+v0qakMKq6T/wAeEf4/zNWqq6T/AMeEf4/zNc0v94h6S/OI+gaj1tv+u6/1rP8AEP2iCPdHdPslO0xn39K0NR623/Xdf61O8UbyLIyBmXO0ntRS/jVPl+QPZHP6At1JK1ubmSFI/mMeOT/hUPxN8Pah4l8NR6fpl+tjcR3kFwJmdlwI3DYyvPOK6YxRmUS7RvAxu74rC+IFql94bnspNUi05JvlZ5Iy4cf3cAgn8DXQwW5wdl8PPF9hHZXVvq1jeXVveyXjJNdzJHKzurldwRiFzuxwcDFUvF3wy8Wa/wCJNS1eQ6Uovo4h5a6iV8kqoBUMbRmIJHqFPdDXVahp815dQQWfiiO2tjpgjeSOZSHnUDa4GTtAXOexB71Q1DwlftJYifxVBDbmRIwnm8yAkMYgQBlTtJAGBz071TWpK0RFa/DHUFVruW8sE1RtFiszcw7xmdZGLt2wrIVQsMHGeBwKzZ/hh4qNxPe2es2OjI0cccWnW9zNJaxJ5imRASqk7tu8NgEMSOhOevXwzcSJfaf/AG2hS4uluFiEhLiMZBBIwcHgYOenU1gN4E1CS9MTeKbae28yMiB5CSxSNd8Zzk4MgDnnv0zyVe430G+Avh9r2ifD7UtCvBo95dXSw4ka5LR3AXG4OUgjZcgHBbzTludw4PofhLT7rSfC+l6XfXC3FzaWkcMsqkkOyqATk8np1Ncvo2gw6X4fl0ZPFEdudTtFtraWGRSfOCsGkQMSCSMdP7vau2sY2itI4muXuWRdrSvt3MRwSdoAz9BTbElYmooopDKtp/x+3f8AvL/Kpbv/AI9Zv9xv5VFaf8ft3/vL/Kpbv/j1m/3G/lXFR/3eXrL82U9yO0kji0yGSV1jRYVLMxwAMDqamgminiEsEqSxnoyMCD+Iqhc6fDqvhz+zrkuIbi3VHK4zjA9QR+YrjtU0DwTYXkVnf6rPBOmAI02xgjy8BcIgHT5sDHPNb4b+FH0X5CZ35uIPNaLzo/MUZZdwyB64rzj4p/DufxZrMuoR69Hp8Vzpo0142B+cbpJByCOfM8k/RGHenaRF4Ds5p47bxBcTtewTo8hYFUXaocZCAKQMED68VLaN4C02CDTF1mSRLG4+0/OdwjkijWMljtwOJFb3JzW/YXcXT/Ces6Z4q1C4s9X0yRNSjcTwTb/NSMyyNuQA/wDTTHPHFcp4a+DuqWF9pMkms6U50yaMTMsTyO6rsLKVY7PmCjGV3LuyGPSuq8MeHPCD3d1a6br2oXdy9jPaSB5RvSN3DPj5BhgXHHbIyKq6l4Z8JyXFxc3Wsa3axJi3eVAkcMjRr5TBdseCRs5AGAVJGAKFpsFr3Hv8Mfs+nwQae2kkx3t9O8F1as8DrcTM6HCsDviQhVPTG4cZBHMal8FdU+yWljb+MPNxOZ2ju9xMzrJG28c5BKJhuozg+uek/s3wM11JKPFWpNJBdrK6rNkb0YR4wE5G5lBx3PXrTrc/D8aTa6ePEE8n2WCe0jlZ1aREkkG5mO3GMr1IxtPIINAPXcuXfg2/v08MQw+IobZvD88UlxawoHjlZWByeQQdoIGePmPFd+CMkZGR1FeZP4e8C26xao3iC+Md+Q8REqkTeWMfLhMg8dseg44qvb6D4D0y0Rv+Ek1OWSRldZJpt8isythjhQR1YnOACT06UMR6nJNDGcSSohxn5mA46Zqlc3NvcNbG3uIpgl0Fby3DYODwcVwOlW3ghrDTtOuNeGqXBKxW8scQGWdg6lQAQD8v5ZrsLLRbfRtiW00zrPeiQqwRVQ4bhVRQAPw5rlxq/cv5fmio7m9VTS/9TN/18S/+hmrdVNL/ANTN/wBfEv8A6GaVT/eIekv0GtmW6ZNLHDE0s0iRxryzO2APqTUDajYLdvaNe263Cbd8RkAZd2duR74P5Vl+JorXWdMjggvbNmVxcpuuCuVXPzBkORj1ww6gjmuok43xh8P/ABBrfjWfWNP16G30+aW2ee286QFzBtaMccDBLH3yM0z/AIQzxjFY+IdMtrvS54NXs5rfz5L+ZZLZ2nupFITy2B+W4jB+YY29xikt/CtxDNc2Wn+MLO2kf7NLcPBhGQf6OFYKuFBb7OwHTIfp2Lm8D3zG+WHxTDaLeOyrFbzkLBJsVTtJ+YlsDcMjt1otdWDrcyPDnws1+11vT5ryTSVtYVMd5Ct35okiYYYBFtolBbpkbenO/jGgnwy1C1sNOs9PfS2+zpIshaeVPs0zS7xcR4B3SBAFwdv+9jg71p4bSG31iOHWbZm1OAeQ6zbWSNJJWGDzlQJAucEDb0NUbTwnPcxRalZ+JbaffNunKORFdIi7fJYqfu5HJA7dB0phY4zV/g/40kl00f8ACSWd/a2yy7oLu5ZS0kkzOcF4ZVK4IwCnByB616Dc+E9QuPHnh7X47q0jg0+z+zyR+buxgHcqJsAOSR8+VIAxt5rF1fwnf2ttG2peNoobeG589JZZGBJ3hthJPAA+Qd8H8K0P+EXaXQdLks9cs7eOyM+65gkYrF5jqcoc8lcY+b1/Ci4M9FormvBlkdC094NQ1tL2WaTertKPm+XqBgckDcQM9Tyetbq3tm2MXUH3gv3x948gfU+lADdW/wCQfL+H8xVqqurf8g+X8P5irVcsf94l6R/OQ+hTtGVJr93YKqzgknoB5aVTt/E2iTMi/bVhMgVovOUx+Yjfddc9VPr9PUVX1TWtJ0p72PVpvLimd2YlSVEaQoXZj2AFcbNP4FnuFiuNR1WcQwQ2qI8pKmIyYSHGP+ekSgn7xO3LEUYT+G/WX/pTHI7dfFvhlmRV1yxLPyg80fMMZz+RB+hB71yXjfSfAni++stR1TWpkdUNlGsEgAYO/wAysCp4JXB7YrFaz+H2oSadfWt9fIYbaQvaRrulnikt4kaPjoQqR5xyMHnuNUaD8PrWwld/tEFvcRJqE2ekQfDAs2ON3AwTjjiuoklfwz4f0m3/AOEmsPFWq2cEKiOaSDyJBIuETYweJsZwOmDz1rntF8BeB7ieysLLxNrEu24FxFGsNspRt24AusAYZ243ZzgYzW/Lqvgu38NNoNu1/LZkq0ksMI/dsMMNxxtz8o7HOKk8NzeE7q8s5YW1KO4Qi+8iUAlSykiRgo/dg88DapPUUdbi6FyfRfDk1+sNj4lurLVft9xcQy28kTSq8uPNRVdGUrwOqkjHXNcX4n+HPwugt0gm13ULIwzl2NvIkh/dL5nzq0bBlQRsckHqwz2HR6dqngLTfEa6lHc3a3FpbvBE8h/dxI8jFoh6kGNm5ycd+1PuIPAksdxcNc3ckbPJYHa5/dh0lyijGcEyPjOTlgPQUkUF14c8H6ppOg2l1r10H0eVPImxFFL85RxG4WMKmcR/dCsOORnnrR4u8MZQf27YfP8Ac/fD5vl3cevy4b6HPSuS1RvAl9MI7y8vLdpLxmZXym6QGENkMP4WWEEjkE4zgmsSa1+Hc1zYCLUr7TxpcpX5lIaaF7CKAYyMhWjaHDYzkHGOoYkuh6hNr2jxW5uGv4jELlLUsp3ASu4RV4/2jjPTr6VZtL6z1CzeexuYriMZUtG2RnH+BB+hBrz22uvA6SXOmQm/SO6kiuZCV2KjRlp0XGBzhd3IJKkZOMY0/A+u+E1kn0fRbueWZ32kzclikSqAD/sqoX6qc5JyZmvdYI7DS/8AkGWv/XFP/QRTY/8AkKy/9cl/nTtL/wCQZa/9cU/9BFNj/wCQrL/1yX+defH+DQ+X/pLL6stOyojO7BVUZZicAD1pEkRxlXVhgHIOePWq+r2n9oaVd2HmeX9pgeHftzt3KRnHfrXJyeBrme9sbq415gbZI4ZUgtzGs8SgYU5c4+ZVOfYjvXokFr4l+F7rxbpFjBp2qDT7izvFvIbgKWw6KwXgHnkjPtmua0/4aato/wDZ8uk6taGTT3VokuFco2Jbl8HBz0uAP+A029+F95aaRJb6bqguppkljdZosRlnaUiQjf1XzAAc8Beh6DpbvwW1z4ltdZOsXMSRCLzLVAdshUDdzn+IxwduPLP9807K+guhxOtfCXXNU1bV7+fUtLJ1GYTkETDy2+Q4XBGBle+4Y4KntsN8MFFvOzX1j9ul0vT7PzxabFklt5HeQsikfJKCqMoIO0EZ6UniT4d6tc6jqF/a6rDcNfq0Rhkt9kcO5pCJcB+XUSABgM4HQ54uXHw/uE0P+ybfVJJDPeRzT3LtIW2oG5dWkIYsSA23ZkE9OyW1im93/Xc5vU/hHqF8b6a38S21hcyoiPb2sbC2hQyB3iCFshSArA8Hfk9Ditrwz8P59H+Gt54a1O802RZAh+0lSVAVVBY7sYPGR6GtHS/h81leT3H9rqfOMrER2xQjejrszvP7td+QvbYvPFTaN4Dj03RtQ00aiJ1vYVjbzICV3CSVy5G7JyJAvBBwg59H3F1udFDqehWdtDbx6lp8EKRARJ9oQAIOBjnoMYqaPVdLkWRo9Ss3WMqshWdSELdAeeM9q5S8+H8d1pb2kupBpWtZ7cTNblivmsrZBLbjjb3YnnrVO6+GSXV3e3E+rjN4YvNRbdipMZ3Rk7pGYkNznPtR1A9DqppX/Hqf+ujfzq3VTSv+PU/9dG/nXJU/3iHpL9BrZluiiiuoRymkS2bfEnW4o7V0ult4TJMZshxtXAC44/M11dc1pceoDx/rEksWLJoIvJfC8nauff1610tbVt16L8jiwF+Sd19qXS32n/V+oEAggjIPauH8afCX4f8Ai2RrjVvDlql6SCL20zb3CkdDvTBOPfIruKwNYjnbxnoMiXUccSpc+ZCZcNJlBjC/xY/Ss4x5mdFaq6UU7X1S+9pfhcteF9G/4R/w5baONS1DUltkZVub+bzZ3BYkbmwM4Bx9AKuaV/yD4fp/WrD/AHG+lV9K/wCQfD9P61yS/wB5j6P84m3QxdV8HaXqmsR6pfTXcskTh0j3KFHtwu4j2J4PIxWZqXgCFtPkg0/UJ1llfmSYRnYnl+WQAEwfl9Rn/aHWu2orpEcTL8NNElsdLs5LzUfJ01FWJFdArMAw3kFDz856YzgZzVvQ/AejaTrP9rxSTz3ZleZnnjhYl2LZIIjBThiMKVHqDznq6KdwOEh+FfhiKyNqjXYUgDzP3QlA4DjzNm/DqCrDONrEADjGpp3gfRdP1r+1rYSLcfapLofJGPncShgWCB2X985ALHHGK6eikBw2ifDbS7HT7RLi8up72C0itzOBGoBj8kgquzHBgTqDkEht1bmg+F9P0a1vLazmuSl7M01wXKkuzLtPRRj1wOh6ccVu0UPUDjB8ONBRcW813bt5UUW+MRb8Iip94xlsFVAK52nnjk1Vf4U+HXtFtGu9TMC7SE3xdVZGznZnny146YzgCu9op3d7gcdpXgiPTfFkOrWt262sRkkELBSWdwQedoIAzxg49u9dRqn/ACD5v92rNVtU/wCQfN/u1zYv/d5+j/IcdyeP/Vr9BVeD/kJXP+6n8qsR/wCrX6Cq8H/ISuf91P5VFXel6/8AtrBdS1VPWtPi1TS57CZ3RJlxuTG5SDkEZ44IB5BHrVyiusRxGv8AgBtdvRdanr1zIdwYxxwqkYIR0wAOxEhJ3bjkDBA4pL/4cWF1eyXX9oXak3EkyKXcqBJu3oQGGV+c7QMYwM7sV3FFAHMP4PtV0Wz02GWMraXcl0huIBIrM7OxDLkZ++e/YVi3Pw3Vpk8rUUWKa4kmvAbdR9+Jo8RD+ADIwDnGCepNeg0UB2OF074a6dZNbhdRunS2nM8QZFLbicncSPmwemenvULfDCzkmeabWLt5JJI5GbaOsZJUDJPBJ5HfpxXoFFO7CxymheCbPStXbVFvJZLh7hp3+QKuWQIVAHReMgdq6uiikAVV0n/jwj/H+Zq1VXSf+PCP8f5muaX+8Q9JfnEfQNR623/Xdf61aqrqPW2/67r/AFq1RS/jVPl+QPZBWdrOlm/ltLiG4NvdWjs8LlA65ZSpBXvwT3FaNFdIjz+6+GNvdaqNRutevp5ljdU3ouMswbLKMKeRjAAGPzqXWvhvaardQTT6rcIsFwblY441UeaVwT/u98frXd0UAcjo/geGw1R79tTupHl8xpthaIuzkHOVbgDAxjn3xxUNz8PbGSbzI9Qu4mZJFYgnqzSMGAzjcDIeSDkAdK7SigDz2f4ZW5hdl1KSeYySzjzV/wCWrLOFKucsgBuGPGT8q++e20Ox/szSLWx85p2hjCvKw+aV/wCJz7k5J9zVyii4BRRRQBVtP+P27/3l/lUt3/x6zf7jfyqK0/4/bv8A3l/lUt3/AMes3+438q4qP+7y9ZfmynuN0/8A48Lf/rkv8q5fxmui6bq9nq9z4au9WvZw8IeCIyCNQvO4ZwMjgHGe1dRp/wDx4W//AFyX+VT1vh/4UPRfkJ7s8wg1Dw01vOk3w7KENKoQWAKvHuT5iduPmJ5H+yevWn3Gq6HFfXsUPw7lkSNphNILFf3xHl8r8vzbs9/7lemUVsI4jRtY0qOO7uYvCM+nRWcM84lNuqByixltv+8NmCeuz/ZrLu/EmkzSSvc+ALy4+1+YxZbMOZCik5YkY+YjAPuK9LIBGCMiuVu38dpPdtbR6TLD8/2ZGVgw/eMF3Hdz8gQngcsfTkAyfFF9o1rptjJP4EvL1ryRyYbe2BaOVJVYByOzSKpz0OMnijw1Npmp3rR3XgGKxWSIt5ptlOSJJTtb5R/zzDfVh7ZtaPcfEafyft1rpVsC0YmyC235wJNuG543bc9sEnPFdrGWZFZl2sQMrnOD6U+gjzaz8R6VL5VrJ4AvI4rQM1r/AKEPLjUgE44+U5JyB6d6E1LQ/wC0HtT8O5XlyknmR2KlG/hB3EDkL+lelUUhnBeF77R9S1DT7S28EPp0RTz1e4sxH5LBflwAOD26jFdlqX37T/r4X+Rq3VTUvv2n/Xwv8jXNjf4L+X5ocdy3VTS/9TN/18S/+hmrdVNL/wBTN/18S/8AoZpVP94h6S/Qa2Zz/ibw1ptxqc+uXupixDWrQb22KI2ZWQPubjIDce/1rmrfwp4T3XXmeKoJJxPIZS8yja225Zl5bdtH2pj1yAq8969A8Q6Rba5pb6fdM6ROytuRULAqcgjcpAOR1xkdsVzGr/DTRdUimhutR1dopsFk89CN2zaWyUJ3EdTnJ+nFdSJZl6joPhNLa3W68WRB5iCj/aARKI451YHa2WUK8nUnGwZJwc3/AOwfCdzpVtYJ4gtzFJ9rhgeK6jDu9w25tpB++N4AxzyPWrWo/DnQr6e5ke4v41umdpkjdArFllXjKEjAmfGD6Zziq5+HNnb32nSabeTQQ2z25lV9rFxB5Owfd4z5C5Ix1J9qfqBRbwbod9qa2Y8Ubrq33F7WOQFhIVcElCxOMPkg56DnGRU2geHtC0y9uY28Q2MkdzC8KQrMi5mZ3Z3CdFYb9uBngDNb1t4L0e38QXOuK1ybq4uPtEgLjbu8posDjONrnv1xWcPhp4dW2uIY/OUTwGAlViQhS2RkqgLEdMkk470AYi+EvBy6SdHXxdHI0jsweW6jdi2ApA59eceprah0PRbbTp9PtfEkEENxJHHMgeIhtigFB6McZ45571X0v4Z6et19u1S8uLi6EckCeWUVVjYKAPu8kBRz/PrU8Pwv8MQpCqRMfJYlC0EDEg44JMfzdOGOWHY0nsHYxrXwl4TYSW//AAl0MztHHDFiaPcip5ZGOeTiMZPuelbHhfwbosV9a6pY6x/aCWcjeVsKOucyEhmH3mBlbnsAB6kvvfhp4fubS8g33Y+02sds3zrwqYwRgZz8oz+PStrwdos2iadNDcXX2mae4eZ22gAbjwOAAcADnAqriNHVv+QfL+H8xVqqurf8g+X8P5irVckf94l6R/ORXQ5fxU2mWum6pqOpaW2pLFJ5AhVQWdZUiRlwSBg5Gc9qxbf/AIQO+1+2tV0m4lv3Ijjdkc71R5GDFifmUPG5BOeQPauzit4Ll7+G4hjmjNwpKOoYEhIyOD7ilt9H0m2umurfTLOK4Zi7SpAoYsc5OQM5O4/maMJ/DfrL/wBKY5HCRXvgRJ7exj0W7ijuJfIDFHQxOCqAEZ3JuyozgZA54ou/E3gWeWOGTSbye3a3FsjR2zssgUqoiCLyxG4EccdjXaN4b8PNGY20PTWQsXKm1TBY9T06mud8Xjwz4fn05B4VsZ3vrmK2d1shtjj3DksFPQ4wvc10kmY2u+B5xDapoeozrPmQ/wCjSb2VBjcQTubrjHXPUVau9Q8BWcMF7Np0kUUtlveRYm2pAMptkwenUbTnmk1vWvCtjJPbt4VS4azhWRV+yog8pjgMC4G0bsg5xg9apr4w8MtfadocXhS3eS7C28UAMBEXO4owBIAHXjIPamtQZLby+A2uruH+xLmE2kMVxLI6uGLSSMiL97JZixx6h/c1Yu9S8E2t1Ktxo939pn/csjQMzFmMZ8sc8EF0OBjB5FZ2q+LfDuj6zPpMXhG1kj+e3YR+QjMQzEhlbAVCVJBYjJPFCeLfC8epyRW/g2Fpbe1a4zGkPmJHFv4KjlWHlDC9fu0ulw62GDxd8O1H7nS7xns5InLPC64a5USLuYnneqByDkHaM84qNtd+HVtEl0vh/UBayQSTGZraRdyKkI2gMQWXZ5e0DKjYMYIqz4evPCOo+L4RH4JihvL23iR5XFsyIkXmrGRtY7sBMZXOBtBxjjuW8M+HWiWJtC0wxqGCqbVMAMAGAGO+1c/QelPS/kBy1q/gTWNYhtk0iY3M1w8BcxOgSeNHUqxB4dUhbB7djzV3w3Z+Dn1e9tdI03ybvTm82Q4bYWZnXeDkhjlG9x7VsDwvoy+IIdcS0RLuHcybFVQHbfubgZJPmPnnBLE4zzVu10nS9Pe6uLHTrS1muMmaSGFUaQ5JyxA55Zjz3JqZvRgibS/+QZa/9cU/9BFNj/5Csv8A1yX+dO0v/kGWv/XFP/QRTY/+QrL/ANcl/nXnx/g0Pl/6Sy+rLdFFFeiQFFFFABRRRQAUUUUAFFFFABVTSv8Aj1P/AF0b+dW6qaV/x6n/AK6N/OuWp/vEPSX6DWzLdFFFdQjktGSEfEzXXW6DyG3h3Q7GGwbV5z0P4V1tcrpE1q3xJ1uFLPZcLbwmSfzSd42rgbcYGK6qtq+69F+RwZfbknb+aXf+Z9/+G7BXNa79n/4Tzw55hl87y7ry9oG37gzu7/TFdLXP6zJIvjXQI1tIpEdLndM0ZLRYQYw3bP60qPxP0f5MvG/w1/ih/wClI6A8jFVEsURQqT3CqOgEnAq3RXLUo06jTkr2O1Nlb7GP+fm5/wC/lH2Mf8/Nz/38rw/4365rVh48e3sdY1C1h+yxN5cNy6Lk7snAOK4f/hKPE3/Qxax/4Gyf418/XzHDUakqbp7Pufa4Lgyvi8PCuqqSkk9n1Pqj7GP+fm5/7+UfYx/z83P/AH8r5Y/4SjxN/wBDFrH/AIGyf41s3KfEq2WNp7nxHGsp2oWu5PmO0tgfN6An8KiOZ0JaxotmtTgmpTaU8RFX76H0d9jH/Pzc/wDfyj7GP+fm5/7+V8sHxP4nz/yMWsf+Bsn+NH/CT+J/+hi1j/wNk/xqf7Xwv/Pp/ea/6hYj/n8vuZ9T/Yx/z83P/fyj7GP+fm5/7+V8sf8ACT+J/wDoYtY/8DZP8akm8Q+LYRGZdd1tBInmJuvJRuXJGRz0yDR/a2G/59P7xf6h4j/n8vuZ9R/Yx/z83P8A38o+xj/n5uf+/lfLH/CT+J8f8jFrH/gbJ/jR/wAJR4m/6GLWP/A2T/Gj+18L/wA+n94/9QsR/wA/l9zPqf7GP+fm5/7+U17FHUq89wynqDJ1r5Z/4SjxN/0MWsf+Bsn+Ndx8ENc1q/8AHiW99rGoXUP2WVvLmuXdcjbg4JxWtHMcLXqKn7LfTc5cbwZXwmHnXdVNRTez6HvIGAAO1V5bRHmaYSSozAA7HxnFWK8h/aB1bVNNvdKXTtSvbMPG5cQTtHu5HXBGa9jH1KdKi5zjdL/hj5rKsvlmOKjh4ys3fX0Vz1X7GP8An5uf+/lH2Mf8/Nz/AN/K+V/+Eo8Tf9DFrH/gbJ/jR/wlHib/AKGLWP8AwNk/xrwv7Xwv/Pp/efX/AOoWI/5/L7mfVH2Mf8/Nz/38o+xj/n5uf+/lfK//AAlHib/oYtY/8DZP8aP+Eo8Tf9DFrH/gbJ/jR/a+F/59P7w/1CxH/P5fcz6o+xj/AJ+bn/v5R9jH/Pzc/wDfyvlf/hKPE3/Qxax/4Gyf40f8JR4m/wChi1j/AMDZP8aP7Xwv/Pp/eH+oWI/5/L7mfVH2Mf8APzc/9/KPsY/5+bn/AL+V8r/8JR4m/wChi1j/AMDZP8aP+Eo8Tf8AQxax/wCBsn+NH9r4X/n0/vD/AFCxH/P5fcz6o+xj/n5uf+/lH2Mf8/Nz/wB/K+V/+Eo8Tf8AQxax/wCBsn+NH/CUeJv+hi1j/wADZP8AGj+18L/z6f3h/qFiP+fy+5n1R9jH/Pzc/wDfypbeFIIVijztXpk5NfOPw78ReILnxxpFvc65qk0L3IDxyXcjKwweCCcGvpKvWy2tRxCdSnCzWh81nmTVMpqxpTmpXV9PuIrmBLhArlhtYMCpwQRUf2Mf8/Nz/wB/K4T4+6hf6d4Ss5tPvbmzla/VWeCVo2K+XIcZB6cD8q8S/wCEo8Tf9DFrH/gbJ/jXLj8fQoVnGdO77npZRwrWzPDLEQqJK7Vrdj6o+xj/AJ+bn/v5R9jH/Pzc/wDfyvlf/hKPE3/Qxax/4Gyf40f8JR4m/wChi1j/AMDZP8a4/wC18L/z6f3np/6hYj/n8vuZ9UfYx/z83P8A38o+xj/n5uf+/lfK/wDwlHib/oYtY/8AA2T/ABo/4SjxN/0MWsf+Bsn+NH9r4X/n0/vD/ULEf8/l9zPqj7GP+fm5/wC/lH2Mf8/Nz/38r5X/AOEo8Tf9DFrH/gbJ/jR/wlHib/oYtY/8DZP8aP7Xwv8Az6f3h/qFiP8An8vuZ9UfYx/z83P/AH8o+xj/AJ+bn/v5Xyv/AMJR4m/6GLWP/A2T/Gj/AISjxN/0MWsf+Bsn+NH9r4X/AJ9P7w/1CxH/AD+X3M+qPsY/5+bn/v5R9jH/AD83P/fyvlf/AISjxN/0MWsf+Bsn+NH/AAlHib/oYtY/8DZP8aP7Xwv/AD6f3h/qFiP+fy+5n1XbW6QFyrOxc5Yu2SaldQ6MjdCMGuC+BN9fah4Kknv7y4u5ReyKJJ5WdsbV4yTnFd9X0OFlCpQjKKsn09T4vH4WWDxM6EndxdrlVLFURUW4uQqjAHmdBS/Yx/z83P8A38r5w+J2pahD8QNajiv7qNFuMKqzMAPlXoM1zn9rap/0Erz/AL/t/jXz9TM8PSm4ey2dt+x9lhuB6lejCr7ZLmSfw91fufWX2Mf8/Nz/AN/KPsY/5+bn/v5Xyb/a2qf9BK8/7/t/jUlpfa3d3MdrbXt/NNKwVESZiWJ7DmoWbUG7Kj+Jq+AqiV3XX/gP/BPq77GP+fm5/wC/lH2Mf8/Nz/38r5g1W18W6XNDDfNqMbzg+UFuC+/HXBUkZHcdaZaw+Krq0ku4JdQaGMyB2+0EbTGu98gnPC81f9pUr29g7+pkuCk4qaxUbPrbT8z6i+xj/n5uf+/lH2Mf8/Nz/wB/K+Uvtmu744/tWpb5BlF8x8sPUetBu9eG/N1qQ2KGf94/yg9z6Cp/tah/z5/E0/1En/0EL7v+CfVv2Mf8/Nz/AN/KPsY/5+bn/v5Xyb/a2qf9BK8/7/t/jR/a2qf9BK8/7/t/jS/tfD/8+vxK/wBQav8Az/X/AID/AME+svsY/wCfm5/7+UCyTzEdpZ32NuUM+Rn/ACa+Tf7W1T/oJXn/AH/b/GvXv2dbq6uk1f7TczTbWTHmOWxwfWunB47D4mtGn7K1/PtqedmvCNTLsLLEure1tLW3du567VUWSBmKTToGYsQsmBknJq1Xgfx5vr638biO3vLiFPsyHakpUd+wr08yrU6FJVJx5rfqeHkuVyzTE/V4y5dG72vse5/Yx/z83P8A38o+xj/n5uf+/lfJv9rap/0Erz/v+3+NH9rap/0Erz/v+3+NeH/a+H/59fifW/6g1f8An+v/AAH/AIJ9ZfYx/wA/Nz/38o+xj/n5uf8Av5XzFc2PjC20ldVnOpR2ZVW8w3B4Vvukru3AHsSMGqIufEBkEYuNULlQwXfJkj1x6VcszpRdnQf3mUOCOdNxxMX8v+CfVf2Mf8/Nz/38o+xj/n5uf+/lfKon8RE4E2qk+m6T1x/Omtda+oBa41MA4xl35z0qf7Vof8+fxK/1Fl/0EL7v+CfVn2Mf8/Nz/wB/KPsY/wCfm5/7+V8qpceIHK4uNSAZggZpXC5JwBknA5qW+HieyjWS6k1OONs7XMrFTg44IOOtP+1KNr+xf3i/1Gd1H6yr+n/BPqX7GP8An5uf+/lH2Mf8/Nz/AN/K+T5NS1iNzHJf3yOOqtM4I/Wm/wBrap/0Erz/AL/t/jU/2vh/+fX4mn+oVT/n+v8AwH/gn1g9ijrtee4Ze4MnBq3Xg/7P99e3Pje4juLy4mQafIdskhYZ8yPnBr3ivcy6rTrU/awjy30+4+RzrLJZZifq8pc2id7W3KzWaGWSRZZkMh3MEfAJwB/ICj7GP+fm5/7+V5d+0LqmqabJof8AZ2pXln5guN/2edo92PLxnaRnGT+deUf8JR4m/wChi1j/AMDZP8a83F4/DYetKm6d2v11/U9vK+Ea+YYWGJjVSUr6W7Nr9D6o+xj/AJ+bn/v5SGzB63Fz/wB/K+WP+Eo8Tf8AQxax/wCBsn+NH/CUeJv+hi1j/wADZP8AGuf+18L/AM+n953/AOoWI/5/L7mfUK6TbC6kuvMuDNIoRmMpPyjoOeg+lSjT4wciacH1318s/wDCUeJv+hi1j/wNk/xo/wCEo8Tf9DFrH/gbJ/jR/a+F/wCfT+8P9QsR/wA/l9zPqY2EZJJmnJPXL1Vs9A0+zuZ7m385Jpz+8fzSSRknHPQZJOBxyfWvmP8A4SjxN/0MWsf+Bsn+NH/CUeJv+hi1j/wNk/xo/tfC/wDPp/eH+oWI/wCfy+5n1MLCMEETTgjph+lO+xj/AJ+bn/v5Xyv/AMJR4m/6GLWP/A2T/Gj/AISjxN/0MWsf+Bsn+NH9r4X/AJ9P7w/1CxH/AD+X3M+qPsY/5+bn/v5SGzBBBubnH/XSvlj/AISjxN/0MWsf+Bsn+NdN8L/EGvXfjvS7e61vU7iF5SGjlu3ZW4PUE4NXSzPC1JqHs99NzDE8E4jD0Z1XVT5U3s+h9EwxrFEkScKihR9BUU1qkk3m+ZKj42ko2Mip6y/F0skPhjUpYZHjkS2cq6MQVOOoI6V9DVp0/Z2ktF+h8VSg6lRQT3dvvLf2Mf8APzc/9/KPsY/5+bn/AL+V8rr4o8TbR/xUWsf+Bsn+NH/CUeJv+hi1j/wNk/xr5v8AtfC/8+n9595/qFiP+fy+5n1R9jH/AD83P/fyj7GP+fm5/wC/lfK//CUeJv8AoYtY/wDA2T/Gj/hKPE3/AEMWsf8AgbJ/jR/a+F/59P7w/wBQsR/z+X3M+qPsY/5+bn/v5R9jH/Pzc/8Afyvlf/hKPE3/AEMWsf8AgbJ/jR/wlHib/oYtY/8AA2T/ABo/tfC/8+n94f6hYj/n8vuZ9UfYx/z83P8A38o+xj/n5uf+/lfK/wDwlHib/oYtY/8AA2T/ABo/4SjxN/0MWsf+Bsn+NH9r4X/n0/vD/ULEf8/l9zPqj7GP+fm5/wC/lH2Mf8/Nz/38r5X/AOEo8Tf9DFrH/gbJ/jR/wlHib/oYtY/8DZP8aP7Xwv8Az6f3h/qFiP8An8vuZ9UfYx/z83P/AH8qW2hSCIRpuxknJOTXyl/wlHib/oYtY/8AA2T/ABr6Q+G9xPdeA9GuLmaSeaS1VnkkYszH1JPJr0MtxlDEVWoQs0jxc74bq5TRjUnUUru2i8joaKKK9o+ZOX0n7d/wsTWfMB+yeRF5RwMZ2rn39a6iuS0ZIB8TdddbhmmNvDvi8sgKNq4O7PP5V1tbVt16L8jhy/4J/wCKXW/2n/VugVyvi28t9O8VaFf3moJbW0a3AeM7y0hKgDCqDnB9ema6qua1wQf8J54cMjSCYR3XlgAbT8i5yaVG3Nr2f5MeYX9iuXfmj/6UvT7upan8V6DBBbzy3xWO5UtEfIkO4A4P8PHPrUkviXRYr+OwkvCLiTbtTyXOdwyOcYrXoqbw7P7/APgGvLiP5l0+y/n9r7u3mfN/xvvLe98fzyWsm9Ut442O0jDAtkc1w9d/8ff+Shyf9ecX/s1cBX55mNvrVS3dn7/w/f8Asyhzb8q/IVeGB9DXomp+NNDuNXg1OKG4EiSOzJ9jhQ4aJ0/1i/M3LDrXnVFY0sROkmo/1Y68VgaWKadTomvk9z0JfHlgJ9IdbN447KRHaFUHyFYih2MT0JOSAB75NT6V8RbWFNt/Dd3R+wwwqztkpMocNMOc7sMOcg8dRxUaHQZvAMUM8+jQMttHkx7GuGk3jd8uPMDYzzkrRPD4Y0+LV2jt9Hmh+zstoovhK8wE8exiOqNtySBzjOQK9ZTxCd1UXf8AD/gf5HzUqGCmnCVGV78u/Z99O/n5le08dRW+pTXKrOom1G2uJTGoQyRRoyurDJ5bI7896s6X49062uLa4mj1FngtY7dVD5VQshYgDP8AEuB7bRwaiv8ASPBcQvVgu7Z7dWuszi8BljZf9QsaZ/eBuMkZ6nJGKl+x+EbO7d4ZdPxtuUt83KyiWL7O2x3B+5Jv24BwcnpxUxliY/bXf7ypwwFSP8Keq9Nla39dNdgtPFWn6n4gSK7leDQVsGimt5n2gkOzAoo/iyU/KuE1m+l1TVrrUJuHuJS+P7o7D8BgfhVQdKK8ytiZ1klI+hwuX0cLNyp9rf15vr6IK7j4IXdvY+OftV05SGOylLMFLYGV7DmuHrv/AIBf8lET/rzl/wDZa1y7/eqd+6ObiC/9l4i2/K/yPcP+Eo0M2LXwu5DAsnlFvs8md2M4xtz0715L+0De22oSaJdWjl4XikKsUK5+bHQjPavc68U/aS/4/wDSP+uT/wAxX12duP1OVl2/P0PyjgyNVZvT55Jqz2Vuj82eRV1ugeC31fw7batHehDJeGGWMpny4hjdLn23Dj3rkq1tP8RavYaebC0uvLtyk0ZUKOVlChxn32r+VfGYeVKMn7VXR+x42GJnBLDySd+vY2tS8C3VvNdrBeQmK1uZ4pZpjsVUiVGLnAJ/jA4zUw+H841cWsmp2yW7DEchJ3St5KysEXHIAYckisc+LtdMkrtdI3nSSSSq0SlXMiqr5HcEKvHtUg8aeIfOeY3UTOx3AmBTsOwIdvHy5UAHHpXTz4O/wvp/wep5vsc25bc8dn9/R7f12Lk/gHWGtmurLbPbrbxy7mBBYtEJCowCOAe5Gah8PeFrfVtAk1D+1ClwC+2COHzCoUZy4B3AHsQp6c1Qm8TaxPaG1mmhlh2KqrJAjbNqBAVyODtAGaNL8T61pun/AGG0uUWEFjGXhV2iLDDbGIyufao58Lz35Xb+vM1dLMnSa5481193Xo/y/wAi/pfg25uLmCG71CxtnlgMxi83Msa7Cyllx0IHUE4pi+C9XMgXzrAB9ggczHbOzruVU+XOceuKrR+KtbSKOMXERKR+WJDCpcrgrgtjJ4NEHivXIVVUukwiIqbolOzYu1WXI4YDjNHNhLbMbhmd21KP9fIu6d4I1O4vba3uJbeIvJEJ41fdLbrIcKzLjGDjsTXMzx+VPJFnOxyufXBxWzF4s16MQ7bwbomRhIY13vs+4GbGWAzwDWLIzSSNI3LMSx+prGs6Nl7NP5nVhY4pSk67VulvxN34dTRweOdHmlJCLdLkgE/oK+lY/EGlPqTaes0puVdkK+RIBlc5+bGOx7183fDL/kf9F/6+l/ka+pa+n4dt7Cd11/Q/NfEBVHjKXK0ly9r9X5o8f+O+vaZqnhSzt7KaR5Fv1choHQY8uQdWAHcV4vXvf7Rv/ImWP/YRT/0VJXgleTn1vrjt2R9RwOprKY87u7vZW6+rCuu0jwPd6jp9lqEdwq21xbTTSMWQGMpnChSdzZx1Arka0rbXNStzamKcL9lheGH5R8qP94V5tCVJN+0Vz6TGQxMor6vJJ+fo/wBbf8HY2G8EakzwCK5s0WdE8rz5Spkdk3lVwD0A74qDXvClxpmni/ju7e4iWGGSZAxEkZkBxkYxjjrn8Kt6N44urOE/a7YXkqbfIZmAWPCFBxj0PUEVi3mvand281vPMrRzJHG42AZWPOwfhk10VHheT3U7v8P6/I4qKzJ1ffa5Vb59/wAPTXyNk+DVl0C3vrHUDd3Uwi/cxw5QNIcBN4J2sDjO4AU2z8FzTpdr/bGmebA0SDZMWTe7sm1jtypyvpznPTmqP/CW68LBLNb1VVAiiRYlEpVCCql8biAQMDPakm8Va1LuzNAgZ0dhHAq5ZHLgnA5O4k0OeEunyv8Ar5iVLM7Nc63/AAuvLtcmHg3WvLb5bf7QFd1tfM/euiPsZ1GMYDZ7546VMPBl5HDfTXF1bNHaQTszQMXAli27omyBg/MORkehqk/irXWhkjN5guW/eCNQ6hm3sobGQpbnFFz4q1u4SVJLlAs0ciSqkSqH8zG9jgcsdo59qm+Fts7/AKl8mZN/FG3z/wAjEoooriPWPcfglrNhpHgIm+eVfMv5duyFn6Kmfug4rvrnxNpNvNDDLLOHmRXTFvIRhunIHFcl+zz/AMiHL/1/yf8AoKV6NX6Fljh9Up3XTv8A8A/A+JI1nmuI5ZK3N2/4J8ufFI5+ImuEf8/P/sq1zVdN8VP+Si65/wBfP/sq1zNfC4r+PP1f5n7fln+5Uf8ADH8kFaPhzUn0bW7XU1hEvkscoTjcpUqRnscE81nV3a+IY9Q0zw3Y6pfQSQvdkamhiRT5QkG3cQAQNvpRh4pyvzWatb7wx1SUYKPJzRldPV7Wb7eVt1rYzrXxBolhdN/Zum6jBDLaywSu12GmUuQdyHGFxjHuCa0ZfHsDx3a/2ZITN5wUtKDkPbLCC/HLfLuJ75qTTB4NuNN1GW8j06Kd2nEEYZ1MW1R5W3rndznt1qYt4Hk1FiLTTlijvbqKNRK6q8IVfKc5yCc7sZwDXoQ9sorlqRSf9djw6n1aU3z0Jtq+uvrvf5f8AD44tdV1yN7gSWFu8VyrOzcwtLHtzGyqSMYGODT9U8d2ds9zaWSzXI8uIJdAj94ywCNg+4ZIznnAPX1pZ7nwpb2Vza2Uumzkx3ghaVGwpLQlAM9OBIAe+KZft4KnvbyZpLJ4mlk85mZ/NC+Uvl+Tjg/Puzn+VayqVuVr2kb6P+vQ5o0cI5J+wnypNJejv63fqecjgYorrPFZ8Nvpcw0qG0iuIbmFYmhZt0kZhy5OTzh65OvHq0/Zy5b39D6vDYj28OflcfJhXrn7PF9b2aayJi4wqyfLGzfKOvQe/SvI69l/Zs/1esf70f8AI16GTW+uQv5/keDxhf8Asiry+X/pSPSo/E2kyWct0r3PlRMFYm1kByemBtya8K+Nt/b6j4xW5tTIYzbIPnjZDkZ7EA19HV89/tAf8j2P+vVP619Dn7j9U0XVHwHAsaqzT3pJrlfS3bzZ53RRRXxJ+yHVX/iTSbqRdRbSLg6qRAJGa5/0c+XtH3MZ5CjgnA5rRuPHsfk3cdva3264E5E0twDJG0roxVSP4Bs4HvXCrjcN3TPNei6xfaNdzQLPrGltoD3EHlWUNqRcQxjG8FgoK45zyd1enQr1ZqT50n8uvX+rng4zB4elKEXTclr1k7Wtot/ktFo9Rs3xJ8y2v4xZ3gkubszpJ9o5jTdGdn/jhHpzQfiJaXFt5F9p17KBfm8VlnXcP3gdU5HQYxU2mXXhaxuHPmabFO8S+cINzQ5FwhXbu5zsBzUOoJ4KuTbi3iSaSe8HmvFI3nHMrbgEC8rtxjn6c11OddpP2qv/AME8xUMEpcv1aSV99e2++3z1Ka+O1HyGzuDD5RXy/OG3cZ/N3Y+nFXdO8Z6beakkupJJFZxQzCW3lcss2X8yMKAOGDADnAxmr13pPhXTp4G1exsLeaRJzFErSJE+2QBd27kHb7da821b7L/adz9hXZbea3lLvLYXPHJAz+QrCtXr4e3NJPy/zOvCYXBY26hTlHfX8NNXr5/qM1G6lvr+e8nYtLPI0jE+pNQUUV5Tdz6WMVFJLY7z4G6la6X4wnubvzfLNhIg8uNnOS8Z6Ae1e7P4g05dUGmn7T55cIMW77cnp82Md68V/Z2/5Hq5/wCwdJ/6Mjr6Ar7bIXH6orrqz8a44jVeavlkkrR6et+p4V+0Dq1pqdxo62vnZg+0B/MiZOSY+mRz0PSvLK9i/aX/ANboH+7c/wDtKvHa+czq312dvL8kfoPB6ksmo8zu/e8vtS9Qoooryz6U3vC/hubWre9ummFvb20LuGIyZHUZ2D8OT6VY0PwlcagJIrqV9Muows7R3cRjBtv4pVz1x6d8isvSNd1fSVkTT9QuII5FZXjWQ7DuGCducZ96itNUv7aWSWO5dnlhaBmkO47G6jn6V1RnQSjeLfc86rTxspT5ZpLTl8v6/qxrzeD9U/sn+2LVRJYOw8lmBV2Rm2q5428nHGc89Klv/AusWMMs93cWEUMUAmaRpHAwWKYwVzncMdKyo9f1SOztrVZo9tqymBzCpkj2tuADEZAB5xVjUfFWtX9nLaXE8XkyrtdUhVQRv39v9rmr5sLZ6O9vxM+TMuZLmja/zt/mYdFFFcR6oV0nwyuY7PxzplxMJCiSknYhY9D0A5Nc3XV/CT/koek/9dT/ACNdOD/3iHqvzPPza/1Ctb+WX5M+hT4j04WS3nl3vltIYwPskm7OM/dxnHvWZ4z16x/4RS7Gy7/0qzdo/wDRn46j5uPl/GurrI8af8inqv8A16yfyr9DrOHs5adH1/4B+BYOFb6xT95brp5rzPk0cJn2rvNR+HssOlQXFpdzSXM3k+XHLEEjlMg6I27kjvxXBj7o+laE2r6hLqcOpm4K3cIQRyKACu0YWvzuhOlFP2kb7fLuf0Di6WJnKLoT5bXvdXvtZfnc2rTwLrN4S1rNYzwhC4mjkdlbDFSAAu7IIOeMD1qreeFdQigsXtP9Pkubf7RJHbxuxgXcVy5xgDg8+xpI/Futx3Udwk1urxDEQFugWM53ZUY4OSST371Svtb1S9iijuLp28pWRWX5WKsSSCR1GSfzrSUsLy6J3OenDMef35Rt/wAPv+G1jfvvBaRpLBZX9xc3tvdpZz5snW3ErMFwJRkcEjOcdeKqR+CtWmj1CS3msp1sC4mKO+CyLudVJXBIHqRntmo5vGniOWCOF75SEkSVmEKBpGQgqXYDLYIHX0qG18U61bQTwx3Eeyd5XfdEpIMq7ZMHqMj09KuUsI3s/wCvmzKFPM4w1nFv+uyX9Pc0pfAt/HYyObyza8inaKWBXJ8vbC8rBjj7wCYwMjJ61DZeBtcu42eE2uFgjn5duVdN4GduAcdiR+NQnxn4gJQm6iJWTzGPkLmRjGYyX4+bKsQc05fGviFel1DgABR5C4QBNny8cfLxxTcsHfZi5M2SfvRv89/u2Ld14GvEkkhtb22unSWONmUlUUNEZCWyMjAHvxj6VBb+CNWnCtHdad5UhjWCUzNtnLgldny5/hI5AxVX/hLNcDKy3SqysjEiNfmKIUG71+U4PrTT4q1oyRv9pRRHIkkarGAqFAQoUDoBk8e9JywjezKVPM0rc0f+D16GNKjRSvE4wyMVYehBwa+jPhdr1mPBmkWPk3nmxWQLN9mfYdoJOGxg185yyNLK8rnLOxZj7k5NfUPwt/5J5of/AF5pXpcOte3nddP1R8zx+qjwVHldve10v0ZbtvE1hcW880dvqO2BQzA2jgnJxwMc0o8R2f2H7Z9l1HZ5vl7fsb784znbjOPetmivr7w7fifk6hXt8a+7/gnG+G7q1uviJrEkNrLHI9rA5kkYgsCi4BQj5SK7KuS0YW3/AAs3XSjymf7PDvUqNoG1cYPWutrSv8St2X5HPlt/Zzv/ADS/9KYVz2tShfG/h+L7JFIXjucTMDuiwg6HoM+9dDWBrCTnxnoLpeJHEqXPmQGbaZfkGMJ/Fj9Kml8T9H+Rrjb+zVv5o/8ApSN+iiisjrPNviH8M7jxV4kbVo9YitFMKR+W1uXPy55zuHrXO/8ACj7v/oZIP/AQ/wDxde10V51TKcLUm5yjq/N/5n0GH4ozPD0o0qdS0Yqy92P+R4p/wo+7/wChkg/8BD/8XR/wo+7/AOhkg/8AAQ//ABde10VH9i4P+T8X/mbf64Zv/wA/f/JY/wCR4p/wo+7/AOhkg/8AAQ//ABdR3XwVure1lnPiKFhGjOR9kPOBn+/Xt9Q36eZYzx4zuiYfmKFkuCv8H4v/ADJlxhnHK7Vf/JY/5HjX/Cj7v/oZIP8AwEP/AMXR/wAKPu/+hkg/8BD/APF17RC2+FH67lBp9H9i4P8Ak/F/5lLjDN/+fv8A5LH/ACPFP+FH3f8A0MkH/gIf/i6P+FH3f/QyQf8AgIf/AIuva6KP7Fwf8n4v/MP9cM3/AOfv/ksf8jxT/hR93/0MkH/gIf8A4uui+HnwzuPCviRdXk1iK7UQvF5a25Q/NjnO4+lek0VdPKcLTmpxjqvN/wCZjiOKMzxFKVKpUvGSs/dj/kFcN8TvAc3jG4s5YtTjs/syMpDQl92T9Riu5orsr0IV4OnUV0zycFja2CrKtQdpL0f5nin/AAo+7/6GSD/wEP8A8XR/wo+7/wChkg/8BD/8XXtdFcH9i4P+T8X/AJnuf64Zv/z9/wDJY/5Hin/Cj7v/AKGSD/wEP/xdR3fwVure1lnPiKFhGpYj7Iecf8Dr2+q2rc6Zc/8AXJv5U1kuCv8AB+L/AMyZ8Y5wotqr/wCSx/yPHf8AhR93/wBDJB/4Bn/4uoz8FLr7SIP+EigyUL5+yH1A/v8AvXt9VWP/ABNkH/TBv/QhSWS4L+T8X/mEuMc3Vv3v/ksf8jx7/hR93/0MkH/gIf8A4uj/AIUfd/8AQyQf+Ah/+Lr2uij+xcH/ACfi/wDMr/XDN/8An7/5LH/I8U/4Ufd/9DJB/wCAh/8Ai6P+FH3f/QyQf+Ah/wDi69roo/sXB/yfi/8AMP8AXDN/+fv/AJLH/I8n8LfCO50XxFY6q+uwzrayiQxi1KlvbO7ivWKKK7MNhKWGi40lZM8nMM0xOYzU8TK7Stsl+Ry3xL8KSeL9Eg06K+SzMVyJ97R784VlxjI/vfpXnv8Awo+7/wChkg/8BD/8XXtdFY18tw2Inz1I3fqzqwPEOYYGl7GhO0fRP80eKf8ACj7v/oZIP/AQ/wDxdH/Cj7v/AKGSD/wEP/xde10Vj/YuD/k/F/5nZ/rhm/8Az9/8lj/keKf8KPu/+hkg/wDAQ/8AxdRyfBW7S4ih/wCEihPmBufsh4x/wOvb6q3H/IQtfo/8hQslwX8n4v8AzJnxjm6X8Xt9mP8AkePf8KPu/wDoZIP/AAEP/wAXUY+Ct0bprf8A4SGHKoH3fZD3JGPv+1e31WT/AJCsv/XBP/QmprJcFr7n4v8AzFLjDN7r97/5LH/I8d/4Ufd/9DJB/wCAh/8Ai6P+FH3f/QyQf+Ah/wDi69ropf2Lg/5Pxf8AmX/rhm//AD9/8lj/AJHin/Cj7v8A6GSD/wABD/8AF0f8KPu/+hkg/wDAQ/8Axde10Uf2Lg/5Pxf+Yf64Zv8A8/f/ACWP+RzXw38MSeEvD76XJeLds1w03mLHsHIAxjJ9K6WiivQpU40oKEdkeBicRUxNWVaq7ylqzzLxR8JYdc8Q3urtrUsJupPMMYhBC8AYzn2rN/4Uhb/9DBN/34H+Nev0VxyyrCSk5OGr82exS4nzSlBU4VdErLRbL5HkH/CkLf8A6GCb/vwP8aP+FIW//QwTf9+B/jXr9FT/AGRg/wCT8X/mX/rZm3/P78I/5Hja/BW3N08H9vTfKivnyB3JHr7VL/wpC3/6GCb/AL8D/GvVk/5Ck3/XCP8A9CerNN5Rg/5Pxf8AmTDizN7fxvwj/keNxfBW3eWWP+3ph5bAf6gc5APr71L/AMKQt/8AoYJv+/A/xr1aA41C5XvsRvz3D+lWaHlGD/k/F/5hDizNrfxvwj/keQf8KQt/+hgm/wC/A/xo/wCFIW//AEME3/fgf416/RS/sjB/yfi/8yv9bM2/5/fhH/I8g/4Uhb/9DBN/34H+Ndh8OfBEfg5bwR6g939pKk7owu3FdfRWlHLsNRmpwjZr1ObF8Q5ji6To1ql4vpZf5BXAePfhtF4r1wao+qyWp8pY9ixBunfOa7+iuivh6dePJUV0cOCx1fA1fa4eVpbdP1PIP+FIW/8A0ME3/fgf40f8KQt/+hgm/wC/A/xr1+iuP+yMH/J+L/zPX/1szb/n9+Ef8jyD/hSFv/0ME3/fgf41FN8FraOSJP7emJkYqP3A44J9favZKq3g/wBLsvaVv/QGprKMH/J+L/zJnxZm6Wlbt0j39Dyr/hSFv/0ME3/fgf41F/wpa3F0If7enzsL58gdjj1r2SqpP/E2Uf8ATA/+hChZPg/5Pxf+YS4tzdW/ffhH/I8sl+CqTNum8SXMjYxl4gT+ppv/AApC3/6GCb/vwP8AGvX6KX9kYP8Ak/F/5lLivNl/y9/CP+R5B/wpC3/6GCb/AL8D/Gj/AIUhb/8AQwTf9+B/jXr9FH9kYP8Ak/F/5h/rZm3/AD+/CP8AkcF8PvhxF4R1yTU01SS6L27QbGiC4yynOc/7P613tFFdlChToQ5KasjyMbjq+Nq+1ryvL+uxxPxQ8DTeMn05otSSy+xiUHdCX3b9nuMY2/rXFf8ACj7v/oZIP/AQ/wDxde10VzVssw1ebqTjdvzZ6WD4kzHB0Y0KNS0Vtonu79UeKf8ACj7v/oZIP/AQ/wDxdH/Cj7v/AKGSD/wEP/xde10Vl/YuD/k/F/5nT/rhm/8Az9/8lj/keIXPwVuoIGlPiKEgY4+yH1/36k/4Ufd/9DJB/wCAZ/8Ai69h1UbrJk7sVA/MVao/sXBW+D8X/mSuMc45mva/+Sx/yPEZ/gndQwSSnxFCQiliPsh5wP8Afp6/BC7ZQ3/CRwcj/n0P/wAXXsmo/wDIPue/7pv5GpYv9Un+6Kf9i4K3wfi/8w/1xzfmt7X/AMlj/keLf8KPu/8AoZIP/AQ//F0f8KPu/wDoZIP/AAEP/wAXXtdFL+xcH/J+L/zK/wBcM3/5+/8Aksf8jxT/AIUfd/8AQyQf+Ah/+LrX8H/Ce50HxJZ6s+uRXC277jGLYqW49dxxXqlFVDKMJCSlGOq83/mZ1uK81rU5U51NGrP3Y7P5BVPXLI6jo93YLIIzcRNGHIztyMZxVyivRklJNM+fhNwkpR3R4oPgfdgf8jJB/wCAZ/8Ai6P+FH3f/QyQf+Ah/wDi69rory/7Fwf8n4v/ADPpP9cM3/5+/wDksf8AI8U/4Ufd/wDQyQf+Ah/+Lo/4Ufd/9DJB/wCAh/8Ai69rop/2Lg/5Pxf+Yf64Zv8A8/f/ACWP+R4gvwUujcvB/wAJFDlUVs/ZD3JH9/2qT/hR93/0MkH/AICH/wCLr2KP/kKTf9cI/wD0J6s0PJcF/J+L/wAyYcYZu1/F/wDJY/5Hin/Cj7v/AKGSD/wEP/xdH/Cj7v8A6GSD/wABD/8AF17XRR/YuD/k/F/5lf64Zv8A8/f/ACWP+R4p/wAKPu/+hkg/8BD/APF0f8KPu/8AoZIP/AQ//F17XRR/YuD/AJPxf+Yf64Zv/wA/f/JY/wCR4p/wo+7/AOhkg/8AAQ//ABder+E9KbQ/DdhpLzCdrSERmQLtDY745xWpRXRhsBQw0nKlGzfmzgzDPMdmMFTxE7pO+yX5IKKKK7DyDltImDfEbWoPsMMZSCE/aAp3yfKvBPTiuprmdKjuR8QdYke/jkgMEWy2FxuaM7VySn8OfXvXTVtW3XovyOLAX5J3/ml/6Uwrmtc+z/8ACeeHPMMvneXdeXtA2/cGc966WsHVzN/wmOhBbGOWPZcb7gx5aH5RgBu2envSpfE/R/kysar01/ij/wClI3qKK808RfGPQtIHiST+y9UurfQZI7Z7hI1EdzduQFt4iTy/zDJxgVkdZ6XRXE/DXx83iy81PSdS8PX3h3WtM8trixunVzscZR1ZeCD/ADrtqACiiigAooooAoWF1DDYwQyybJI41R1IOQQMGp/t1r/z2H5GrFFNtEKMkrXK/wButf8AnsPyNH261/57D8jViijQdpd/6+8r/brX/nsPyNIb+zUgG4UE8DPerNZur/8AH9pv/Xc/+gmnFJsipKUI3LX261/57D8jR9utf+ew/I1YopaF2l3/AK+8r/brX/nsPyNH261/57D8jViijQLS7/195X+3Wv8Az2H5GoL64huLc28Tb2lIQgA8AnBP4Cr9FCaQnGTVmwqnfSLBdW0zsETLKzHoBjj9auUUJjkroq/2hY/8/UX50f2hY/8AP1F+dWqKNBWn3X3f8Eq/2hY/8/UX50f2hY/8/UX51aoo0C0+6+7/AIJV/tCx/wCfqL86P7Qsf+fqL86tUUaBafdfd/wSr/aFj/z9RfnR/aFj/wA/UX51aoo0C0+6+7/glX+0LH/n6i/Oj+0LH/n6i/OrVFGgWn3X3f8ABKv9oWP/AD9RfnUcU0V1qKmJldYoydw7Enp+lXqKd0Llk93+H/BCqkrLFqaMxAEsRUknH3SMf+hGrdNkjSQYkRXHowzSTKkrrQTzof8AnrH/AN9Cjzof+esf/fQpv2a3/wCfeL/vgUfZrf8A594v++BRoHvDvOh/56x/99Cjzof+esf/AH0Kb9mt/wDn3i/74FH2a3/594v++BRoHvDvOh/56x/99Cjzof8AnrH/AN9Cm/Zrf/n3i/74FH2a3/594v8AvgUaB7w7zof+esf/AH0KPOh/56x/99Cm/Zrf/n3i/wC+BR9mt/8An3i/74FGge8O86H/AJ6x/wDfQo86H/nrH/30Kb9mt/8An3i/74FH2a3/AOfeL/vgUaB7xFaMsl5dSjBAKxgjuAM/zY1apERUXaiqq+gGBS0NhFWRSlmittSdp3VFlhUKT6qTn/0IU/8AtCx/5+ovzq1RTuieWS2f9feVf7Qsf+fqL86P7Qsf+fqL86tUUtB2n3X3f8Eq/wBoWP8Az9RfnR/aFj/z9RfnVqijQLT7r7v+CVf7Qsf+fqL86P7Qsf8An6i/OrVFGgWn3X3f8Eq/2hY/8/UX50f2hY/8/UX51aoo0C0+6+7/AIJV/tCx/wCfqL86j8+G6v4FhkDiMNISp6cbcf8Ajx/Kr1FO6E4ye7/D/ghVW73R3UEwR2X5lfapYgY44HvVqikmVJXRX+2R/wDPO4/78P8A4UfbI/8Anncf9+H/AMKsUUaBaXcr/bI/+edx/wB+H/wo+2R/887j/vw/+FWKKNAtLuV/tkf/ADzuP+/D/wCFH2yP/nncf9+H/wAKsUUaBaXcr/bI/wDnncf9+H/wo+2R/wDPO4/78P8A4VYoo0C0u5X+2R/887j/AL8P/hR9sj/553H/AH4f/CrFFGgWl3KVxJ9oeBI45uJQzbo2UYHuRV2iihsIxtdiOoZCrcgjBqlY3cSWkSTybZVUBwQcg1eooTBp3uiv9utf+ew/I0fbrX/nsPyNWKKNAtLv/X3lf7da/wDPYfkaPt1r/wA9h+RqxRRoFpd/6+8r/brX/nsPyNAvrQjiZT+dWKzfDJJ0ePPP72X/ANGNTsrXIcpKaj3v+Fv8y19utf8AnsPyNH261/57D8jViiloXaXf+vvK/wButf8AnsPyNH261/57D8jViijQLS7/ANfeVbNhLc3E4ztJVEOOqgZ/mxq1RRQ2EVZBRRRSKCiiigAooooAKKKKAOS0b7N/ws3Xdhm+0fZ4d4IGzG1cY711tcvpMsjfETWYjYRRosERFyIiGk+VeC3fFdRW1bdei/I4cvXuT/xS/wDSmFZl94h0GwjSS91rTrZJGZEaW5RQzLwwBJ5I7+lQePLXVL3wRrlnokhi1OfT547Nw2CspjIQ57c4r5tsrz4NHwh4V03xFY6hFqfh+2nS58PTaZJLLc3c0YSVmBUljvG4MD6Vhfc77bH1VDJHNCk0MiyRuoZHU5DA9CD3FfN/iy08Aaf8Tb681G88dNYwamNRutIh0iWSxe7VR+9DhOV6EjOM969Z+Ael6vo3wg8O6brkcsN9DbHdFK2XiQuxRGPqEKj8K8a/aCvPFg8ZPbeKPHHhHT/DBfNros2py2jXMeBgz+WN7DOeMgU3pLQS1id1+ztq/hPxFrPijX9H8Qat4g1a6nX7Zd3libZYoxny4Y1xjCj3PrxXslec/Am6vrnw4dtn4Ng0VQosT4cmaSM+u7I4P616NTYkFFFFIYUUUUAFFFFABRRRQAVm6v8A8fum/wDXc/8AoJrSrO1j/j507/r5H/oJqobmNf4Pu/M0aKKKk2CiiigAooooAKKKKACiikZgqlmIAHUmi4C0VD9qtf8An5h/77FH2q1/5+Yf++xWXt6X8y+8dmTUVD9qtf8An5h/77FH2q1/5+Yf++xR7el/MvvCzJqKh+1Wv/PzD/32KPtVr/z8w/8AfYo9vS/mX3hZk1FQ/arX/n5h/wC+xR9qtf8An5h/77FHt6X8y+8LMmoqH7Va/wDPzD/32KPtVr/z8w/99ij29L+ZfeFmTUVD9qtf+fmH/vsUfarX/n5h/wC+xR7el/MvvCzJqKh+1Wv/AD8w/wDfYo+1Wv8Az8w/99ij29L+ZfeFmTUVD9qtf+fmH/vsUfarX/n5h/77FHt6X8y+8LMmoqH7Va/8/MP/AH2KPtVr/wA/MP8A32KPb0v5l94WZNRUP2q1/wCfmH/vsUfarX/n5h/77FHt6X8y+8LMmoqH7Va/8/MP/fYo+1Wv/PzD/wB9ij29L+ZfeFmTUVD9qtf+fmH/AL7FH2q1/wCfmH/vsUe3pfzL7wsyaioftVr/AM/MP/fYo+1Wv/PzD/32KPb0v5l94WZNRUP2q1/5+Yf++xR9qtf+fmH/AL7FHt6X8y+8LMmoqH7Va/8APzD/AN9ij7Va/wDPzD/32KPb0v5l94WZNRUP2q1/5+Yf++xR9qtf+fmH/vsUe3pfzL7wsyaioftVr/z8w/8AfYo+1Wv/AD8w/wDfYo9vS/mX3hZk1FQ/arX/AJ+Yf++xR9qtf+fmH/vsUe3pfzL7wsyaioftVr/z8w/99ij7Va/8/MP/AH2KPb0v5l94WZNRUP2q1/5+Yf8AvsUfarX/AJ+Yf++xR7el/MvvCzJqKh+1Wv8Az8w/99ij7Va/8/MP/fYo9vS/mX3hZk1FQ/arX/n5h/77FH2q1/5+Yf8AvsUe3pfzL7wsyaioftVr/wA/MP8A32KPtVr/AM/MP/fYo9vS/mX3hZk1FQ/arX/n5h/77FOS4t3YKk8TMegDgmhVqbdlJfeFmSUUUVqIKKKKACiiigAooooAKzvDYxpKD/prL/6MatGs7w7/AMgpf+usv/oxqpfC/wCu5k/4sfR/oaNFFFSahRRRQAUUUUAFFFFABRRRQAUUUUAFFFFAHMaTFIvxE1mU38UiNBEBbCUlo/lXkr2zXT1yWjfZf+Fm67sE32j7PD5mcbMbVxjvXW1tW3XovyOHL37k/wDFL/0plPXA7aLerHqA01zbvtvCFItztP7zDcHb1544r5gv/EvjbWNdbS/h78U5vEF3BIFudTutMsraytx3/esNzn2UH619NeJ7eS88N6naRWNvfvNaSxra3DbYpyVICOeynoT6GvlG4fw9aamdJm+H3wdhvA+wwnxCRhvQnZgH8awW539D6j8BQarbeEdPh1vXIdd1FYz9ov4UVEmbcegXjA6fhXjlpqmkfD74j+L7jx54W1K7m1a9FxYavDpb3qS2+wARZUMYypB+XjNeufDSyl07wNpdnNo+naO6RsfsWnzebbxAuSNj9wQQfxry029p4n8V+JWPxa8VeG2sdSa1azbU4IowQqnMankJz396p/E/67C+ya3wFs5LjxZ4u8U6ZoF34e8N6rJD9is7iDyGmkVTvn8r+ANkDGB0r1+uI+GGjw6U175XxC1Lxd5m3Iu72OfyMemzpmu3ofQQUUUUhhRRRQAUUUUAFFFFABWdrH/Hzp3/AF8j/wBBNaNZesLeyXNqbez81IZRIW80LngjHP1qobmNf4Pu/M1KKzzeakP+YQx+lwlJ9s1L/oDyf+BCf40cjH7aPZ/c/wDI0aKzvtmpf9AeT/wIT/GlF5qOf+QPJ/3/AE/xo5H/AEw9tHs/uf8AkaFFUPtmof8AQJk/7/J/jR9svu+kzfhKh/rRysPbR8/uf+Rfoqh9tvf+gVN/38T/ABpPt11/0Crn/vpP8aOVh7aPn9z/AMjQqprX/IKuf+uZqL7fcjrpV1j2Kn+tJfzNNoty7QSQnYw2vjP6VyY+LWFqf4X+RdOpGUkl+R55gegowPQUtFfzvY9cTA9BRgegpa5/xtqWtaba2baLaJcy3Nx9mIaJnEbOrBJG2kfIH27vYnkVrSpOrNQjuxN2N/A9BRgegrzzSfGXiqS5Wa/8OlLF1TKLDKs0TEyI3GCGG+PPb5WU85FT6V401+7t9QupfDyolvp0lzBEom3XEqtgKCyDAKleCN2T0OK7JZVXjfRaeaFzo7zA9BRgegriLbxlrja3b6ZceFJl3ecJZo2cplOmwlACCMdcdeM1Sk8d+IZfDdrfw+GXtbq4ldDHKkrhdpXjAQHccnrtHynk0LKsQ2lZa+a8/PyYudHomB6CjA9BXG/8JXrUunS3MWjRrJBqi2kiYmYGIk/Op2Ak8DkAqM9ab/wlWv3GiyXdpoSpcpepCI5BLsdCrFudoYEEAEgFcnjNR/Z1bsu26HzI7TA9BRgegrzy/wDiJqVtMq/8I8URxGoeYTKEdgSVbEZz0425J9BUF/8AEnWoWnW38ITXDwonmRq0heEskbZkwhAX5yMDLcdMVrHJ8XK1o/iv8xe0ielYHoKMD0FcfpvizWrmS7M/hiaKOO0nmgVXYySPEEPlnKgAtvwvJztaqGl+OdZkljjvNBZ/tF0sUEkEU4TaZY0J+ZM8K7Nkhc7ce9ZrLK7votPNf5j51a53+B6CjA9BXntv428UssUkvhIAPaR3bqry5RSqsUBKfNIN2Mccginw+PNRvpdQi0/TrNzY3sMMuJJJCqNcPE24KnDAJu4yAD14Iq3lOJXRfevTuHOjv8D0FGB6CvP4fGfidLYfafDiecqu5YCVUZdkrLn5SVOYwCBu+8MdcVZv/F2uRDT57fRRJDdWXnsnlTbxJ5gUr93gYyRuwcc47VLyuupctl96Fzo7fA9BRgegrz6bx14kgsJ7mXwe7FIyyJE8rEnAPP7vOMHnGTnsat6h4u1y28qYaEnkzWUU4VhKTE7MQ24qh4GBwBu5HFDyvELovvX+Y+dHbYHoKMD0Fcfe+LtWt9UsbRfDFyyXGnvdu5LfI4Vj5fCkdQByQfmGAarnxlrsf2ZZ/DQWSWdonVGlfjYrIVxHz97BJwBg8mpWW13ayX3rz8/IOdHcYHoKMD0Fedt8QNckg1C4tPCM0kNnDC+X85WkZ9m4AeXkhCzZxk4XgVcv/FHigXVmllokCrc2tpMEmWUlWkZxIrMq4G0Beeo3Dg54t5ViF8SS+a8vPzBTTO4wPQUYHoK4nTPGmr309/GfC89qtvpiXsLTs6+Y7Ro/ln5OOWK8ZOUOR0pjeNNXRbK7k0PNnPapLKFjn3o32hY3IBTO1VJcAgEjtip/szEXtZfeuqv3BTR3OB6CjA9BXmcnxE8SBZbhPCUvlxwbzblJvM3FowGZtmAuGY4UM3yngVeHjPxLJqFpGPDK29rNdxwvLIZWKIQhZiAnA+c4Of4TWjyjErdL71/mL2iO+wPQUYHoK5XTPE2p3Hi1dGudIMVu8sqLOFk3YUjBI27QDnqW+grK0/x3rWoQtJZ+GRP+8ZQVkk24XdkZKfe+XjGV5HNZrLa76Lo911v5+THzI7/A9BRgegrzvSviJqt3e2VtN4YkheaLzZIwZTIq73XIUxjpsyd23OcDNH/CfeIWsr66j8JNIlpEr5BmHm7pSo2gx7sBRubjIz0NaPKMUnZxX3rq7dw50eiYHoKMD0FcNY+L/EF9f3EK6CLRYtMnuVjlSUsZlWMxqW2hcNubgZJx2xio4PGHiZVW2m8NpLeeXb7inmom+RoQWOUOEHmt0JYeW2QBzUf2XX2sr+qFzo73A9BRgegrj7zxdqdtrOtWD+H5Vi062WWK5xIyzsQnACoflyxHy5PyHI6Vnnxt4juIYltfDYguXe3BjmEx4eRFdshAAgBbBzkEZK4ohlleSTsradV1Hzo9AwPQUYHoK4e68YeIFa3+zeFi6yWscsnmPICkjLISowh4GzHr8w4qvrfjbxDp95dtB4ZmuraJAY1EUgJJaPksAeAHbgA9PY045XXk1FJXfmv8w50egYHoKMD0Fef3PjjxArt5PhsERXCLImJmYoyZ67Mbs9cZAHfPFE3jrxBHbLcR+EZLiMJl/LaUFySwBQNGCR8uTuwcHpT/ALJxOmi+9f5hzo9AwPQUYHoK5Pw/rniDV5dHuWsYLK2uone6t5IpC6BeMhztxkkYUrnGeldbXHXoSoy5ZWv/AMGw07iYHoKMD0FLRWVhiYHoKMD0FLRRYBMD0FanhUD+3bfjuf5VmVe8PyyRazbtHbvMcnhSB2969LJo82YUEv5o/mZ1ZKMG2ei0Vn/b7kfe0q6/Aqf60v8AaE//AEC7z8l/xr+gORnk+2h/SZfoqh/aMvfTL3/vkf40f2jJ/wBA2+/74H+NHKw9tAv0VQ/tJv8AoG3/AP36H+NIdTI/5huof9+h/jRyMPbQ7mhRWf8A2of+gbqP/fn/AOvR/ah/6Buo/wDfn/69HIw9vDuaFZ3h3/kFL/11l/8ARjUo1T/qHagP+2P/ANemeHWkFm0UtvPCyyO2JExkFiRj86dmosj2kZVVbs/0NOiiioOgKKKKACiiigAooooAKKKKACiiigAooooA5nSpLg/EHWI3sI44BBFsuRb7WkO1cgv/ABY9O1dNXLaTCF+I2tTfboZC8EQ+zhjvjwq8kdBmupratuvRfkcWAvyTv/NL/wBKZhfEOO/m8BeIIdKWV799NuFtli++ZDG20L75xivEPC15Z6X4AsPDV3+z/rtw0dikN0x063YTS7AHcktkktk5PPNe8+LV3+FtVTyr2XdZyjy7J9tw3yHiM9n9D64r5mbTo41Mk3hf47pGoyzDVmOB64B5rDq/67nd0R7j+z/Y6tpvwf8AD9hrlrc2l/BDJG8Fz/rI1Er7FP0Tb+Feb3Wk/B3TfEfj7UvGFvYa7dWt4L27kaxZ/swkCqluG6NITztHPNetfCa40a6+Hej3Hh/UNR1DTJImaCfUJTJcN87bhIx53Bsj2xivIdW8G6ZeeLNUkm8eWKeDP+EniutR097RhP8A2hhdsHmHgoW2noap6z/ruv6/Am/u/wBeZ3nwOvfhveJqn/CDeHW0C7hdFv7Sexa1nGRlCyHnBHQ16XXmPww06S3+JnjG+1zWrS+8SXHkedbWkDRxWtqN3krlvvMRyTXp1D2QdwooopDCiiigAooooAKKKKACiiigAooooAKKKKACiiigAooooAKqaz/yCrn/AK5mrdR3UK3FtJAxIV1KkisMVTdShOEd2mvwHF2aPMKK7L/hE7P/AJ+Jv0o/4ROz/wCfib9K/If9S81/lX/gSO728DjaK7L/AIROz/5+Jv0o/wCETs/+fib9KP8AUvNf5V96D28Djsn1NG4+prsf+ETs/wDn4m/Sj/hE7P8A5+Jv0o/1LzX+Rfeg9vA47J9TRuPqa7H/AIROz/5+Jv0o/wCETs/+fib9KP8AUvNf5V96D28Djsn1NGT6mux/4ROz/wCfib9KP+ETs/8An4m/Sj/UvNf5F96D28Di5EWTb5ih9rBl3DOD6j3oREjZ2RVVnO5yBgscYyfXiu0/4ROz/wCfib9KP+ETs/8An4m/Sj/UzNv5V/4Eg9vA47J9TRub1Ndj/wAInZ/8/E36Uf8ACJ2f/PxN+lH+pea/yL70Ht4HHZPqaht7e3t3ke3giiaVt0hRApc+px1Ndv8A8InZ/wDPxN+lH/CJ2f8Az8TfpR/qZm38q/8AAkHt4HHZPqaMn1Ndj/widn/z8TfpR/widn/z8TfpR/qXmv8AKvvQe3gcdk+poyfU12P/AAidn/z8TfpR/wAInZ/8/E36Uf6l5r/IvvQe3gcdk+poyfU12P8Awidn/wA/E36Uf8InZ/8APxN+lH+pea/yL70Ht4HHbm9TRk+prsf+ETs/+fib9KP+ETs/+fib9KP9S81/kX3oPbwOOyfU0bj6mux/4ROz/wCfib9KP+ETs/8An4m/Sj/UvNf5F96D28DjtzepoyfU12P/AAidn/z8TfpR/wAInZ/8/E36Uf6l5r/KvvQe3gcdk+ppkUaQxiOJFjQdFUYA/Cu0/wCETs/+fib9KP8AhE7P/n4m/Sj/AFMzX+Vf+BIPbwOL2J5xm2r5hUKXxyVByBn05NP3N6mux/4ROz/5+Jv0o/4ROz/5+Jv0o/1MzX+Vf+BIPbwOOyfU0ZPqa7H/AIROz/5+Jv0o/wCETs/+fib9KP8AUvNf5V96D28Djsn1NGT6mux/4ROz/wCfib9KP+ETs/8An4m/Sj/UvNf5V96D28Djsn1NGT6mux/4ROz/AOfib9KP+ETs/wDn4m/Sj/UvNf5F96D28Djtx9TRk+prsf8AhE7P/n4m/Sj/AIROz/5+Jv0o/wBS81/kX3oPbwONJPrRXZf8InZ/8/E36Uf8InZ/8/E36Uf6l5r/ACr70Ht4HG0V2X/CJ2f/AD8TfpR/widn/wA/E36Uf6l5r/Kv/AkHt4HG0V2X/CJ2f/PxN+lH/CJ2f/PxN+lH+pea/wAq/wDAkHt4HG1qeFv+Q5b/AFP8q3v+ETs/+fib9Ksad4dtbK7S5jmlZk6A4xXZl/COZ0MXSqzirRkm9V0ZMq8HFo2aKKK/WTiCiiigAooooAKKKKACiiigAooooAKKKKACiiigAooooAKKKKACiiigAooooA5LRjbf8LN10Ikon+zw72JG0jauMDrXW1y+krdD4iayz2Oy3MEXl3HkkeYdq5G/ocV1FbV916L8jhy9WhP/ABS/9KZV1hbyTSbtNPuIrW8aBxBNKm5I5Np2sw7gHBIrwLXfFni/T9Kgu9T+OXgu3sL55YIbmDRWcOycPsYMRkZHtXt3jrS7rXPBWt6NYzi3ur7T57eGUnGx3QqD+ZrwTS9T0nTdE8NaLqnwh8XnxH4ds5bSCytdM32U8skXlySGQfIytjduPTPesO539j2z4UaJpfh74eaNpej6idTskg8yO8JB+0eYS5k49SxOO1eFeOdC8WJq3iLSbDWfASWV34ii1hTe6z5dwjx7CEZMcZK/Wvafgf4d1Lwp8K9C0HV9q31tCxljVtwiLuziMHvtDBfwrz3xs3gEeLNSOpfA3xJrF35582/h0Myx3DYHzK+fmHv7VUtJ3X9aoS1j/XmdJ8HdL8UTeLvEXjLxI3h8/wBrRW8MI0e8NxEBECPvED1r1KvHf2f9DuLHxL4o1ix8KXvhHw7f+QLLS7sbHaRQd83l5OwHIGPavYqHshLqFFFFIYUUUUAFFFFABRRRQAUUUUAFFFFABRRRQAUUUUAFFFFABRRRQAUUUUAFFFFABRRRQAUUUUAFFFFABRRRQAUUUUAFFFFABRRRQAUUUUAFFFFABRRRQAUUUUAFFFFABRRRQAUUUUAFFFFABRRRQAUUUUAFFFFABRRRQAUUUUAFFFFABRRRQAUUUUAFFFFABRRRQAUUUUAFFFFABRRRQAUUUUAFFFFABRRRQAUUUUAFFFFABRRRQByWjQhfiZrs32mFi1vCPKBbenyryeMfkTXW1yWjNbH4m66qRyCcW8O9y2VI2rjA7V1tbV916L8jgy63JO388/8A0phXP6zE7eNdAlF5FGqJc5hZyGlyg6DGDjvnpXQVzWum3/4Tzw2JFlM3l3XllWAUfIudwxk+2CKVH4n6P8mXjmvZq/8AND/0pHS189wab4b8dfEnxhbfEfxLd291pl6INP0ltTNpFFbbAVlVQRvLEklucdK+hK5zxX4F8HeK5o5/EXhvTdTmjG1JJ4QXA9N3XHtWXU7eh5F+zRYND8RPGPl6xJr2n6eI7SwvBeyXMUCEljAjt97GASR347V9AVR0LR9K0LTk07RdOtdPs4/uw28YRQfXA7+9XqbexPcKKKKQwooooAKKKKACiiigAooooAKKKKACiiigAooooAKKKKACiiigAooooAKKKKACiiigAooooAKKKKACiiigAooooAKKKKACiiigAooooAKKKKACiiigAooooAKKKKACiiigAooooAKKKKACiiigAooooAKKKKACiiigAooooAKKKKACiiigAooooAKKKKACiiigAooooAKKKKACiiigAooooAKKKKACiivL/HHxft/C/ie60N9Bmumt9uZVuQobcobptPrWNavToR5qjsjtwOX4nH1HTw8eaSV90tPnY9Qorzjwz8VINb8Papq66LLAunvGpjNwGL7899vGMVHF8WbeSVI/7DlG5guftA4yf92unDU5Yqn7SkrxPKzXF0cpxLwuMfLNdN9/S6PS6K57UfE8dlcyQvaMRGMlvMAGMZ9KxtI+K/gi+1qLRZNdsrXUJ22wQyS480+isQFJz2zXk4fOMHiK8sPSneavdWelvO1vxOpwkldndUUUV6ZJzGlJeD4hay8lmUtTBF5U/k43nauRv74rp65TR1x8Stcb7bG+beH/AEcF90fyrycjbz7E11dbVt16L8jhwHwT/wAUv/SmFYGsSXC+M9Bjjt43hdLnzJTFlkwgxhv4c/rW/XPa1Fu8beH5ftkUexLn9wzMGlyg6ADBx3yRSpfE/R/kXjb+zVv5o/8ApSOhooorI6wooooAKKKKACiiigAooooAKKKKACiiigAooooAKKKKACiiigAooooAKKKKACiiigAooooAKKKKACiiigAooooAKKKKACiiigAooooAKKKKACiiigAooooAKKKKACiiigAooooAKKKKACiiigAooooAKKKKACiiigAooooAKKKKACiiigAooooAKKKKACiiigAooooAKKKKACiiigAooooAKKKKACiiigAooooAK+Vfjt/yVPVv+2X/AKLWvd/jH8QdN+GvguXxFqNvLdMZVgtraMhTNKwJC5PQYBJPPAPB6V8jat8RJPG/iGXXr3T47F70qPLicsE2gKOT9K8nOISnQSj3/wAz67gvE0sPmEnUdrxa+d0erfDD/knXiv8A67W/8mrG1DWdO0eSGbULgRgOG2gFmIB54FbPww/5J14r/wCu1v8AyavOPiJo+o3V6Ly1gkuIzD5e2MZKnnt75r3MhqSp5YpRV9X+Z+feIeGo4niydOtLlVo/ktD2HWPFOifEfw3q8ng7U1vGKBWjwY5FPHBVsEZx+NfN3i/wd4q8QeLtN0fRdFv5r8ptwsTARHf95mx8oHXNd/8Asy+A/E+g67qGua5YXGlwSQeTHBcKUklJOdxU9APU19V+A/8Ajzuf+uo/lX51llaGHz6rhKb5oybk32drtfL8D25JypJs1tAtrqz0OxtL2f7Rcw28ccsuPvsFAJ/OrtFFffnOcppElkfiTrccdvKt2LeHzZTKCjDauAFxx+ddXVODToIdUuNRXPnTqqvwOgGB79quVpUkpNW7I5sLSlSjJS6yk/vbYVzWutbjx74bWRJTOY7rymWQBR8i5yMZP4EY966WmtHG0iyMil1ztYjkZ64NKEuV39fyKxFJ1YqKfVP7mn+g6iiioNwooooAKKKKAI554YADNIsYPTccVQTVoDqLwmVBCEG188Fu/wDP9Kv3Sq1u4aMS/KfkI6+1c+NDuUjWb927hsmL1HpmgDoYZopl3RSK6+oNPpqKoiCquxccDGMVyXhPwFY+HdRvr231K6uHvImjZZILdAoJzkGONWP4k0AbWm+I9C1LUptNsdVtbi8gz5kKPlhjr9ce1WX1TT0aRGu4w0TbXXPIPHb/AIEv51xFz4U8VXHhNvC+/Rba2trFrS0u45JDPN8u1Sw2DyTjlirPuOemaz9S+GmpNrs1/p09jAGklW2kM8iyWkLCHAQBSDzGwK5A+bOT0pgep1QvNa0mztL27utRtobex/4+pHkAWH/ePbqK851DwB4in8OXWlxLpKPNdCSeQX0269GT+8kLRMI25HyhWzj7wrR0XwNrEPgO/wBB1S8s7u6vGi3yF3ZGVSuQxK5OQuOlLuHY67UPEugafcw217q9pBNPA1xEjyAFolBJcf7IAPPStVGWRFdGDKwBBHQivIvEXwv8RalcadNHq9kXs/tVvukeRS1s8DRxJwDnkhmHTPTNNm+GPiiS91qSTXvtEV5Eyxr9rEXm5dGVHxbkqEClQS0gIJ+UA4oA9dE0Rna3EiGVVDsmfmCkkA49CQfyNPryhPhxripDPKdJu7n+zYLS4V7iSNZ1imkbyWZY/uFZEywUcxD5MMQLFl8OdXjH2t9Tii1FLiBrSaOeVhZwiRjJEm4cgI2wEj5gozjsMD0+ivE4vhV4uTQJLOTW4ri4+1RSoHvQse5VcNMcWuC7FgSpVj8o/eA817RaLMlrElxIskyookdVwGbHJA5xz70wJKKKKQBRRRQAUUUUAFFFFABRRRQAUUUUAFFFFABRRRQAUUUUAFFFFABRRRQAUUUUAFFFFABRRRQAUUUUAFFFFABRRRQAUUUUAFFFFABRRRQAUUUUAFFFFABRRRQAUUUUAFFFFABRRRQAUUUUAFFFFABRRRQAUUUUAFFFFABRRRQAUUUUAFFFFAHCfHL4dW3xN8DP4fmvDZTxzrc2txs3BJVBAyO4IZgfrXyLd/D6/wDBetyaFrV5aTT2TAsbZmKvn5hywB6Edq+9az73SNMuHkuJtLtLicjOZIlJYgcAkiuXF4eVenyxdj1MoxtHBYj2tanzq217a3R88fC9l/4V14s5H+ut/wCT1WtGX7ZB8w/1q9/cV6D4L8bapP8AEa48B+Ifh1p3h6ZtPOoZhv0uFlQMQuQqAdj1PFZ/w98e+J/GlwbrSPhNpR0WLUpLGa+OrxBo/LfaziMxgnHBxXoZXWWBwyotXPl+LsA+IM0ljoy5E7aPXZd9DrPEH/IWm/D+Qrf8B/8AHnc/9dR/KvOfDnxM8ZeKtb1OHw/8LrG+sNO1NrGe8k1uONhtbBbY0eTxzjPtmvZ4Yo41/dxqmeSFGK+Ky/hieFzSWOdRNNydrfzedz25Vrw5bD6KKK+vMAooooAKKKKACiiigAooooAKKKKACiiigAooooAKKKKACiiigAooooAKKKKACiiigAooooAKKKKACiiigAooooAKKKKACiiigAooooAKKKKACiiigAooooAKKKKACiiigAooooAKKKKACiiigAooooAKKKKACiiigAooooAKKKKACiiigAooooAKKKKACiiigAooooAKKKKACiiigAooooAKKKKACiiigAooooAKKKKACiiigAooooAK574it4qj8H38vgtbV9cjUPbJcjKPggsv1IyB710NFAHi3gnRvGmu/GaXx14g8NvoNvD4fXTxHLOkjTTbiWKhTwvJ61B+z58Jo9Ctp9c8TaZe2mvx6zdTQY1CXyzCzfITGr+WcgnqM17hRQFjwv4M/CRLLxFr3iHxTpl7b6j/AG7LdaeyahKiNESSrGNH2N1/iBr3S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//2Q==">
            <a:extLst>
              <a:ext uri="{FF2B5EF4-FFF2-40B4-BE49-F238E27FC236}">
                <a16:creationId xmlns:a16="http://schemas.microsoft.com/office/drawing/2014/main" id="{88E42700-8D46-4914-97FA-FF82D7B314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-622177"/>
            <a:ext cx="4203577" cy="420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AutoShape 6" descr="data:image/jpg;base64,%20/9j/4AAQSkZJRgABAQEAYABgAAD/2wBDAAUDBAQEAwUEBAQFBQUGBwwIBwcHBw8LCwkMEQ8SEhEPERETFhwXExQaFRERGCEYGh0dHx8fExciJCIeJBweHx7/2wBDAQUFBQcGBw4ICA4eFBEUHh4eHh4eHh4eHh4eHh4eHh4eHh4eHh4eHh4eHh4eHh4eHh4eHh4eHh4eHh4eHh4eHh7/wAARCAGCAx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hrer6fotrFc6lOYYpZ0gQhGbLucKOAep71frhvjbo+pa74Ni07SmvI7h9Rtj51ooMsKiQbnXIIGB37ULdDR0Nl4m0W98S3fh2zuzcahZRh7pYonZIM9FeQDYrnrtJ3Y5xWuzKqlmYKoGSScACvOfhhpGreCb298EPaTXenHfeabrbRbzLuPzJdMMZmDH73G8ehBrsNHs9afT7m18UXelakZiygWdi9vH5RGCrK8sm49ecgYPSgQ7w14j0TxJBdXGh6hFfw2ly9rNJFkoJUxuUHo2M9RkVS0Xxr4d1jVl02wup3lkV3t5HtJUhuVTG4wysoSUDIzsJrF+HWh3VjY+MLH7G+mR3Ws3TWeI9i+WyKFdAP4fTHpXMfCjSNb0q58Kaatr4gt7jTLI23iA3+42jbIdiCAt8jfvAu0x8BNwOM4p2/Jfl+gM9P8U6/pvhnR21XVpJ0thLFCBBbyTyNJLIscaqkYLMSzKMAd6r+HfFFhrlzJb2tjrls0aby1/o9zaIRnGA0sagnnoDmsD47Wd5feAPLsYdQlkj1XTZ2+wQmW4SOO9hd3RQCSVVWbgHpT/h7exzX11bre+M7tjDuzrely28a4OPlZ4kBbnpknFJdRvZGlpvjzwpqPhnUvEllqyz6Zpks0N7KsT7oXiYrIpTG7II9ORgjNWte8V6Lov2ZLua4luLpDJBa2lrJczyIOrCKNWcgZGTivE9W8F+KNL+FN5qWg6NdSalfLfWeraSF2vcwvdzNFMq95ED7h/eRiPTHot9DfeHfGEviGbTdRvLK90iKzM1jbG4nspIyTjygCzK27PAPKjIxzR/X5k32/rsdNZeLvD95oN7rcN632SwD/bA8LpLblRlleMjerAdiM03WPGXhvSDon9pamlqNclWHT2dGCyuy7gCcYXI/vY9OtcJYWfi2+8F+Okv01K+hvLXbpT3thDbXlwfJIfdHEqn72Au4BvarXivwq+vp4D0zUdKmuLGO2kivxtP7jNuoBJ/hYMOD2Ip9fuBv9Tt9S8UaJp1xqkF5eGOTSrD+0LweU58uD5vnyBz9xuBk8dKo6D440nWry3trLT/EafaBujludBvIIcYzkySRBRx0yea8zi0PxqT8RdN1jTrq9lTwr/ZunagqZGp/JPsIx/y0w6hh/e+tdD8M7sQ3WlWk198QJZvs6xNDqWjzxWqME53OYVAxg4Jb0oSG9v68jpr/AOIGgWms3+krb69eXWnyLFdfYdDu7pI3aNZApeONlztdTjPcVb8QeMtG0OPTGvk1RpdU3fZLe30y4nnfam9sxxoWXA67gMV5tcRXWm/ELxpLeXHjzT4r3U4ZrY6PpU08E0Ys7dC+5InGdyMp5/h6V0vjfR9Q8ReJfAl1YTaxZW8X2qSe7ij8uaANb4USB1+Qk8EEZzxS6L5At7ep1XhvxTo+v/a0sZLqOez2m5tru0ltp4g2drNHKqsA21sHGDg46VT1Hx94T07wtpvii+1ZbfR9SkhjtbmSJwrGU4TcMZUHPVsAd8Vg/DjRtV0TxD4ns9cTUNS1CVYmg12YllvbUb/KiOPljeJnkBUAA7g+PmIGHF4Z1C6+EXw70W+0WeV7a708ahayQ5Mca/6zevYAdaOqt5B3+Z6lJrGnJr8GhNcY1Ce1e7ji2NgxIyqzbsY4LrxnPNYM/wARfCcMzh726NtHIYpL9bGdrONwdpVrgJ5QIPHLda4rwx4Z8Uab8UDot3DczaHYeHbu00vV2Jb93LNCUgc/89IwjAH+Jdp6g024k8SWHw9sPB1hp/iLT9c0+2+zBbTSorm0viq7VZ5pUaJUY4c5ZWySKB2PZFIZQykEHkEd65jWfHOh6Xrkuiyw61dXsKJJKljo91dLGrfd3NFGyjPpmtzRVu00eyS/EYu1t4xOIwAok2jdjHGM5rg5fDfiK8+KWv6hZa9qmhWclraqslva28iXBVTnmWNunTjFNrWxN9Dp7/xn4bsvBjeMJ9SH9irGJPtCRu5IJ2gBFBYnJxjGfajxF4w0XQtGh1i7Goz2E0TTCex06e6VIwu4u/lI2wY5ycd/SuM1/wAIax/aHhrwp4X8m10vSN+p3F5qdo91DcTHcqIwWSMs2Wkc84Hy8dKTw3pPiTTfhT4t8FalavdXGn2t1babPb27JFeQyQloljVmY/Lu8vBYnK9TSls2ilurnWWfj3w/ceH7jXmGq2mnQeVumvNKubfcJGCoUEiAuCWHKg4zzW3farY2WoafYXMxS41F3jtV2E72RDIwyBgfKpPOOlcL470fVL74EjR7W0ujqBtLJPKiTMqlZIi2B6qAT+FLc+FNUsfHvhDUP7Z1zWLeC5ufP+1MjRwBrWRQx2qMZYhfxqpJJtIiLbSbOim8deF4dD0rWpdS2WOrXSWlnIYZMvKxIClcZTBVslgAu05xita31fT7jXLzRYZi99ZwxT3EexsIkpcJ82MZPlvxnPHuK8vtvBd/qfibxF4b1Cxnh8PWiX02nXBHyyyagAzGM/3omN0PYSrWp4Gk8Saf4D17xdq+h3Z8SagWmbT0jzLuhiWFI1HozRs49pKXS5XWx12meLNB1PUtZ02wvWnu9FZVvo1hfKEruG3j5+h+7nkY68Ug8XeH20Cx11L/AMyxv5EitWSJ2eWRjtCBAN27OQRjIwc4wa818M+D/HHgzWvC+r3V1purx/vLHVYtO02WOYi5fzHmd2mcOEm5JCrhc4wOK6Tw54TWz+Lmt6ibO5TTEgiuLBGz9nS6l3C4kjHQOQqZ+p9TRbYTZ6HRRRSGFFFFABRRRQAUUUUAFFFFABRRRQAUUUUAFFFFABRRRQAUUUUAFFFFABRRRQAUUUUAFFFFABRRRQAUUUUAFFFFABRRRQAUUUUAZfirWo9A0WXVJYHnSNlUopAJ3MB3+tcX/wALZsP+gPdf9/Vra+L/APyIl3/10i/9GLXhlergsLTq0+aS1ufGcQZxi8HilToysrJ7Luz1n/hbNh/0B7r/AL+rR/wtmw/6A91/39WvJqK6/qFDseH/AKy5j/P+C/yPWf8AhbNh/wBAe6/7+rR/wtmw/wCgPdf9/Vryaij6hQ7B/rLmP8/4L/I9Z/4WzYf9Ae6/7+rR/wALZsP+gPdf9/Vryaij6hQ7B/rLmP8AP+C/yPWf+Fs2H/QHuv8Av6tH/C2bD/oD3X/f1a8moo+oUOwf6y5j/P8Agv8AI9Z/4WzYf9Ae6/7+rR/wtmw/6A91/wB/Vryaij6hQ7B/rLmP8/4L/I9Z/wCFs2H/AEB7r/v6tH/C2bD/AKA91/39WvJqKPqFDsH+suY/z/gv8j1n/hbNh/0B7r/v6tH/AAtmw/6A91/39WvJqKPqFDsH+suY/wA/4L/I9Z/4WzYf9Ae6/wC/q0f8LZsP+gPdf9/Vryaij6hQ7B/rLmP8/wCC/wAj1n/hbNh/0B7r/v6tH/C2bD/oD3X/AH9WvJqKPqFDsH+suY/z/gv8j1n/AIWzYf8AQHuv+/q0f8LZsP8AoD3X/f1a8moo+oUOwf6y5j/P+C/yPWf+Fs2H/QHuv+/q0f8AC2bD/oD3X/f1a8moo+oUOwf6y5j/AD/gv8j1n/hbNh/0B7r/AL+rR/wtmw/6A91/39WvJqKPqFDsH+suY/z/AIL/ACPWf+Fs2H/QHuv+/q0f8LZsP+gPdf8Af1a8moo+oUOwf6y5j/P+C/yPWf8AhbNh/wBAe6/7+rR/wtmw/wCgPdf9/Vryaij6hQ7B/rLmP8/4L/I9Z/4WzYf9Ae6/7+rR/wALZsP+gPdf9/Vryaij6hQ7B/rLmP8AP+C/yPWf+Fs2H/QHuv8Av6tH/C2bD/oD3X/f1a8moo+oUOwf6y5j/P8Agv8AI9Z/4WzYf9Ae6/7+rR/wtmw/6BFz/wB/VryavUvD9jAfClhN4Z0vR9SvWXN4Lw5kDdwBkY5zWVbC0KST5fxO7A5xmWLm4qolZX+FNv0VtSf/AIWzYf8AQHuv+/q0f8LZsP8AoD3X/f1axNQ0rSdQ8a6bZ3Okz6GZQPtELriOZsjiMqe/PPHSodV8JWd948m0bSr2CFSrOUEZxDtA+U+p75qFRw2l420ubzx+bpNwqJ+8o7JNt+TSOh/4WzYf9Ae6/wC/q0f8LZsP+gPdf9/VrhND8NTaomrMl0kf9mxl2ypO/Genp92rNt4RZdKtNQ1LVrLTvtmDbRTZJcepx0HT860eGwqdv8zmhm2czSknpr0j0dn+J2X/AAtmw/6A9z/39Wj/AIWzYf8AQHuv+/q1meNfDEmoeJ7HT9OhtrYJYCSeTG1EAOCxx1rmNV8N/Z9HfV9N1O11SzifZM8OQYz7g9veop0MLNLTf1NsTmOcUZSXNdR62XRXdlvpfU7r/hbNh/0B7r/v6tH/AAtmw/6A91/39WuYl8Ci3exW716ytzexq0IdW3MxHTH49a0fCng2xi1LWbTXJYZLizhJRfmKqCDiX3Ht7UpUsIk3b8yqeNzuc1BtK/fl7X1+Rrf8LZsP+gPdf9/Vo/4WzYf9Ae6/7+rXld5HFDdyxQ3C3ESMQsqggOPUA1b8NIkniPTI5FDo13ErKRkEFxxW/wBRoWvb8zz48RZk5qHOt7bI9J/4WzYf9Ae5/wC/q0f8LZsP+gPdf9/VrA8S+GZNT8bauln9msbG0VHmlf5Y4xsB6Dv1rG1TwvJb6QdY0/ULbU7BXEcskIIMbcfeB+o/OsoYfCyS03t36nZWzLOKUp+9dRb1stbOzaW9juP+Fs2H/QHuv+/q0f8AC2bD/oD3X/f1a4vV/CM+neKrLQGvI5JLsIRKEIC7mI6fhViy8D3N3rGraamoQI+nBSzupCvkZ/Cn9Xwlr/PqJZnnbk4Le9to72vb7jrP+Fs2H/QHuv8Av6tH/C2bD/oD3X/f1a5LT/Bqalc3sOn65ZXKWsIkMqg7CTnjPbGKr6j4TeHQhrGn6na6lbCURP5IYEMTjjPXkij6vhL2/wAxPM86UXO6tr/L039bHa/8LZsP+gPdf9/Vo/4WzYf9Ae6/7+rXKDwPILhNOk1mwj1eSPzFsmJ3YxnGemazn8N3A8NXGsidS1rOYbi32ndGc4yTQsPhH/TFLNM6jv59I9NX8123O8/4WzYf9Ae6/wC/q0f8LZsP+gPc/wDf1a8/1fQZNM0PT9SuLlPMvgWSDb8yr6k1s/CC2trrxVLHdW8c8YtHbbIoYZ3LzzRLC4ZQc0r2CjnGa1MRChKaTlbouux0/wDwtmw/6A9z/wB/Vo/4WzYf9Ae5/wC/q1Sm0Kxm+IdtqCW8a6TJZ/2gyhRsCquCPTrg/jVb4laTb3fifSbPT0tLFbm13FmxGi8k5J+lZRpYZyUeXdX32OypjM2hSnU9onyystFre2q+81v+Fs2H/QHuv+/q0f8AC2bD/oD3X/f1a4688IgaPeanpus2eox2RxcLGGBX6E8GpP8AhDUi0mw1O+1yzs7e8QFfMVshj0GB1+tafV8J/Vzl/tPOr2utr/Zta9t9tzrf+Fs2H/QHuv8Av6tH/C2bD/oD3X/f1a878T6Fd6Bfra3TRyLIgkiljOVkX1FZVaxwWHkrpaepyVeIM0pTcJys15I9Z/4WzYf9Ae6/7+rR/wALZsP+gPdf9/Vryain9QodjP8A1lzH+f8ABf5HrP8Awtmw/wCgPdf9/Vo/4WzYf9Ae6/7+rXk1FH1Ch2D/AFlzH+f8F/kes/8AC2bD/oD3X/f1aP8AhbNh/wBAe6/7+rXk1FH1Ch2D/WXMf5/wX+R6z/wtmw/6A91/39Wj/hbNh/0B7r/v6teTUUfUKHYP9Zcx/n/Bf5HrP/C2bD/oD3X/AH9Wj/hbNh/0B7r/AL+rXk1FH1Ch2D/WXMf5/wAF/kes/wDC2bD/AKA91/39Wj/hbNh/0B7r/v6teTUUfUKHYP8AWXMf5/wX+R6z/wALZsP+gPdf9/Vo/wCFs2H/AEB7r/v6teTUUfUKHYP9Zcx/n/Bf5HrP/C2bD/oD3X/f1aP+Fs2H/QHuv+/q15NRR9Qodg/1lzH+f8F/kes/8LZsP+gPdf8Af1aP+Fs2H/QHuv8Av6teTUUfUKHYP9Zcx/n/AAX+R6z/AMLZsP8AoD3X/f1aP+Fs2H/QHuv+/q15NRR9Qodg/wBZcx/n/Bf5HrP/AAtmw/6A91/39Wj/AIWzYf8AQHuv+/q15NRR9Qodg/1lzH+f8F/kes/8LZsP+gPdf9/Vo/4WzYf9Ae6/7+rXk1FH1Ch2D/WXMf5/wX+R6z/wtmw/6A91/wB/Vo/4WzYf9Ae6/wC/q15NRR9Qodg/1lzH+f8ABf5HrP8Awtmw/wCgPdf9/Vo/4WzYf9Ae6/7+rXk1FH1Ch2D/AFlzH+f8F/kes/8AC2bD/oD3X/f1aP8AhbNh/wBAe6/7+rXk1FH1Ch2D/WXMf5/wX+R6z/wtmw/6A91/39Wj/hbNh/0B7r/v6teTUUfUKHYP9Zcx/n/Bf5HtPh34jWes61a6XHplxE9wxUO0gIGFJ/pXcV4B8NP+R70r/ro//otq9/rzMdRhSmlBdD7Dh3H18bh5TrO7UrduiCiiiuI98K5Xxjpt7quv6NZx3F7b2LLObmS2lCEEKNn657V1Vc3riRnx34cdrgI6x3W2LaT5nyDPI4GPetqDalddn+RxZhFSoqMtnKPW32l/Xnsc78TtAisvBizLqGozG02RqsswZZA0nVxjkjPHToK8kr3P4wceA7v/AK6Rf+jFrwvcv94fnXs5fJypNvufBcUUoUsYowVvdX5tC0Um5f7w/Ojcv94fnXcfOC0Um5f7w/Ojcv8AeH50ALRSbl/vD86Ny/3h+dAC0Um5f7w/Ojcv94fnQAtFJuX+8Pzo3L/eH50ALRSbl/vD86Ny/wB4fnQAtFJuX+8Pzo3L/eH50ALRSbl/vD86Ny/3h+dAC0Um5f7w/Ojcv94fnQAtFJuX+8Pzo3L/AHh+dAC0Um5f7w/Ojcv94fnQAtFJuX+8Pzo3L/eH50ALRSbl/vD86Ny/3h+dAC0Um5f7w/Ojcv8AeH50ALRSbl/vD86Ny/3h+dAC0Um5f7w/Ojcv94fnQAV2sUng/VNLs914/h/UIE2zNFCWWX346/nXFbl/vD86Ny/3h+dZzp89tbHTh8T7Fv3VJPo/+BZr5M7/AFvxXpTar4djtZbm7t9KkBlupV+eToCcdTwM1JHr2h6f8R/7ei1A3NrdB/M2REGHIAGfXp2rzzcv94fnRuX+8PzrJYWFreTX3na85ruXM0r3Ulvo4qy69tNbno2k6j4Y0e38QRw60bqXUIX8v9wVUZDYXPc/N+lUr7UvD/iHQ9HXUNTk06602IQyJ5BfzFAAyuO/yiuG3L/eH50bl/vD86FhUnzXd/6QSzecoez5I8uumvV37338z1WbxtosHimO4gndrKXTxbtKqZaJs5BIPX3rD8T+IN2gT2MXif8AtF5ztaKLTo4kK+7YBB+lcNuX+8Pzo3L/AHh+dKOEhFp/5FVc8xFWMou2t9rq199n+dzt/F2t6Zfar4bmtbkSR2cMaznB+Qgrn+Vaw8UaG3jXWZ2vNtpf2SwJOEJAYAjkde9eZbl/vD86Ny/3h+dN4WDio+v4u5Mc5rRm5pK7af3K3fsye+ihhu5Yba4FxCrEJKF27x64PSuz0uTwOw0rUvtUumXNkVe4gETP5zqc5Bz6iuF3L/eH50bl/vD861nT50ldnJh8WqM3JQTv0fTW+mt/x9T0CLxdpWo3viC11HzrWy1Ur5cypuaMqAAWH4A1Sn1TR9F8IXmh6XetqVxfSBpZvKKJGoxwM9Tx+tcZuX+8Pzo3L/eH51msNFbbafhsdMs2rSTcknL3teqUt+tur6dT03Udb8Lal4p0vxJJq0kLQIiva+QSwYMTknpgbufpVePxHpC6v4suPtgCX8IW2bafnOzH86863L/eH50bl/vD86lYSNrXe1vxuavO6zfNyq97vfV2ce/ZnW+AtW0/TdM1uG8uBE9zbbIhgnc2DxUuha5Y2Pw/nsWmH277YsyREH5gCp69O1cbuX+8Pzo3L/eH51pKhGTbfW34HLSzKpSjGMUtFJf+Bbnqt54wsby5XUbfxK2nx+WN1r/ZySSq+OzEc1kfDq6m1XxBqmn3iTXNnqqP5z+XtAYdGIHANcDuX+8PzrQsNd1TT7OSzstQlt4JCS6o2M/j1rJ4RRg4w6/12OyOdTqV4VK2yd3a+vTZuyv5dzT+IeppqPiSVIGza2ii3gA6YXqfxNT/AAx1Wx0fxDLdahOIYjaugYgnLErgcfQ1ypYZ+8Pzo3L/AHh+dbexXs/Z9DhWPmsX9aW97+R6FB4ssE+G0unmUf2oI3toxtOfLZvX02/yqW/8Q+GbrxTo11fbbuzgsRFJmMsEk7Eg9cV5xuX+8Pzo3L/eH51n9Vhdvvf8Tq/tqu4xi0mkor/wF3V/1PT7zxLpLeHta02TXUu5biFvs4S08mNRg4QY6n3NN8RWuk3XgrwzHqWotYHysxyeUXUjAyDjofSvMty/3h+dW7zVL28tLe0urtpYLYYhQkYQe1R9U5WuV9b/AIWNXnTqRkqsE7xst/5k9db/AIm58QdbstXvLKDTt7WlhbiGORxgv0ycfgK5mk3L/eH50bl/vD866acFCKijysTiJYiq6s93/wAMLRSbl/vD86Ny/wB4fnVmAtFJuX+8Pzo3L/eH50ALRSbl/vD86Ny/3h+dAC0Um5f7w/Ojcv8AeH50ALRSbl/vD86Ny/3h+dAC0Um5f7w/Ojcv94fnQAtFJuX+8Pzo3L/eH50ALRSbl/vD86Ny/wB4fnQAtFJuX+8Pzo3L/eH50ALRSbl/vD86Ny/3h+dAC0Um5f7w/Ojcv94fnQAtFJuX+8Pzo3L/AHh+dAC0Um5f7w/Ojcv94fnQAtFJuX+8Pzo3L/eH50ALRSbl/vD86Ny/3h+dAC0Um5f7w/Ojcv8AeH50AdB8O2kXxppzQxiSUNIUQtgM3lPgZ7ZPevZLfUPFD29w03h22ilRAYUF+GEjZGQTt+XjJz7V478M2H/CeaTyP9Y//otq+gK8bMZJVFdX0/U+84VpynhZtTa957W7Lumc54c8RXmoa7e6NqGlpZXNpGrtsuPNBDAEc4HYiujrmdKe5PxB1hHsI44BBFsuRb7WkO1cgvj5senaumrgrJKSsraI+lwMpypvnldqUldq2za6BXO63Lbr448PRyWpkmeO68uXzCPLwgz8uOc/pXRVg6vHfN4x0KSEf6IqXHnnK9So29eevp+NFL4n6P8AIeNv7NW/mj0v9pf1fpubrKrDDKCPQim+TD/zyT/vkU+isjqshnkw/wDPJP8AvkUeTD/zyT/vkU+ii4cq7DPJh/55J/3yKPJh/wCeSf8AfIp9FFw5V2GeTD/zyT/vkUeTD/zyT/vkU+ii4cq7DPJh/wCeSf8AfIo8mH/nkn/fIp9FFw5V2GeTD/zyT/vkUeTD/wA8k/75FPoouHKuwzyYf+eSf98ijyYf+eSf98in0UXDlXYZ5MP/ADyT/vkUeTD/AM8k/wC+RT6KLhyrsM8mH/nkn/fIo8mH/nkn/fIp9FFw5V2GeTD/AM8k/wC+RR5MP/PJP++RT6KLhyrsM8mH/nkn/fIo8mH/AJ5J/wB8in0UXDlXYZ5MP/PJP++RR5MP/PJP++RT6KLhyrsM8mH/AJ5J/wB8ijyYf+eSf98in0UXDlXYZ5MP/PJP++RR5MP/ADyT/vkU+ii4cq7Fe6NrbQPPMiLGgyx21nf25on99P8Av3VjxJ/yA7r/AHK89r4nifiTFZViIUqKTTV9b935o6KNCE1dndf25on99P8Av3R/bmif30/791wtFfN/6+Zj/LH7n/ma/VaZ3X9uaJ/fT/v3R/bmif30/wC/dcLRS/18zH+WP3P/ADD6rTO6/tzRP76f9+6P7c0T++n/AH7rhaKf+vmY/wAsfuf+YfVaZ3X9uaJ/fT/v3R/bmif30/791wtFH+vmY/yx+5/5h9Vpndf25on99P8Av3R/bmif30/791wtFL/XzMf5Y/c/8w+q0z0y3+zTwpNHGhRxlTt7VJ5MP/PJP++RVXQf+QPa/wDXMVdr9UwtWVWhCpLdpP70cbik9hnkw/8APJP++RR5MP8AzyT/AL5FPore4uVdhnkw/wDPJP8AvkUeTD/zyT/vkU+ii4cq7DPJh/55J/3yKPJh/wCeSf8AfIp9FFw5V2GeTD/zyT/vkUeTD/zyT/vkU+ii4cq7DPJh/wCeSf8AfIo8mH/nkn/fIp9FFw5V2GeTD/zyT/vkVS1C+02wkWO62IzDIGzPFaFcf48/4/rb/rkf514vEGZVcuwMsRSSbTW+2rsaUqcZSszX/tzRP76f9+6P7c0T++n/AH7rhaK/P/8AXzMf5Y/c/wDM6fqtM7r+3NE/vp/37o/tzRP76f8AfuuFopf6+Zj/ACx+5/5h9Vpndf25on99P+/dH9uaJ/fT/v3XC0U/9fMx/lj9z/zD6rTO6/tzRP76f9+6P7c0T++n/fuuFoo/18zH+WP3P/MPqtM7r+3NE/vp/wB+6P7c0T++n/fuuFoo/wBfMx/lj9z/AMw+q0zvrXVdIurhLeFkaRzhR5daXkw/88k/75FcD4Y/5D1p/vH/ANBNeg19twxnFfNcNOrWSTUraeifd9znrUowdkM8mH/nkn/fIo8mH/nkn/fIp9FfSXMuVdhnkw/88k/75FHkw/8APJP++RT6KLhyrsM8mH/nkn/fIo8mH/nkn/fIp9FFw5V2GeTD/wA8k/75FHkw/wDPJP8AvkU+ii4cq7DPJh/55J/3yKPJh/55J/3yKfRRcOVdhnkw/wDPJP8AvkUeTD/zyT/vkU+ii4cq7DPJh/55J/3yKPJh/wCeSf8AfIp9FFw5V2GeTD/zyT/vkUeTD/zyT/vkU+ii4cq7DPJh/wCeSf8AfIo8mH/nkn/fIp9FFw5V2GeTD/zyT/vkUeTD/wA8k/75FPoouHKuwzyYf+eSf98ijyYf+eSf98in0UXDlXYZ5MP/ADyT/vkUeTD/AM8k/wC+RT6KLhyrsM8mH/nkn/fIo8mH/nkn/fIp9FFw5V2GeTD/AM8k/wC+RR5MP/PJP++RT6KLhyrsNWONTlY0B9QtOoooGlY5PR4mX4l65L9qiYNbw4hDkunyryRjArrK5LRjbf8ACzddCJKJ/s8O9iw2kbVxgV1tbV916L8jgy+3JP8Axz/9KYVz+s2rS+NNAuh52IEuQdsJZPmQD5mHC+2etWfGury6B4P1nXIbY3Uun2M10kI/5aFELBfxxXhVh4+8ceLm0XQ9J8b6JY3K6I+ua3q1tbI8NuHI8m3wxIUjOGyc9+KzhPlbt/V0zqrUVVik+6f3NP8AyPoyiuO+CviXUPF/wv0TxFqqRLe3UTecYlIRyrsm9R2Dbc/jXY0mrM1TCiiikAUUUUAFFFFABRRRQAUUUUAFFFFABRRRQAUUUUAFFFFABRRRQAUUUUAFFFFABRRRQBneJP8AkB3X+5XnteheJP8AkB3X+5XntflPHv8AvtP/AA/qztw3wsKjuhM1rMtuwWYxsIyegbBwfzxUlFfCp2Z0Hkvh/TvEMNxC+nab4gstXjtbj+1rq9ui8F1MUPl+WGdlY78EEKABwasfaPGmoX1hPONetbW3mtPNVIo0Z28kiUkYOV8zGfr0r1KivWlmzlJylTTdra6/n9y7LQjk8zy+d/iPFp2gmK8vGluIjJeu9sjlJt4xGyqowm36d+aXVL/4jDxHqYsbe8FsIp0hjaGMxgq0ex0P95kMhAJIyADXp9FJZnG93Rj16d3f8A5PM8r1WLxfJI2o6Vc+IDLa6TeG3e5t4lkmmEqGONlA2kEAjorEeleppuKKW4bAz9aWiuXE4v28Yx5UrX28xqNncKKKK5Cj0bQf+QPa/wDXMVdqloP/ACB7X/rmKu1/QmX/AO6Uv8MfyR5kviYUUUV2EhRRRQAUUUUAFFFFABRRRQAVx/jz/j+tv+uR/nXYVx/jz/j+tv8Arkf518rxn/yKZ+sfzRtQ+M5yiiivxk7wrzX416dqN/d6EbW1vri2j+0eeLaCSXBIj2blSSM9mwc+vFelUV1YPFSwtZVoq7V/xVhNXVjyu61DxNplzpEMb6pZ2TT6ZbW0f2dBE0TlVlEhcs6ybuMbiQMdeSEt7nx3qH9lQ3ltqSGEWH2tpIEUNMLj984I7bB16Y5FepyRxyACRFcKwYbhnBHQ/WnV2f2pGy/dRv3t/XzI5PM8p0m88W2M2h+H21LUJLnUzIk7XfltNamOYs8g+XlWiyATkZxivVj19KZ5UXned5aebt279o3Y9M+lPrlxeKWIaaio73t1bf8AlZfj1KSsFFFFcZRpeGP+Q9af7x/9BNeg1594Y/5D1p/vH/0E16DX6vwD/uNT/H/7bE4sT8SCiiivuTnCiiigAooooAKKKKACiiigAooooAKKKKACiiigAooooAKKKKACiiigAooooAKKKKACiiigAooooA5fSVuh8RNZaSy2W5gi8u48kjzDtXI398V1Fclo0Kr8Tddm+0wszW8IMQLb0+VeTxj8ia62tq+69F+Rw5f8E/8AFL/0pmJ491KbR/A+u6tbxxSTWWnT3EayDKMyRswBHccV5V4S/wCEYvryx8It4P8AD1vp3iDwpHruoiCHyxLPuj+QgfwAsSB2r1rxnHFL4Q1mKezjvYnsZle2kmEKzKUOULnhAem49M5r5vtvhw00MVxb/s8RSRvGDHIni+MhkIyMEN0rBbv+u/8AXyO97L+ux7h8C9auPEHwp0TVbq3tLeSVJU8q1i8uJFSV0UKo6Daortq5n4XaZ/Y/gPS9N/4R4eHfJRx/ZouhcC3y7HHmDhs5z+OK6aqluJBRRRSAKKKKACiiigAooooAKKKKACiiigAooooAKKKKACiiigAooooAKKKKACiiigAooooAbNHHNG0cqB0YYKnoaqf2Tpv/AD5Q/wDfNXaKwq4ajWd6kE35pMabRS/snTf+fKH/AL5o/snTf+fKH/vmrtFZ/wBn4T/n1H7l/kPml3KX9k6b/wA+UP8A3zR/ZOm/8+UP/fNXaKP7Pwn/AD6j9y/yDml3KX9k6b/z5Q/980f2Tpv/AD5Q/wDfNXaKP7Pwn/PqP3L/ACDml3KX9k6b/wA+UP8A3zR/ZOm/8+UP/fNXaKP7Pwn/AD6j9y/yDml3KX9k6b/z5Q/980f2Tpv/AD5Q/wDfNXaKP7Pwn/PqP3L/ACDml3GxRpFGscahUUYAHanUUV1JJKyJCiiimAUUUUAFFFFABRRRQAUUUUAFQXNna3TBri3jkYDALDOBU9FRUpQqx5ZpNeeoJ2KX9k6b/wA+UP8A3zR/ZOm/8+UP/fNXaK5/7Pwn/PqP3L/Irml3KX9k6b/z5Q/980f2Tpv/AD5Q/wDfNXaKP7Pwn/PqP3L/ACDml3KX9k6b/wA+UP8A3zR/ZOm/8+UP/fNXaKP7Pwn/AD6j9y/yDml3KX9k6b/z5Q/980f2Tpv/AD5Q/wDfNXaKP7Pwn/PqP3L/ACDml3KX9k6b/wA+UP8A3zR/ZOm/8+UP/fNXaKP7Pwn/AD6j9y/yDml3KsOnWMMqyxWsSOvRgvIq1RRW9KjToq1OKS8lYTbYUUUVoIKKKKACiiigAooooAKKKKACiiigAooooAKKKKACiiigAooooAKKKKACiiigAooooAKKKKACiiigDlNIaxPxJ1tY4Zxdi3h812cFGG1cYGMj866uuZ0pL0fELWZJLMpaGCLyp/JxvO1cjd3xXTVtW3XovyOHAX5J/wCKXS32n/V+pznxQtri8+Gvia0tIJJ7ibSbqOKKNSzOxiYBQB1JNeb+CvB3xei8G6JHH8TrXTkTTrdVs5fD6F7cCNf3bEuCSvQkjtXrHiy0nv8AwtqtjawpNPcWcsUUbStEHZkIALryoJPUcivmd9D8I+HEP/CyPAPjvw5EnD6ha67cX1kPcuj7l+mCawW7/rud72X9dj6Y8LWurWOgWtrrmqpq2oxqRPeJbiFZTuJBCAkDAwOvatOuc+GX/COf8ILpf/CI3r3uiGNjaTvM8rOu9s5Z/mPzZHPTGK6Oqe5KCiiikMKKKKACiiigAooooAKKKKACiiigAooooAKKKKACiiigAooooAKKKKACiiigAooooAKKKKACiiigAooooAKKKKACiiigAooooAKKKKACiiigAooooAKKKKACiiigAooooAKKKKACiiigAooooAKKKKACiiigAooooAKKKKACiiigAooooAKKKKACiiigAooooAKKKKACiiigAooooAKKKKACiiigAooooAKKKKACiiigAooooAKKKKAOU0dcfErXG+2o+beH/Rxv3R/KvJyNvPsTXV1ymkSWR+JOtxx28q3S28PmymXKsNq4AXHH5murravuvRfkcGX25J/4pf8ApT7mZ4tkuIvC2qy2klzFcJZytE9tEJZVYIcFEJAZs9Bnk182WkHhO5nW68ZeFfjB4xuv4v7Usz5OfQQo4TH1Br6B+KzSp8MfFLws6yrpF0UZCQwPlNggjnNeb+BdQ+Ox8EaCbPRvBc1sdNt/Jkubu48108pdpf8A2iMZ981gt3/Xc9B7L+ux6h4Am0248H6fLpGiXGh2JRhDYXFuIJIAGIwUH3cnJ/Gt2svwxJrsnh62k8SQWMGrFW+0R2TM0KnJxtLc9Mde+alsoZJ7VJXu7gMwycMMdfpWVWs41FCMbt3f3W/zBLQv0VW+yN/z+XP/AH0P8KPsjf8AP5c/99D/AAqfa1f5PxQWRZoqo9vsXc99OozjJcD+lN8uPOP7RlznGPMXr6fqPzo9rV/k/FBZF2iqEgt45fKk1R0kxna0qg4xnOKB9nMqwjVHMjDKoJlyRjPT6Ue1q/yfigsi/RVFUiZN66lIVwTkSrjA6n8KIVhmZlh1KSQp94JKp2/XFHtav8n4oLIvUVVW1LKGW8uCDyCHHP6Uv2Rv+fy5/wC+h/hR7Wr/ACfigsizRVb7I3/P5c/99D/CobyGSG1klS7uNyjIywx/KoniKkIuThovNAkX6KRDlFPtVMrJNfzJ9oljVFXAQgda1q1uRRsrtu34N/oCRdoqnPD5MLyveXO1ASfmH+FKltvRXW8uSrDIO4dPyqfa1f5PxQWRboqt9kb/AJ/Ln/vof4UfZG/5/Ln/AL6H+FHtav8AJ+KCyLNFVvsjf8/lz/30P8KPsjf8/lz/AN9D/Cj2tX+T8UFkWaKrfZG/5/Ln/vof4UfZG/5/Ln/vof4Ue1q/yfigsizRVb7I3/P5c/8AfQ/wo+yN/wA/lz/30P8ACj2tX+T8UFkWaKrfZG/5/Ln/AL6H+FLpjvJZRtIxZuck9+aIVpOahKNrpvp0t/mFixRVXUWcLCqSMm+VVJXrihrUqpY3lzgf7Q/wpSry53GMb29AsWqKpW8QuIEmjvLkqwyPmH+FSfZG/wCfy5/76H+FP2tX+T8UFl3LNFVvsjf8/lz/AN9D/Cj7I3/P5c/99D/Cj2tX+T8UFkWaKrfZG/5/Ln/vof4UfZG/5/Ln/vof4Ue1q/yfigsizRVb7I3/AD+XP/fQ/wAKPsjf8/lz/wB9D/Cj2tX+T8UFkWaKrfZG/wCfy5/76H+FH2Rv+fy5/wC+h/hR7Wr/ACfigsizRVSxLrPcRNK8gRhtLdeRVi4YrbyMvBCEj8qqnWU6fPa2/wCGgW1H0VRtbeSS1ika7uNzIrH5h1I+lS/ZG/5/Ln/vof4VnCvUnFSUN/NBZdyzRVb7I3/P5c/99D/Co3hSMkPqEykDccyAYHr0qva1f5PxQWRdoqmsCsSFv5iR1AkHH6VFG1rJ/q9WZ+SPlmU8gZP6Ue1q/wAn4oLI0aKz0Ns6GRNWZkBClhMpGT0FLKsMSlpdTkRc4y0qgUe1q/yfigsu5foqmsKNGsi6hMyN91hICD9Din/ZG/5/Ln/vof4Ue1q/8+/xQWXcs0VW+yN/z+XP/fQ/wqG4SS3ltmW5mYPMFYMQQRg+1RPETguaUNPVBYv0UVQtY5LgSyNdTriaRQFIAADEDtWlWs4SUVG7d/w/4cEi/RVb7I3/AD+XP/fQ/wAKPsjf8/lz/wB9D/Cl7Wr/ACfigsizRVb7I3/P5c/99D/Cj7I3/P5c/wDfQ/wo9rV/k/FBZFmiq32Rv+fy5/76H+FH2Rv+fy5/76H+FHtav8n4oLIs0VW+yN/z+XP/AH0P8KPsjf8AP5c/99D/AAo9rV/k/FBZFmiq32Rv+fy5/wC+h/hR9kb/AJ/Ln/vof4Ue1q/yfigsizRWfewyQWrzJd3BZcYywx1+laFOnWcpuEo2as/vv/kDQUVRjSS4ubrNxMgjlCqFIAA2Kf5k1L9kb/n8uf8Avof4VEcROd3GGl2t10dgsWaKrfZG/wCfy5/76H+FZOs6zoejT/Z9V8RLZS/ZpLrZNMqnyUxvfp0GRk+9V7Wr/J+KCxv0Vh2WqaPfXJtrTXhPME8wokoJC4Bz06YI/Osu38aeD7iWKOHxZGzzSGOIb/vsOuOOfr0o9rV/59/ig07nYUVx8fjXwfJbz3CeLIzHby+TKd/3ZOflxjrwc+lSXfi7wjaW0lxceLrdYo5lt2YXCnEjAEJwOpDLge4o9rV/59/igsjrKK5861oi2dleNrzJBfSCO1Zmx5rE4wARnrWv9kb/AJ/Ln/vof4Ue1q/8+/xQWXcs0VW+yN/z+XP/AH0P8Ka9qyoxF3c5AP8AEP8ACk61VK/J+KCyLdFQae7SWFvI5yzRKzH1JFQyLJNqDRefLGixggIcc5oliF7OM4q/Na3z1C2pdoqt9kb/AJ/Ln/vof4UfZG/5/Ln/AL6H+FP2tX+T8UFkWaKqNbhdu6+nXccDLgZPp0pqxxsRt1GU56YkHP8AnB/Kj2tX+T8UFkXaKz3NsjvG2rMroMspmUFR6n0pcW/mtD/aj+YuSyeauRjrxR7Wr/J+KCyL9FURHEU3jUpdu0Nu81cYPQ/SmBrUwtMNWJiU4Z/OXaD6Zo9rV/59/igsu5o0VUS23qGW9uGUjIIcEEflTvsjf8/lz/30P8KPa1f5PxQWXcs0VW+yN/z93P8A30P8KNMd3tf3jlyGYZPXg0Rry51CUbXv26W/zC2hZoooroEczpUd+PiBrEktuVs2gi8qXywNx2rkbup7101cno6IPiXrji8R3NvDmAB8p8q85I28+xrrK2rbr0X5HDgPgn/il1v9p/1boY/ji8vtO8F63qGmWou762sJ5beAruEkioSq475IAxXmXhbXdL1H4DQve/FYw6hdWf2qfVFuoY57WU4do1THyqpBTbjOMgY4x6zrmowaRot7qt0sjQWdu9xKI03OVRSxwO5wOlfJviHxb4b8Vf8AFTeD/hT4Mh86/itzqOseS9yZZJAgf7LGcnBOdzHt0rDdtLqd+yTPor4Ka5rHiT4UaHrWvD/iYXNsxlfy9nmgMyrJt7blCt+NdXpX/IPh+n9ao+E7HVtN8MWllrmpxanqMUZE9zFbrAjnJICovCgAhR9KvaV/yD4fp/WsKn+9R9JfnEF8JNcTQ28LTXEqRRKMs7sFUD3JpGnhWETtNGIjghyw289Oaxde1DSL1bjRX1Wyt7ngFbhcrycAYJXJ5xwQa4hfB3h9tMe2TxXYSfZr0NcTTIrKrFldU++AGATAOTweldKEdp8Q/Dr+KvC1xosd19laV0YS4J2lWDAjHfIFcIPhfq1naWzL4itXvUuXuGknVgs8zy2shzg55Nu3A/v1aPh201Dxdc6lP4g0tbYytNBiRJHkb96Rn58FU3gjI424wRzVa28CabrEcsdr40tbgyyvs8mHmJl3q5hHmfKdzHcRkcYGKI6ar+tgZF4u+Get6/4juNVvdU0dJb+GKNoT5wUOic7MMG7Z68dwwyDqWPwt2afDHdahbi+XRbnTfttvbBHR5SNki4xyiZXPBPtmpLnwzomseF9J0618UW8cdrcG9V0kc+arAvtIaUuFKkk/N0zjApJPB2mNL/Z//CVbzK0MVvaeY7JG6RlpFOJd5D+XvwWyCmcnnIBian8JNR1Vrq8tfEFhpc72V1Zxw6bC620TyCJGJQsckrG6t6ZXHK5O94A8BzeFdI1y01i+sri1vlbdLllIUs5O4nGBh/XtVa58N6ZLpum6da+KdN+yxm9ka4MwZ18zDbo8yZ3puB3ktjIJzmkTwPomrwDTLXxFbXEen2lvDdhYQ5yI3wxO/AV9+8rzyAc0Ad54S019G8K6TpEk4uHsrOK3aUdHKIF3fjitCe4gt1DTzRxA9C7Bc/nXH+KdL0TxJJa3c/iCwWKCIsgV1KlWkQhs7/RNue+T9K4ubwJ4fjkFpqHjjTZWMbsqPAoAjd/lJ/eY4DhQ3GeOtG71A9oqtqn/ACD5v92s7wwdM0+yg0m31a1unPmSQqsq7ihYt8oySQM4z7Vo6p/yD5v92ubF/wACfo/yHHcnj/1a/QVXg/5CVz/up/KrEf8Aq1+gqvB/yErn/dT+VRV3pev/ALawXUyfEIuYisS3LyJN/wAsiMnipPDouJkPmXThITt8oDB/Gtnyo/O84qC+NobuBTJfs9uJbqRo4VC5kkY7QAO5PtXWI4z4peE9Y8SXGl3Gj6xHpktos0e93cZ87YjYA4J8vzAM9GKmsjRvBfizRLzSb3TrrTL/AOwwW0DwXF9NGjeXBNE53CN8nMinkc7ecV0Hiyzs/FcVp9l8SJYrZtJPH5ZXeLhQNjMGH3UDEkcHlTkd+XuPCuuSavOsOuQw2z3kl290tyMAS7itqEyfkYsDkjnJxnihAYE/wl8WTT38kd5pRmk1Ga6Sb7ccjfK7qrr9lydoccM78qNpTgjqbn4azx/2tcWSaY099c28zxO8kcdyiDMsUhAYqrvk8BvcGhvCrWTia58SJ9nbUUllCu8jTkCPMDAdQPL7AduAKvWnh68OlalFc+KkVNRKGNEYKgOTk8gMC3oDnjBJxTQNnH6t8JPGdxY3cdr4nt4ftUluWtTPKYY44w+EQ7SRgsACQcr1A6Vup4E1xfhzZ+G0t9Ie8gvRNKDqDImzOdwaK3Qb/TMeB1yTzVm48M3s8E/2XxdAIpJ9yu8g+UFvkOMYDLjaOpIHBFQ6b4fuLHxDbsPE1tLLcSKbwpcHdPCg5ZgWzv3AcjgYINCEemwKUgjQ9VUA/Nu7even1DFdWsrrHFcwu7LvCq4JK+v0qakMKq6T/wAeEf4/zNWqq6T/AMeEf4/zNc0v94h6S/OI+gaj1tv+u6/1rP8AEP2iCPdHdPslO0xn39K0NR623/Xdf61O8UbyLIyBmXO0ntRS/jVPl+QPZHP6At1JK1ubmSFI/mMeOT/hUPxN8Pah4l8NR6fpl+tjcR3kFwJmdlwI3DYyvPOK6YxRmUS7RvAxu74rC+IFql94bnspNUi05JvlZ5Iy4cf3cAgn8DXQwW5wdl8PPF9hHZXVvq1jeXVveyXjJNdzJHKzurldwRiFzuxwcDFUvF3wy8Wa/wCJNS1eQ6Uovo4h5a6iV8kqoBUMbRmIJHqFPdDXVahp815dQQWfiiO2tjpgjeSOZSHnUDa4GTtAXOexB71Q1DwlftJYifxVBDbmRIwnm8yAkMYgQBlTtJAGBz071TWpK0RFa/DHUFVruW8sE1RtFiszcw7xmdZGLt2wrIVQsMHGeBwKzZ/hh4qNxPe2es2OjI0cccWnW9zNJaxJ5imRASqk7tu8NgEMSOhOevXwzcSJfaf/AG2hS4uluFiEhLiMZBBIwcHgYOenU1gN4E1CS9MTeKbae28yMiB5CSxSNd8Zzk4MgDnnv0zyVe430G+Avh9r2ifD7UtCvBo95dXSw4ka5LR3AXG4OUgjZcgHBbzTludw4PofhLT7rSfC+l6XfXC3FzaWkcMsqkkOyqATk8np1Ncvo2gw6X4fl0ZPFEdudTtFtraWGRSfOCsGkQMSCSMdP7vau2sY2itI4muXuWRdrSvt3MRwSdoAz9BTbElYmooopDKtp/x+3f8AvL/Kpbv/AI9Zv9xv5VFaf8ft3/vL/Kpbv/j1m/3G/lXFR/3eXrL82U9yO0kji0yGSV1jRYVLMxwAMDqamgminiEsEqSxnoyMCD+Iqhc6fDqvhz+zrkuIbi3VHK4zjA9QR+YrjtU0DwTYXkVnf6rPBOmAI02xgjy8BcIgHT5sDHPNb4b+FH0X5CZ35uIPNaLzo/MUZZdwyB64rzj4p/DufxZrMuoR69Hp8Vzpo0142B+cbpJByCOfM8k/RGHenaRF4Ds5p47bxBcTtewTo8hYFUXaocZCAKQMED68VLaN4C02CDTF1mSRLG4+0/OdwjkijWMljtwOJFb3JzW/YXcXT/Ces6Z4q1C4s9X0yRNSjcTwTb/NSMyyNuQA/wDTTHPHFcp4a+DuqWF9pMkms6U50yaMTMsTyO6rsLKVY7PmCjGV3LuyGPSuq8MeHPCD3d1a6br2oXdy9jPaSB5RvSN3DPj5BhgXHHbIyKq6l4Z8JyXFxc3Wsa3axJi3eVAkcMjRr5TBdseCRs5AGAVJGAKFpsFr3Hv8Mfs+nwQae2kkx3t9O8F1as8DrcTM6HCsDviQhVPTG4cZBHMal8FdU+yWljb+MPNxOZ2ju9xMzrJG28c5BKJhuozg+uek/s3wM11JKPFWpNJBdrK6rNkb0YR4wE5G5lBx3PXrTrc/D8aTa6ePEE8n2WCe0jlZ1aREkkG5mO3GMr1IxtPIINAPXcuXfg2/v08MQw+IobZvD88UlxawoHjlZWByeQQdoIGePmPFd+CMkZGR1FeZP4e8C26xao3iC+Md+Q8REqkTeWMfLhMg8dseg44qvb6D4D0y0Rv+Ek1OWSRldZJpt8isythjhQR1YnOACT06UMR6nJNDGcSSohxn5mA46Zqlc3NvcNbG3uIpgl0Fby3DYODwcVwOlW3ghrDTtOuNeGqXBKxW8scQGWdg6lQAQD8v5ZrsLLRbfRtiW00zrPeiQqwRVQ4bhVRQAPw5rlxq/cv5fmio7m9VTS/9TN/18S/+hmrdVNL/ANTN/wBfEv8A6GaVT/eIekv0GtmW6ZNLHDE0s0iRxryzO2APqTUDajYLdvaNe263Cbd8RkAZd2duR74P5Vl+JorXWdMjggvbNmVxcpuuCuVXPzBkORj1ww6gjmuok43xh8P/ABBrfjWfWNP16G30+aW2ee286QFzBtaMccDBLH3yM0z/AIQzxjFY+IdMtrvS54NXs5rfz5L+ZZLZ2nupFITy2B+W4jB+YY29xikt/CtxDNc2Wn+MLO2kf7NLcPBhGQf6OFYKuFBb7OwHTIfp2Lm8D3zG+WHxTDaLeOyrFbzkLBJsVTtJ+YlsDcMjt1otdWDrcyPDnws1+11vT5ryTSVtYVMd5Ct35okiYYYBFtolBbpkbenO/jGgnwy1C1sNOs9PfS2+zpIshaeVPs0zS7xcR4B3SBAFwdv+9jg71p4bSG31iOHWbZm1OAeQ6zbWSNJJWGDzlQJAucEDb0NUbTwnPcxRalZ+JbaffNunKORFdIi7fJYqfu5HJA7dB0phY4zV/g/40kl00f8ACSWd/a2yy7oLu5ZS0kkzOcF4ZVK4IwCnByB616Dc+E9QuPHnh7X47q0jg0+z+zyR+buxgHcqJsAOSR8+VIAxt5rF1fwnf2ttG2peNoobeG589JZZGBJ3hthJPAA+Qd8H8K0P+EXaXQdLks9cs7eOyM+65gkYrF5jqcoc8lcY+b1/Ci4M9FormvBlkdC094NQ1tL2WaTertKPm+XqBgckDcQM9Tyetbq3tm2MXUH3gv3x948gfU+lADdW/wCQfL+H8xVqqurf8g+X8P5irVcsf94l6R/OQ+hTtGVJr93YKqzgknoB5aVTt/E2iTMi/bVhMgVovOUx+Yjfddc9VPr9PUVX1TWtJ0p72PVpvLimd2YlSVEaQoXZj2AFcbNP4FnuFiuNR1WcQwQ2qI8pKmIyYSHGP+ekSgn7xO3LEUYT+G/WX/pTHI7dfFvhlmRV1yxLPyg80fMMZz+RB+hB71yXjfSfAni++stR1TWpkdUNlGsEgAYO/wAysCp4JXB7YrFaz+H2oSadfWt9fIYbaQvaRrulnikt4kaPjoQqR5xyMHnuNUaD8PrWwld/tEFvcRJqE2ekQfDAs2ON3AwTjjiuoklfwz4f0m3/AOEmsPFWq2cEKiOaSDyJBIuETYweJsZwOmDz1rntF8BeB7ieysLLxNrEu24FxFGsNspRt24AusAYZ243ZzgYzW/Lqvgu38NNoNu1/LZkq0ksMI/dsMMNxxtz8o7HOKk8NzeE7q8s5YW1KO4Qi+8iUAlSykiRgo/dg88DapPUUdbi6FyfRfDk1+sNj4lurLVft9xcQy28kTSq8uPNRVdGUrwOqkjHXNcX4n+HPwugt0gm13ULIwzl2NvIkh/dL5nzq0bBlQRsckHqwz2HR6dqngLTfEa6lHc3a3FpbvBE8h/dxI8jFoh6kGNm5ycd+1PuIPAksdxcNc3ckbPJYHa5/dh0lyijGcEyPjOTlgPQUkUF14c8H6ppOg2l1r10H0eVPImxFFL85RxG4WMKmcR/dCsOORnnrR4u8MZQf27YfP8Ac/fD5vl3cevy4b6HPSuS1RvAl9MI7y8vLdpLxmZXym6QGENkMP4WWEEjkE4zgmsSa1+Hc1zYCLUr7TxpcpX5lIaaF7CKAYyMhWjaHDYzkHGOoYkuh6hNr2jxW5uGv4jELlLUsp3ASu4RV4/2jjPTr6VZtL6z1CzeexuYriMZUtG2RnH+BB+hBrz22uvA6SXOmQm/SO6kiuZCV2KjRlp0XGBzhd3IJKkZOMY0/A+u+E1kn0fRbueWZ32kzclikSqAD/sqoX6qc5JyZmvdYI7DS/8AkGWv/XFP/QRTY/8AkKy/9cl/nTtL/wCQZa/9cU/9BFNj/wCQrL/1yX+defH+DQ+X/pLL6stOyojO7BVUZZicAD1pEkRxlXVhgHIOePWq+r2n9oaVd2HmeX9pgeHftzt3KRnHfrXJyeBrme9sbq415gbZI4ZUgtzGs8SgYU5c4+ZVOfYjvXokFr4l+F7rxbpFjBp2qDT7izvFvIbgKWw6KwXgHnkjPtmua0/4aato/wDZ8uk6taGTT3VokuFco2Jbl8HBz0uAP+A029+F95aaRJb6bqguppkljdZosRlnaUiQjf1XzAAc8Beh6DpbvwW1z4ltdZOsXMSRCLzLVAdshUDdzn+IxwduPLP9807K+guhxOtfCXXNU1bV7+fUtLJ1GYTkETDy2+Q4XBGBle+4Y4KntsN8MFFvOzX1j9ul0vT7PzxabFklt5HeQsikfJKCqMoIO0EZ6UniT4d6tc6jqF/a6rDcNfq0Rhkt9kcO5pCJcB+XUSABgM4HQ54uXHw/uE0P+ybfVJJDPeRzT3LtIW2oG5dWkIYsSA23ZkE9OyW1im93/Xc5vU/hHqF8b6a38S21hcyoiPb2sbC2hQyB3iCFshSArA8Hfk9Ditrwz8P59H+Gt54a1O802RZAh+0lSVAVVBY7sYPGR6GtHS/h81leT3H9rqfOMrER2xQjejrszvP7td+QvbYvPFTaN4Dj03RtQ00aiJ1vYVjbzICV3CSVy5G7JyJAvBBwg59H3F1udFDqehWdtDbx6lp8EKRARJ9oQAIOBjnoMYqaPVdLkWRo9Ss3WMqshWdSELdAeeM9q5S8+H8d1pb2kupBpWtZ7cTNblivmsrZBLbjjb3YnnrVO6+GSXV3e3E+rjN4YvNRbdipMZ3Rk7pGYkNznPtR1A9DqppX/Hqf+ujfzq3VTSv+PU/9dG/nXJU/3iHpL9BrZluiiiuoRymkS2bfEnW4o7V0ult4TJMZshxtXAC44/M11dc1pceoDx/rEksWLJoIvJfC8nauff1610tbVt16L8jiwF+Sd19qXS32n/V+oEAggjIPauH8afCX4f8Ai2RrjVvDlql6SCL20zb3CkdDvTBOPfIruKwNYjnbxnoMiXUccSpc+ZCZcNJlBjC/xY/Ss4x5mdFaq6UU7X1S+9pfhcteF9G/4R/w5baONS1DUltkZVub+bzZ3BYkbmwM4Bx9AKuaV/yD4fp/WrD/AHG+lV9K/wCQfD9P61yS/wB5j6P84m3QxdV8HaXqmsR6pfTXcskTh0j3KFHtwu4j2J4PIxWZqXgCFtPkg0/UJ1llfmSYRnYnl+WQAEwfl9Rn/aHWu2orpEcTL8NNElsdLs5LzUfJ01FWJFdArMAw3kFDz856YzgZzVvQ/AejaTrP9rxSTz3ZleZnnjhYl2LZIIjBThiMKVHqDznq6KdwOEh+FfhiKyNqjXYUgDzP3QlA4DjzNm/DqCrDONrEADjGpp3gfRdP1r+1rYSLcfapLofJGPncShgWCB2X985ALHHGK6eikBw2ifDbS7HT7RLi8up72C0itzOBGoBj8kgquzHBgTqDkEht1bmg+F9P0a1vLazmuSl7M01wXKkuzLtPRRj1wOh6ccVu0UPUDjB8ONBRcW813bt5UUW+MRb8Iip94xlsFVAK52nnjk1Vf4U+HXtFtGu9TMC7SE3xdVZGznZnny146YzgCu9op3d7gcdpXgiPTfFkOrWt262sRkkELBSWdwQedoIAzxg49u9dRqn/ACD5v92rNVtU/wCQfN/u1zYv/d5+j/IcdyeP/Vr9BVeD/kJXP+6n8qsR/wCrX6Cq8H/ISuf91P5VFXel6/8AtrBdS1VPWtPi1TS57CZ3RJlxuTG5SDkEZ44IB5BHrVyiusRxGv8AgBtdvRdanr1zIdwYxxwqkYIR0wAOxEhJ3bjkDBA4pL/4cWF1eyXX9oXak3EkyKXcqBJu3oQGGV+c7QMYwM7sV3FFAHMP4PtV0Wz02GWMraXcl0huIBIrM7OxDLkZ++e/YVi3Pw3Vpk8rUUWKa4kmvAbdR9+Jo8RD+ADIwDnGCepNeg0UB2OF074a6dZNbhdRunS2nM8QZFLbicncSPmwemenvULfDCzkmeabWLt5JJI5GbaOsZJUDJPBJ5HfpxXoFFO7CxymheCbPStXbVFvJZLh7hp3+QKuWQIVAHReMgdq6uiikAVV0n/jwj/H+Zq1VXSf+PCP8f5muaX+8Q9JfnEfQNR623/Xdf61aqrqPW2/67r/AFq1RS/jVPl+QPZBWdrOlm/ltLiG4NvdWjs8LlA65ZSpBXvwT3FaNFdIjz+6+GNvdaqNRutevp5ljdU3ouMswbLKMKeRjAAGPzqXWvhvaardQTT6rcIsFwblY441UeaVwT/u98frXd0UAcjo/geGw1R79tTupHl8xpthaIuzkHOVbgDAxjn3xxUNz8PbGSbzI9Qu4mZJFYgnqzSMGAzjcDIeSDkAdK7SigDz2f4ZW5hdl1KSeYySzjzV/wCWrLOFKucsgBuGPGT8q++e20Ox/szSLWx85p2hjCvKw+aV/wCJz7k5J9zVyii4BRRRQBVtP+P27/3l/lUt3/x6zf7jfyqK0/4/bv8A3l/lUt3/AMes3+438q4qP+7y9ZfmynuN0/8A48Lf/rkv8q5fxmui6bq9nq9z4au9WvZw8IeCIyCNQvO4ZwMjgHGe1dRp/wDx4W//AFyX+VT1vh/4UPRfkJ7s8wg1Dw01vOk3w7KENKoQWAKvHuT5iduPmJ5H+yevWn3Gq6HFfXsUPw7lkSNphNILFf3xHl8r8vzbs9/7lemUVsI4jRtY0qOO7uYvCM+nRWcM84lNuqByixltv+8NmCeuz/ZrLu/EmkzSSvc+ALy4+1+YxZbMOZCik5YkY+YjAPuK9LIBGCMiuVu38dpPdtbR6TLD8/2ZGVgw/eMF3Hdz8gQngcsfTkAyfFF9o1rptjJP4EvL1ryRyYbe2BaOVJVYByOzSKpz0OMnijw1Npmp3rR3XgGKxWSIt5ptlOSJJTtb5R/zzDfVh7ZtaPcfEafyft1rpVsC0YmyC235wJNuG543bc9sEnPFdrGWZFZl2sQMrnOD6U+gjzaz8R6VL5VrJ4AvI4rQM1r/AKEPLjUgE44+U5JyB6d6E1LQ/wC0HtT8O5XlyknmR2KlG/hB3EDkL+lelUUhnBeF77R9S1DT7S28EPp0RTz1e4sxH5LBflwAOD26jFdlqX37T/r4X+Rq3VTUvv2n/Xwv8jXNjf4L+X5ocdy3VTS/9TN/18S/+hmrdVNL/wBTN/18S/8AoZpVP94h6S/Qa2Zz/ibw1ptxqc+uXupixDWrQb22KI2ZWQPubjIDce/1rmrfwp4T3XXmeKoJJxPIZS8yja225Zl5bdtH2pj1yAq8969A8Q6Rba5pb6fdM6ROytuRULAqcgjcpAOR1xkdsVzGr/DTRdUimhutR1dopsFk89CN2zaWyUJ3EdTnJ+nFdSJZl6joPhNLa3W68WRB5iCj/aARKI451YHa2WUK8nUnGwZJwc3/AOwfCdzpVtYJ4gtzFJ9rhgeK6jDu9w25tpB++N4AxzyPWrWo/DnQr6e5ke4v41umdpkjdArFllXjKEjAmfGD6Zziq5+HNnb32nSabeTQQ2z25lV9rFxB5Owfd4z5C5Ix1J9qfqBRbwbod9qa2Y8Ubrq33F7WOQFhIVcElCxOMPkg56DnGRU2geHtC0y9uY28Q2MkdzC8KQrMi5mZ3Z3CdFYb9uBngDNb1t4L0e38QXOuK1ybq4uPtEgLjbu8posDjONrnv1xWcPhp4dW2uIY/OUTwGAlViQhS2RkqgLEdMkk470AYi+EvBy6SdHXxdHI0jsweW6jdi2ApA59eceprah0PRbbTp9PtfEkEENxJHHMgeIhtigFB6McZ45571X0v4Z6et19u1S8uLi6EckCeWUVVjYKAPu8kBRz/PrU8Pwv8MQpCqRMfJYlC0EDEg44JMfzdOGOWHY0nsHYxrXwl4TYSW//AAl0MztHHDFiaPcip5ZGOeTiMZPuelbHhfwbosV9a6pY6x/aCWcjeVsKOucyEhmH3mBlbnsAB6kvvfhp4fubS8g33Y+02sds3zrwqYwRgZz8oz+PStrwdos2iadNDcXX2mae4eZ22gAbjwOAAcADnAqriNHVv+QfL+H8xVqqurf8g+X8P5irVckf94l6R/ORXQ5fxU2mWum6pqOpaW2pLFJ5AhVQWdZUiRlwSBg5Gc9qxbf/AIQO+1+2tV0m4lv3Ijjdkc71R5GDFifmUPG5BOeQPauzit4Ll7+G4hjmjNwpKOoYEhIyOD7ilt9H0m2umurfTLOK4Zi7SpAoYsc5OQM5O4/maMJ/DfrL/wBKY5HCRXvgRJ7exj0W7ijuJfIDFHQxOCqAEZ3JuyozgZA54ou/E3gWeWOGTSbye3a3FsjR2zssgUqoiCLyxG4EccdjXaN4b8PNGY20PTWQsXKm1TBY9T06mud8Xjwz4fn05B4VsZ3vrmK2d1shtjj3DksFPQ4wvc10kmY2u+B5xDapoeozrPmQ/wCjSb2VBjcQTubrjHXPUVau9Q8BWcMF7Np0kUUtlveRYm2pAMptkwenUbTnmk1vWvCtjJPbt4VS4azhWRV+yog8pjgMC4G0bsg5xg9apr4w8MtfadocXhS3eS7C28UAMBEXO4owBIAHXjIPamtQZLby+A2uruH+xLmE2kMVxLI6uGLSSMiL97JZixx6h/c1Yu9S8E2t1Ktxo939pn/csjQMzFmMZ8sc8EF0OBjB5FZ2q+LfDuj6zPpMXhG1kj+e3YR+QjMQzEhlbAVCVJBYjJPFCeLfC8epyRW/g2Fpbe1a4zGkPmJHFv4KjlWHlDC9fu0ulw62GDxd8O1H7nS7xns5InLPC64a5USLuYnneqByDkHaM84qNtd+HVtEl0vh/UBayQSTGZraRdyKkI2gMQWXZ5e0DKjYMYIqz4evPCOo+L4RH4JihvL23iR5XFsyIkXmrGRtY7sBMZXOBtBxjjuW8M+HWiWJtC0wxqGCqbVMAMAGAGO+1c/QelPS/kBy1q/gTWNYhtk0iY3M1w8BcxOgSeNHUqxB4dUhbB7djzV3w3Z+Dn1e9tdI03ybvTm82Q4bYWZnXeDkhjlG9x7VsDwvoy+IIdcS0RLuHcybFVQHbfubgZJPmPnnBLE4zzVu10nS9Pe6uLHTrS1muMmaSGFUaQ5JyxA55Zjz3JqZvRgibS/+QZa/9cU/9BFNj/5Csv8A1yX+dO0v/kGWv/XFP/QRTY/+QrL/ANcl/nXnx/g0Pl/6Sy+rLdFFFeiQFFFFABRRRQAUUUUAFFFFABVTSv8Aj1P/AF0b+dW6qaV/x6n/AK6N/OuWp/vEPSX6DWzLdFFFdQjktGSEfEzXXW6DyG3h3Q7GGwbV5z0P4V1tcrpE1q3xJ1uFLPZcLbwmSfzSd42rgbcYGK6qtq+69F+RwZfbknb+aXf+Z9/+G7BXNa79n/4Tzw55hl87y7ry9oG37gzu7/TFdLXP6zJIvjXQI1tIpEdLndM0ZLRYQYw3bP60qPxP0f5MvG/w1/ih/wClI6A8jFVEsURQqT3CqOgEnAq3RXLUo06jTkr2O1Nlb7GP+fm5/wC/lH2Mf8/Nz/38rw/4365rVh48e3sdY1C1h+yxN5cNy6Lk7snAOK4f/hKPE3/Qxax/4Gyf418/XzHDUakqbp7Pufa4Lgyvi8PCuqqSkk9n1Pqj7GP+fm5/7+UfYx/z83P/AH8r5Y/4SjxN/wBDFrH/AIGyf41s3KfEq2WNp7nxHGsp2oWu5PmO0tgfN6An8KiOZ0JaxotmtTgmpTaU8RFX76H0d9jH/Pzc/wDfyj7GP+fm5/7+V8sHxP4nz/yMWsf+Bsn+NH/CT+J/+hi1j/wNk/xqf7Xwv/Pp/ea/6hYj/n8vuZ9T/Yx/z83P/fyj7GP+fm5/7+V8sf8ACT+J/wDoYtY/8DZP8akm8Q+LYRGZdd1tBInmJuvJRuXJGRz0yDR/a2G/59P7xf6h4j/n8vuZ9R/Yx/z83P8A38o+xj/n5uf+/lfLH/CT+J8f8jFrH/gbJ/jR/wAJR4m/6GLWP/A2T/Gj+18L/wA+n94/9QsR/wA/l9zPqf7GP+fm5/7+U17FHUq89wynqDJ1r5Z/4SjxN/0MWsf+Bsn+Ndx8ENc1q/8AHiW99rGoXUP2WVvLmuXdcjbg4JxWtHMcLXqKn7LfTc5cbwZXwmHnXdVNRTez6HvIGAAO1V5bRHmaYSSozAA7HxnFWK8h/aB1bVNNvdKXTtSvbMPG5cQTtHu5HXBGa9jH1KdKi5zjdL/hj5rKsvlmOKjh4ys3fX0Vz1X7GP8An5uf+/lH2Mf8/Nz/AN/K+V/+Eo8Tf9DFrH/gbJ/jR/wlHib/AKGLWP8AwNk/xrwv7Xwv/Pp/efX/AOoWI/5/L7mfVH2Mf8/Nz/38o+xj/n5uf+/lfK//AAlHib/oYtY/8DZP8aP+Eo8Tf9DFrH/gbJ/jR/a+F/59P7w/1CxH/P5fcz6o+xj/AJ+bn/v5R9jH/Pzc/wDfyvlf/hKPE3/Qxax/4Gyf40f8JR4m/wChi1j/AMDZP8aP7Xwv/Pp/eH+oWI/5/L7mfVH2Mf8APzc/9/KPsY/5+bn/AL+V8r/8JR4m/wChi1j/AMDZP8aP+Eo8Tf8AQxax/wCBsn+NH9r4X/n0/vD/AFCxH/P5fcz6o+xj/n5uf+/lH2Mf8/Nz/wB/K+V/+Eo8Tf8AQxax/wCBsn+NH/CUeJv+hi1j/wADZP8AGj+18L/z6f3h/qFiP+fy+5n1R9jH/Pzc/wDfypbeFIIVijztXpk5NfOPw78ReILnxxpFvc65qk0L3IDxyXcjKwweCCcGvpKvWy2tRxCdSnCzWh81nmTVMpqxpTmpXV9PuIrmBLhArlhtYMCpwQRUf2Mf8/Nz/wB/K4T4+6hf6d4Ss5tPvbmzla/VWeCVo2K+XIcZB6cD8q8S/wCEo8Tf9DFrH/gbJ/jXLj8fQoVnGdO77npZRwrWzPDLEQqJK7Vrdj6o+xj/AJ+bn/v5R9jH/Pzc/wDfyvlf/hKPE3/Qxax/4Gyf40f8JR4m/wChi1j/AMDZP8a4/wC18L/z6f3np/6hYj/n8vuZ9UfYx/z83P8A38o+xj/n5uf+/lfK/wDwlHib/oYtY/8AA2T/ABo/4SjxN/0MWsf+Bsn+NH9r4X/n0/vD/ULEf8/l9zPqj7GP+fm5/wC/lH2Mf8/Nz/38r5X/AOEo8Tf9DFrH/gbJ/jR/wlHib/oYtY/8DZP8aP7Xwv8Az6f3h/qFiP8An8vuZ9UfYx/z83P/AH8o+xj/AJ+bn/v5Xyv/AMJR4m/6GLWP/A2T/Gj/AISjxN/0MWsf+Bsn+NH9r4X/AJ9P7w/1CxH/AD+X3M+qPsY/5+bn/v5R9jH/AD83P/fyvlf/AISjxN/0MWsf+Bsn+NH/AAlHib/oYtY/8DZP8aP7Xwv/AD6f3h/qFiP+fy+5n1XbW6QFyrOxc5Yu2SaldQ6MjdCMGuC+BN9fah4Kknv7y4u5ReyKJJ5WdsbV4yTnFd9X0OFlCpQjKKsn09T4vH4WWDxM6EndxdrlVLFURUW4uQqjAHmdBS/Yx/z83P8A38r5w+J2pahD8QNajiv7qNFuMKqzMAPlXoM1zn9rap/0Erz/AL/t/jXz9TM8PSm4ey2dt+x9lhuB6lejCr7ZLmSfw91fufWX2Mf8/Nz/AN/KPsY/5+bn/v5Xyb/a2qf9BK8/7/t/jUlpfa3d3MdrbXt/NNKwVESZiWJ7DmoWbUG7Kj+Jq+AqiV3XX/gP/BPq77GP+fm5/wC/lH2Mf8/Nz/38r5g1W18W6XNDDfNqMbzg+UFuC+/HXBUkZHcdaZaw+Krq0ku4JdQaGMyB2+0EbTGu98gnPC81f9pUr29g7+pkuCk4qaxUbPrbT8z6i+xj/n5uf+/lH2Mf8/Nz/wB/K+Uvtmu744/tWpb5BlF8x8sPUetBu9eG/N1qQ2KGf94/yg9z6Cp/tah/z5/E0/1En/0EL7v+CfVv2Mf8/Nz/AN/KPsY/5+bn/v5Xyb/a2qf9BK8/7/t/jR/a2qf9BK8/7/t/jS/tfD/8+vxK/wBQav8Az/X/AID/AME+svsY/wCfm5/7+UCyTzEdpZ32NuUM+Rn/ACa+Tf7W1T/oJXn/AH/b/GvXv2dbq6uk1f7TczTbWTHmOWxwfWunB47D4mtGn7K1/PtqedmvCNTLsLLEure1tLW3du567VUWSBmKTToGYsQsmBknJq1Xgfx5vr638biO3vLiFPsyHakpUd+wr08yrU6FJVJx5rfqeHkuVyzTE/V4y5dG72vse5/Yx/z83P8A38o+xj/n5uf+/lfJv9rap/0Erz/v+3+NH9rap/0Erz/v+3+NeH/a+H/59fifW/6g1f8An+v/AAH/AIJ9ZfYx/wA/Nz/38o+xj/n5uf8Av5XzFc2PjC20ldVnOpR2ZVW8w3B4Vvukru3AHsSMGqIufEBkEYuNULlQwXfJkj1x6VcszpRdnQf3mUOCOdNxxMX8v+CfVf2Mf8/Nz/38o+xj/n5uf+/lfKon8RE4E2qk+m6T1x/Omtda+oBa41MA4xl35z0qf7Vof8+fxK/1Fl/0EL7v+CfVn2Mf8/Nz/wB/KPsY/wCfm5/7+V8qpceIHK4uNSAZggZpXC5JwBknA5qW+HieyjWS6k1OONs7XMrFTg44IOOtP+1KNr+xf3i/1Gd1H6yr+n/BPqX7GP8An5uf+/lH2Mf8/Nz/AN/K+T5NS1iNzHJf3yOOqtM4I/Wm/wBrap/0Erz/AL/t/jU/2vh/+fX4mn+oVT/n+v8AwH/gn1g9ijrtee4Ze4MnBq3Xg/7P99e3Pje4juLy4mQafIdskhYZ8yPnBr3ivcy6rTrU/awjy30+4+RzrLJZZifq8pc2id7W3KzWaGWSRZZkMh3MEfAJwB/ICj7GP+fm5/7+V5d+0LqmqabJof8AZ2pXln5guN/2edo92PLxnaRnGT+deUf8JR4m/wChi1j/AMDZP8a83F4/DYetKm6d2v11/U9vK+Ea+YYWGJjVSUr6W7Nr9D6o+xj/AJ+bn/v5SGzB63Fz/wB/K+WP+Eo8Tf8AQxax/wCBsn+NH/CUeJv+hi1j/wADZP8AGuf+18L/AM+n953/AOoWI/5/L7mfUK6TbC6kuvMuDNIoRmMpPyjoOeg+lSjT4wciacH1318s/wDCUeJv+hi1j/wNk/xo/wCEo8Tf9DFrH/gbJ/jR/a+F/wCfT+8P9QsR/wA/l9zPqY2EZJJmnJPXL1Vs9A0+zuZ7m385Jpz+8fzSSRknHPQZJOBxyfWvmP8A4SjxN/0MWsf+Bsn+NH/CUeJv+hi1j/wNk/xo/tfC/wDPp/eH+oWI/wCfy+5n1MLCMEETTgjph+lO+xj/AJ+bn/v5Xyv/AMJR4m/6GLWP/A2T/Gj/AISjxN/0MWsf+Bsn+NH9r4X/AJ9P7w/1CxH/AD+X3M+qPsY/5+bn/v5SGzBBBubnH/XSvlj/AISjxN/0MWsf+Bsn+NdN8L/EGvXfjvS7e61vU7iF5SGjlu3ZW4PUE4NXSzPC1JqHs99NzDE8E4jD0Z1XVT5U3s+h9EwxrFEkScKihR9BUU1qkk3m+ZKj42ko2Mip6y/F0skPhjUpYZHjkS2cq6MQVOOoI6V9DVp0/Z2ktF+h8VSg6lRQT3dvvLf2Mf8APzc/9/KPsY/5+bn/AL+V8rr4o8TbR/xUWsf+Bsn+NH/CUeJv+hi1j/wNk/xr5v8AtfC/8+n9595/qFiP+fy+5n1R9jH/AD83P/fyj7GP+fm5/wC/lfK//CUeJv8AoYtY/wDA2T/Gj/hKPE3/AEMWsf8AgbJ/jR/a+F/59P7w/wBQsR/z+X3M+qPsY/5+bn/v5R9jH/Pzc/8Afyvlf/hKPE3/AEMWsf8AgbJ/jR/wlHib/oYtY/8AA2T/ABo/tfC/8+n94f6hYj/n8vuZ9UfYx/z83P8A38o+xj/n5uf+/lfK/wDwlHib/oYtY/8AA2T/ABo/4SjxN/0MWsf+Bsn+NH9r4X/n0/vD/ULEf8/l9zPqj7GP+fm5/wC/lH2Mf8/Nz/38r5X/AOEo8Tf9DFrH/gbJ/jR/wlHib/oYtY/8DZP8aP7Xwv8Az6f3h/qFiP8An8vuZ9UfYx/z83P/AH8qW2hSCIRpuxknJOTXyl/wlHib/oYtY/8AA2T/ABr6Q+G9xPdeA9GuLmaSeaS1VnkkYszH1JPJr0MtxlDEVWoQs0jxc74bq5TRjUnUUru2i8joaKKK9o+ZOX0n7d/wsTWfMB+yeRF5RwMZ2rn39a6iuS0ZIB8TdddbhmmNvDvi8sgKNq4O7PP5V1tbVt16L8jhy/4J/wCKXW/2n/VugVyvi28t9O8VaFf3moJbW0a3AeM7y0hKgDCqDnB9ema6qua1wQf8J54cMjSCYR3XlgAbT8i5yaVG3Nr2f5MeYX9iuXfmj/6UvT7upan8V6DBBbzy3xWO5UtEfIkO4A4P8PHPrUkviXRYr+OwkvCLiTbtTyXOdwyOcYrXoqbw7P7/APgGvLiP5l0+y/n9r7u3mfN/xvvLe98fzyWsm9Ut442O0jDAtkc1w9d/8ff+Shyf9ecX/s1cBX55mNvrVS3dn7/w/f8Asyhzb8q/IVeGB9DXomp+NNDuNXg1OKG4EiSOzJ9jhQ4aJ0/1i/M3LDrXnVFY0sROkmo/1Y68VgaWKadTomvk9z0JfHlgJ9IdbN447KRHaFUHyFYih2MT0JOSAB75NT6V8RbWFNt/Dd3R+wwwqztkpMocNMOc7sMOcg8dRxUaHQZvAMUM8+jQMttHkx7GuGk3jd8uPMDYzzkrRPD4Y0+LV2jt9Hmh+zstoovhK8wE8exiOqNtySBzjOQK9ZTxCd1UXf8AD/gf5HzUqGCmnCVGV78u/Z99O/n5le08dRW+pTXKrOom1G2uJTGoQyRRoyurDJ5bI7896s6X49062uLa4mj1FngtY7dVD5VQshYgDP8AEuB7bRwaiv8ASPBcQvVgu7Z7dWuszi8BljZf9QsaZ/eBuMkZ6nJGKl+x+EbO7d4ZdPxtuUt83KyiWL7O2x3B+5Jv24BwcnpxUxliY/bXf7ypwwFSP8Keq9Nla39dNdgtPFWn6n4gSK7leDQVsGimt5n2gkOzAoo/iyU/KuE1m+l1TVrrUJuHuJS+P7o7D8BgfhVQdKK8ytiZ1klI+hwuX0cLNyp9rf15vr6IK7j4IXdvY+OftV05SGOylLMFLYGV7DmuHrv/AIBf8lET/rzl/wDZa1y7/eqd+6ObiC/9l4i2/K/yPcP+Eo0M2LXwu5DAsnlFvs8md2M4xtz0715L+0De22oSaJdWjl4XikKsUK5+bHQjPavc68U/aS/4/wDSP+uT/wAxX12duP1OVl2/P0PyjgyNVZvT55Jqz2Vuj82eRV1ugeC31fw7batHehDJeGGWMpny4hjdLn23Dj3rkq1tP8RavYaebC0uvLtyk0ZUKOVlChxn32r+VfGYeVKMn7VXR+x42GJnBLDySd+vY2tS8C3VvNdrBeQmK1uZ4pZpjsVUiVGLnAJ/jA4zUw+H841cWsmp2yW7DEchJ3St5KysEXHIAYckisc+LtdMkrtdI3nSSSSq0SlXMiqr5HcEKvHtUg8aeIfOeY3UTOx3AmBTsOwIdvHy5UAHHpXTz4O/wvp/wep5vsc25bc8dn9/R7f12Lk/gHWGtmurLbPbrbxy7mBBYtEJCowCOAe5Gah8PeFrfVtAk1D+1ClwC+2COHzCoUZy4B3AHsQp6c1Qm8TaxPaG1mmhlh2KqrJAjbNqBAVyODtAGaNL8T61pun/AGG0uUWEFjGXhV2iLDDbGIyufao58Lz35Xb+vM1dLMnSa5481193Xo/y/wAi/pfg25uLmCG71CxtnlgMxi83Msa7Cyllx0IHUE4pi+C9XMgXzrAB9ggczHbOzruVU+XOceuKrR+KtbSKOMXERKR+WJDCpcrgrgtjJ4NEHivXIVVUukwiIqbolOzYu1WXI4YDjNHNhLbMbhmd21KP9fIu6d4I1O4vba3uJbeIvJEJ41fdLbrIcKzLjGDjsTXMzx+VPJFnOxyufXBxWzF4s16MQ7bwbomRhIY13vs+4GbGWAzwDWLIzSSNI3LMSx+prGs6Nl7NP5nVhY4pSk67VulvxN34dTRweOdHmlJCLdLkgE/oK+lY/EGlPqTaes0puVdkK+RIBlc5+bGOx7183fDL/kf9F/6+l/ka+pa+n4dt7Cd11/Q/NfEBVHjKXK0ly9r9X5o8f+O+vaZqnhSzt7KaR5Fv1choHQY8uQdWAHcV4vXvf7Rv/ImWP/YRT/0VJXgleTn1vrjt2R9RwOprKY87u7vZW6+rCuu0jwPd6jp9lqEdwq21xbTTSMWQGMpnChSdzZx1Arka0rbXNStzamKcL9lheGH5R8qP94V5tCVJN+0Vz6TGQxMor6vJJ+fo/wBbf8HY2G8EakzwCK5s0WdE8rz5Spkdk3lVwD0A74qDXvClxpmni/ju7e4iWGGSZAxEkZkBxkYxjjrn8Kt6N44urOE/a7YXkqbfIZmAWPCFBxj0PUEVi3mvand281vPMrRzJHG42AZWPOwfhk10VHheT3U7v8P6/I4qKzJ1ffa5Vb59/wAPTXyNk+DVl0C3vrHUDd3Uwi/cxw5QNIcBN4J2sDjO4AU2z8FzTpdr/bGmebA0SDZMWTe7sm1jtypyvpznPTmqP/CW68LBLNb1VVAiiRYlEpVCCql8biAQMDPakm8Va1LuzNAgZ0dhHAq5ZHLgnA5O4k0OeEunyv8Ar5iVLM7Nc63/AAuvLtcmHg3WvLb5bf7QFd1tfM/euiPsZ1GMYDZ7546VMPBl5HDfTXF1bNHaQTszQMXAli27omyBg/MORkehqk/irXWhkjN5guW/eCNQ6hm3sobGQpbnFFz4q1u4SVJLlAs0ciSqkSqH8zG9jgcsdo59qm+Fts7/AKl8mZN/FG3z/wAjEoooriPWPcfglrNhpHgIm+eVfMv5duyFn6Kmfug4rvrnxNpNvNDDLLOHmRXTFvIRhunIHFcl+zz/AMiHL/1/yf8AoKV6NX6Fljh9Up3XTv8A8A/A+JI1nmuI5ZK3N2/4J8ufFI5+ImuEf8/P/sq1zVdN8VP+Si65/wBfP/sq1zNfC4r+PP1f5n7fln+5Uf8ADH8kFaPhzUn0bW7XU1hEvkscoTjcpUqRnscE81nV3a+IY9Q0zw3Y6pfQSQvdkamhiRT5QkG3cQAQNvpRh4pyvzWatb7wx1SUYKPJzRldPV7Wb7eVt1rYzrXxBolhdN/Zum6jBDLaywSu12GmUuQdyHGFxjHuCa0ZfHsDx3a/2ZITN5wUtKDkPbLCC/HLfLuJ75qTTB4NuNN1GW8j06Kd2nEEYZ1MW1R5W3rndznt1qYt4Hk1FiLTTlijvbqKNRK6q8IVfKc5yCc7sZwDXoQ9sorlqRSf9djw6n1aU3z0Jtq+uvrvf5f8AD44tdV1yN7gSWFu8VyrOzcwtLHtzGyqSMYGODT9U8d2ds9zaWSzXI8uIJdAj94ywCNg+4ZIznnAPX1pZ7nwpb2Vza2Uumzkx3ghaVGwpLQlAM9OBIAe+KZft4KnvbyZpLJ4mlk85mZ/NC+Uvl+Tjg/Puzn+VayqVuVr2kb6P+vQ5o0cI5J+wnypNJejv63fqecjgYorrPFZ8Nvpcw0qG0iuIbmFYmhZt0kZhy5OTzh65OvHq0/Zy5b39D6vDYj28OflcfJhXrn7PF9b2aayJi4wqyfLGzfKOvQe/SvI69l/Zs/1esf70f8AI16GTW+uQv5/keDxhf8Asiry+X/pSPSo/E2kyWct0r3PlRMFYm1kByemBtya8K+Nt/b6j4xW5tTIYzbIPnjZDkZ7EA19HV89/tAf8j2P+vVP619Dn7j9U0XVHwHAsaqzT3pJrlfS3bzZ53RRRXxJ+yHVX/iTSbqRdRbSLg6qRAJGa5/0c+XtH3MZ5CjgnA5rRuPHsfk3cdva3264E5E0twDJG0roxVSP4Bs4HvXCrjcN3TPNei6xfaNdzQLPrGltoD3EHlWUNqRcQxjG8FgoK45zyd1enQr1ZqT50n8uvX+rng4zB4elKEXTclr1k7Wtot/ktFo9Rs3xJ8y2v4xZ3gkubszpJ9o5jTdGdn/jhHpzQfiJaXFt5F9p17KBfm8VlnXcP3gdU5HQYxU2mXXhaxuHPmabFO8S+cINzQ5FwhXbu5zsBzUOoJ4KuTbi3iSaSe8HmvFI3nHMrbgEC8rtxjn6c11OddpP2qv/AME8xUMEpcv1aSV99e2++3z1Ka+O1HyGzuDD5RXy/OG3cZ/N3Y+nFXdO8Z6beakkupJJFZxQzCW3lcss2X8yMKAOGDADnAxmr13pPhXTp4G1exsLeaRJzFErSJE+2QBd27kHb7da821b7L/adz9hXZbea3lLvLYXPHJAz+QrCtXr4e3NJPy/zOvCYXBY26hTlHfX8NNXr5/qM1G6lvr+e8nYtLPI0jE+pNQUUV5Tdz6WMVFJLY7z4G6la6X4wnubvzfLNhIg8uNnOS8Z6Ae1e7P4g05dUGmn7T55cIMW77cnp82Md68V/Z2/5Hq5/wCwdJ/6Mjr6Ar7bIXH6orrqz8a44jVeavlkkrR6et+p4V+0Dq1pqdxo62vnZg+0B/MiZOSY+mRz0PSvLK9i/aX/ANboH+7c/wDtKvHa+czq312dvL8kfoPB6ksmo8zu/e8vtS9Qoooryz6U3vC/hubWre9ummFvb20LuGIyZHUZ2D8OT6VY0PwlcagJIrqV9Muows7R3cRjBtv4pVz1x6d8isvSNd1fSVkTT9QuII5FZXjWQ7DuGCducZ96itNUv7aWSWO5dnlhaBmkO47G6jn6V1RnQSjeLfc86rTxspT5ZpLTl8v6/qxrzeD9U/sn+2LVRJYOw8lmBV2Rm2q5428nHGc89Klv/AusWMMs93cWEUMUAmaRpHAwWKYwVzncMdKyo9f1SOztrVZo9tqymBzCpkj2tuADEZAB5xVjUfFWtX9nLaXE8XkyrtdUhVQRv39v9rmr5sLZ6O9vxM+TMuZLmja/zt/mYdFFFcR6oV0nwyuY7PxzplxMJCiSknYhY9D0A5Nc3XV/CT/koek/9dT/ACNdOD/3iHqvzPPza/1Ctb+WX5M+hT4j04WS3nl3vltIYwPskm7OM/dxnHvWZ4z16x/4RS7Gy7/0qzdo/wDRn46j5uPl/GurrI8af8inqv8A16yfyr9DrOHs5adH1/4B+BYOFb6xT95brp5rzPk0cJn2rvNR+HssOlQXFpdzSXM3k+XHLEEjlMg6I27kjvxXBj7o+laE2r6hLqcOpm4K3cIQRyKACu0YWvzuhOlFP2kb7fLuf0Di6WJnKLoT5bXvdXvtZfnc2rTwLrN4S1rNYzwhC4mjkdlbDFSAAu7IIOeMD1qreeFdQigsXtP9Pkubf7RJHbxuxgXcVy5xgDg8+xpI/Futx3Udwk1urxDEQFugWM53ZUY4OSST371Svtb1S9iijuLp28pWRWX5WKsSSCR1GSfzrSUsLy6J3OenDMef35Rt/wAPv+G1jfvvBaRpLBZX9xc3tvdpZz5snW3ErMFwJRkcEjOcdeKqR+CtWmj1CS3msp1sC4mKO+CyLudVJXBIHqRntmo5vGniOWCOF75SEkSVmEKBpGQgqXYDLYIHX0qG18U61bQTwx3Eeyd5XfdEpIMq7ZMHqMj09KuUsI3s/wCvmzKFPM4w1nFv+uyX9Pc0pfAt/HYyObyza8inaKWBXJ8vbC8rBjj7wCYwMjJ61DZeBtcu42eE2uFgjn5duVdN4GduAcdiR+NQnxn4gJQm6iJWTzGPkLmRjGYyX4+bKsQc05fGviFel1DgABR5C4QBNny8cfLxxTcsHfZi5M2SfvRv89/u2Ld14GvEkkhtb22unSWONmUlUUNEZCWyMjAHvxj6VBb+CNWnCtHdad5UhjWCUzNtnLgldny5/hI5AxVX/hLNcDKy3SqysjEiNfmKIUG71+U4PrTT4q1oyRv9pRRHIkkarGAqFAQoUDoBk8e9JywjezKVPM0rc0f+D16GNKjRSvE4wyMVYehBwa+jPhdr1mPBmkWPk3nmxWQLN9mfYdoJOGxg185yyNLK8rnLOxZj7k5NfUPwt/5J5of/AF5pXpcOte3nddP1R8zx+qjwVHldve10v0ZbtvE1hcW880dvqO2BQzA2jgnJxwMc0o8R2f2H7Z9l1HZ5vl7fsb784znbjOPetmivr7w7fifk6hXt8a+7/gnG+G7q1uviJrEkNrLHI9rA5kkYgsCi4BQj5SK7KuS0YW3/AAs3XSjymf7PDvUqNoG1cYPWutrSv8St2X5HPlt/Zzv/ADS/9KYVz2tShfG/h+L7JFIXjucTMDuiwg6HoM+9dDWBrCTnxnoLpeJHEqXPmQGbaZfkGMJ/Fj9Kml8T9H+Rrjb+zVv5o/8ApSN+iiisjrPNviH8M7jxV4kbVo9YitFMKR+W1uXPy55zuHrXO/8ACj7v/oZIP/AQ/wDxde10V51TKcLUm5yjq/N/5n0GH4ozPD0o0qdS0Yqy92P+R4p/wo+7/wChkg/8BD/8XR/wo+7/AOhkg/8AAQ//ABde10VH9i4P+T8X/mbf64Zv/wA/f/JY/wCR4p/wo+7/AOhkg/8AAQ//ABdR3XwVure1lnPiKFhGjOR9kPOBn+/Xt9Q36eZYzx4zuiYfmKFkuCv8H4v/ADJlxhnHK7Vf/JY/5HjX/Cj7v/oZIP8AwEP/AMXR/wAKPu/+hkg/8BD/APF17RC2+FH67lBp9H9i4P8Ak/F/5lLjDN/+fv8A5LH/ACPFP+FH3f8A0MkH/gIf/i6P+FH3f/QyQf8AgIf/AIuva6KP7Fwf8n4v/MP9cM3/AOfv/ksf8jxT/hR93/0MkH/gIf8A4uui+HnwzuPCviRdXk1iK7UQvF5a25Q/NjnO4+lek0VdPKcLTmpxjqvN/wCZjiOKMzxFKVKpUvGSs/dj/kFcN8TvAc3jG4s5YtTjs/syMpDQl92T9Riu5orsr0IV4OnUV0zycFja2CrKtQdpL0f5nin/AAo+7/6GSD/wEP8A8XR/wo+7/wChkg/8BD/8XXtdFcH9i4P+T8X/AJnuf64Zv/z9/wDJY/5Hin/Cj7v/AKGSD/wEP/xdR3fwVure1lnPiKFhGpYj7Iecf8Dr2+q2rc6Zc/8AXJv5U1kuCv8AB+L/AMyZ8Y5wotqr/wCSx/yPHf8AhR93/wBDJB/4Bn/4uoz8FLr7SIP+EigyUL5+yH1A/v8AvXt9VWP/ABNkH/TBv/QhSWS4L+T8X/mEuMc3Vv3v/ksf8jx7/hR93/0MkH/gIf8A4uj/AIUfd/8AQyQf+Ah/+Lr2uij+xcH/ACfi/wDMr/XDN/8An7/5LH/I8U/4Ufd/9DJB/wCAh/8Ai6P+FH3f/QyQf+Ah/wDi69roo/sXB/yfi/8AMP8AXDN/+fv/AJLH/I8n8LfCO50XxFY6q+uwzrayiQxi1KlvbO7ivWKKK7MNhKWGi40lZM8nMM0xOYzU8TK7Stsl+Ry3xL8KSeL9Eg06K+SzMVyJ97R784VlxjI/vfpXnv8Awo+7/wChkg/8BD/8XXtdFY18tw2Inz1I3fqzqwPEOYYGl7GhO0fRP80eKf8ACj7v/oZIP/AQ/wDxdH/Cj7v/AKGSD/wEP/xde10Vj/YuD/k/F/5nZ/rhm/8Az9/8lj/keKf8KPu/+hkg/wDAQ/8AxdRyfBW7S4ih/wCEihPmBufsh4x/wOvb6q3H/IQtfo/8hQslwX8n4v8AzJnxjm6X8Xt9mP8AkePf8KPu/wDoZIP/AAEP/wAXUY+Ct0bprf8A4SGHKoH3fZD3JGPv+1e31WT/AJCsv/XBP/QmprJcFr7n4v8AzFLjDN7r97/5LH/I8d/4Ufd/9DJB/wCAh/8Ai6P+FH3f/QyQf+Ah/wDi69ropf2Lg/5Pxf8AmX/rhm//AD9/8lj/AJHin/Cj7v8A6GSD/wABD/8AF0f8KPu/+hkg/wDAQ/8Axde10Uf2Lg/5Pxf+Yf64Zv8A8/f/ACWP+RzXw38MSeEvD76XJeLds1w03mLHsHIAxjJ9K6WiivQpU40oKEdkeBicRUxNWVaq7ylqzzLxR8JYdc8Q3urtrUsJupPMMYhBC8AYzn2rN/4Uhb/9DBN/34H+Nev0VxyyrCSk5OGr82exS4nzSlBU4VdErLRbL5HkH/CkLf8A6GCb/vwP8aP+FIW//QwTf9+B/jXr9FT/AGRg/wCT8X/mX/rZm3/P78I/5Hja/BW3N08H9vTfKivnyB3JHr7VL/wpC3/6GCb/AL8D/GvVk/5Ck3/XCP8A9CerNN5Rg/5Pxf8AmTDizN7fxvwj/keNxfBW3eWWP+3ph5bAf6gc5APr71L/AMKQt/8AoYJv+/A/xr1aA41C5XvsRvz3D+lWaHlGD/k/F/5hDizNrfxvwj/keQf8KQt/+hgm/wC/A/xo/wCFIW//AEME3/fgf416/RS/sjB/yfi/8yv9bM2/5/fhH/I8g/4Uhb/9DBN/34H+Ndh8OfBEfg5bwR6g939pKk7owu3FdfRWlHLsNRmpwjZr1ObF8Q5ji6To1ql4vpZf5BXAePfhtF4r1wao+qyWp8pY9ixBunfOa7+iuivh6dePJUV0cOCx1fA1fa4eVpbdP1PIP+FIW/8A0ME3/fgf40f8KQt/+hgm/wC/A/xr1+iuP+yMH/J+L/zPX/1szb/n9+Ef8jyD/hSFv/0ME3/fgf41FN8FraOSJP7emJkYqP3A44J9favZKq3g/wBLsvaVv/QGprKMH/J+L/zJnxZm6Wlbt0j39Dyr/hSFv/0ME3/fgf41F/wpa3F0If7enzsL58gdjj1r2SqpP/E2Uf8ATA/+hChZPg/5Pxf+YS4tzdW/ffhH/I8sl+CqTNum8SXMjYxl4gT+ppv/AApC3/6GCb/vwP8AGvX6KX9kYP8Ak/F/5lLivNl/y9/CP+R5B/wpC3/6GCb/AL8D/Gj/AIUhb/8AQwTf9+B/jXr9FH9kYP8Ak/F/5h/rZm3/AD+/CP8AkcF8PvhxF4R1yTU01SS6L27QbGiC4yynOc/7P613tFFdlChToQ5KasjyMbjq+Nq+1ryvL+uxxPxQ8DTeMn05otSSy+xiUHdCX3b9nuMY2/rXFf8ACj7v/oZIP/AQ/wDxde10VzVssw1ebqTjdvzZ6WD4kzHB0Y0KNS0Vtonu79UeKf8ACj7v/oZIP/AQ/wDxdH/Cj7v/AKGSD/wEP/xde10Vl/YuD/k/F/5nT/rhm/8Az9/8lj/keIXPwVuoIGlPiKEgY4+yH1/36k/4Ufd/9DJB/wCAZ/8Ai69h1UbrJk7sVA/MVao/sXBW+D8X/mSuMc45mva/+Sx/yPEZ/gndQwSSnxFCQiliPsh5wP8Afp6/BC7ZQ3/CRwcj/n0P/wAXXsmo/wDIPue/7pv5GpYv9Un+6Kf9i4K3wfi/8w/1xzfmt7X/AMlj/keLf8KPu/8AoZIP/AQ//F0f8KPu/wDoZIP/AAEP/wAXXtdFL+xcH/J+L/zK/wBcM3/5+/8Aksf8jxT/AIUfd/8AQyQf+Ah/+LrX8H/Ce50HxJZ6s+uRXC277jGLYqW49dxxXqlFVDKMJCSlGOq83/mZ1uK81rU5U51NGrP3Y7P5BVPXLI6jo93YLIIzcRNGHIztyMZxVyivRklJNM+fhNwkpR3R4oPgfdgf8jJB/wCAZ/8Ai6P+FH3f/QyQf+Ah/wDi69rory/7Fwf8n4v/ADPpP9cM3/5+/wDksf8AI8U/4Ufd/wDQyQf+Ah/+Lo/4Ufd/9DJB/wCAh/8Ai69rop/2Lg/5Pxf+Yf64Zv8A8/f/ACWP+R4gvwUujcvB/wAJFDlUVs/ZD3JH9/2qT/hR93/0MkH/AICH/wCLr2KP/kKTf9cI/wD0J6s0PJcF/J+L/wAyYcYZu1/F/wDJY/5Hin/Cj7v/AKGSD/wEP/xdH/Cj7v8A6GSD/wABD/8AF17XRR/YuD/k/F/5lf64Zv8A8/f/ACWP+R4p/wAKPu/+hkg/8BD/APF0f8KPu/8AoZIP/AQ//F17XRR/YuD/AJPxf+Yf64Zv/wA/f/JY/wCR4p/wo+7/AOhkg/8AAQ//ABder+E9KbQ/DdhpLzCdrSERmQLtDY745xWpRXRhsBQw0nKlGzfmzgzDPMdmMFTxE7pO+yX5IKKKK7DyDltImDfEbWoPsMMZSCE/aAp3yfKvBPTiuprmdKjuR8QdYke/jkgMEWy2FxuaM7VySn8OfXvXTVtW3XovyOLAX5J3/ml/6Uwrmtc+z/8ACeeHPMMvneXdeXtA2/cGc966WsHVzN/wmOhBbGOWPZcb7gx5aH5RgBu2envSpfE/R/kysar01/ij/wClI3qKK808RfGPQtIHiST+y9UurfQZI7Z7hI1EdzduQFt4iTy/zDJxgVkdZ6XRXE/DXx83iy81PSdS8PX3h3WtM8trixunVzscZR1ZeCD/ADrtqACiiigAooooAoWF1DDYwQyybJI41R1IOQQMGp/t1r/z2H5GrFFNtEKMkrXK/wButf8AnsPyNH261/57D8jViijQdpd/6+8r/brX/nsPyNIb+zUgG4UE8DPerNZur/8AH9pv/Xc/+gmnFJsipKUI3LX261/57D8jR9utf+ew/I1YopaF2l3/AK+8r/brX/nsPyNH261/57D8jViijQLS7/195X+3Wv8Az2H5GoL64huLc28Tb2lIQgA8AnBP4Cr9FCaQnGTVmwqnfSLBdW0zsETLKzHoBjj9auUUJjkroq/2hY/8/UX50f2hY/8AP1F+dWqKNBWn3X3f8Eq/2hY/8/UX50f2hY/8/UX51aoo0C0+6+7/AIJV/tCx/wCfqL86P7Qsf+fqL86tUUaBafdfd/wSr/aFj/z9RfnR/aFj/wA/UX51aoo0C0+6+7/glX+0LH/n6i/Oj+0LH/n6i/OrVFGgWn3X3f8ABKv9oWP/AD9RfnUcU0V1qKmJldYoydw7Enp+lXqKd0Llk93+H/BCqkrLFqaMxAEsRUknH3SMf+hGrdNkjSQYkRXHowzSTKkrrQTzof8AnrH/AN9Cjzof+esf/fQpv2a3/wCfeL/vgUfZrf8A594v++BRoHvDvOh/56x/99Cjzof+esf/AH0Kb9mt/wDn3i/74FH2a3/594v++BRoHvDvOh/56x/99Cjzof8AnrH/AN9Cm/Zrf/n3i/74FH2a3/594v8AvgUaB7w7zof+esf/AH0KPOh/56x/99Cm/Zrf/n3i/wC+BR9mt/8An3i/74FGge8O86H/AJ6x/wDfQo86H/nrH/30Kb9mt/8An3i/74FH2a3/AOfeL/vgUaB7xFaMsl5dSjBAKxgjuAM/zY1apERUXaiqq+gGBS0NhFWRSlmittSdp3VFlhUKT6qTn/0IU/8AtCx/5+ovzq1RTuieWS2f9feVf7Qsf+fqL86P7Qsf+fqL86tUUtB2n3X3f8Eq/wBoWP8Az9RfnR/aFj/z9RfnVqijQLT7r7v+CVf7Qsf+fqL86P7Qsf8An6i/OrVFGgWn3X3f8Eq/2hY/8/UX50f2hY/8/UX51aoo0C0+6+7/AIJV/tCx/wCfqL86j8+G6v4FhkDiMNISp6cbcf8Ajx/Kr1FO6E4ye7/D/ghVW73R3UEwR2X5lfapYgY44HvVqikmVJXRX+2R/wDPO4/78P8A4UfbI/8Anncf9+H/AMKsUUaBaXcr/bI/+edx/wB+H/wo+2R/887j/vw/+FWKKNAtLuV/tkf/ADzuP+/D/wCFH2yP/nncf9+H/wAKsUUaBaXcr/bI/wDnncf9+H/wo+2R/wDPO4/78P8A4VYoo0C0u5X+2R/887j/AL8P/hR9sj/553H/AH4f/CrFFGgWl3KVxJ9oeBI45uJQzbo2UYHuRV2iihsIxtdiOoZCrcgjBqlY3cSWkSTybZVUBwQcg1eooTBp3uiv9utf+ew/I0fbrX/nsPyNWKKNAtLv/X3lf7da/wDPYfkaPt1r/wA9h+RqxRRoFpd/6+8r/brX/nsPyNAvrQjiZT+dWKzfDJJ0ePPP72X/ANGNTsrXIcpKaj3v+Fv8y19utf8AnsPyNH261/57D8jViiloXaXf+vvK/wButf8AnsPyNH261/57D8jViijQLS7/ANfeVbNhLc3E4ztJVEOOqgZ/mxq1RRQ2EVZBRRRSKCiiigAooooAKKKKAOS0b7N/ws3Xdhm+0fZ4d4IGzG1cY711tcvpMsjfETWYjYRRosERFyIiGk+VeC3fFdRW1bdei/I4cvXuT/xS/wDSmFZl94h0GwjSS91rTrZJGZEaW5RQzLwwBJ5I7+lQePLXVL3wRrlnokhi1OfT547Nw2CspjIQ57c4r5tsrz4NHwh4V03xFY6hFqfh+2nS58PTaZJLLc3c0YSVmBUljvG4MD6Vhfc77bH1VDJHNCk0MiyRuoZHU5DA9CD3FfN/iy08Aaf8Tb681G88dNYwamNRutIh0iWSxe7VR+9DhOV6EjOM969Z+Ael6vo3wg8O6brkcsN9DbHdFK2XiQuxRGPqEKj8K8a/aCvPFg8ZPbeKPHHhHT/DBfNros2py2jXMeBgz+WN7DOeMgU3pLQS1id1+ztq/hPxFrPijX9H8Qat4g1a6nX7Zd3libZYoxny4Y1xjCj3PrxXslec/Am6vrnw4dtn4Ng0VQosT4cmaSM+u7I4P616NTYkFFFFIYUUUUAFFFFABRRRQAVm6v8A8fum/wDXc/8AoJrSrO1j/j507/r5H/oJqobmNf4Pu/M0aKKKk2CiiigAooooAKKKKACiikZgqlmIAHUmi4C0VD9qtf8An5h/77FH2q1/5+Yf++xWXt6X8y+8dmTUVD9qtf8An5h/77FH2q1/5+Yf++xR7el/MvvCzJqKh+1Wv/PzD/32KPtVr/z8w/8AfYo9vS/mX3hZk1FQ/arX/n5h/wC+xR9qtf8An5h/77FHt6X8y+8LMmoqH7Va/wDPzD/32KPtVr/z8w/99ij29L+ZfeFmTUVD9qtf+fmH/vsUfarX/n5h/wC+xR7el/MvvCzJqKh+1Wv/AD8w/wDfYo+1Wv8Az8w/99ij29L+ZfeFmTUVD9qtf+fmH/vsUfarX/n5h/77FHt6X8y+8LMmoqH7Va/8/MP/AH2KPtVr/wA/MP8A32KPb0v5l94WZNRUP2q1/wCfmH/vsUfarX/n5h/77FHt6X8y+8LMmoqH7Va/8/MP/fYo+1Wv/PzD/wB9ij29L+ZfeFmTUVD9qtf+fmH/AL7FH2q1/wCfmH/vsUe3pfzL7wsyaioftVr/AM/MP/fYo+1Wv/PzD/32KPb0v5l94WZNRUP2q1/5+Yf++xR9qtf+fmH/AL7FHt6X8y+8LMmoqH7Va/8APzD/AN9ij7Va/wDPzD/32KPb0v5l94WZNRUP2q1/5+Yf++xR9qtf+fmH/vsUe3pfzL7wsyaioftVr/z8w/8AfYo+1Wv/AD8w/wDfYo9vS/mX3hZk1FQ/arX/AJ+Yf++xR9qtf+fmH/vsUe3pfzL7wsyaioftVr/z8w/99ij7Va/8/MP/AH2KPb0v5l94WZNRUP2q1/5+Yf8AvsUfarX/AJ+Yf++xR7el/MvvCzJqKh+1Wv8Az8w/99ij7Va/8/MP/fYo9vS/mX3hZk1FQ/arX/n5h/77FH2q1/5+Yf8AvsUe3pfzL7wsyaioftVr/wA/MP8A32KPtVr/AM/MP/fYo9vS/mX3hZk1FQ/arX/n5h/77FOS4t3YKk8TMegDgmhVqbdlJfeFmSUUUVqIKKKKACiiigAooooAKzvDYxpKD/prL/6MatGs7w7/AMgpf+usv/oxqpfC/wCu5k/4sfR/oaNFFFSahRRRQAUUUUAFFFFABRRRQAUUUUAFFFFAHMaTFIvxE1mU38UiNBEBbCUlo/lXkr2zXT1yWjfZf+Fm67sE32j7PD5mcbMbVxjvXW1tW3XovyOHL37k/wDFL/0plPXA7aLerHqA01zbvtvCFItztP7zDcHb1544r5gv/EvjbWNdbS/h78U5vEF3BIFudTutMsraytx3/esNzn2UH619NeJ7eS88N6naRWNvfvNaSxra3DbYpyVICOeynoT6GvlG4fw9aamdJm+H3wdhvA+wwnxCRhvQnZgH8awW539D6j8BQarbeEdPh1vXIdd1FYz9ov4UVEmbcegXjA6fhXjlpqmkfD74j+L7jx54W1K7m1a9FxYavDpb3qS2+wARZUMYypB+XjNeufDSyl07wNpdnNo+naO6RsfsWnzebbxAuSNj9wQQfxry029p4n8V+JWPxa8VeG2sdSa1azbU4IowQqnMankJz396p/E/67C+ya3wFs5LjxZ4u8U6ZoF34e8N6rJD9is7iDyGmkVTvn8r+ANkDGB0r1+uI+GGjw6U175XxC1Lxd5m3Iu72OfyMemzpmu3ofQQUUUUhhRRRQAUUUUAFFFFABWdrH/Hzp3/AF8j/wBBNaNZesLeyXNqbez81IZRIW80LngjHP1qobmNf4Pu/M1KKzzeakP+YQx+lwlJ9s1L/oDyf+BCf40cjH7aPZ/c/wDI0aKzvtmpf9AeT/wIT/GlF5qOf+QPJ/3/AE/xo5H/AEw9tHs/uf8AkaFFUPtmof8AQJk/7/J/jR9svu+kzfhKh/rRysPbR8/uf+Rfoqh9tvf+gVN/38T/ABpPt11/0Crn/vpP8aOVh7aPn9z/AMjQqprX/IKuf+uZqL7fcjrpV1j2Kn+tJfzNNoty7QSQnYw2vjP6VyY+LWFqf4X+RdOpGUkl+R55gegowPQUtFfzvY9cTA9BRgegpa5/xtqWtaba2baLaJcy3Nx9mIaJnEbOrBJG2kfIH27vYnkVrSpOrNQjuxN2N/A9BRgegrzzSfGXiqS5Wa/8OlLF1TKLDKs0TEyI3GCGG+PPb5WU85FT6V401+7t9QupfDyolvp0lzBEom3XEqtgKCyDAKleCN2T0OK7JZVXjfRaeaFzo7zA9BRgegriLbxlrja3b6ZceFJl3ecJZo2cplOmwlACCMdcdeM1Sk8d+IZfDdrfw+GXtbq4ldDHKkrhdpXjAQHccnrtHynk0LKsQ2lZa+a8/PyYudHomB6CjA9BXG/8JXrUunS3MWjRrJBqi2kiYmYGIk/Op2Ak8DkAqM9ab/wlWv3GiyXdpoSpcpepCI5BLsdCrFudoYEEAEgFcnjNR/Z1bsu26HzI7TA9BRgegrzy/wDiJqVtMq/8I8URxGoeYTKEdgSVbEZz0425J9BUF/8AEnWoWnW38ITXDwonmRq0heEskbZkwhAX5yMDLcdMVrHJ8XK1o/iv8xe0ielYHoKMD0FcfpvizWrmS7M/hiaKOO0nmgVXYySPEEPlnKgAtvwvJztaqGl+OdZkljjvNBZ/tF0sUEkEU4TaZY0J+ZM8K7Nkhc7ce9ZrLK7votPNf5j51a53+B6CjA9BXntv428UssUkvhIAPaR3bqry5RSqsUBKfNIN2Mccginw+PNRvpdQi0/TrNzY3sMMuJJJCqNcPE24KnDAJu4yAD14Iq3lOJXRfevTuHOjv8D0FGB6CvP4fGfidLYfafDiecqu5YCVUZdkrLn5SVOYwCBu+8MdcVZv/F2uRDT57fRRJDdWXnsnlTbxJ5gUr93gYyRuwcc47VLyuupctl96Fzo7fA9BRgegrz6bx14kgsJ7mXwe7FIyyJE8rEnAPP7vOMHnGTnsat6h4u1y28qYaEnkzWUU4VhKTE7MQ24qh4GBwBu5HFDyvELovvX+Y+dHbYHoKMD0Fcfe+LtWt9UsbRfDFyyXGnvdu5LfI4Vj5fCkdQByQfmGAarnxlrsf2ZZ/DQWSWdonVGlfjYrIVxHz97BJwBg8mpWW13ayX3rz8/IOdHcYHoKMD0Fedt8QNckg1C4tPCM0kNnDC+X85WkZ9m4AeXkhCzZxk4XgVcv/FHigXVmllokCrc2tpMEmWUlWkZxIrMq4G0Beeo3Dg54t5ViF8SS+a8vPzBTTO4wPQUYHoK4nTPGmr309/GfC89qtvpiXsLTs6+Y7Ro/ln5OOWK8ZOUOR0pjeNNXRbK7k0PNnPapLKFjn3o32hY3IBTO1VJcAgEjtip/szEXtZfeuqv3BTR3OB6CjA9BXmcnxE8SBZbhPCUvlxwbzblJvM3FowGZtmAuGY4UM3yngVeHjPxLJqFpGPDK29rNdxwvLIZWKIQhZiAnA+c4Of4TWjyjErdL71/mL2iO+wPQUYHoK5XTPE2p3Hi1dGudIMVu8sqLOFk3YUjBI27QDnqW+grK0/x3rWoQtJZ+GRP+8ZQVkk24XdkZKfe+XjGV5HNZrLa76Lo911v5+THzI7/A9BRgegrzvSviJqt3e2VtN4YkheaLzZIwZTIq73XIUxjpsyd23OcDNH/CfeIWsr66j8JNIlpEr5BmHm7pSo2gx7sBRubjIz0NaPKMUnZxX3rq7dw50eiYHoKMD0FcNY+L/EF9f3EK6CLRYtMnuVjlSUsZlWMxqW2hcNubgZJx2xio4PGHiZVW2m8NpLeeXb7inmom+RoQWOUOEHmt0JYeW2QBzUf2XX2sr+qFzo73A9BRgegrj7zxdqdtrOtWD+H5Vi062WWK5xIyzsQnACoflyxHy5PyHI6Vnnxt4juIYltfDYguXe3BjmEx4eRFdshAAgBbBzkEZK4ohlleSTsradV1Hzo9AwPQUYHoK4e68YeIFa3+zeFi6yWscsnmPICkjLISowh4GzHr8w4qvrfjbxDp95dtB4ZmuraJAY1EUgJJaPksAeAHbgA9PY045XXk1FJXfmv8w50egYHoKMD0Fef3PjjxArt5PhsERXCLImJmYoyZ67Mbs9cZAHfPFE3jrxBHbLcR+EZLiMJl/LaUFySwBQNGCR8uTuwcHpT/ALJxOmi+9f5hzo9AwPQUYHoK5Pw/rniDV5dHuWsYLK2uone6t5IpC6BeMhztxkkYUrnGeldbXHXoSoy5ZWv/AMGw07iYHoKMD0FLRWVhiYHoKMD0FLRRYBMD0FanhUD+3bfjuf5VmVe8PyyRazbtHbvMcnhSB2969LJo82YUEv5o/mZ1ZKMG2ei0Vn/b7kfe0q6/Aqf60v8AaE//AEC7z8l/xr+gORnk+2h/SZfoqh/aMvfTL3/vkf40f2jJ/wBA2+/74H+NHKw9tAv0VQ/tJv8AoG3/AP36H+NIdTI/5huof9+h/jRyMPbQ7mhRWf8A2of+gbqP/fn/AOvR/ah/6Buo/wDfn/69HIw9vDuaFZ3h3/kFL/11l/8ARjUo1T/qHagP+2P/ANemeHWkFm0UtvPCyyO2JExkFiRj86dmosj2kZVVbs/0NOiiioOgKKKKACiiigAooooAKKKKACiiigAooooA5nSpLg/EHWI3sI44BBFsuRb7WkO1cgv/ABY9O1dNXLaTCF+I2tTfboZC8EQ+zhjvjwq8kdBmupratuvRfkcWAvyTv/NL/wBKZhfEOO/m8BeIIdKWV799NuFtli++ZDG20L75xivEPC15Z6X4AsPDV3+z/rtw0dikN0x063YTS7AHcktkktk5PPNe8+LV3+FtVTyr2XdZyjy7J9tw3yHiM9n9D64r5mbTo41Mk3hf47pGoyzDVmOB64B5rDq/67nd0R7j+z/Y6tpvwf8AD9hrlrc2l/BDJG8Fz/rI1Er7FP0Tb+Feb3Wk/B3TfEfj7UvGFvYa7dWt4L27kaxZ/swkCqluG6NITztHPNetfCa40a6+Hej3Hh/UNR1DTJImaCfUJTJcN87bhIx53Bsj2xivIdW8G6ZeeLNUkm8eWKeDP+EniutR097RhP8A2hhdsHmHgoW2noap6z/ruv6/Am/u/wBeZ3nwOvfhveJqn/CDeHW0C7hdFv7Sexa1nGRlCyHnBHQ16XXmPww06S3+JnjG+1zWrS+8SXHkedbWkDRxWtqN3krlvvMRyTXp1D2QdwooopDCiiigAooooAKKKKACiiigAooooAKKKKACiiigAooooAKqaz/yCrn/AK5mrdR3UK3FtJAxIV1KkisMVTdShOEd2mvwHF2aPMKK7L/hE7P/AJ+Jv0o/4ROz/wCfib9K/If9S81/lX/gSO728DjaK7L/AIROz/5+Jv0o/wCETs/+fib9KP8AUvNf5V96D28Djsn1NG4+prsf+ETs/wDn4m/Sj/hE7P8A5+Jv0o/1LzX+Rfeg9vA47J9TRuPqa7H/AIROz/5+Jv0o/wCETs/+fib9KP8AUvNf5V96D28Djsn1NGT6mux/4ROz/wCfib9KP+ETs/8An4m/Sj/UvNf5F96D28Di5EWTb5ih9rBl3DOD6j3oREjZ2RVVnO5yBgscYyfXiu0/4ROz/wCfib9KP+ETs/8An4m/Sj/UzNv5V/4Eg9vA47J9TRub1Ndj/wAInZ/8/E36Uf8ACJ2f/PxN+lH+pea/yL70Ht4HHZPqaht7e3t3ke3giiaVt0hRApc+px1Ndv8A8InZ/wDPxN+lH/CJ2f8Az8TfpR/qZm38q/8AAkHt4HHZPqaMn1Ndj/widn/z8TfpR/widn/z8TfpR/qXmv8AKvvQe3gcdk+poyfU12P/AAidn/z8TfpR/wAInZ/8/E36Uf6l5r/IvvQe3gcdk+poyfU12P8Awidn/wA/E36Uf8InZ/8APxN+lH+pea/yL70Ht4HHbm9TRk+prsf+ETs/+fib9KP+ETs/+fib9KP9S81/kX3oPbwOOyfU0bj6mux/4ROz/wCfib9KP+ETs/8An4m/Sj/UvNf5F96D28DjtzepoyfU12P/AAidn/z8TfpR/wAInZ/8/E36Uf6l5r/KvvQe3gcdk+ppkUaQxiOJFjQdFUYA/Cu0/wCETs/+fib9KP8AhE7P/n4m/Sj/AFMzX+Vf+BIPbwOL2J5xm2r5hUKXxyVByBn05NP3N6mux/4ROz/5+Jv0o/4ROz/5+Jv0o/1MzX+Vf+BIPbwOOyfU0ZPqa7H/AIROz/5+Jv0o/wCETs/+fib9KP8AUvNf5V96D28Djsn1NGT6mux/4ROz/wCfib9KP+ETs/8An4m/Sj/UvNf5V96D28Djsn1NGT6mux/4ROz/AOfib9KP+ETs/wDn4m/Sj/UvNf5F96D28Djtx9TRk+prsf8AhE7P/n4m/Sj/AIROz/5+Jv0o/wBS81/kX3oPbwONJPrRXZf8InZ/8/E36Uf8InZ/8/E36Uf6l5r/ACr70Ht4HG0V2X/CJ2f/AD8TfpR/widn/wA/E36Uf6l5r/Kv/AkHt4HG0V2X/CJ2f/PxN+lH/CJ2f/PxN+lH+pea/wAq/wDAkHt4HG1qeFv+Q5b/AFP8q3v+ETs/+fib9Ksad4dtbK7S5jmlZk6A4xXZl/COZ0MXSqzirRkm9V0ZMq8HFo2aKKK/WTiCiiigAooooAKKKKACiiigAooooAKKKKACiiigAooooAKKKKACiiigAooooA5LRjbf8LN10Ikon+zw72JG0jauMDrXW1y+krdD4iayz2Oy3MEXl3HkkeYdq5G/ocV1FbV916L8jhy9WhP/ABS/9KZV1hbyTSbtNPuIrW8aBxBNKm5I5Np2sw7gHBIrwLXfFni/T9Kgu9T+OXgu3sL55YIbmDRWcOycPsYMRkZHtXt3jrS7rXPBWt6NYzi3ur7T57eGUnGx3QqD+ZrwTS9T0nTdE8NaLqnwh8XnxH4ds5bSCytdM32U8skXlySGQfIytjduPTPesO539j2z4UaJpfh74eaNpej6idTskg8yO8JB+0eYS5k49SxOO1eFeOdC8WJq3iLSbDWfASWV34ii1hTe6z5dwjx7CEZMcZK/Wvafgf4d1Lwp8K9C0HV9q31tCxljVtwiLuziMHvtDBfwrz3xs3gEeLNSOpfA3xJrF35582/h0Myx3DYHzK+fmHv7VUtJ3X9aoS1j/XmdJ8HdL8UTeLvEXjLxI3h8/wBrRW8MI0e8NxEBECPvED1r1KvHf2f9DuLHxL4o1ix8KXvhHw7f+QLLS7sbHaRQd83l5OwHIGPavYqHshLqFFFFIYUUUUAFFFFABRRRQAUUUUAFFFFABRRRQAUUUUAFFFFABRRRQAUUUUAFFFFABRRRQAUUUUAFFFFABRRRQAUUUUAFFFFABRRRQAUUUUAFFFFABRRRQAUUUUAFFFFABRRRQAUUUUAFFFFABRRRQAUUUUAFFFFABRRRQAUUUUAFFFFABRRRQAUUUUAFFFFABRRRQAUUUUAFFFFABRRRQAUUUUAFFFFABRRRQAUUUUAFFFFABRRRQByWjQhfiZrs32mFi1vCPKBbenyryeMfkTXW1yWjNbH4m66qRyCcW8O9y2VI2rjA7V1tbV916L8jgy63JO388/8A0phXP6zE7eNdAlF5FGqJc5hZyGlyg6DGDjvnpXQVzWum3/4Tzw2JFlM3l3XllWAUfIudwxk+2CKVH4n6P8mXjmvZq/8AND/0pHS189wab4b8dfEnxhbfEfxLd291pl6INP0ltTNpFFbbAVlVQRvLEklucdK+hK5zxX4F8HeK5o5/EXhvTdTmjG1JJ4QXA9N3XHtWXU7eh5F+zRYND8RPGPl6xJr2n6eI7SwvBeyXMUCEljAjt97GASR347V9AVR0LR9K0LTk07RdOtdPs4/uw28YRQfXA7+9XqbexPcKKKKQwooooAKKKKACiiigAooooAKKKKACiiigAooooAKKKKACiiigAooooAKKKKACiiigAooooAKKKKACiiigAooooAKKKKACiiigAooooAKKKKACiiigAooooAKKKKACiiigAooooAKKKKACiiigAooooAKKKKACiiigAooooAKKKKACiiigAooooAKKKKACiiigAooooAKKKKACiiigAooooAKKKKACiivL/HHxft/C/ie60N9Bmumt9uZVuQobcobptPrWNavToR5qjsjtwOX4nH1HTw8eaSV90tPnY9Qorzjwz8VINb8Papq66LLAunvGpjNwGL7899vGMVHF8WbeSVI/7DlG5guftA4yf92unDU5Yqn7SkrxPKzXF0cpxLwuMfLNdN9/S6PS6K57UfE8dlcyQvaMRGMlvMAGMZ9KxtI+K/gi+1qLRZNdsrXUJ22wQyS480+isQFJz2zXk4fOMHiK8sPSneavdWelvO1vxOpwkldndUUUV6ZJzGlJeD4hay8lmUtTBF5U/k43nauRv74rp65TR1x8Stcb7bG+beH/AEcF90fyrycjbz7E11dbVt16L8jhwHwT/wAUv/SmFYGsSXC+M9Bjjt43hdLnzJTFlkwgxhv4c/rW/XPa1Fu8beH5ftkUexLn9wzMGlyg6ADBx3yRSpfE/R/kXjb+zVv5o/8ApSOhooorI6wooooAKKKKACiiigAooooAKKKKACiiigAooooAKKKKACiiigAooooAKKKKACiiigAooooAKKKKACiiigAooooAKKKKACiiigAooooAKKKKACiiigAooooAKKKKACiiigAooooAKKKKACiiigAooooAKKKKACiiigAooooAKKKKACiiigAooooAKKKKACiiigAooooAKKKKACiiigAooooAKKKKACiiigAooooAK+Vfjt/yVPVv+2X/AKLWvd/jH8QdN+GvguXxFqNvLdMZVgtraMhTNKwJC5PQYBJPPAPB6V8jat8RJPG/iGXXr3T47F70qPLicsE2gKOT9K8nOISnQSj3/wAz67gvE0sPmEnUdrxa+d0erfDD/knXiv8A67W/8mrG1DWdO0eSGbULgRgOG2gFmIB54FbPww/5J14r/wCu1v8AyavOPiJo+o3V6Ly1gkuIzD5e2MZKnnt75r3MhqSp5YpRV9X+Z+feIeGo4niydOtLlVo/ktD2HWPFOifEfw3q8ng7U1vGKBWjwY5FPHBVsEZx+NfN3i/wd4q8QeLtN0fRdFv5r8ptwsTARHf95mx8oHXNd/8Asy+A/E+g67qGua5YXGlwSQeTHBcKUklJOdxU9APU19V+A/8Ajzuf+uo/lX51llaGHz6rhKb5oybk32drtfL8D25JypJs1tAtrqz0OxtL2f7Rcw28ccsuPvsFAJ/OrtFFffnOcppElkfiTrccdvKt2LeHzZTKCjDauAFxx+ddXVODToIdUuNRXPnTqqvwOgGB79quVpUkpNW7I5sLSlSjJS6yk/vbYVzWutbjx74bWRJTOY7rymWQBR8i5yMZP4EY966WmtHG0iyMil1ztYjkZ64NKEuV39fyKxFJ1YqKfVP7mn+g6iiioNwooooAKKKKAI554YADNIsYPTccVQTVoDqLwmVBCEG188Fu/wDP9Kv3Sq1u4aMS/KfkI6+1c+NDuUjWb927hsmL1HpmgDoYZopl3RSK6+oNPpqKoiCquxccDGMVyXhPwFY+HdRvr231K6uHvImjZZILdAoJzkGONWP4k0AbWm+I9C1LUptNsdVtbi8gz5kKPlhjr9ce1WX1TT0aRGu4w0TbXXPIPHb/AIEv51xFz4U8VXHhNvC+/Rba2trFrS0u45JDPN8u1Sw2DyTjlirPuOemaz9S+GmpNrs1/p09jAGklW2kM8iyWkLCHAQBSDzGwK5A+bOT0pgep1QvNa0mztL27utRtobex/4+pHkAWH/ePbqK851DwB4in8OXWlxLpKPNdCSeQX0269GT+8kLRMI25HyhWzj7wrR0XwNrEPgO/wBB1S8s7u6vGi3yF3ZGVSuQxK5OQuOlLuHY67UPEugafcw217q9pBNPA1xEjyAFolBJcf7IAPPStVGWRFdGDKwBBHQivIvEXwv8RalcadNHq9kXs/tVvukeRS1s8DRxJwDnkhmHTPTNNm+GPiiS91qSTXvtEV5Eyxr9rEXm5dGVHxbkqEClQS0gIJ+UA4oA9dE0Rna3EiGVVDsmfmCkkA49CQfyNPryhPhxripDPKdJu7n+zYLS4V7iSNZ1imkbyWZY/uFZEywUcxD5MMQLFl8OdXjH2t9Tii1FLiBrSaOeVhZwiRjJEm4cgI2wEj5gozjsMD0+ivE4vhV4uTQJLOTW4ri4+1RSoHvQse5VcNMcWuC7FgSpVj8o/eA817RaLMlrElxIskyookdVwGbHJA5xz70wJKKKKQBRRRQAUUUUAFFFFABRRRQAUUUUAFFFFABRRRQAUUUUAFFFFABRRRQAUUUUAFFFFABRRRQAUUUUAFFFFABRRRQAUUUUAFFFFABRRRQAUUUUAFFFFABRRRQAUUUUAFFFFABRRRQAUUUUAFFFFABRRRQAUUUUAFFFFABRRRQAUUUUAFFFFAHCfHL4dW3xN8DP4fmvDZTxzrc2txs3BJVBAyO4IZgfrXyLd/D6/wDBetyaFrV5aTT2TAsbZmKvn5hywB6Edq+9az73SNMuHkuJtLtLicjOZIlJYgcAkiuXF4eVenyxdj1MoxtHBYj2tanzq217a3R88fC9l/4V14s5H+ut/wCT1WtGX7ZB8w/1q9/cV6D4L8bapP8AEa48B+Ifh1p3h6ZtPOoZhv0uFlQMQuQqAdj1PFZ/w98e+J/GlwbrSPhNpR0WLUpLGa+OrxBo/LfaziMxgnHBxXoZXWWBwyotXPl+LsA+IM0ljoy5E7aPXZd9DrPEH/IWm/D+Qrf8B/8AHnc/9dR/KvOfDnxM8ZeKtb1OHw/8LrG+sNO1NrGe8k1uONhtbBbY0eTxzjPtmvZ4Yo41/dxqmeSFGK+Ky/hieFzSWOdRNNydrfzedz25Vrw5bD6KKK+vMAooooAKKKKACiiigAooooAKKKKACiiigAooooAKKKKACiiigAooooAKKKKACiiigAooooAKKKKACiiigAooooAKKKKACiiigAooooAKKKKACiiigAooooAKKKKACiiigAooooAKKKKACiiigAooooAKKKKACiiigAooooAKKKKACiiigAooooAKKKKACiiigAooooAKKKKACiiigAooooAKKKKACiiigAooooAKKKKACiiigAooooAK574it4qj8H38vgtbV9cjUPbJcjKPggsv1IyB710NFAHi3gnRvGmu/GaXx14g8NvoNvD4fXTxHLOkjTTbiWKhTwvJ61B+z58Jo9Ctp9c8TaZe2mvx6zdTQY1CXyzCzfITGr+WcgnqM17hRQFjwv4M/CRLLxFr3iHxTpl7b6j/AG7LdaeyahKiNESSrGNH2N1/iBr3S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//2Q==">
            <a:extLst>
              <a:ext uri="{FF2B5EF4-FFF2-40B4-BE49-F238E27FC236}">
                <a16:creationId xmlns:a16="http://schemas.microsoft.com/office/drawing/2014/main" id="{4940937A-BDF7-4A29-AEF7-C411ECC5C2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AutoShape 8" descr="data:image/jpg;base64,%20/9j/4AAQSkZJRgABAQEAYABgAAD/2wBDAAUDBAQEAwUEBAQFBQUGBwwIBwcHBw8LCwkMEQ8SEhEPERETFhwXExQaFRERGCEYGh0dHx8fExciJCIeJBweHx7/2wBDAQUFBQcGBw4ICA4eFBEUHh4eHh4eHh4eHh4eHh4eHh4eHh4eHh4eHh4eHh4eHh4eHh4eHh4eHh4eHh4eHh4eHh7/wAARCAGCAx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hrer6fotrFc6lOYYpZ0gQhGbLucKOAep71frhvjbo+pa74Ni07SmvI7h9Rtj51ooMsKiQbnXIIGB37ULdDR0Nl4m0W98S3fh2zuzcahZRh7pYonZIM9FeQDYrnrtJ3Y5xWuzKqlmYKoGSScACvOfhhpGreCb298EPaTXenHfeabrbRbzLuPzJdMMZmDH73G8ehBrsNHs9afT7m18UXelakZiygWdi9vH5RGCrK8sm49ecgYPSgQ7w14j0TxJBdXGh6hFfw2ly9rNJFkoJUxuUHo2M9RkVS0Xxr4d1jVl02wup3lkV3t5HtJUhuVTG4wysoSUDIzsJrF+HWh3VjY+MLH7G+mR3Ws3TWeI9i+WyKFdAP4fTHpXMfCjSNb0q58Kaatr4gt7jTLI23iA3+42jbIdiCAt8jfvAu0x8BNwOM4p2/Jfl+gM9P8U6/pvhnR21XVpJ0thLFCBBbyTyNJLIscaqkYLMSzKMAd6r+HfFFhrlzJb2tjrls0aby1/o9zaIRnGA0sagnnoDmsD47Wd5feAPLsYdQlkj1XTZ2+wQmW4SOO9hd3RQCSVVWbgHpT/h7exzX11bre+M7tjDuzrely28a4OPlZ4kBbnpknFJdRvZGlpvjzwpqPhnUvEllqyz6Zpks0N7KsT7oXiYrIpTG7II9ORgjNWte8V6Lov2ZLua4luLpDJBa2lrJczyIOrCKNWcgZGTivE9W8F+KNL+FN5qWg6NdSalfLfWeraSF2vcwvdzNFMq95ED7h/eRiPTHot9DfeHfGEviGbTdRvLK90iKzM1jbG4nspIyTjygCzK27PAPKjIxzR/X5k32/rsdNZeLvD95oN7rcN632SwD/bA8LpLblRlleMjerAdiM03WPGXhvSDon9pamlqNclWHT2dGCyuy7gCcYXI/vY9OtcJYWfi2+8F+Okv01K+hvLXbpT3thDbXlwfJIfdHEqn72Au4BvarXivwq+vp4D0zUdKmuLGO2kivxtP7jNuoBJ/hYMOD2Ip9fuBv9Tt9S8UaJp1xqkF5eGOTSrD+0LweU58uD5vnyBz9xuBk8dKo6D440nWry3trLT/EafaBujludBvIIcYzkySRBRx0yea8zi0PxqT8RdN1jTrq9lTwr/ZunagqZGp/JPsIx/y0w6hh/e+tdD8M7sQ3WlWk198QJZvs6xNDqWjzxWqME53OYVAxg4Jb0oSG9v68jpr/AOIGgWms3+krb69eXWnyLFdfYdDu7pI3aNZApeONlztdTjPcVb8QeMtG0OPTGvk1RpdU3fZLe30y4nnfam9sxxoWXA67gMV5tcRXWm/ELxpLeXHjzT4r3U4ZrY6PpU08E0Ys7dC+5InGdyMp5/h6V0vjfR9Q8ReJfAl1YTaxZW8X2qSe7ij8uaANb4USB1+Qk8EEZzxS6L5At7ep1XhvxTo+v/a0sZLqOez2m5tru0ltp4g2drNHKqsA21sHGDg46VT1Hx94T07wtpvii+1ZbfR9SkhjtbmSJwrGU4TcMZUHPVsAd8Vg/DjRtV0TxD4ns9cTUNS1CVYmg12YllvbUb/KiOPljeJnkBUAA7g+PmIGHF4Z1C6+EXw70W+0WeV7a708ahayQ5Mca/6zevYAdaOqt5B3+Z6lJrGnJr8GhNcY1Ce1e7ji2NgxIyqzbsY4LrxnPNYM/wARfCcMzh726NtHIYpL9bGdrONwdpVrgJ5QIPHLda4rwx4Z8Uab8UDot3DczaHYeHbu00vV2Jb93LNCUgc/89IwjAH+Jdp6g024k8SWHw9sPB1hp/iLT9c0+2+zBbTSorm0viq7VZ5pUaJUY4c5ZWySKB2PZFIZQykEHkEd65jWfHOh6Xrkuiyw61dXsKJJKljo91dLGrfd3NFGyjPpmtzRVu00eyS/EYu1t4xOIwAok2jdjHGM5rg5fDfiK8+KWv6hZa9qmhWclraqslva28iXBVTnmWNunTjFNrWxN9Dp7/xn4bsvBjeMJ9SH9irGJPtCRu5IJ2gBFBYnJxjGfajxF4w0XQtGh1i7Goz2E0TTCex06e6VIwu4u/lI2wY5ycd/SuM1/wAIax/aHhrwp4X8m10vSN+p3F5qdo91DcTHcqIwWSMs2Wkc84Hy8dKTw3pPiTTfhT4t8FalavdXGn2t1babPb27JFeQyQloljVmY/Lu8vBYnK9TSls2ilurnWWfj3w/ceH7jXmGq2mnQeVumvNKubfcJGCoUEiAuCWHKg4zzW3farY2WoafYXMxS41F3jtV2E72RDIwyBgfKpPOOlcL470fVL74EjR7W0ujqBtLJPKiTMqlZIi2B6qAT+FLc+FNUsfHvhDUP7Z1zWLeC5ufP+1MjRwBrWRQx2qMZYhfxqpJJtIiLbSbOim8deF4dD0rWpdS2WOrXSWlnIYZMvKxIClcZTBVslgAu05xita31fT7jXLzRYZi99ZwxT3EexsIkpcJ82MZPlvxnPHuK8vtvBd/qfibxF4b1Cxnh8PWiX02nXBHyyyagAzGM/3omN0PYSrWp4Gk8Saf4D17xdq+h3Z8SagWmbT0jzLuhiWFI1HozRs49pKXS5XWx12meLNB1PUtZ02wvWnu9FZVvo1hfKEruG3j5+h+7nkY68Ug8XeH20Cx11L/AMyxv5EitWSJ2eWRjtCBAN27OQRjIwc4wa818M+D/HHgzWvC+r3V1purx/vLHVYtO02WOYi5fzHmd2mcOEm5JCrhc4wOK6Tw54TWz+Lmt6ibO5TTEgiuLBGz9nS6l3C4kjHQOQqZ+p9TRbYTZ6HRRRSGFFFFABRRRQAUUUUAFFFFABRRRQAUUUUAFFFFABRRRQAUUUUAFFFFABRRRQAUUUUAFFFFABRRRQAUUUUAFFFFABRRRQAUUUUAZfirWo9A0WXVJYHnSNlUopAJ3MB3+tcX/wALZsP+gPdf9/Vra+L/APyIl3/10i/9GLXhlergsLTq0+aS1ufGcQZxi8HilToysrJ7Luz1n/hbNh/0B7r/AL+rR/wtmw/6A91/39WvJqK6/qFDseH/AKy5j/P+C/yPWf8AhbNh/wBAe6/7+rR/wtmw/wCgPdf9/Vryaij6hQ7B/rLmP8/4L/I9Z/4WzYf9Ae6/7+rR/wALZsP+gPdf9/Vryaij6hQ7B/rLmP8AP+C/yPWf+Fs2H/QHuv8Av6tH/C2bD/oD3X/f1a8moo+oUOwf6y5j/P8Agv8AI9Z/4WzYf9Ae6/7+rR/wtmw/6A91/wB/Vryaij6hQ7B/rLmP8/4L/I9Z/wCFs2H/AEB7r/v6tH/C2bD/AKA91/39WvJqKPqFDsH+suY/z/gv8j1n/hbNh/0B7r/v6tH/AAtmw/6A91/39WvJqKPqFDsH+suY/wA/4L/I9Z/4WzYf9Ae6/wC/q0f8LZsP+gPdf9/Vryaij6hQ7B/rLmP8/wCC/wAj1n/hbNh/0B7r/v6tH/C2bD/oD3X/AH9WvJqKPqFDsH+suY/z/gv8j1n/AIWzYf8AQHuv+/q0f8LZsP8AoD3X/f1a8moo+oUOwf6y5j/P+C/yPWf+Fs2H/QHuv+/q0f8AC2bD/oD3X/f1a8moo+oUOwf6y5j/AD/gv8j1n/hbNh/0B7r/AL+rR/wtmw/6A91/39WvJqKPqFDsH+suY/z/AIL/ACPWf+Fs2H/QHuv+/q0f8LZsP+gPdf8Af1a8moo+oUOwf6y5j/P+C/yPWf8AhbNh/wBAe6/7+rR/wtmw/wCgPdf9/Vryaij6hQ7B/rLmP8/4L/I9Z/4WzYf9Ae6/7+rR/wALZsP+gPdf9/Vryaij6hQ7B/rLmP8AP+C/yPWf+Fs2H/QHuv8Av6tH/C2bD/oD3X/f1a8moo+oUOwf6y5j/P8Agv8AI9Z/4WzYf9Ae6/7+rR/wtmw/6BFz/wB/VryavUvD9jAfClhN4Z0vR9SvWXN4Lw5kDdwBkY5zWVbC0KST5fxO7A5xmWLm4qolZX+FNv0VtSf/AIWzYf8AQHuv+/q0f8LZsP8AoD3X/f1axNQ0rSdQ8a6bZ3Okz6GZQPtELriOZsjiMqe/PPHSodV8JWd948m0bSr2CFSrOUEZxDtA+U+p75qFRw2l420ubzx+bpNwqJ+8o7JNt+TSOh/4WzYf9Ae6/wC/q0f8LZsP+gPdf9/VrhND8NTaomrMl0kf9mxl2ypO/Genp92rNt4RZdKtNQ1LVrLTvtmDbRTZJcepx0HT860eGwqdv8zmhm2czSknpr0j0dn+J2X/AAtmw/6A9z/39Wj/AIWzYf8AQHuv+/q1meNfDEmoeJ7HT9OhtrYJYCSeTG1EAOCxx1rmNV8N/Z9HfV9N1O11SzifZM8OQYz7g9veop0MLNLTf1NsTmOcUZSXNdR62XRXdlvpfU7r/hbNh/0B7r/v6tH/AAtmw/6A91/39WuYl8Ci3exW716ytzexq0IdW3MxHTH49a0fCng2xi1LWbTXJYZLizhJRfmKqCDiX3Ht7UpUsIk3b8yqeNzuc1BtK/fl7X1+Rrf8LZsP+gPdf9/Vo/4WzYf9Ae6/7+rXld5HFDdyxQ3C3ESMQsqggOPUA1b8NIkniPTI5FDo13ErKRkEFxxW/wBRoWvb8zz48RZk5qHOt7bI9J/4WzYf9Ae5/wC/q0f8LZsP+gPdf9/VrA8S+GZNT8bauln9msbG0VHmlf5Y4xsB6Dv1rG1TwvJb6QdY0/ULbU7BXEcskIIMbcfeB+o/OsoYfCyS03t36nZWzLOKUp+9dRb1stbOzaW9juP+Fs2H/QHuv+/q0f8AC2bD/oD3X/f1a4vV/CM+neKrLQGvI5JLsIRKEIC7mI6fhViy8D3N3rGraamoQI+nBSzupCvkZ/Cn9Xwlr/PqJZnnbk4Le9to72vb7jrP+Fs2H/QHuv8Av6tH/C2bD/oD3X/f1a5LT/Bqalc3sOn65ZXKWsIkMqg7CTnjPbGKr6j4TeHQhrGn6na6lbCURP5IYEMTjjPXkij6vhL2/wAxPM86UXO6tr/L039bHa/8LZsP+gPdf9/Vo/4WzYf9Ae6/7+rXKDwPILhNOk1mwj1eSPzFsmJ3YxnGemazn8N3A8NXGsidS1rOYbi32ndGc4yTQsPhH/TFLNM6jv59I9NX8123O8/4WzYf9Ae6/wC/q0f8LZsP+gPc/wDf1a8/1fQZNM0PT9SuLlPMvgWSDb8yr6k1s/CC2trrxVLHdW8c8YtHbbIoYZ3LzzRLC4ZQc0r2CjnGa1MRChKaTlbouux0/wDwtmw/6A9z/wB/Vo/4WzYf9Ae5/wC/q1Sm0Kxm+IdtqCW8a6TJZ/2gyhRsCquCPTrg/jVb4laTb3fifSbPT0tLFbm13FmxGi8k5J+lZRpYZyUeXdX32OypjM2hSnU9onyystFre2q+81v+Fs2H/QHuv+/q0f8AC2bD/oD3X/f1a4688IgaPeanpus2eox2RxcLGGBX6E8GpP8AhDUi0mw1O+1yzs7e8QFfMVshj0GB1+tafV8J/Vzl/tPOr2utr/Zta9t9tzrf+Fs2H/QHuv8Av6tH/C2bD/oD3X/f1a878T6Fd6Bfra3TRyLIgkiljOVkX1FZVaxwWHkrpaepyVeIM0pTcJys15I9Z/4WzYf9Ae6/7+rR/wALZsP+gPdf9/Vryain9QodjP8A1lzH+f8ABf5HrP8Awtmw/wCgPdf9/Vo/4WzYf9Ae6/7+rXk1FH1Ch2D/AFlzH+f8F/kes/8AC2bD/oD3X/f1aP8AhbNh/wBAe6/7+rXk1FH1Ch2D/WXMf5/wX+R6z/wtmw/6A91/39Wj/hbNh/0B7r/v6teTUUfUKHYP9Zcx/n/Bf5HrP/C2bD/oD3X/AH9Wj/hbNh/0B7r/AL+rXk1FH1Ch2D/WXMf5/wAF/kes/wDC2bD/AKA91/39Wj/hbNh/0B7r/v6teTUUfUKHYP8AWXMf5/wX+R6z/wALZsP+gPdf9/Vo/wCFs2H/AEB7r/v6teTUUfUKHYP9Zcx/n/Bf5HrP/C2bD/oD3X/f1aP+Fs2H/QHuv+/q15NRR9Qodg/1lzH+f8F/kes/8LZsP+gPdf8Af1aP+Fs2H/QHuv8Av6teTUUfUKHYP9Zcx/n/AAX+R6z/AMLZsP8AoD3X/f1aP+Fs2H/QHuv+/q15NRR9Qodg/wBZcx/n/Bf5HrP/AAtmw/6A91/39Wj/AIWzYf8AQHuv+/q15NRR9Qodg/1lzH+f8F/kes/8LZsP+gPdf9/Vo/4WzYf9Ae6/7+rXk1FH1Ch2D/WXMf5/wX+R6z/wtmw/6A91/wB/Vo/4WzYf9Ae6/wC/q15NRR9Qodg/1lzH+f8ABf5HrP8Awtmw/wCgPdf9/Vo/4WzYf9Ae6/7+rXk1FH1Ch2D/AFlzH+f8F/kes/8AC2bD/oD3X/f1aP8AhbNh/wBAe6/7+rXk1FH1Ch2D/WXMf5/wX+R6z/wtmw/6A91/39Wj/hbNh/0B7r/v6teTUUfUKHYP9Zcx/n/Bf5HtPh34jWes61a6XHplxE9wxUO0gIGFJ/pXcV4B8NP+R70r/ro//otq9/rzMdRhSmlBdD7Dh3H18bh5TrO7UrduiCiiiuI98K5Xxjpt7quv6NZx3F7b2LLObmS2lCEEKNn657V1Vc3riRnx34cdrgI6x3W2LaT5nyDPI4GPetqDalddn+RxZhFSoqMtnKPW32l/Xnsc78TtAisvBizLqGozG02RqsswZZA0nVxjkjPHToK8kr3P4wceA7v/AK6Rf+jFrwvcv94fnXs5fJypNvufBcUUoUsYowVvdX5tC0Um5f7w/Ojcv94fnXcfOC0Um5f7w/Ojcv8AeH50ALRSbl/vD86Ny/3h+dAC0Um5f7w/Ojcv94fnQAtFJuX+8Pzo3L/eH50ALRSbl/vD86Ny/wB4fnQAtFJuX+8Pzo3L/eH50ALRSbl/vD86Ny/3h+dAC0Um5f7w/Ojcv94fnQAtFJuX+8Pzo3L/AHh+dAC0Um5f7w/Ojcv94fnQAtFJuX+8Pzo3L/eH50ALRSbl/vD86Ny/3h+dAC0Um5f7w/Ojcv8AeH50ALRSbl/vD86Ny/3h+dAC0Um5f7w/Ojcv94fnQAV2sUng/VNLs914/h/UIE2zNFCWWX346/nXFbl/vD86Ny/3h+dZzp89tbHTh8T7Fv3VJPo/+BZr5M7/AFvxXpTar4djtZbm7t9KkBlupV+eToCcdTwM1JHr2h6f8R/7ei1A3NrdB/M2REGHIAGfXp2rzzcv94fnRuX+8PzrJYWFreTX3na85ruXM0r3Ulvo4qy69tNbno2k6j4Y0e38QRw60bqXUIX8v9wVUZDYXPc/N+lUr7UvD/iHQ9HXUNTk06602IQyJ5BfzFAAyuO/yiuG3L/eH50bl/vD86FhUnzXd/6QSzecoez5I8uumvV37338z1WbxtosHimO4gndrKXTxbtKqZaJs5BIPX3rD8T+IN2gT2MXif8AtF5ztaKLTo4kK+7YBB+lcNuX+8Pzo3L/AHh+dKOEhFp/5FVc8xFWMou2t9rq199n+dzt/F2t6Zfar4bmtbkSR2cMaznB+Qgrn+Vaw8UaG3jXWZ2vNtpf2SwJOEJAYAjkde9eZbl/vD86Ny/3h+dN4WDio+v4u5Mc5rRm5pK7af3K3fsye+ihhu5Yba4FxCrEJKF27x64PSuz0uTwOw0rUvtUumXNkVe4gETP5zqc5Bz6iuF3L/eH50bl/vD861nT50ldnJh8WqM3JQTv0fTW+mt/x9T0CLxdpWo3viC11HzrWy1Ur5cypuaMqAAWH4A1Sn1TR9F8IXmh6XetqVxfSBpZvKKJGoxwM9Tx+tcZuX+8Pzo3L/eH51msNFbbafhsdMs2rSTcknL3teqUt+tur6dT03Udb8Lal4p0vxJJq0kLQIiva+QSwYMTknpgbufpVePxHpC6v4suPtgCX8IW2bafnOzH86863L/eH50bl/vD86lYSNrXe1vxuavO6zfNyq97vfV2ce/ZnW+AtW0/TdM1uG8uBE9zbbIhgnc2DxUuha5Y2Pw/nsWmH277YsyREH5gCp69O1cbuX+8Pzo3L/eH51pKhGTbfW34HLSzKpSjGMUtFJf+Bbnqt54wsby5XUbfxK2nx+WN1r/ZySSq+OzEc1kfDq6m1XxBqmn3iTXNnqqP5z+XtAYdGIHANcDuX+8PzrQsNd1TT7OSzstQlt4JCS6o2M/j1rJ4RRg4w6/12OyOdTqV4VK2yd3a+vTZuyv5dzT+IeppqPiSVIGza2ii3gA6YXqfxNT/AAx1Wx0fxDLdahOIYjaugYgnLErgcfQ1ypYZ+8Pzo3L/AHh+dbexXs/Z9DhWPmsX9aW97+R6FB4ssE+G0unmUf2oI3toxtOfLZvX02/yqW/8Q+GbrxTo11fbbuzgsRFJmMsEk7Eg9cV5xuX+8Pzo3L/eH51n9Vhdvvf8Tq/tqu4xi0mkor/wF3V/1PT7zxLpLeHta02TXUu5biFvs4S08mNRg4QY6n3NN8RWuk3XgrwzHqWotYHysxyeUXUjAyDjofSvMty/3h+dW7zVL28tLe0urtpYLYYhQkYQe1R9U5WuV9b/AIWNXnTqRkqsE7xst/5k9db/AIm58QdbstXvLKDTt7WlhbiGORxgv0ycfgK5mk3L/eH50bl/vD866acFCKijysTiJYiq6s93/wAMLRSbl/vD86Ny/wB4fnVmAtFJuX+8Pzo3L/eH50ALRSbl/vD86Ny/3h+dAC0Um5f7w/Ojcv8AeH50ALRSbl/vD86Ny/3h+dAC0Um5f7w/Ojcv94fnQAtFJuX+8Pzo3L/eH50ALRSbl/vD86Ny/wB4fnQAtFJuX+8Pzo3L/eH50ALRSbl/vD86Ny/3h+dAC0Um5f7w/Ojcv94fnQAtFJuX+8Pzo3L/AHh+dAC0Um5f7w/Ojcv94fnQAtFJuX+8Pzo3L/eH50ALRSbl/vD86Ny/3h+dAC0Um5f7w/Ojcv8AeH50AdB8O2kXxppzQxiSUNIUQtgM3lPgZ7ZPevZLfUPFD29w03h22ilRAYUF+GEjZGQTt+XjJz7V478M2H/CeaTyP9Y//otq+gK8bMZJVFdX0/U+84VpynhZtTa957W7Lumc54c8RXmoa7e6NqGlpZXNpGrtsuPNBDAEc4HYiujrmdKe5PxB1hHsI44BBFsuRb7WkO1cgvj5senaumrgrJKSsraI+lwMpypvnldqUldq2za6BXO63Lbr448PRyWpkmeO68uXzCPLwgz8uOc/pXRVg6vHfN4x0KSEf6IqXHnnK9So29eevp+NFL4n6P8AIeNv7NW/mj0v9pf1fpubrKrDDKCPQim+TD/zyT/vkU+isjqshnkw/wDPJP8AvkUeTD/zyT/vkU+ii4cq7DPJh/55J/3yKPJh/wCeSf8AfIp9FFw5V2GeTD/zyT/vkUeTD/zyT/vkU+ii4cq7DPJh/wCeSf8AfIo8mH/nkn/fIp9FFw5V2GeTD/zyT/vkUeTD/wA8k/75FPoouHKuwzyYf+eSf98ijyYf+eSf98in0UXDlXYZ5MP/ADyT/vkUeTD/AM8k/wC+RT6KLhyrsM8mH/nkn/fIo8mH/nkn/fIp9FFw5V2GeTD/AM8k/wC+RR5MP/PJP++RT6KLhyrsM8mH/nkn/fIo8mH/AJ5J/wB8in0UXDlXYZ5MP/PJP++RR5MP/PJP++RT6KLhyrsM8mH/AJ5J/wB8ijyYf+eSf98in0UXDlXYZ5MP/PJP++RR5MP/ADyT/vkU+ii4cq7Fe6NrbQPPMiLGgyx21nf25on99P8Av3VjxJ/yA7r/AHK89r4nifiTFZViIUqKTTV9b935o6KNCE1dndf25on99P8Av3R/bmif30/791wtFfN/6+Zj/LH7n/ma/VaZ3X9uaJ/fT/v3R/bmif30/wC/dcLRS/18zH+WP3P/ADD6rTO6/tzRP76f9+6P7c0T++n/AH7rhaKf+vmY/wAsfuf+YfVaZ3X9uaJ/fT/v3R/bmif30/791wtFH+vmY/yx+5/5h9Vpndf25on99P8Av3R/bmif30/791wtFL/XzMf5Y/c/8w+q0z0y3+zTwpNHGhRxlTt7VJ5MP/PJP++RVXQf+QPa/wDXMVdr9UwtWVWhCpLdpP70cbik9hnkw/8APJP++RR5MP8AzyT/AL5FPore4uVdhnkw/wDPJP8AvkUeTD/zyT/vkU+ii4cq7DPJh/55J/3yKPJh/wCeSf8AfIp9FFw5V2GeTD/zyT/vkUeTD/zyT/vkU+ii4cq7DPJh/wCeSf8AfIo8mH/nkn/fIp9FFw5V2GeTD/zyT/vkVS1C+02wkWO62IzDIGzPFaFcf48/4/rb/rkf514vEGZVcuwMsRSSbTW+2rsaUqcZSszX/tzRP76f9+6P7c0T++n/AH7rhaK/P/8AXzMf5Y/c/wDM6fqtM7r+3NE/vp/37o/tzRP76f8AfuuFopf6+Zj/ACx+5/5h9Vpndf25on99P+/dH9uaJ/fT/v3XC0U/9fMx/lj9z/zD6rTO6/tzRP76f9+6P7c0T++n/fuuFoo/18zH+WP3P/MPqtM7r+3NE/vp/wB+6P7c0T++n/fuuFoo/wBfMx/lj9z/AMw+q0zvrXVdIurhLeFkaRzhR5daXkw/88k/75FcD4Y/5D1p/vH/ANBNeg19twxnFfNcNOrWSTUraeifd9znrUowdkM8mH/nkn/fIo8mH/nkn/fIp9FfSXMuVdhnkw/88k/75FHkw/8APJP++RT6KLhyrsM8mH/nkn/fIo8mH/nkn/fIp9FFw5V2GeTD/wA8k/75FHkw/wDPJP8AvkU+ii4cq7DPJh/55J/3yKPJh/55J/3yKfRRcOVdhnkw/wDPJP8AvkUeTD/zyT/vkU+ii4cq7DPJh/55J/3yKPJh/wCeSf8AfIp9FFw5V2GeTD/zyT/vkUeTD/zyT/vkU+ii4cq7DPJh/wCeSf8AfIo8mH/nkn/fIp9FFw5V2GeTD/zyT/vkUeTD/wA8k/75FPoouHKuwzyYf+eSf98ijyYf+eSf98in0UXDlXYZ5MP/ADyT/vkUeTD/AM8k/wC+RT6KLhyrsM8mH/nkn/fIo8mH/nkn/fIp9FFw5V2GeTD/AM8k/wC+RR5MP/PJP++RT6KLhyrsNWONTlY0B9QtOoooGlY5PR4mX4l65L9qiYNbw4hDkunyryRjArrK5LRjbf8ACzddCJKJ/s8O9iw2kbVxgV1tbV916L8jgy+3JP8Axz/9KYVz+s2rS+NNAuh52IEuQdsJZPmQD5mHC+2etWfGury6B4P1nXIbY3Uun2M10kI/5aFELBfxxXhVh4+8ceLm0XQ9J8b6JY3K6I+ua3q1tbI8NuHI8m3wxIUjOGyc9+KzhPlbt/V0zqrUVVik+6f3NP8AyPoyiuO+CviXUPF/wv0TxFqqRLe3UTecYlIRyrsm9R2Dbc/jXY0mrM1TCiiikAUUUUAFFFFABRRRQAUUUUAFFFFABRRRQAUUUUAFFFFABRRRQAUUUUAFFFFABRRRQBneJP8AkB3X+5XnteheJP8AkB3X+5XntflPHv8AvtP/AA/qztw3wsKjuhM1rMtuwWYxsIyegbBwfzxUlFfCp2Z0Hkvh/TvEMNxC+nab4gstXjtbj+1rq9ui8F1MUPl+WGdlY78EEKABwasfaPGmoX1hPONetbW3mtPNVIo0Z28kiUkYOV8zGfr0r1KivWlmzlJylTTdra6/n9y7LQjk8zy+d/iPFp2gmK8vGluIjJeu9sjlJt4xGyqowm36d+aXVL/4jDxHqYsbe8FsIp0hjaGMxgq0ex0P95kMhAJIyADXp9FJZnG93Rj16d3f8A5PM8r1WLxfJI2o6Vc+IDLa6TeG3e5t4lkmmEqGONlA2kEAjorEeleppuKKW4bAz9aWiuXE4v28Yx5UrX28xqNncKKKK5Cj0bQf+QPa/wDXMVdqloP/ACB7X/rmKu1/QmX/AO6Uv8MfyR5kviYUUUV2EhRRRQAUUUUAFFFFABRRRQAVx/jz/j+tv+uR/nXYVx/jz/j+tv8Arkf518rxn/yKZ+sfzRtQ+M5yiiivxk7wrzX416dqN/d6EbW1vri2j+0eeLaCSXBIj2blSSM9mwc+vFelUV1YPFSwtZVoq7V/xVhNXVjyu61DxNplzpEMb6pZ2TT6ZbW0f2dBE0TlVlEhcs6ybuMbiQMdeSEt7nx3qH9lQ3ltqSGEWH2tpIEUNMLj984I7bB16Y5FepyRxyACRFcKwYbhnBHQ/WnV2f2pGy/dRv3t/XzI5PM8p0m88W2M2h+H21LUJLnUzIk7XfltNamOYs8g+XlWiyATkZxivVj19KZ5UXned5aebt279o3Y9M+lPrlxeKWIaaio73t1bf8AlZfj1KSsFFFFcZRpeGP+Q9af7x/9BNeg1594Y/5D1p/vH/0E16DX6vwD/uNT/H/7bE4sT8SCiiivuTnCiiigAooooAKKKKACiiigAooooAKKKKACiiigAooooAKKKKACiiigAooooAKKKKACiiigAooooA5fSVuh8RNZaSy2W5gi8u48kjzDtXI398V1Fclo0Kr8Tddm+0wszW8IMQLb0+VeTxj8ia62tq+69F+Rw5f8E/8AFL/0pmJ491KbR/A+u6tbxxSTWWnT3EayDKMyRswBHccV5V4S/wCEYvryx8It4P8AD1vp3iDwpHruoiCHyxLPuj+QgfwAsSB2r1rxnHFL4Q1mKezjvYnsZle2kmEKzKUOULnhAem49M5r5vtvhw00MVxb/s8RSRvGDHIni+MhkIyMEN0rBbv+u/8AXyO97L+ux7h8C9auPEHwp0TVbq3tLeSVJU8q1i8uJFSV0UKo6Daortq5n4XaZ/Y/gPS9N/4R4eHfJRx/ZouhcC3y7HHmDhs5z+OK6aqluJBRRRSAKKKKACiiigAooooAKKKKACiiigAooooAKKKKACiiigAooooAKKKKACiiigAooooAbNHHNG0cqB0YYKnoaqf2Tpv/AD5Q/wDfNXaKwq4ajWd6kE35pMabRS/snTf+fKH/AL5o/snTf+fKH/vmrtFZ/wBn4T/n1H7l/kPml3KX9k6b/wA+UP8A3zR/ZOm/8+UP/fNXaKP7Pwn/AD6j9y/yDml3KX9k6b/z5Q/980f2Tpv/AD5Q/wDfNXaKP7Pwn/PqP3L/ACDml3KX9k6b/wA+UP8A3zR/ZOm/8+UP/fNXaKP7Pwn/AD6j9y/yDml3KX9k6b/z5Q/980f2Tpv/AD5Q/wDfNXaKP7Pwn/PqP3L/ACDml3GxRpFGscahUUYAHanUUV1JJKyJCiiimAUUUUAFFFFABRRRQAUUUUAFQXNna3TBri3jkYDALDOBU9FRUpQqx5ZpNeeoJ2KX9k6b/wA+UP8A3zR/ZOm/8+UP/fNXaK5/7Pwn/PqP3L/Irml3KX9k6b/z5Q/980f2Tpv/AD5Q/wDfNXaKP7Pwn/PqP3L/ACDml3KX9k6b/wA+UP8A3zR/ZOm/8+UP/fNXaKP7Pwn/AD6j9y/yDml3KX9k6b/z5Q/980f2Tpv/AD5Q/wDfNXaKP7Pwn/PqP3L/ACDml3KX9k6b/wA+UP8A3zR/ZOm/8+UP/fNXaKP7Pwn/AD6j9y/yDml3KsOnWMMqyxWsSOvRgvIq1RRW9KjToq1OKS8lYTbYUUUVoIKKKKACiiigAooooAKKKKACiiigAooooAKKKKACiiigAooooAKKKKACiiigAooooAKKKKACiiigDlNIaxPxJ1tY4Zxdi3h812cFGG1cYGMj866uuZ0pL0fELWZJLMpaGCLyp/JxvO1cjd3xXTVtW3XovyOHAX5J/wCKXS32n/V+pznxQtri8+Gvia0tIJJ7ibSbqOKKNSzOxiYBQB1JNeb+CvB3xei8G6JHH8TrXTkTTrdVs5fD6F7cCNf3bEuCSvQkjtXrHiy0nv8AwtqtjawpNPcWcsUUbStEHZkIALryoJPUcivmd9D8I+HEP/CyPAPjvw5EnD6ha67cX1kPcuj7l+mCawW7/rud72X9dj6Y8LWurWOgWtrrmqpq2oxqRPeJbiFZTuJBCAkDAwOvatOuc+GX/COf8ILpf/CI3r3uiGNjaTvM8rOu9s5Z/mPzZHPTGK6Oqe5KCiiikMKKKKACiiigAooooAKKKKACiiigAooooAKKKKACiiigAooooAKKKKACiiigAooooAKKKKACiiigAooooAKKKKACiiigAooooAKKKKACiiigAooooAKKKKACiiigAooooAKKKKACiiigAooooAKKKKACiiigAooooAKKKKACiiigAooooAKKKKACiiigAooooAKKKKACiiigAooooAKKKKACiiigAooooAKKKKACiiigAooooAKKKKAOU0dcfErXG+2o+beH/Rxv3R/KvJyNvPsTXV1ymkSWR+JOtxx28q3S28PmymXKsNq4AXHH5murravuvRfkcGX25J/4pf8ApT7mZ4tkuIvC2qy2klzFcJZytE9tEJZVYIcFEJAZs9Bnk182WkHhO5nW68ZeFfjB4xuv4v7Usz5OfQQo4TH1Br6B+KzSp8MfFLws6yrpF0UZCQwPlNggjnNeb+BdQ+Ox8EaCbPRvBc1sdNt/Jkubu48108pdpf8A2iMZ981gt3/Xc9B7L+ux6h4Am0248H6fLpGiXGh2JRhDYXFuIJIAGIwUH3cnJ/Gt2svwxJrsnh62k8SQWMGrFW+0R2TM0KnJxtLc9Mde+alsoZJ7VJXu7gMwycMMdfpWVWs41FCMbt3f3W/zBLQv0VW+yN/z+XP/AH0P8KPsjf8AP5c/99D/AAqfa1f5PxQWRZoqo9vsXc99OozjJcD+lN8uPOP7RlznGPMXr6fqPzo9rV/k/FBZF2iqEgt45fKk1R0kxna0qg4xnOKB9nMqwjVHMjDKoJlyRjPT6Ue1q/yfigsi/RVFUiZN66lIVwTkSrjA6n8KIVhmZlh1KSQp94JKp2/XFHtav8n4oLIvUVVW1LKGW8uCDyCHHP6Uv2Rv+fy5/wC+h/hR7Wr/ACfigsizRVb7I3/P5c/99D/CobyGSG1klS7uNyjIywx/KoniKkIuThovNAkX6KRDlFPtVMrJNfzJ9oljVFXAQgda1q1uRRsrtu34N/oCRdoqnPD5MLyveXO1ASfmH+FKltvRXW8uSrDIO4dPyqfa1f5PxQWRboqt9kb/AJ/Ln/vof4UfZG/5/Ln/AL6H+FHtav8AJ+KCyLNFVvsjf8/lz/30P8KPsjf8/lz/AN9D/Cj2tX+T8UFkWaKrfZG/5/Ln/vof4UfZG/5/Ln/vof4Ue1q/yfigsizRVb7I3/P5c/8AfQ/wo+yN/wA/lz/30P8ACj2tX+T8UFkWaKrfZG/5/Ln/AL6H+FLpjvJZRtIxZuck9+aIVpOahKNrpvp0t/mFixRVXUWcLCqSMm+VVJXrihrUqpY3lzgf7Q/wpSry53GMb29AsWqKpW8QuIEmjvLkqwyPmH+FSfZG/wCfy5/76H+FP2tX+T8UFl3LNFVvsjf8/lz/AN9D/Cj7I3/P5c/99D/Cj2tX+T8UFkWaKrfZG/5/Ln/vof4UfZG/5/Ln/vof4Ue1q/yfigsizRVb7I3/AD+XP/fQ/wAKPsjf8/lz/wB9D/Cj2tX+T8UFkWaKrfZG/wCfy5/76H+FH2Rv+fy5/wC+h/hR7Wr/ACfigsizRVSxLrPcRNK8gRhtLdeRVi4YrbyMvBCEj8qqnWU6fPa2/wCGgW1H0VRtbeSS1ika7uNzIrH5h1I+lS/ZG/5/Ln/vof4VnCvUnFSUN/NBZdyzRVb7I3/P5c/99D/Co3hSMkPqEykDccyAYHr0qva1f5PxQWRdoqmsCsSFv5iR1AkHH6VFG1rJ/q9WZ+SPlmU8gZP6Ue1q/wAn4oLI0aKz0Ns6GRNWZkBClhMpGT0FLKsMSlpdTkRc4y0qgUe1q/yfigsu5foqmsKNGsi6hMyN91hICD9Din/ZG/5/Ln/vof4Ue1q/8+/xQWXcs0VW+yN/z+XP/fQ/wqG4SS3ltmW5mYPMFYMQQRg+1RPETguaUNPVBYv0UVQtY5LgSyNdTriaRQFIAADEDtWlWs4SUVG7d/w/4cEi/RVb7I3/AD+XP/fQ/wAKPsjf8/lz/wB9D/Cl7Wr/ACfigsizRVb7I3/P5c/99D/Cj7I3/P5c/wDfQ/wo9rV/k/FBZFmiq32Rv+fy5/76H+FH2Rv+fy5/76H+FHtav8n4oLIs0VW+yN/z+XP/AH0P8KPsjf8AP5c/99D/AAo9rV/k/FBZFmiq32Rv+fy5/wC+h/hR9kb/AJ/Ln/vof4Ue1q/yfigsizRWfewyQWrzJd3BZcYywx1+laFOnWcpuEo2as/vv/kDQUVRjSS4ubrNxMgjlCqFIAA2Kf5k1L9kb/n8uf8Avof4VEcROd3GGl2t10dgsWaKrfZG/wCfy5/76H+FZOs6zoejT/Z9V8RLZS/ZpLrZNMqnyUxvfp0GRk+9V7Wr/J+KCxv0Vh2WqaPfXJtrTXhPME8wokoJC4Bz06YI/Osu38aeD7iWKOHxZGzzSGOIb/vsOuOOfr0o9rV/59/ig07nYUVx8fjXwfJbz3CeLIzHby+TKd/3ZOflxjrwc+lSXfi7wjaW0lxceLrdYo5lt2YXCnEjAEJwOpDLge4o9rV/59/igsjrKK5861oi2dleNrzJBfSCO1Zmx5rE4wARnrWv9kb/AJ/Ln/vof4Ue1q/8+/xQWXcs0VW+yN/z+XP/AH0P8Ka9qyoxF3c5AP8AEP8ACk61VK/J+KCyLdFQae7SWFvI5yzRKzH1JFQyLJNqDRefLGixggIcc5oliF7OM4q/Na3z1C2pdoqt9kb/AJ/Ln/vof4UfZG/5/Ln/AL6H+FP2tX+T8UFkWaKqNbhdu6+nXccDLgZPp0pqxxsRt1GU56YkHP8AnB/Kj2tX+T8UFkXaKz3NsjvG2rMroMspmUFR6n0pcW/mtD/aj+YuSyeauRjrxR7Wr/J+KCyL9FURHEU3jUpdu0Nu81cYPQ/SmBrUwtMNWJiU4Z/OXaD6Zo9rV/59/igsu5o0VUS23qGW9uGUjIIcEEflTvsjf8/lz/30P8KPa1f5PxQWXcs0VW+yN/z93P8A30P8KNMd3tf3jlyGYZPXg0Rry51CUbXv26W/zC2hZoooroEczpUd+PiBrEktuVs2gi8qXywNx2rkbup7101cno6IPiXrji8R3NvDmAB8p8q85I28+xrrK2rbr0X5HDgPgn/il1v9p/1boY/ji8vtO8F63qGmWou762sJ5beAruEkioSq475IAxXmXhbXdL1H4DQve/FYw6hdWf2qfVFuoY57WU4do1THyqpBTbjOMgY4x6zrmowaRot7qt0sjQWdu9xKI03OVRSxwO5wOlfJviHxb4b8Vf8AFTeD/hT4Mh86/itzqOseS9yZZJAgf7LGcnBOdzHt0rDdtLqd+yTPor4Ka5rHiT4UaHrWvD/iYXNsxlfy9nmgMyrJt7blCt+NdXpX/IPh+n9ao+E7HVtN8MWllrmpxanqMUZE9zFbrAjnJICovCgAhR9KvaV/yD4fp/WsKn+9R9JfnEF8JNcTQ28LTXEqRRKMs7sFUD3JpGnhWETtNGIjghyw289Oaxde1DSL1bjRX1Wyt7ngFbhcrycAYJXJ5xwQa4hfB3h9tMe2TxXYSfZr0NcTTIrKrFldU++AGATAOTweldKEdp8Q/Dr+KvC1xosd19laV0YS4J2lWDAjHfIFcIPhfq1naWzL4itXvUuXuGknVgs8zy2shzg55Nu3A/v1aPh201Dxdc6lP4g0tbYytNBiRJHkb96Rn58FU3gjI424wRzVa28CabrEcsdr40tbgyyvs8mHmJl3q5hHmfKdzHcRkcYGKI6ar+tgZF4u+Get6/4juNVvdU0dJb+GKNoT5wUOic7MMG7Z68dwwyDqWPwt2afDHdahbi+XRbnTfttvbBHR5SNki4xyiZXPBPtmpLnwzomseF9J0618UW8cdrcG9V0kc+arAvtIaUuFKkk/N0zjApJPB2mNL/Z//CVbzK0MVvaeY7JG6RlpFOJd5D+XvwWyCmcnnIBian8JNR1Vrq8tfEFhpc72V1Zxw6bC620TyCJGJQsckrG6t6ZXHK5O94A8BzeFdI1y01i+sri1vlbdLllIUs5O4nGBh/XtVa58N6ZLpum6da+KdN+yxm9ka4MwZ18zDbo8yZ3puB3ktjIJzmkTwPomrwDTLXxFbXEen2lvDdhYQ5yI3wxO/AV9+8rzyAc0Ad54S019G8K6TpEk4uHsrOK3aUdHKIF3fjitCe4gt1DTzRxA9C7Bc/nXH+KdL0TxJJa3c/iCwWKCIsgV1KlWkQhs7/RNue+T9K4ubwJ4fjkFpqHjjTZWMbsqPAoAjd/lJ/eY4DhQ3GeOtG71A9oqtqn/ACD5v92s7wwdM0+yg0m31a1unPmSQqsq7ihYt8oySQM4z7Vo6p/yD5v92ubF/wACfo/yHHcnj/1a/QVXg/5CVz/up/KrEf8Aq1+gqvB/yErn/dT+VRV3pev/ALawXUyfEIuYisS3LyJN/wAsiMnipPDouJkPmXThITt8oDB/Gtnyo/O84qC+NobuBTJfs9uJbqRo4VC5kkY7QAO5PtXWI4z4peE9Y8SXGl3Gj6xHpktos0e93cZ87YjYA4J8vzAM9GKmsjRvBfizRLzSb3TrrTL/AOwwW0DwXF9NGjeXBNE53CN8nMinkc7ecV0Hiyzs/FcVp9l8SJYrZtJPH5ZXeLhQNjMGH3UDEkcHlTkd+XuPCuuSavOsOuQw2z3kl290tyMAS7itqEyfkYsDkjnJxnihAYE/wl8WTT38kd5pRmk1Ga6Sb7ccjfK7qrr9lydoccM78qNpTgjqbn4azx/2tcWSaY099c28zxO8kcdyiDMsUhAYqrvk8BvcGhvCrWTia58SJ9nbUUllCu8jTkCPMDAdQPL7AduAKvWnh68OlalFc+KkVNRKGNEYKgOTk8gMC3oDnjBJxTQNnH6t8JPGdxY3cdr4nt4ftUluWtTPKYY44w+EQ7SRgsACQcr1A6Vup4E1xfhzZ+G0t9Ie8gvRNKDqDImzOdwaK3Qb/TMeB1yTzVm48M3s8E/2XxdAIpJ9yu8g+UFvkOMYDLjaOpIHBFQ6b4fuLHxDbsPE1tLLcSKbwpcHdPCg5ZgWzv3AcjgYINCEemwKUgjQ9VUA/Nu7even1DFdWsrrHFcwu7LvCq4JK+v0qakMKq6T/wAeEf4/zNWqq6T/AMeEf4/zNc0v94h6S/OI+gaj1tv+u6/1rP8AEP2iCPdHdPslO0xn39K0NR623/Xdf61O8UbyLIyBmXO0ntRS/jVPl+QPZHP6At1JK1ubmSFI/mMeOT/hUPxN8Pah4l8NR6fpl+tjcR3kFwJmdlwI3DYyvPOK6YxRmUS7RvAxu74rC+IFql94bnspNUi05JvlZ5Iy4cf3cAgn8DXQwW5wdl8PPF9hHZXVvq1jeXVveyXjJNdzJHKzurldwRiFzuxwcDFUvF3wy8Wa/wCJNS1eQ6Uovo4h5a6iV8kqoBUMbRmIJHqFPdDXVahp815dQQWfiiO2tjpgjeSOZSHnUDa4GTtAXOexB71Q1DwlftJYifxVBDbmRIwnm8yAkMYgQBlTtJAGBz071TWpK0RFa/DHUFVruW8sE1RtFiszcw7xmdZGLt2wrIVQsMHGeBwKzZ/hh4qNxPe2es2OjI0cccWnW9zNJaxJ5imRASqk7tu8NgEMSOhOevXwzcSJfaf/AG2hS4uluFiEhLiMZBBIwcHgYOenU1gN4E1CS9MTeKbae28yMiB5CSxSNd8Zzk4MgDnnv0zyVe430G+Avh9r2ifD7UtCvBo95dXSw4ka5LR3AXG4OUgjZcgHBbzTludw4PofhLT7rSfC+l6XfXC3FzaWkcMsqkkOyqATk8np1Ncvo2gw6X4fl0ZPFEdudTtFtraWGRSfOCsGkQMSCSMdP7vau2sY2itI4muXuWRdrSvt3MRwSdoAz9BTbElYmooopDKtp/x+3f8AvL/Kpbv/AI9Zv9xv5VFaf8ft3/vL/Kpbv/j1m/3G/lXFR/3eXrL82U9yO0kji0yGSV1jRYVLMxwAMDqamgminiEsEqSxnoyMCD+Iqhc6fDqvhz+zrkuIbi3VHK4zjA9QR+YrjtU0DwTYXkVnf6rPBOmAI02xgjy8BcIgHT5sDHPNb4b+FH0X5CZ35uIPNaLzo/MUZZdwyB64rzj4p/DufxZrMuoR69Hp8Vzpo0142B+cbpJByCOfM8k/RGHenaRF4Ds5p47bxBcTtewTo8hYFUXaocZCAKQMED68VLaN4C02CDTF1mSRLG4+0/OdwjkijWMljtwOJFb3JzW/YXcXT/Ces6Z4q1C4s9X0yRNSjcTwTb/NSMyyNuQA/wDTTHPHFcp4a+DuqWF9pMkms6U50yaMTMsTyO6rsLKVY7PmCjGV3LuyGPSuq8MeHPCD3d1a6br2oXdy9jPaSB5RvSN3DPj5BhgXHHbIyKq6l4Z8JyXFxc3Wsa3axJi3eVAkcMjRr5TBdseCRs5AGAVJGAKFpsFr3Hv8Mfs+nwQae2kkx3t9O8F1as8DrcTM6HCsDviQhVPTG4cZBHMal8FdU+yWljb+MPNxOZ2ju9xMzrJG28c5BKJhuozg+uek/s3wM11JKPFWpNJBdrK6rNkb0YR4wE5G5lBx3PXrTrc/D8aTa6ePEE8n2WCe0jlZ1aREkkG5mO3GMr1IxtPIINAPXcuXfg2/v08MQw+IobZvD88UlxawoHjlZWByeQQdoIGePmPFd+CMkZGR1FeZP4e8C26xao3iC+Md+Q8REqkTeWMfLhMg8dseg44qvb6D4D0y0Rv+Ek1OWSRldZJpt8isythjhQR1YnOACT06UMR6nJNDGcSSohxn5mA46Zqlc3NvcNbG3uIpgl0Fby3DYODwcVwOlW3ghrDTtOuNeGqXBKxW8scQGWdg6lQAQD8v5ZrsLLRbfRtiW00zrPeiQqwRVQ4bhVRQAPw5rlxq/cv5fmio7m9VTS/9TN/18S/+hmrdVNL/ANTN/wBfEv8A6GaVT/eIekv0GtmW6ZNLHDE0s0iRxryzO2APqTUDajYLdvaNe263Cbd8RkAZd2duR74P5Vl+JorXWdMjggvbNmVxcpuuCuVXPzBkORj1ww6gjmuok43xh8P/ABBrfjWfWNP16G30+aW2ee286QFzBtaMccDBLH3yM0z/AIQzxjFY+IdMtrvS54NXs5rfz5L+ZZLZ2nupFITy2B+W4jB+YY29xikt/CtxDNc2Wn+MLO2kf7NLcPBhGQf6OFYKuFBb7OwHTIfp2Lm8D3zG+WHxTDaLeOyrFbzkLBJsVTtJ+YlsDcMjt1otdWDrcyPDnws1+11vT5ryTSVtYVMd5Ct35okiYYYBFtolBbpkbenO/jGgnwy1C1sNOs9PfS2+zpIshaeVPs0zS7xcR4B3SBAFwdv+9jg71p4bSG31iOHWbZm1OAeQ6zbWSNJJWGDzlQJAucEDb0NUbTwnPcxRalZ+JbaffNunKORFdIi7fJYqfu5HJA7dB0phY4zV/g/40kl00f8ACSWd/a2yy7oLu5ZS0kkzOcF4ZVK4IwCnByB616Dc+E9QuPHnh7X47q0jg0+z+zyR+buxgHcqJsAOSR8+VIAxt5rF1fwnf2ttG2peNoobeG589JZZGBJ3hthJPAA+Qd8H8K0P+EXaXQdLks9cs7eOyM+65gkYrF5jqcoc8lcY+b1/Ci4M9FormvBlkdC094NQ1tL2WaTertKPm+XqBgckDcQM9Tyetbq3tm2MXUH3gv3x948gfU+lADdW/wCQfL+H8xVqqurf8g+X8P5irVcsf94l6R/OQ+hTtGVJr93YKqzgknoB5aVTt/E2iTMi/bVhMgVovOUx+Yjfddc9VPr9PUVX1TWtJ0p72PVpvLimd2YlSVEaQoXZj2AFcbNP4FnuFiuNR1WcQwQ2qI8pKmIyYSHGP+ekSgn7xO3LEUYT+G/WX/pTHI7dfFvhlmRV1yxLPyg80fMMZz+RB+hB71yXjfSfAni++stR1TWpkdUNlGsEgAYO/wAysCp4JXB7YrFaz+H2oSadfWt9fIYbaQvaRrulnikt4kaPjoQqR5xyMHnuNUaD8PrWwld/tEFvcRJqE2ekQfDAs2ON3AwTjjiuoklfwz4f0m3/AOEmsPFWq2cEKiOaSDyJBIuETYweJsZwOmDz1rntF8BeB7ieysLLxNrEu24FxFGsNspRt24AusAYZ243ZzgYzW/Lqvgu38NNoNu1/LZkq0ksMI/dsMMNxxtz8o7HOKk8NzeE7q8s5YW1KO4Qi+8iUAlSykiRgo/dg88DapPUUdbi6FyfRfDk1+sNj4lurLVft9xcQy28kTSq8uPNRVdGUrwOqkjHXNcX4n+HPwugt0gm13ULIwzl2NvIkh/dL5nzq0bBlQRsckHqwz2HR6dqngLTfEa6lHc3a3FpbvBE8h/dxI8jFoh6kGNm5ycd+1PuIPAksdxcNc3ckbPJYHa5/dh0lyijGcEyPjOTlgPQUkUF14c8H6ppOg2l1r10H0eVPImxFFL85RxG4WMKmcR/dCsOORnnrR4u8MZQf27YfP8Ac/fD5vl3cevy4b6HPSuS1RvAl9MI7y8vLdpLxmZXym6QGENkMP4WWEEjkE4zgmsSa1+Hc1zYCLUr7TxpcpX5lIaaF7CKAYyMhWjaHDYzkHGOoYkuh6hNr2jxW5uGv4jELlLUsp3ASu4RV4/2jjPTr6VZtL6z1CzeexuYriMZUtG2RnH+BB+hBrz22uvA6SXOmQm/SO6kiuZCV2KjRlp0XGBzhd3IJKkZOMY0/A+u+E1kn0fRbueWZ32kzclikSqAD/sqoX6qc5JyZmvdYI7DS/8AkGWv/XFP/QRTY/8AkKy/9cl/nTtL/wCQZa/9cU/9BFNj/wCQrL/1yX+defH+DQ+X/pLL6stOyojO7BVUZZicAD1pEkRxlXVhgHIOePWq+r2n9oaVd2HmeX9pgeHftzt3KRnHfrXJyeBrme9sbq415gbZI4ZUgtzGs8SgYU5c4+ZVOfYjvXokFr4l+F7rxbpFjBp2qDT7izvFvIbgKWw6KwXgHnkjPtmua0/4aato/wDZ8uk6taGTT3VokuFco2Jbl8HBz0uAP+A029+F95aaRJb6bqguppkljdZosRlnaUiQjf1XzAAc8Beh6DpbvwW1z4ltdZOsXMSRCLzLVAdshUDdzn+IxwduPLP9807K+guhxOtfCXXNU1bV7+fUtLJ1GYTkETDy2+Q4XBGBle+4Y4KntsN8MFFvOzX1j9ul0vT7PzxabFklt5HeQsikfJKCqMoIO0EZ6UniT4d6tc6jqF/a6rDcNfq0Rhkt9kcO5pCJcB+XUSABgM4HQ54uXHw/uE0P+ybfVJJDPeRzT3LtIW2oG5dWkIYsSA23ZkE9OyW1im93/Xc5vU/hHqF8b6a38S21hcyoiPb2sbC2hQyB3iCFshSArA8Hfk9Ditrwz8P59H+Gt54a1O802RZAh+0lSVAVVBY7sYPGR6GtHS/h81leT3H9rqfOMrER2xQjejrszvP7td+QvbYvPFTaN4Dj03RtQ00aiJ1vYVjbzICV3CSVy5G7JyJAvBBwg59H3F1udFDqehWdtDbx6lp8EKRARJ9oQAIOBjnoMYqaPVdLkWRo9Ss3WMqshWdSELdAeeM9q5S8+H8d1pb2kupBpWtZ7cTNblivmsrZBLbjjb3YnnrVO6+GSXV3e3E+rjN4YvNRbdipMZ3Rk7pGYkNznPtR1A9DqppX/Hqf+ujfzq3VTSv+PU/9dG/nXJU/3iHpL9BrZluiiiuoRymkS2bfEnW4o7V0ult4TJMZshxtXAC44/M11dc1pceoDx/rEksWLJoIvJfC8nauff1610tbVt16L8jiwF+Sd19qXS32n/V+oEAggjIPauH8afCX4f8Ai2RrjVvDlql6SCL20zb3CkdDvTBOPfIruKwNYjnbxnoMiXUccSpc+ZCZcNJlBjC/xY/Ss4x5mdFaq6UU7X1S+9pfhcteF9G/4R/w5baONS1DUltkZVub+bzZ3BYkbmwM4Bx9AKuaV/yD4fp/WrD/AHG+lV9K/wCQfD9P61yS/wB5j6P84m3QxdV8HaXqmsR6pfTXcskTh0j3KFHtwu4j2J4PIxWZqXgCFtPkg0/UJ1llfmSYRnYnl+WQAEwfl9Rn/aHWu2orpEcTL8NNElsdLs5LzUfJ01FWJFdArMAw3kFDz856YzgZzVvQ/AejaTrP9rxSTz3ZleZnnjhYl2LZIIjBThiMKVHqDznq6KdwOEh+FfhiKyNqjXYUgDzP3QlA4DjzNm/DqCrDONrEADjGpp3gfRdP1r+1rYSLcfapLofJGPncShgWCB2X985ALHHGK6eikBw2ifDbS7HT7RLi8up72C0itzOBGoBj8kgquzHBgTqDkEht1bmg+F9P0a1vLazmuSl7M01wXKkuzLtPRRj1wOh6ccVu0UPUDjB8ONBRcW813bt5UUW+MRb8Iip94xlsFVAK52nnjk1Vf4U+HXtFtGu9TMC7SE3xdVZGznZnny146YzgCu9op3d7gcdpXgiPTfFkOrWt262sRkkELBSWdwQedoIAzxg49u9dRqn/ACD5v92rNVtU/wCQfN/u1zYv/d5+j/IcdyeP/Vr9BVeD/kJXP+6n8qsR/wCrX6Cq8H/ISuf91P5VFXel6/8AtrBdS1VPWtPi1TS57CZ3RJlxuTG5SDkEZ44IB5BHrVyiusRxGv8AgBtdvRdanr1zIdwYxxwqkYIR0wAOxEhJ3bjkDBA4pL/4cWF1eyXX9oXak3EkyKXcqBJu3oQGGV+c7QMYwM7sV3FFAHMP4PtV0Wz02GWMraXcl0huIBIrM7OxDLkZ++e/YVi3Pw3Vpk8rUUWKa4kmvAbdR9+Jo8RD+ADIwDnGCepNeg0UB2OF074a6dZNbhdRunS2nM8QZFLbicncSPmwemenvULfDCzkmeabWLt5JJI5GbaOsZJUDJPBJ5HfpxXoFFO7CxymheCbPStXbVFvJZLh7hp3+QKuWQIVAHReMgdq6uiikAVV0n/jwj/H+Zq1VXSf+PCP8f5muaX+8Q9JfnEfQNR623/Xdf61aqrqPW2/67r/AFq1RS/jVPl+QPZBWdrOlm/ltLiG4NvdWjs8LlA65ZSpBXvwT3FaNFdIjz+6+GNvdaqNRutevp5ljdU3ouMswbLKMKeRjAAGPzqXWvhvaardQTT6rcIsFwblY441UeaVwT/u98frXd0UAcjo/geGw1R79tTupHl8xpthaIuzkHOVbgDAxjn3xxUNz8PbGSbzI9Qu4mZJFYgnqzSMGAzjcDIeSDkAdK7SigDz2f4ZW5hdl1KSeYySzjzV/wCWrLOFKucsgBuGPGT8q++e20Ox/szSLWx85p2hjCvKw+aV/wCJz7k5J9zVyii4BRRRQBVtP+P27/3l/lUt3/x6zf7jfyqK0/4/bv8A3l/lUt3/AMes3+438q4qP+7y9ZfmynuN0/8A48Lf/rkv8q5fxmui6bq9nq9z4au9WvZw8IeCIyCNQvO4ZwMjgHGe1dRp/wDx4W//AFyX+VT1vh/4UPRfkJ7s8wg1Dw01vOk3w7KENKoQWAKvHuT5iduPmJ5H+yevWn3Gq6HFfXsUPw7lkSNphNILFf3xHl8r8vzbs9/7lemUVsI4jRtY0qOO7uYvCM+nRWcM84lNuqByixltv+8NmCeuz/ZrLu/EmkzSSvc+ALy4+1+YxZbMOZCik5YkY+YjAPuK9LIBGCMiuVu38dpPdtbR6TLD8/2ZGVgw/eMF3Hdz8gQngcsfTkAyfFF9o1rptjJP4EvL1ryRyYbe2BaOVJVYByOzSKpz0OMnijw1Npmp3rR3XgGKxWSIt5ptlOSJJTtb5R/zzDfVh7ZtaPcfEafyft1rpVsC0YmyC235wJNuG543bc9sEnPFdrGWZFZl2sQMrnOD6U+gjzaz8R6VL5VrJ4AvI4rQM1r/AKEPLjUgE44+U5JyB6d6E1LQ/wC0HtT8O5XlyknmR2KlG/hB3EDkL+lelUUhnBeF77R9S1DT7S28EPp0RTz1e4sxH5LBflwAOD26jFdlqX37T/r4X+Rq3VTUvv2n/Xwv8jXNjf4L+X5ocdy3VTS/9TN/18S/+hmrdVNL/wBTN/18S/8AoZpVP94h6S/Qa2Zz/ibw1ptxqc+uXupixDWrQb22KI2ZWQPubjIDce/1rmrfwp4T3XXmeKoJJxPIZS8yja225Zl5bdtH2pj1yAq8969A8Q6Rba5pb6fdM6ROytuRULAqcgjcpAOR1xkdsVzGr/DTRdUimhutR1dopsFk89CN2zaWyUJ3EdTnJ+nFdSJZl6joPhNLa3W68WRB5iCj/aARKI451YHa2WUK8nUnGwZJwc3/AOwfCdzpVtYJ4gtzFJ9rhgeK6jDu9w25tpB++N4AxzyPWrWo/DnQr6e5ke4v41umdpkjdArFllXjKEjAmfGD6Zziq5+HNnb32nSabeTQQ2z25lV9rFxB5Owfd4z5C5Ix1J9qfqBRbwbod9qa2Y8Ubrq33F7WOQFhIVcElCxOMPkg56DnGRU2geHtC0y9uY28Q2MkdzC8KQrMi5mZ3Z3CdFYb9uBngDNb1t4L0e38QXOuK1ybq4uPtEgLjbu8posDjONrnv1xWcPhp4dW2uIY/OUTwGAlViQhS2RkqgLEdMkk470AYi+EvBy6SdHXxdHI0jsweW6jdi2ApA59eceprah0PRbbTp9PtfEkEENxJHHMgeIhtigFB6McZ45571X0v4Z6et19u1S8uLi6EckCeWUVVjYKAPu8kBRz/PrU8Pwv8MQpCqRMfJYlC0EDEg44JMfzdOGOWHY0nsHYxrXwl4TYSW//AAl0MztHHDFiaPcip5ZGOeTiMZPuelbHhfwbosV9a6pY6x/aCWcjeVsKOucyEhmH3mBlbnsAB6kvvfhp4fubS8g33Y+02sds3zrwqYwRgZz8oz+PStrwdos2iadNDcXX2mae4eZ22gAbjwOAAcADnAqriNHVv+QfL+H8xVqqurf8g+X8P5irVckf94l6R/ORXQ5fxU2mWum6pqOpaW2pLFJ5AhVQWdZUiRlwSBg5Gc9qxbf/AIQO+1+2tV0m4lv3Ijjdkc71R5GDFifmUPG5BOeQPauzit4Ll7+G4hjmjNwpKOoYEhIyOD7ilt9H0m2umurfTLOK4Zi7SpAoYsc5OQM5O4/maMJ/DfrL/wBKY5HCRXvgRJ7exj0W7ijuJfIDFHQxOCqAEZ3JuyozgZA54ou/E3gWeWOGTSbye3a3FsjR2zssgUqoiCLyxG4EccdjXaN4b8PNGY20PTWQsXKm1TBY9T06mud8Xjwz4fn05B4VsZ3vrmK2d1shtjj3DksFPQ4wvc10kmY2u+B5xDapoeozrPmQ/wCjSb2VBjcQTubrjHXPUVau9Q8BWcMF7Np0kUUtlveRYm2pAMptkwenUbTnmk1vWvCtjJPbt4VS4azhWRV+yog8pjgMC4G0bsg5xg9apr4w8MtfadocXhS3eS7C28UAMBEXO4owBIAHXjIPamtQZLby+A2uruH+xLmE2kMVxLI6uGLSSMiL97JZixx6h/c1Yu9S8E2t1Ktxo939pn/csjQMzFmMZ8sc8EF0OBjB5FZ2q+LfDuj6zPpMXhG1kj+e3YR+QjMQzEhlbAVCVJBYjJPFCeLfC8epyRW/g2Fpbe1a4zGkPmJHFv4KjlWHlDC9fu0ulw62GDxd8O1H7nS7xns5InLPC64a5USLuYnneqByDkHaM84qNtd+HVtEl0vh/UBayQSTGZraRdyKkI2gMQWXZ5e0DKjYMYIqz4evPCOo+L4RH4JihvL23iR5XFsyIkXmrGRtY7sBMZXOBtBxjjuW8M+HWiWJtC0wxqGCqbVMAMAGAGO+1c/QelPS/kBy1q/gTWNYhtk0iY3M1w8BcxOgSeNHUqxB4dUhbB7djzV3w3Z+Dn1e9tdI03ybvTm82Q4bYWZnXeDkhjlG9x7VsDwvoy+IIdcS0RLuHcybFVQHbfubgZJPmPnnBLE4zzVu10nS9Pe6uLHTrS1muMmaSGFUaQ5JyxA55Zjz3JqZvRgibS/+QZa/9cU/9BFNj/5Csv8A1yX+dO0v/kGWv/XFP/QRTY/+QrL/ANcl/nXnx/g0Pl/6Sy+rLdFFFeiQFFFFABRRRQAUUUUAFFFFABVTSv8Aj1P/AF0b+dW6qaV/x6n/AK6N/OuWp/vEPSX6DWzLdFFFdQjktGSEfEzXXW6DyG3h3Q7GGwbV5z0P4V1tcrpE1q3xJ1uFLPZcLbwmSfzSd42rgbcYGK6qtq+69F+RwZfbknb+aXf+Z9/+G7BXNa79n/4Tzw55hl87y7ry9oG37gzu7/TFdLXP6zJIvjXQI1tIpEdLndM0ZLRYQYw3bP60qPxP0f5MvG/w1/ih/wClI6A8jFVEsURQqT3CqOgEnAq3RXLUo06jTkr2O1Nlb7GP+fm5/wC/lH2Mf8/Nz/38rw/4365rVh48e3sdY1C1h+yxN5cNy6Lk7snAOK4f/hKPE3/Qxax/4Gyf418/XzHDUakqbp7Pufa4Lgyvi8PCuqqSkk9n1Pqj7GP+fm5/7+UfYx/z83P/AH8r5Y/4SjxN/wBDFrH/AIGyf41s3KfEq2WNp7nxHGsp2oWu5PmO0tgfN6An8KiOZ0JaxotmtTgmpTaU8RFX76H0d9jH/Pzc/wDfyj7GP+fm5/7+V8sHxP4nz/yMWsf+Bsn+NH/CT+J/+hi1j/wNk/xqf7Xwv/Pp/ea/6hYj/n8vuZ9T/Yx/z83P/fyj7GP+fm5/7+V8sf8ACT+J/wDoYtY/8DZP8akm8Q+LYRGZdd1tBInmJuvJRuXJGRz0yDR/a2G/59P7xf6h4j/n8vuZ9R/Yx/z83P8A38o+xj/n5uf+/lfLH/CT+J8f8jFrH/gbJ/jR/wAJR4m/6GLWP/A2T/Gj+18L/wA+n94/9QsR/wA/l9zPqf7GP+fm5/7+U17FHUq89wynqDJ1r5Z/4SjxN/0MWsf+Bsn+Ndx8ENc1q/8AHiW99rGoXUP2WVvLmuXdcjbg4JxWtHMcLXqKn7LfTc5cbwZXwmHnXdVNRTez6HvIGAAO1V5bRHmaYSSozAA7HxnFWK8h/aB1bVNNvdKXTtSvbMPG5cQTtHu5HXBGa9jH1KdKi5zjdL/hj5rKsvlmOKjh4ys3fX0Vz1X7GP8An5uf+/lH2Mf8/Nz/AN/K+V/+Eo8Tf9DFrH/gbJ/jR/wlHib/AKGLWP8AwNk/xrwv7Xwv/Pp/efX/AOoWI/5/L7mfVH2Mf8/Nz/38o+xj/n5uf+/lfK//AAlHib/oYtY/8DZP8aP+Eo8Tf9DFrH/gbJ/jR/a+F/59P7w/1CxH/P5fcz6o+xj/AJ+bn/v5R9jH/Pzc/wDfyvlf/hKPE3/Qxax/4Gyf40f8JR4m/wChi1j/AMDZP8aP7Xwv/Pp/eH+oWI/5/L7mfVH2Mf8APzc/9/KPsY/5+bn/AL+V8r/8JR4m/wChi1j/AMDZP8aP+Eo8Tf8AQxax/wCBsn+NH9r4X/n0/vD/AFCxH/P5fcz6o+xj/n5uf+/lH2Mf8/Nz/wB/K+V/+Eo8Tf8AQxax/wCBsn+NH/CUeJv+hi1j/wADZP8AGj+18L/z6f3h/qFiP+fy+5n1R9jH/Pzc/wDfypbeFIIVijztXpk5NfOPw78ReILnxxpFvc65qk0L3IDxyXcjKwweCCcGvpKvWy2tRxCdSnCzWh81nmTVMpqxpTmpXV9PuIrmBLhArlhtYMCpwQRUf2Mf8/Nz/wB/K4T4+6hf6d4Ss5tPvbmzla/VWeCVo2K+XIcZB6cD8q8S/wCEo8Tf9DFrH/gbJ/jXLj8fQoVnGdO77npZRwrWzPDLEQqJK7Vrdj6o+xj/AJ+bn/v5R9jH/Pzc/wDfyvlf/hKPE3/Qxax/4Gyf40f8JR4m/wChi1j/AMDZP8a4/wC18L/z6f3np/6hYj/n8vuZ9UfYx/z83P8A38o+xj/n5uf+/lfK/wDwlHib/oYtY/8AA2T/ABo/4SjxN/0MWsf+Bsn+NH9r4X/n0/vD/ULEf8/l9zPqj7GP+fm5/wC/lH2Mf8/Nz/38r5X/AOEo8Tf9DFrH/gbJ/jR/wlHib/oYtY/8DZP8aP7Xwv8Az6f3h/qFiP8An8vuZ9UfYx/z83P/AH8o+xj/AJ+bn/v5Xyv/AMJR4m/6GLWP/A2T/Gj/AISjxN/0MWsf+Bsn+NH9r4X/AJ9P7w/1CxH/AD+X3M+qPsY/5+bn/v5R9jH/AD83P/fyvlf/AISjxN/0MWsf+Bsn+NH/AAlHib/oYtY/8DZP8aP7Xwv/AD6f3h/qFiP+fy+5n1XbW6QFyrOxc5Yu2SaldQ6MjdCMGuC+BN9fah4Kknv7y4u5ReyKJJ5WdsbV4yTnFd9X0OFlCpQjKKsn09T4vH4WWDxM6EndxdrlVLFURUW4uQqjAHmdBS/Yx/z83P8A38r5w+J2pahD8QNajiv7qNFuMKqzMAPlXoM1zn9rap/0Erz/AL/t/jXz9TM8PSm4ey2dt+x9lhuB6lejCr7ZLmSfw91fufWX2Mf8/Nz/AN/KPsY/5+bn/v5Xyb/a2qf9BK8/7/t/jUlpfa3d3MdrbXt/NNKwVESZiWJ7DmoWbUG7Kj+Jq+AqiV3XX/gP/BPq77GP+fm5/wC/lH2Mf8/Nz/38r5g1W18W6XNDDfNqMbzg+UFuC+/HXBUkZHcdaZaw+Krq0ku4JdQaGMyB2+0EbTGu98gnPC81f9pUr29g7+pkuCk4qaxUbPrbT8z6i+xj/n5uf+/lH2Mf8/Nz/wB/K+Uvtmu744/tWpb5BlF8x8sPUetBu9eG/N1qQ2KGf94/yg9z6Cp/tah/z5/E0/1En/0EL7v+CfVv2Mf8/Nz/AN/KPsY/5+bn/v5Xyb/a2qf9BK8/7/t/jR/a2qf9BK8/7/t/jS/tfD/8+vxK/wBQav8Az/X/AID/AME+svsY/wCfm5/7+UCyTzEdpZ32NuUM+Rn/ACa+Tf7W1T/oJXn/AH/b/GvXv2dbq6uk1f7TczTbWTHmOWxwfWunB47D4mtGn7K1/PtqedmvCNTLsLLEure1tLW3du567VUWSBmKTToGYsQsmBknJq1Xgfx5vr638biO3vLiFPsyHakpUd+wr08yrU6FJVJx5rfqeHkuVyzTE/V4y5dG72vse5/Yx/z83P8A38o+xj/n5uf+/lfJv9rap/0Erz/v+3+NH9rap/0Erz/v+3+NeH/a+H/59fifW/6g1f8An+v/AAH/AIJ9ZfYx/wA/Nz/38o+xj/n5uf8Av5XzFc2PjC20ldVnOpR2ZVW8w3B4Vvukru3AHsSMGqIufEBkEYuNULlQwXfJkj1x6VcszpRdnQf3mUOCOdNxxMX8v+CfVf2Mf8/Nz/38o+xj/n5uf+/lfKon8RE4E2qk+m6T1x/Omtda+oBa41MA4xl35z0qf7Vof8+fxK/1Fl/0EL7v+CfVn2Mf8/Nz/wB/KPsY/wCfm5/7+V8qpceIHK4uNSAZggZpXC5JwBknA5qW+HieyjWS6k1OONs7XMrFTg44IOOtP+1KNr+xf3i/1Gd1H6yr+n/BPqX7GP8An5uf+/lH2Mf8/Nz/AN/K+T5NS1iNzHJf3yOOqtM4I/Wm/wBrap/0Erz/AL/t/jU/2vh/+fX4mn+oVT/n+v8AwH/gn1g9ijrtee4Ze4MnBq3Xg/7P99e3Pje4juLy4mQafIdskhYZ8yPnBr3ivcy6rTrU/awjy30+4+RzrLJZZifq8pc2id7W3KzWaGWSRZZkMh3MEfAJwB/ICj7GP+fm5/7+V5d+0LqmqabJof8AZ2pXln5guN/2edo92PLxnaRnGT+deUf8JR4m/wChi1j/AMDZP8a83F4/DYetKm6d2v11/U9vK+Ea+YYWGJjVSUr6W7Nr9D6o+xj/AJ+bn/v5SGzB63Fz/wB/K+WP+Eo8Tf8AQxax/wCBsn+NH/CUeJv+hi1j/wADZP8AGuf+18L/AM+n953/AOoWI/5/L7mfUK6TbC6kuvMuDNIoRmMpPyjoOeg+lSjT4wciacH1318s/wDCUeJv+hi1j/wNk/xo/wCEo8Tf9DFrH/gbJ/jR/a+F/wCfT+8P9QsR/wA/l9zPqY2EZJJmnJPXL1Vs9A0+zuZ7m385Jpz+8fzSSRknHPQZJOBxyfWvmP8A4SjxN/0MWsf+Bsn+NH/CUeJv+hi1j/wNk/xo/tfC/wDPp/eH+oWI/wCfy+5n1MLCMEETTgjph+lO+xj/AJ+bn/v5Xyv/AMJR4m/6GLWP/A2T/Gj/AISjxN/0MWsf+Bsn+NH9r4X/AJ9P7w/1CxH/AD+X3M+qPsY/5+bn/v5SGzBBBubnH/XSvlj/AISjxN/0MWsf+Bsn+NdN8L/EGvXfjvS7e61vU7iF5SGjlu3ZW4PUE4NXSzPC1JqHs99NzDE8E4jD0Z1XVT5U3s+h9EwxrFEkScKihR9BUU1qkk3m+ZKj42ko2Mip6y/F0skPhjUpYZHjkS2cq6MQVOOoI6V9DVp0/Z2ktF+h8VSg6lRQT3dvvLf2Mf8APzc/9/KPsY/5+bn/AL+V8rr4o8TbR/xUWsf+Bsn+NH/CUeJv+hi1j/wNk/xr5v8AtfC/8+n9595/qFiP+fy+5n1R9jH/AD83P/fyj7GP+fm5/wC/lfK//CUeJv8AoYtY/wDA2T/Gj/hKPE3/AEMWsf8AgbJ/jR/a+F/59P7w/wBQsR/z+X3M+qPsY/5+bn/v5R9jH/Pzc/8Afyvlf/hKPE3/AEMWsf8AgbJ/jR/wlHib/oYtY/8AA2T/ABo/tfC/8+n94f6hYj/n8vuZ9UfYx/z83P8A38o+xj/n5uf+/lfK/wDwlHib/oYtY/8AA2T/ABo/4SjxN/0MWsf+Bsn+NH9r4X/n0/vD/ULEf8/l9zPqj7GP+fm5/wC/lH2Mf8/Nz/38r5X/AOEo8Tf9DFrH/gbJ/jR/wlHib/oYtY/8DZP8aP7Xwv8Az6f3h/qFiP8An8vuZ9UfYx/z83P/AH8qW2hSCIRpuxknJOTXyl/wlHib/oYtY/8AA2T/ABr6Q+G9xPdeA9GuLmaSeaS1VnkkYszH1JPJr0MtxlDEVWoQs0jxc74bq5TRjUnUUru2i8joaKKK9o+ZOX0n7d/wsTWfMB+yeRF5RwMZ2rn39a6iuS0ZIB8TdddbhmmNvDvi8sgKNq4O7PP5V1tbVt16L8jhy/4J/wCKXW/2n/VugVyvi28t9O8VaFf3moJbW0a3AeM7y0hKgDCqDnB9ema6qua1wQf8J54cMjSCYR3XlgAbT8i5yaVG3Nr2f5MeYX9iuXfmj/6UvT7upan8V6DBBbzy3xWO5UtEfIkO4A4P8PHPrUkviXRYr+OwkvCLiTbtTyXOdwyOcYrXoqbw7P7/APgGvLiP5l0+y/n9r7u3mfN/xvvLe98fzyWsm9Ut442O0jDAtkc1w9d/8ff+Shyf9ecX/s1cBX55mNvrVS3dn7/w/f8Asyhzb8q/IVeGB9DXomp+NNDuNXg1OKG4EiSOzJ9jhQ4aJ0/1i/M3LDrXnVFY0sROkmo/1Y68VgaWKadTomvk9z0JfHlgJ9IdbN447KRHaFUHyFYih2MT0JOSAB75NT6V8RbWFNt/Dd3R+wwwqztkpMocNMOc7sMOcg8dRxUaHQZvAMUM8+jQMttHkx7GuGk3jd8uPMDYzzkrRPD4Y0+LV2jt9Hmh+zstoovhK8wE8exiOqNtySBzjOQK9ZTxCd1UXf8AD/gf5HzUqGCmnCVGV78u/Z99O/n5le08dRW+pTXKrOom1G2uJTGoQyRRoyurDJ5bI7896s6X49062uLa4mj1FngtY7dVD5VQshYgDP8AEuB7bRwaiv8ASPBcQvVgu7Z7dWuszi8BljZf9QsaZ/eBuMkZ6nJGKl+x+EbO7d4ZdPxtuUt83KyiWL7O2x3B+5Jv24BwcnpxUxliY/bXf7ypwwFSP8Keq9Nla39dNdgtPFWn6n4gSK7leDQVsGimt5n2gkOzAoo/iyU/KuE1m+l1TVrrUJuHuJS+P7o7D8BgfhVQdKK8ytiZ1klI+hwuX0cLNyp9rf15vr6IK7j4IXdvY+OftV05SGOylLMFLYGV7DmuHrv/AIBf8lET/rzl/wDZa1y7/eqd+6ObiC/9l4i2/K/yPcP+Eo0M2LXwu5DAsnlFvs8md2M4xtz0715L+0De22oSaJdWjl4XikKsUK5+bHQjPavc68U/aS/4/wDSP+uT/wAxX12duP1OVl2/P0PyjgyNVZvT55Jqz2Vuj82eRV1ugeC31fw7batHehDJeGGWMpny4hjdLn23Dj3rkq1tP8RavYaebC0uvLtyk0ZUKOVlChxn32r+VfGYeVKMn7VXR+x42GJnBLDySd+vY2tS8C3VvNdrBeQmK1uZ4pZpjsVUiVGLnAJ/jA4zUw+H841cWsmp2yW7DEchJ3St5KysEXHIAYckisc+LtdMkrtdI3nSSSSq0SlXMiqr5HcEKvHtUg8aeIfOeY3UTOx3AmBTsOwIdvHy5UAHHpXTz4O/wvp/wep5vsc25bc8dn9/R7f12Lk/gHWGtmurLbPbrbxy7mBBYtEJCowCOAe5Gah8PeFrfVtAk1D+1ClwC+2COHzCoUZy4B3AHsQp6c1Qm8TaxPaG1mmhlh2KqrJAjbNqBAVyODtAGaNL8T61pun/AGG0uUWEFjGXhV2iLDDbGIyufao58Lz35Xb+vM1dLMnSa5481193Xo/y/wAi/pfg25uLmCG71CxtnlgMxi83Msa7Cyllx0IHUE4pi+C9XMgXzrAB9ggczHbOzruVU+XOceuKrR+KtbSKOMXERKR+WJDCpcrgrgtjJ4NEHivXIVVUukwiIqbolOzYu1WXI4YDjNHNhLbMbhmd21KP9fIu6d4I1O4vba3uJbeIvJEJ41fdLbrIcKzLjGDjsTXMzx+VPJFnOxyufXBxWzF4s16MQ7bwbomRhIY13vs+4GbGWAzwDWLIzSSNI3LMSx+prGs6Nl7NP5nVhY4pSk67VulvxN34dTRweOdHmlJCLdLkgE/oK+lY/EGlPqTaes0puVdkK+RIBlc5+bGOx7183fDL/kf9F/6+l/ka+pa+n4dt7Cd11/Q/NfEBVHjKXK0ly9r9X5o8f+O+vaZqnhSzt7KaR5Fv1choHQY8uQdWAHcV4vXvf7Rv/ImWP/YRT/0VJXgleTn1vrjt2R9RwOprKY87u7vZW6+rCuu0jwPd6jp9lqEdwq21xbTTSMWQGMpnChSdzZx1Arka0rbXNStzamKcL9lheGH5R8qP94V5tCVJN+0Vz6TGQxMor6vJJ+fo/wBbf8HY2G8EakzwCK5s0WdE8rz5Spkdk3lVwD0A74qDXvClxpmni/ju7e4iWGGSZAxEkZkBxkYxjjrn8Kt6N44urOE/a7YXkqbfIZmAWPCFBxj0PUEVi3mvand281vPMrRzJHG42AZWPOwfhk10VHheT3U7v8P6/I4qKzJ1ffa5Vb59/wAPTXyNk+DVl0C3vrHUDd3Uwi/cxw5QNIcBN4J2sDjO4AU2z8FzTpdr/bGmebA0SDZMWTe7sm1jtypyvpznPTmqP/CW68LBLNb1VVAiiRYlEpVCCql8biAQMDPakm8Va1LuzNAgZ0dhHAq5ZHLgnA5O4k0OeEunyv8Ar5iVLM7Nc63/AAuvLtcmHg3WvLb5bf7QFd1tfM/euiPsZ1GMYDZ7546VMPBl5HDfTXF1bNHaQTszQMXAli27omyBg/MORkehqk/irXWhkjN5guW/eCNQ6hm3sobGQpbnFFz4q1u4SVJLlAs0ciSqkSqH8zG9jgcsdo59qm+Fts7/AKl8mZN/FG3z/wAjEoooriPWPcfglrNhpHgIm+eVfMv5duyFn6Kmfug4rvrnxNpNvNDDLLOHmRXTFvIRhunIHFcl+zz/AMiHL/1/yf8AoKV6NX6Fljh9Up3XTv8A8A/A+JI1nmuI5ZK3N2/4J8ufFI5+ImuEf8/P/sq1zVdN8VP+Si65/wBfP/sq1zNfC4r+PP1f5n7fln+5Uf8ADH8kFaPhzUn0bW7XU1hEvkscoTjcpUqRnscE81nV3a+IY9Q0zw3Y6pfQSQvdkamhiRT5QkG3cQAQNvpRh4pyvzWatb7wx1SUYKPJzRldPV7Wb7eVt1rYzrXxBolhdN/Zum6jBDLaywSu12GmUuQdyHGFxjHuCa0ZfHsDx3a/2ZITN5wUtKDkPbLCC/HLfLuJ75qTTB4NuNN1GW8j06Kd2nEEYZ1MW1R5W3rndznt1qYt4Hk1FiLTTlijvbqKNRK6q8IVfKc5yCc7sZwDXoQ9sorlqRSf9djw6n1aU3z0Jtq+uvrvf5f8AD44tdV1yN7gSWFu8VyrOzcwtLHtzGyqSMYGODT9U8d2ds9zaWSzXI8uIJdAj94ywCNg+4ZIznnAPX1pZ7nwpb2Vza2Uumzkx3ghaVGwpLQlAM9OBIAe+KZft4KnvbyZpLJ4mlk85mZ/NC+Uvl+Tjg/Puzn+VayqVuVr2kb6P+vQ5o0cI5J+wnypNJejv63fqecjgYorrPFZ8Nvpcw0qG0iuIbmFYmhZt0kZhy5OTzh65OvHq0/Zy5b39D6vDYj28OflcfJhXrn7PF9b2aayJi4wqyfLGzfKOvQe/SvI69l/Zs/1esf70f8AI16GTW+uQv5/keDxhf8Asiry+X/pSPSo/E2kyWct0r3PlRMFYm1kByemBtya8K+Nt/b6j4xW5tTIYzbIPnjZDkZ7EA19HV89/tAf8j2P+vVP619Dn7j9U0XVHwHAsaqzT3pJrlfS3bzZ53RRRXxJ+yHVX/iTSbqRdRbSLg6qRAJGa5/0c+XtH3MZ5CjgnA5rRuPHsfk3cdva3264E5E0twDJG0roxVSP4Bs4HvXCrjcN3TPNei6xfaNdzQLPrGltoD3EHlWUNqRcQxjG8FgoK45zyd1enQr1ZqT50n8uvX+rng4zB4elKEXTclr1k7Wtot/ktFo9Rs3xJ8y2v4xZ3gkubszpJ9o5jTdGdn/jhHpzQfiJaXFt5F9p17KBfm8VlnXcP3gdU5HQYxU2mXXhaxuHPmabFO8S+cINzQ5FwhXbu5zsBzUOoJ4KuTbi3iSaSe8HmvFI3nHMrbgEC8rtxjn6c11OddpP2qv/AME8xUMEpcv1aSV99e2++3z1Ka+O1HyGzuDD5RXy/OG3cZ/N3Y+nFXdO8Z6beakkupJJFZxQzCW3lcss2X8yMKAOGDADnAxmr13pPhXTp4G1exsLeaRJzFErSJE+2QBd27kHb7da821b7L/adz9hXZbea3lLvLYXPHJAz+QrCtXr4e3NJPy/zOvCYXBY26hTlHfX8NNXr5/qM1G6lvr+e8nYtLPI0jE+pNQUUV5Tdz6WMVFJLY7z4G6la6X4wnubvzfLNhIg8uNnOS8Z6Ae1e7P4g05dUGmn7T55cIMW77cnp82Md68V/Z2/5Hq5/wCwdJ/6Mjr6Ar7bIXH6orrqz8a44jVeavlkkrR6et+p4V+0Dq1pqdxo62vnZg+0B/MiZOSY+mRz0PSvLK9i/aX/ANboH+7c/wDtKvHa+czq312dvL8kfoPB6ksmo8zu/e8vtS9Qoooryz6U3vC/hubWre9ummFvb20LuGIyZHUZ2D8OT6VY0PwlcagJIrqV9Muows7R3cRjBtv4pVz1x6d8isvSNd1fSVkTT9QuII5FZXjWQ7DuGCducZ96itNUv7aWSWO5dnlhaBmkO47G6jn6V1RnQSjeLfc86rTxspT5ZpLTl8v6/qxrzeD9U/sn+2LVRJYOw8lmBV2Rm2q5428nHGc89Klv/AusWMMs93cWEUMUAmaRpHAwWKYwVzncMdKyo9f1SOztrVZo9tqymBzCpkj2tuADEZAB5xVjUfFWtX9nLaXE8XkyrtdUhVQRv39v9rmr5sLZ6O9vxM+TMuZLmja/zt/mYdFFFcR6oV0nwyuY7PxzplxMJCiSknYhY9D0A5Nc3XV/CT/koek/9dT/ACNdOD/3iHqvzPPza/1Ctb+WX5M+hT4j04WS3nl3vltIYwPskm7OM/dxnHvWZ4z16x/4RS7Gy7/0qzdo/wDRn46j5uPl/GurrI8af8inqv8A16yfyr9DrOHs5adH1/4B+BYOFb6xT95brp5rzPk0cJn2rvNR+HssOlQXFpdzSXM3k+XHLEEjlMg6I27kjvxXBj7o+laE2r6hLqcOpm4K3cIQRyKACu0YWvzuhOlFP2kb7fLuf0Di6WJnKLoT5bXvdXvtZfnc2rTwLrN4S1rNYzwhC4mjkdlbDFSAAu7IIOeMD1qreeFdQigsXtP9Pkubf7RJHbxuxgXcVy5xgDg8+xpI/Futx3Udwk1urxDEQFugWM53ZUY4OSST371Svtb1S9iijuLp28pWRWX5WKsSSCR1GSfzrSUsLy6J3OenDMef35Rt/wAPv+G1jfvvBaRpLBZX9xc3tvdpZz5snW3ErMFwJRkcEjOcdeKqR+CtWmj1CS3msp1sC4mKO+CyLudVJXBIHqRntmo5vGniOWCOF75SEkSVmEKBpGQgqXYDLYIHX0qG18U61bQTwx3Eeyd5XfdEpIMq7ZMHqMj09KuUsI3s/wCvmzKFPM4w1nFv+uyX9Pc0pfAt/HYyObyza8inaKWBXJ8vbC8rBjj7wCYwMjJ61DZeBtcu42eE2uFgjn5duVdN4GduAcdiR+NQnxn4gJQm6iJWTzGPkLmRjGYyX4+bKsQc05fGviFel1DgABR5C4QBNny8cfLxxTcsHfZi5M2SfvRv89/u2Ld14GvEkkhtb22unSWONmUlUUNEZCWyMjAHvxj6VBb+CNWnCtHdad5UhjWCUzNtnLgldny5/hI5AxVX/hLNcDKy3SqysjEiNfmKIUG71+U4PrTT4q1oyRv9pRRHIkkarGAqFAQoUDoBk8e9JywjezKVPM0rc0f+D16GNKjRSvE4wyMVYehBwa+jPhdr1mPBmkWPk3nmxWQLN9mfYdoJOGxg185yyNLK8rnLOxZj7k5NfUPwt/5J5of/AF5pXpcOte3nddP1R8zx+qjwVHldve10v0ZbtvE1hcW880dvqO2BQzA2jgnJxwMc0o8R2f2H7Z9l1HZ5vl7fsb784znbjOPetmivr7w7fifk6hXt8a+7/gnG+G7q1uviJrEkNrLHI9rA5kkYgsCi4BQj5SK7KuS0YW3/AAs3XSjymf7PDvUqNoG1cYPWutrSv8St2X5HPlt/Zzv/ADS/9KYVz2tShfG/h+L7JFIXjucTMDuiwg6HoM+9dDWBrCTnxnoLpeJHEqXPmQGbaZfkGMJ/Fj9Kml8T9H+Rrjb+zVv5o/8ApSN+iiisjrPNviH8M7jxV4kbVo9YitFMKR+W1uXPy55zuHrXO/8ACj7v/oZIP/AQ/wDxde10V51TKcLUm5yjq/N/5n0GH4ozPD0o0qdS0Yqy92P+R4p/wo+7/wChkg/8BD/8XR/wo+7/AOhkg/8AAQ//ABde10VH9i4P+T8X/mbf64Zv/wA/f/JY/wCR4p/wo+7/AOhkg/8AAQ//ABdR3XwVure1lnPiKFhGjOR9kPOBn+/Xt9Q36eZYzx4zuiYfmKFkuCv8H4v/ADJlxhnHK7Vf/JY/5HjX/Cj7v/oZIP8AwEP/AMXR/wAKPu/+hkg/8BD/APF17RC2+FH67lBp9H9i4P8Ak/F/5lLjDN/+fv8A5LH/ACPFP+FH3f8A0MkH/gIf/i6P+FH3f/QyQf8AgIf/AIuva6KP7Fwf8n4v/MP9cM3/AOfv/ksf8jxT/hR93/0MkH/gIf8A4uui+HnwzuPCviRdXk1iK7UQvF5a25Q/NjnO4+lek0VdPKcLTmpxjqvN/wCZjiOKMzxFKVKpUvGSs/dj/kFcN8TvAc3jG4s5YtTjs/syMpDQl92T9Riu5orsr0IV4OnUV0zycFja2CrKtQdpL0f5nin/AAo+7/6GSD/wEP8A8XR/wo+7/wChkg/8BD/8XXtdFcH9i4P+T8X/AJnuf64Zv/z9/wDJY/5Hin/Cj7v/AKGSD/wEP/xdR3fwVure1lnPiKFhGpYj7Iecf8Dr2+q2rc6Zc/8AXJv5U1kuCv8AB+L/AMyZ8Y5wotqr/wCSx/yPHf8AhR93/wBDJB/4Bn/4uoz8FLr7SIP+EigyUL5+yH1A/v8AvXt9VWP/ABNkH/TBv/QhSWS4L+T8X/mEuMc3Vv3v/ksf8jx7/hR93/0MkH/gIf8A4uj/AIUfd/8AQyQf+Ah/+Lr2uij+xcH/ACfi/wDMr/XDN/8An7/5LH/I8U/4Ufd/9DJB/wCAh/8Ai6P+FH3f/QyQf+Ah/wDi69roo/sXB/yfi/8AMP8AXDN/+fv/AJLH/I8n8LfCO50XxFY6q+uwzrayiQxi1KlvbO7ivWKKK7MNhKWGi40lZM8nMM0xOYzU8TK7Stsl+Ry3xL8KSeL9Eg06K+SzMVyJ97R784VlxjI/vfpXnv8Awo+7/wChkg/8BD/8XXtdFY18tw2Inz1I3fqzqwPEOYYGl7GhO0fRP80eKf8ACj7v/oZIP/AQ/wDxdH/Cj7v/AKGSD/wEP/xde10Vj/YuD/k/F/5nZ/rhm/8Az9/8lj/keKf8KPu/+hkg/wDAQ/8AxdRyfBW7S4ih/wCEihPmBufsh4x/wOvb6q3H/IQtfo/8hQslwX8n4v8AzJnxjm6X8Xt9mP8AkePf8KPu/wDoZIP/AAEP/wAXUY+Ct0bprf8A4SGHKoH3fZD3JGPv+1e31WT/AJCsv/XBP/QmprJcFr7n4v8AzFLjDN7r97/5LH/I8d/4Ufd/9DJB/wCAh/8Ai6P+FH3f/QyQf+Ah/wDi69ropf2Lg/5Pxf8AmX/rhm//AD9/8lj/AJHin/Cj7v8A6GSD/wABD/8AF0f8KPu/+hkg/wDAQ/8Axde10Uf2Lg/5Pxf+Yf64Zv8A8/f/ACWP+RzXw38MSeEvD76XJeLds1w03mLHsHIAxjJ9K6WiivQpU40oKEdkeBicRUxNWVaq7ylqzzLxR8JYdc8Q3urtrUsJupPMMYhBC8AYzn2rN/4Uhb/9DBN/34H+Nev0VxyyrCSk5OGr82exS4nzSlBU4VdErLRbL5HkH/CkLf8A6GCb/vwP8aP+FIW//QwTf9+B/jXr9FT/AGRg/wCT8X/mX/rZm3/P78I/5Hja/BW3N08H9vTfKivnyB3JHr7VL/wpC3/6GCb/AL8D/GvVk/5Ck3/XCP8A9CerNN5Rg/5Pxf8AmTDizN7fxvwj/keNxfBW3eWWP+3ph5bAf6gc5APr71L/AMKQt/8AoYJv+/A/xr1aA41C5XvsRvz3D+lWaHlGD/k/F/5hDizNrfxvwj/keQf8KQt/+hgm/wC/A/xo/wCFIW//AEME3/fgf416/RS/sjB/yfi/8yv9bM2/5/fhH/I8g/4Uhb/9DBN/34H+Ndh8OfBEfg5bwR6g939pKk7owu3FdfRWlHLsNRmpwjZr1ObF8Q5ji6To1ql4vpZf5BXAePfhtF4r1wao+qyWp8pY9ixBunfOa7+iuivh6dePJUV0cOCx1fA1fa4eVpbdP1PIP+FIW/8A0ME3/fgf40f8KQt/+hgm/wC/A/xr1+iuP+yMH/J+L/zPX/1szb/n9+Ef8jyD/hSFv/0ME3/fgf41FN8FraOSJP7emJkYqP3A44J9favZKq3g/wBLsvaVv/QGprKMH/J+L/zJnxZm6Wlbt0j39Dyr/hSFv/0ME3/fgf41F/wpa3F0If7enzsL58gdjj1r2SqpP/E2Uf8ATA/+hChZPg/5Pxf+YS4tzdW/ffhH/I8sl+CqTNum8SXMjYxl4gT+ppv/AApC3/6GCb/vwP8AGvX6KX9kYP8Ak/F/5lLivNl/y9/CP+R5B/wpC3/6GCb/AL8D/Gj/AIUhb/8AQwTf9+B/jXr9FH9kYP8Ak/F/5h/rZm3/AD+/CP8AkcF8PvhxF4R1yTU01SS6L27QbGiC4yynOc/7P613tFFdlChToQ5KasjyMbjq+Nq+1ryvL+uxxPxQ8DTeMn05otSSy+xiUHdCX3b9nuMY2/rXFf8ACj7v/oZIP/AQ/wDxde10VzVssw1ebqTjdvzZ6WD4kzHB0Y0KNS0Vtonu79UeKf8ACj7v/oZIP/AQ/wDxdH/Cj7v/AKGSD/wEP/xde10Vl/YuD/k/F/5nT/rhm/8Az9/8lj/keIXPwVuoIGlPiKEgY4+yH1/36k/4Ufd/9DJB/wCAZ/8Ai69h1UbrJk7sVA/MVao/sXBW+D8X/mSuMc45mva/+Sx/yPEZ/gndQwSSnxFCQiliPsh5wP8Afp6/BC7ZQ3/CRwcj/n0P/wAXXsmo/wDIPue/7pv5GpYv9Un+6Kf9i4K3wfi/8w/1xzfmt7X/AMlj/keLf8KPu/8AoZIP/AQ//F0f8KPu/wDoZIP/AAEP/wAXXtdFL+xcH/J+L/zK/wBcM3/5+/8Aksf8jxT/AIUfd/8AQyQf+Ah/+LrX8H/Ce50HxJZ6s+uRXC277jGLYqW49dxxXqlFVDKMJCSlGOq83/mZ1uK81rU5U51NGrP3Y7P5BVPXLI6jo93YLIIzcRNGHIztyMZxVyivRklJNM+fhNwkpR3R4oPgfdgf8jJB/wCAZ/8Ai6P+FH3f/QyQf+Ah/wDi69rory/7Fwf8n4v/ADPpP9cM3/5+/wDksf8AI8U/4Ufd/wDQyQf+Ah/+Lo/4Ufd/9DJB/wCAh/8Ai69rop/2Lg/5Pxf+Yf64Zv8A8/f/ACWP+R4gvwUujcvB/wAJFDlUVs/ZD3JH9/2qT/hR93/0MkH/AICH/wCLr2KP/kKTf9cI/wD0J6s0PJcF/J+L/wAyYcYZu1/F/wDJY/5Hin/Cj7v/AKGSD/wEP/xdH/Cj7v8A6GSD/wABD/8AF17XRR/YuD/k/F/5lf64Zv8A8/f/ACWP+R4p/wAKPu/+hkg/8BD/APF0f8KPu/8AoZIP/AQ//F17XRR/YuD/AJPxf+Yf64Zv/wA/f/JY/wCR4p/wo+7/AOhkg/8AAQ//ABder+E9KbQ/DdhpLzCdrSERmQLtDY745xWpRXRhsBQw0nKlGzfmzgzDPMdmMFTxE7pO+yX5IKKKK7DyDltImDfEbWoPsMMZSCE/aAp3yfKvBPTiuprmdKjuR8QdYke/jkgMEWy2FxuaM7VySn8OfXvXTVtW3XovyOLAX5J3/ml/6Uwrmtc+z/8ACeeHPMMvneXdeXtA2/cGc966WsHVzN/wmOhBbGOWPZcb7gx5aH5RgBu2envSpfE/R/kysar01/ij/wClI3qKK808RfGPQtIHiST+y9UurfQZI7Z7hI1EdzduQFt4iTy/zDJxgVkdZ6XRXE/DXx83iy81PSdS8PX3h3WtM8trixunVzscZR1ZeCD/ADrtqACiiigAooooAoWF1DDYwQyybJI41R1IOQQMGp/t1r/z2H5GrFFNtEKMkrXK/wButf8AnsPyNH261/57D8jViijQdpd/6+8r/brX/nsPyNIb+zUgG4UE8DPerNZur/8AH9pv/Xc/+gmnFJsipKUI3LX261/57D8jR9utf+ew/I1YopaF2l3/AK+8r/brX/nsPyNH261/57D8jViijQLS7/195X+3Wv8Az2H5GoL64huLc28Tb2lIQgA8AnBP4Cr9FCaQnGTVmwqnfSLBdW0zsETLKzHoBjj9auUUJjkroq/2hY/8/UX50f2hY/8AP1F+dWqKNBWn3X3f8Eq/2hY/8/UX50f2hY/8/UX51aoo0C0+6+7/AIJV/tCx/wCfqL86P7Qsf+fqL86tUUaBafdfd/wSr/aFj/z9RfnR/aFj/wA/UX51aoo0C0+6+7/glX+0LH/n6i/Oj+0LH/n6i/OrVFGgWn3X3f8ABKv9oWP/AD9RfnUcU0V1qKmJldYoydw7Enp+lXqKd0Llk93+H/BCqkrLFqaMxAEsRUknH3SMf+hGrdNkjSQYkRXHowzSTKkrrQTzof8AnrH/AN9Cjzof+esf/fQpv2a3/wCfeL/vgUfZrf8A594v++BRoHvDvOh/56x/99Cjzof+esf/AH0Kb9mt/wDn3i/74FH2a3/594v++BRoHvDvOh/56x/99Cjzof8AnrH/AN9Cm/Zrf/n3i/74FH2a3/594v8AvgUaB7w7zof+esf/AH0KPOh/56x/99Cm/Zrf/n3i/wC+BR9mt/8An3i/74FGge8O86H/AJ6x/wDfQo86H/nrH/30Kb9mt/8An3i/74FH2a3/AOfeL/vgUaB7xFaMsl5dSjBAKxgjuAM/zY1apERUXaiqq+gGBS0NhFWRSlmittSdp3VFlhUKT6qTn/0IU/8AtCx/5+ovzq1RTuieWS2f9feVf7Qsf+fqL86P7Qsf+fqL86tUUtB2n3X3f8Eq/wBoWP8Az9RfnR/aFj/z9RfnVqijQLT7r7v+CVf7Qsf+fqL86P7Qsf8An6i/OrVFGgWn3X3f8Eq/2hY/8/UX50f2hY/8/UX51aoo0C0+6+7/AIJV/tCx/wCfqL86j8+G6v4FhkDiMNISp6cbcf8Ajx/Kr1FO6E4ye7/D/ghVW73R3UEwR2X5lfapYgY44HvVqikmVJXRX+2R/wDPO4/78P8A4UfbI/8Anncf9+H/AMKsUUaBaXcr/bI/+edx/wB+H/wo+2R/887j/vw/+FWKKNAtLuV/tkf/ADzuP+/D/wCFH2yP/nncf9+H/wAKsUUaBaXcr/bI/wDnncf9+H/wo+2R/wDPO4/78P8A4VYoo0C0u5X+2R/887j/AL8P/hR9sj/553H/AH4f/CrFFGgWl3KVxJ9oeBI45uJQzbo2UYHuRV2iihsIxtdiOoZCrcgjBqlY3cSWkSTybZVUBwQcg1eooTBp3uiv9utf+ew/I0fbrX/nsPyNWKKNAtLv/X3lf7da/wDPYfkaPt1r/wA9h+RqxRRoFpd/6+8r/brX/nsPyNAvrQjiZT+dWKzfDJJ0ePPP72X/ANGNTsrXIcpKaj3v+Fv8y19utf8AnsPyNH261/57D8jViiloXaXf+vvK/wButf8AnsPyNH261/57D8jViijQLS7/ANfeVbNhLc3E4ztJVEOOqgZ/mxq1RRQ2EVZBRRRSKCiiigAooooAKKKKAOS0b7N/ws3Xdhm+0fZ4d4IGzG1cY711tcvpMsjfETWYjYRRosERFyIiGk+VeC3fFdRW1bdei/I4cvXuT/xS/wDSmFZl94h0GwjSS91rTrZJGZEaW5RQzLwwBJ5I7+lQePLXVL3wRrlnokhi1OfT547Nw2CspjIQ57c4r5tsrz4NHwh4V03xFY6hFqfh+2nS58PTaZJLLc3c0YSVmBUljvG4MD6Vhfc77bH1VDJHNCk0MiyRuoZHU5DA9CD3FfN/iy08Aaf8Tb681G88dNYwamNRutIh0iWSxe7VR+9DhOV6EjOM969Z+Ael6vo3wg8O6brkcsN9DbHdFK2XiQuxRGPqEKj8K8a/aCvPFg8ZPbeKPHHhHT/DBfNros2py2jXMeBgz+WN7DOeMgU3pLQS1id1+ztq/hPxFrPijX9H8Qat4g1a6nX7Zd3libZYoxny4Y1xjCj3PrxXslec/Am6vrnw4dtn4Ng0VQosT4cmaSM+u7I4P616NTYkFFFFIYUUUUAFFFFABRRRQAVm6v8A8fum/wDXc/8AoJrSrO1j/j507/r5H/oJqobmNf4Pu/M0aKKKk2CiiigAooooAKKKKACiikZgqlmIAHUmi4C0VD9qtf8An5h/77FH2q1/5+Yf++xWXt6X8y+8dmTUVD9qtf8An5h/77FH2q1/5+Yf++xR7el/MvvCzJqKh+1Wv/PzD/32KPtVr/z8w/8AfYo9vS/mX3hZk1FQ/arX/n5h/wC+xR9qtf8An5h/77FHt6X8y+8LMmoqH7Va/wDPzD/32KPtVr/z8w/99ij29L+ZfeFmTUVD9qtf+fmH/vsUfarX/n5h/wC+xR7el/MvvCzJqKh+1Wv/AD8w/wDfYo+1Wv8Az8w/99ij29L+ZfeFmTUVD9qtf+fmH/vsUfarX/n5h/77FHt6X8y+8LMmoqH7Va/8/MP/AH2KPtVr/wA/MP8A32KPb0v5l94WZNRUP2q1/wCfmH/vsUfarX/n5h/77FHt6X8y+8LMmoqH7Va/8/MP/fYo+1Wv/PzD/wB9ij29L+ZfeFmTUVD9qtf+fmH/AL7FH2q1/wCfmH/vsUe3pfzL7wsyaioftVr/AM/MP/fYo+1Wv/PzD/32KPb0v5l94WZNRUP2q1/5+Yf++xR9qtf+fmH/AL7FHt6X8y+8LMmoqH7Va/8APzD/AN9ij7Va/wDPzD/32KPb0v5l94WZNRUP2q1/5+Yf++xR9qtf+fmH/vsUe3pfzL7wsyaioftVr/z8w/8AfYo+1Wv/AD8w/wDfYo9vS/mX3hZk1FQ/arX/AJ+Yf++xR9qtf+fmH/vsUe3pfzL7wsyaioftVr/z8w/99ij7Va/8/MP/AH2KPb0v5l94WZNRUP2q1/5+Yf8AvsUfarX/AJ+Yf++xR7el/MvvCzJqKh+1Wv8Az8w/99ij7Va/8/MP/fYo9vS/mX3hZk1FQ/arX/n5h/77FH2q1/5+Yf8AvsUe3pfzL7wsyaioftVr/wA/MP8A32KPtVr/AM/MP/fYo9vS/mX3hZk1FQ/arX/n5h/77FOS4t3YKk8TMegDgmhVqbdlJfeFmSUUUVqIKKKKACiiigAooooAKzvDYxpKD/prL/6MatGs7w7/AMgpf+usv/oxqpfC/wCu5k/4sfR/oaNFFFSahRRRQAUUUUAFFFFABRRRQAUUUUAFFFFAHMaTFIvxE1mU38UiNBEBbCUlo/lXkr2zXT1yWjfZf+Fm67sE32j7PD5mcbMbVxjvXW1tW3XovyOHL37k/wDFL/0plPXA7aLerHqA01zbvtvCFItztP7zDcHb1544r5gv/EvjbWNdbS/h78U5vEF3BIFudTutMsraytx3/esNzn2UH619NeJ7eS88N6naRWNvfvNaSxra3DbYpyVICOeynoT6GvlG4fw9aamdJm+H3wdhvA+wwnxCRhvQnZgH8awW539D6j8BQarbeEdPh1vXIdd1FYz9ov4UVEmbcegXjA6fhXjlpqmkfD74j+L7jx54W1K7m1a9FxYavDpb3qS2+wARZUMYypB+XjNeufDSyl07wNpdnNo+naO6RsfsWnzebbxAuSNj9wQQfxry029p4n8V+JWPxa8VeG2sdSa1azbU4IowQqnMankJz396p/E/67C+ya3wFs5LjxZ4u8U6ZoF34e8N6rJD9is7iDyGmkVTvn8r+ANkDGB0r1+uI+GGjw6U175XxC1Lxd5m3Iu72OfyMemzpmu3ofQQUUUUhhRRRQAUUUUAFFFFABWdrH/Hzp3/AF8j/wBBNaNZesLeyXNqbez81IZRIW80LngjHP1qobmNf4Pu/M1KKzzeakP+YQx+lwlJ9s1L/oDyf+BCf40cjH7aPZ/c/wDI0aKzvtmpf9AeT/wIT/GlF5qOf+QPJ/3/AE/xo5H/AEw9tHs/uf8AkaFFUPtmof8AQJk/7/J/jR9svu+kzfhKh/rRysPbR8/uf+Rfoqh9tvf+gVN/38T/ABpPt11/0Crn/vpP8aOVh7aPn9z/AMjQqprX/IKuf+uZqL7fcjrpV1j2Kn+tJfzNNoty7QSQnYw2vjP6VyY+LWFqf4X+RdOpGUkl+R55gegowPQUtFfzvY9cTA9BRgegpa5/xtqWtaba2baLaJcy3Nx9mIaJnEbOrBJG2kfIH27vYnkVrSpOrNQjuxN2N/A9BRgegrzzSfGXiqS5Wa/8OlLF1TKLDKs0TEyI3GCGG+PPb5WU85FT6V401+7t9QupfDyolvp0lzBEom3XEqtgKCyDAKleCN2T0OK7JZVXjfRaeaFzo7zA9BRgegriLbxlrja3b6ZceFJl3ecJZo2cplOmwlACCMdcdeM1Sk8d+IZfDdrfw+GXtbq4ldDHKkrhdpXjAQHccnrtHynk0LKsQ2lZa+a8/PyYudHomB6CjA9BXG/8JXrUunS3MWjRrJBqi2kiYmYGIk/Op2Ak8DkAqM9ab/wlWv3GiyXdpoSpcpepCI5BLsdCrFudoYEEAEgFcnjNR/Z1bsu26HzI7TA9BRgegrzy/wDiJqVtMq/8I8URxGoeYTKEdgSVbEZz0425J9BUF/8AEnWoWnW38ITXDwonmRq0heEskbZkwhAX5yMDLcdMVrHJ8XK1o/iv8xe0ielYHoKMD0FcfpvizWrmS7M/hiaKOO0nmgVXYySPEEPlnKgAtvwvJztaqGl+OdZkljjvNBZ/tF0sUEkEU4TaZY0J+ZM8K7Nkhc7ce9ZrLK7votPNf5j51a53+B6CjA9BXntv428UssUkvhIAPaR3bqry5RSqsUBKfNIN2Mccginw+PNRvpdQi0/TrNzY3sMMuJJJCqNcPE24KnDAJu4yAD14Iq3lOJXRfevTuHOjv8D0FGB6CvP4fGfidLYfafDiecqu5YCVUZdkrLn5SVOYwCBu+8MdcVZv/F2uRDT57fRRJDdWXnsnlTbxJ5gUr93gYyRuwcc47VLyuupctl96Fzo7fA9BRgegrz6bx14kgsJ7mXwe7FIyyJE8rEnAPP7vOMHnGTnsat6h4u1y28qYaEnkzWUU4VhKTE7MQ24qh4GBwBu5HFDyvELovvX+Y+dHbYHoKMD0Fcfe+LtWt9UsbRfDFyyXGnvdu5LfI4Vj5fCkdQByQfmGAarnxlrsf2ZZ/DQWSWdonVGlfjYrIVxHz97BJwBg8mpWW13ayX3rz8/IOdHcYHoKMD0Fedt8QNckg1C4tPCM0kNnDC+X85WkZ9m4AeXkhCzZxk4XgVcv/FHigXVmllokCrc2tpMEmWUlWkZxIrMq4G0Beeo3Dg54t5ViF8SS+a8vPzBTTO4wPQUYHoK4nTPGmr309/GfC89qtvpiXsLTs6+Y7Ro/ln5OOWK8ZOUOR0pjeNNXRbK7k0PNnPapLKFjn3o32hY3IBTO1VJcAgEjtip/szEXtZfeuqv3BTR3OB6CjA9BXmcnxE8SBZbhPCUvlxwbzblJvM3FowGZtmAuGY4UM3yngVeHjPxLJqFpGPDK29rNdxwvLIZWKIQhZiAnA+c4Of4TWjyjErdL71/mL2iO+wPQUYHoK5XTPE2p3Hi1dGudIMVu8sqLOFk3YUjBI27QDnqW+grK0/x3rWoQtJZ+GRP+8ZQVkk24XdkZKfe+XjGV5HNZrLa76Lo911v5+THzI7/A9BRgegrzvSviJqt3e2VtN4YkheaLzZIwZTIq73XIUxjpsyd23OcDNH/CfeIWsr66j8JNIlpEr5BmHm7pSo2gx7sBRubjIz0NaPKMUnZxX3rq7dw50eiYHoKMD0FcNY+L/EF9f3EK6CLRYtMnuVjlSUsZlWMxqW2hcNubgZJx2xio4PGHiZVW2m8NpLeeXb7inmom+RoQWOUOEHmt0JYeW2QBzUf2XX2sr+qFzo73A9BRgegrj7zxdqdtrOtWD+H5Vi062WWK5xIyzsQnACoflyxHy5PyHI6Vnnxt4juIYltfDYguXe3BjmEx4eRFdshAAgBbBzkEZK4ohlleSTsradV1Hzo9AwPQUYHoK4e68YeIFa3+zeFi6yWscsnmPICkjLISowh4GzHr8w4qvrfjbxDp95dtB4ZmuraJAY1EUgJJaPksAeAHbgA9PY045XXk1FJXfmv8w50egYHoKMD0Fef3PjjxArt5PhsERXCLImJmYoyZ67Mbs9cZAHfPFE3jrxBHbLcR+EZLiMJl/LaUFySwBQNGCR8uTuwcHpT/ALJxOmi+9f5hzo9AwPQUYHoK5Pw/rniDV5dHuWsYLK2uone6t5IpC6BeMhztxkkYUrnGeldbXHXoSoy5ZWv/AMGw07iYHoKMD0FLRWVhiYHoKMD0FLRRYBMD0FanhUD+3bfjuf5VmVe8PyyRazbtHbvMcnhSB2969LJo82YUEv5o/mZ1ZKMG2ei0Vn/b7kfe0q6/Aqf60v8AaE//AEC7z8l/xr+gORnk+2h/SZfoqh/aMvfTL3/vkf40f2jJ/wBA2+/74H+NHKw9tAv0VQ/tJv8AoG3/AP36H+NIdTI/5huof9+h/jRyMPbQ7mhRWf8A2of+gbqP/fn/AOvR/ah/6Buo/wDfn/69HIw9vDuaFZ3h3/kFL/11l/8ARjUo1T/qHagP+2P/ANemeHWkFm0UtvPCyyO2JExkFiRj86dmosj2kZVVbs/0NOiiioOgKKKKACiiigAooooAKKKKACiiigAooooA5nSpLg/EHWI3sI44BBFsuRb7WkO1cgv/ABY9O1dNXLaTCF+I2tTfboZC8EQ+zhjvjwq8kdBmupratuvRfkcWAvyTv/NL/wBKZhfEOO/m8BeIIdKWV799NuFtli++ZDG20L75xivEPC15Z6X4AsPDV3+z/rtw0dikN0x063YTS7AHcktkktk5PPNe8+LV3+FtVTyr2XdZyjy7J9tw3yHiM9n9D64r5mbTo41Mk3hf47pGoyzDVmOB64B5rDq/67nd0R7j+z/Y6tpvwf8AD9hrlrc2l/BDJG8Fz/rI1Er7FP0Tb+Feb3Wk/B3TfEfj7UvGFvYa7dWt4L27kaxZ/swkCqluG6NITztHPNetfCa40a6+Hej3Hh/UNR1DTJImaCfUJTJcN87bhIx53Bsj2xivIdW8G6ZeeLNUkm8eWKeDP+EniutR097RhP8A2hhdsHmHgoW2noap6z/ruv6/Am/u/wBeZ3nwOvfhveJqn/CDeHW0C7hdFv7Sexa1nGRlCyHnBHQ16XXmPww06S3+JnjG+1zWrS+8SXHkedbWkDRxWtqN3krlvvMRyTXp1D2QdwooopDCiiigAooooAKKKKACiiigAooooAKKKKACiiigAooooAKqaz/yCrn/AK5mrdR3UK3FtJAxIV1KkisMVTdShOEd2mvwHF2aPMKK7L/hE7P/AJ+Jv0o/4ROz/wCfib9K/If9S81/lX/gSO728DjaK7L/AIROz/5+Jv0o/wCETs/+fib9KP8AUvNf5V96D28Djsn1NG4+prsf+ETs/wDn4m/Sj/hE7P8A5+Jv0o/1LzX+Rfeg9vA47J9TRuPqa7H/AIROz/5+Jv0o/wCETs/+fib9KP8AUvNf5V96D28Djsn1NGT6mux/4ROz/wCfib9KP+ETs/8An4m/Sj/UvNf5F96D28Di5EWTb5ih9rBl3DOD6j3oREjZ2RVVnO5yBgscYyfXiu0/4ROz/wCfib9KP+ETs/8An4m/Sj/UzNv5V/4Eg9vA47J9TRub1Ndj/wAInZ/8/E36Uf8ACJ2f/PxN+lH+pea/yL70Ht4HHZPqaht7e3t3ke3giiaVt0hRApc+px1Ndv8A8InZ/wDPxN+lH/CJ2f8Az8TfpR/qZm38q/8AAkHt4HHZPqaMn1Ndj/widn/z8TfpR/widn/z8TfpR/qXmv8AKvvQe3gcdk+poyfU12P/AAidn/z8TfpR/wAInZ/8/E36Uf6l5r/IvvQe3gcdk+poyfU12P8Awidn/wA/E36Uf8InZ/8APxN+lH+pea/yL70Ht4HHbm9TRk+prsf+ETs/+fib9KP+ETs/+fib9KP9S81/kX3oPbwOOyfU0bj6mux/4ROz/wCfib9KP+ETs/8An4m/Sj/UvNf5F96D28DjtzepoyfU12P/AAidn/z8TfpR/wAInZ/8/E36Uf6l5r/KvvQe3gcdk+ppkUaQxiOJFjQdFUYA/Cu0/wCETs/+fib9KP8AhE7P/n4m/Sj/AFMzX+Vf+BIPbwOL2J5xm2r5hUKXxyVByBn05NP3N6mux/4ROz/5+Jv0o/4ROz/5+Jv0o/1MzX+Vf+BIPbwOOyfU0ZPqa7H/AIROz/5+Jv0o/wCETs/+fib9KP8AUvNf5V96D28Djsn1NGT6mux/4ROz/wCfib9KP+ETs/8An4m/Sj/UvNf5V96D28Djsn1NGT6mux/4ROz/AOfib9KP+ETs/wDn4m/Sj/UvNf5F96D28Djtx9TRk+prsf8AhE7P/n4m/Sj/AIROz/5+Jv0o/wBS81/kX3oPbwONJPrRXZf8InZ/8/E36Uf8InZ/8/E36Uf6l5r/ACr70Ht4HG0V2X/CJ2f/AD8TfpR/widn/wA/E36Uf6l5r/Kv/AkHt4HG0V2X/CJ2f/PxN+lH/CJ2f/PxN+lH+pea/wAq/wDAkHt4HG1qeFv+Q5b/AFP8q3v+ETs/+fib9Ksad4dtbK7S5jmlZk6A4xXZl/COZ0MXSqzirRkm9V0ZMq8HFo2aKKK/WTiCiiigAooooAKKKKACiiigAooooAKKKKACiiigAooooAKKKKACiiigAooooA5LRjbf8LN10Ikon+zw72JG0jauMDrXW1y+krdD4iayz2Oy3MEXl3HkkeYdq5G/ocV1FbV916L8jhy9WhP/ABS/9KZV1hbyTSbtNPuIrW8aBxBNKm5I5Np2sw7gHBIrwLXfFni/T9Kgu9T+OXgu3sL55YIbmDRWcOycPsYMRkZHtXt3jrS7rXPBWt6NYzi3ur7T57eGUnGx3QqD+ZrwTS9T0nTdE8NaLqnwh8XnxH4ds5bSCytdM32U8skXlySGQfIytjduPTPesO539j2z4UaJpfh74eaNpej6idTskg8yO8JB+0eYS5k49SxOO1eFeOdC8WJq3iLSbDWfASWV34ii1hTe6z5dwjx7CEZMcZK/Wvafgf4d1Lwp8K9C0HV9q31tCxljVtwiLuziMHvtDBfwrz3xs3gEeLNSOpfA3xJrF35582/h0Myx3DYHzK+fmHv7VUtJ3X9aoS1j/XmdJ8HdL8UTeLvEXjLxI3h8/wBrRW8MI0e8NxEBECPvED1r1KvHf2f9DuLHxL4o1ix8KXvhHw7f+QLLS7sbHaRQd83l5OwHIGPavYqHshLqFFFFIYUUUUAFFFFABRRRQAUUUUAFFFFABRRRQAUUUUAFFFFABRRRQAUUUUAFFFFABRRRQAUUUUAFFFFABRRRQAUUUUAFFFFABRRRQAUUUUAFFFFABRRRQAUUUUAFFFFABRRRQAUUUUAFFFFABRRRQAUUUUAFFFFABRRRQAUUUUAFFFFABRRRQAUUUUAFFFFABRRRQAUUUUAFFFFABRRRQAUUUUAFFFFABRRRQAUUUUAFFFFABRRRQByWjQhfiZrs32mFi1vCPKBbenyryeMfkTXW1yWjNbH4m66qRyCcW8O9y2VI2rjA7V1tbV916L8jgy63JO388/8A0phXP6zE7eNdAlF5FGqJc5hZyGlyg6DGDjvnpXQVzWum3/4Tzw2JFlM3l3XllWAUfIudwxk+2CKVH4n6P8mXjmvZq/8AND/0pHS189wab4b8dfEnxhbfEfxLd291pl6INP0ltTNpFFbbAVlVQRvLEklucdK+hK5zxX4F8HeK5o5/EXhvTdTmjG1JJ4QXA9N3XHtWXU7eh5F+zRYND8RPGPl6xJr2n6eI7SwvBeyXMUCEljAjt97GASR347V9AVR0LR9K0LTk07RdOtdPs4/uw28YRQfXA7+9XqbexPcKKKKQwooooAKKKKACiiigAooooAKKKKACiiigAooooAKKKKACiiigAooooAKKKKACiiigAooooAKKKKACiiigAooooAKKKKACiiigAooooAKKKKACiiigAooooAKKKKACiiigAooooAKKKKACiiigAooooAKKKKACiiigAooooAKKKKACiiigAooooAKKKKACiiigAooooAKKKKACiiigAooooAKKKKACiivL/HHxft/C/ie60N9Bmumt9uZVuQobcobptPrWNavToR5qjsjtwOX4nH1HTw8eaSV90tPnY9Qorzjwz8VINb8Papq66LLAunvGpjNwGL7899vGMVHF8WbeSVI/7DlG5guftA4yf92unDU5Yqn7SkrxPKzXF0cpxLwuMfLNdN9/S6PS6K57UfE8dlcyQvaMRGMlvMAGMZ9KxtI+K/gi+1qLRZNdsrXUJ22wQyS480+isQFJz2zXk4fOMHiK8sPSneavdWelvO1vxOpwkldndUUUV6ZJzGlJeD4hay8lmUtTBF5U/k43nauRv74rp65TR1x8Stcb7bG+beH/AEcF90fyrycjbz7E11dbVt16L8jhwHwT/wAUv/SmFYGsSXC+M9Bjjt43hdLnzJTFlkwgxhv4c/rW/XPa1Fu8beH5ftkUexLn9wzMGlyg6ADBx3yRSpfE/R/kXjb+zVv5o/8ApSOhooorI6wooooAKKKKACiiigAooooAKKKKACiiigAooooAKKKKACiiigAooooAKKKKACiiigAooooAKKKKACiiigAooooAKKKKACiiigAooooAKKKKACiiigAooooAKKKKACiiigAooooAKKKKACiiigAooooAKKKKACiiigAooooAKKKKACiiigAooooAKKKKACiiigAooooAKKKKACiiigAooooAKKKKACiiigAooooAK+Vfjt/yVPVv+2X/AKLWvd/jH8QdN+GvguXxFqNvLdMZVgtraMhTNKwJC5PQYBJPPAPB6V8jat8RJPG/iGXXr3T47F70qPLicsE2gKOT9K8nOISnQSj3/wAz67gvE0sPmEnUdrxa+d0erfDD/knXiv8A67W/8mrG1DWdO0eSGbULgRgOG2gFmIB54FbPww/5J14r/wCu1v8AyavOPiJo+o3V6Ly1gkuIzD5e2MZKnnt75r3MhqSp5YpRV9X+Z+feIeGo4niydOtLlVo/ktD2HWPFOifEfw3q8ng7U1vGKBWjwY5FPHBVsEZx+NfN3i/wd4q8QeLtN0fRdFv5r8ptwsTARHf95mx8oHXNd/8Asy+A/E+g67qGua5YXGlwSQeTHBcKUklJOdxU9APU19V+A/8Ajzuf+uo/lX51llaGHz6rhKb5oybk32drtfL8D25JypJs1tAtrqz0OxtL2f7Rcw28ccsuPvsFAJ/OrtFFffnOcppElkfiTrccdvKt2LeHzZTKCjDauAFxx+ddXVODToIdUuNRXPnTqqvwOgGB79quVpUkpNW7I5sLSlSjJS6yk/vbYVzWutbjx74bWRJTOY7rymWQBR8i5yMZP4EY966WmtHG0iyMil1ztYjkZ64NKEuV39fyKxFJ1YqKfVP7mn+g6iiioNwooooAKKKKAI554YADNIsYPTccVQTVoDqLwmVBCEG188Fu/wDP9Kv3Sq1u4aMS/KfkI6+1c+NDuUjWb927hsmL1HpmgDoYZopl3RSK6+oNPpqKoiCquxccDGMVyXhPwFY+HdRvr231K6uHvImjZZILdAoJzkGONWP4k0AbWm+I9C1LUptNsdVtbi8gz5kKPlhjr9ce1WX1TT0aRGu4w0TbXXPIPHb/AIEv51xFz4U8VXHhNvC+/Rba2trFrS0u45JDPN8u1Sw2DyTjlirPuOemaz9S+GmpNrs1/p09jAGklW2kM8iyWkLCHAQBSDzGwK5A+bOT0pgep1QvNa0mztL27utRtobex/4+pHkAWH/ePbqK851DwB4in8OXWlxLpKPNdCSeQX0269GT+8kLRMI25HyhWzj7wrR0XwNrEPgO/wBB1S8s7u6vGi3yF3ZGVSuQxK5OQuOlLuHY67UPEugafcw217q9pBNPA1xEjyAFolBJcf7IAPPStVGWRFdGDKwBBHQivIvEXwv8RalcadNHq9kXs/tVvukeRS1s8DRxJwDnkhmHTPTNNm+GPiiS91qSTXvtEV5Eyxr9rEXm5dGVHxbkqEClQS0gIJ+UA4oA9dE0Rna3EiGVVDsmfmCkkA49CQfyNPryhPhxripDPKdJu7n+zYLS4V7iSNZ1imkbyWZY/uFZEywUcxD5MMQLFl8OdXjH2t9Tii1FLiBrSaOeVhZwiRjJEm4cgI2wEj5gozjsMD0+ivE4vhV4uTQJLOTW4ri4+1RSoHvQse5VcNMcWuC7FgSpVj8o/eA817RaLMlrElxIskyookdVwGbHJA5xz70wJKKKKQBRRRQAUUUUAFFFFABRRRQAUUUUAFFFFABRRRQAUUUUAFFFFABRRRQAUUUUAFFFFABRRRQAUUUUAFFFFABRRRQAUUUUAFFFFABRRRQAUUUUAFFFFABRRRQAUUUUAFFFFABRRRQAUUUUAFFFFABRRRQAUUUUAFFFFABRRRQAUUUUAFFFFAHCfHL4dW3xN8DP4fmvDZTxzrc2txs3BJVBAyO4IZgfrXyLd/D6/wDBetyaFrV5aTT2TAsbZmKvn5hywB6Edq+9az73SNMuHkuJtLtLicjOZIlJYgcAkiuXF4eVenyxdj1MoxtHBYj2tanzq217a3R88fC9l/4V14s5H+ut/wCT1WtGX7ZB8w/1q9/cV6D4L8bapP8AEa48B+Ifh1p3h6ZtPOoZhv0uFlQMQuQqAdj1PFZ/w98e+J/GlwbrSPhNpR0WLUpLGa+OrxBo/LfaziMxgnHBxXoZXWWBwyotXPl+LsA+IM0ljoy5E7aPXZd9DrPEH/IWm/D+Qrf8B/8AHnc/9dR/KvOfDnxM8ZeKtb1OHw/8LrG+sNO1NrGe8k1uONhtbBbY0eTxzjPtmvZ4Yo41/dxqmeSFGK+Ky/hieFzSWOdRNNydrfzedz25Vrw5bD6KKK+vMAooooAKKKKACiiigAooooAKKKKACiiigAooooAKKKKACiiigAooooAKKKKACiiigAooooAKKKKACiiigAooooAKKKKACiiigAooooAKKKKACiiigAooooAKKKKACiiigAooooAKKKKACiiigAooooAKKKKACiiigAooooAKKKKACiiigAooooAKKKKACiiigAooooAKKKKACiiigAooooAKKKKACiiigAooooAKKKKACiiigAooooAK574it4qj8H38vgtbV9cjUPbJcjKPggsv1IyB710NFAHi3gnRvGmu/GaXx14g8NvoNvD4fXTxHLOkjTTbiWKhTwvJ61B+z58Jo9Ctp9c8TaZe2mvx6zdTQY1CXyzCzfITGr+WcgnqM17hRQFjwv4M/CRLLxFr3iHxTpl7b6j/AG7LdaeyahKiNESSrGNH2N1/iBr3S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//2Q==">
            <a:extLst>
              <a:ext uri="{FF2B5EF4-FFF2-40B4-BE49-F238E27FC236}">
                <a16:creationId xmlns:a16="http://schemas.microsoft.com/office/drawing/2014/main" id="{6D3BC85D-C512-479A-8CDF-C4F491DC31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AutoShape 10" descr="data:image/jpg;base64,%20/9j/4AAQSkZJRgABAQEAYABgAAD/2wBDAAUDBAQEAwUEBAQFBQUGBwwIBwcHBw8LCwkMEQ8SEhEPERETFhwXExQaFRERGCEYGh0dHx8fExciJCIeJBweHx7/2wBDAQUFBQcGBw4ICA4eFBEUHh4eHh4eHh4eHh4eHh4eHh4eHh4eHh4eHh4eHh4eHh4eHh4eHh4eHh4eHh4eHh4eHh7/wAARCABdAL4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rE8XeI7Xw5YC6njM5LhfLRgG5zzz24rlP+Fsab/wBAq7/77Wt4YerUXNFaHn4nNcJhp+zqzs/mejUV5z/wtjTf+gVd/wDfa0f8LY03/oFXf/fa1X1Ov/KYf29l3/P1fj/kejUV5z/wtjTf+gVd/wDfa0f8LY03/oFXf/fa0fU6/wDKH9vZd/z9X4/5Ho1Fec/8LY03/oFXf/fa0f8AC2NN/wCgVd/99rR9Tr/yh/b2Xf8AP1fj/kejUV5k3xGsb7VbR47TUYmTcgjWVQjlu7fSnT+InjkINnrLjesnyzIRhCSfwO4Z/Ck8LVW6NIZzgpq8al/k/wDI9Lory6PVbmNms2h8QOxVoQ5njz85O0g+wBx9M1VtfEC3dk7RjX5wwMRdZkDbmAG4e/HGPU0vq1Xt+RTzbCJ2c/wf+R63RXl48QTvcidLTXyPMRhF5sZBIOMY687T+tK/iJLrUlT7HrcTzNI3lG4UI2OSB6bcCj6tV7fkH9rYT+f8H/ken0V5hda7NDLM0kHiDAXaxE8ZAwAcj34z+Yp1j8UNNtbVIPsF/MVHMkkilmPqaawtV7IiedYGm7TqW+T/AMj02ivOf+Fsab/0Crv/AL7Wj/hbGm/9Aq7/AO+1p/U6/wDKR/b2Xf8AP1fj/kejUV5z/wALY03/AKBV3/32tH/C2NN/6BV3/wB9rR9Tr/yh/b2Xf8/V+P8AkejUV5z/AMLY03/oFXf/AH2tH/C2NN/6BV3/AN9rR9Tr/wAof29l3/P1fj/kejUV5yfixpv/AECrv/vta7/T7lbyxgu1Uos0auAeoyM1nUoVKfxqx1YXMcNi21RnexieJfD9r4j8+xuppYVXyn3xY3cb+OQeK5//AIVRo/8A0EtQ/NP/AImtTwveahc+N9eima5a1hISMuV8vPGAuBnjLZ+veuuqoYmpBWi7Izr5VhMRPnqwTZ57/wAKo0f/AKCWofmn/wATR/wqjR/+glqH5p/8TXoVFV9cr/zGX9hZf/z6X4/5nnv/AAqjR/8AoJah+af/ABNH/CqNH/6CWofmn/xNehUUfXK/8wf2Fl//AD6X4/5nnv8AwqjR/wDoJah+af8AxNZGreBfD+m3Qt5bzVXbaGypjx/6DXrNZGraFBqN19okmkQ7QuFArzM2xma/V/8AYZe/db2267lwyLLb+9SX4/5nlaaJ4RSQFdW1BXVscTQ5BB+nWrsWlaLKjPDrOtyKSQxWaMgnv2rsX8A6G7MzwxsWOWJgQkn34qeDwbp0EflwSPEn91ECj8hXzMsXxc1pJX/7cN45Llcdqf4v/Myk+HdpMqTf29rGSAwJkTI6/wCz7n86E+GliiBE1zVlUdAHQDrn+7XcxJ5caoOQoAp1fbQxVflXNLUw/sbBf8+/xf8AmcKfhvaF/M/t7V9/r5i57/7PufzrE1TwxpNrfmCbVNaeSDKh1eMfe5P8PfNeq1iah4dt729kupJ5VZyMgAY6Y/pXlZzis29jH+z5Lnvre21n3+RcMmy+/vU/xf8AmecPaeHlSa3fxDquN2yRGuIuD6Hjg80kXhLw3JIqC61b5iAOY/8A4mu2l8A6HLK0ssMbyPnczQqSc+pxVyHwraROjLcS/IQQMDHFfPrF8Wpq0l5/CaSyXK5b07/f/mc9/wAKo0f/AKCWofmn/wATR/wqjR/+glqH5p/8TXoVFfcfXK/8xy/2Fl//AD6X4nnv/CqNH/6CWofmn/xNH/CqNH/6CWofmn/xNehUUfXK/wDMH9hZf/z6X4/5nnv/AAqjR/8AoJah+af/ABNH/CqNH/6CWofmn/xNehUUfXK/8wf2Fl//AD6X4/5nnh+E+j/9BLUPzT/4mut0uxh0+8FrAPlS0RdxHLYZuT71rVTx/wATh/8Ar3X/ANCaonXqVF7zubUcuw2FlzUYJNnN+F42h8Z+IJi7kTSKEiYYA2gAlTnnqM8DBrpb7UILFFe6PlqxwDgtz+ANZljo9tZ+JdU1OOa5aa8WHzEY7kTGQNgxkdOefSoZvDdtNcNNJqFyxLbj+4j5Pr9ztXK3rZux6Cd9i9B4h0yaaOGKYs8gJQeU4yAMnkr6Vpl2BG5MAnHWsCHw7aRSRyLeT5jB2/6PGMN2b7nUce3H1q1o2mR6Wrxw3UsqSOG2tEq7T6/Ko/Wk5K2khl+W8iiDmQhQiGQ887R1OKz28TaOu7N2vyAFsI5xnp/DVu7hW4tHg8xoWZShYRhjg9RyCKxh4ZtFTal7OoOd37hCW5z3WiMk1rIDoILlZ7dbiHDxMMhgeo/Gh7hVkWM43McLk9eM1W023FjYfZftMs4UEKWjAIHp8oFWRsDtvXnjB2k9hSctdwM4+JNIDbfta7sE42PwB/wGr1hfQ31uJ7RhLGejcj+YrFPhy1aRme9mbcpUgwJ0OP8AZ7YrV0i2j060FuszyqD8pMQXA9PlAFVdfzfkBbEhO3auSRnrVG81qxs5nhuZSjptyNjH73ToOaW/tlurPyWwC0fys0e4K3Y4rEm0KWOFmZoLphgKotACBnnGSBUxldasDcsNXs76V4rVzI6Z3Aoy4xj1A9RVzzDnGz5t23GfbNctH4flkiSRp7eOQjPzWY3L6Dg44H9a3reEW9msMPybTgMqY529cfWiUrWswEv9YsbGTy7uZYn27sEMePwFNstb0+9uTbWswklGMrtYdc+o/wBk/lXPzaNqdxdme5WGRyw/eGYEjHfHkYpsOjapFP5sccKyLtKt546jv/qPc/nV3X835AdgZCudy4Ix39ap6jq1tp4Q3W8BwxUojPwBk/dBxTZI7iTTGiaVvPMahnI6N36AD9K5i40Ge1bdFCsvmfeaOP58ccdBURlfdgdDb+I9PuLiOCP7R5kgDIGt5FBBIA5K4HUVqGXHVfyOa4X+z7+4kEH2KRd5wzyxDaqnnjArf8PabNp8TpIykFQAqD5Rj/gIolKy0YGre30VnEstz+7RmCg4Lcn6CqUfiPS5GRUnJLttX91Jyf8Avmp7jT9MuJxPPbB5B/EVPpioo9H0aMgrZpkHIypOOc1V1/N+QGlvYEbkwCcdarf8xh/+vdf/AEJqbZ2llZ/JZwLEHfcwVSMn1p3/ADGH/wCvdf8A0Jqum731M59PUjfzzf3XlFMeSnXOf46+dhp3i2PVrh5dK1eeFpXGD5oABb7wwfSve9c1y10aLUb47btraKMyQQyr5ijJGSCflHPU1sWM4urKC5ClBNGsm0nOMjOK48dglinH3rWPayXOJZYqiUFLm79LN7fefPUmm6yqMyabqUjBThdtyCT2747j8qvfDHT/ABRF48s57uy1K3tvnz5+8ovHAOa97KtuJVgM9jTJWkXb905YCuWGURjUjPn2dz06vFU50KlJ0l7yavd6X7Hz/wCL9M8QyeNdZkay12S2a4Ywta7gp9xntWa2la1v+XTvFW3HcnOc/X619KYk/vL+VJsYBcMMgk8+9TLJoyk5c71ZpS4uqU4Rh7FaJLd9ND510HS/EkfiXS3js9eSJblDKbgNtAyPQ9K2fi7p/iW48dzS2VrqctqY4ubUNtPyjOO2a9xxL/eT8qMS+qflVLKI+ydPnerTM3xVUeKjiPZLSLjb1d7nzW2k62CMaf4pxtyc54OfrUF5pHijaPslh4jByc+aG6dsYNfTexjncw6YGKUebj+CsnkcGvjZ0w4zqxd/Yr72eQ/EvTfEV14L8NRWVtezTxxDzlhVt6nYv3q4/TNB8RJEv2rTNVZ/vESQzH8PlNfR2JP9igKxYliOmOK3q5VCrU9o5M48JxPVw2H9hGmrXbv11d/1PmzV/D/iZijWGmauoxhlWOX88tXbX+meIm+CNlZJa3pv1my0IVvOA81jz36Yr1wLKABuX8qMS+qflSp5TCDnaT95WHiOKatZUk6a9ySl62vo/LU+b9K0TxMoKX2i6qcH5WdJjnPb5SKl1PRPEQt9tnououznhkWcFMH/AGj39K+i9shI3MMA54pQrDo3GfSs1ksOXl52dD4wrOpz+yXpd2PIPCOm+Irf4S+Ira5tr2K8ff5Ucit5rfKPu9689h0jxeJB51jr2zBzsD5zjjqfXFfUW1v736UhVmGC36VdXKI1IwXO/dVjLC8VVMPOrP2MXzu/ppbQ+ZLnSfExjH2XT/EYfdyJN2APwPWvQfgdY+ILaXVv7ThvYQ0a7PtKscnnpk160VbcSrDnsaZM0kcZb5T0p4fKY0aqqKbdicw4pnjMLLDypJJ9eu9z5tk0nxGXm8zT/Enm73w0e7YfmOOCemKUaTrRJP8AZ/ivbnjA7fnX0r+89V/KlQbUC5zgYrL+xI/zs6f9can/AD5X3s8M+GOna9B45tJZLXWYbYRyb2vQSoOOO+K9liEg1iTzHVv9HXG0Y/iar9U/+Yu//Xuvf/aavSwWFWGg4J36nzmcZk8xrxrSjy2stPn/AJnlPiTbPqnjWG8G23ZrZEICqAMpnJYqOSefmGccV6toaqui2KoxZRbxgMcZI2jnjiuB8baRqSw+Jro3SCO4jhMAgjw6HcOWPQ/d6nOPXBIrvPD27+wNP8xWV/sse4MMEHaOorpPPvcvVHOrsq7ApIYHk4qSigbVyPdP/wA84/8Avs/4UZm/55p/32f8KkooFbzOG1nUtRi1W5jju50RXwArHA4rFGueKecqPbF63P8A459K9S2r/dH5UbE/ur+VfFVeFcVOrOaxbs23bXTy+JHSqyt8J5Y2u+KQgYR7m7qL08f+OUNrvikAYjz0zi9PH/jlep7E/ur+VGxP7q/lUf6p4r/oKf8A5N/8mHto/wAp5aNc8U8ZQdOf9Nbr/wB8Ura54o3HaoI7E3rD/wBkr1HYn91fypNif3F/Kj/VPF/9Bb/8m/8Akw9tH+U8uOueKd+FQFe5N6w/TZSHXfFO8gR/Lngm9PT/AL4+n516nsT+6v5UbF/ur+VH+qeK/wCgp/8Ak3/yYe2j/KeXf254owPlGe/+mN/8RSLrnijdhkAXPX7ax/8AZK9S2L/dX8qTYn91fyo/1Txf/QW//Jv/AJMPbL+U88/tXVP+f64/77NbPhK+v7i/kWaeSZRHkB3OBzXV7F/ur+VAVR0UD8K6Mv4ZxWFxMK08U5KL211/8mYp1VJNWGbpv+ea/wDff/1qZKJnjK+Wgzj+P/61T0V9ic9vMKKKR2VF3OwUDqScCkMWqf8AzF36/wDHuv8A6E1Wkkjb7rq30Oaqj/kMSf8AXuvb/aamupE+nqPhVv7QuGIO0xoAex5arNFFJspKxVk1C0jieWSXaiMVYlTwQCT+gNVD4i0UBj/aEfygk8HOAMnt6VqYGOgpPLj/ALi/lQMy18SaE0fmDU4NmAc5OMH/APWK1gQQCDkGm+XHj/Vp+VOoAKKKKACiiigAooooAKKKKACiiigAooooAKKKKACuF+On9uP8Prq30HS21Cad1SUJJtaKPOWceuMDj3ruqjuYVngkhcuFdSpKMVbB9CORUVIc8XF9TbD1nQqxqreLT+48O8HeH9S1nxAtvqOryR6Wj208VtbTbJxLGqsWLg5KHABGP517h5A+1tcZ5MYTH0JP9ay9F8L6Ho9213p9kIrhkKGQuzMQSCeSfYVs1NOlyTnO/wATT9LJL9DlhTUYqPr+Lb/U/9k=">
            <a:extLst>
              <a:ext uri="{FF2B5EF4-FFF2-40B4-BE49-F238E27FC236}">
                <a16:creationId xmlns:a16="http://schemas.microsoft.com/office/drawing/2014/main" id="{B89FAB32-5C31-4240-ADD4-57422A69EA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493450"/>
            <a:ext cx="3392750" cy="339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5A74F5-5E35-4678-9329-E446B537AF9B}"/>
              </a:ext>
            </a:extLst>
          </p:cNvPr>
          <p:cNvSpPr/>
          <p:nvPr/>
        </p:nvSpPr>
        <p:spPr>
          <a:xfrm>
            <a:off x="5971606" y="2308194"/>
            <a:ext cx="28527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669EAC-A9FC-4234-B2F0-101AB9811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699" y="0"/>
            <a:ext cx="12192000" cy="685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130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FBE789D-66E0-4C5C-8DDC-CF4D7BF21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C092F8-98E3-4599-A7BF-1B658CF1D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D54B94-2C33-47FD-8D18-BFE8A2091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2681103"/>
            <a:ext cx="3363974" cy="1495794"/>
          </a:xfrm>
          <a:solidFill>
            <a:schemeClr val="tx2">
              <a:lumMod val="60000"/>
              <a:lumOff val="40000"/>
              <a:alpha val="15000"/>
            </a:schemeClr>
          </a:solidFill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Engineering Pathway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31B0B1-269A-40C8-972B-1730A2303ED6}"/>
              </a:ext>
            </a:extLst>
          </p:cNvPr>
          <p:cNvSpPr txBox="1"/>
          <p:nvPr/>
        </p:nvSpPr>
        <p:spPr>
          <a:xfrm>
            <a:off x="5355772" y="1670180"/>
            <a:ext cx="6214188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389F2CEB-834C-4C48-B618-836624BB4826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5619750" y="965200"/>
          <a:ext cx="5607050" cy="492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316486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able&#10;&#10;Description automatically generated">
            <a:extLst>
              <a:ext uri="{FF2B5EF4-FFF2-40B4-BE49-F238E27FC236}">
                <a16:creationId xmlns:a16="http://schemas.microsoft.com/office/drawing/2014/main" id="{12B07CDB-5143-4005-BB66-6EE061BE4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593" y="5075"/>
            <a:ext cx="7523964" cy="684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44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able&#10;&#10;Description automatically generated">
            <a:extLst>
              <a:ext uri="{FF2B5EF4-FFF2-40B4-BE49-F238E27FC236}">
                <a16:creationId xmlns:a16="http://schemas.microsoft.com/office/drawing/2014/main" id="{1F6D5C4E-5DF1-4F65-8D29-79A24502A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636" y="582"/>
            <a:ext cx="8669084" cy="661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540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0E9CB-6421-452B-B889-5C324CF1F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B9F58-ECC8-407F-A99A-1B5A029F2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4516" y="1193842"/>
            <a:ext cx="7539599" cy="509174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800" dirty="0"/>
              <a:t>Emily Berg, Reedley College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800" dirty="0"/>
              <a:t>Stephanie Curry, ASCCC Area A Representative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800" dirty="0"/>
              <a:t>Marisa Marquez, Bakersfield College</a:t>
            </a:r>
          </a:p>
          <a:p>
            <a:endParaRPr lang="en-US" dirty="0"/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F85DAC-6960-4512-9134-D99F9AB7EC6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2FC1D4-FAFC-45E4-9E5A-DC6DCFF06B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612EA7-8AF5-6D4A-BB65-EDB273F44EC3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85131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3A694C2-50DA-401D-9E8A-3621EBF0C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A0C24B-563C-4D54-B406-E2C38B88E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200" dirty="0"/>
              <a:t>Developing the tutor pipeline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F44D9E-9330-423B-956B-779B118479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17" b="8450"/>
          <a:stretch/>
        </p:blipFill>
        <p:spPr>
          <a:xfrm>
            <a:off x="1694239" y="640078"/>
            <a:ext cx="8803522" cy="330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480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530FE0-C542-45A1-BCD8-935787009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51" y="640080"/>
            <a:ext cx="8924024" cy="5200996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0543" y="825096"/>
            <a:ext cx="8549640" cy="48309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6718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02D2E4-B7AC-47DB-A01A-289FD1F49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0168" y="1586484"/>
            <a:ext cx="3685032" cy="368503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3000">
                <a:solidFill>
                  <a:srgbClr val="FFFFFF"/>
                </a:solidFill>
              </a:rPr>
              <a:t>Summer STEm camp: the trial run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BB441-B25E-4429-9BC0-A2BFF4831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889" y="824258"/>
            <a:ext cx="7448683" cy="4832638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 fontAlgn="base">
              <a:buNone/>
            </a:pPr>
            <a:r>
              <a:rPr lang="en-US" sz="1600">
                <a:solidFill>
                  <a:srgbClr val="404040"/>
                </a:solidFill>
              </a:rPr>
              <a:t>July free camp for middle school students, Virtual Arduino and Scratch workshops​</a:t>
            </a:r>
            <a:endParaRPr lang="en-US" sz="1600" dirty="0">
              <a:solidFill>
                <a:srgbClr val="404040"/>
              </a:solidFill>
            </a:endParaRPr>
          </a:p>
          <a:p>
            <a:pPr fontAlgn="base"/>
            <a:r>
              <a:rPr lang="en-US" sz="1600">
                <a:solidFill>
                  <a:srgbClr val="404040"/>
                </a:solidFill>
              </a:rPr>
              <a:t>83 applications​</a:t>
            </a:r>
            <a:endParaRPr lang="en-US" sz="1600" dirty="0">
              <a:solidFill>
                <a:srgbClr val="404040"/>
              </a:solidFill>
            </a:endParaRPr>
          </a:p>
          <a:p>
            <a:pPr fontAlgn="base"/>
            <a:r>
              <a:rPr lang="en-US" sz="1600">
                <a:solidFill>
                  <a:srgbClr val="404040"/>
                </a:solidFill>
              </a:rPr>
              <a:t>53 accepted; 51 attended with 49 having perfect attendance ​</a:t>
            </a:r>
            <a:endParaRPr lang="en-US" sz="1600" dirty="0">
              <a:solidFill>
                <a:srgbClr val="404040"/>
              </a:solidFill>
            </a:endParaRPr>
          </a:p>
          <a:p>
            <a:pPr fontAlgn="base"/>
            <a:r>
              <a:rPr lang="en-US" sz="1600">
                <a:solidFill>
                  <a:srgbClr val="404040"/>
                </a:solidFill>
              </a:rPr>
              <a:t>Students attended from all over Tulare, Kings, Madera, and Fresno counties​</a:t>
            </a:r>
            <a:endParaRPr lang="en-US" sz="1600" dirty="0">
              <a:solidFill>
                <a:srgbClr val="404040"/>
              </a:solidFill>
            </a:endParaRPr>
          </a:p>
          <a:p>
            <a:pPr marL="0" indent="0" fontAlgn="base">
              <a:buNone/>
            </a:pPr>
            <a:endParaRPr lang="en-US" sz="1600" b="1" dirty="0">
              <a:solidFill>
                <a:srgbClr val="404040"/>
              </a:solidFill>
            </a:endParaRPr>
          </a:p>
          <a:p>
            <a:pPr marL="0" indent="0" fontAlgn="base">
              <a:buNone/>
            </a:pPr>
            <a:r>
              <a:rPr lang="en-US" sz="1600" b="1">
                <a:solidFill>
                  <a:srgbClr val="404040"/>
                </a:solidFill>
              </a:rPr>
              <a:t>Looking Towards the Fall Tutoring Project:​</a:t>
            </a:r>
            <a:endParaRPr lang="en-US" sz="1600" dirty="0">
              <a:solidFill>
                <a:srgbClr val="404040"/>
              </a:solidFill>
            </a:endParaRPr>
          </a:p>
          <a:p>
            <a:pPr fontAlgn="base"/>
            <a:r>
              <a:rPr lang="en-US" sz="1600">
                <a:solidFill>
                  <a:srgbClr val="404040"/>
                </a:solidFill>
              </a:rPr>
              <a:t>Employing student tutors from entire SCCCD (advertising; interviewing)​</a:t>
            </a:r>
            <a:endParaRPr lang="en-US" sz="1600" dirty="0">
              <a:solidFill>
                <a:srgbClr val="404040"/>
              </a:solidFill>
            </a:endParaRPr>
          </a:p>
          <a:p>
            <a:pPr fontAlgn="base"/>
            <a:r>
              <a:rPr lang="en-US" sz="1600">
                <a:solidFill>
                  <a:srgbClr val="404040"/>
                </a:solidFill>
              </a:rPr>
              <a:t>Learning student onboarding paperwork, time reporting across colleges</a:t>
            </a:r>
            <a:endParaRPr lang="en-US" sz="1600" dirty="0">
              <a:solidFill>
                <a:srgbClr val="404040"/>
              </a:solidFill>
            </a:endParaRPr>
          </a:p>
          <a:p>
            <a:pPr fontAlgn="base"/>
            <a:r>
              <a:rPr lang="en-US" sz="1600">
                <a:solidFill>
                  <a:srgbClr val="404040"/>
                </a:solidFill>
              </a:rPr>
              <a:t>Training tutors (mandated reporting; role of mentoring; skill development)</a:t>
            </a:r>
            <a:endParaRPr lang="en-US" sz="1600" dirty="0">
              <a:solidFill>
                <a:srgbClr val="404040"/>
              </a:solidFill>
            </a:endParaRPr>
          </a:p>
          <a:p>
            <a:r>
              <a:rPr lang="en-US" sz="1600">
                <a:solidFill>
                  <a:srgbClr val="404040"/>
                </a:solidFill>
              </a:rPr>
              <a:t>Leadership development for tutors​</a:t>
            </a:r>
          </a:p>
          <a:p>
            <a:pPr fontAlgn="base"/>
            <a:r>
              <a:rPr lang="en-US" sz="1600">
                <a:solidFill>
                  <a:srgbClr val="404040"/>
                </a:solidFill>
              </a:rPr>
              <a:t>Learning what challenges may arise when working with minors​</a:t>
            </a:r>
            <a:endParaRPr lang="en-US" sz="1600" dirty="0">
              <a:solidFill>
                <a:srgbClr val="404040"/>
              </a:solidFill>
            </a:endParaRPr>
          </a:p>
          <a:p>
            <a:pPr fontAlgn="base"/>
            <a:r>
              <a:rPr lang="en-US" sz="1600">
                <a:solidFill>
                  <a:srgbClr val="404040"/>
                </a:solidFill>
              </a:rPr>
              <a:t>Generational impact</a:t>
            </a:r>
          </a:p>
        </p:txBody>
      </p:sp>
    </p:spTree>
    <p:extLst>
      <p:ext uri="{BB962C8B-B14F-4D97-AF65-F5344CB8AC3E}">
        <p14:creationId xmlns:p14="http://schemas.microsoft.com/office/powerpoint/2010/main" val="29375152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241914F9-AC57-4DC9-9880-34BD31ED4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571573-32D5-4219-BE1E-271CB246E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732" y="1290025"/>
            <a:ext cx="5291327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>
                <a:solidFill>
                  <a:srgbClr val="262626"/>
                </a:solidFill>
              </a:rPr>
              <a:t>FOCUS: CALCULUS READY PROJECT FALL 2021​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8BE39C3-D98C-4170-A753-F127B8F063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3665" y="640080"/>
            <a:ext cx="4017264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95B689F-EA23-43D5-AD66-CF020C944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9781" y="806357"/>
            <a:ext cx="3685032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25F4726E-F5A0-4010-8E72-6773457B9D2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4373" y="2092070"/>
            <a:ext cx="3355848" cy="235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ED716EC-D909-4101-A3F2-89CF2D9DB42D}"/>
              </a:ext>
            </a:extLst>
          </p:cNvPr>
          <p:cNvSpPr/>
          <p:nvPr/>
        </p:nvSpPr>
        <p:spPr>
          <a:xfrm>
            <a:off x="6119732" y="2858703"/>
            <a:ext cx="5285791" cy="3042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18AB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IN-PERSON HOMEWORK HELP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: ​</a:t>
            </a:r>
          </a:p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18AB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Reedley College Math Center ​</a:t>
            </a:r>
          </a:p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18AB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Tuesdays &amp; Thursdays ​</a:t>
            </a:r>
          </a:p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18AB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3pm-8pm ​</a:t>
            </a:r>
          </a:p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18AB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​</a:t>
            </a:r>
          </a:p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18AB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VIRTUAL HOMEWORK HELP: 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​</a:t>
            </a:r>
          </a:p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18AB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Fresno City College Math Center ​</a:t>
            </a:r>
          </a:p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18AB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Mondays-Thursdays ​</a:t>
            </a:r>
          </a:p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18AB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3pm-9pm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975C9E-5620-4C69-A7A6-1118108FEE18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1BFD23-9E40-4189-BAE3-47042B833128}"/>
              </a:ext>
            </a:extLst>
          </p:cNvPr>
          <p:cNvSpPr/>
          <p:nvPr/>
        </p:nvSpPr>
        <p:spPr>
          <a:xfrm>
            <a:off x="2627060" y="6132212"/>
            <a:ext cx="4837822" cy="7232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Target for Pilot Project: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High Schools with Engineering Pathways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5861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6">
            <a:extLst>
              <a:ext uri="{FF2B5EF4-FFF2-40B4-BE49-F238E27FC236}">
                <a16:creationId xmlns:a16="http://schemas.microsoft.com/office/drawing/2014/main" id="{CE471017-3497-4F9F-A862-BA1016D13A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id="{6E7BB245-1516-48B9-8C45-E83FC9BF66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419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 useBgFill="1">
        <p:nvSpPr>
          <p:cNvPr id="22" name="Rectangle 20">
            <a:extLst>
              <a:ext uri="{FF2B5EF4-FFF2-40B4-BE49-F238E27FC236}">
                <a16:creationId xmlns:a16="http://schemas.microsoft.com/office/drawing/2014/main" id="{762C5FF7-82FA-4981-A20D-264C4BBF1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24216"/>
            <a:ext cx="7543800" cy="17381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848CF2-95D2-4988-BAD8-E7A86954E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804" y="2338928"/>
            <a:ext cx="6006596" cy="1508760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chemeClr val="tx2"/>
                </a:solidFill>
              </a:rPr>
              <a:t>Next Steps: Short term goals</a:t>
            </a:r>
          </a:p>
        </p:txBody>
      </p:sp>
      <p:graphicFrame>
        <p:nvGraphicFramePr>
          <p:cNvPr id="23" name="Content Placeholder 2">
            <a:extLst>
              <a:ext uri="{FF2B5EF4-FFF2-40B4-BE49-F238E27FC236}">
                <a16:creationId xmlns:a16="http://schemas.microsoft.com/office/drawing/2014/main" id="{9F746473-32F1-41C9-AEB3-24D3E09678E3}"/>
              </a:ext>
            </a:extLst>
          </p:cNvPr>
          <p:cNvGraphicFramePr/>
          <p:nvPr>
            <p:extLst/>
          </p:nvPr>
        </p:nvGraphicFramePr>
        <p:xfrm>
          <a:off x="8153400" y="927809"/>
          <a:ext cx="3394220" cy="49649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63236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903EC245-C9B2-41DB-AC99-41DB7FC14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D006CB6-41D0-433B-A9A4-C3C0695FD1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0358" y="0"/>
            <a:ext cx="465164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6B085380-27CE-4E71-AA77-81E6A0399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0358" y="2224216"/>
            <a:ext cx="4651642" cy="17381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05119A-0528-46B8-884C-D1F0DEF07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3070" y="2338928"/>
            <a:ext cx="4134677" cy="1508760"/>
          </a:xfrm>
        </p:spPr>
        <p:txBody>
          <a:bodyPr>
            <a:normAutofit fontScale="90000"/>
          </a:bodyPr>
          <a:lstStyle/>
          <a:p>
            <a:r>
              <a:rPr lang="en-US" sz="3700">
                <a:solidFill>
                  <a:schemeClr val="tx2"/>
                </a:solidFill>
              </a:rPr>
              <a:t>Long term goals of Algegra Readiness</a:t>
            </a:r>
          </a:p>
        </p:txBody>
      </p:sp>
      <p:graphicFrame>
        <p:nvGraphicFramePr>
          <p:cNvPr id="23" name="Content Placeholder 2">
            <a:extLst>
              <a:ext uri="{FF2B5EF4-FFF2-40B4-BE49-F238E27FC236}">
                <a16:creationId xmlns:a16="http://schemas.microsoft.com/office/drawing/2014/main" id="{439C3765-F212-4C6C-A83A-70F8BB83834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965199" y="927809"/>
          <a:ext cx="5606327" cy="5011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33221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31E16AD-E3C4-41F3-806F-3E6DE80B0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254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69257C-5DDC-4E63-9D89-8D6C960DF0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910" y="176109"/>
            <a:ext cx="6059524" cy="1645919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2A756B-32D9-44B2-ACD9-1B82B4905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8843" y="284176"/>
            <a:ext cx="4936097" cy="1508760"/>
          </a:xfrm>
        </p:spPr>
        <p:txBody>
          <a:bodyPr>
            <a:normAutofit/>
          </a:bodyPr>
          <a:lstStyle/>
          <a:p>
            <a:r>
              <a:rPr lang="en-US" sz="3400" dirty="0"/>
              <a:t>Engineering is for Everyone video series</a:t>
            </a:r>
          </a:p>
        </p:txBody>
      </p:sp>
      <p:pic>
        <p:nvPicPr>
          <p:cNvPr id="6" name="Picture 6" descr="A picture containing text, room, scene, gambling house&#10;&#10;Description automatically generated">
            <a:extLst>
              <a:ext uri="{FF2B5EF4-FFF2-40B4-BE49-F238E27FC236}">
                <a16:creationId xmlns:a16="http://schemas.microsoft.com/office/drawing/2014/main" id="{68DD0C4E-B104-49A9-958B-DF81376A48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01" r="7812" b="-5"/>
          <a:stretch/>
        </p:blipFill>
        <p:spPr>
          <a:xfrm>
            <a:off x="-4413" y="10"/>
            <a:ext cx="2878526" cy="34729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3F8F37-6529-4BD8-A419-9D432F983D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36" r="30086" b="-2"/>
          <a:stretch/>
        </p:blipFill>
        <p:spPr>
          <a:xfrm>
            <a:off x="3039393" y="10"/>
            <a:ext cx="2919539" cy="347298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953E8-6B0C-4CF1-A4FA-373DC9BBC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309" y="1896859"/>
            <a:ext cx="5927741" cy="49160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dirty="0"/>
              <a:t>Two students, both first generation community college:</a:t>
            </a:r>
            <a:endParaRPr lang="en-US"/>
          </a:p>
          <a:p>
            <a:pPr marL="228600" lvl="1" indent="0">
              <a:buNone/>
            </a:pPr>
            <a:r>
              <a:rPr lang="en-US" dirty="0"/>
              <a:t> Computer Engineering  </a:t>
            </a:r>
          </a:p>
          <a:p>
            <a:pPr marL="228600" lvl="1" indent="0">
              <a:buNone/>
            </a:pPr>
            <a:r>
              <a:rPr lang="en-US"/>
              <a:t> Mechanical Engineering</a:t>
            </a:r>
          </a:p>
          <a:p>
            <a:pPr marL="0">
              <a:buNone/>
            </a:pPr>
            <a:r>
              <a:rPr lang="en-US"/>
              <a:t>Two professionals:</a:t>
            </a:r>
          </a:p>
          <a:p>
            <a:pPr marL="228600" lvl="1" indent="0">
              <a:buNone/>
            </a:pPr>
            <a:r>
              <a:rPr lang="en-US" sz="2200"/>
              <a:t>Geomatics/surveying/construction engineering </a:t>
            </a:r>
          </a:p>
          <a:p>
            <a:pPr marL="228600" lvl="1" indent="0">
              <a:buNone/>
            </a:pPr>
            <a:r>
              <a:rPr lang="en-US" sz="2200" dirty="0"/>
              <a:t>Manufacturing engineer  (longboard </a:t>
            </a:r>
            <a:r>
              <a:rPr lang="en-US" sz="2200"/>
              <a:t>company)</a:t>
            </a:r>
          </a:p>
          <a:p>
            <a:pPr marL="457200" lvl="2" indent="0">
              <a:buNone/>
            </a:pPr>
            <a:endParaRPr lang="en-US" dirty="0">
              <a:ea typeface="+mn-lt"/>
              <a:cs typeface="+mn-lt"/>
            </a:endParaRPr>
          </a:p>
          <a:p>
            <a:pPr marL="0">
              <a:buNone/>
            </a:pPr>
            <a:r>
              <a:rPr lang="en-US">
                <a:ea typeface="+mn-lt"/>
                <a:cs typeface="+mn-lt"/>
              </a:rPr>
              <a:t>Themes that have emerged:</a:t>
            </a:r>
            <a:endParaRPr lang="en-US"/>
          </a:p>
          <a:p>
            <a:pPr marL="754380" lvl="1" indent="-342900"/>
            <a:r>
              <a:rPr lang="en-US" dirty="0">
                <a:ea typeface="+mn-lt"/>
                <a:cs typeface="+mn-lt"/>
              </a:rPr>
              <a:t>Importance of seeking help</a:t>
            </a:r>
          </a:p>
          <a:p>
            <a:pPr marL="754380" lvl="1" indent="-342900"/>
            <a:r>
              <a:rPr lang="en-US" dirty="0">
                <a:ea typeface="+mn-lt"/>
                <a:cs typeface="+mn-lt"/>
              </a:rPr>
              <a:t>Need to persevere through challenges</a:t>
            </a:r>
          </a:p>
          <a:p>
            <a:pPr marL="754380" lvl="1" indent="-342900"/>
            <a:r>
              <a:rPr lang="en-US" dirty="0">
                <a:ea typeface="+mn-lt"/>
                <a:cs typeface="+mn-lt"/>
              </a:rPr>
              <a:t>Need for more knowledge of engineering in high school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E56B30-EBCD-409F-8BE4-5349596795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" b="4657"/>
          <a:stretch/>
        </p:blipFill>
        <p:spPr>
          <a:xfrm>
            <a:off x="-4413" y="3633857"/>
            <a:ext cx="5958646" cy="322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106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5FF5F-E0D7-49DD-8D14-3B691FF87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386744"/>
            <a:ext cx="4486656" cy="1645920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200"/>
              <a:t>What's next?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FD2B7EB-90E9-4D35-B33D-55AD304108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22" r="1" b="33953"/>
          <a:stretch/>
        </p:blipFill>
        <p:spPr>
          <a:xfrm>
            <a:off x="6096000" y="10"/>
            <a:ext cx="609599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90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8E16C-54F6-45E2-986A-68BE52C06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Grant duration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AA295-BB50-4D59-8369-4AE57AF6D9A0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Funding request for all Fresno K-16 Collaborative Projects:                                 </a:t>
            </a:r>
          </a:p>
          <a:p>
            <a:pPr marL="0" indent="0" algn="ctr">
              <a:buNone/>
            </a:pPr>
            <a:r>
              <a:rPr lang="en-US" sz="2800" b="1" dirty="0"/>
              <a:t>July 1, 2020-December 31, 2021</a:t>
            </a:r>
          </a:p>
          <a:p>
            <a:r>
              <a:rPr lang="en-US" sz="2800" dirty="0"/>
              <a:t>No-cost quarter extension was granted in early August 2021: </a:t>
            </a:r>
          </a:p>
          <a:p>
            <a:pPr marL="0" indent="0" algn="ctr">
              <a:buNone/>
            </a:pPr>
            <a:r>
              <a:rPr lang="en-US" sz="2800" b="1" dirty="0"/>
              <a:t>March 31, 2022</a:t>
            </a:r>
          </a:p>
          <a:p>
            <a:pPr marL="0" indent="0">
              <a:buNone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17474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8E16C-54F6-45E2-986A-68BE52C06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3022" y="251628"/>
            <a:ext cx="7729728" cy="1188720"/>
          </a:xfrm>
        </p:spPr>
        <p:txBody>
          <a:bodyPr/>
          <a:lstStyle/>
          <a:p>
            <a:r>
              <a:rPr lang="en-US"/>
              <a:t>Chapter SB 129, Section 244, </a:t>
            </a:r>
            <a:br>
              <a:rPr lang="en-US"/>
            </a:br>
            <a:r>
              <a:rPr lang="en-US"/>
              <a:t>$250m allocation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AA295-BB50-4D59-8369-4AE57AF6D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2" y="1602297"/>
            <a:ext cx="12054981" cy="5142453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Encouraged by the governor’s office to reapply with major enhancements for four year funding (June 2022-2026) with significant, demonstrated progress within two years:</a:t>
            </a:r>
          </a:p>
          <a:p>
            <a:r>
              <a:rPr lang="en-US"/>
              <a:t>Executive steering committee must have 25% local employers</a:t>
            </a:r>
          </a:p>
          <a:p>
            <a:r>
              <a:rPr lang="en-US"/>
              <a:t>Commit to implement </a:t>
            </a:r>
            <a:r>
              <a:rPr lang="en-US" b="1"/>
              <a:t>at least four </a:t>
            </a:r>
            <a:r>
              <a:rPr lang="en-US"/>
              <a:t>of the following seven recommendations from the </a:t>
            </a:r>
            <a:r>
              <a:rPr lang="en-US" b="1"/>
              <a:t>Recovery with Equity</a:t>
            </a:r>
            <a:r>
              <a:rPr lang="en-US"/>
              <a:t> report to promote student success (</a:t>
            </a:r>
            <a:r>
              <a:rPr lang="en-US" i="1"/>
              <a:t>progress in two by 2024 for continued funding</a:t>
            </a:r>
            <a:r>
              <a:rPr lang="en-US"/>
              <a:t>): </a:t>
            </a:r>
          </a:p>
          <a:p>
            <a:pPr lvl="1">
              <a:spcBef>
                <a:spcPts val="0"/>
              </a:spcBef>
            </a:pPr>
            <a:r>
              <a:rPr lang="en-US"/>
              <a:t>Improve faculty, staff, and administrator diversity. </a:t>
            </a:r>
          </a:p>
          <a:p>
            <a:pPr lvl="1">
              <a:spcBef>
                <a:spcPts val="0"/>
              </a:spcBef>
            </a:pPr>
            <a:r>
              <a:rPr lang="en-US"/>
              <a:t>Cultivate inclusive, engaging, and equity-oriented learning environments. </a:t>
            </a:r>
          </a:p>
          <a:p>
            <a:pPr lvl="1">
              <a:spcBef>
                <a:spcPts val="0"/>
              </a:spcBef>
            </a:pPr>
            <a:r>
              <a:rPr lang="en-US"/>
              <a:t>Retain students through inclusive supports. </a:t>
            </a:r>
          </a:p>
          <a:p>
            <a:pPr lvl="1">
              <a:spcBef>
                <a:spcPts val="0"/>
              </a:spcBef>
            </a:pPr>
            <a:r>
              <a:rPr lang="en-US"/>
              <a:t>Provide high-tech, high-touch advising. </a:t>
            </a:r>
          </a:p>
          <a:p>
            <a:pPr lvl="1">
              <a:spcBef>
                <a:spcPts val="0"/>
              </a:spcBef>
            </a:pPr>
            <a:r>
              <a:rPr lang="en-US"/>
              <a:t>Support college preparation and early credit. </a:t>
            </a:r>
          </a:p>
          <a:p>
            <a:pPr lvl="1">
              <a:spcBef>
                <a:spcPts val="0"/>
              </a:spcBef>
            </a:pPr>
            <a:r>
              <a:rPr lang="en-US"/>
              <a:t>Subsidize Internet access for eligible students. Improve college affordability. </a:t>
            </a:r>
          </a:p>
          <a:p>
            <a:r>
              <a:rPr lang="en-US"/>
              <a:t> Commit to create </a:t>
            </a:r>
            <a:r>
              <a:rPr lang="en-US" b="1"/>
              <a:t>occupational pathways</a:t>
            </a:r>
            <a:r>
              <a:rPr lang="en-US"/>
              <a:t>, including accelerated degree and/or credential programs (e) that incorporate work-based learning, in at least two of the following sectors, based on regional needs: </a:t>
            </a:r>
          </a:p>
          <a:p>
            <a:pPr lvl="1">
              <a:spcBef>
                <a:spcPts val="0"/>
              </a:spcBef>
            </a:pPr>
            <a:r>
              <a:rPr lang="en-US"/>
              <a:t>Healthcare. </a:t>
            </a:r>
          </a:p>
          <a:p>
            <a:pPr lvl="1">
              <a:spcBef>
                <a:spcPts val="0"/>
              </a:spcBef>
            </a:pPr>
            <a:r>
              <a:rPr lang="en-US"/>
              <a:t>Education. </a:t>
            </a:r>
          </a:p>
          <a:p>
            <a:pPr lvl="1">
              <a:spcBef>
                <a:spcPts val="0"/>
              </a:spcBef>
            </a:pPr>
            <a:r>
              <a:rPr lang="en-US"/>
              <a:t>Business management. </a:t>
            </a:r>
          </a:p>
          <a:p>
            <a:pPr lvl="1">
              <a:spcBef>
                <a:spcPts val="0"/>
              </a:spcBef>
            </a:pPr>
            <a:r>
              <a:rPr lang="en-US"/>
              <a:t>Engineering or Computing. </a:t>
            </a:r>
          </a:p>
        </p:txBody>
      </p:sp>
    </p:spTree>
    <p:extLst>
      <p:ext uri="{BB962C8B-B14F-4D97-AF65-F5344CB8AC3E}">
        <p14:creationId xmlns:p14="http://schemas.microsoft.com/office/powerpoint/2010/main" val="26159943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9CE9AD-BFB4-4369-8C25-E071C9E18242}"/>
              </a:ext>
            </a:extLst>
          </p:cNvPr>
          <p:cNvSpPr txBox="1"/>
          <p:nvPr/>
        </p:nvSpPr>
        <p:spPr>
          <a:xfrm>
            <a:off x="818635" y="1472438"/>
            <a:ext cx="1055473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Oswald" panose="020B0604020202020204" charset="0"/>
              </a:rPr>
              <a:t>A Collaborative Effort: </a:t>
            </a:r>
          </a:p>
          <a:p>
            <a:pPr algn="ctr"/>
            <a:r>
              <a:rPr lang="en-US" sz="3200" dirty="0">
                <a:latin typeface="Oswald" panose="020B0604020202020204" charset="0"/>
              </a:rPr>
              <a:t>Community College and High School Partners </a:t>
            </a:r>
          </a:p>
          <a:p>
            <a:pPr algn="ctr"/>
            <a:r>
              <a:rPr lang="en-US" sz="3200" dirty="0">
                <a:latin typeface="Oswald" panose="020B0604020202020204" charset="0"/>
              </a:rPr>
              <a:t>Improving Student Success </a:t>
            </a:r>
          </a:p>
          <a:p>
            <a:pPr algn="ctr"/>
            <a:r>
              <a:rPr lang="en-US" sz="3200" dirty="0">
                <a:latin typeface="Oswald" panose="020B0604020202020204" charset="0"/>
              </a:rPr>
              <a:t>Through Degree Completion in Early College</a:t>
            </a:r>
          </a:p>
          <a:p>
            <a:pPr algn="ctr"/>
            <a:endParaRPr lang="en-US" sz="3200" b="1" dirty="0">
              <a:latin typeface="Oswald" panose="020B0604020202020204" charset="0"/>
            </a:endParaRPr>
          </a:p>
          <a:p>
            <a:pPr algn="ctr"/>
            <a:endParaRPr lang="en-US" sz="3200" b="1" dirty="0">
              <a:latin typeface="Oswald" panose="020B0604020202020204" charset="0"/>
            </a:endParaRPr>
          </a:p>
          <a:p>
            <a:pPr algn="ctr"/>
            <a:endParaRPr lang="en-US" sz="3200" b="1" dirty="0">
              <a:latin typeface="Oswald" panose="020B0604020202020204" charset="0"/>
            </a:endParaRPr>
          </a:p>
          <a:p>
            <a:pPr algn="ctr"/>
            <a:r>
              <a:rPr lang="en-US" dirty="0">
                <a:latin typeface="Oswald" panose="020B0604020202020204" charset="0"/>
              </a:rPr>
              <a:t>Marisa Marquez</a:t>
            </a:r>
          </a:p>
          <a:p>
            <a:pPr algn="ctr"/>
            <a:r>
              <a:rPr lang="en-US" dirty="0">
                <a:latin typeface="Oswald" panose="020B0604020202020204" charset="0"/>
              </a:rPr>
              <a:t>Director, Counseling and Student Success</a:t>
            </a:r>
          </a:p>
        </p:txBody>
      </p:sp>
    </p:spTree>
    <p:extLst>
      <p:ext uri="{BB962C8B-B14F-4D97-AF65-F5344CB8AC3E}">
        <p14:creationId xmlns:p14="http://schemas.microsoft.com/office/powerpoint/2010/main" val="1077022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30F7A-DBBB-4D3F-AC6C-E69D774A1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Breakout Description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23C43-0970-4FDA-B208-33A4FC318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5813" y="1193842"/>
            <a:ext cx="6692630" cy="5091744"/>
          </a:xfrm>
        </p:spPr>
        <p:txBody>
          <a:bodyPr/>
          <a:lstStyle/>
          <a:p>
            <a:r>
              <a:rPr lang="en-US" sz="3600" i="1" dirty="0"/>
              <a:t>Come, learn and discuss efforts to incorporate early college courses and outreach to increase transfer rates. Learn from colleges that are using K-16 alignment and program mapping through bachelor’s degrees to encourage and support students transferring to 4-year institutions.</a:t>
            </a:r>
            <a:endParaRPr lang="en-US" sz="3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1B388F-4166-40B1-B707-E4FBEB5D6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79E574-2102-4649-807A-BA75D6F02B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612EA7-8AF5-6D4A-BB65-EDB273F44EC3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9634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244DE0-28A3-4E5C-B574-E978F9260F41}"/>
              </a:ext>
            </a:extLst>
          </p:cNvPr>
          <p:cNvSpPr txBox="1"/>
          <p:nvPr/>
        </p:nvSpPr>
        <p:spPr>
          <a:xfrm>
            <a:off x="1992407" y="450136"/>
            <a:ext cx="82071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Oswald" panose="020B0604020202020204" charset="0"/>
              </a:rPr>
              <a:t>How It All Began…</a:t>
            </a:r>
          </a:p>
          <a:p>
            <a:pPr algn="ctr"/>
            <a:endParaRPr lang="en-US" sz="2400" dirty="0">
              <a:latin typeface="Oswald" panose="020B0604020202020204" charset="0"/>
            </a:endParaRPr>
          </a:p>
          <a:p>
            <a:pPr algn="ctr"/>
            <a:r>
              <a:rPr lang="en-US" sz="2400" b="1" dirty="0">
                <a:latin typeface="Oswald" panose="020B0604020202020204" charset="0"/>
              </a:rPr>
              <a:t>Pathways Conceptual Framework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2FA360-C138-470C-ADD6-63915F622B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" t="31946" r="5567" b="13236"/>
          <a:stretch/>
        </p:blipFill>
        <p:spPr>
          <a:xfrm>
            <a:off x="1992407" y="2238576"/>
            <a:ext cx="8207185" cy="348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9643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87;p33">
            <a:extLst>
              <a:ext uri="{FF2B5EF4-FFF2-40B4-BE49-F238E27FC236}">
                <a16:creationId xmlns:a16="http://schemas.microsoft.com/office/drawing/2014/main" id="{C6112B2A-2016-478B-AC42-6400B96D06A6}"/>
              </a:ext>
            </a:extLst>
          </p:cNvPr>
          <p:cNvSpPr txBox="1"/>
          <p:nvPr/>
        </p:nvSpPr>
        <p:spPr>
          <a:xfrm>
            <a:off x="899984" y="505138"/>
            <a:ext cx="10392032" cy="5847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323432"/>
                </a:solidFill>
                <a:latin typeface="Oswald"/>
                <a:ea typeface="Oswald"/>
                <a:cs typeface="Oswald"/>
                <a:sym typeface="Oswald"/>
              </a:rPr>
              <a:t>Learning and Career Pathways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Oswald"/>
                <a:ea typeface="Oswald"/>
                <a:cs typeface="Oswald"/>
                <a:sym typeface="Oswald"/>
              </a:rPr>
              <a:t>BC has grouped degree and certificate programs together in categories to better support students. 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Oswald"/>
                <a:ea typeface="Oswald"/>
                <a:cs typeface="Oswald"/>
                <a:sym typeface="Oswald"/>
              </a:rPr>
              <a:t>Select one of the Learning and Career Pathways to access to resources to stay on track. 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Oswald"/>
                <a:ea typeface="Oswald"/>
                <a:cs typeface="Oswald"/>
                <a:sym typeface="Oswald"/>
              </a:rPr>
              <a:t>Each Pathway has a list of programs, contacts for support and career exploration information. 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073763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-US" sz="1600" u="sng" dirty="0">
                <a:solidFill>
                  <a:schemeClr val="accent5"/>
                </a:solidFill>
                <a:latin typeface="Oswald"/>
                <a:ea typeface="Oswald"/>
                <a:cs typeface="Oswald"/>
                <a:sym typeface="Oswal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https://www.bakersfieldcollege.edu/academics/pathways</a:t>
            </a:r>
            <a:endParaRPr sz="1600" dirty="0">
              <a:solidFill>
                <a:srgbClr val="07376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9" name="Google Shape;288;p33">
            <a:extLst>
              <a:ext uri="{FF2B5EF4-FFF2-40B4-BE49-F238E27FC236}">
                <a16:creationId xmlns:a16="http://schemas.microsoft.com/office/drawing/2014/main" id="{42433EA6-8FAC-4297-99EF-6B581E12B82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2731" y="2075161"/>
            <a:ext cx="2846537" cy="35726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84947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D8BE60-C751-4D6A-838F-5867B5581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983" y="1943628"/>
            <a:ext cx="4909807" cy="3613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DAE291-E71E-4B6B-8EB4-AB059C3C5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3087" y="1445791"/>
            <a:ext cx="6439930" cy="46089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98151A-57F8-4463-AE3E-E2DC1CAAA242}"/>
              </a:ext>
            </a:extLst>
          </p:cNvPr>
          <p:cNvSpPr txBox="1"/>
          <p:nvPr/>
        </p:nvSpPr>
        <p:spPr>
          <a:xfrm>
            <a:off x="794951" y="365875"/>
            <a:ext cx="1060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Oswald" panose="020B0604020202020204" charset="0"/>
              </a:rPr>
              <a:t>Initiative I: </a:t>
            </a:r>
          </a:p>
          <a:p>
            <a:pPr algn="ctr"/>
            <a:r>
              <a:rPr lang="en-US" sz="2400" b="1" dirty="0">
                <a:latin typeface="Oswald" panose="020B0604020202020204" charset="0"/>
              </a:rPr>
              <a:t>Bakersfield College and CSU Bakersfield Finish In 4! Program  </a:t>
            </a:r>
          </a:p>
        </p:txBody>
      </p:sp>
    </p:spTree>
    <p:extLst>
      <p:ext uri="{BB962C8B-B14F-4D97-AF65-F5344CB8AC3E}">
        <p14:creationId xmlns:p14="http://schemas.microsoft.com/office/powerpoint/2010/main" val="31845827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3.googleusercontent.com/fKpQC_DzuTkQU7WdZNRmVY8her-kWYrCOPH1BdctbuVrlWPWeR8es99-1YWbrN1rd-M3JsxYFXnD_YPD5FpRRlAWahqQLYivQ7e8hivx189lN0RnKdLq0bOifJ-WcpC3hGUxnNCi7Bo=s0">
            <a:extLst>
              <a:ext uri="{FF2B5EF4-FFF2-40B4-BE49-F238E27FC236}">
                <a16:creationId xmlns:a16="http://schemas.microsoft.com/office/drawing/2014/main" id="{5D8EC733-B9E8-4F5B-BCF5-4F25FF2E0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494" y="2904385"/>
            <a:ext cx="4321481" cy="145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DF57449-C5B7-490E-89F1-2E55637AAAC3}"/>
              </a:ext>
            </a:extLst>
          </p:cNvPr>
          <p:cNvSpPr/>
          <p:nvPr/>
        </p:nvSpPr>
        <p:spPr>
          <a:xfrm>
            <a:off x="2738565" y="5981473"/>
            <a:ext cx="67148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/>
            </a:br>
            <a:r>
              <a:rPr lang="en-US" u="sng" dirty="0">
                <a:solidFill>
                  <a:srgbClr val="3D4594"/>
                </a:solidFill>
                <a:latin typeface="Oswald" panose="020B0604020202020204" charset="0"/>
                <a:hlinkClick r:id="rId3"/>
              </a:rPr>
              <a:t>https://www.bakersfieldcollege.edu/academics/program-mapper</a:t>
            </a:r>
            <a:r>
              <a:rPr lang="en-US" dirty="0">
                <a:solidFill>
                  <a:srgbClr val="073763"/>
                </a:solidFill>
                <a:latin typeface="Oswald" panose="020B0604020202020204" charset="0"/>
              </a:rPr>
              <a:t>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26CBC4-DCF5-44DD-9BBD-C8506567C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1525688"/>
            <a:ext cx="5262641" cy="4211226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2C0C7E-63A9-472E-BDC0-8B60BE251760}"/>
              </a:ext>
            </a:extLst>
          </p:cNvPr>
          <p:cNvSpPr txBox="1"/>
          <p:nvPr/>
        </p:nvSpPr>
        <p:spPr>
          <a:xfrm>
            <a:off x="794951" y="448126"/>
            <a:ext cx="1060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Oswald" panose="020B0604020202020204" charset="0"/>
              </a:rPr>
              <a:t>Initiative II: </a:t>
            </a:r>
          </a:p>
          <a:p>
            <a:pPr algn="ctr"/>
            <a:r>
              <a:rPr lang="en-US" sz="2400" b="1" dirty="0">
                <a:latin typeface="Oswald" panose="020B0604020202020204" charset="0"/>
              </a:rPr>
              <a:t>Bakersfield College Pathways to CSU and UC</a:t>
            </a:r>
          </a:p>
        </p:txBody>
      </p:sp>
    </p:spTree>
    <p:extLst>
      <p:ext uri="{BB962C8B-B14F-4D97-AF65-F5344CB8AC3E}">
        <p14:creationId xmlns:p14="http://schemas.microsoft.com/office/powerpoint/2010/main" val="22257454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F910408-A168-4BB3-9393-E797D2089AC5}"/>
              </a:ext>
              <a:ext uri="{147F2762-F138-4A5C-976F-8EAC2B608ADB}">
                <a16:predDERef xmlns:a16="http://schemas.microsoft.com/office/drawing/2014/main" pred="{00000000-0008-0000-0000-000003000000}"/>
              </a:ext>
            </a:extLst>
          </p:cNvPr>
          <p:cNvGraphicFramePr/>
          <p:nvPr>
            <p:extLst/>
          </p:nvPr>
        </p:nvGraphicFramePr>
        <p:xfrm>
          <a:off x="6095999" y="2359908"/>
          <a:ext cx="484632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EF1DB0F3-E107-41A2-81DF-629C8235BF8E}"/>
              </a:ext>
              <a:ext uri="{147F2762-F138-4A5C-976F-8EAC2B608ADB}">
                <a16:predDERef xmlns:a16="http://schemas.microsoft.com/office/drawing/2014/main" pred="{00000000-0008-0000-0000-000003000000}"/>
              </a:ext>
            </a:extLst>
          </p:cNvPr>
          <p:cNvGraphicFramePr/>
          <p:nvPr>
            <p:extLst/>
          </p:nvPr>
        </p:nvGraphicFramePr>
        <p:xfrm>
          <a:off x="1108165" y="2359908"/>
          <a:ext cx="484632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51E39F79-9B5C-4C3D-85F0-CB249C0524E5}"/>
              </a:ext>
            </a:extLst>
          </p:cNvPr>
          <p:cNvSpPr txBox="1">
            <a:spLocks/>
          </p:cNvSpPr>
          <p:nvPr/>
        </p:nvSpPr>
        <p:spPr>
          <a:xfrm>
            <a:off x="402565" y="542385"/>
            <a:ext cx="11386868" cy="12729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323432"/>
                </a:solidFill>
                <a:latin typeface="Oswald" panose="020B0604020202020204" charset="0"/>
              </a:rPr>
              <a:t>Initiative III: The Next Generation…</a:t>
            </a:r>
          </a:p>
          <a:p>
            <a:endParaRPr lang="en-US" sz="800" b="1" dirty="0">
              <a:solidFill>
                <a:srgbClr val="323432"/>
              </a:solidFill>
              <a:latin typeface="Oswald" panose="020B0604020202020204" charset="0"/>
            </a:endParaRPr>
          </a:p>
          <a:p>
            <a:r>
              <a:rPr lang="en-US" sz="2400" b="1" dirty="0">
                <a:solidFill>
                  <a:srgbClr val="323432"/>
                </a:solidFill>
                <a:latin typeface="Oswald" panose="020B0604020202020204" charset="0"/>
              </a:rPr>
              <a:t>Bakersfield College and Kern High School District </a:t>
            </a:r>
          </a:p>
          <a:p>
            <a:r>
              <a:rPr lang="en-US" sz="2400" b="1" dirty="0">
                <a:solidFill>
                  <a:srgbClr val="323432"/>
                </a:solidFill>
                <a:latin typeface="Oswald" panose="020B0604020202020204" charset="0"/>
              </a:rPr>
              <a:t>Early College Pathways Program </a:t>
            </a:r>
          </a:p>
          <a:p>
            <a:r>
              <a:rPr lang="en-US" sz="2400" b="1" dirty="0">
                <a:solidFill>
                  <a:srgbClr val="323432"/>
                </a:solidFill>
                <a:latin typeface="Oswald" panose="020B0604020202020204" charset="0"/>
              </a:rPr>
              <a:t> </a:t>
            </a:r>
            <a:endParaRPr lang="en-US" sz="2400" dirty="0">
              <a:latin typeface="Oswald" panose="020B0604020202020204" charset="0"/>
            </a:endParaRPr>
          </a:p>
          <a:p>
            <a:endParaRPr lang="en-US" sz="2400" b="1" dirty="0">
              <a:solidFill>
                <a:srgbClr val="323432"/>
              </a:solidFill>
              <a:latin typeface="Oswa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1097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BD43CFE-582C-49D3-938F-6733A241D1C5}"/>
              </a:ext>
            </a:extLst>
          </p:cNvPr>
          <p:cNvSpPr txBox="1">
            <a:spLocks/>
          </p:cNvSpPr>
          <p:nvPr/>
        </p:nvSpPr>
        <p:spPr>
          <a:xfrm>
            <a:off x="621102" y="486814"/>
            <a:ext cx="11386868" cy="12729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323432"/>
                </a:solidFill>
                <a:latin typeface="Oswald" panose="020B0604020202020204" charset="0"/>
              </a:rPr>
              <a:t>Initiative III: The Next Generation…</a:t>
            </a:r>
          </a:p>
          <a:p>
            <a:endParaRPr lang="en-US" sz="800" b="1" dirty="0">
              <a:solidFill>
                <a:srgbClr val="323432"/>
              </a:solidFill>
              <a:latin typeface="Oswald" panose="020B0604020202020204" charset="0"/>
            </a:endParaRPr>
          </a:p>
          <a:p>
            <a:r>
              <a:rPr lang="en-US" sz="2400" b="1" dirty="0">
                <a:solidFill>
                  <a:srgbClr val="323432"/>
                </a:solidFill>
                <a:latin typeface="Oswald" panose="020B0604020202020204" charset="0"/>
              </a:rPr>
              <a:t>Bakersfield College and Kern High School District </a:t>
            </a:r>
          </a:p>
          <a:p>
            <a:r>
              <a:rPr lang="en-US" sz="2400" b="1" dirty="0">
                <a:solidFill>
                  <a:srgbClr val="323432"/>
                </a:solidFill>
                <a:latin typeface="Oswald" panose="020B0604020202020204" charset="0"/>
              </a:rPr>
              <a:t>Early College Pathways Program  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0087256-1854-4882-AD71-79F1D6564585}"/>
              </a:ext>
            </a:extLst>
          </p:cNvPr>
          <p:cNvSpPr txBox="1">
            <a:spLocks/>
          </p:cNvSpPr>
          <p:nvPr/>
        </p:nvSpPr>
        <p:spPr>
          <a:xfrm>
            <a:off x="1359243" y="1990089"/>
            <a:ext cx="10231395" cy="374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1800" b="1" dirty="0">
                <a:latin typeface="Oswald" panose="020B0604020202020204" charset="0"/>
              </a:rPr>
              <a:t>Summer 2020</a:t>
            </a:r>
          </a:p>
          <a:p>
            <a:pPr marL="457200" lvl="1" indent="0">
              <a:buNone/>
            </a:pPr>
            <a:endParaRPr lang="en-US" sz="1800" dirty="0">
              <a:latin typeface="Oswald" panose="020B0604020202020204" charset="0"/>
            </a:endParaRPr>
          </a:p>
          <a:p>
            <a:pPr lvl="1"/>
            <a:r>
              <a:rPr lang="en-US" sz="1800" b="1" dirty="0">
                <a:latin typeface="Oswald" panose="020B0604020202020204" charset="0"/>
              </a:rPr>
              <a:t>Stakeholders: </a:t>
            </a:r>
            <a:r>
              <a:rPr lang="en-US" sz="1800" dirty="0">
                <a:latin typeface="Oswald" panose="020B0604020202020204" charset="0"/>
              </a:rPr>
              <a:t>Bakersfield College, Kern High School District, university partners, KHSD students and community </a:t>
            </a:r>
          </a:p>
          <a:p>
            <a:pPr lvl="1"/>
            <a:endParaRPr lang="en-US" sz="1800" b="1" dirty="0">
              <a:latin typeface="Oswald" panose="020B0604020202020204" charset="0"/>
            </a:endParaRPr>
          </a:p>
          <a:p>
            <a:pPr lvl="1"/>
            <a:r>
              <a:rPr lang="en-US" sz="1800" b="1" dirty="0">
                <a:latin typeface="Oswald" panose="020B0604020202020204" charset="0"/>
              </a:rPr>
              <a:t>Access:</a:t>
            </a:r>
            <a:r>
              <a:rPr lang="en-US" sz="1800" dirty="0">
                <a:latin typeface="Oswald" panose="020B0604020202020204" charset="0"/>
              </a:rPr>
              <a:t> </a:t>
            </a:r>
          </a:p>
          <a:p>
            <a:pPr lvl="2"/>
            <a:r>
              <a:rPr lang="en-US" sz="1800" dirty="0">
                <a:latin typeface="Oswald" panose="020B0604020202020204" charset="0"/>
              </a:rPr>
              <a:t>CTEC </a:t>
            </a:r>
          </a:p>
          <a:p>
            <a:pPr lvl="2"/>
            <a:r>
              <a:rPr lang="en-US" sz="1800" dirty="0">
                <a:latin typeface="Oswald" panose="020B0604020202020204" charset="0"/>
              </a:rPr>
              <a:t>BC Southwest </a:t>
            </a:r>
          </a:p>
          <a:p>
            <a:pPr lvl="2"/>
            <a:r>
              <a:rPr lang="en-US" sz="1800" dirty="0">
                <a:latin typeface="Oswald" panose="020B0604020202020204" charset="0"/>
              </a:rPr>
              <a:t>After school (concurrent enrollment)</a:t>
            </a:r>
          </a:p>
          <a:p>
            <a:pPr marL="914400" lvl="2" indent="0">
              <a:buNone/>
            </a:pPr>
            <a:endParaRPr lang="en-US" sz="1800" dirty="0">
              <a:latin typeface="Oswald" panose="020B0604020202020204" charset="0"/>
            </a:endParaRPr>
          </a:p>
          <a:p>
            <a:pPr lvl="1"/>
            <a:r>
              <a:rPr lang="en-US" sz="1800" b="1" dirty="0">
                <a:latin typeface="Oswald" panose="020B0604020202020204" charset="0"/>
              </a:rPr>
              <a:t>BC Degrees: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800" dirty="0">
                <a:latin typeface="Oswald" panose="020B0604020202020204" charset="0"/>
              </a:rPr>
              <a:t>Administration of Justice, AS-T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800" dirty="0">
                <a:latin typeface="Oswald" panose="020B0604020202020204" charset="0"/>
              </a:rPr>
              <a:t>Industrial Automation, A.S.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800" dirty="0">
                <a:latin typeface="Oswald" panose="020B0604020202020204" charset="0"/>
              </a:rPr>
              <a:t>Psychology, AA-T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800" dirty="0">
                <a:latin typeface="Oswald" panose="020B0604020202020204" charset="0"/>
              </a:rPr>
              <a:t>Public Health Science, AS-T</a:t>
            </a:r>
          </a:p>
        </p:txBody>
      </p:sp>
    </p:spTree>
    <p:extLst>
      <p:ext uri="{BB962C8B-B14F-4D97-AF65-F5344CB8AC3E}">
        <p14:creationId xmlns:p14="http://schemas.microsoft.com/office/powerpoint/2010/main" val="35211957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D0EFD2-F3BB-4665-9596-6414C64BAF2C}"/>
              </a:ext>
            </a:extLst>
          </p:cNvPr>
          <p:cNvSpPr txBox="1"/>
          <p:nvPr/>
        </p:nvSpPr>
        <p:spPr>
          <a:xfrm>
            <a:off x="-628857" y="791012"/>
            <a:ext cx="7438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Oswald" panose="020B0604020202020204" charset="0"/>
              </a:rPr>
              <a:t>BC Contributions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82DBA27-7C02-4F99-A898-71021808030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71610" y="1581963"/>
          <a:ext cx="5799316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9658">
                  <a:extLst>
                    <a:ext uri="{9D8B030D-6E8A-4147-A177-3AD203B41FA5}">
                      <a16:colId xmlns:a16="http://schemas.microsoft.com/office/drawing/2014/main" val="3602308012"/>
                    </a:ext>
                  </a:extLst>
                </a:gridCol>
                <a:gridCol w="2899658">
                  <a:extLst>
                    <a:ext uri="{9D8B030D-6E8A-4147-A177-3AD203B41FA5}">
                      <a16:colId xmlns:a16="http://schemas.microsoft.com/office/drawing/2014/main" val="2658140833"/>
                    </a:ext>
                  </a:extLst>
                </a:gridCol>
              </a:tblGrid>
              <a:tr h="301166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tx1"/>
                          </a:solidFill>
                          <a:latin typeface="Oswald" panose="020B0604020202020204" charset="0"/>
                        </a:rPr>
                        <a:t>Needs</a:t>
                      </a:r>
                    </a:p>
                  </a:txBody>
                  <a:tcPr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tx1"/>
                          </a:solidFill>
                          <a:latin typeface="Oswald" panose="020B0604020202020204" charset="0"/>
                        </a:rPr>
                        <a:t>Funding Source(s) Used</a:t>
                      </a:r>
                    </a:p>
                  </a:txBody>
                  <a:tcPr>
                    <a:solidFill>
                      <a:srgbClr val="FFB9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0387490"/>
                  </a:ext>
                </a:extLst>
              </a:tr>
              <a:tr h="527041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Oswald" panose="020B0604020202020204" charset="0"/>
                        </a:rPr>
                        <a:t>Facility (CTEC)</a:t>
                      </a:r>
                    </a:p>
                  </a:txBody>
                  <a:tcPr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Oswald" panose="020B0604020202020204" charset="0"/>
                        </a:rPr>
                        <a:t>CTE Facilities Program Grants</a:t>
                      </a:r>
                    </a:p>
                  </a:txBody>
                  <a:tcPr>
                    <a:solidFill>
                      <a:srgbClr val="FFB9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0046807"/>
                  </a:ext>
                </a:extLst>
              </a:tr>
              <a:tr h="978790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latin typeface="Oswald" panose="020B0604020202020204" charset="0"/>
                        </a:rPr>
                        <a:t>Course materials (textbooks, lab supplies, equipment, etc.)</a:t>
                      </a:r>
                    </a:p>
                  </a:txBody>
                  <a:tcPr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latin typeface="Oswald" panose="020B0604020202020204" charset="0"/>
                        </a:rPr>
                        <a:t>General Funds/LCAP</a:t>
                      </a:r>
                    </a:p>
                  </a:txBody>
                  <a:tcPr>
                    <a:solidFill>
                      <a:srgbClr val="FFB9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215805"/>
                  </a:ext>
                </a:extLst>
              </a:tr>
              <a:tr h="527041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Oswald" panose="020B0604020202020204" charset="0"/>
                        </a:rPr>
                        <a:t>Transportation</a:t>
                      </a:r>
                    </a:p>
                  </a:txBody>
                  <a:tcPr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latin typeface="Oswald" panose="020B0604020202020204" charset="0"/>
                        </a:rPr>
                        <a:t>Strong Workforce Grants</a:t>
                      </a:r>
                    </a:p>
                  </a:txBody>
                  <a:tcPr>
                    <a:solidFill>
                      <a:srgbClr val="FFB9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240554"/>
                  </a:ext>
                </a:extLst>
              </a:tr>
              <a:tr h="978790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latin typeface="Oswald" panose="020B0604020202020204" charset="0"/>
                        </a:rPr>
                        <a:t>Staffing (Enrollment support, student services, supervision, etc.)</a:t>
                      </a:r>
                    </a:p>
                  </a:txBody>
                  <a:tcPr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Oswald" panose="020B0604020202020204" charset="0"/>
                        </a:rPr>
                        <a:t>General Funds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Oswald" panose="020B0604020202020204" charset="0"/>
                        </a:rPr>
                        <a:t>Strong Workforce Grants</a:t>
                      </a:r>
                    </a:p>
                  </a:txBody>
                  <a:tcPr>
                    <a:solidFill>
                      <a:srgbClr val="FFB9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286029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DDBB3F3-D284-4484-8815-F43BB0289F1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21074" y="1581962"/>
          <a:ext cx="5138628" cy="402336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69314">
                  <a:extLst>
                    <a:ext uri="{9D8B030D-6E8A-4147-A177-3AD203B41FA5}">
                      <a16:colId xmlns:a16="http://schemas.microsoft.com/office/drawing/2014/main" val="3602308012"/>
                    </a:ext>
                  </a:extLst>
                </a:gridCol>
                <a:gridCol w="2569314">
                  <a:extLst>
                    <a:ext uri="{9D8B030D-6E8A-4147-A177-3AD203B41FA5}">
                      <a16:colId xmlns:a16="http://schemas.microsoft.com/office/drawing/2014/main" val="2658140833"/>
                    </a:ext>
                  </a:extLst>
                </a:gridCol>
              </a:tblGrid>
              <a:tr h="65496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Oswald" panose="020B0604020202020204" charset="0"/>
                        </a:rPr>
                        <a:t>Needs</a:t>
                      </a:r>
                    </a:p>
                  </a:txBody>
                  <a:tcPr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  <a:latin typeface="Oswald" panose="020B0604020202020204" charset="0"/>
                        </a:rPr>
                        <a:t>Funding Source(s) Used</a:t>
                      </a:r>
                    </a:p>
                  </a:txBody>
                  <a:tcPr>
                    <a:solidFill>
                      <a:srgbClr val="FFB9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0387490"/>
                  </a:ext>
                </a:extLst>
              </a:tr>
              <a:tr h="374266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>
                          <a:latin typeface="Oswald" panose="020B0604020202020204" charset="0"/>
                        </a:rPr>
                        <a:t>Facility (BCSW)</a:t>
                      </a:r>
                    </a:p>
                  </a:txBody>
                  <a:tcPr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>
                          <a:latin typeface="Oswald" panose="020B0604020202020204" charset="0"/>
                        </a:rPr>
                        <a:t>Measure J Funds</a:t>
                      </a:r>
                    </a:p>
                  </a:txBody>
                  <a:tcPr>
                    <a:solidFill>
                      <a:srgbClr val="FFB9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0046807"/>
                  </a:ext>
                </a:extLst>
              </a:tr>
              <a:tr h="1216365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>
                          <a:latin typeface="Oswald" panose="020B0604020202020204" charset="0"/>
                        </a:rPr>
                        <a:t>Course materials (textbooks, lab supplies, equipment, etc.)</a:t>
                      </a:r>
                    </a:p>
                  </a:txBody>
                  <a:tcPr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latin typeface="Oswald" panose="020B0604020202020204" charset="0"/>
                        </a:rPr>
                        <a:t>Sponsor donations through the Bakersfield College Foundation</a:t>
                      </a:r>
                    </a:p>
                  </a:txBody>
                  <a:tcPr>
                    <a:solidFill>
                      <a:srgbClr val="FFB9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215805"/>
                  </a:ext>
                </a:extLst>
              </a:tr>
              <a:tr h="1777764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latin typeface="Oswald" panose="020B0604020202020204" charset="0"/>
                        </a:rPr>
                        <a:t>Staffing (Counseling/advising, instructors, peer mentors)</a:t>
                      </a:r>
                    </a:p>
                  </a:txBody>
                  <a:tcPr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latin typeface="Oswald" panose="020B0604020202020204" charset="0"/>
                        </a:rPr>
                        <a:t>Student Equity and Achievement Program (SEAP) Funding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latin typeface="Oswald" panose="020B0604020202020204" charset="0"/>
                        </a:rPr>
                        <a:t>Strong Workforce Grants</a:t>
                      </a:r>
                    </a:p>
                  </a:txBody>
                  <a:tcPr>
                    <a:solidFill>
                      <a:srgbClr val="FFB9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28602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701F810-691A-4DFC-9F9B-CA3A91E60F1F}"/>
              </a:ext>
            </a:extLst>
          </p:cNvPr>
          <p:cNvSpPr txBox="1"/>
          <p:nvPr/>
        </p:nvSpPr>
        <p:spPr>
          <a:xfrm>
            <a:off x="5052023" y="813978"/>
            <a:ext cx="7438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Oswald" panose="020B0604020202020204" charset="0"/>
              </a:rPr>
              <a:t>High School Contributions</a:t>
            </a:r>
          </a:p>
        </p:txBody>
      </p:sp>
    </p:spTree>
    <p:extLst>
      <p:ext uri="{BB962C8B-B14F-4D97-AF65-F5344CB8AC3E}">
        <p14:creationId xmlns:p14="http://schemas.microsoft.com/office/powerpoint/2010/main" val="26394437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5FB31-180E-4657-B702-C0CB1A164459}"/>
              </a:ext>
            </a:extLst>
          </p:cNvPr>
          <p:cNvSpPr txBox="1">
            <a:spLocks/>
          </p:cNvSpPr>
          <p:nvPr/>
        </p:nvSpPr>
        <p:spPr>
          <a:xfrm>
            <a:off x="838200" y="505728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Oswald" panose="020B0604020202020204" charset="0"/>
              </a:rPr>
              <a:t>Early College: </a:t>
            </a:r>
          </a:p>
          <a:p>
            <a:r>
              <a:rPr lang="en-US" sz="2400" b="1" dirty="0">
                <a:latin typeface="Oswald" panose="020B0604020202020204" charset="0"/>
              </a:rPr>
              <a:t>Centralized Location Selections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706780-3BCC-4B1F-86EB-46C3FC5598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4" t="-1" r="-2184" b="-1"/>
          <a:stretch/>
        </p:blipFill>
        <p:spPr>
          <a:xfrm>
            <a:off x="611934" y="1722352"/>
            <a:ext cx="5795044" cy="411001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5E5D9-1D4F-4D11-8B22-1945880312DE}"/>
              </a:ext>
            </a:extLst>
          </p:cNvPr>
          <p:cNvSpPr txBox="1">
            <a:spLocks/>
          </p:cNvSpPr>
          <p:nvPr/>
        </p:nvSpPr>
        <p:spPr>
          <a:xfrm>
            <a:off x="6633244" y="1579477"/>
            <a:ext cx="5181600" cy="468935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sz="1800" dirty="0">
                <a:latin typeface="Oswald" panose="020B0604020202020204" charset="0"/>
              </a:rPr>
              <a:t>Career &amp; Technical Education Center (CTEC)</a:t>
            </a:r>
          </a:p>
          <a:p>
            <a:pPr lvl="1"/>
            <a:r>
              <a:rPr lang="en-US" sz="1800" dirty="0">
                <a:latin typeface="Oswald" panose="020B0604020202020204" charset="0"/>
              </a:rPr>
              <a:t>KHSD facility</a:t>
            </a:r>
          </a:p>
          <a:p>
            <a:pPr lvl="1"/>
            <a:r>
              <a:rPr lang="en-US" sz="1800" dirty="0">
                <a:latin typeface="Oswald" panose="020B0604020202020204" charset="0"/>
              </a:rPr>
              <a:t>Open for evening programs</a:t>
            </a:r>
          </a:p>
          <a:p>
            <a:pPr lvl="1"/>
            <a:r>
              <a:rPr lang="en-US" sz="1800" dirty="0">
                <a:latin typeface="Oswald" panose="020B0604020202020204" charset="0"/>
              </a:rPr>
              <a:t>State of the art labs and equipment</a:t>
            </a:r>
          </a:p>
          <a:p>
            <a:pPr lvl="1"/>
            <a:r>
              <a:rPr lang="en-US" sz="1800" dirty="0">
                <a:latin typeface="Oswald" panose="020B0604020202020204" charset="0"/>
              </a:rPr>
              <a:t>Transportation provided by KHSD</a:t>
            </a:r>
          </a:p>
          <a:p>
            <a:pPr marL="457200" lvl="1" indent="0">
              <a:buNone/>
            </a:pPr>
            <a:endParaRPr lang="en-US" sz="1800" dirty="0">
              <a:latin typeface="Oswald" panose="020B060402020202020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latin typeface="Oswald" panose="020B0604020202020204" charset="0"/>
              </a:rPr>
              <a:t>Bakersfield College, Southwest Campus </a:t>
            </a:r>
          </a:p>
          <a:p>
            <a:pPr lvl="1"/>
            <a:r>
              <a:rPr lang="en-US" sz="1800" dirty="0">
                <a:latin typeface="Oswald" panose="020B0604020202020204" charset="0"/>
              </a:rPr>
              <a:t>College campus</a:t>
            </a:r>
          </a:p>
          <a:p>
            <a:pPr lvl="1"/>
            <a:r>
              <a:rPr lang="en-US" sz="1800" dirty="0">
                <a:latin typeface="Oswald" panose="020B0604020202020204" charset="0"/>
              </a:rPr>
              <a:t>Open for evening classes</a:t>
            </a:r>
          </a:p>
          <a:p>
            <a:pPr lvl="1"/>
            <a:r>
              <a:rPr lang="en-US" sz="1800" dirty="0">
                <a:latin typeface="Oswald" panose="020B0604020202020204" charset="0"/>
              </a:rPr>
              <a:t>Located next to California State University (CSU) Bakersfield</a:t>
            </a:r>
          </a:p>
          <a:p>
            <a:pPr lvl="1"/>
            <a:endParaRPr lang="en-US" sz="1800" dirty="0">
              <a:latin typeface="Oswald" panose="020B0604020202020204" charset="0"/>
            </a:endParaRPr>
          </a:p>
          <a:p>
            <a:pPr marL="0" indent="0">
              <a:buNone/>
            </a:pPr>
            <a:r>
              <a:rPr lang="en-US" sz="1800" dirty="0">
                <a:latin typeface="Oswald" panose="020B0604020202020204" charset="0"/>
              </a:rPr>
              <a:t>*Outlying schools (Shafter &amp; Arvin) have their own Early College programs</a:t>
            </a:r>
          </a:p>
        </p:txBody>
      </p:sp>
    </p:spTree>
    <p:extLst>
      <p:ext uri="{BB962C8B-B14F-4D97-AF65-F5344CB8AC3E}">
        <p14:creationId xmlns:p14="http://schemas.microsoft.com/office/powerpoint/2010/main" val="18170655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DD67F-900E-47F3-968C-28EAEED34CDE}"/>
              </a:ext>
            </a:extLst>
          </p:cNvPr>
          <p:cNvSpPr txBox="1">
            <a:spLocks/>
          </p:cNvSpPr>
          <p:nvPr/>
        </p:nvSpPr>
        <p:spPr>
          <a:xfrm>
            <a:off x="838200" y="550477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Oswald" panose="020B0604020202020204" charset="0"/>
              </a:rPr>
              <a:t>Selecting Pathways with a Purpose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B0E51BF-04FF-44B3-A7F4-6761E38EAAA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08919" y="1505752"/>
          <a:ext cx="11577894" cy="43281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88947">
                  <a:extLst>
                    <a:ext uri="{9D8B030D-6E8A-4147-A177-3AD203B41FA5}">
                      <a16:colId xmlns:a16="http://schemas.microsoft.com/office/drawing/2014/main" val="3552358158"/>
                    </a:ext>
                  </a:extLst>
                </a:gridCol>
                <a:gridCol w="5788947">
                  <a:extLst>
                    <a:ext uri="{9D8B030D-6E8A-4147-A177-3AD203B41FA5}">
                      <a16:colId xmlns:a16="http://schemas.microsoft.com/office/drawing/2014/main" val="1936375896"/>
                    </a:ext>
                  </a:extLst>
                </a:gridCol>
              </a:tblGrid>
              <a:tr h="2226405">
                <a:tc>
                  <a:txBody>
                    <a:bodyPr/>
                    <a:lstStyle/>
                    <a:p>
                      <a:r>
                        <a:rPr lang="en-US" sz="2000" b="1" u="sng" dirty="0">
                          <a:solidFill>
                            <a:schemeClr val="tx1"/>
                          </a:solidFill>
                          <a:latin typeface="Oswald" panose="020B0604020202020204" charset="0"/>
                        </a:rPr>
                        <a:t>Industrial Automation AS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Oswald" panose="020B0604020202020204" charset="0"/>
                        </a:rPr>
                        <a:t>Industry need: energy, agriculture, distribution, etc.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Oswald" panose="020B0604020202020204" charset="0"/>
                        </a:rPr>
                        <a:t>Student interests (robotics &amp; engineering)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Oswald" panose="020B0604020202020204" charset="0"/>
                        </a:rPr>
                        <a:t>Continue at Bakersfield College for Bachelor’s Degree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u="sng" dirty="0">
                          <a:solidFill>
                            <a:schemeClr val="tx1"/>
                          </a:solidFill>
                          <a:latin typeface="Oswald" panose="020B0604020202020204" charset="0"/>
                        </a:rPr>
                        <a:t>Public Health AS-T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Oswald" panose="020B0604020202020204" charset="0"/>
                        </a:rPr>
                        <a:t>Industry need: Public Health Department, hospitals, education, etc.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Oswald" panose="020B0604020202020204" charset="0"/>
                        </a:rPr>
                        <a:t>COVID response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Oswald" panose="020B0604020202020204" charset="0"/>
                        </a:rPr>
                        <a:t>CSU Bakersfield similar Bachelor’s Degree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9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393223"/>
                  </a:ext>
                </a:extLst>
              </a:tr>
              <a:tr h="210174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Oswald" panose="020B0604020202020204" charset="0"/>
                        </a:rPr>
                        <a:t>P</a:t>
                      </a:r>
                      <a:r>
                        <a:rPr lang="en-US" sz="2000" b="1" u="sng" dirty="0">
                          <a:solidFill>
                            <a:schemeClr val="tx1"/>
                          </a:solidFill>
                          <a:latin typeface="Oswald" panose="020B0604020202020204" charset="0"/>
                        </a:rPr>
                        <a:t>sychology AA-T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Oswald" panose="020B0604020202020204" charset="0"/>
                        </a:rPr>
                        <a:t>Industry need: Counselors (school, private, hospitals, etc.)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Oswald" panose="020B0604020202020204" charset="0"/>
                        </a:rPr>
                        <a:t>Mental health response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Oswald" panose="020B0604020202020204" charset="0"/>
                        </a:rPr>
                        <a:t>CSU Bakersfield similar Bachelor’s Degree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u="sng" dirty="0">
                          <a:solidFill>
                            <a:schemeClr val="tx1"/>
                          </a:solidFill>
                          <a:latin typeface="Oswald" panose="020B0604020202020204" charset="0"/>
                        </a:rPr>
                        <a:t>Administration of Justice AS-T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Oswald" panose="020B0604020202020204" charset="0"/>
                        </a:rPr>
                        <a:t>Industry need: Police, prison system, law, etc.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Oswald" panose="020B0604020202020204" charset="0"/>
                        </a:rPr>
                        <a:t>Transformational policing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Oswald" panose="020B0604020202020204" charset="0"/>
                        </a:rPr>
                        <a:t>CSU Bakersfield similar Bachelor’s Degree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9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4862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38013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3;p14">
            <a:extLst>
              <a:ext uri="{FF2B5EF4-FFF2-40B4-BE49-F238E27FC236}">
                <a16:creationId xmlns:a16="http://schemas.microsoft.com/office/drawing/2014/main" id="{7387AEA3-3E34-4680-A4D6-BAC6B34299F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37950" y="448961"/>
            <a:ext cx="9916099" cy="5593493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8768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FC6E2-99F7-41FF-92A5-6ADE20F0E4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2386744"/>
            <a:ext cx="5925310" cy="1645920"/>
          </a:xfrm>
        </p:spPr>
        <p:txBody>
          <a:bodyPr>
            <a:normAutofit/>
          </a:bodyPr>
          <a:lstStyle/>
          <a:p>
            <a:r>
              <a:rPr lang="en-US" dirty="0"/>
              <a:t>Intersegmental alliance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82037D-B5AF-4C49-9E72-D3EA13BFC7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9328" y="4342106"/>
            <a:ext cx="5701847" cy="125033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 dirty="0"/>
              <a:t>K-16 Collaborative:  A Signature Initiative of the Governor's Council for Post-Secondary Education Council and Fresno DRIVE, 2020-2022 and beyond</a:t>
            </a:r>
          </a:p>
          <a:p>
            <a:pPr>
              <a:lnSpc>
                <a:spcPct val="90000"/>
              </a:lnSpc>
            </a:pPr>
            <a:r>
              <a:rPr lang="en-US" sz="1700" dirty="0"/>
              <a:t>Presented by Dr. Emily Berg, K-16 Collaborative Coordinator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5B1937-56E1-4DC6-B640-19AE0C63A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640080"/>
            <a:ext cx="4017265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3DC64A-E423-4321-979A-FDCDB627A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0771" y="802767"/>
            <a:ext cx="3685032" cy="4937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752CA8-73EB-4398-916A-7A6149556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812" y="1741086"/>
            <a:ext cx="3044952" cy="738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0CB7AD-53E1-4018-981B-EFCDB5235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0811" y="3891339"/>
            <a:ext cx="3044952" cy="89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7618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6;p13">
            <a:extLst>
              <a:ext uri="{FF2B5EF4-FFF2-40B4-BE49-F238E27FC236}">
                <a16:creationId xmlns:a16="http://schemas.microsoft.com/office/drawing/2014/main" id="{DCAE78EE-EC7A-4529-A23B-5A29F3EE144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84007" y="506628"/>
            <a:ext cx="9423986" cy="5503332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64939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70;p15">
            <a:extLst>
              <a:ext uri="{FF2B5EF4-FFF2-40B4-BE49-F238E27FC236}">
                <a16:creationId xmlns:a16="http://schemas.microsoft.com/office/drawing/2014/main" id="{80A43B33-067D-477C-AEA7-5F650FA421E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09923" y="506628"/>
            <a:ext cx="9572153" cy="5461686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901979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77;p16">
            <a:extLst>
              <a:ext uri="{FF2B5EF4-FFF2-40B4-BE49-F238E27FC236}">
                <a16:creationId xmlns:a16="http://schemas.microsoft.com/office/drawing/2014/main" id="{5FA04CB1-E4EA-40C5-B5EA-A081E6AE383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38179" y="442065"/>
            <a:ext cx="9715642" cy="553860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87444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0EA81-BCE8-46D6-88BB-3BA62E0785F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Oswald" panose="020B0604020202020204" charset="0"/>
              </a:rPr>
              <a:t>Year 1 Enrollment: </a:t>
            </a:r>
          </a:p>
          <a:p>
            <a:r>
              <a:rPr lang="en-US" sz="2400" b="1" dirty="0">
                <a:latin typeface="Oswald" panose="020B0604020202020204" charset="0"/>
              </a:rPr>
              <a:t>2020-2021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61E7B-4938-4ABB-A37D-DD132358ADDA}"/>
              </a:ext>
            </a:extLst>
          </p:cNvPr>
          <p:cNvSpPr txBox="1">
            <a:spLocks/>
          </p:cNvSpPr>
          <p:nvPr/>
        </p:nvSpPr>
        <p:spPr>
          <a:xfrm>
            <a:off x="1000914" y="1825625"/>
            <a:ext cx="7014374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Oswald" panose="020B0604020202020204" charset="0"/>
              </a:rPr>
              <a:t>850 student applicants, 368 selected</a:t>
            </a:r>
          </a:p>
          <a:p>
            <a:endParaRPr lang="en-US" sz="1800" dirty="0">
              <a:latin typeface="Oswald" panose="020B0604020202020204" charset="0"/>
            </a:endParaRPr>
          </a:p>
          <a:p>
            <a:r>
              <a:rPr lang="en-US" sz="1800" dirty="0">
                <a:latin typeface="Oswald" panose="020B0604020202020204" charset="0"/>
              </a:rPr>
              <a:t>Four 9</a:t>
            </a:r>
            <a:r>
              <a:rPr lang="en-US" sz="1800" baseline="30000" dirty="0">
                <a:latin typeface="Oswald" panose="020B0604020202020204" charset="0"/>
              </a:rPr>
              <a:t>th</a:t>
            </a:r>
            <a:r>
              <a:rPr lang="en-US" sz="1800" dirty="0">
                <a:latin typeface="Oswald" panose="020B0604020202020204" charset="0"/>
              </a:rPr>
              <a:t> grade cohort groups</a:t>
            </a:r>
          </a:p>
          <a:p>
            <a:endParaRPr lang="en-US" sz="1800" dirty="0">
              <a:latin typeface="Oswald" panose="020B0604020202020204" charset="0"/>
            </a:endParaRPr>
          </a:p>
          <a:p>
            <a:r>
              <a:rPr lang="en-US" sz="1800" dirty="0">
                <a:latin typeface="Oswald" panose="020B0604020202020204" charset="0"/>
              </a:rPr>
              <a:t>Four 10</a:t>
            </a:r>
            <a:r>
              <a:rPr lang="en-US" sz="1800" baseline="30000" dirty="0">
                <a:latin typeface="Oswald" panose="020B0604020202020204" charset="0"/>
              </a:rPr>
              <a:t>th - </a:t>
            </a:r>
            <a:r>
              <a:rPr lang="en-US" sz="1800" dirty="0">
                <a:latin typeface="Oswald" panose="020B0604020202020204" charset="0"/>
              </a:rPr>
              <a:t>12</a:t>
            </a:r>
            <a:r>
              <a:rPr lang="en-US" sz="1800" baseline="30000" dirty="0">
                <a:latin typeface="Oswald" panose="020B0604020202020204" charset="0"/>
              </a:rPr>
              <a:t>th</a:t>
            </a:r>
            <a:r>
              <a:rPr lang="en-US" sz="1800" dirty="0">
                <a:latin typeface="Oswald" panose="020B0604020202020204" charset="0"/>
              </a:rPr>
              <a:t> grade cohort groups </a:t>
            </a:r>
          </a:p>
          <a:p>
            <a:endParaRPr lang="en-US" sz="1800" dirty="0">
              <a:latin typeface="Oswald" panose="020B0604020202020204" charset="0"/>
            </a:endParaRPr>
          </a:p>
          <a:p>
            <a:r>
              <a:rPr lang="en-US" sz="1800" dirty="0">
                <a:latin typeface="Oswald" panose="020B0604020202020204" charset="0"/>
              </a:rPr>
              <a:t>Fall 2020- Each student took one 12-week long course</a:t>
            </a:r>
          </a:p>
          <a:p>
            <a:endParaRPr lang="en-US" sz="1800" dirty="0">
              <a:latin typeface="Oswald" panose="020B0604020202020204" charset="0"/>
            </a:endParaRPr>
          </a:p>
          <a:p>
            <a:r>
              <a:rPr lang="en-US" sz="1800" dirty="0">
                <a:latin typeface="Oswald" panose="020B0604020202020204" charset="0"/>
              </a:rPr>
              <a:t>Spring 2021- Each student took two 8-week long courses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96E5276-F838-40D5-BD6B-06BCFCED8E2E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700838" y="1690688"/>
          <a:ext cx="5657850" cy="359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654670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AC49A-7C18-4EA0-B359-2D82E2504EC4}"/>
              </a:ext>
            </a:extLst>
          </p:cNvPr>
          <p:cNvSpPr txBox="1">
            <a:spLocks/>
          </p:cNvSpPr>
          <p:nvPr/>
        </p:nvSpPr>
        <p:spPr>
          <a:xfrm>
            <a:off x="838200" y="508000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Oswald" panose="020B0604020202020204" charset="0"/>
              </a:rPr>
              <a:t>Year 1 Student Success Rates </a:t>
            </a:r>
            <a:br>
              <a:rPr lang="en-US" sz="2400" b="1" dirty="0">
                <a:latin typeface="Oswald" panose="020B0604020202020204" charset="0"/>
              </a:rPr>
            </a:br>
            <a:r>
              <a:rPr lang="en-US" sz="2400" b="1" dirty="0">
                <a:latin typeface="Oswald" panose="020B0604020202020204" charset="0"/>
              </a:rPr>
              <a:t>(Course grades of 70% or higher)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F78E651-94D7-49E5-9999-6FD97FFB8862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90224" y="2532517"/>
          <a:ext cx="4430486" cy="3272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3984EA6-8519-467B-9769-5AF941BDEFCE}"/>
              </a:ext>
            </a:extLst>
          </p:cNvPr>
          <p:cNvSpPr txBox="1"/>
          <p:nvPr/>
        </p:nvSpPr>
        <p:spPr>
          <a:xfrm>
            <a:off x="1369561" y="1638165"/>
            <a:ext cx="3071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Oswald" panose="020B0604020202020204" charset="0"/>
              </a:rPr>
              <a:t>Course Grades of </a:t>
            </a:r>
          </a:p>
          <a:p>
            <a:pPr algn="ctr"/>
            <a:r>
              <a:rPr lang="en-US" dirty="0">
                <a:latin typeface="Oswald" panose="020B0604020202020204" charset="0"/>
              </a:rPr>
              <a:t>70% and Above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E2379E1-634B-4E0E-BCDB-CC13F6F3B6D8}"/>
              </a:ext>
            </a:extLst>
          </p:cNvPr>
          <p:cNvSpPr txBox="1">
            <a:spLocks/>
          </p:cNvSpPr>
          <p:nvPr/>
        </p:nvSpPr>
        <p:spPr>
          <a:xfrm>
            <a:off x="3652159" y="1702427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latin typeface="Oswald" panose="020B0604020202020204" charset="0"/>
              </a:rPr>
              <a:t>Program Retention</a:t>
            </a:r>
            <a:br>
              <a:rPr lang="en-US" sz="1800" dirty="0">
                <a:latin typeface="Oswald" panose="020B0604020202020204" charset="0"/>
              </a:rPr>
            </a:br>
            <a:r>
              <a:rPr lang="en-US" sz="1800" dirty="0">
                <a:latin typeface="Oswald" panose="020B0604020202020204" charset="0"/>
              </a:rPr>
              <a:t>(Enrolled at start/end of term)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99173404-C29D-4A2F-BB72-43C9B92D8D5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649688" y="2685087"/>
          <a:ext cx="6520542" cy="3272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284967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C9731-1A6E-4E3B-A09E-E58E11E2EB53}"/>
              </a:ext>
            </a:extLst>
          </p:cNvPr>
          <p:cNvSpPr txBox="1">
            <a:spLocks/>
          </p:cNvSpPr>
          <p:nvPr/>
        </p:nvSpPr>
        <p:spPr>
          <a:xfrm>
            <a:off x="838200" y="578212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Oswald" panose="020B0604020202020204" charset="0"/>
              </a:rPr>
              <a:t>Year 2 Enrollment: </a:t>
            </a:r>
          </a:p>
          <a:p>
            <a:r>
              <a:rPr lang="en-US" sz="2400" b="1" dirty="0">
                <a:latin typeface="Oswald" panose="020B0604020202020204" charset="0"/>
              </a:rPr>
              <a:t>2021-2022</a:t>
            </a:r>
            <a:r>
              <a:rPr lang="en-US" sz="2400" b="1" i="1" dirty="0">
                <a:latin typeface="Oswald" panose="020B0604020202020204" charset="0"/>
              </a:rPr>
              <a:t>-In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4280A7-AEA5-4FBC-9E77-10463A376D2F}"/>
              </a:ext>
            </a:extLst>
          </p:cNvPr>
          <p:cNvSpPr txBox="1">
            <a:spLocks/>
          </p:cNvSpPr>
          <p:nvPr/>
        </p:nvSpPr>
        <p:spPr>
          <a:xfrm>
            <a:off x="1081114" y="2115910"/>
            <a:ext cx="5319686" cy="4605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Oswald" panose="020B0604020202020204" charset="0"/>
              </a:rPr>
              <a:t>268 new student applicants, 206 selected</a:t>
            </a:r>
          </a:p>
          <a:p>
            <a:r>
              <a:rPr lang="en-US" sz="1800" dirty="0">
                <a:latin typeface="Oswald" panose="020B0604020202020204" charset="0"/>
              </a:rPr>
              <a:t>202 returning students (1</a:t>
            </a:r>
            <a:r>
              <a:rPr lang="en-US" sz="1800" baseline="30000" dirty="0">
                <a:latin typeface="Oswald" panose="020B0604020202020204" charset="0"/>
              </a:rPr>
              <a:t>st</a:t>
            </a:r>
            <a:r>
              <a:rPr lang="en-US" sz="1800" dirty="0">
                <a:latin typeface="Oswald" panose="020B0604020202020204" charset="0"/>
              </a:rPr>
              <a:t> Year)</a:t>
            </a:r>
          </a:p>
          <a:p>
            <a:r>
              <a:rPr lang="en-US" sz="1800" dirty="0">
                <a:latin typeface="Oswald" panose="020B0604020202020204" charset="0"/>
              </a:rPr>
              <a:t>Five 9</a:t>
            </a:r>
            <a:r>
              <a:rPr lang="en-US" sz="1800" baseline="30000" dirty="0">
                <a:latin typeface="Oswald" panose="020B0604020202020204" charset="0"/>
              </a:rPr>
              <a:t>th</a:t>
            </a:r>
            <a:r>
              <a:rPr lang="en-US" sz="1800" dirty="0">
                <a:latin typeface="Oswald" panose="020B0604020202020204" charset="0"/>
              </a:rPr>
              <a:t> grade cohort groups</a:t>
            </a:r>
          </a:p>
          <a:p>
            <a:r>
              <a:rPr lang="en-US" sz="1800" dirty="0">
                <a:latin typeface="Oswald" panose="020B0604020202020204" charset="0"/>
              </a:rPr>
              <a:t>Five 10</a:t>
            </a:r>
            <a:r>
              <a:rPr lang="en-US" sz="1800" baseline="30000" dirty="0">
                <a:latin typeface="Oswald" panose="020B0604020202020204" charset="0"/>
              </a:rPr>
              <a:t>th</a:t>
            </a:r>
            <a:r>
              <a:rPr lang="en-US" sz="1800" dirty="0">
                <a:latin typeface="Oswald" panose="020B0604020202020204" charset="0"/>
              </a:rPr>
              <a:t>-12</a:t>
            </a:r>
            <a:r>
              <a:rPr lang="en-US" sz="1800" baseline="30000" dirty="0">
                <a:latin typeface="Oswald" panose="020B0604020202020204" charset="0"/>
              </a:rPr>
              <a:t>th</a:t>
            </a:r>
            <a:r>
              <a:rPr lang="en-US" sz="1800" dirty="0">
                <a:latin typeface="Oswald" panose="020B0604020202020204" charset="0"/>
              </a:rPr>
              <a:t> grade cohort groups</a:t>
            </a:r>
          </a:p>
          <a:p>
            <a:r>
              <a:rPr lang="en-US" sz="1800" dirty="0">
                <a:latin typeface="Oswald" panose="020B0604020202020204" charset="0"/>
              </a:rPr>
              <a:t>New Students- Each student to take 1 course in Summer and Fall</a:t>
            </a:r>
          </a:p>
          <a:p>
            <a:r>
              <a:rPr lang="en-US" sz="1800" dirty="0">
                <a:latin typeface="Oswald" panose="020B0604020202020204" charset="0"/>
              </a:rPr>
              <a:t>Returning Students- Each student to take 2 courses in Summer and Fall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B58E90D-4911-4358-AEC0-491F14DC984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400800" y="1691640"/>
          <a:ext cx="5486400" cy="3474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896156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A7524-3C2D-4C59-B1CD-F6687B9150D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latin typeface="Oswald" panose="020B0604020202020204" charset="0"/>
              </a:rPr>
              <a:t>Year 2 Student Success Rates-</a:t>
            </a:r>
            <a:r>
              <a:rPr lang="en-US" sz="1800" b="1" i="1" dirty="0">
                <a:latin typeface="Oswald" panose="020B0604020202020204" charset="0"/>
              </a:rPr>
              <a:t>In Progress</a:t>
            </a:r>
            <a:r>
              <a:rPr lang="en-US" sz="1800" b="1" dirty="0">
                <a:latin typeface="Oswald" panose="020B0604020202020204" charset="0"/>
              </a:rPr>
              <a:t> </a:t>
            </a:r>
            <a:br>
              <a:rPr lang="en-US" sz="1800" b="1" dirty="0">
                <a:latin typeface="Oswald" panose="020B0604020202020204" charset="0"/>
              </a:rPr>
            </a:br>
            <a:r>
              <a:rPr lang="en-US" sz="1800" b="1" dirty="0">
                <a:latin typeface="Oswald" panose="020B0604020202020204" charset="0"/>
              </a:rPr>
              <a:t>(Course grades of 70% or higher)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F1294D5-3D9A-49B7-B3FB-89169C72D0FA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34054" y="1906701"/>
          <a:ext cx="3957689" cy="3091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7AFC75F-9477-4BEC-BD8F-FC1B0C0AACD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419369" y="1690688"/>
          <a:ext cx="6317147" cy="3523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904607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FCAC8-185E-4C3B-B4E2-237A9987C304}"/>
              </a:ext>
            </a:extLst>
          </p:cNvPr>
          <p:cNvSpPr txBox="1">
            <a:spLocks/>
          </p:cNvSpPr>
          <p:nvPr/>
        </p:nvSpPr>
        <p:spPr>
          <a:xfrm>
            <a:off x="1240971" y="477854"/>
            <a:ext cx="7505700" cy="12729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rgbClr val="323432"/>
                </a:solidFill>
                <a:latin typeface="Oswald" panose="020B0604020202020204" charset="0"/>
              </a:rPr>
              <a:t>What Have We Learned? What Is Next?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F272EC-97E7-427B-9BA6-02EF629C5B5D}"/>
              </a:ext>
            </a:extLst>
          </p:cNvPr>
          <p:cNvSpPr txBox="1"/>
          <p:nvPr/>
        </p:nvSpPr>
        <p:spPr>
          <a:xfrm>
            <a:off x="1240971" y="1299361"/>
            <a:ext cx="105156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swald" panose="020B0604020202020204" charset="0"/>
              </a:rPr>
              <a:t>It is our collective responsibility as educators to provide opportunities for higher education attainment for all students, despite their educational level.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Oswald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swald" panose="020B0604020202020204" charset="0"/>
              </a:rPr>
              <a:t>Collaborating with High School partners is essential to college degree completion in high school as it is transformational for all involved: students, parents and educators.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Oswald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swald" panose="020B0604020202020204" charset="0"/>
              </a:rPr>
              <a:t>Optimizes a student’s educational experiences to achieve their dreams, goals, and potentials.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Oswald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swald" panose="020B0604020202020204" charset="0"/>
              </a:rPr>
              <a:t>Building degree pathways and making them accessible to the public works, as it simplifies the process from beginning to end.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Oswald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swald" panose="020B0604020202020204" charset="0"/>
              </a:rPr>
              <a:t>Academic support services should be specialized for high school cohort groups.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Oswald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swald" panose="020B0604020202020204" charset="0"/>
              </a:rPr>
              <a:t>College Probation Program must be expanded to include high school cohort groups.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Oswald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swald" panose="020B0604020202020204" charset="0"/>
              </a:rPr>
              <a:t>High School Counselor involvement and advocacy is critical to Program and student success, therefore information must be shared on a consistent basis.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Oswald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swald" panose="020B0604020202020204" charset="0"/>
              </a:rPr>
              <a:t>Counseling course moving to zero cost textbooks.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Oswald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Oswald" panose="020B0604020202020204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244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E0CE94-D598-4C65-9301-06FD5ED98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4971" y="560500"/>
            <a:ext cx="3377343" cy="53727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B9DC7A-8F45-44D9-92A1-B529B9B928EA}"/>
              </a:ext>
            </a:extLst>
          </p:cNvPr>
          <p:cNvSpPr txBox="1"/>
          <p:nvPr/>
        </p:nvSpPr>
        <p:spPr>
          <a:xfrm>
            <a:off x="1449840" y="484846"/>
            <a:ext cx="4557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Oswald" panose="020B0604020202020204" charset="0"/>
              </a:rPr>
              <a:t>What Have We Gained?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A5BE43-6671-464A-8A8E-C9C1EBE4D72D}"/>
              </a:ext>
            </a:extLst>
          </p:cNvPr>
          <p:cNvSpPr txBox="1"/>
          <p:nvPr/>
        </p:nvSpPr>
        <p:spPr>
          <a:xfrm>
            <a:off x="1994807" y="1233785"/>
            <a:ext cx="437197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swald" panose="020B0604020202020204" charset="0"/>
              </a:rPr>
              <a:t>A New Partnership!</a:t>
            </a:r>
          </a:p>
          <a:p>
            <a:endParaRPr lang="en-US" dirty="0">
              <a:latin typeface="Oswald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swald" panose="020B0604020202020204" charset="0"/>
              </a:rPr>
              <a:t>Development of Kern High School District, Bakersfield College, and CSU Bakersfield Collaborative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Oswald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swald" panose="020B0604020202020204" charset="0"/>
              </a:rPr>
              <a:t>BC degree completion training for High School Counselors</a:t>
            </a:r>
          </a:p>
          <a:p>
            <a:r>
              <a:rPr lang="en-US" dirty="0">
                <a:latin typeface="Oswald" panose="020B0604020202020204" charset="0"/>
              </a:rPr>
              <a:t>    (high school vs community college)</a:t>
            </a:r>
          </a:p>
          <a:p>
            <a:endParaRPr lang="en-US" dirty="0">
              <a:latin typeface="Oswald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swald" panose="020B0604020202020204" charset="0"/>
              </a:rPr>
              <a:t>Community College to CSU transfer training for High School Counselors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Oswald" panose="020B0604020202020204" charset="0"/>
            </a:endParaRPr>
          </a:p>
          <a:p>
            <a:endParaRPr lang="en-US" dirty="0">
              <a:latin typeface="Oswald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Oswald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Oswald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Oswa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5604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DCACF83-6724-4648-8930-ACFC97F72E9A}"/>
              </a:ext>
            </a:extLst>
          </p:cNvPr>
          <p:cNvSpPr txBox="1">
            <a:spLocks/>
          </p:cNvSpPr>
          <p:nvPr/>
        </p:nvSpPr>
        <p:spPr>
          <a:xfrm>
            <a:off x="1676400" y="648154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i="1" dirty="0">
                <a:latin typeface="Oswald" panose="020B0604020202020204" charset="0"/>
                <a:ea typeface="Cambria"/>
              </a:rPr>
              <a:t>Thank you!</a:t>
            </a:r>
          </a:p>
          <a:p>
            <a:pPr algn="l"/>
            <a:endParaRPr lang="en-US" sz="2400" b="1" i="1" dirty="0">
              <a:latin typeface="Oswald" panose="020B0604020202020204" charset="0"/>
              <a:ea typeface="Cambria"/>
            </a:endParaRPr>
          </a:p>
          <a:p>
            <a:pPr algn="l"/>
            <a:endParaRPr lang="en-US" sz="2400" b="1" i="1" dirty="0">
              <a:latin typeface="Oswald" panose="020B0604020202020204" charset="0"/>
              <a:ea typeface="Cambria"/>
            </a:endParaRPr>
          </a:p>
          <a:p>
            <a:pPr algn="l"/>
            <a:r>
              <a:rPr lang="en-US" sz="2400" dirty="0">
                <a:latin typeface="Oswald" panose="020B0604020202020204" charset="0"/>
                <a:ea typeface="Cambria"/>
              </a:rPr>
              <a:t>Marisa Marquez</a:t>
            </a:r>
          </a:p>
          <a:p>
            <a:pPr algn="l"/>
            <a:r>
              <a:rPr lang="en-US" sz="2400" dirty="0">
                <a:latin typeface="Oswald" panose="020B0604020202020204" charset="0"/>
                <a:ea typeface="Cambria"/>
              </a:rPr>
              <a:t>Bakersfield College</a:t>
            </a:r>
          </a:p>
          <a:p>
            <a:pPr algn="l"/>
            <a:r>
              <a:rPr lang="en-US" sz="2400" dirty="0">
                <a:latin typeface="Oswald" panose="020B0604020202020204" charset="0"/>
                <a:ea typeface="Cambria"/>
                <a:hlinkClick r:id="rId2"/>
              </a:rPr>
              <a:t>marimarq@bakersfieldcollege.edu</a:t>
            </a:r>
            <a:endParaRPr lang="en-US" sz="2400" dirty="0">
              <a:latin typeface="Oswald" panose="020B0604020202020204" charset="0"/>
              <a:ea typeface="Cambria"/>
            </a:endParaRPr>
          </a:p>
          <a:p>
            <a:endParaRPr lang="en-US" sz="2400" b="1" i="1" dirty="0">
              <a:latin typeface="Oswa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780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C984A9-3DA1-40C2-B90A-48A76029E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/>
              <a:t>Mission statement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BE15F-35D6-4B7D-808A-BA2E235B5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404040"/>
                </a:solidFill>
              </a:rPr>
              <a:t>With dual enrollment pathways, the pilot work is intended to create an integrated, replicable, regional K-16 educational system foundation to </a:t>
            </a:r>
            <a:r>
              <a:rPr lang="en-US" b="1" u="sng" dirty="0">
                <a:solidFill>
                  <a:srgbClr val="404040"/>
                </a:solidFill>
              </a:rPr>
              <a:t>systemically and sustainably address race equity and inclusion</a:t>
            </a:r>
            <a:r>
              <a:rPr lang="en-US" dirty="0">
                <a:solidFill>
                  <a:srgbClr val="404040"/>
                </a:solidFill>
              </a:rPr>
              <a:t> of our most vulnerable student populations by:</a:t>
            </a:r>
          </a:p>
          <a:p>
            <a:r>
              <a:rPr lang="en-US" dirty="0">
                <a:solidFill>
                  <a:srgbClr val="404040"/>
                </a:solidFill>
              </a:rPr>
              <a:t> improving socioeconomic mobility with increased educational attainment levels;</a:t>
            </a:r>
          </a:p>
          <a:p>
            <a:r>
              <a:rPr lang="en-US" dirty="0">
                <a:solidFill>
                  <a:srgbClr val="404040"/>
                </a:solidFill>
              </a:rPr>
              <a:t> increasing employability in high-demand, living wage jobs; </a:t>
            </a:r>
          </a:p>
          <a:p>
            <a:r>
              <a:rPr lang="en-US">
                <a:solidFill>
                  <a:srgbClr val="404040"/>
                </a:solidFill>
              </a:rPr>
              <a:t> and lowering the poverty rate. </a:t>
            </a:r>
          </a:p>
        </p:txBody>
      </p:sp>
    </p:spTree>
    <p:extLst>
      <p:ext uri="{BB962C8B-B14F-4D97-AF65-F5344CB8AC3E}">
        <p14:creationId xmlns:p14="http://schemas.microsoft.com/office/powerpoint/2010/main" val="3309215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3A694C2-50DA-401D-9E8A-3621EBF0C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419B7D-6261-44AC-8AE6-DAF09232F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200">
                <a:solidFill>
                  <a:srgbClr val="262626"/>
                </a:solidFill>
              </a:rPr>
              <a:t>Partners involved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99EB69-A48B-45AA-BFCF-6EDAFCC846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267" y="925548"/>
            <a:ext cx="10921466" cy="273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56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AEFFFF2-9EB4-4B6C-B9F8-2BA3EF89A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307017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D65299F-028F-4AFC-B46A-8DB33E20F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0172" y="0"/>
            <a:ext cx="912182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423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9DCBA6-8865-4D10-BC97-E82160D51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873" y="1586484"/>
            <a:ext cx="3685032" cy="36850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3000">
                <a:solidFill>
                  <a:srgbClr val="FFFFFF"/>
                </a:solidFill>
              </a:rPr>
              <a:t>Design elements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8EED0-6733-420E-9A43-346AD9BD6C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1695" y="1402080"/>
            <a:ext cx="5320696" cy="405384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endParaRPr lang="en-US" sz="1500"/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500" b="1"/>
              <a:t>Dual enrollment (</a:t>
            </a:r>
            <a:r>
              <a:rPr lang="en-US" sz="1500"/>
              <a:t>including high school teacher pipeline) 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500" b="1"/>
              <a:t>Year-round operations </a:t>
            </a:r>
            <a:r>
              <a:rPr lang="en-US" sz="1500"/>
              <a:t>(focus on summer) 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500" b="1"/>
              <a:t>Support systems </a:t>
            </a:r>
            <a:r>
              <a:rPr lang="en-US" sz="1500"/>
              <a:t>(academic, student &amp; community support) 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500" b="1"/>
              <a:t>Employer partnerships </a:t>
            </a:r>
            <a:r>
              <a:rPr lang="en-US" sz="1500"/>
              <a:t>(work-study, apprenticeships) 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500" b="1"/>
              <a:t>Integrated data system </a:t>
            </a:r>
            <a:endParaRPr lang="en-US" sz="1500"/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500" b="1"/>
              <a:t>Shared assets </a:t>
            </a:r>
            <a:r>
              <a:rPr lang="en-US" sz="1500"/>
              <a:t>(physical &amp; personnel) 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500" b="1"/>
              <a:t>Virtual Lab </a:t>
            </a:r>
            <a:endParaRPr lang="en-US" sz="1500"/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500" b="1"/>
              <a:t>Equity and outreach </a:t>
            </a:r>
            <a:r>
              <a:rPr lang="en-US" sz="1500"/>
              <a:t>(race equity &amp; inclusion North Stars for all work; creating connectivity with K12, CCC, 4yr and DRIVE, and other CBO efforts) 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500" b="1"/>
              <a:t>Curriculum alignment </a:t>
            </a:r>
            <a:endParaRPr lang="en-US" sz="1500"/>
          </a:p>
          <a:p>
            <a:pPr marL="0" indent="0">
              <a:lnSpc>
                <a:spcPct val="90000"/>
              </a:lnSpc>
              <a:buNone/>
            </a:pPr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32720353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FBE789D-66E0-4C5C-8DDC-CF4D7BF21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C092F8-98E3-4599-A7BF-1B658CF1D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32C84A-6519-477E-BD66-BDFFF6033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2681103"/>
            <a:ext cx="3363974" cy="1495794"/>
          </a:xfrm>
          <a:solidFill>
            <a:schemeClr val="tx2">
              <a:lumMod val="60000"/>
              <a:lumOff val="40000"/>
              <a:alpha val="15000"/>
            </a:schemeClr>
          </a:solidFill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Pilot project, 2020-2022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524372D-73AA-49BC-8135-FC631C6AB808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5619750" y="965200"/>
          <a:ext cx="5607050" cy="492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69600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C617F-EAAB-42D4-ADCF-2C2E634B8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8969" y="2386744"/>
            <a:ext cx="5928358" cy="1645920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2900"/>
              <a:t>Who are the engineering students at reedley college?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4C958E6-BFE2-4E74-B07C-BA10AB4352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15" r="22185"/>
          <a:stretch/>
        </p:blipFill>
        <p:spPr>
          <a:xfrm>
            <a:off x="20" y="10"/>
            <a:ext cx="465427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939145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ASCCC Curriculum Inst. 2020 Theme">
  <a:themeElements>
    <a:clrScheme name="ASCCC AA 2021 B">
      <a:dk1>
        <a:srgbClr val="003366"/>
      </a:dk1>
      <a:lt1>
        <a:srgbClr val="FFFFFF"/>
      </a:lt1>
      <a:dk2>
        <a:srgbClr val="3871C7"/>
      </a:dk2>
      <a:lt2>
        <a:srgbClr val="D8E9F0"/>
      </a:lt2>
      <a:accent1>
        <a:srgbClr val="FF59AB"/>
      </a:accent1>
      <a:accent2>
        <a:srgbClr val="E7B0F5"/>
      </a:accent2>
      <a:accent3>
        <a:srgbClr val="6EAFF2"/>
      </a:accent3>
      <a:accent4>
        <a:srgbClr val="3970EC"/>
      </a:accent4>
      <a:accent5>
        <a:srgbClr val="7FC3FF"/>
      </a:accent5>
      <a:accent6>
        <a:srgbClr val="B1DAF4"/>
      </a:accent6>
      <a:hlink>
        <a:srgbClr val="005B95"/>
      </a:hlink>
      <a:folHlink>
        <a:srgbClr val="3970E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SCCC AA 2021 ppt template 2" id="{C03A53BA-4106-024E-9D07-CD5A51549CEF}" vid="{28BAD5EB-9025-6348-9A9E-E7DD8B48A555}"/>
    </a:ext>
  </a:extLst>
</a:theme>
</file>

<file path=ppt/theme/theme2.xml><?xml version="1.0" encoding="utf-8"?>
<a:theme xmlns:a="http://schemas.openxmlformats.org/drawingml/2006/main" name="Parcel">
  <a:themeElements>
    <a:clrScheme name="Parcel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ppt/theme/theme3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ASCCC AA 2021 ppt template 2</Template>
  <TotalTime>10</TotalTime>
  <Words>2043</Words>
  <Application>Microsoft Office PowerPoint</Application>
  <PresentationFormat>Widescreen</PresentationFormat>
  <Paragraphs>322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49</vt:i4>
      </vt:variant>
    </vt:vector>
  </HeadingPairs>
  <TitlesOfParts>
    <vt:vector size="63" baseType="lpstr">
      <vt:lpstr>Arial</vt:lpstr>
      <vt:lpstr>Calibri</vt:lpstr>
      <vt:lpstr>Cambria</vt:lpstr>
      <vt:lpstr>Cambria Math</vt:lpstr>
      <vt:lpstr>Corbel</vt:lpstr>
      <vt:lpstr>Gill Sans</vt:lpstr>
      <vt:lpstr>Gill Sans MT</vt:lpstr>
      <vt:lpstr>Oswald</vt:lpstr>
      <vt:lpstr>Palatino</vt:lpstr>
      <vt:lpstr>Times New Roman</vt:lpstr>
      <vt:lpstr>Wingdings</vt:lpstr>
      <vt:lpstr>ASCCC Curriculum Inst. 2020 Theme</vt:lpstr>
      <vt:lpstr>Parcel</vt:lpstr>
      <vt:lpstr>Banded</vt:lpstr>
      <vt:lpstr>K-16 Alignments and Beyond to Support Transfer</vt:lpstr>
      <vt:lpstr>Presenters </vt:lpstr>
      <vt:lpstr>Breakout Description </vt:lpstr>
      <vt:lpstr>Intersegmental alliance</vt:lpstr>
      <vt:lpstr>Mission statement</vt:lpstr>
      <vt:lpstr>Partners involved</vt:lpstr>
      <vt:lpstr>Design elements</vt:lpstr>
      <vt:lpstr>Pilot project, 2020-2022</vt:lpstr>
      <vt:lpstr>Who are the engineering students at reedley college?</vt:lpstr>
      <vt:lpstr>PowerPoint Presentation</vt:lpstr>
      <vt:lpstr>PowerPoint Presentation</vt:lpstr>
      <vt:lpstr>PowerPoint Presentation</vt:lpstr>
      <vt:lpstr>What work has been done on the engineering pathway?</vt:lpstr>
      <vt:lpstr>Engineering Pathway</vt:lpstr>
      <vt:lpstr>JFF NORTH STAR STATEMENT FOR INTERSEGMENTAL INTEGRATION</vt:lpstr>
      <vt:lpstr>PowerPoint Presentation</vt:lpstr>
      <vt:lpstr>Engineering Pathway</vt:lpstr>
      <vt:lpstr>PowerPoint Presentation</vt:lpstr>
      <vt:lpstr>PowerPoint Presentation</vt:lpstr>
      <vt:lpstr>Developing the tutor pipeline</vt:lpstr>
      <vt:lpstr>Summer STEm camp: the trial run</vt:lpstr>
      <vt:lpstr>FOCUS: CALCULUS READY PROJECT FALL 2021​</vt:lpstr>
      <vt:lpstr>Next Steps: Short term goals</vt:lpstr>
      <vt:lpstr>Long term goals of Algegra Readiness</vt:lpstr>
      <vt:lpstr>Engineering is for Everyone video series</vt:lpstr>
      <vt:lpstr>What's next?</vt:lpstr>
      <vt:lpstr>Grant duration</vt:lpstr>
      <vt:lpstr>Chapter SB 129, Section 244,  $250m allocation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K-16 Alignments and Beyond to Support Transfer</dc:title>
  <dc:creator>Stephanie Curry</dc:creator>
  <cp:lastModifiedBy>Stephanie Curry</cp:lastModifiedBy>
  <cp:revision>2</cp:revision>
  <cp:lastPrinted>2020-11-24T19:39:26Z</cp:lastPrinted>
  <dcterms:created xsi:type="dcterms:W3CDTF">2021-10-01T15:23:12Z</dcterms:created>
  <dcterms:modified xsi:type="dcterms:W3CDTF">2021-10-04T16:47:59Z</dcterms:modified>
</cp:coreProperties>
</file>