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010400" cy="92964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1" autoAdjust="0"/>
    <p:restoredTop sz="93934" autoAdjust="0"/>
  </p:normalViewPr>
  <p:slideViewPr>
    <p:cSldViewPr snapToGrid="0" snapToObjects="1">
      <p:cViewPr varScale="1">
        <p:scale>
          <a:sx n="88" d="100"/>
          <a:sy n="88" d="100"/>
        </p:scale>
        <p:origin x="11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>
                <a:uFillTx/>
              </a:defRPr>
            </a:lvl1pPr>
          </a:lstStyle>
          <a:p>
            <a:fld id="{E369C9EC-5296-D44A-A7E3-9D50F2CBDD28}" type="datetimeFigureOut">
              <a:rPr lang="en-US" smtClean="0">
                <a:uFillTx/>
              </a:rPr>
              <a:pPr/>
              <a:t>9/14/18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>
                <a:uFillTx/>
              </a:defRPr>
            </a:lvl1pPr>
          </a:lstStyle>
          <a:p>
            <a:fld id="{20AE1346-2993-0F4D-AEB3-7C0F53CDDF6D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>
                <a:uFillTx/>
              </a:defRPr>
            </a:lvl1pPr>
          </a:lstStyle>
          <a:p>
            <a:fld id="{AC8C79D6-1503-7C47-8D3D-9B8B046E9A19}" type="datetimeFigureOut">
              <a:rPr lang="en-US" smtClean="0">
                <a:uFillTx/>
              </a:rPr>
              <a:pPr/>
              <a:t>9/14/18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3174" tIns="46586" rIns="93174" bIns="46586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>
                <a:uFillTx/>
              </a:defRPr>
            </a:lvl1pPr>
          </a:lstStyle>
          <a:p>
            <a:fld id="{A898C551-7708-9B49-90E3-D153F408E57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100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>
                <a:uFillTx/>
              </a:rPr>
              <a:pPr/>
              <a:t>1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>
                <a:uFillTx/>
              </a:rPr>
              <a:pPr/>
              <a:t>2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>
                <a:uFillTx/>
              </a:rPr>
              <a:pPr/>
              <a:t>3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>
                <a:uFillTx/>
              </a:rPr>
              <a:pPr/>
              <a:t>4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Ashby, Hayley, "A Case Study of Strategic Governance in the Implementation of Guided Pathways at Scale at California Community Colleges" (2018).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Dissertations. 214.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digitalcommons.brandman.edu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edd_dissertations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/214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>
                <a:uFillTx/>
              </a:rPr>
              <a:pPr/>
              <a:t>5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528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>
                <a:uFillTx/>
              </a:rPr>
              <a:pPr/>
              <a:t>6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uFillTx/>
              </a:rPr>
              <a:t>The</a:t>
            </a:r>
            <a:r>
              <a:rPr lang="en-US" baseline="0" dirty="0" smtClean="0">
                <a:uFillTx/>
              </a:rPr>
              <a:t> </a:t>
            </a:r>
            <a:r>
              <a:rPr lang="en-US" baseline="0" dirty="0" smtClean="0">
                <a:uFillTx/>
              </a:rPr>
              <a:t>dissertation </a:t>
            </a:r>
            <a:r>
              <a:rPr lang="en-US" baseline="0" dirty="0" smtClean="0">
                <a:uFillTx/>
              </a:rPr>
              <a:t>looked </a:t>
            </a:r>
            <a:r>
              <a:rPr lang="en-US" baseline="0" dirty="0" smtClean="0">
                <a:uFillTx/>
              </a:rPr>
              <a:t>at the implementation of GP at 15 our colleges. </a:t>
            </a:r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>
                <a:uFillTx/>
              </a:rPr>
              <a:pPr/>
              <a:t>7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>
                <a:uFillTx/>
              </a:rPr>
              <a:pPr/>
              <a:t>11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>
                <a:uFillTx/>
              </a:rPr>
              <a:pPr/>
              <a:t>Friday, September 14, 2018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uFillTx/>
              </a:rPr>
              <a:pPr/>
              <a:t>Friday, September 14, 2018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uFillTx/>
              </a:rPr>
              <a:pPr/>
              <a:t>Friday, September 14, 2018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uFillTx/>
              </a:rPr>
              <a:pPr/>
              <a:t>Friday, September 14, 2018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>
                <a:uFillTx/>
              </a:rPr>
              <a:pPr/>
              <a:t>Friday, September 14, 2018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uFillTx/>
              </a:rPr>
              <a:pPr/>
              <a:t>Friday, September 14, 2018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uFillTx/>
              </a:rPr>
              <a:pPr/>
              <a:t>Friday, September 14, 2018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uFillTx/>
              </a:rPr>
              <a:pPr/>
              <a:t>Friday, September 14, 2018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uFillTx/>
              </a:rPr>
              <a:pPr/>
              <a:t>Friday, September 14, 2018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uFillTx/>
              </a:rPr>
              <a:pPr/>
              <a:t>Friday, September 14, 2018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srgbClr val="000000">
                <a:alpha val="59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uFillTx/>
              </a:rPr>
              <a:pPr/>
              <a:t>Friday, September 14, 2018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uFillTx/>
              </a:defRPr>
            </a:lvl1pPr>
          </a:lstStyle>
          <a:p>
            <a:fld id="{A80CB818-7379-467D-8E76-EF9D9074A26C}" type="datetime2">
              <a:rPr lang="en-US" smtClean="0">
                <a:uFillTx/>
              </a:rPr>
              <a:pPr/>
              <a:t>Friday, September 14, 2018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uFillTx/>
              </a:defRPr>
            </a:lvl1pPr>
          </a:lstStyle>
          <a:p>
            <a:pPr algn="r"/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uFillTx/>
              </a:defRPr>
            </a:lvl1pPr>
          </a:lstStyle>
          <a:p>
            <a:fld id="{0CFEC368-1D7A-4F81-ABF6-AE0E36BAF64C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043" y="3239197"/>
            <a:ext cx="8336071" cy="3914383"/>
          </a:xfrm>
        </p:spPr>
        <p:txBody>
          <a:bodyPr anchor="ctr"/>
          <a:lstStyle/>
          <a:p>
            <a:r>
              <a:rPr lang="en-US" sz="3600" dirty="0" smtClean="0">
                <a:uFillTx/>
              </a:rPr>
              <a:t>Leadership and Structural Innovation: Onward with Guided Pathways</a:t>
            </a:r>
            <a:r>
              <a:rPr lang="en-US" sz="2000" dirty="0" smtClean="0">
                <a:uFillTx/>
              </a:rPr>
              <a:t/>
            </a:r>
            <a:br>
              <a:rPr lang="en-US" sz="2000" dirty="0" smtClean="0">
                <a:uFillTx/>
              </a:rPr>
            </a:br>
            <a:r>
              <a:rPr lang="en-US" sz="2000" dirty="0" smtClean="0">
                <a:uFillTx/>
              </a:rPr>
              <a:t/>
            </a:r>
            <a:br>
              <a:rPr lang="en-US" sz="2000" dirty="0" smtClean="0">
                <a:uFillTx/>
              </a:rPr>
            </a:br>
            <a:r>
              <a:rPr lang="en-US" sz="2000" dirty="0" smtClean="0">
                <a:uFillTx/>
              </a:rPr>
              <a:t>Randy Beach, Southwestern College</a:t>
            </a:r>
            <a:br>
              <a:rPr lang="en-US" sz="2000" dirty="0" smtClean="0">
                <a:uFillTx/>
              </a:rPr>
            </a:br>
            <a:r>
              <a:rPr lang="en-US" sz="2000" dirty="0" smtClean="0">
                <a:uFillTx/>
              </a:rPr>
              <a:t>Michelle </a:t>
            </a:r>
            <a:r>
              <a:rPr lang="en-US" sz="2000" dirty="0" err="1" smtClean="0">
                <a:uFillTx/>
              </a:rPr>
              <a:t>Pilati</a:t>
            </a:r>
            <a:r>
              <a:rPr lang="en-US" sz="2000" dirty="0" smtClean="0">
                <a:uFillTx/>
              </a:rPr>
              <a:t>, Rio Hondo College</a:t>
            </a:r>
            <a:br>
              <a:rPr lang="en-US" sz="2000" dirty="0" smtClean="0">
                <a:uFillTx/>
              </a:rPr>
            </a:br>
            <a:r>
              <a:rPr lang="en-US" sz="1600" b="1" cap="none" dirty="0" smtClean="0">
                <a:uFillTx/>
                <a:latin typeface="+mn-lt"/>
                <a:cs typeface="Times New Roman"/>
              </a:rPr>
              <a:t/>
            </a:r>
            <a:br>
              <a:rPr lang="en-US" sz="1600" b="1" cap="none" dirty="0" smtClean="0">
                <a:uFillTx/>
                <a:latin typeface="+mn-lt"/>
                <a:cs typeface="Times New Roman"/>
              </a:rPr>
            </a:br>
            <a:endParaRPr lang="en-US" sz="2000" b="1" cap="none" dirty="0">
              <a:uFillTx/>
              <a:latin typeface="+mn-lt"/>
              <a:cs typeface="Times New Roman"/>
            </a:endParaRP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950" y="929766"/>
            <a:ext cx="4816258" cy="147885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Guided Pathways and Governance</a:t>
            </a:r>
            <a:endParaRPr lang="en-US" dirty="0">
              <a:uFillTx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uFillTx/>
              </a:rPr>
              <a:t>What should your guided pathways governance structure look like?</a:t>
            </a:r>
            <a:endParaRPr lang="en-US" sz="3200" dirty="0"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Themes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uFillTx/>
              </a:rPr>
              <a:t>The organizational structure must be fluid and able to change as the work changes.</a:t>
            </a:r>
          </a:p>
          <a:p>
            <a:pPr lvl="0"/>
            <a:r>
              <a:rPr lang="en-US" dirty="0" smtClean="0">
                <a:uFillTx/>
              </a:rPr>
              <a:t>Institutionalization of a mature structure is needed – ideally, one that integrates with existing governance structures.</a:t>
            </a:r>
          </a:p>
          <a:p>
            <a:pPr lvl="0"/>
            <a:r>
              <a:rPr lang="en-US" dirty="0" smtClean="0">
                <a:uFillTx/>
              </a:rPr>
              <a:t>The importance of making – and re-making the case – and communication.</a:t>
            </a:r>
          </a:p>
          <a:p>
            <a:pPr lvl="0"/>
            <a:r>
              <a:rPr lang="en-US" dirty="0" smtClean="0">
                <a:uFillTx/>
              </a:rPr>
              <a:t>The importance of full campus participation.</a:t>
            </a:r>
          </a:p>
          <a:p>
            <a:pPr lvl="0"/>
            <a:r>
              <a:rPr lang="en-US" dirty="0" smtClean="0">
                <a:uFillTx/>
              </a:rPr>
              <a:t>Support and commitment at the highest levels is needed – as well as some form of support for all those involved in the endeavor.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At your college: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uFillTx/>
              </a:rPr>
              <a:t>Where does guided pathways effort currently live – and where should it be?</a:t>
            </a:r>
          </a:p>
          <a:p>
            <a:r>
              <a:rPr lang="en-US" sz="3600" dirty="0" smtClean="0">
                <a:uFillTx/>
              </a:rPr>
              <a:t>Has a fluid structure been established?</a:t>
            </a:r>
          </a:p>
          <a:p>
            <a:r>
              <a:rPr lang="en-US" sz="3600" dirty="0" smtClean="0">
                <a:uFillTx/>
              </a:rPr>
              <a:t>Have roles – of committees and individuals - been defined?</a:t>
            </a:r>
            <a:endParaRPr lang="en-US" sz="3600" dirty="0"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Things to think about…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uFillTx/>
              </a:rPr>
              <a:t>What is your college doing right?</a:t>
            </a:r>
          </a:p>
          <a:p>
            <a:r>
              <a:rPr lang="en-US" sz="3600" dirty="0" smtClean="0">
                <a:uFillTx/>
              </a:rPr>
              <a:t>What is your college doing wrong?</a:t>
            </a:r>
          </a:p>
          <a:p>
            <a:r>
              <a:rPr lang="en-US" sz="3600" dirty="0" smtClean="0">
                <a:uFillTx/>
              </a:rPr>
              <a:t>What suggestions will you take back to your college?</a:t>
            </a:r>
          </a:p>
          <a:p>
            <a:r>
              <a:rPr lang="en-US" sz="3600" dirty="0" smtClean="0">
                <a:uFillTx/>
              </a:rPr>
              <a:t>What do you need to know more about?</a:t>
            </a:r>
            <a:endParaRPr lang="en-US" sz="3600" dirty="0"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Guided Pathways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uFillTx/>
              </a:rPr>
              <a:t>Where do you start?</a:t>
            </a:r>
          </a:p>
          <a:p>
            <a:r>
              <a:rPr lang="en-US" sz="3600" dirty="0" smtClean="0">
                <a:uFillTx/>
              </a:rPr>
              <a:t>What structures are needed to ensure sustainability? </a:t>
            </a:r>
          </a:p>
          <a:p>
            <a:r>
              <a:rPr lang="en-US" sz="3600" dirty="0" smtClean="0">
                <a:uFillTx/>
              </a:rPr>
              <a:t>Where does guided pathways “fit”?</a:t>
            </a:r>
          </a:p>
          <a:p>
            <a:r>
              <a:rPr lang="en-US" sz="3600" dirty="0" smtClean="0">
                <a:uFillTx/>
              </a:rPr>
              <a:t>How should decisions be made about elements of guided pathways?</a:t>
            </a:r>
            <a:r>
              <a:rPr lang="en-US" dirty="0" smtClean="0">
                <a:uFillTx/>
              </a:rPr>
              <a:t/>
            </a:r>
            <a:br>
              <a:rPr lang="en-US" dirty="0" smtClean="0">
                <a:uFillTx/>
              </a:rPr>
            </a:b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66892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uFillTx/>
              </a:rPr>
              <a:t>What conditions are necessary to implement comprehensive change at a California community college?</a:t>
            </a:r>
            <a:endParaRPr lang="en-US" sz="4000" dirty="0">
              <a:uFillTx/>
            </a:endParaRPr>
          </a:p>
        </p:txBody>
      </p:sp>
      <p:pic>
        <p:nvPicPr>
          <p:cNvPr id="6" name="Picture 5" descr="bulletin-board-3127287_1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43433"/>
            <a:ext cx="7848600" cy="2755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Necessary Conditions?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uFillTx/>
              </a:rPr>
              <a:t>Buy-in – GLOBAL</a:t>
            </a:r>
          </a:p>
          <a:p>
            <a:pPr lvl="1"/>
            <a:r>
              <a:rPr lang="en-US" sz="3200" dirty="0" smtClean="0">
                <a:uFillTx/>
              </a:rPr>
              <a:t>Case-making must be effective and on-going – resulting in some sort of shared vision</a:t>
            </a:r>
          </a:p>
          <a:p>
            <a:r>
              <a:rPr lang="en-US" sz="3200" dirty="0" smtClean="0">
                <a:uFillTx/>
              </a:rPr>
              <a:t>Leadership</a:t>
            </a:r>
          </a:p>
          <a:p>
            <a:r>
              <a:rPr lang="en-US" sz="3200" dirty="0" smtClean="0">
                <a:uFillTx/>
              </a:rPr>
              <a:t>Support</a:t>
            </a:r>
          </a:p>
          <a:p>
            <a:endParaRPr lang="en-US" dirty="0">
              <a:uFillTx/>
            </a:endParaRPr>
          </a:p>
        </p:txBody>
      </p:sp>
      <p:pic>
        <p:nvPicPr>
          <p:cNvPr id="4" name="Picture 3" descr="caterpillar-1209834_1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230" y="3630343"/>
            <a:ext cx="3795542" cy="28466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438827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Strategic </a:t>
            </a:r>
            <a:r>
              <a:rPr lang="en-US" sz="2800" dirty="0"/>
              <a:t>Governance in the Implementation of </a:t>
            </a:r>
            <a:r>
              <a:rPr lang="en-US" sz="2800" dirty="0" smtClean="0"/>
              <a:t>GP at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Scale at </a:t>
            </a:r>
            <a:r>
              <a:rPr lang="en-US" sz="2800" dirty="0" smtClean="0"/>
              <a:t>CCCs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dirty="0"/>
              <a:t>Case Study of Strategic Governance in the Implementation of </a:t>
            </a:r>
            <a:r>
              <a:rPr lang="en-US" dirty="0" smtClean="0"/>
              <a:t>GP at Scale </a:t>
            </a:r>
            <a:r>
              <a:rPr lang="en-US" dirty="0"/>
              <a:t>at California Community Colleges</a:t>
            </a:r>
          </a:p>
          <a:p>
            <a:r>
              <a:rPr lang="en-US" dirty="0" smtClean="0"/>
              <a:t>Hayley </a:t>
            </a:r>
            <a:r>
              <a:rPr lang="en-US" dirty="0"/>
              <a:t>Ashby</a:t>
            </a:r>
          </a:p>
          <a:p>
            <a:r>
              <a:rPr lang="en-US" dirty="0" smtClean="0"/>
              <a:t>Community colleges </a:t>
            </a:r>
            <a:r>
              <a:rPr lang="en-US" dirty="0"/>
              <a:t>across the </a:t>
            </a:r>
            <a:r>
              <a:rPr lang="en-US" dirty="0" smtClean="0"/>
              <a:t>US are </a:t>
            </a:r>
            <a:r>
              <a:rPr lang="en-US" dirty="0"/>
              <a:t>implementing systemic </a:t>
            </a:r>
            <a:r>
              <a:rPr lang="en-US" dirty="0" smtClean="0"/>
              <a:t>reforms </a:t>
            </a:r>
            <a:r>
              <a:rPr lang="en-US" dirty="0"/>
              <a:t>in response to calls for increased student success. Guided pathways is a </a:t>
            </a:r>
            <a:r>
              <a:rPr lang="en-US" dirty="0" smtClean="0"/>
              <a:t>framework </a:t>
            </a:r>
            <a:r>
              <a:rPr lang="en-US" dirty="0"/>
              <a:t>for </a:t>
            </a:r>
            <a:r>
              <a:rPr lang="en-US" b="1" dirty="0"/>
              <a:t>holistic redesign that coordinates institutional improvements in multiple </a:t>
            </a:r>
            <a:r>
              <a:rPr lang="en-US" b="1" dirty="0" smtClean="0"/>
              <a:t>areas </a:t>
            </a:r>
            <a:r>
              <a:rPr lang="en-US" b="1" dirty="0"/>
              <a:t>to increase impact</a:t>
            </a:r>
            <a:r>
              <a:rPr lang="en-US" dirty="0"/>
              <a:t>. </a:t>
            </a:r>
            <a:r>
              <a:rPr lang="en-US" dirty="0" smtClean="0"/>
              <a:t>Since the CCCs are </a:t>
            </a:r>
            <a:r>
              <a:rPr lang="en-US" dirty="0"/>
              <a:t>in the early stages of </a:t>
            </a:r>
            <a:r>
              <a:rPr lang="en-US" dirty="0" smtClean="0"/>
              <a:t>adopting </a:t>
            </a:r>
            <a:r>
              <a:rPr lang="en-US" dirty="0"/>
              <a:t>guided pathways, research on the </a:t>
            </a:r>
            <a:r>
              <a:rPr lang="en-US" dirty="0" smtClean="0"/>
              <a:t>decision-making </a:t>
            </a:r>
            <a:r>
              <a:rPr lang="en-US" dirty="0"/>
              <a:t>processes of college </a:t>
            </a:r>
            <a:r>
              <a:rPr lang="en-US" dirty="0" smtClean="0"/>
              <a:t>leadership </a:t>
            </a:r>
            <a:r>
              <a:rPr lang="en-US" dirty="0"/>
              <a:t>in applying this framework is </a:t>
            </a:r>
            <a:r>
              <a:rPr lang="en-US" dirty="0" smtClean="0"/>
              <a:t>limited. The </a:t>
            </a:r>
            <a:r>
              <a:rPr lang="en-US" dirty="0"/>
              <a:t>purpose of this multiple case study </a:t>
            </a:r>
            <a:r>
              <a:rPr lang="en-US" dirty="0" smtClean="0"/>
              <a:t>was </a:t>
            </a:r>
            <a:r>
              <a:rPr lang="en-US" dirty="0"/>
              <a:t>to describe the </a:t>
            </a:r>
            <a:r>
              <a:rPr lang="en-US" dirty="0" smtClean="0"/>
              <a:t>role </a:t>
            </a:r>
            <a:r>
              <a:rPr lang="en-US" dirty="0"/>
              <a:t>of strategic governance in the implementation of guided </a:t>
            </a:r>
            <a:r>
              <a:rPr lang="en-US" dirty="0" smtClean="0"/>
              <a:t>pathways </a:t>
            </a:r>
            <a:r>
              <a:rPr lang="en-US" dirty="0"/>
              <a:t>at scale at </a:t>
            </a:r>
            <a:r>
              <a:rPr lang="en-US" dirty="0" smtClean="0"/>
              <a:t>CCCs.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0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CCC leaders should: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>
                <a:uFillTx/>
              </a:rPr>
              <a:t>deliberately increase engagement in decision-making processes. </a:t>
            </a:r>
          </a:p>
          <a:p>
            <a:pPr lvl="0"/>
            <a:r>
              <a:rPr lang="en-US" sz="3200" dirty="0" smtClean="0">
                <a:uFillTx/>
              </a:rPr>
              <a:t>strengthen the integrity of strategic planning and governance systems.</a:t>
            </a:r>
          </a:p>
          <a:p>
            <a:pPr lvl="0"/>
            <a:r>
              <a:rPr lang="en-US" sz="3200" dirty="0" smtClean="0">
                <a:uFillTx/>
              </a:rPr>
              <a:t>define the parameters of pathways teams.</a:t>
            </a:r>
          </a:p>
          <a:p>
            <a:pPr lvl="0"/>
            <a:r>
              <a:rPr lang="en-US" sz="3200" dirty="0" smtClean="0">
                <a:uFillTx/>
              </a:rPr>
              <a:t>establish logical connections between informal and formal structures.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CCC leaders should: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>
                <a:uFillTx/>
              </a:rPr>
              <a:t>encourage mutual reliance in pathways leadership.</a:t>
            </a:r>
          </a:p>
          <a:p>
            <a:pPr lvl="0"/>
            <a:r>
              <a:rPr lang="en-US" sz="3200" dirty="0" smtClean="0">
                <a:uFillTx/>
              </a:rPr>
              <a:t>cultivate a systems mindset.</a:t>
            </a:r>
          </a:p>
          <a:p>
            <a:pPr lvl="0"/>
            <a:r>
              <a:rPr lang="en-US" sz="3200" dirty="0" smtClean="0">
                <a:uFillTx/>
              </a:rPr>
              <a:t>use embedded reflective practices to guide implementation.</a:t>
            </a:r>
          </a:p>
        </p:txBody>
      </p:sp>
      <p:pic>
        <p:nvPicPr>
          <p:cNvPr id="4" name="Picture 3" descr="plan-686327_1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23" y="4073768"/>
            <a:ext cx="4484077" cy="27842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>
            <a:noAutofit/>
          </a:bodyPr>
          <a:lstStyle/>
          <a:p>
            <a:r>
              <a:rPr lang="en-US" sz="3600" dirty="0" smtClean="0">
                <a:uFillTx/>
              </a:rPr>
              <a:t>What recognized effective practices should be part of how we operate – and are critical to become a guided pathways college? </a:t>
            </a:r>
            <a:endParaRPr lang="en-US" sz="3600" dirty="0">
              <a:uFillTx/>
            </a:endParaRPr>
          </a:p>
        </p:txBody>
      </p:sp>
      <p:pic>
        <p:nvPicPr>
          <p:cNvPr id="6" name="Picture 5" descr="change-948020_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538"/>
            <a:ext cx="9144000" cy="27712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Perhaps…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uFillTx/>
              </a:rPr>
              <a:t>Data-driven decision-making </a:t>
            </a:r>
          </a:p>
          <a:p>
            <a:r>
              <a:rPr lang="en-US" sz="3600" dirty="0" smtClean="0">
                <a:uFillTx/>
              </a:rPr>
              <a:t>Integrated-planning </a:t>
            </a:r>
          </a:p>
          <a:p>
            <a:r>
              <a:rPr lang="en-US" sz="3600" dirty="0" smtClean="0">
                <a:uFillTx/>
              </a:rPr>
              <a:t>Continuous quality improvement </a:t>
            </a:r>
          </a:p>
          <a:p>
            <a:r>
              <a:rPr lang="en-US" sz="3600" dirty="0" smtClean="0">
                <a:uFillTx/>
              </a:rPr>
              <a:t>Effective participatory governance structures </a:t>
            </a:r>
          </a:p>
          <a:p>
            <a:pPr>
              <a:buNone/>
            </a:pPr>
            <a:endParaRPr lang="en-US" dirty="0">
              <a:uFillTx/>
            </a:endParaRPr>
          </a:p>
        </p:txBody>
      </p:sp>
      <p:pic>
        <p:nvPicPr>
          <p:cNvPr id="4" name="Picture 3" descr="business-3152586_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614" y="4460448"/>
            <a:ext cx="2994465" cy="216162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F28D2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2353</TotalTime>
  <Words>513</Words>
  <Application>Microsoft Macintosh PowerPoint</Application>
  <PresentationFormat>On-screen Show (4:3)</PresentationFormat>
  <Paragraphs>61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Times New Roman</vt:lpstr>
      <vt:lpstr>Arial</vt:lpstr>
      <vt:lpstr>Clarity</vt:lpstr>
      <vt:lpstr>Leadership and Structural Innovation: Onward with Guided Pathways  Randy Beach, Southwestern College Michelle Pilati, Rio Hondo College  </vt:lpstr>
      <vt:lpstr>Guided Pathways</vt:lpstr>
      <vt:lpstr>PowerPoint Presentation</vt:lpstr>
      <vt:lpstr>Necessary Conditions?</vt:lpstr>
      <vt:lpstr>Strategic Governance in the Implementation of GP at  Scale at CCCs</vt:lpstr>
      <vt:lpstr>CCC leaders should:</vt:lpstr>
      <vt:lpstr>CCC leaders should:</vt:lpstr>
      <vt:lpstr>PowerPoint Presentation</vt:lpstr>
      <vt:lpstr>Perhaps…</vt:lpstr>
      <vt:lpstr>Guided Pathways and Governance</vt:lpstr>
      <vt:lpstr>Themes</vt:lpstr>
      <vt:lpstr>At your college:</vt:lpstr>
      <vt:lpstr>Things to think about…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May;Carrie Roberson</dc:creator>
  <cp:lastModifiedBy>Michelle Pilati</cp:lastModifiedBy>
  <cp:revision>206</cp:revision>
  <cp:lastPrinted>2018-09-12T21:09:02Z</cp:lastPrinted>
  <dcterms:created xsi:type="dcterms:W3CDTF">2018-09-09T15:30:39Z</dcterms:created>
  <dcterms:modified xsi:type="dcterms:W3CDTF">2018-09-14T12:02:31Z</dcterms:modified>
</cp:coreProperties>
</file>