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9" r:id="rId3"/>
    <p:sldId id="260" r:id="rId4"/>
    <p:sldId id="261" r:id="rId5"/>
    <p:sldId id="258" r:id="rId6"/>
    <p:sldId id="262" r:id="rId7"/>
    <p:sldId id="263" r:id="rId8"/>
    <p:sldId id="275" r:id="rId9"/>
    <p:sldId id="276" r:id="rId10"/>
    <p:sldId id="273" r:id="rId11"/>
    <p:sldId id="270" r:id="rId12"/>
    <p:sldId id="271" r:id="rId13"/>
    <p:sldId id="272" r:id="rId1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620"/>
    <p:restoredTop sz="94660"/>
  </p:normalViewPr>
  <p:slideViewPr>
    <p:cSldViewPr snapToGrid="0">
      <p:cViewPr varScale="1">
        <p:scale>
          <a:sx n="64" d="100"/>
          <a:sy n="64" d="100"/>
        </p:scale>
        <p:origin x="-148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8267588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 name="Google Shape;92;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3" name="Google Shape;93;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3dbe2208e4_0_5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2" name="Google Shape;212;g3dbe2208e4_0_5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13" name="Google Shape;213;g3dbe2208e4_0_5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Google Shape;220;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21" name="Google Shape;221;p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3dbe2208e4_0_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g3dbe2208e4_0_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7" name="Google Shape;117;g3dbe2208e4_0_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dbe2208e4_0_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4" name="Google Shape;124;g3dbe2208e4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25" name="Google Shape;125;g3dbe2208e4_0_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3dbe2208e4_3_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g3dbe2208e4_3_1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33" name="Google Shape;133;g3dbe2208e4_3_1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3dbe2208e4_3_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8" name="Google Shape;108;g3dbe2208e4_3_4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09" name="Google Shape;109;g3dbe2208e4_3_4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3dbe2208e4_0_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0" name="Google Shape;140;g3dbe2208e4_0_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41" name="Google Shape;141;g3dbe2208e4_0_1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3dbe2208e4_3_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8" name="Google Shape;148;g3dbe2208e4_3_2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49" name="Google Shape;149;g3dbe2208e4_3_2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3dbe2208e4_0_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g3dbe2208e4_0_2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57" name="Google Shape;157;g3dbe2208e4_0_2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3dbe2208e4_0_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4" name="Google Shape;204;g3dbe2208e4_0_5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05" name="Google Shape;205;g3dbe2208e4_0_5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2"/>
          <p:cNvSpPr txBox="1">
            <a:spLocks noGrp="1"/>
          </p:cNvSpPr>
          <p:nvPr>
            <p:ph type="ctrTitle"/>
          </p:nvPr>
        </p:nvSpPr>
        <p:spPr>
          <a:xfrm>
            <a:off x="685800" y="1371600"/>
            <a:ext cx="7848600" cy="1927225"/>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2"/>
              </a:buClr>
              <a:buSzPts val="5400"/>
              <a:buFont typeface="Arial"/>
              <a:buNone/>
              <a:defRPr sz="54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9" name="Google Shape;19;p2"/>
          <p:cNvSpPr txBox="1">
            <a:spLocks noGrp="1"/>
          </p:cNvSpPr>
          <p:nvPr>
            <p:ph type="subTitle" idx="1"/>
          </p:nvPr>
        </p:nvSpPr>
        <p:spPr>
          <a:xfrm>
            <a:off x="685800" y="3505200"/>
            <a:ext cx="6400800" cy="1752600"/>
          </a:xfrm>
          <a:prstGeom prst="rect">
            <a:avLst/>
          </a:prstGeom>
          <a:noFill/>
          <a:ln>
            <a:noFill/>
          </a:ln>
        </p:spPr>
        <p:txBody>
          <a:bodyPr spcFirstLastPara="1" wrap="square" lIns="91425" tIns="45700" rIns="91425" bIns="45700" anchor="t" anchorCtr="0"/>
          <a:lstStyle>
            <a:lvl1pPr marR="0" lvl="0" algn="l" rtl="0">
              <a:spcBef>
                <a:spcPts val="480"/>
              </a:spcBef>
              <a:spcAft>
                <a:spcPts val="0"/>
              </a:spcAft>
              <a:buClr>
                <a:schemeClr val="accent1"/>
              </a:buClr>
              <a:buSzPts val="2040"/>
              <a:buFont typeface="Arial"/>
              <a:buNone/>
              <a:defRPr sz="2400" b="0" i="0" u="none" strike="noStrike" cap="none">
                <a:solidFill>
                  <a:srgbClr val="3F3F3F"/>
                </a:solidFill>
                <a:latin typeface="Arial"/>
                <a:ea typeface="Arial"/>
                <a:cs typeface="Arial"/>
                <a:sym typeface="Arial"/>
              </a:defRPr>
            </a:lvl1pPr>
            <a:lvl2pPr marR="0" lvl="1" algn="ctr" rtl="0">
              <a:spcBef>
                <a:spcPts val="400"/>
              </a:spcBef>
              <a:spcAft>
                <a:spcPts val="0"/>
              </a:spcAft>
              <a:buClr>
                <a:schemeClr val="accent1"/>
              </a:buClr>
              <a:buSzPts val="1700"/>
              <a:buFont typeface="Arial"/>
              <a:buNone/>
              <a:defRPr sz="2000" b="0" i="0" u="none" strike="noStrike" cap="none">
                <a:solidFill>
                  <a:srgbClr val="888888"/>
                </a:solidFill>
                <a:latin typeface="Arial"/>
                <a:ea typeface="Arial"/>
                <a:cs typeface="Arial"/>
                <a:sym typeface="Arial"/>
              </a:defRPr>
            </a:lvl2pPr>
            <a:lvl3pPr marR="0" lvl="2" algn="ctr" rtl="0">
              <a:spcBef>
                <a:spcPts val="360"/>
              </a:spcBef>
              <a:spcAft>
                <a:spcPts val="0"/>
              </a:spcAft>
              <a:buClr>
                <a:schemeClr val="accent1"/>
              </a:buClr>
              <a:buSzPts val="1620"/>
              <a:buFont typeface="Arial"/>
              <a:buNone/>
              <a:defRPr sz="1800" b="0" i="0" u="none" strike="noStrike" cap="none">
                <a:solidFill>
                  <a:srgbClr val="888888"/>
                </a:solidFill>
                <a:latin typeface="Arial"/>
                <a:ea typeface="Arial"/>
                <a:cs typeface="Arial"/>
                <a:sym typeface="Arial"/>
              </a:defRPr>
            </a:lvl3pPr>
            <a:lvl4pPr marR="0" lvl="3" algn="ctr" rtl="0">
              <a:spcBef>
                <a:spcPts val="320"/>
              </a:spcBef>
              <a:spcAft>
                <a:spcPts val="0"/>
              </a:spcAft>
              <a:buClr>
                <a:schemeClr val="accent1"/>
              </a:buClr>
              <a:buSzPts val="1600"/>
              <a:buFont typeface="Arial"/>
              <a:buNone/>
              <a:defRPr sz="1600" b="0" i="0" u="none" strike="noStrike" cap="none">
                <a:solidFill>
                  <a:srgbClr val="888888"/>
                </a:solidFill>
                <a:latin typeface="Arial"/>
                <a:ea typeface="Arial"/>
                <a:cs typeface="Arial"/>
                <a:sym typeface="Arial"/>
              </a:defRPr>
            </a:lvl4pPr>
            <a:lvl5pPr marR="0" lvl="4" algn="ctr" rtl="0">
              <a:spcBef>
                <a:spcPts val="280"/>
              </a:spcBef>
              <a:spcAft>
                <a:spcPts val="0"/>
              </a:spcAft>
              <a:buClr>
                <a:schemeClr val="accent1"/>
              </a:buClr>
              <a:buSzPts val="1400"/>
              <a:buFont typeface="Arial"/>
              <a:buNone/>
              <a:defRPr sz="1400" b="0" i="0" u="none" strike="noStrike" cap="none">
                <a:solidFill>
                  <a:srgbClr val="888888"/>
                </a:solidFill>
                <a:latin typeface="Arial"/>
                <a:ea typeface="Arial"/>
                <a:cs typeface="Arial"/>
                <a:sym typeface="Arial"/>
              </a:defRPr>
            </a:lvl5pPr>
            <a:lvl6pPr marR="0" lvl="5" algn="ctr" rtl="0">
              <a:spcBef>
                <a:spcPts val="260"/>
              </a:spcBef>
              <a:spcAft>
                <a:spcPts val="0"/>
              </a:spcAft>
              <a:buClr>
                <a:schemeClr val="accent1"/>
              </a:buClr>
              <a:buSzPts val="1300"/>
              <a:buFont typeface="Arial"/>
              <a:buNone/>
              <a:defRPr sz="1300" b="0" i="0" u="none" strike="noStrike" cap="none">
                <a:solidFill>
                  <a:srgbClr val="888888"/>
                </a:solidFill>
                <a:latin typeface="Arial"/>
                <a:ea typeface="Arial"/>
                <a:cs typeface="Arial"/>
                <a:sym typeface="Arial"/>
              </a:defRPr>
            </a:lvl6pPr>
            <a:lvl7pPr marR="0" lvl="6" algn="ctr" rtl="0">
              <a:spcBef>
                <a:spcPts val="260"/>
              </a:spcBef>
              <a:spcAft>
                <a:spcPts val="0"/>
              </a:spcAft>
              <a:buClr>
                <a:schemeClr val="accent1"/>
              </a:buClr>
              <a:buSzPts val="1300"/>
              <a:buFont typeface="Arial"/>
              <a:buNone/>
              <a:defRPr sz="1300" b="0" i="0" u="none" strike="noStrike" cap="none">
                <a:solidFill>
                  <a:srgbClr val="888888"/>
                </a:solidFill>
                <a:latin typeface="Arial"/>
                <a:ea typeface="Arial"/>
                <a:cs typeface="Arial"/>
                <a:sym typeface="Arial"/>
              </a:defRPr>
            </a:lvl7pPr>
            <a:lvl8pPr marR="0" lvl="7" algn="ctr" rtl="0">
              <a:spcBef>
                <a:spcPts val="260"/>
              </a:spcBef>
              <a:spcAft>
                <a:spcPts val="0"/>
              </a:spcAft>
              <a:buClr>
                <a:schemeClr val="accent1"/>
              </a:buClr>
              <a:buSzPts val="1300"/>
              <a:buFont typeface="Arial"/>
              <a:buNone/>
              <a:defRPr sz="1300" b="0" i="0" u="none" strike="noStrike" cap="none">
                <a:solidFill>
                  <a:srgbClr val="888888"/>
                </a:solidFill>
                <a:latin typeface="Arial"/>
                <a:ea typeface="Arial"/>
                <a:cs typeface="Arial"/>
                <a:sym typeface="Arial"/>
              </a:defRPr>
            </a:lvl8pPr>
            <a:lvl9pPr marR="0" lvl="8" algn="ctr" rtl="0">
              <a:spcBef>
                <a:spcPts val="260"/>
              </a:spcBef>
              <a:spcAft>
                <a:spcPts val="0"/>
              </a:spcAft>
              <a:buClr>
                <a:schemeClr val="accent1"/>
              </a:buClr>
              <a:buSzPts val="1300"/>
              <a:buFont typeface="Arial"/>
              <a:buNone/>
              <a:defRPr sz="1300" b="0" i="0" u="none" strike="noStrike" cap="none">
                <a:solidFill>
                  <a:srgbClr val="888888"/>
                </a:solidFill>
                <a:latin typeface="Arial"/>
                <a:ea typeface="Arial"/>
                <a:cs typeface="Arial"/>
                <a:sym typeface="Arial"/>
              </a:defRPr>
            </a:lvl9pPr>
          </a:lstStyle>
          <a:p>
            <a:endParaRPr/>
          </a:p>
        </p:txBody>
      </p:sp>
      <p:sp>
        <p:nvSpPr>
          <p:cNvPr id="20" name="Google Shape;20;p2"/>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1" name="Google Shape;21;p2"/>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 name="Google Shape;22;p2"/>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cxnSp>
        <p:nvCxnSpPr>
          <p:cNvPr id="23" name="Google Shape;23;p2"/>
          <p:cNvCxnSpPr/>
          <p:nvPr/>
        </p:nvCxnSpPr>
        <p:spPr>
          <a:xfrm>
            <a:off x="685800" y="3398520"/>
            <a:ext cx="7848600" cy="1588"/>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8"/>
        <p:cNvGrpSpPr/>
        <p:nvPr/>
      </p:nvGrpSpPr>
      <p:grpSpPr>
        <a:xfrm>
          <a:off x="0" y="0"/>
          <a:ext cx="0" cy="0"/>
          <a:chOff x="0" y="0"/>
          <a:chExt cx="0" cy="0"/>
        </a:xfrm>
      </p:grpSpPr>
      <p:sp>
        <p:nvSpPr>
          <p:cNvPr id="79" name="Google Shape;79;p11"/>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0" name="Google Shape;80;p11"/>
          <p:cNvSpPr txBox="1">
            <a:spLocks noGrp="1"/>
          </p:cNvSpPr>
          <p:nvPr>
            <p:ph type="body" idx="1"/>
          </p:nvPr>
        </p:nvSpPr>
        <p:spPr>
          <a:xfrm rot="5400000">
            <a:off x="2133600" y="-76200"/>
            <a:ext cx="4876800" cy="8229600"/>
          </a:xfrm>
          <a:prstGeom prst="rect">
            <a:avLst/>
          </a:prstGeom>
          <a:noFill/>
          <a:ln>
            <a:noFill/>
          </a:ln>
        </p:spPr>
        <p:txBody>
          <a:bodyPr spcFirstLastPara="1" wrap="square" lIns="91425" tIns="45700" rIns="91425" bIns="45700"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81" name="Google Shape;81;p11"/>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3" name="Google Shape;83;p11"/>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4"/>
        <p:cNvGrpSpPr/>
        <p:nvPr/>
      </p:nvGrpSpPr>
      <p:grpSpPr>
        <a:xfrm>
          <a:off x="0" y="0"/>
          <a:ext cx="0" cy="0"/>
          <a:chOff x="0" y="0"/>
          <a:chExt cx="0" cy="0"/>
        </a:xfrm>
      </p:grpSpPr>
      <p:sp>
        <p:nvSpPr>
          <p:cNvPr id="85" name="Google Shape;85;p12"/>
          <p:cNvSpPr txBox="1">
            <a:spLocks noGrp="1"/>
          </p:cNvSpPr>
          <p:nvPr>
            <p:ph type="title"/>
          </p:nvPr>
        </p:nvSpPr>
        <p:spPr>
          <a:xfrm rot="5400000">
            <a:off x="4724400" y="2514600"/>
            <a:ext cx="5867400" cy="20574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6" name="Google Shape;86;p12"/>
          <p:cNvSpPr txBox="1">
            <a:spLocks noGrp="1"/>
          </p:cNvSpPr>
          <p:nvPr>
            <p:ph type="body" idx="1"/>
          </p:nvPr>
        </p:nvSpPr>
        <p:spPr>
          <a:xfrm rot="5400000">
            <a:off x="533400" y="533400"/>
            <a:ext cx="5867400" cy="6019800"/>
          </a:xfrm>
          <a:prstGeom prst="rect">
            <a:avLst/>
          </a:prstGeom>
          <a:noFill/>
          <a:ln>
            <a:noFill/>
          </a:ln>
        </p:spPr>
        <p:txBody>
          <a:bodyPr spcFirstLastPara="1" wrap="square" lIns="91425" tIns="45700" rIns="91425" bIns="45700"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87" name="Google Shape;87;p12"/>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9" name="Google Shape;89;p12"/>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4"/>
        <p:cNvGrpSpPr/>
        <p:nvPr/>
      </p:nvGrpSpPr>
      <p:grpSpPr>
        <a:xfrm>
          <a:off x="0" y="0"/>
          <a:ext cx="0" cy="0"/>
          <a:chOff x="0" y="0"/>
          <a:chExt cx="0" cy="0"/>
        </a:xfrm>
      </p:grpSpPr>
      <p:sp>
        <p:nvSpPr>
          <p:cNvPr id="25" name="Google Shape;25;p3"/>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6" name="Google Shape;26;p3"/>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 name="Google Shape;27;p3"/>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8" name="Google Shape;28;p3"/>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Google Shape;30;p4"/>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1" name="Google Shape;31;p4"/>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32" name="Google Shape;32;p4"/>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3" name="Google Shape;33;p4"/>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4" name="Google Shape;34;p4"/>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2"/>
        </a:solidFill>
        <a:effectLst/>
      </p:bgPr>
    </p:bg>
    <p:spTree>
      <p:nvGrpSpPr>
        <p:cNvPr id="1" name="Shape 35"/>
        <p:cNvGrpSpPr/>
        <p:nvPr/>
      </p:nvGrpSpPr>
      <p:grpSpPr>
        <a:xfrm>
          <a:off x="0" y="0"/>
          <a:ext cx="0" cy="0"/>
          <a:chOff x="0" y="0"/>
          <a:chExt cx="0" cy="0"/>
        </a:xfrm>
      </p:grpSpPr>
      <p:sp>
        <p:nvSpPr>
          <p:cNvPr id="36" name="Google Shape;36;p5"/>
          <p:cNvSpPr txBox="1">
            <a:spLocks noGrp="1"/>
          </p:cNvSpPr>
          <p:nvPr>
            <p:ph type="title"/>
          </p:nvPr>
        </p:nvSpPr>
        <p:spPr>
          <a:xfrm>
            <a:off x="722313" y="2362200"/>
            <a:ext cx="7772400" cy="2200275"/>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lt2"/>
              </a:buClr>
              <a:buSzPts val="4800"/>
              <a:buFont typeface="Arial"/>
              <a:buNone/>
              <a:defRPr sz="4800" b="0" i="0" u="none" strike="noStrike" cap="none">
                <a:solidFill>
                  <a:schemeClr val="lt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7" name="Google Shape;37;p5"/>
          <p:cNvSpPr txBox="1">
            <a:spLocks noGrp="1"/>
          </p:cNvSpPr>
          <p:nvPr>
            <p:ph type="body" idx="1"/>
          </p:nvPr>
        </p:nvSpPr>
        <p:spPr>
          <a:xfrm>
            <a:off x="722313" y="4626864"/>
            <a:ext cx="7772400" cy="1500187"/>
          </a:xfrm>
          <a:prstGeom prst="rect">
            <a:avLst/>
          </a:prstGeom>
          <a:noFill/>
          <a:ln>
            <a:noFill/>
          </a:ln>
        </p:spPr>
        <p:txBody>
          <a:bodyPr spcFirstLastPara="1" wrap="square" lIns="91425" tIns="45700" rIns="91425" bIns="45700" anchor="t" anchorCtr="0"/>
          <a:lstStyle>
            <a:lvl1pPr marL="457200" marR="0" lvl="0" indent="-228600" algn="l" rtl="0">
              <a:spcBef>
                <a:spcPts val="480"/>
              </a:spcBef>
              <a:spcAft>
                <a:spcPts val="0"/>
              </a:spcAft>
              <a:buClr>
                <a:schemeClr val="accent1"/>
              </a:buClr>
              <a:buSzPts val="2040"/>
              <a:buFont typeface="Arial"/>
              <a:buNone/>
              <a:defRPr sz="2400" b="0" i="0" u="none" strike="noStrike" cap="none">
                <a:solidFill>
                  <a:schemeClr val="lt2"/>
                </a:solidFill>
                <a:latin typeface="Arial"/>
                <a:ea typeface="Arial"/>
                <a:cs typeface="Arial"/>
                <a:sym typeface="Arial"/>
              </a:defRPr>
            </a:lvl1pPr>
            <a:lvl2pPr marL="914400" marR="0" lvl="1" indent="-228600" algn="l" rtl="0">
              <a:spcBef>
                <a:spcPts val="360"/>
              </a:spcBef>
              <a:spcAft>
                <a:spcPts val="0"/>
              </a:spcAft>
              <a:buClr>
                <a:schemeClr val="accent1"/>
              </a:buClr>
              <a:buSzPts val="1530"/>
              <a:buFont typeface="Arial"/>
              <a:buNone/>
              <a:defRPr sz="1800" b="0" i="0" u="none" strike="noStrike" cap="none">
                <a:solidFill>
                  <a:schemeClr val="lt1"/>
                </a:solidFill>
                <a:latin typeface="Arial"/>
                <a:ea typeface="Arial"/>
                <a:cs typeface="Arial"/>
                <a:sym typeface="Arial"/>
              </a:defRPr>
            </a:lvl2pPr>
            <a:lvl3pPr marL="1371600" marR="0" lvl="2" indent="-228600" algn="l" rtl="0">
              <a:spcBef>
                <a:spcPts val="320"/>
              </a:spcBef>
              <a:spcAft>
                <a:spcPts val="0"/>
              </a:spcAft>
              <a:buClr>
                <a:schemeClr val="accent1"/>
              </a:buClr>
              <a:buSzPts val="1440"/>
              <a:buFont typeface="Arial"/>
              <a:buNone/>
              <a:defRPr sz="1600" b="0" i="0" u="none" strike="noStrike" cap="none">
                <a:solidFill>
                  <a:schemeClr val="lt1"/>
                </a:solidFill>
                <a:latin typeface="Arial"/>
                <a:ea typeface="Arial"/>
                <a:cs typeface="Arial"/>
                <a:sym typeface="Arial"/>
              </a:defRPr>
            </a:lvl3pPr>
            <a:lvl4pPr marL="1828800" marR="0" lvl="3"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4pPr>
            <a:lvl5pPr marL="2286000" marR="0" lvl="4"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5pPr>
            <a:lvl6pPr marL="2743200" marR="0" lvl="5"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6pPr>
            <a:lvl7pPr marL="3200400" marR="0" lvl="6"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7pPr>
            <a:lvl8pPr marL="3657600" marR="0" lvl="7"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8pPr>
            <a:lvl9pPr marL="4114800" marR="0" lvl="8"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9pPr>
          </a:lstStyle>
          <a:p>
            <a:endParaRPr/>
          </a:p>
        </p:txBody>
      </p:sp>
      <p:sp>
        <p:nvSpPr>
          <p:cNvPr id="38" name="Google Shape;38;p5"/>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39" name="Google Shape;39;p5"/>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40" name="Google Shape;40;p5"/>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cxnSp>
        <p:nvCxnSpPr>
          <p:cNvPr id="41" name="Google Shape;41;p5"/>
          <p:cNvCxnSpPr/>
          <p:nvPr/>
        </p:nvCxnSpPr>
        <p:spPr>
          <a:xfrm>
            <a:off x="731520" y="4599432"/>
            <a:ext cx="7848600" cy="1588"/>
          </a:xfrm>
          <a:prstGeom prst="straightConnector1">
            <a:avLst/>
          </a:prstGeom>
          <a:noFill/>
          <a:ln w="19050" cap="flat" cmpd="sng">
            <a:solidFill>
              <a:schemeClr val="lt2"/>
            </a:solidFill>
            <a:prstDash val="solid"/>
            <a:round/>
            <a:headEnd type="none" w="sm" len="sm"/>
            <a:tailEnd type="none" w="sm" len="sm"/>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2"/>
        <p:cNvGrpSpPr/>
        <p:nvPr/>
      </p:nvGrpSpPr>
      <p:grpSpPr>
        <a:xfrm>
          <a:off x="0" y="0"/>
          <a:ext cx="0" cy="0"/>
          <a:chOff x="0" y="0"/>
          <a:chExt cx="0" cy="0"/>
        </a:xfrm>
      </p:grpSpPr>
      <p:sp>
        <p:nvSpPr>
          <p:cNvPr id="43" name="Google Shape;43;p6"/>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4" name="Google Shape;44;p6"/>
          <p:cNvSpPr txBox="1">
            <a:spLocks noGrp="1"/>
          </p:cNvSpPr>
          <p:nvPr>
            <p:ph type="body" idx="1"/>
          </p:nvPr>
        </p:nvSpPr>
        <p:spPr>
          <a:xfrm>
            <a:off x="457200" y="1673352"/>
            <a:ext cx="4038600" cy="4718304"/>
          </a:xfrm>
          <a:prstGeom prst="rect">
            <a:avLst/>
          </a:prstGeom>
          <a:noFill/>
          <a:ln>
            <a:noFill/>
          </a:ln>
        </p:spPr>
        <p:txBody>
          <a:bodyPr spcFirstLastPara="1" wrap="square" lIns="91425" tIns="45700" rIns="91425" bIns="45700" anchor="t" anchorCtr="0"/>
          <a:lstStyle>
            <a:lvl1pPr marL="457200" marR="0" lvl="0" indent="-379730" algn="l" rtl="0">
              <a:spcBef>
                <a:spcPts val="560"/>
              </a:spcBef>
              <a:spcAft>
                <a:spcPts val="0"/>
              </a:spcAft>
              <a:buClr>
                <a:schemeClr val="accent1"/>
              </a:buClr>
              <a:buSzPts val="2380"/>
              <a:buFont typeface="Arial"/>
              <a:buChar char="•"/>
              <a:defRPr sz="2800" b="0" i="0" u="none" strike="noStrike" cap="none">
                <a:solidFill>
                  <a:schemeClr val="dk1"/>
                </a:solidFill>
                <a:latin typeface="Arial"/>
                <a:ea typeface="Arial"/>
                <a:cs typeface="Arial"/>
                <a:sym typeface="Arial"/>
              </a:defRPr>
            </a:lvl1pPr>
            <a:lvl2pPr marL="914400" marR="0" lvl="1"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2pPr>
            <a:lvl3pPr marL="1371600" marR="0" lvl="2" indent="-342900" algn="l" rtl="0">
              <a:spcBef>
                <a:spcPts val="400"/>
              </a:spcBef>
              <a:spcAft>
                <a:spcPts val="0"/>
              </a:spcAft>
              <a:buClr>
                <a:schemeClr val="accent1"/>
              </a:buClr>
              <a:buSzPts val="18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5" name="Google Shape;45;p6"/>
          <p:cNvSpPr txBox="1">
            <a:spLocks noGrp="1"/>
          </p:cNvSpPr>
          <p:nvPr>
            <p:ph type="body" idx="2"/>
          </p:nvPr>
        </p:nvSpPr>
        <p:spPr>
          <a:xfrm>
            <a:off x="4648200" y="1673352"/>
            <a:ext cx="4038600" cy="4718304"/>
          </a:xfrm>
          <a:prstGeom prst="rect">
            <a:avLst/>
          </a:prstGeom>
          <a:noFill/>
          <a:ln>
            <a:noFill/>
          </a:ln>
        </p:spPr>
        <p:txBody>
          <a:bodyPr spcFirstLastPara="1" wrap="square" lIns="91425" tIns="45700" rIns="91425" bIns="45700" anchor="t" anchorCtr="0"/>
          <a:lstStyle>
            <a:lvl1pPr marL="457200" marR="0" lvl="0" indent="-379730" algn="l" rtl="0">
              <a:spcBef>
                <a:spcPts val="560"/>
              </a:spcBef>
              <a:spcAft>
                <a:spcPts val="0"/>
              </a:spcAft>
              <a:buClr>
                <a:schemeClr val="accent1"/>
              </a:buClr>
              <a:buSzPts val="2380"/>
              <a:buFont typeface="Arial"/>
              <a:buChar char="•"/>
              <a:defRPr sz="2800" b="0" i="0" u="none" strike="noStrike" cap="none">
                <a:solidFill>
                  <a:schemeClr val="dk1"/>
                </a:solidFill>
                <a:latin typeface="Arial"/>
                <a:ea typeface="Arial"/>
                <a:cs typeface="Arial"/>
                <a:sym typeface="Arial"/>
              </a:defRPr>
            </a:lvl1pPr>
            <a:lvl2pPr marL="914400" marR="0" lvl="1"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2pPr>
            <a:lvl3pPr marL="1371600" marR="0" lvl="2" indent="-342900" algn="l" rtl="0">
              <a:spcBef>
                <a:spcPts val="400"/>
              </a:spcBef>
              <a:spcAft>
                <a:spcPts val="0"/>
              </a:spcAft>
              <a:buClr>
                <a:schemeClr val="accent1"/>
              </a:buClr>
              <a:buSzPts val="18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6" name="Google Shape;46;p6"/>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1" name="Google Shape;51;p7"/>
          <p:cNvSpPr txBox="1">
            <a:spLocks noGrp="1"/>
          </p:cNvSpPr>
          <p:nvPr>
            <p:ph type="body" idx="1"/>
          </p:nvPr>
        </p:nvSpPr>
        <p:spPr>
          <a:xfrm>
            <a:off x="457200" y="1676400"/>
            <a:ext cx="3931920" cy="639762"/>
          </a:xfrm>
          <a:prstGeom prst="rect">
            <a:avLst/>
          </a:prstGeom>
          <a:noFill/>
          <a:ln>
            <a:noFill/>
          </a:ln>
        </p:spPr>
        <p:txBody>
          <a:bodyPr spcFirstLastPara="1" wrap="square" lIns="91425" tIns="45700" rIns="91425" bIns="45700" anchor="ctr" anchorCtr="0"/>
          <a:lstStyle>
            <a:lvl1pPr marL="457200" marR="0" lvl="0" indent="-228600" algn="ctr" rtl="0">
              <a:spcBef>
                <a:spcPts val="400"/>
              </a:spcBef>
              <a:spcAft>
                <a:spcPts val="0"/>
              </a:spcAft>
              <a:buClr>
                <a:schemeClr val="accent1"/>
              </a:buClr>
              <a:buSzPts val="1700"/>
              <a:buFont typeface="Arial"/>
              <a:buNone/>
              <a:defRPr sz="2000" b="0" i="0" u="none" strike="noStrike" cap="none">
                <a:solidFill>
                  <a:schemeClr val="dk2"/>
                </a:solidFill>
                <a:latin typeface="Arial"/>
                <a:ea typeface="Arial"/>
                <a:cs typeface="Arial"/>
                <a:sym typeface="Arial"/>
              </a:defRPr>
            </a:lvl1pPr>
            <a:lvl2pPr marL="914400" marR="0" lvl="1" indent="-228600" algn="l" rtl="0">
              <a:spcBef>
                <a:spcPts val="400"/>
              </a:spcBef>
              <a:spcAft>
                <a:spcPts val="0"/>
              </a:spcAft>
              <a:buClr>
                <a:schemeClr val="accent1"/>
              </a:buClr>
              <a:buSzPts val="17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accent1"/>
              </a:buClr>
              <a:buSzPts val="162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52" name="Google Shape;52;p7"/>
          <p:cNvSpPr txBox="1">
            <a:spLocks noGrp="1"/>
          </p:cNvSpPr>
          <p:nvPr>
            <p:ph type="body" idx="2"/>
          </p:nvPr>
        </p:nvSpPr>
        <p:spPr>
          <a:xfrm>
            <a:off x="457200" y="2438400"/>
            <a:ext cx="3931920" cy="3951288"/>
          </a:xfrm>
          <a:prstGeom prst="rect">
            <a:avLst/>
          </a:prstGeom>
          <a:noFill/>
          <a:ln>
            <a:noFill/>
          </a:ln>
        </p:spPr>
        <p:txBody>
          <a:bodyPr spcFirstLastPara="1" wrap="square" lIns="91425" tIns="45700" rIns="91425" bIns="45700"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3" name="Google Shape;53;p7"/>
          <p:cNvSpPr txBox="1">
            <a:spLocks noGrp="1"/>
          </p:cNvSpPr>
          <p:nvPr>
            <p:ph type="body" idx="3"/>
          </p:nvPr>
        </p:nvSpPr>
        <p:spPr>
          <a:xfrm>
            <a:off x="4754880" y="1676400"/>
            <a:ext cx="3931920" cy="639762"/>
          </a:xfrm>
          <a:prstGeom prst="rect">
            <a:avLst/>
          </a:prstGeom>
          <a:noFill/>
          <a:ln>
            <a:noFill/>
          </a:ln>
        </p:spPr>
        <p:txBody>
          <a:bodyPr spcFirstLastPara="1" wrap="square" lIns="91425" tIns="45700" rIns="91425" bIns="45700" anchor="ctr" anchorCtr="0"/>
          <a:lstStyle>
            <a:lvl1pPr marL="457200" marR="0" lvl="0" indent="-228600" algn="ctr" rtl="0">
              <a:spcBef>
                <a:spcPts val="400"/>
              </a:spcBef>
              <a:spcAft>
                <a:spcPts val="0"/>
              </a:spcAft>
              <a:buClr>
                <a:schemeClr val="accent1"/>
              </a:buClr>
              <a:buSzPts val="1700"/>
              <a:buFont typeface="Arial"/>
              <a:buNone/>
              <a:defRPr sz="2000" b="0" i="0" u="none" strike="noStrike" cap="none">
                <a:solidFill>
                  <a:schemeClr val="dk2"/>
                </a:solidFill>
                <a:latin typeface="Arial"/>
                <a:ea typeface="Arial"/>
                <a:cs typeface="Arial"/>
                <a:sym typeface="Arial"/>
              </a:defRPr>
            </a:lvl1pPr>
            <a:lvl2pPr marL="914400" marR="0" lvl="1" indent="-228600" algn="l" rtl="0">
              <a:spcBef>
                <a:spcPts val="400"/>
              </a:spcBef>
              <a:spcAft>
                <a:spcPts val="0"/>
              </a:spcAft>
              <a:buClr>
                <a:schemeClr val="accent1"/>
              </a:buClr>
              <a:buSzPts val="17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accent1"/>
              </a:buClr>
              <a:buSzPts val="162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4"/>
          </p:nvPr>
        </p:nvSpPr>
        <p:spPr>
          <a:xfrm>
            <a:off x="4754880" y="2438400"/>
            <a:ext cx="3931920" cy="3951288"/>
          </a:xfrm>
          <a:prstGeom prst="rect">
            <a:avLst/>
          </a:prstGeom>
          <a:noFill/>
          <a:ln>
            <a:noFill/>
          </a:ln>
        </p:spPr>
        <p:txBody>
          <a:bodyPr spcFirstLastPara="1" wrap="square" lIns="91425" tIns="45700" rIns="91425" bIns="45700"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cxnSp>
        <p:nvCxnSpPr>
          <p:cNvPr id="58" name="Google Shape;58;p7"/>
          <p:cNvCxnSpPr/>
          <p:nvPr/>
        </p:nvCxnSpPr>
        <p:spPr>
          <a:xfrm rot="5400000">
            <a:off x="2217817" y="4045823"/>
            <a:ext cx="4709160" cy="794"/>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9"/>
        <p:cNvGrpSpPr/>
        <p:nvPr/>
      </p:nvGrpSpPr>
      <p:grpSpPr>
        <a:xfrm>
          <a:off x="0" y="0"/>
          <a:ext cx="0" cy="0"/>
          <a:chOff x="0" y="0"/>
          <a:chExt cx="0" cy="0"/>
        </a:xfrm>
      </p:grpSpPr>
      <p:sp>
        <p:nvSpPr>
          <p:cNvPr id="60" name="Google Shape;60;p8"/>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1" name="Google Shape;61;p8"/>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2" name="Google Shape;62;p8"/>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3"/>
        <p:cNvGrpSpPr/>
        <p:nvPr/>
      </p:nvGrpSpPr>
      <p:grpSpPr>
        <a:xfrm>
          <a:off x="0" y="0"/>
          <a:ext cx="0" cy="0"/>
          <a:chOff x="0" y="0"/>
          <a:chExt cx="0" cy="0"/>
        </a:xfrm>
      </p:grpSpPr>
      <p:sp>
        <p:nvSpPr>
          <p:cNvPr id="64" name="Google Shape;64;p9"/>
          <p:cNvSpPr txBox="1">
            <a:spLocks noGrp="1"/>
          </p:cNvSpPr>
          <p:nvPr>
            <p:ph type="title"/>
          </p:nvPr>
        </p:nvSpPr>
        <p:spPr>
          <a:xfrm>
            <a:off x="457200" y="792080"/>
            <a:ext cx="2139696" cy="1261872"/>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2"/>
              </a:buClr>
              <a:buSzPts val="2400"/>
              <a:buFont typeface="Arial"/>
              <a:buNone/>
              <a:defRPr sz="24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9"/>
          <p:cNvSpPr txBox="1">
            <a:spLocks noGrp="1"/>
          </p:cNvSpPr>
          <p:nvPr>
            <p:ph type="body" idx="1"/>
          </p:nvPr>
        </p:nvSpPr>
        <p:spPr>
          <a:xfrm>
            <a:off x="2971800" y="792080"/>
            <a:ext cx="5715000" cy="5577840"/>
          </a:xfrm>
          <a:prstGeom prst="rect">
            <a:avLst/>
          </a:prstGeom>
          <a:noFill/>
          <a:ln>
            <a:noFill/>
          </a:ln>
        </p:spPr>
        <p:txBody>
          <a:bodyPr spcFirstLastPara="1" wrap="square" lIns="91425" tIns="45700" rIns="91425" bIns="45700" anchor="t" anchorCtr="0"/>
          <a:lstStyle>
            <a:lvl1pPr marL="457200" marR="0" lvl="0" indent="-401320" algn="l" rtl="0">
              <a:spcBef>
                <a:spcPts val="640"/>
              </a:spcBef>
              <a:spcAft>
                <a:spcPts val="0"/>
              </a:spcAft>
              <a:buClr>
                <a:schemeClr val="accent1"/>
              </a:buClr>
              <a:buSzPts val="2720"/>
              <a:buFont typeface="Arial"/>
              <a:buChar char="•"/>
              <a:defRPr sz="3200" b="0" i="0" u="none" strike="noStrike" cap="none">
                <a:solidFill>
                  <a:schemeClr val="dk1"/>
                </a:solidFill>
                <a:latin typeface="Arial"/>
                <a:ea typeface="Arial"/>
                <a:cs typeface="Arial"/>
                <a:sym typeface="Arial"/>
              </a:defRPr>
            </a:lvl1pPr>
            <a:lvl2pPr marL="914400" marR="0" lvl="1" indent="-379730" algn="l" rtl="0">
              <a:spcBef>
                <a:spcPts val="560"/>
              </a:spcBef>
              <a:spcAft>
                <a:spcPts val="0"/>
              </a:spcAft>
              <a:buClr>
                <a:schemeClr val="accent1"/>
              </a:buClr>
              <a:buSzPts val="2380"/>
              <a:buFont typeface="Arial"/>
              <a:buChar char="•"/>
              <a:defRPr sz="2800" b="0" i="0" u="none" strike="noStrike" cap="none">
                <a:solidFill>
                  <a:schemeClr val="dk1"/>
                </a:solidFill>
                <a:latin typeface="Arial"/>
                <a:ea typeface="Arial"/>
                <a:cs typeface="Arial"/>
                <a:sym typeface="Arial"/>
              </a:defRPr>
            </a:lvl2pPr>
            <a:lvl3pPr marL="1371600" marR="0" lvl="2" indent="-365760" algn="l" rtl="0">
              <a:spcBef>
                <a:spcPts val="480"/>
              </a:spcBef>
              <a:spcAft>
                <a:spcPts val="0"/>
              </a:spcAft>
              <a:buClr>
                <a:schemeClr val="accent1"/>
              </a:buClr>
              <a:buSzPts val="216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6" name="Google Shape;66;p9"/>
          <p:cNvSpPr txBox="1">
            <a:spLocks noGrp="1"/>
          </p:cNvSpPr>
          <p:nvPr>
            <p:ph type="body" idx="2"/>
          </p:nvPr>
        </p:nvSpPr>
        <p:spPr>
          <a:xfrm>
            <a:off x="457201" y="2130552"/>
            <a:ext cx="2139696" cy="4243615"/>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accent1"/>
              </a:buClr>
              <a:buSzPts val="119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accent1"/>
              </a:buClr>
              <a:buSzPts val="102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accent1"/>
              </a:buClr>
              <a:buSzPts val="9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67" name="Google Shape;67;p9"/>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cxnSp>
        <p:nvCxnSpPr>
          <p:cNvPr id="70" name="Google Shape;70;p9"/>
          <p:cNvCxnSpPr/>
          <p:nvPr/>
        </p:nvCxnSpPr>
        <p:spPr>
          <a:xfrm rot="5400000">
            <a:off x="-13116" y="3580206"/>
            <a:ext cx="5577840" cy="1588"/>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1"/>
        <p:cNvGrpSpPr/>
        <p:nvPr/>
      </p:nvGrpSpPr>
      <p:grpSpPr>
        <a:xfrm>
          <a:off x="0" y="0"/>
          <a:ext cx="0" cy="0"/>
          <a:chOff x="0" y="0"/>
          <a:chExt cx="0" cy="0"/>
        </a:xfrm>
      </p:grpSpPr>
      <p:sp>
        <p:nvSpPr>
          <p:cNvPr id="72" name="Google Shape;72;p10"/>
          <p:cNvSpPr txBox="1">
            <a:spLocks noGrp="1"/>
          </p:cNvSpPr>
          <p:nvPr>
            <p:ph type="title"/>
          </p:nvPr>
        </p:nvSpPr>
        <p:spPr>
          <a:xfrm>
            <a:off x="457200" y="792480"/>
            <a:ext cx="2142680" cy="126492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2"/>
              </a:buClr>
              <a:buSzPts val="2400"/>
              <a:buFont typeface="Arial"/>
              <a:buNone/>
              <a:defRPr sz="24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3" name="Google Shape;73;p10"/>
          <p:cNvSpPr>
            <a:spLocks noGrp="1"/>
          </p:cNvSpPr>
          <p:nvPr>
            <p:ph type="pic" idx="2"/>
          </p:nvPr>
        </p:nvSpPr>
        <p:spPr>
          <a:xfrm>
            <a:off x="2858610" y="838201"/>
            <a:ext cx="5904390" cy="5500456"/>
          </a:xfrm>
          <a:prstGeom prst="rect">
            <a:avLst/>
          </a:prstGeom>
          <a:solidFill>
            <a:schemeClr val="lt2"/>
          </a:solidFill>
          <a:ln w="76200" cap="flat" cmpd="sng">
            <a:solidFill>
              <a:srgbClr val="FFFFFF"/>
            </a:solidFill>
            <a:prstDash val="solid"/>
            <a:miter lim="800000"/>
            <a:headEnd type="none" w="sm" len="sm"/>
            <a:tailEnd type="none" w="sm" len="sm"/>
          </a:ln>
          <a:effectLst>
            <a:outerShdw blurRad="50800" dist="12700" dir="5400000" algn="t" rotWithShape="0">
              <a:srgbClr val="000000">
                <a:alpha val="58823"/>
              </a:srgbClr>
            </a:outerShdw>
          </a:effectLst>
        </p:spPr>
        <p:txBody>
          <a:bodyPr spcFirstLastPara="1" wrap="square" lIns="91425" tIns="45700" rIns="91425" bIns="45700" anchor="t" anchorCtr="0"/>
          <a:lstStyle>
            <a:lvl1pPr marR="0" lvl="0" algn="l" rtl="0">
              <a:spcBef>
                <a:spcPts val="640"/>
              </a:spcBef>
              <a:spcAft>
                <a:spcPts val="0"/>
              </a:spcAft>
              <a:buClr>
                <a:schemeClr val="accent1"/>
              </a:buClr>
              <a:buSzPts val="272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accent1"/>
              </a:buClr>
              <a:buSzPts val="238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accent1"/>
              </a:buClr>
              <a:buSzPts val="216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74" name="Google Shape;74;p10"/>
          <p:cNvSpPr txBox="1">
            <a:spLocks noGrp="1"/>
          </p:cNvSpPr>
          <p:nvPr>
            <p:ph type="body" idx="1"/>
          </p:nvPr>
        </p:nvSpPr>
        <p:spPr>
          <a:xfrm>
            <a:off x="457200" y="2133600"/>
            <a:ext cx="2139696" cy="4242816"/>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accent1"/>
              </a:buClr>
              <a:buSzPts val="119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accent1"/>
              </a:buClr>
              <a:buSzPts val="102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accent1"/>
              </a:buClr>
              <a:buSzPts val="9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75" name="Google Shape;75;p10"/>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7" name="Google Shape;77;p10"/>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0" y="220786"/>
            <a:ext cx="9144000" cy="228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 name="Google Shape;11;p1"/>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1"/>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13" name="Google Shape;13;p1"/>
          <p:cNvSpPr/>
          <p:nvPr/>
        </p:nvSpPr>
        <p:spPr>
          <a:xfrm>
            <a:off x="0" y="0"/>
            <a:ext cx="9144000" cy="36576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4" name="Google Shape;14;p1"/>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 name="Google Shape;16;p1"/>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hyperlink" Target="http://www.asccc.org" TargetMode="External"/><Relationship Id="rId4" Type="http://schemas.openxmlformats.org/officeDocument/2006/relationships/hyperlink" Target="https://www.asccc.org/papers/developing-model-effective-senateunion-relations" TargetMode="External"/><Relationship Id="rId5"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3" Type="http://schemas.openxmlformats.org/officeDocument/2006/relationships/hyperlink" Target="mailto:jbruno@sierracollege.edu" TargetMode="External"/><Relationship Id="rId4" Type="http://schemas.openxmlformats.org/officeDocument/2006/relationships/hyperlink" Target="mailto:davisondolores@fhda.edu" TargetMode="External"/><Relationship Id="rId5"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hyperlink" Target="https://1.next.westlaw.com/Link/Document/FullText?findType=L&amp;originatingContext=document&amp;transitionType=DocumentItem&amp;pubNum=1000211&amp;refType=LQ&amp;originatingDoc=I9bdd4f60058d11e88670e77d497dbc01&amp;cite=CAGTS3544.1" TargetMode="External"/><Relationship Id="rId4" Type="http://schemas.openxmlformats.org/officeDocument/2006/relationships/hyperlink" Target="https://1.next.westlaw.com/Link/Document/FullText?findType=L&amp;originatingContext=document&amp;transitionType=DocumentItem&amp;pubNum=1000211&amp;refType=LQ&amp;originatingDoc=I9bdd4f61058d11e88670e77d497dbc01&amp;cite=CAGTS3544.7" TargetMode="External"/><Relationship Id="rId5"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3"/>
          <p:cNvSpPr txBox="1">
            <a:spLocks noGrp="1"/>
          </p:cNvSpPr>
          <p:nvPr>
            <p:ph type="ctrTitle"/>
          </p:nvPr>
        </p:nvSpPr>
        <p:spPr>
          <a:xfrm>
            <a:off x="416764" y="1468331"/>
            <a:ext cx="8275742" cy="1830494"/>
          </a:xfrm>
          <a:prstGeom prst="rect">
            <a:avLst/>
          </a:prstGeom>
          <a:solidFill>
            <a:srgbClr val="EDE9E1"/>
          </a:solidFill>
          <a:ln>
            <a:noFill/>
          </a:ln>
        </p:spPr>
        <p:txBody>
          <a:bodyPr spcFirstLastPara="1" wrap="square" lIns="91425" tIns="45700" rIns="91425" bIns="45700" anchor="b" anchorCtr="0">
            <a:noAutofit/>
          </a:bodyPr>
          <a:lstStyle/>
          <a:p>
            <a:pPr marL="0" lvl="0" indent="0" algn="ctr" rtl="0">
              <a:lnSpc>
                <a:spcPct val="115000"/>
              </a:lnSpc>
              <a:spcBef>
                <a:spcPts val="0"/>
              </a:spcBef>
              <a:spcAft>
                <a:spcPts val="0"/>
              </a:spcAft>
              <a:buClr>
                <a:schemeClr val="dk1"/>
              </a:buClr>
              <a:buSzPts val="1100"/>
              <a:buFont typeface="Arial"/>
              <a:buNone/>
            </a:pPr>
            <a:r>
              <a:rPr lang="en-US" sz="3200" b="1" dirty="0" smtClean="0">
                <a:solidFill>
                  <a:schemeClr val="dk1"/>
                </a:solidFill>
              </a:rPr>
              <a:t>Faculty Leadership:</a:t>
            </a:r>
            <a:br>
              <a:rPr lang="en-US" sz="3200" b="1" dirty="0" smtClean="0">
                <a:solidFill>
                  <a:schemeClr val="dk1"/>
                </a:solidFill>
              </a:rPr>
            </a:br>
            <a:r>
              <a:rPr lang="en-US" sz="3200" b="1" dirty="0" smtClean="0">
                <a:solidFill>
                  <a:schemeClr val="dk1"/>
                </a:solidFill>
              </a:rPr>
              <a:t>Strategies for Leveraging Guided Pathways</a:t>
            </a:r>
            <a:endParaRPr sz="3200" b="1" dirty="0"/>
          </a:p>
        </p:txBody>
      </p:sp>
      <p:sp>
        <p:nvSpPr>
          <p:cNvPr id="96" name="Google Shape;96;p13"/>
          <p:cNvSpPr txBox="1">
            <a:spLocks noGrp="1"/>
          </p:cNvSpPr>
          <p:nvPr>
            <p:ph type="subTitle" idx="1"/>
          </p:nvPr>
        </p:nvSpPr>
        <p:spPr>
          <a:xfrm>
            <a:off x="685800" y="3505200"/>
            <a:ext cx="7828093" cy="2788024"/>
          </a:xfrm>
          <a:prstGeom prst="rect">
            <a:avLst/>
          </a:prstGeom>
          <a:noFill/>
          <a:ln>
            <a:noFill/>
          </a:ln>
        </p:spPr>
        <p:txBody>
          <a:bodyPr spcFirstLastPara="1" wrap="square" lIns="91425" tIns="45700" rIns="91425" bIns="45700" anchor="t" anchorCtr="0">
            <a:noAutofit/>
          </a:bodyPr>
          <a:lstStyle/>
          <a:p>
            <a:pPr marL="0" lvl="0" indent="0" rtl="0">
              <a:lnSpc>
                <a:spcPct val="115000"/>
              </a:lnSpc>
              <a:spcBef>
                <a:spcPts val="0"/>
              </a:spcBef>
              <a:spcAft>
                <a:spcPts val="0"/>
              </a:spcAft>
              <a:buClr>
                <a:schemeClr val="dk1"/>
              </a:buClr>
              <a:buSzPts val="1100"/>
              <a:buFont typeface="Arial"/>
              <a:buNone/>
            </a:pPr>
            <a:endParaRPr sz="1800" b="1" dirty="0">
              <a:solidFill>
                <a:schemeClr val="dk1"/>
              </a:solidFill>
            </a:endParaRPr>
          </a:p>
          <a:p>
            <a:pPr marL="0" lvl="0" indent="0" algn="ctr" rtl="0">
              <a:lnSpc>
                <a:spcPct val="115000"/>
              </a:lnSpc>
              <a:spcBef>
                <a:spcPts val="0"/>
              </a:spcBef>
              <a:spcAft>
                <a:spcPts val="0"/>
              </a:spcAft>
              <a:buClr>
                <a:schemeClr val="dk1"/>
              </a:buClr>
              <a:buSzPts val="1100"/>
              <a:buFont typeface="Arial"/>
              <a:buNone/>
            </a:pPr>
            <a:r>
              <a:rPr lang="en-US" dirty="0" smtClean="0">
                <a:solidFill>
                  <a:schemeClr val="dk1"/>
                </a:solidFill>
              </a:rPr>
              <a:t>Julie Bruno, ASCCC Past President, GP Faculty Lead</a:t>
            </a:r>
          </a:p>
          <a:p>
            <a:pPr marL="0" lvl="0" indent="0" algn="ctr" rtl="0">
              <a:lnSpc>
                <a:spcPct val="115000"/>
              </a:lnSpc>
              <a:spcBef>
                <a:spcPts val="0"/>
              </a:spcBef>
              <a:spcAft>
                <a:spcPts val="0"/>
              </a:spcAft>
              <a:buClr>
                <a:schemeClr val="dk1"/>
              </a:buClr>
              <a:buSzPts val="1100"/>
              <a:buFont typeface="Arial"/>
              <a:buNone/>
            </a:pPr>
            <a:r>
              <a:rPr lang="en-US" dirty="0" smtClean="0">
                <a:solidFill>
                  <a:schemeClr val="dk1"/>
                </a:solidFill>
              </a:rPr>
              <a:t>Dolores </a:t>
            </a:r>
            <a:r>
              <a:rPr lang="en-US" dirty="0">
                <a:solidFill>
                  <a:schemeClr val="dk1"/>
                </a:solidFill>
              </a:rPr>
              <a:t>Davison, ASCCC Vice President</a:t>
            </a:r>
            <a:endParaRPr dirty="0">
              <a:solidFill>
                <a:schemeClr val="dk1"/>
              </a:solidFill>
            </a:endParaRPr>
          </a:p>
          <a:p>
            <a:pPr marL="0" marR="0" lvl="0" indent="0" algn="l" rtl="0">
              <a:spcBef>
                <a:spcPts val="400"/>
              </a:spcBef>
              <a:spcAft>
                <a:spcPts val="0"/>
              </a:spcAft>
              <a:buClr>
                <a:schemeClr val="accent1"/>
              </a:buClr>
              <a:buSzPts val="1700"/>
              <a:buFont typeface="Arial"/>
              <a:buNone/>
            </a:pPr>
            <a:endParaRPr sz="2000" b="0" i="0" u="none" strike="noStrike" cap="none" dirty="0">
              <a:solidFill>
                <a:srgbClr val="3F3F3F"/>
              </a:solidFill>
              <a:latin typeface="Arial"/>
              <a:ea typeface="Arial"/>
              <a:cs typeface="Arial"/>
              <a:sym typeface="Arial"/>
            </a:endParaRPr>
          </a:p>
          <a:p>
            <a:pPr marL="0" marR="0" lvl="0" indent="0" algn="ctr" rtl="0">
              <a:spcBef>
                <a:spcPts val="400"/>
              </a:spcBef>
              <a:spcAft>
                <a:spcPts val="0"/>
              </a:spcAft>
              <a:buClr>
                <a:schemeClr val="accent1"/>
              </a:buClr>
              <a:buSzPts val="1700"/>
              <a:buFont typeface="Arial"/>
              <a:buNone/>
            </a:pPr>
            <a:r>
              <a:rPr lang="en-US" sz="2000" b="0" i="0" u="none" strike="noStrike" cap="none" dirty="0">
                <a:solidFill>
                  <a:srgbClr val="3F3F3F"/>
                </a:solidFill>
                <a:latin typeface="Arial"/>
                <a:ea typeface="Arial"/>
                <a:cs typeface="Arial"/>
                <a:sym typeface="Arial"/>
              </a:rPr>
              <a:t>ASCCC </a:t>
            </a:r>
            <a:r>
              <a:rPr lang="en-US" sz="2000" b="0" i="0" u="none" strike="noStrike" cap="none" dirty="0" smtClean="0">
                <a:solidFill>
                  <a:srgbClr val="3F3F3F"/>
                </a:solidFill>
                <a:latin typeface="Arial"/>
                <a:ea typeface="Arial"/>
                <a:cs typeface="Arial"/>
                <a:sym typeface="Arial"/>
              </a:rPr>
              <a:t>Academic Academy</a:t>
            </a:r>
            <a:endParaRPr sz="2000" b="0" i="0" u="none" strike="noStrike" cap="none" dirty="0">
              <a:solidFill>
                <a:srgbClr val="3F3F3F"/>
              </a:solidFill>
              <a:latin typeface="Arial"/>
              <a:ea typeface="Arial"/>
              <a:cs typeface="Arial"/>
              <a:sym typeface="Arial"/>
            </a:endParaRPr>
          </a:p>
          <a:p>
            <a:pPr marL="0" marR="0" lvl="0" indent="0" algn="ctr" rtl="0">
              <a:spcBef>
                <a:spcPts val="400"/>
              </a:spcBef>
              <a:spcAft>
                <a:spcPts val="0"/>
              </a:spcAft>
              <a:buClr>
                <a:schemeClr val="accent1"/>
              </a:buClr>
              <a:buSzPts val="1700"/>
              <a:buFont typeface="Arial"/>
              <a:buNone/>
            </a:pPr>
            <a:r>
              <a:rPr lang="en-US" sz="2000" b="0" i="0" u="none" strike="noStrike" cap="none" dirty="0" smtClean="0">
                <a:solidFill>
                  <a:srgbClr val="3F3F3F"/>
                </a:solidFill>
                <a:latin typeface="Arial"/>
                <a:ea typeface="Arial"/>
                <a:cs typeface="Arial"/>
                <a:sym typeface="Arial"/>
              </a:rPr>
              <a:t>Embassy Suites </a:t>
            </a:r>
            <a:r>
              <a:rPr lang="en-US" sz="2000" dirty="0" smtClean="0"/>
              <a:t>South </a:t>
            </a:r>
            <a:r>
              <a:rPr lang="en-US" sz="2000" b="0" i="0" u="none" strike="noStrike" cap="none" dirty="0" smtClean="0">
                <a:solidFill>
                  <a:srgbClr val="3F3F3F"/>
                </a:solidFill>
                <a:latin typeface="Arial"/>
                <a:ea typeface="Arial"/>
                <a:cs typeface="Arial"/>
                <a:sym typeface="Arial"/>
              </a:rPr>
              <a:t>San Francisco</a:t>
            </a:r>
            <a:endParaRPr sz="2400" b="0" i="0" u="none" strike="noStrike" cap="none" dirty="0">
              <a:solidFill>
                <a:srgbClr val="3F3F3F"/>
              </a:solidFill>
              <a:latin typeface="Arial"/>
              <a:ea typeface="Arial"/>
              <a:cs typeface="Arial"/>
              <a:sym typeface="Arial"/>
            </a:endParaRPr>
          </a:p>
        </p:txBody>
      </p:sp>
      <p:pic>
        <p:nvPicPr>
          <p:cNvPr id="97" name="Google Shape;97;p13"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Pathways </a:t>
            </a:r>
            <a:endParaRPr lang="en-US" dirty="0"/>
          </a:p>
        </p:txBody>
      </p:sp>
      <p:sp>
        <p:nvSpPr>
          <p:cNvPr id="3" name="Text Placeholder 2"/>
          <p:cNvSpPr>
            <a:spLocks noGrp="1"/>
          </p:cNvSpPr>
          <p:nvPr>
            <p:ph type="body" idx="1"/>
          </p:nvPr>
        </p:nvSpPr>
        <p:spPr/>
        <p:txBody>
          <a:bodyPr/>
          <a:lstStyle/>
          <a:p>
            <a:r>
              <a:rPr lang="en-US" sz="2800" dirty="0"/>
              <a:t>Faculty work responsibilities</a:t>
            </a:r>
          </a:p>
          <a:p>
            <a:r>
              <a:rPr lang="en-US" sz="2800" dirty="0" smtClean="0"/>
              <a:t>Stipends/Reassigned Time</a:t>
            </a:r>
          </a:p>
          <a:p>
            <a:r>
              <a:rPr lang="en-US" sz="2800" dirty="0" smtClean="0"/>
              <a:t>Program viability and discontinuance leading to job retraining or loss (elimination of disciplines?)</a:t>
            </a:r>
          </a:p>
          <a:p>
            <a:r>
              <a:rPr lang="en-US" sz="2800" dirty="0" smtClean="0"/>
              <a:t>Reorganization of disciplines (meta-majors) and/or divisions</a:t>
            </a:r>
          </a:p>
          <a:p>
            <a:r>
              <a:rPr lang="en-US" sz="2800" dirty="0" smtClean="0"/>
              <a:t>Others?</a:t>
            </a:r>
          </a:p>
          <a:p>
            <a:pPr marL="99060" indent="0">
              <a:buNone/>
            </a:pPr>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4" name="Picture 3" descr="images-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2646" y="4100917"/>
            <a:ext cx="2641600" cy="2552700"/>
          </a:xfrm>
          <a:prstGeom prst="rect">
            <a:avLst/>
          </a:prstGeom>
        </p:spPr>
      </p:pic>
    </p:spTree>
    <p:extLst>
      <p:ext uri="{BB962C8B-B14F-4D97-AF65-F5344CB8AC3E}">
        <p14:creationId xmlns:p14="http://schemas.microsoft.com/office/powerpoint/2010/main" val="92993099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7"/>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endParaRPr sz="3600"/>
          </a:p>
          <a:p>
            <a:pPr marL="0" marR="0" lvl="0" indent="0" algn="l" rtl="0">
              <a:spcBef>
                <a:spcPts val="0"/>
              </a:spcBef>
              <a:spcAft>
                <a:spcPts val="0"/>
              </a:spcAft>
              <a:buClr>
                <a:schemeClr val="dk2"/>
              </a:buClr>
              <a:buSzPts val="4000"/>
              <a:buFont typeface="Arial"/>
              <a:buNone/>
            </a:pPr>
            <a:r>
              <a:rPr lang="en-US" sz="3600"/>
              <a:t>Best Practices:</a:t>
            </a:r>
            <a:endParaRPr sz="3600"/>
          </a:p>
          <a:p>
            <a:pPr marL="0" marR="0" lvl="0" indent="0" algn="l" rtl="0">
              <a:spcBef>
                <a:spcPts val="0"/>
              </a:spcBef>
              <a:spcAft>
                <a:spcPts val="0"/>
              </a:spcAft>
              <a:buClr>
                <a:schemeClr val="dk2"/>
              </a:buClr>
              <a:buSzPts val="4000"/>
              <a:buFont typeface="Arial"/>
              <a:buNone/>
            </a:pPr>
            <a:endParaRPr sz="3600" b="0" i="0" u="none" strike="noStrike" cap="none">
              <a:solidFill>
                <a:schemeClr val="dk2"/>
              </a:solidFill>
              <a:latin typeface="Arial"/>
              <a:ea typeface="Arial"/>
              <a:cs typeface="Arial"/>
              <a:sym typeface="Arial"/>
            </a:endParaRPr>
          </a:p>
        </p:txBody>
      </p:sp>
      <p:sp>
        <p:nvSpPr>
          <p:cNvPr id="208" name="Google Shape;208;p27"/>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495300" indent="-457200">
              <a:spcBef>
                <a:spcPts val="0"/>
              </a:spcBef>
              <a:buSzPts val="3000"/>
            </a:pPr>
            <a:r>
              <a:rPr lang="en-US" sz="2800" dirty="0"/>
              <a:t>Mutual understanding and respect </a:t>
            </a:r>
            <a:endParaRPr lang="en-US" sz="2800" dirty="0" smtClean="0"/>
          </a:p>
          <a:p>
            <a:pPr marL="495300" indent="-457200">
              <a:spcBef>
                <a:spcPts val="0"/>
              </a:spcBef>
              <a:buSzPts val="3000"/>
            </a:pPr>
            <a:r>
              <a:rPr lang="en-US" sz="2800" dirty="0" smtClean="0">
                <a:solidFill>
                  <a:schemeClr val="dk2"/>
                </a:solidFill>
              </a:rPr>
              <a:t>Support and Collaborate</a:t>
            </a:r>
          </a:p>
          <a:p>
            <a:pPr marL="495300" indent="-457200">
              <a:spcBef>
                <a:spcPts val="0"/>
              </a:spcBef>
              <a:buSzPts val="3000"/>
            </a:pPr>
            <a:r>
              <a:rPr lang="en-US" sz="2800" dirty="0" smtClean="0">
                <a:solidFill>
                  <a:schemeClr val="dk2"/>
                </a:solidFill>
              </a:rPr>
              <a:t>Participation </a:t>
            </a:r>
            <a:r>
              <a:rPr lang="en-US" sz="2800" dirty="0">
                <a:solidFill>
                  <a:schemeClr val="dk2"/>
                </a:solidFill>
              </a:rPr>
              <a:t>of faculty (including part-time</a:t>
            </a:r>
            <a:r>
              <a:rPr lang="en-US" sz="2800" dirty="0" smtClean="0">
                <a:solidFill>
                  <a:schemeClr val="dk2"/>
                </a:solidFill>
              </a:rPr>
              <a:t>)</a:t>
            </a:r>
            <a:endParaRPr lang="en-US" sz="2800" dirty="0">
              <a:solidFill>
                <a:schemeClr val="dk2"/>
              </a:solidFill>
            </a:endParaRPr>
          </a:p>
          <a:p>
            <a:pPr marL="495300" indent="-457200">
              <a:spcBef>
                <a:spcPts val="0"/>
              </a:spcBef>
              <a:buSzPts val="3000"/>
            </a:pPr>
            <a:r>
              <a:rPr lang="en-US" sz="2800" dirty="0" smtClean="0">
                <a:solidFill>
                  <a:schemeClr val="dk2"/>
                </a:solidFill>
              </a:rPr>
              <a:t>Local </a:t>
            </a:r>
            <a:r>
              <a:rPr lang="en-US" sz="2800" dirty="0">
                <a:solidFill>
                  <a:schemeClr val="dk2"/>
                </a:solidFill>
              </a:rPr>
              <a:t>board policies and </a:t>
            </a:r>
            <a:r>
              <a:rPr lang="en-US" sz="2800" dirty="0" smtClean="0">
                <a:solidFill>
                  <a:schemeClr val="dk2"/>
                </a:solidFill>
              </a:rPr>
              <a:t>contract</a:t>
            </a:r>
            <a:endParaRPr lang="en-US" sz="2800" dirty="0">
              <a:solidFill>
                <a:schemeClr val="dk2"/>
              </a:solidFill>
            </a:endParaRPr>
          </a:p>
          <a:p>
            <a:pPr marL="495300" indent="-457200">
              <a:spcBef>
                <a:spcPts val="0"/>
              </a:spcBef>
              <a:buSzPts val="3000"/>
            </a:pPr>
            <a:r>
              <a:rPr lang="en-US" sz="2800" dirty="0" smtClean="0">
                <a:solidFill>
                  <a:schemeClr val="dk2"/>
                </a:solidFill>
              </a:rPr>
              <a:t>Written </a:t>
            </a:r>
            <a:r>
              <a:rPr lang="en-US" sz="2800" dirty="0">
                <a:solidFill>
                  <a:schemeClr val="dk2"/>
                </a:solidFill>
              </a:rPr>
              <a:t>agreement between Senate and Union</a:t>
            </a:r>
            <a:endParaRPr sz="2800" dirty="0">
              <a:solidFill>
                <a:schemeClr val="dk2"/>
              </a:solidFill>
            </a:endParaRPr>
          </a:p>
          <a:p>
            <a:pPr marL="0" lvl="0" indent="0" rtl="0">
              <a:spcBef>
                <a:spcPts val="0"/>
              </a:spcBef>
              <a:spcAft>
                <a:spcPts val="0"/>
              </a:spcAft>
              <a:buClr>
                <a:schemeClr val="dk2"/>
              </a:buClr>
              <a:buSzPts val="4000"/>
              <a:buFont typeface="Arial"/>
              <a:buNone/>
            </a:pPr>
            <a:endParaRPr sz="3600" dirty="0">
              <a:solidFill>
                <a:schemeClr val="dk2"/>
              </a:solidFill>
            </a:endParaRPr>
          </a:p>
        </p:txBody>
      </p:sp>
      <p:pic>
        <p:nvPicPr>
          <p:cNvPr id="209" name="Google Shape;209;p27"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28"/>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Resources </a:t>
            </a:r>
            <a:endParaRPr sz="4000" b="0" i="0" u="none" strike="noStrike" cap="none">
              <a:solidFill>
                <a:schemeClr val="dk2"/>
              </a:solidFill>
              <a:latin typeface="Arial"/>
              <a:ea typeface="Arial"/>
              <a:cs typeface="Arial"/>
              <a:sym typeface="Arial"/>
            </a:endParaRPr>
          </a:p>
        </p:txBody>
      </p:sp>
      <p:sp>
        <p:nvSpPr>
          <p:cNvPr id="216" name="Google Shape;216;p28"/>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0" lvl="0" indent="0" rtl="0">
              <a:lnSpc>
                <a:spcPct val="115000"/>
              </a:lnSpc>
              <a:spcBef>
                <a:spcPts val="0"/>
              </a:spcBef>
              <a:spcAft>
                <a:spcPts val="0"/>
              </a:spcAft>
              <a:buClr>
                <a:schemeClr val="dk1"/>
              </a:buClr>
              <a:buSzPts val="1100"/>
              <a:buFont typeface="Arial"/>
              <a:buNone/>
            </a:pPr>
            <a:r>
              <a:rPr lang="en-US" b="1" dirty="0"/>
              <a:t>Academic Senate Website</a:t>
            </a:r>
            <a:endParaRPr b="1" dirty="0"/>
          </a:p>
          <a:p>
            <a:pPr marL="0" marR="0" lvl="0" indent="0" algn="l" rtl="0">
              <a:spcBef>
                <a:spcPts val="0"/>
              </a:spcBef>
              <a:spcAft>
                <a:spcPts val="0"/>
              </a:spcAft>
              <a:buClr>
                <a:schemeClr val="accent1"/>
              </a:buClr>
              <a:buSzPts val="2040"/>
              <a:buFont typeface="Arial"/>
              <a:buNone/>
            </a:pPr>
            <a:r>
              <a:rPr lang="en-US" u="sng" dirty="0">
                <a:solidFill>
                  <a:schemeClr val="hlink"/>
                </a:solidFill>
                <a:hlinkClick r:id="rId3"/>
              </a:rPr>
              <a:t>www.asccc.org</a:t>
            </a:r>
            <a:endParaRPr dirty="0"/>
          </a:p>
          <a:p>
            <a:pPr marL="0" marR="0" lvl="0" indent="0" algn="l" rtl="0">
              <a:spcBef>
                <a:spcPts val="0"/>
              </a:spcBef>
              <a:spcAft>
                <a:spcPts val="0"/>
              </a:spcAft>
              <a:buClr>
                <a:schemeClr val="accent1"/>
              </a:buClr>
              <a:buSzPts val="2040"/>
              <a:buFont typeface="Arial"/>
              <a:buNone/>
            </a:pPr>
            <a:r>
              <a:rPr lang="en-US" b="1" dirty="0"/>
              <a:t>Senate Paper: Developing Model Effective Senate-Union Relationships</a:t>
            </a:r>
            <a:endParaRPr b="1" dirty="0"/>
          </a:p>
          <a:p>
            <a:pPr marL="0" marR="0" lvl="0" indent="0" algn="l" rtl="0">
              <a:spcBef>
                <a:spcPts val="0"/>
              </a:spcBef>
              <a:spcAft>
                <a:spcPts val="0"/>
              </a:spcAft>
              <a:buClr>
                <a:schemeClr val="accent1"/>
              </a:buClr>
              <a:buSzPts val="2040"/>
              <a:buFont typeface="Arial"/>
              <a:buNone/>
            </a:pPr>
            <a:r>
              <a:rPr lang="en-US" u="sng" dirty="0">
                <a:solidFill>
                  <a:schemeClr val="hlink"/>
                </a:solidFill>
                <a:hlinkClick r:id="rId4"/>
              </a:rPr>
              <a:t>https://www.asccc.org/papers/developing-model-effective-senateunion-relations</a:t>
            </a:r>
            <a:endParaRPr dirty="0"/>
          </a:p>
          <a:p>
            <a:pPr marL="0" marR="0" lvl="0" indent="0" algn="l" rtl="0">
              <a:spcBef>
                <a:spcPts val="0"/>
              </a:spcBef>
              <a:spcAft>
                <a:spcPts val="0"/>
              </a:spcAft>
              <a:buClr>
                <a:schemeClr val="accent1"/>
              </a:buClr>
              <a:buSzPts val="2040"/>
              <a:buFont typeface="Arial"/>
              <a:buNone/>
            </a:pPr>
            <a:endParaRPr dirty="0"/>
          </a:p>
        </p:txBody>
      </p:sp>
      <p:pic>
        <p:nvPicPr>
          <p:cNvPr id="217" name="Google Shape;217;p28" descr="ASCCC_Logo"/>
          <p:cNvPicPr preferRelativeResize="0"/>
          <p:nvPr/>
        </p:nvPicPr>
        <p:blipFill rotWithShape="1">
          <a:blip r:embed="rId5">
            <a:alphaModFix/>
          </a:blip>
          <a:srcRect/>
          <a:stretch/>
        </p:blipFill>
        <p:spPr>
          <a:xfrm>
            <a:off x="371465" y="400050"/>
            <a:ext cx="4231670" cy="786470"/>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29"/>
          <p:cNvSpPr txBox="1">
            <a:spLocks noGrp="1"/>
          </p:cNvSpPr>
          <p:nvPr>
            <p:ph type="body" idx="1"/>
          </p:nvPr>
        </p:nvSpPr>
        <p:spPr>
          <a:xfrm>
            <a:off x="457200" y="1657350"/>
            <a:ext cx="8387100" cy="43266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3060"/>
              <a:buFont typeface="Arial"/>
              <a:buNone/>
            </a:pPr>
            <a:r>
              <a:rPr lang="en-US" sz="3600" b="1" i="0" u="none" strike="noStrike" cap="none" dirty="0">
                <a:solidFill>
                  <a:schemeClr val="dk1"/>
                </a:solidFill>
              </a:rPr>
              <a:t>Questions?</a:t>
            </a:r>
            <a:endParaRPr sz="3600" b="1" dirty="0"/>
          </a:p>
          <a:p>
            <a:pPr marL="0" lvl="0" indent="0" rtl="0">
              <a:lnSpc>
                <a:spcPct val="115000"/>
              </a:lnSpc>
              <a:spcBef>
                <a:spcPts val="0"/>
              </a:spcBef>
              <a:spcAft>
                <a:spcPts val="0"/>
              </a:spcAft>
              <a:buClr>
                <a:srgbClr val="000000"/>
              </a:buClr>
              <a:buSzPts val="1100"/>
              <a:buFont typeface="Arial"/>
              <a:buNone/>
            </a:pPr>
            <a:endParaRPr sz="2000" dirty="0"/>
          </a:p>
          <a:p>
            <a:pPr marL="0" lvl="0" indent="0" rtl="0">
              <a:lnSpc>
                <a:spcPct val="115000"/>
              </a:lnSpc>
              <a:spcBef>
                <a:spcPts val="0"/>
              </a:spcBef>
              <a:spcAft>
                <a:spcPts val="0"/>
              </a:spcAft>
              <a:buClr>
                <a:srgbClr val="000000"/>
              </a:buClr>
              <a:buSzPts val="1100"/>
              <a:buFont typeface="Arial"/>
              <a:buNone/>
            </a:pPr>
            <a:r>
              <a:rPr lang="en-US" sz="2000" dirty="0" smtClean="0"/>
              <a:t>Julie Bruno, ASCCC Past President, GP Faculty Lead Coordination</a:t>
            </a:r>
          </a:p>
          <a:p>
            <a:pPr marL="0" lvl="0" indent="0" rtl="0">
              <a:lnSpc>
                <a:spcPct val="115000"/>
              </a:lnSpc>
              <a:spcBef>
                <a:spcPts val="0"/>
              </a:spcBef>
              <a:spcAft>
                <a:spcPts val="0"/>
              </a:spcAft>
              <a:buClr>
                <a:srgbClr val="000000"/>
              </a:buClr>
              <a:buSzPts val="1100"/>
              <a:buFont typeface="Arial"/>
              <a:buNone/>
            </a:pPr>
            <a:r>
              <a:rPr lang="en-US" sz="2000" dirty="0" smtClean="0">
                <a:hlinkClick r:id="rId3"/>
              </a:rPr>
              <a:t>jbruno@sierracollege.edu</a:t>
            </a:r>
            <a:endParaRPr lang="en-US" sz="2000" dirty="0" smtClean="0"/>
          </a:p>
          <a:p>
            <a:pPr marL="0" lvl="0" indent="0" rtl="0">
              <a:lnSpc>
                <a:spcPct val="115000"/>
              </a:lnSpc>
              <a:spcBef>
                <a:spcPts val="0"/>
              </a:spcBef>
              <a:spcAft>
                <a:spcPts val="0"/>
              </a:spcAft>
              <a:buClr>
                <a:srgbClr val="000000"/>
              </a:buClr>
              <a:buSzPts val="1100"/>
              <a:buFont typeface="Arial"/>
              <a:buNone/>
            </a:pPr>
            <a:endParaRPr lang="en-US" sz="2000" dirty="0" smtClean="0"/>
          </a:p>
          <a:p>
            <a:pPr marL="0" lvl="0" indent="0" rtl="0">
              <a:lnSpc>
                <a:spcPct val="115000"/>
              </a:lnSpc>
              <a:spcBef>
                <a:spcPts val="0"/>
              </a:spcBef>
              <a:spcAft>
                <a:spcPts val="0"/>
              </a:spcAft>
              <a:buClr>
                <a:srgbClr val="000000"/>
              </a:buClr>
              <a:buSzPts val="1100"/>
              <a:buFont typeface="Arial"/>
              <a:buNone/>
            </a:pPr>
            <a:r>
              <a:rPr lang="en-US" sz="2000" dirty="0" smtClean="0"/>
              <a:t>Dolores </a:t>
            </a:r>
            <a:r>
              <a:rPr lang="en-US" sz="2000" dirty="0"/>
              <a:t>Davison, ASCCC Vice President </a:t>
            </a:r>
            <a:r>
              <a:rPr lang="en-US" sz="2000" u="sng" dirty="0">
                <a:solidFill>
                  <a:schemeClr val="hlink"/>
                </a:solidFill>
                <a:hlinkClick r:id="rId4"/>
              </a:rPr>
              <a:t>davisondolores@fhda.edu</a:t>
            </a:r>
            <a:endParaRPr sz="2000" dirty="0"/>
          </a:p>
          <a:p>
            <a:pPr marL="182880" marR="0" lvl="0" indent="0" algn="ctr" rtl="0">
              <a:spcBef>
                <a:spcPts val="720"/>
              </a:spcBef>
              <a:spcAft>
                <a:spcPts val="0"/>
              </a:spcAft>
              <a:buClr>
                <a:schemeClr val="accent1"/>
              </a:buClr>
              <a:buSzPts val="3060"/>
              <a:buFont typeface="Arial"/>
              <a:buNone/>
            </a:pPr>
            <a:endParaRPr sz="3600" b="0" i="0" u="none" strike="noStrike" cap="none" dirty="0">
              <a:solidFill>
                <a:schemeClr val="dk1"/>
              </a:solidFill>
              <a:latin typeface="Arial"/>
              <a:ea typeface="Arial"/>
              <a:cs typeface="Arial"/>
              <a:sym typeface="Arial"/>
            </a:endParaRPr>
          </a:p>
          <a:p>
            <a:pPr marL="0" marR="0" lvl="0" indent="0" algn="ctr" rtl="0">
              <a:spcBef>
                <a:spcPts val="720"/>
              </a:spcBef>
              <a:spcAft>
                <a:spcPts val="0"/>
              </a:spcAft>
              <a:buClr>
                <a:schemeClr val="accent1"/>
              </a:buClr>
              <a:buSzPts val="3060"/>
              <a:buFont typeface="Arial"/>
              <a:buNone/>
            </a:pPr>
            <a:r>
              <a:rPr lang="en-US" sz="3600" b="0" i="0" u="none" strike="noStrike" cap="none" dirty="0">
                <a:solidFill>
                  <a:schemeClr val="dk1"/>
                </a:solidFill>
                <a:latin typeface="Arial"/>
                <a:ea typeface="Arial"/>
                <a:cs typeface="Arial"/>
                <a:sym typeface="Arial"/>
              </a:rPr>
              <a:t>Thank you for attending this session!</a:t>
            </a:r>
            <a:endParaRPr sz="3600" b="0" i="0" u="none" strike="noStrike" cap="none" dirty="0">
              <a:solidFill>
                <a:schemeClr val="dk1"/>
              </a:solidFill>
              <a:latin typeface="Arial"/>
              <a:ea typeface="Arial"/>
              <a:cs typeface="Arial"/>
              <a:sym typeface="Arial"/>
            </a:endParaRPr>
          </a:p>
        </p:txBody>
      </p:sp>
      <p:pic>
        <p:nvPicPr>
          <p:cNvPr id="224" name="Google Shape;224;p29" descr="ASCCC_Logo"/>
          <p:cNvPicPr preferRelativeResize="0"/>
          <p:nvPr/>
        </p:nvPicPr>
        <p:blipFill rotWithShape="1">
          <a:blip r:embed="rId5">
            <a:alphaModFix/>
          </a:blip>
          <a:srcRect/>
          <a:stretch/>
        </p:blipFill>
        <p:spPr>
          <a:xfrm>
            <a:off x="523865" y="454375"/>
            <a:ext cx="4231670" cy="786470"/>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6"/>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Authority of Senate	</a:t>
            </a:r>
            <a:endParaRPr sz="4000" b="0" i="0" u="none" strike="noStrike" cap="none">
              <a:solidFill>
                <a:schemeClr val="dk2"/>
              </a:solidFill>
              <a:latin typeface="Arial"/>
              <a:ea typeface="Arial"/>
              <a:cs typeface="Arial"/>
              <a:sym typeface="Arial"/>
            </a:endParaRPr>
          </a:p>
        </p:txBody>
      </p:sp>
      <p:sp>
        <p:nvSpPr>
          <p:cNvPr id="120" name="Google Shape;120;p16"/>
          <p:cNvSpPr txBox="1">
            <a:spLocks noGrp="1"/>
          </p:cNvSpPr>
          <p:nvPr>
            <p:ph type="subTitle" idx="4294967295"/>
          </p:nvPr>
        </p:nvSpPr>
        <p:spPr>
          <a:xfrm>
            <a:off x="682475" y="2679875"/>
            <a:ext cx="8312100" cy="3649500"/>
          </a:xfrm>
          <a:prstGeom prst="rect">
            <a:avLst/>
          </a:prstGeom>
          <a:noFill/>
          <a:ln>
            <a:noFill/>
          </a:ln>
        </p:spPr>
        <p:txBody>
          <a:bodyPr spcFirstLastPara="1" wrap="square" lIns="91425" tIns="45700" rIns="91425" bIns="45700" anchor="t" anchorCtr="0">
            <a:noAutofit/>
          </a:bodyPr>
          <a:lstStyle/>
          <a:p>
            <a:pPr marL="0" lvl="0" indent="0" rtl="0">
              <a:lnSpc>
                <a:spcPct val="80000"/>
              </a:lnSpc>
              <a:spcBef>
                <a:spcPts val="600"/>
              </a:spcBef>
              <a:spcAft>
                <a:spcPts val="0"/>
              </a:spcAft>
              <a:buNone/>
            </a:pPr>
            <a:r>
              <a:rPr lang="en-US" sz="1800" b="1"/>
              <a:t>Ed Code 70901(b)(1)(E) </a:t>
            </a:r>
            <a:endParaRPr sz="1800" b="1"/>
          </a:p>
          <a:p>
            <a:pPr marL="0" lvl="0" indent="0" rtl="0">
              <a:lnSpc>
                <a:spcPct val="80000"/>
              </a:lnSpc>
              <a:spcBef>
                <a:spcPts val="600"/>
              </a:spcBef>
              <a:spcAft>
                <a:spcPts val="0"/>
              </a:spcAft>
              <a:buNone/>
            </a:pPr>
            <a:r>
              <a:rPr lang="en-US" sz="1200">
                <a:solidFill>
                  <a:srgbClr val="333333"/>
                </a:solidFill>
                <a:latin typeface="Verdana"/>
                <a:ea typeface="Verdana"/>
                <a:cs typeface="Verdana"/>
                <a:sym typeface="Verdana"/>
              </a:rPr>
              <a:t>Minimum standards governing procedures established by governing boards of community college districts to ensure faculty, staff, and students the right to participate effectively in district and college governance, and the opportunity to express their opinions at the campus level and to ensure that these opinions are given every reasonable consideration, and the right of academic senates to assume primary responsibility for making recommendations in the areas of curriculum and academic standards.</a:t>
            </a:r>
            <a:endParaRPr sz="1200">
              <a:solidFill>
                <a:srgbClr val="333333"/>
              </a:solidFill>
              <a:latin typeface="Verdana"/>
              <a:ea typeface="Verdana"/>
              <a:cs typeface="Verdana"/>
              <a:sym typeface="Verdana"/>
            </a:endParaRPr>
          </a:p>
          <a:p>
            <a:pPr marL="0" lvl="0" indent="0" rtl="0">
              <a:lnSpc>
                <a:spcPct val="80000"/>
              </a:lnSpc>
              <a:spcBef>
                <a:spcPts val="600"/>
              </a:spcBef>
              <a:spcAft>
                <a:spcPts val="0"/>
              </a:spcAft>
              <a:buNone/>
            </a:pPr>
            <a:r>
              <a:rPr lang="en-US" sz="800" b="1"/>
              <a:t> </a:t>
            </a:r>
            <a:endParaRPr sz="600" b="1"/>
          </a:p>
          <a:p>
            <a:pPr marL="0" lvl="0" indent="0" rtl="0">
              <a:lnSpc>
                <a:spcPct val="80000"/>
              </a:lnSpc>
              <a:spcBef>
                <a:spcPts val="600"/>
              </a:spcBef>
              <a:spcAft>
                <a:spcPts val="0"/>
              </a:spcAft>
              <a:buNone/>
            </a:pPr>
            <a:r>
              <a:rPr lang="en-US" sz="1800" b="1"/>
              <a:t>Ed Code 70902(b)(7)</a:t>
            </a:r>
            <a:endParaRPr sz="1800">
              <a:solidFill>
                <a:srgbClr val="333333"/>
              </a:solidFill>
              <a:latin typeface="Verdana"/>
              <a:ea typeface="Verdana"/>
              <a:cs typeface="Verdana"/>
              <a:sym typeface="Verdana"/>
            </a:endParaRPr>
          </a:p>
          <a:p>
            <a:pPr marL="0" lvl="0" indent="0" rtl="0">
              <a:lnSpc>
                <a:spcPct val="80000"/>
              </a:lnSpc>
              <a:spcBef>
                <a:spcPts val="600"/>
              </a:spcBef>
              <a:spcAft>
                <a:spcPts val="0"/>
              </a:spcAft>
              <a:buNone/>
            </a:pPr>
            <a:r>
              <a:rPr lang="en-US" sz="1200">
                <a:solidFill>
                  <a:srgbClr val="333333"/>
                </a:solidFill>
                <a:highlight>
                  <a:srgbClr val="FFFFFF"/>
                </a:highlight>
                <a:latin typeface="Verdana"/>
                <a:ea typeface="Verdana"/>
                <a:cs typeface="Verdana"/>
                <a:sym typeface="Verdana"/>
              </a:rPr>
              <a:t>Establish procedures that are consistent with minimum standards established by the board of governors to ensure faculty, staff, and students the opportunity to express their opinions at the campus level, to ensure that these opinions are given every reasonable consideration, to ensure the right to participate effectively in district and college governance, and to ensure the right of academic senates to assume primary responsibility for making recommendations in the areas of curriculum and academic standards.</a:t>
            </a:r>
            <a:endParaRPr sz="1200">
              <a:solidFill>
                <a:srgbClr val="333333"/>
              </a:solidFill>
              <a:highlight>
                <a:srgbClr val="FFFFFF"/>
              </a:highlight>
              <a:latin typeface="Verdana"/>
              <a:ea typeface="Verdana"/>
              <a:cs typeface="Verdana"/>
              <a:sym typeface="Verdana"/>
            </a:endParaRPr>
          </a:p>
          <a:p>
            <a:pPr marL="0" lvl="0" indent="0" rtl="0">
              <a:lnSpc>
                <a:spcPct val="80000"/>
              </a:lnSpc>
              <a:spcBef>
                <a:spcPts val="600"/>
              </a:spcBef>
              <a:spcAft>
                <a:spcPts val="0"/>
              </a:spcAft>
              <a:buNone/>
            </a:pPr>
            <a:r>
              <a:rPr lang="en-US" sz="600">
                <a:solidFill>
                  <a:srgbClr val="333333"/>
                </a:solidFill>
                <a:highlight>
                  <a:srgbClr val="FFFFFF"/>
                </a:highlight>
                <a:latin typeface="Verdana"/>
                <a:ea typeface="Verdana"/>
                <a:cs typeface="Verdana"/>
                <a:sym typeface="Verdana"/>
              </a:rPr>
              <a:t> </a:t>
            </a:r>
            <a:endParaRPr sz="600">
              <a:solidFill>
                <a:srgbClr val="333333"/>
              </a:solidFill>
              <a:highlight>
                <a:srgbClr val="FFFFFF"/>
              </a:highlight>
              <a:latin typeface="Verdana"/>
              <a:ea typeface="Verdana"/>
              <a:cs typeface="Verdana"/>
              <a:sym typeface="Verdana"/>
            </a:endParaRPr>
          </a:p>
          <a:p>
            <a:pPr marL="0" lvl="0" indent="0" rtl="0">
              <a:lnSpc>
                <a:spcPct val="80000"/>
              </a:lnSpc>
              <a:spcBef>
                <a:spcPts val="600"/>
              </a:spcBef>
              <a:spcAft>
                <a:spcPts val="0"/>
              </a:spcAft>
              <a:buClr>
                <a:schemeClr val="dk1"/>
              </a:buClr>
              <a:buSzPts val="1100"/>
              <a:buFont typeface="Arial"/>
              <a:buNone/>
            </a:pPr>
            <a:endParaRPr sz="1800">
              <a:solidFill>
                <a:srgbClr val="333333"/>
              </a:solidFill>
              <a:highlight>
                <a:srgbClr val="FFFFFF"/>
              </a:highlight>
              <a:latin typeface="Verdana"/>
              <a:ea typeface="Verdana"/>
              <a:cs typeface="Verdana"/>
              <a:sym typeface="Verdana"/>
            </a:endParaRPr>
          </a:p>
        </p:txBody>
      </p:sp>
      <p:pic>
        <p:nvPicPr>
          <p:cNvPr id="121" name="Google Shape;121;p16"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7"/>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Academic and Professional Matters</a:t>
            </a:r>
            <a:endParaRPr sz="4000" b="0" i="0" u="none" strike="noStrike" cap="none">
              <a:solidFill>
                <a:schemeClr val="dk2"/>
              </a:solidFill>
              <a:latin typeface="Arial"/>
              <a:ea typeface="Arial"/>
              <a:cs typeface="Arial"/>
              <a:sym typeface="Arial"/>
            </a:endParaRPr>
          </a:p>
        </p:txBody>
      </p:sp>
      <p:pic>
        <p:nvPicPr>
          <p:cNvPr id="128" name="Google Shape;128;p17"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
        <p:nvSpPr>
          <p:cNvPr id="129" name="Google Shape;129;p17"/>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0" lvl="0" indent="0" rtl="0">
              <a:lnSpc>
                <a:spcPct val="80000"/>
              </a:lnSpc>
              <a:spcBef>
                <a:spcPts val="600"/>
              </a:spcBef>
              <a:spcAft>
                <a:spcPts val="0"/>
              </a:spcAft>
              <a:buNone/>
            </a:pPr>
            <a:r>
              <a:rPr lang="en-US" sz="1800" b="1"/>
              <a:t>Title 5 §53200 (c) </a:t>
            </a:r>
            <a:endParaRPr sz="1800" b="1"/>
          </a:p>
          <a:p>
            <a:pPr marL="0" lvl="0" indent="0" rtl="0">
              <a:lnSpc>
                <a:spcPct val="80000"/>
              </a:lnSpc>
              <a:spcBef>
                <a:spcPts val="600"/>
              </a:spcBef>
              <a:spcAft>
                <a:spcPts val="0"/>
              </a:spcAft>
              <a:buNone/>
            </a:pPr>
            <a:r>
              <a:rPr lang="en-US" sz="1800">
                <a:solidFill>
                  <a:srgbClr val="FF0000"/>
                </a:solidFill>
              </a:rPr>
              <a:t>“Academic and professional matters”</a:t>
            </a:r>
            <a:r>
              <a:rPr lang="en-US" sz="1800"/>
              <a:t> means the following policy development and implementation matters</a:t>
            </a:r>
            <a:endParaRPr sz="1800" b="1"/>
          </a:p>
          <a:p>
            <a:pPr marL="457200" lvl="0" indent="-381000" rtl="0">
              <a:lnSpc>
                <a:spcPct val="100000"/>
              </a:lnSpc>
              <a:spcBef>
                <a:spcPts val="600"/>
              </a:spcBef>
              <a:spcAft>
                <a:spcPts val="0"/>
              </a:spcAft>
              <a:buSzPts val="2400"/>
              <a:buAutoNum type="arabicPeriod"/>
            </a:pPr>
            <a:r>
              <a:rPr lang="en-US"/>
              <a:t>Curriculum, including establishing prerequisites</a:t>
            </a:r>
            <a:endParaRPr/>
          </a:p>
          <a:p>
            <a:pPr marL="457200" lvl="0" indent="-381000" rtl="0">
              <a:lnSpc>
                <a:spcPct val="100000"/>
              </a:lnSpc>
              <a:spcBef>
                <a:spcPts val="1000"/>
              </a:spcBef>
              <a:spcAft>
                <a:spcPts val="0"/>
              </a:spcAft>
              <a:buSzPts val="2400"/>
              <a:buAutoNum type="arabicPeriod"/>
            </a:pPr>
            <a:r>
              <a:rPr lang="en-US"/>
              <a:t>Degree &amp; Certificate Requirements</a:t>
            </a:r>
            <a:endParaRPr/>
          </a:p>
          <a:p>
            <a:pPr marL="457200" lvl="0" indent="-381000" rtl="0">
              <a:lnSpc>
                <a:spcPct val="100000"/>
              </a:lnSpc>
              <a:spcBef>
                <a:spcPts val="1000"/>
              </a:spcBef>
              <a:spcAft>
                <a:spcPts val="0"/>
              </a:spcAft>
              <a:buSzPts val="2400"/>
              <a:buAutoNum type="arabicPeriod"/>
            </a:pPr>
            <a:r>
              <a:rPr lang="en-US"/>
              <a:t>Grading Policies</a:t>
            </a:r>
            <a:endParaRPr/>
          </a:p>
          <a:p>
            <a:pPr marL="457200" lvl="0" indent="-381000" rtl="0">
              <a:lnSpc>
                <a:spcPct val="100000"/>
              </a:lnSpc>
              <a:spcBef>
                <a:spcPts val="1000"/>
              </a:spcBef>
              <a:spcAft>
                <a:spcPts val="0"/>
              </a:spcAft>
              <a:buSzPts val="2400"/>
              <a:buAutoNum type="arabicPeriod"/>
            </a:pPr>
            <a:r>
              <a:rPr lang="en-US"/>
              <a:t>Educational Program Development</a:t>
            </a:r>
            <a:endParaRPr/>
          </a:p>
          <a:p>
            <a:pPr marL="457200" lvl="0" indent="-381000" rtl="0">
              <a:lnSpc>
                <a:spcPct val="100000"/>
              </a:lnSpc>
              <a:spcBef>
                <a:spcPts val="1000"/>
              </a:spcBef>
              <a:spcAft>
                <a:spcPts val="0"/>
              </a:spcAft>
              <a:buSzPts val="2400"/>
              <a:buAutoNum type="arabicPeriod"/>
            </a:pPr>
            <a:r>
              <a:rPr lang="en-US"/>
              <a:t>Standards &amp; Policies regarding Student Preparation and Success</a:t>
            </a:r>
            <a:endParaRPr/>
          </a:p>
          <a:p>
            <a:pPr marL="457200" lvl="0" indent="0" rtl="0">
              <a:lnSpc>
                <a:spcPct val="80000"/>
              </a:lnSpc>
              <a:spcBef>
                <a:spcPts val="1000"/>
              </a:spcBef>
              <a:spcAft>
                <a:spcPts val="0"/>
              </a:spcAft>
              <a:buNone/>
            </a:pPr>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8"/>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Academic and Professional Matters</a:t>
            </a:r>
            <a:endParaRPr sz="4000" b="0" i="0" u="none" strike="noStrike" cap="none">
              <a:solidFill>
                <a:schemeClr val="dk2"/>
              </a:solidFill>
              <a:latin typeface="Arial"/>
              <a:ea typeface="Arial"/>
              <a:cs typeface="Arial"/>
              <a:sym typeface="Arial"/>
            </a:endParaRPr>
          </a:p>
        </p:txBody>
      </p:sp>
      <p:pic>
        <p:nvPicPr>
          <p:cNvPr id="136" name="Google Shape;136;p18"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
        <p:nvSpPr>
          <p:cNvPr id="137" name="Google Shape;137;p18"/>
          <p:cNvSpPr txBox="1">
            <a:spLocks noGrp="1"/>
          </p:cNvSpPr>
          <p:nvPr>
            <p:ph type="subTitle" idx="4294967295"/>
          </p:nvPr>
        </p:nvSpPr>
        <p:spPr>
          <a:xfrm>
            <a:off x="682475" y="2619186"/>
            <a:ext cx="8312100" cy="4067674"/>
          </a:xfrm>
          <a:prstGeom prst="rect">
            <a:avLst/>
          </a:prstGeom>
          <a:noFill/>
          <a:ln>
            <a:noFill/>
          </a:ln>
        </p:spPr>
        <p:txBody>
          <a:bodyPr spcFirstLastPara="1" wrap="square" lIns="91425" tIns="45700" rIns="91425" bIns="45700" anchor="t" anchorCtr="0">
            <a:noAutofit/>
          </a:bodyPr>
          <a:lstStyle/>
          <a:p>
            <a:pPr marL="457200" lvl="0" indent="-381000" rtl="0">
              <a:lnSpc>
                <a:spcPct val="115000"/>
              </a:lnSpc>
              <a:spcBef>
                <a:spcPts val="0"/>
              </a:spcBef>
              <a:spcAft>
                <a:spcPts val="0"/>
              </a:spcAft>
              <a:buSzPts val="2400"/>
              <a:buAutoNum type="arabicPeriod" startAt="6"/>
            </a:pPr>
            <a:r>
              <a:rPr lang="en-US" dirty="0"/>
              <a:t>College governance structures, as related to faculty roles</a:t>
            </a:r>
            <a:endParaRPr dirty="0"/>
          </a:p>
          <a:p>
            <a:pPr marL="457200" lvl="0" indent="-381000" rtl="0">
              <a:lnSpc>
                <a:spcPct val="115000"/>
              </a:lnSpc>
              <a:spcBef>
                <a:spcPts val="0"/>
              </a:spcBef>
              <a:spcAft>
                <a:spcPts val="0"/>
              </a:spcAft>
              <a:buSzPts val="2400"/>
              <a:buAutoNum type="arabicPeriod" startAt="6"/>
            </a:pPr>
            <a:r>
              <a:rPr lang="en-US" dirty="0"/>
              <a:t>Faculty roles and involvement in accreditation process</a:t>
            </a:r>
            <a:endParaRPr dirty="0"/>
          </a:p>
          <a:p>
            <a:pPr marL="457200" lvl="0" indent="-381000" rtl="0">
              <a:lnSpc>
                <a:spcPct val="115000"/>
              </a:lnSpc>
              <a:spcBef>
                <a:spcPts val="0"/>
              </a:spcBef>
              <a:spcAft>
                <a:spcPts val="0"/>
              </a:spcAft>
              <a:buSzPts val="2400"/>
              <a:buAutoNum type="arabicPeriod" startAt="6"/>
            </a:pPr>
            <a:r>
              <a:rPr lang="en-US" dirty="0"/>
              <a:t>Policies for faculty professional development activities</a:t>
            </a:r>
            <a:endParaRPr dirty="0"/>
          </a:p>
          <a:p>
            <a:pPr marL="457200" lvl="0" indent="-381000" rtl="0">
              <a:lnSpc>
                <a:spcPct val="115000"/>
              </a:lnSpc>
              <a:spcBef>
                <a:spcPts val="0"/>
              </a:spcBef>
              <a:spcAft>
                <a:spcPts val="0"/>
              </a:spcAft>
              <a:buSzPts val="2400"/>
              <a:buFont typeface="Calibri"/>
              <a:buAutoNum type="arabicPeriod" startAt="6"/>
            </a:pPr>
            <a:r>
              <a:rPr lang="en-US" dirty="0"/>
              <a:t>Processes for program review</a:t>
            </a:r>
            <a:endParaRPr dirty="0"/>
          </a:p>
          <a:p>
            <a:pPr marL="457200" lvl="0" indent="-381000" rtl="0">
              <a:lnSpc>
                <a:spcPct val="115000"/>
              </a:lnSpc>
              <a:spcBef>
                <a:spcPts val="0"/>
              </a:spcBef>
              <a:spcAft>
                <a:spcPts val="0"/>
              </a:spcAft>
              <a:buSzPts val="2400"/>
              <a:buFont typeface="Calibri"/>
              <a:buAutoNum type="arabicPeriod" startAt="6"/>
            </a:pPr>
            <a:r>
              <a:rPr lang="en-US" dirty="0"/>
              <a:t>Processes for institutional planning and budget development</a:t>
            </a:r>
            <a:endParaRPr dirty="0"/>
          </a:p>
          <a:p>
            <a:pPr marL="0" lvl="0" indent="0" rtl="0">
              <a:lnSpc>
                <a:spcPct val="115000"/>
              </a:lnSpc>
              <a:spcBef>
                <a:spcPts val="0"/>
              </a:spcBef>
              <a:spcAft>
                <a:spcPts val="0"/>
              </a:spcAft>
              <a:buNone/>
            </a:pPr>
            <a:r>
              <a:rPr lang="en-US" dirty="0" smtClean="0"/>
              <a:t>+1 Other </a:t>
            </a:r>
            <a:r>
              <a:rPr lang="en-US" dirty="0"/>
              <a:t>academic and professional matters as mutually agreed upon.</a:t>
            </a:r>
            <a:endParaRPr dirty="0"/>
          </a:p>
          <a:p>
            <a:pPr marL="0" lvl="0" indent="0" rtl="0">
              <a:lnSpc>
                <a:spcPct val="80000"/>
              </a:lnSpc>
              <a:spcBef>
                <a:spcPts val="600"/>
              </a:spcBef>
              <a:spcAft>
                <a:spcPts val="0"/>
              </a:spcAft>
              <a:buNone/>
            </a:pPr>
            <a:endParaRPr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5"/>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Authority of 	Union</a:t>
            </a:r>
            <a:endParaRPr sz="4000" b="0" i="0" u="none" strike="noStrike" cap="none">
              <a:solidFill>
                <a:schemeClr val="dk2"/>
              </a:solidFill>
              <a:latin typeface="Arial"/>
              <a:ea typeface="Arial"/>
              <a:cs typeface="Arial"/>
              <a:sym typeface="Arial"/>
            </a:endParaRPr>
          </a:p>
        </p:txBody>
      </p:sp>
      <p:sp>
        <p:nvSpPr>
          <p:cNvPr id="112" name="Google Shape;112;p15"/>
          <p:cNvSpPr txBox="1">
            <a:spLocks noGrp="1"/>
          </p:cNvSpPr>
          <p:nvPr>
            <p:ph type="subTitle" idx="4294967295"/>
          </p:nvPr>
        </p:nvSpPr>
        <p:spPr>
          <a:xfrm>
            <a:off x="682475" y="2679876"/>
            <a:ext cx="8312100" cy="3889800"/>
          </a:xfrm>
          <a:prstGeom prst="rect">
            <a:avLst/>
          </a:prstGeom>
          <a:noFill/>
          <a:ln>
            <a:noFill/>
          </a:ln>
        </p:spPr>
        <p:txBody>
          <a:bodyPr spcFirstLastPara="1" wrap="square" lIns="91425" tIns="45700" rIns="91425" bIns="45700" anchor="t" anchorCtr="0">
            <a:noAutofit/>
          </a:bodyPr>
          <a:lstStyle/>
          <a:p>
            <a:pPr marL="0" lvl="0" indent="0" rtl="0">
              <a:lnSpc>
                <a:spcPct val="80000"/>
              </a:lnSpc>
              <a:spcBef>
                <a:spcPts val="600"/>
              </a:spcBef>
              <a:spcAft>
                <a:spcPts val="0"/>
              </a:spcAft>
              <a:buNone/>
            </a:pPr>
            <a:r>
              <a:rPr lang="en-US" sz="2800" b="1">
                <a:solidFill>
                  <a:srgbClr val="FF0000"/>
                </a:solidFill>
              </a:rPr>
              <a:t>Salary and Working Conditions</a:t>
            </a:r>
            <a:endParaRPr sz="2800" b="1">
              <a:solidFill>
                <a:srgbClr val="FF0000"/>
              </a:solidFill>
            </a:endParaRPr>
          </a:p>
          <a:p>
            <a:pPr marL="0" lvl="0" indent="0" rtl="0">
              <a:lnSpc>
                <a:spcPct val="80000"/>
              </a:lnSpc>
              <a:spcBef>
                <a:spcPts val="600"/>
              </a:spcBef>
              <a:spcAft>
                <a:spcPts val="0"/>
              </a:spcAft>
              <a:buNone/>
            </a:pPr>
            <a:r>
              <a:rPr lang="en-US" sz="1800" b="1"/>
              <a:t>California Government Code section 3543 (a)</a:t>
            </a:r>
            <a:endParaRPr sz="1800" b="1"/>
          </a:p>
          <a:p>
            <a:pPr marL="0" lvl="0" indent="0" rtl="0">
              <a:lnSpc>
                <a:spcPct val="80000"/>
              </a:lnSpc>
              <a:spcBef>
                <a:spcPts val="600"/>
              </a:spcBef>
              <a:spcAft>
                <a:spcPts val="0"/>
              </a:spcAft>
              <a:buNone/>
            </a:pPr>
            <a:r>
              <a:rPr lang="en-US" sz="1800">
                <a:highlight>
                  <a:srgbClr val="FFFFFF"/>
                </a:highlight>
              </a:rPr>
              <a:t>(a) Public school employees shall have the right to form, join, and participate in the activities of employee organizations of their own choosing for the purpose of representation on all matters of employer-employee relations.  Public school employees shall have the right to represent themselves individually in their employment relations with the public school employer, except that once the employees in an appropriate unit have selected an exclusive representative and it has been recognized pursuant to </a:t>
            </a:r>
            <a:r>
              <a:rPr lang="en-US" sz="1800" u="sng">
                <a:solidFill>
                  <a:srgbClr val="006699"/>
                </a:solidFill>
                <a:highlight>
                  <a:srgbClr val="FFFFFF"/>
                </a:highlight>
                <a:hlinkClick r:id="rId3"/>
              </a:rPr>
              <a:t>Section 3544.1</a:t>
            </a:r>
            <a:r>
              <a:rPr lang="en-US" sz="1800">
                <a:highlight>
                  <a:srgbClr val="FFFFFF"/>
                </a:highlight>
              </a:rPr>
              <a:t> or certified pursuant to </a:t>
            </a:r>
            <a:r>
              <a:rPr lang="en-US" sz="1800" u="sng">
                <a:solidFill>
                  <a:srgbClr val="006699"/>
                </a:solidFill>
                <a:highlight>
                  <a:srgbClr val="FFFFFF"/>
                </a:highlight>
                <a:hlinkClick r:id="rId4"/>
              </a:rPr>
              <a:t>Section 3544.7</a:t>
            </a:r>
            <a:r>
              <a:rPr lang="en-US" sz="1800">
                <a:highlight>
                  <a:srgbClr val="FFFFFF"/>
                </a:highlight>
              </a:rPr>
              <a:t> , an employee in that unit shall not meet and negotiate with the public school employer. </a:t>
            </a:r>
            <a:r>
              <a:rPr lang="en-US" sz="1800" b="1"/>
              <a:t> </a:t>
            </a:r>
            <a:endParaRPr sz="1800" b="1"/>
          </a:p>
          <a:p>
            <a:pPr marL="0" lvl="0" indent="0" rtl="0">
              <a:lnSpc>
                <a:spcPct val="80000"/>
              </a:lnSpc>
              <a:spcBef>
                <a:spcPts val="600"/>
              </a:spcBef>
              <a:spcAft>
                <a:spcPts val="0"/>
              </a:spcAft>
              <a:buNone/>
            </a:pPr>
            <a:endParaRPr sz="1800" b="1"/>
          </a:p>
        </p:txBody>
      </p:sp>
      <p:pic>
        <p:nvPicPr>
          <p:cNvPr id="113" name="Google Shape;113;p15" descr="ASCCC_Logo"/>
          <p:cNvPicPr preferRelativeResize="0"/>
          <p:nvPr/>
        </p:nvPicPr>
        <p:blipFill rotWithShape="1">
          <a:blip r:embed="rId5">
            <a:alphaModFix/>
          </a:blip>
          <a:srcRect/>
          <a:stretch/>
        </p:blipFill>
        <p:spPr>
          <a:xfrm>
            <a:off x="371465" y="400050"/>
            <a:ext cx="4231670" cy="786470"/>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9"/>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Collective Bargaining</a:t>
            </a:r>
            <a:endParaRPr sz="4000" b="0" i="0" u="none" strike="noStrike" cap="none">
              <a:solidFill>
                <a:schemeClr val="dk2"/>
              </a:solidFill>
              <a:latin typeface="Arial"/>
              <a:ea typeface="Arial"/>
              <a:cs typeface="Arial"/>
              <a:sym typeface="Arial"/>
            </a:endParaRPr>
          </a:p>
        </p:txBody>
      </p:sp>
      <p:sp>
        <p:nvSpPr>
          <p:cNvPr id="144" name="Google Shape;144;p19"/>
          <p:cNvSpPr txBox="1">
            <a:spLocks noGrp="1"/>
          </p:cNvSpPr>
          <p:nvPr>
            <p:ph type="subTitle" idx="4294967295"/>
          </p:nvPr>
        </p:nvSpPr>
        <p:spPr>
          <a:xfrm>
            <a:off x="641237" y="2621893"/>
            <a:ext cx="8312100" cy="3866543"/>
          </a:xfrm>
          <a:prstGeom prst="rect">
            <a:avLst/>
          </a:prstGeom>
          <a:noFill/>
          <a:ln>
            <a:noFill/>
          </a:ln>
        </p:spPr>
        <p:txBody>
          <a:bodyPr spcFirstLastPara="1" wrap="square" lIns="91425" tIns="45700" rIns="91425" bIns="45700" anchor="t" anchorCtr="0">
            <a:noAutofit/>
          </a:bodyPr>
          <a:lstStyle/>
          <a:p>
            <a:pPr marL="342900" indent="-342900">
              <a:buSzPts val="1100"/>
              <a:buFont typeface="Wingdings" charset="2"/>
              <a:buChar char="u"/>
            </a:pPr>
            <a:r>
              <a:rPr lang="en-US" sz="2300" dirty="0" smtClean="0"/>
              <a:t>School calendar</a:t>
            </a:r>
            <a:endParaRPr lang="en-US" sz="2300" dirty="0"/>
          </a:p>
          <a:p>
            <a:pPr marL="342900" indent="-342900">
              <a:buSzPts val="1100"/>
              <a:buFont typeface="Wingdings" charset="2"/>
              <a:buChar char="u"/>
            </a:pPr>
            <a:r>
              <a:rPr lang="en-US" sz="2300" dirty="0" smtClean="0"/>
              <a:t>Compensation</a:t>
            </a:r>
          </a:p>
          <a:p>
            <a:pPr marL="342900" indent="-342900">
              <a:buSzPts val="1100"/>
              <a:buFont typeface="Wingdings" charset="2"/>
              <a:buChar char="u"/>
            </a:pPr>
            <a:r>
              <a:rPr lang="en-US" sz="2300" dirty="0" smtClean="0"/>
              <a:t>Wages</a:t>
            </a:r>
          </a:p>
          <a:p>
            <a:pPr marL="342900" indent="-342900">
              <a:buSzPts val="1100"/>
              <a:buFont typeface="Wingdings" charset="2"/>
              <a:buChar char="u"/>
            </a:pPr>
            <a:r>
              <a:rPr lang="en-US" sz="2300" dirty="0" smtClean="0"/>
              <a:t>Hours </a:t>
            </a:r>
            <a:r>
              <a:rPr lang="en-US" sz="2300" dirty="0"/>
              <a:t>of </a:t>
            </a:r>
            <a:r>
              <a:rPr lang="en-US" sz="2300" dirty="0" smtClean="0"/>
              <a:t>employment</a:t>
            </a:r>
            <a:endParaRPr lang="en-US" sz="2300" dirty="0"/>
          </a:p>
          <a:p>
            <a:pPr marL="342900" indent="-342900">
              <a:buSzPts val="1100"/>
              <a:buFont typeface="Wingdings" charset="2"/>
              <a:buChar char="u"/>
            </a:pPr>
            <a:r>
              <a:rPr lang="en-US" sz="2300" dirty="0" smtClean="0"/>
              <a:t>Terms </a:t>
            </a:r>
            <a:r>
              <a:rPr lang="en-US" sz="2300" dirty="0"/>
              <a:t>and conditions of employment </a:t>
            </a:r>
            <a:r>
              <a:rPr lang="en-US" sz="2300" dirty="0" smtClean="0"/>
              <a:t>including </a:t>
            </a:r>
            <a:r>
              <a:rPr lang="en-US" sz="2300" dirty="0"/>
              <a:t>health and welfare </a:t>
            </a:r>
            <a:r>
              <a:rPr lang="en-US" sz="2300" dirty="0" smtClean="0"/>
              <a:t>benefits</a:t>
            </a:r>
            <a:endParaRPr lang="en-US" sz="2300" dirty="0"/>
          </a:p>
          <a:p>
            <a:pPr marL="342900" indent="-342900">
              <a:buSzPts val="1100"/>
              <a:buFont typeface="Wingdings" charset="2"/>
              <a:buChar char="u"/>
            </a:pPr>
            <a:r>
              <a:rPr lang="en-US" sz="2300" dirty="0" smtClean="0"/>
              <a:t>Leave</a:t>
            </a:r>
          </a:p>
          <a:p>
            <a:pPr marL="342900" indent="-342900">
              <a:buSzPts val="1100"/>
              <a:buFont typeface="Wingdings" charset="2"/>
              <a:buChar char="u"/>
            </a:pPr>
            <a:r>
              <a:rPr lang="en-US" sz="2300" dirty="0" smtClean="0"/>
              <a:t>Transfer </a:t>
            </a:r>
            <a:r>
              <a:rPr lang="en-US" sz="2300" dirty="0"/>
              <a:t>and reassignment </a:t>
            </a:r>
            <a:r>
              <a:rPr lang="en-US" sz="2300" dirty="0" smtClean="0"/>
              <a:t>policies</a:t>
            </a:r>
            <a:endParaRPr lang="en-US" sz="2300" dirty="0"/>
          </a:p>
          <a:p>
            <a:pPr marL="342900" indent="-342900">
              <a:buSzPts val="1100"/>
              <a:buFont typeface="Wingdings" charset="2"/>
              <a:buChar char="u"/>
            </a:pPr>
            <a:r>
              <a:rPr lang="en-US" sz="2200" dirty="0" smtClean="0"/>
              <a:t>Safety conditions</a:t>
            </a:r>
            <a:endParaRPr sz="2300" dirty="0"/>
          </a:p>
        </p:txBody>
      </p:sp>
      <p:pic>
        <p:nvPicPr>
          <p:cNvPr id="145" name="Google Shape;145;p19"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0"/>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Collective Bargaining</a:t>
            </a:r>
            <a:endParaRPr sz="4000" b="0" i="0" u="none" strike="noStrike" cap="none">
              <a:solidFill>
                <a:schemeClr val="dk2"/>
              </a:solidFill>
              <a:latin typeface="Arial"/>
              <a:ea typeface="Arial"/>
              <a:cs typeface="Arial"/>
              <a:sym typeface="Arial"/>
            </a:endParaRPr>
          </a:p>
        </p:txBody>
      </p:sp>
      <p:sp>
        <p:nvSpPr>
          <p:cNvPr id="152" name="Google Shape;152;p20"/>
          <p:cNvSpPr txBox="1">
            <a:spLocks noGrp="1"/>
          </p:cNvSpPr>
          <p:nvPr>
            <p:ph type="subTitle" idx="4294967295"/>
          </p:nvPr>
        </p:nvSpPr>
        <p:spPr>
          <a:xfrm>
            <a:off x="682487" y="2756069"/>
            <a:ext cx="8129094" cy="3445500"/>
          </a:xfrm>
          <a:prstGeom prst="rect">
            <a:avLst/>
          </a:prstGeom>
          <a:noFill/>
          <a:ln>
            <a:noFill/>
          </a:ln>
        </p:spPr>
        <p:txBody>
          <a:bodyPr spcFirstLastPara="1" wrap="square" lIns="91425" tIns="45700" rIns="91425" bIns="45700" anchor="t" anchorCtr="0">
            <a:noAutofit/>
          </a:bodyPr>
          <a:lstStyle/>
          <a:p>
            <a:pPr marL="342900" indent="-342900"/>
            <a:r>
              <a:rPr lang="en-US" sz="2200" dirty="0" smtClean="0"/>
              <a:t>Class size</a:t>
            </a:r>
            <a:endParaRPr lang="en-US" sz="2200" dirty="0"/>
          </a:p>
          <a:p>
            <a:pPr marL="342900" indent="-342900"/>
            <a:r>
              <a:rPr lang="en-US" sz="2200" dirty="0" smtClean="0"/>
              <a:t>Procedures </a:t>
            </a:r>
            <a:r>
              <a:rPr lang="en-US" sz="2200" dirty="0"/>
              <a:t>for evaluation of </a:t>
            </a:r>
            <a:r>
              <a:rPr lang="en-US" sz="2200" dirty="0" smtClean="0"/>
              <a:t>employees</a:t>
            </a:r>
            <a:endParaRPr lang="en-US" sz="2200" dirty="0"/>
          </a:p>
          <a:p>
            <a:pPr marL="342900" indent="-342900"/>
            <a:r>
              <a:rPr lang="en-US" sz="2200" dirty="0" smtClean="0"/>
              <a:t>Organization security</a:t>
            </a:r>
            <a:endParaRPr lang="en-US" sz="2200" dirty="0"/>
          </a:p>
          <a:p>
            <a:pPr marL="342900" indent="-342900"/>
            <a:r>
              <a:rPr lang="en-US" sz="2200" dirty="0" smtClean="0"/>
              <a:t>Procedures </a:t>
            </a:r>
            <a:r>
              <a:rPr lang="en-US" sz="2200" dirty="0"/>
              <a:t>for processing </a:t>
            </a:r>
            <a:r>
              <a:rPr lang="en-US" sz="2200" dirty="0" smtClean="0"/>
              <a:t>grievances</a:t>
            </a:r>
          </a:p>
          <a:p>
            <a:pPr marL="342900" indent="-342900"/>
            <a:r>
              <a:rPr lang="en-US" sz="2200" dirty="0" smtClean="0"/>
              <a:t>Layoff procedures</a:t>
            </a:r>
            <a:endParaRPr lang="en-US" sz="2200" dirty="0"/>
          </a:p>
          <a:p>
            <a:pPr marL="342900" indent="-342900"/>
            <a:r>
              <a:rPr lang="en-US" sz="2200" dirty="0" smtClean="0"/>
              <a:t>Alternative </a:t>
            </a:r>
            <a:r>
              <a:rPr lang="en-US" sz="2200" dirty="0"/>
              <a:t>compensation or benefits for employees adversely affected by pension </a:t>
            </a:r>
            <a:r>
              <a:rPr lang="en-US" sz="2200" dirty="0" smtClean="0"/>
              <a:t>limitations</a:t>
            </a:r>
            <a:endParaRPr lang="en-US" sz="2200" dirty="0"/>
          </a:p>
          <a:p>
            <a:pPr marL="342900" indent="-342900"/>
            <a:r>
              <a:rPr lang="en-US" sz="2200" dirty="0" smtClean="0"/>
              <a:t>Additional </a:t>
            </a:r>
            <a:r>
              <a:rPr lang="en-US" sz="2200" dirty="0"/>
              <a:t>compensation or salary schedule based on criteria other than years of training and experience.</a:t>
            </a:r>
            <a:endParaRPr sz="2200" dirty="0"/>
          </a:p>
        </p:txBody>
      </p:sp>
      <p:pic>
        <p:nvPicPr>
          <p:cNvPr id="153" name="Google Shape;153;p20"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1"/>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Possible Areas of Overlap</a:t>
            </a:r>
            <a:endParaRPr sz="4000" b="0" i="0" u="none" strike="noStrike" cap="none">
              <a:solidFill>
                <a:schemeClr val="dk2"/>
              </a:solidFill>
              <a:latin typeface="Arial"/>
              <a:ea typeface="Arial"/>
              <a:cs typeface="Arial"/>
              <a:sym typeface="Arial"/>
            </a:endParaRPr>
          </a:p>
        </p:txBody>
      </p:sp>
      <p:sp>
        <p:nvSpPr>
          <p:cNvPr id="160" name="Google Shape;160;p21"/>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457200" lvl="0" indent="-358140" rtl="0">
              <a:lnSpc>
                <a:spcPct val="115000"/>
              </a:lnSpc>
              <a:spcBef>
                <a:spcPts val="0"/>
              </a:spcBef>
              <a:spcAft>
                <a:spcPts val="0"/>
              </a:spcAft>
              <a:buSzPts val="2040"/>
              <a:buChar char="●"/>
            </a:pPr>
            <a:r>
              <a:rPr lang="en-US" dirty="0"/>
              <a:t>Academic Calendar</a:t>
            </a:r>
            <a:endParaRPr dirty="0"/>
          </a:p>
          <a:p>
            <a:pPr marL="457200" lvl="0" indent="-358140" rtl="0">
              <a:lnSpc>
                <a:spcPct val="115000"/>
              </a:lnSpc>
              <a:spcBef>
                <a:spcPts val="0"/>
              </a:spcBef>
              <a:spcAft>
                <a:spcPts val="0"/>
              </a:spcAft>
              <a:buSzPts val="2040"/>
              <a:buChar char="●"/>
            </a:pPr>
            <a:r>
              <a:rPr lang="en-US" dirty="0"/>
              <a:t>Faculty Evaluations</a:t>
            </a:r>
            <a:endParaRPr dirty="0"/>
          </a:p>
          <a:p>
            <a:pPr marL="457200" lvl="0" indent="-358140" rtl="0">
              <a:lnSpc>
                <a:spcPct val="115000"/>
              </a:lnSpc>
              <a:spcBef>
                <a:spcPts val="0"/>
              </a:spcBef>
              <a:spcAft>
                <a:spcPts val="0"/>
              </a:spcAft>
              <a:buSzPts val="2040"/>
              <a:buChar char="●"/>
            </a:pPr>
            <a:r>
              <a:rPr lang="en-US" dirty="0"/>
              <a:t>Tenure Review Process</a:t>
            </a:r>
            <a:endParaRPr dirty="0"/>
          </a:p>
          <a:p>
            <a:pPr marL="457200" lvl="0" indent="-358140" rtl="0">
              <a:lnSpc>
                <a:spcPct val="115000"/>
              </a:lnSpc>
              <a:spcBef>
                <a:spcPts val="0"/>
              </a:spcBef>
              <a:spcAft>
                <a:spcPts val="0"/>
              </a:spcAft>
              <a:buSzPts val="2040"/>
              <a:buChar char="●"/>
            </a:pPr>
            <a:r>
              <a:rPr lang="en-US" dirty="0"/>
              <a:t>Faculty Hiring Procedures</a:t>
            </a:r>
            <a:endParaRPr dirty="0"/>
          </a:p>
          <a:p>
            <a:pPr marL="457200" lvl="0" indent="-358140" rtl="0">
              <a:lnSpc>
                <a:spcPct val="115000"/>
              </a:lnSpc>
              <a:spcBef>
                <a:spcPts val="0"/>
              </a:spcBef>
              <a:spcAft>
                <a:spcPts val="0"/>
              </a:spcAft>
              <a:buSzPts val="2040"/>
              <a:buChar char="●"/>
            </a:pPr>
            <a:r>
              <a:rPr lang="en-US" dirty="0"/>
              <a:t>Enrollment Management</a:t>
            </a:r>
            <a:endParaRPr dirty="0"/>
          </a:p>
          <a:p>
            <a:pPr marL="457200" lvl="0" indent="-358140" rtl="0">
              <a:lnSpc>
                <a:spcPct val="115000"/>
              </a:lnSpc>
              <a:spcBef>
                <a:spcPts val="0"/>
              </a:spcBef>
              <a:spcAft>
                <a:spcPts val="0"/>
              </a:spcAft>
              <a:buSzPts val="2040"/>
              <a:buChar char="●"/>
            </a:pPr>
            <a:r>
              <a:rPr lang="en-US" dirty="0"/>
              <a:t>Program Viability/Discontinuance</a:t>
            </a:r>
            <a:endParaRPr dirty="0"/>
          </a:p>
          <a:p>
            <a:pPr marL="457200" lvl="0" indent="-358140" rtl="0">
              <a:lnSpc>
                <a:spcPct val="115000"/>
              </a:lnSpc>
              <a:spcBef>
                <a:spcPts val="0"/>
              </a:spcBef>
              <a:spcAft>
                <a:spcPts val="0"/>
              </a:spcAft>
              <a:buSzPts val="2040"/>
              <a:buChar char="●"/>
            </a:pPr>
            <a:r>
              <a:rPr lang="en-US" dirty="0"/>
              <a:t>Office </a:t>
            </a:r>
            <a:r>
              <a:rPr lang="en-US" dirty="0" smtClean="0"/>
              <a:t>Assignment</a:t>
            </a:r>
          </a:p>
          <a:p>
            <a:pPr lvl="0">
              <a:lnSpc>
                <a:spcPct val="115000"/>
              </a:lnSpc>
              <a:spcBef>
                <a:spcPts val="0"/>
              </a:spcBef>
              <a:buChar char="●"/>
            </a:pPr>
            <a:r>
              <a:rPr lang="en-US" dirty="0"/>
              <a:t>Textbooks</a:t>
            </a:r>
          </a:p>
          <a:p>
            <a:pPr lvl="0">
              <a:lnSpc>
                <a:spcPct val="115000"/>
              </a:lnSpc>
              <a:spcBef>
                <a:spcPts val="0"/>
              </a:spcBef>
              <a:buChar char="●"/>
            </a:pPr>
            <a:r>
              <a:rPr lang="en-US" dirty="0"/>
              <a:t>Professional </a:t>
            </a:r>
            <a:r>
              <a:rPr lang="en-US" dirty="0" smtClean="0"/>
              <a:t>Development</a:t>
            </a:r>
            <a:endParaRPr dirty="0"/>
          </a:p>
          <a:p>
            <a:pPr marL="0" marR="0" lvl="0" indent="0" algn="l" rtl="0">
              <a:spcBef>
                <a:spcPts val="0"/>
              </a:spcBef>
              <a:spcAft>
                <a:spcPts val="0"/>
              </a:spcAft>
              <a:buClr>
                <a:schemeClr val="accent1"/>
              </a:buClr>
              <a:buSzPts val="2040"/>
              <a:buFont typeface="Arial"/>
              <a:buNone/>
            </a:pPr>
            <a:endParaRPr dirty="0"/>
          </a:p>
        </p:txBody>
      </p:sp>
      <p:pic>
        <p:nvPicPr>
          <p:cNvPr id="161" name="Google Shape;161;p21"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extLst>
      <p:ext uri="{BB962C8B-B14F-4D97-AF65-F5344CB8AC3E}">
        <p14:creationId xmlns:p14="http://schemas.microsoft.com/office/powerpoint/2010/main" val="346606298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smtClean="0"/>
              <a:t>Activity</a:t>
            </a:r>
            <a:endParaRPr lang="en-US" sz="44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6997" y="2012115"/>
            <a:ext cx="6309574" cy="2999951"/>
          </a:xfrm>
          <a:prstGeom prst="rect">
            <a:avLst/>
          </a:prstGeom>
        </p:spPr>
      </p:pic>
    </p:spTree>
    <p:extLst>
      <p:ext uri="{BB962C8B-B14F-4D97-AF65-F5344CB8AC3E}">
        <p14:creationId xmlns:p14="http://schemas.microsoft.com/office/powerpoint/2010/main" val="321105496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larity">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2053</TotalTime>
  <Words>563</Words>
  <Application>Microsoft Macintosh PowerPoint</Application>
  <PresentationFormat>On-screen Show (4:3)</PresentationFormat>
  <Paragraphs>102</Paragraphs>
  <Slides>13</Slides>
  <Notes>11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Clarity</vt:lpstr>
      <vt:lpstr>Faculty Leadership: Strategies for Leveraging Guided Pathways</vt:lpstr>
      <vt:lpstr>Authority of Senate </vt:lpstr>
      <vt:lpstr>Academic and Professional Matters</vt:lpstr>
      <vt:lpstr>Academic and Professional Matters</vt:lpstr>
      <vt:lpstr>Authority of  Union</vt:lpstr>
      <vt:lpstr>Collective Bargaining</vt:lpstr>
      <vt:lpstr>Collective Bargaining</vt:lpstr>
      <vt:lpstr>Possible Areas of Overlap</vt:lpstr>
      <vt:lpstr>Activity</vt:lpstr>
      <vt:lpstr>Guided Pathways </vt:lpstr>
      <vt:lpstr> Best Practices: </vt:lpstr>
      <vt:lpstr>Resources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Leadership: Strategies for Leveraging Guided Pathways</dc:title>
  <cp:lastModifiedBy>Julie Bruno</cp:lastModifiedBy>
  <cp:revision>11</cp:revision>
  <dcterms:modified xsi:type="dcterms:W3CDTF">2018-09-15T17:45:10Z</dcterms:modified>
</cp:coreProperties>
</file>