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QrR+pOieHazwrdIAHvcJKbLup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7" autoAdjust="0"/>
  </p:normalViewPr>
  <p:slideViewPr>
    <p:cSldViewPr snapToGrid="0">
      <p:cViewPr varScale="1">
        <p:scale>
          <a:sx n="73" d="100"/>
          <a:sy n="73" d="100"/>
        </p:scale>
        <p:origin x="173"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5e68f44a4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25e68f44a4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5" name="Google Shape;75;g25e68f44a4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a00a13470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a00a13470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2a00a13470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a00a13470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a00a13470d_0_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g2a00a13470d_0_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a00a13470d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a00a13470d_0_29: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09" name="Google Shape;209;g2a00a13470d_0_29: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00a13470d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a00a13470d_0_41: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222" name="Google Shape;222;g2a00a13470d_0_41: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a00a13470d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a00a13470d_0_53: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235" name="Google Shape;235;g2a00a13470d_0_53: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a00a13470d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a00a13470d_0_65: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248" name="Google Shape;248;g2a00a13470d_0_65: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a00a13470d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2a00a13470d_0_7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2a00a13470d_0_7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a00a13470d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a00a13470d_0_89: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274" name="Google Shape;274;g2a00a13470d_0_89: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a00a13470d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a00a13470d_0_101: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287" name="Google Shape;287;g2a00a13470d_0_101: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631563e5a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2631563e5ab_0_0: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300" name="Google Shape;300;g2631563e5ab_0_0: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a2c2219b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91" name="Google Shape;91;g2a2c2219b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a00a13470d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a00a13470d_0_113: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313" name="Google Shape;313;g2a00a13470d_0_113: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a00a13470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a00a13470d_0_125: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326" name="Google Shape;326;g2a00a13470d_0_125: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00a13470d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a00a13470d_0_13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339" name="Google Shape;339;g2a00a13470d_0_13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6299d5752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6299d5752e_0_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352" name="Google Shape;352;g26299d5752e_0_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9504817a71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9504817a71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29504817a71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82aca23411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82aca23411_0_3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https://rpgroup.org/Portals/0/Documents/Projects/African_American_Transfer_Tipping_Point-(AATTP)-Study/AATTP_ExploringTransferJourneys_October2023.pdf?ver=2023-10-28-111932-313</a:t>
            </a:r>
            <a:endParaRPr/>
          </a:p>
        </p:txBody>
      </p:sp>
      <p:sp>
        <p:nvSpPr>
          <p:cNvPr id="380" name="Google Shape;380;g282aca23411_0_3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9504817a71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391" name="Google Shape;391;g29504817a71_0_553:notes"/>
          <p:cNvSpPr>
            <a:spLocks noGrp="1" noRot="1" noChangeAspect="1"/>
          </p:cNvSpPr>
          <p:nvPr>
            <p:ph type="sldImg" idx="2"/>
          </p:nvPr>
        </p:nvSpPr>
        <p:spPr>
          <a:xfrm>
            <a:off x="381232" y="685800"/>
            <a:ext cx="6095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9504817a71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29504817a71_0_466: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g29504817a71_0_466: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5e79491f9f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25e79491f9f_0_2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g25e79491f9f_0_2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2aca23411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282aca23411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Katie</a:t>
            </a:r>
            <a:endParaRPr dirty="0"/>
          </a:p>
        </p:txBody>
      </p:sp>
      <p:sp>
        <p:nvSpPr>
          <p:cNvPr id="126" name="Google Shape;126;g282aca23411_0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5e79491f9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5e79491f9f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g25e79491f9f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504817a71_0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9504817a71_0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29504817a71_0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052f31e3c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6052f31e3c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g26052f31e3c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6052f31e3c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26052f31e3c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26052f31e3c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g25e68f44a46_0_89"/>
          <p:cNvSpPr txBox="1">
            <a:spLocks noGrp="1"/>
          </p:cNvSpPr>
          <p:nvPr>
            <p:ph type="ctrTitle"/>
          </p:nvPr>
        </p:nvSpPr>
        <p:spPr>
          <a:xfrm>
            <a:off x="1551712" y="1752604"/>
            <a:ext cx="9420900" cy="1314000"/>
          </a:xfrm>
          <a:prstGeom prst="rect">
            <a:avLst/>
          </a:prstGeom>
          <a:noFill/>
          <a:ln>
            <a:noFill/>
          </a:ln>
        </p:spPr>
        <p:txBody>
          <a:bodyPr spcFirstLastPara="1" wrap="square" lIns="95225" tIns="95225" rIns="95225" bIns="95225" anchor="ctr" anchorCtr="0">
            <a:noAutofit/>
          </a:bodyPr>
          <a:lstStyle>
            <a:lvl1pPr marR="0" lvl="0" algn="l">
              <a:lnSpc>
                <a:spcPct val="100000"/>
              </a:lnSpc>
              <a:spcBef>
                <a:spcPts val="0"/>
              </a:spcBef>
              <a:spcAft>
                <a:spcPts val="0"/>
              </a:spcAft>
              <a:buClr>
                <a:srgbClr val="F0783B"/>
              </a:buClr>
              <a:buSzPts val="6600"/>
              <a:buFont typeface="Arial"/>
              <a:buNone/>
              <a:defRPr sz="6600" b="0"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16" name="Google Shape;16;g25e68f44a46_0_89"/>
          <p:cNvSpPr txBox="1">
            <a:spLocks noGrp="1"/>
          </p:cNvSpPr>
          <p:nvPr>
            <p:ph type="subTitle" idx="1"/>
          </p:nvPr>
        </p:nvSpPr>
        <p:spPr>
          <a:xfrm>
            <a:off x="1524002" y="3200406"/>
            <a:ext cx="9448800" cy="1752600"/>
          </a:xfrm>
          <a:prstGeom prst="rect">
            <a:avLst/>
          </a:prstGeom>
          <a:noFill/>
          <a:ln>
            <a:noFill/>
          </a:ln>
        </p:spPr>
        <p:txBody>
          <a:bodyPr spcFirstLastPara="1" wrap="square" lIns="95225" tIns="95225" rIns="95225" bIns="95225" anchor="t" anchorCtr="0">
            <a:noAutofit/>
          </a:bodyPr>
          <a:lstStyle>
            <a:lvl1pPr marR="0" lvl="0" algn="l">
              <a:lnSpc>
                <a:spcPct val="100000"/>
              </a:lnSpc>
              <a:spcBef>
                <a:spcPts val="600"/>
              </a:spcBef>
              <a:spcAft>
                <a:spcPts val="0"/>
              </a:spcAft>
              <a:buSzPts val="2800"/>
              <a:buFont typeface="Arial"/>
              <a:buNone/>
              <a:defRPr sz="2800" b="0" i="0" u="none" strike="noStrike" cap="none">
                <a:latin typeface="Arial"/>
                <a:ea typeface="Arial"/>
                <a:cs typeface="Arial"/>
                <a:sym typeface="Arial"/>
              </a:defRPr>
            </a:lvl1pPr>
            <a:lvl2pPr marR="0" lvl="1" algn="ctr">
              <a:lnSpc>
                <a:spcPct val="100000"/>
              </a:lnSpc>
              <a:spcBef>
                <a:spcPts val="600"/>
              </a:spcBef>
              <a:spcAft>
                <a:spcPts val="0"/>
              </a:spcAft>
              <a:buClr>
                <a:srgbClr val="888888"/>
              </a:buClr>
              <a:buSzPts val="2900"/>
              <a:buFont typeface="Arial"/>
              <a:buNone/>
              <a:defRPr sz="2900" b="0" i="0" u="none" strike="noStrike" cap="none">
                <a:solidFill>
                  <a:srgbClr val="888888"/>
                </a:solidFill>
                <a:latin typeface="Arial"/>
                <a:ea typeface="Arial"/>
                <a:cs typeface="Arial"/>
                <a:sym typeface="Arial"/>
              </a:defRPr>
            </a:lvl2pPr>
            <a:lvl3pPr marR="0" lvl="2" algn="ctr">
              <a:lnSpc>
                <a:spcPct val="100000"/>
              </a:lnSpc>
              <a:spcBef>
                <a:spcPts val="500"/>
              </a:spcBef>
              <a:spcAft>
                <a:spcPts val="0"/>
              </a:spcAft>
              <a:buClr>
                <a:srgbClr val="888888"/>
              </a:buClr>
              <a:buSzPts val="2500"/>
              <a:buFont typeface="Arial"/>
              <a:buNone/>
              <a:defRPr sz="25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g25e68f44a46_0_89"/>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g25e68f44a46_0_130"/>
          <p:cNvSpPr txBox="1">
            <a:spLocks noGrp="1"/>
          </p:cNvSpPr>
          <p:nvPr>
            <p:ph type="title"/>
          </p:nvPr>
        </p:nvSpPr>
        <p:spPr>
          <a:xfrm>
            <a:off x="609601" y="274640"/>
            <a:ext cx="10972800" cy="1143000"/>
          </a:xfrm>
          <a:prstGeom prst="rect">
            <a:avLst/>
          </a:prstGeom>
          <a:noFill/>
          <a:ln>
            <a:noFill/>
          </a:ln>
        </p:spPr>
        <p:txBody>
          <a:bodyPr spcFirstLastPara="1" wrap="square" lIns="95225" tIns="95225" rIns="95225" bIns="95225" anchor="ctr" anchorCtr="0">
            <a:noAutofit/>
          </a:bodyPr>
          <a:lstStyle>
            <a:lvl1pPr marR="0" lvl="0" algn="ctr">
              <a:lnSpc>
                <a:spcPct val="100000"/>
              </a:lnSpc>
              <a:spcBef>
                <a:spcPts val="0"/>
              </a:spcBef>
              <a:spcAft>
                <a:spcPts val="0"/>
              </a:spcAft>
              <a:buClr>
                <a:srgbClr val="F0783B"/>
              </a:buClr>
              <a:buSzPts val="4600"/>
              <a:buFont typeface="Arial"/>
              <a:buNone/>
              <a:defRPr sz="4600" b="0"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57" name="Google Shape;57;g25e68f44a46_0_130"/>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mall Title and Content">
  <p:cSld name="Small Title and Content">
    <p:spTree>
      <p:nvGrpSpPr>
        <p:cNvPr id="1" name="Shape 58"/>
        <p:cNvGrpSpPr/>
        <p:nvPr/>
      </p:nvGrpSpPr>
      <p:grpSpPr>
        <a:xfrm>
          <a:off x="0" y="0"/>
          <a:ext cx="0" cy="0"/>
          <a:chOff x="0" y="0"/>
          <a:chExt cx="0" cy="0"/>
        </a:xfrm>
      </p:grpSpPr>
      <p:sp>
        <p:nvSpPr>
          <p:cNvPr id="59" name="Google Shape;59;g25e68f44a46_0_133"/>
          <p:cNvSpPr txBox="1">
            <a:spLocks noGrp="1"/>
          </p:cNvSpPr>
          <p:nvPr>
            <p:ph type="body" idx="1"/>
          </p:nvPr>
        </p:nvSpPr>
        <p:spPr>
          <a:xfrm>
            <a:off x="1320801" y="1600204"/>
            <a:ext cx="10160100" cy="3962400"/>
          </a:xfrm>
          <a:prstGeom prst="rect">
            <a:avLst/>
          </a:prstGeom>
          <a:noFill/>
          <a:ln>
            <a:noFill/>
          </a:ln>
        </p:spPr>
        <p:txBody>
          <a:bodyPr spcFirstLastPara="1" wrap="square" lIns="95225" tIns="95225" rIns="95225" bIns="95225" anchor="t" anchorCtr="0">
            <a:noAutofit/>
          </a:bodyPr>
          <a:lstStyle>
            <a:lvl1pPr marL="457200" marR="0" lvl="0" indent="-330200" algn="l">
              <a:lnSpc>
                <a:spcPct val="100000"/>
              </a:lnSpc>
              <a:spcBef>
                <a:spcPts val="300"/>
              </a:spcBef>
              <a:spcAft>
                <a:spcPts val="0"/>
              </a:spcAft>
              <a:buSzPts val="1600"/>
              <a:buFont typeface="Noto Sans Symbols"/>
              <a:buChar char="▪"/>
              <a:defRPr sz="1600" b="0" i="0" u="none" strike="noStrike" cap="none">
                <a:latin typeface="Arial"/>
                <a:ea typeface="Arial"/>
                <a:cs typeface="Arial"/>
                <a:sym typeface="Arial"/>
              </a:defRPr>
            </a:lvl1pPr>
            <a:lvl2pPr marL="914400" marR="0" lvl="1" indent="-330200" algn="l">
              <a:lnSpc>
                <a:spcPct val="100000"/>
              </a:lnSpc>
              <a:spcBef>
                <a:spcPts val="300"/>
              </a:spcBef>
              <a:spcAft>
                <a:spcPts val="0"/>
              </a:spcAft>
              <a:buSzPts val="1600"/>
              <a:buFont typeface="Courier New"/>
              <a:buChar char="o"/>
              <a:defRPr sz="1600" b="0" i="0" u="none" strike="noStrike" cap="none">
                <a:latin typeface="Arial"/>
                <a:ea typeface="Arial"/>
                <a:cs typeface="Arial"/>
                <a:sym typeface="Arial"/>
              </a:defRPr>
            </a:lvl2pPr>
            <a:lvl3pPr marL="1371600" marR="0" lvl="2" indent="-330200" algn="l">
              <a:lnSpc>
                <a:spcPct val="100000"/>
              </a:lnSpc>
              <a:spcBef>
                <a:spcPts val="300"/>
              </a:spcBef>
              <a:spcAft>
                <a:spcPts val="0"/>
              </a:spcAft>
              <a:buSzPts val="1600"/>
              <a:buFont typeface="Arial"/>
              <a:buChar char="•"/>
              <a:defRPr sz="1600" b="0" i="0" u="none" strike="noStrike" cap="none">
                <a:latin typeface="Arial"/>
                <a:ea typeface="Arial"/>
                <a:cs typeface="Arial"/>
                <a:sym typeface="Arial"/>
              </a:defRPr>
            </a:lvl3pPr>
            <a:lvl4pPr marL="1828800" marR="0" lvl="3" indent="-330200" algn="l">
              <a:lnSpc>
                <a:spcPct val="100000"/>
              </a:lnSpc>
              <a:spcBef>
                <a:spcPts val="300"/>
              </a:spcBef>
              <a:spcAft>
                <a:spcPts val="0"/>
              </a:spcAft>
              <a:buSzPts val="1600"/>
              <a:buFont typeface="Arial"/>
              <a:buChar char="•"/>
              <a:defRPr sz="1600" b="0" i="0" u="none" strike="noStrike" cap="none">
                <a:latin typeface="Arial"/>
                <a:ea typeface="Arial"/>
                <a:cs typeface="Arial"/>
                <a:sym typeface="Arial"/>
              </a:defRPr>
            </a:lvl4pPr>
            <a:lvl5pPr marL="2286000" marR="0" lvl="4" indent="-330200" algn="l">
              <a:lnSpc>
                <a:spcPct val="100000"/>
              </a:lnSpc>
              <a:spcBef>
                <a:spcPts val="300"/>
              </a:spcBef>
              <a:spcAft>
                <a:spcPts val="0"/>
              </a:spcAft>
              <a:buSzPts val="1600"/>
              <a:buFont typeface="Arial"/>
              <a:buChar char="•"/>
              <a:defRPr sz="1600" b="0" i="0" u="none" strike="noStrike" cap="none">
                <a:latin typeface="Arial"/>
                <a:ea typeface="Arial"/>
                <a:cs typeface="Arial"/>
                <a:sym typeface="Arial"/>
              </a:defRPr>
            </a:lvl5pPr>
            <a:lvl6pPr marL="2743200" marR="0" lvl="5"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
        <p:nvSpPr>
          <p:cNvPr id="60" name="Google Shape;60;g25e68f44a46_0_133"/>
          <p:cNvSpPr txBox="1">
            <a:spLocks noGrp="1"/>
          </p:cNvSpPr>
          <p:nvPr>
            <p:ph type="title"/>
          </p:nvPr>
        </p:nvSpPr>
        <p:spPr>
          <a:xfrm>
            <a:off x="1320801" y="695983"/>
            <a:ext cx="10160100" cy="523200"/>
          </a:xfrm>
          <a:prstGeom prst="rect">
            <a:avLst/>
          </a:prstGeom>
          <a:noFill/>
          <a:ln>
            <a:noFill/>
          </a:ln>
        </p:spPr>
        <p:txBody>
          <a:bodyPr spcFirstLastPara="1" wrap="square" lIns="95225" tIns="95225" rIns="95225" bIns="95225" anchor="ctr" anchorCtr="0">
            <a:noAutofit/>
          </a:bodyPr>
          <a:lstStyle>
            <a:lvl1pPr marR="0" lvl="0" algn="l">
              <a:lnSpc>
                <a:spcPct val="100000"/>
              </a:lnSpc>
              <a:spcBef>
                <a:spcPts val="0"/>
              </a:spcBef>
              <a:spcAft>
                <a:spcPts val="0"/>
              </a:spcAft>
              <a:buClr>
                <a:srgbClr val="F0783B"/>
              </a:buClr>
              <a:buSzPts val="2500"/>
              <a:buFont typeface="Arial"/>
              <a:buNone/>
              <a:defRPr sz="2500" b="0"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61" name="Google Shape;61;g25e68f44a46_0_133"/>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62"/>
        <p:cNvGrpSpPr/>
        <p:nvPr/>
      </p:nvGrpSpPr>
      <p:grpSpPr>
        <a:xfrm>
          <a:off x="0" y="0"/>
          <a:ext cx="0" cy="0"/>
          <a:chOff x="0" y="0"/>
          <a:chExt cx="0" cy="0"/>
        </a:xfrm>
      </p:grpSpPr>
      <p:sp>
        <p:nvSpPr>
          <p:cNvPr id="63" name="Google Shape;63;g2a00a13470d_0_19"/>
          <p:cNvSpPr txBox="1">
            <a:spLocks noGrp="1"/>
          </p:cNvSpPr>
          <p:nvPr>
            <p:ph type="title"/>
          </p:nvPr>
        </p:nvSpPr>
        <p:spPr>
          <a:xfrm>
            <a:off x="1189587" y="613835"/>
            <a:ext cx="2999400" cy="2208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4600"/>
              <a:buNone/>
              <a:defRPr sz="4800" b="0" i="0">
                <a:solidFill>
                  <a:schemeClr val="dk1"/>
                </a:solidFill>
                <a:latin typeface="Lucida Sans"/>
                <a:ea typeface="Lucida Sans"/>
                <a:cs typeface="Lucida Sans"/>
                <a:sym typeface="Lucida Sans"/>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64" name="Google Shape;64;g2a00a13470d_0_19"/>
          <p:cNvSpPr txBox="1">
            <a:spLocks noGrp="1"/>
          </p:cNvSpPr>
          <p:nvPr>
            <p:ph type="body" idx="1"/>
          </p:nvPr>
        </p:nvSpPr>
        <p:spPr>
          <a:xfrm>
            <a:off x="609600" y="1577340"/>
            <a:ext cx="5303700" cy="45261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700"/>
              </a:spcBef>
              <a:spcAft>
                <a:spcPts val="0"/>
              </a:spcAft>
              <a:buSzPts val="3300"/>
              <a:buNone/>
              <a:defRPr/>
            </a:lvl1pPr>
            <a:lvl2pPr marL="914400" lvl="1" indent="-228600" algn="l" rtl="0">
              <a:lnSpc>
                <a:spcPct val="100000"/>
              </a:lnSpc>
              <a:spcBef>
                <a:spcPts val="600"/>
              </a:spcBef>
              <a:spcAft>
                <a:spcPts val="0"/>
              </a:spcAft>
              <a:buSzPts val="2900"/>
              <a:buNone/>
              <a:defRPr/>
            </a:lvl2pPr>
            <a:lvl3pPr marL="1371600" lvl="2" indent="-228600" algn="l" rtl="0">
              <a:lnSpc>
                <a:spcPct val="100000"/>
              </a:lnSpc>
              <a:spcBef>
                <a:spcPts val="500"/>
              </a:spcBef>
              <a:spcAft>
                <a:spcPts val="0"/>
              </a:spcAft>
              <a:buSzPts val="2500"/>
              <a:buNone/>
              <a:defRPr/>
            </a:lvl3pPr>
            <a:lvl4pPr marL="1828800" lvl="3" indent="-228600" algn="l" rtl="0">
              <a:lnSpc>
                <a:spcPct val="100000"/>
              </a:lnSpc>
              <a:spcBef>
                <a:spcPts val="400"/>
              </a:spcBef>
              <a:spcAft>
                <a:spcPts val="0"/>
              </a:spcAft>
              <a:buSzPts val="2000"/>
              <a:buNone/>
              <a:defRPr/>
            </a:lvl4pPr>
            <a:lvl5pPr marL="2286000" lvl="4" indent="-228600" algn="l" rtl="0">
              <a:lnSpc>
                <a:spcPct val="100000"/>
              </a:lnSpc>
              <a:spcBef>
                <a:spcPts val="400"/>
              </a:spcBef>
              <a:spcAft>
                <a:spcPts val="0"/>
              </a:spcAft>
              <a:buSzPts val="2000"/>
              <a:buNone/>
              <a:defRPr/>
            </a:lvl5pPr>
            <a:lvl6pPr marL="2743200" lvl="5" indent="-228600" algn="l" rtl="0">
              <a:lnSpc>
                <a:spcPct val="100000"/>
              </a:lnSpc>
              <a:spcBef>
                <a:spcPts val="400"/>
              </a:spcBef>
              <a:spcAft>
                <a:spcPts val="0"/>
              </a:spcAft>
              <a:buSzPts val="2000"/>
              <a:buNone/>
              <a:defRPr/>
            </a:lvl6pPr>
            <a:lvl7pPr marL="3200400" lvl="6" indent="-228600" algn="l" rtl="0">
              <a:lnSpc>
                <a:spcPct val="100000"/>
              </a:lnSpc>
              <a:spcBef>
                <a:spcPts val="400"/>
              </a:spcBef>
              <a:spcAft>
                <a:spcPts val="0"/>
              </a:spcAft>
              <a:buSzPts val="2000"/>
              <a:buNone/>
              <a:defRPr/>
            </a:lvl7pPr>
            <a:lvl8pPr marL="3657600" lvl="7" indent="-228600" algn="l" rtl="0">
              <a:lnSpc>
                <a:spcPct val="100000"/>
              </a:lnSpc>
              <a:spcBef>
                <a:spcPts val="400"/>
              </a:spcBef>
              <a:spcAft>
                <a:spcPts val="0"/>
              </a:spcAft>
              <a:buSzPts val="2000"/>
              <a:buNone/>
              <a:defRPr/>
            </a:lvl8pPr>
            <a:lvl9pPr marL="4114800" lvl="8" indent="-228600" algn="l" rtl="0">
              <a:lnSpc>
                <a:spcPct val="100000"/>
              </a:lnSpc>
              <a:spcBef>
                <a:spcPts val="400"/>
              </a:spcBef>
              <a:spcAft>
                <a:spcPts val="0"/>
              </a:spcAft>
              <a:buSzPts val="2000"/>
              <a:buNone/>
              <a:defRPr/>
            </a:lvl9pPr>
          </a:lstStyle>
          <a:p>
            <a:endParaRPr/>
          </a:p>
        </p:txBody>
      </p:sp>
      <p:sp>
        <p:nvSpPr>
          <p:cNvPr id="65" name="Google Shape;65;g2a00a13470d_0_19"/>
          <p:cNvSpPr txBox="1">
            <a:spLocks noGrp="1"/>
          </p:cNvSpPr>
          <p:nvPr>
            <p:ph type="body" idx="2"/>
          </p:nvPr>
        </p:nvSpPr>
        <p:spPr>
          <a:xfrm>
            <a:off x="6278880" y="1577340"/>
            <a:ext cx="5303700" cy="45261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700"/>
              </a:spcBef>
              <a:spcAft>
                <a:spcPts val="0"/>
              </a:spcAft>
              <a:buSzPts val="3300"/>
              <a:buNone/>
              <a:defRPr/>
            </a:lvl1pPr>
            <a:lvl2pPr marL="914400" lvl="1" indent="-228600" algn="l" rtl="0">
              <a:lnSpc>
                <a:spcPct val="100000"/>
              </a:lnSpc>
              <a:spcBef>
                <a:spcPts val="600"/>
              </a:spcBef>
              <a:spcAft>
                <a:spcPts val="0"/>
              </a:spcAft>
              <a:buSzPts val="2900"/>
              <a:buNone/>
              <a:defRPr/>
            </a:lvl2pPr>
            <a:lvl3pPr marL="1371600" lvl="2" indent="-228600" algn="l" rtl="0">
              <a:lnSpc>
                <a:spcPct val="100000"/>
              </a:lnSpc>
              <a:spcBef>
                <a:spcPts val="500"/>
              </a:spcBef>
              <a:spcAft>
                <a:spcPts val="0"/>
              </a:spcAft>
              <a:buSzPts val="2500"/>
              <a:buNone/>
              <a:defRPr/>
            </a:lvl3pPr>
            <a:lvl4pPr marL="1828800" lvl="3" indent="-228600" algn="l" rtl="0">
              <a:lnSpc>
                <a:spcPct val="100000"/>
              </a:lnSpc>
              <a:spcBef>
                <a:spcPts val="400"/>
              </a:spcBef>
              <a:spcAft>
                <a:spcPts val="0"/>
              </a:spcAft>
              <a:buSzPts val="2000"/>
              <a:buNone/>
              <a:defRPr/>
            </a:lvl4pPr>
            <a:lvl5pPr marL="2286000" lvl="4" indent="-228600" algn="l" rtl="0">
              <a:lnSpc>
                <a:spcPct val="100000"/>
              </a:lnSpc>
              <a:spcBef>
                <a:spcPts val="400"/>
              </a:spcBef>
              <a:spcAft>
                <a:spcPts val="0"/>
              </a:spcAft>
              <a:buSzPts val="2000"/>
              <a:buNone/>
              <a:defRPr/>
            </a:lvl5pPr>
            <a:lvl6pPr marL="2743200" lvl="5" indent="-228600" algn="l" rtl="0">
              <a:lnSpc>
                <a:spcPct val="100000"/>
              </a:lnSpc>
              <a:spcBef>
                <a:spcPts val="400"/>
              </a:spcBef>
              <a:spcAft>
                <a:spcPts val="0"/>
              </a:spcAft>
              <a:buSzPts val="2000"/>
              <a:buNone/>
              <a:defRPr/>
            </a:lvl6pPr>
            <a:lvl7pPr marL="3200400" lvl="6" indent="-228600" algn="l" rtl="0">
              <a:lnSpc>
                <a:spcPct val="100000"/>
              </a:lnSpc>
              <a:spcBef>
                <a:spcPts val="400"/>
              </a:spcBef>
              <a:spcAft>
                <a:spcPts val="0"/>
              </a:spcAft>
              <a:buSzPts val="2000"/>
              <a:buNone/>
              <a:defRPr/>
            </a:lvl7pPr>
            <a:lvl8pPr marL="3657600" lvl="7" indent="-228600" algn="l" rtl="0">
              <a:lnSpc>
                <a:spcPct val="100000"/>
              </a:lnSpc>
              <a:spcBef>
                <a:spcPts val="400"/>
              </a:spcBef>
              <a:spcAft>
                <a:spcPts val="0"/>
              </a:spcAft>
              <a:buSzPts val="2000"/>
              <a:buNone/>
              <a:defRPr/>
            </a:lvl8pPr>
            <a:lvl9pPr marL="4114800" lvl="8" indent="-228600" algn="l" rtl="0">
              <a:lnSpc>
                <a:spcPct val="100000"/>
              </a:lnSpc>
              <a:spcBef>
                <a:spcPts val="400"/>
              </a:spcBef>
              <a:spcAft>
                <a:spcPts val="0"/>
              </a:spcAft>
              <a:buSzPts val="2000"/>
              <a:buNone/>
              <a:defRPr/>
            </a:lvl9pPr>
          </a:lstStyle>
          <a:p>
            <a:endParaRPr/>
          </a:p>
        </p:txBody>
      </p:sp>
      <p:sp>
        <p:nvSpPr>
          <p:cNvPr id="66" name="Google Shape;66;g2a00a13470d_0_19"/>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67" name="Google Shape;67;g2a00a13470d_0_1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68" name="Google Shape;68;g2a00a13470d_0_19"/>
          <p:cNvSpPr txBox="1">
            <a:spLocks noGrp="1"/>
          </p:cNvSpPr>
          <p:nvPr>
            <p:ph type="sldNum" idx="12"/>
          </p:nvPr>
        </p:nvSpPr>
        <p:spPr>
          <a:xfrm>
            <a:off x="8778241" y="6377940"/>
            <a:ext cx="2804100" cy="1848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_1">
    <p:spTree>
      <p:nvGrpSpPr>
        <p:cNvPr id="1" name="Shape 69"/>
        <p:cNvGrpSpPr/>
        <p:nvPr/>
      </p:nvGrpSpPr>
      <p:grpSpPr>
        <a:xfrm>
          <a:off x="0" y="0"/>
          <a:ext cx="0" cy="0"/>
          <a:chOff x="0" y="0"/>
          <a:chExt cx="0" cy="0"/>
        </a:xfrm>
      </p:grpSpPr>
      <p:sp>
        <p:nvSpPr>
          <p:cNvPr id="70" name="Google Shape;70;g2a00a13470d_0_26"/>
          <p:cNvSpPr txBox="1">
            <a:spLocks noGrp="1"/>
          </p:cNvSpPr>
          <p:nvPr>
            <p:ph type="title"/>
          </p:nvPr>
        </p:nvSpPr>
        <p:spPr>
          <a:xfrm>
            <a:off x="609601" y="274640"/>
            <a:ext cx="10972800" cy="1143000"/>
          </a:xfrm>
          <a:prstGeom prst="rect">
            <a:avLst/>
          </a:prstGeom>
          <a:noFill/>
          <a:ln>
            <a:noFill/>
          </a:ln>
        </p:spPr>
        <p:txBody>
          <a:bodyPr spcFirstLastPara="1" wrap="square" lIns="95225" tIns="47600" rIns="95225" bIns="47600" anchor="ctr" anchorCtr="0">
            <a:noAutofit/>
          </a:bodyPr>
          <a:lstStyle>
            <a:lvl1pPr marR="0" lvl="0" algn="ctr" rtl="0">
              <a:lnSpc>
                <a:spcPct val="100000"/>
              </a:lnSpc>
              <a:spcBef>
                <a:spcPts val="0"/>
              </a:spcBef>
              <a:spcAft>
                <a:spcPts val="0"/>
              </a:spcAft>
              <a:buClr>
                <a:srgbClr val="F0783B"/>
              </a:buClr>
              <a:buSzPts val="4600"/>
              <a:buFont typeface="Arial"/>
              <a:buNone/>
              <a:defRPr sz="4600" b="0" i="0" u="none" strike="noStrike" cap="none">
                <a:solidFill>
                  <a:srgbClr val="F0783B"/>
                </a:solidFill>
                <a:latin typeface="Arial"/>
                <a:ea typeface="Arial"/>
                <a:cs typeface="Arial"/>
                <a:sym typeface="Arial"/>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71" name="Google Shape;71;g2a00a13470d_0_26"/>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p:cSld name="Section Slide">
    <p:spTree>
      <p:nvGrpSpPr>
        <p:cNvPr id="1" name="Shape 18"/>
        <p:cNvGrpSpPr/>
        <p:nvPr/>
      </p:nvGrpSpPr>
      <p:grpSpPr>
        <a:xfrm>
          <a:off x="0" y="0"/>
          <a:ext cx="0" cy="0"/>
          <a:chOff x="0" y="0"/>
          <a:chExt cx="0" cy="0"/>
        </a:xfrm>
      </p:grpSpPr>
      <p:pic>
        <p:nvPicPr>
          <p:cNvPr id="19" name="Google Shape;19;g25e68f44a46_0_93"/>
          <p:cNvPicPr preferRelativeResize="0"/>
          <p:nvPr/>
        </p:nvPicPr>
        <p:blipFill rotWithShape="1">
          <a:blip r:embed="rId2">
            <a:alphaModFix/>
          </a:blip>
          <a:srcRect/>
          <a:stretch/>
        </p:blipFill>
        <p:spPr>
          <a:xfrm>
            <a:off x="459" y="0"/>
            <a:ext cx="12191093" cy="6857492"/>
          </a:xfrm>
          <a:prstGeom prst="rect">
            <a:avLst/>
          </a:prstGeom>
          <a:noFill/>
          <a:ln>
            <a:noFill/>
          </a:ln>
        </p:spPr>
      </p:pic>
      <p:sp>
        <p:nvSpPr>
          <p:cNvPr id="20" name="Google Shape;20;g25e68f44a46_0_93"/>
          <p:cNvSpPr txBox="1">
            <a:spLocks noGrp="1"/>
          </p:cNvSpPr>
          <p:nvPr>
            <p:ph type="ctrTitle"/>
          </p:nvPr>
        </p:nvSpPr>
        <p:spPr>
          <a:xfrm>
            <a:off x="1551712" y="1752604"/>
            <a:ext cx="9420900" cy="1314000"/>
          </a:xfrm>
          <a:prstGeom prst="rect">
            <a:avLst/>
          </a:prstGeom>
          <a:noFill/>
          <a:ln>
            <a:noFill/>
          </a:ln>
        </p:spPr>
        <p:txBody>
          <a:bodyPr spcFirstLastPara="1" wrap="square" lIns="95225" tIns="95225" rIns="95225" bIns="95225" anchor="ctr" anchorCtr="0">
            <a:noAutofit/>
          </a:bodyPr>
          <a:lstStyle>
            <a:lvl1pPr marR="0" lvl="0" algn="l">
              <a:lnSpc>
                <a:spcPct val="100000"/>
              </a:lnSpc>
              <a:spcBef>
                <a:spcPts val="0"/>
              </a:spcBef>
              <a:spcAft>
                <a:spcPts val="0"/>
              </a:spcAft>
              <a:buClr>
                <a:schemeClr val="lt1"/>
              </a:buClr>
              <a:buSzPts val="6600"/>
              <a:buFont typeface="Arial"/>
              <a:buNone/>
              <a:defRPr sz="6600"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21" name="Google Shape;21;g25e68f44a46_0_93"/>
          <p:cNvSpPr txBox="1">
            <a:spLocks noGrp="1"/>
          </p:cNvSpPr>
          <p:nvPr>
            <p:ph type="subTitle" idx="1"/>
          </p:nvPr>
        </p:nvSpPr>
        <p:spPr>
          <a:xfrm>
            <a:off x="1524002" y="3200406"/>
            <a:ext cx="9448800" cy="1752600"/>
          </a:xfrm>
          <a:prstGeom prst="rect">
            <a:avLst/>
          </a:prstGeom>
          <a:noFill/>
          <a:ln>
            <a:noFill/>
          </a:ln>
        </p:spPr>
        <p:txBody>
          <a:bodyPr spcFirstLastPara="1" wrap="square" lIns="95225" tIns="95225" rIns="95225" bIns="95225" anchor="t" anchorCtr="0">
            <a:noAutofit/>
          </a:bodyPr>
          <a:lstStyle>
            <a:lvl1pPr marR="0" lvl="0" algn="l">
              <a:lnSpc>
                <a:spcPct val="100000"/>
              </a:lnSpc>
              <a:spcBef>
                <a:spcPts val="6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600"/>
              </a:spcBef>
              <a:spcAft>
                <a:spcPts val="0"/>
              </a:spcAft>
              <a:buClr>
                <a:srgbClr val="888888"/>
              </a:buClr>
              <a:buSzPts val="2900"/>
              <a:buFont typeface="Arial"/>
              <a:buNone/>
              <a:defRPr sz="2900" b="0" i="0" u="none" strike="noStrike" cap="none">
                <a:solidFill>
                  <a:srgbClr val="888888"/>
                </a:solidFill>
                <a:latin typeface="Arial"/>
                <a:ea typeface="Arial"/>
                <a:cs typeface="Arial"/>
                <a:sym typeface="Arial"/>
              </a:defRPr>
            </a:lvl2pPr>
            <a:lvl3pPr marR="0" lvl="2" algn="ctr">
              <a:lnSpc>
                <a:spcPct val="100000"/>
              </a:lnSpc>
              <a:spcBef>
                <a:spcPts val="500"/>
              </a:spcBef>
              <a:spcAft>
                <a:spcPts val="0"/>
              </a:spcAft>
              <a:buClr>
                <a:srgbClr val="888888"/>
              </a:buClr>
              <a:buSzPts val="2500"/>
              <a:buFont typeface="Arial"/>
              <a:buNone/>
              <a:defRPr sz="25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Google Shape;22;g25e68f44a46_0_93"/>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g25e68f44a46_0_98"/>
          <p:cNvSpPr txBox="1">
            <a:spLocks noGrp="1"/>
          </p:cNvSpPr>
          <p:nvPr>
            <p:ph type="title"/>
          </p:nvPr>
        </p:nvSpPr>
        <p:spPr>
          <a:xfrm>
            <a:off x="1320801" y="990602"/>
            <a:ext cx="10261500" cy="1143000"/>
          </a:xfrm>
          <a:prstGeom prst="rect">
            <a:avLst/>
          </a:prstGeom>
          <a:noFill/>
          <a:ln>
            <a:noFill/>
          </a:ln>
        </p:spPr>
        <p:txBody>
          <a:bodyPr spcFirstLastPara="1" wrap="square" lIns="95225" tIns="95225" rIns="95225" bIns="95225" anchor="ctr" anchorCtr="0">
            <a:noAutofit/>
          </a:bodyPr>
          <a:lstStyle>
            <a:lvl1pPr marR="0" lvl="0" algn="l">
              <a:lnSpc>
                <a:spcPct val="100000"/>
              </a:lnSpc>
              <a:spcBef>
                <a:spcPts val="0"/>
              </a:spcBef>
              <a:spcAft>
                <a:spcPts val="0"/>
              </a:spcAft>
              <a:buClr>
                <a:srgbClr val="F0783B"/>
              </a:buClr>
              <a:buSzPts val="4600"/>
              <a:buFont typeface="Arial"/>
              <a:buNone/>
              <a:defRPr sz="4600" b="0"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25" name="Google Shape;25;g25e68f44a46_0_98"/>
          <p:cNvSpPr txBox="1">
            <a:spLocks noGrp="1"/>
          </p:cNvSpPr>
          <p:nvPr>
            <p:ph type="body" idx="1"/>
          </p:nvPr>
        </p:nvSpPr>
        <p:spPr>
          <a:xfrm>
            <a:off x="2032002" y="2133604"/>
            <a:ext cx="9550500" cy="3429000"/>
          </a:xfrm>
          <a:prstGeom prst="rect">
            <a:avLst/>
          </a:prstGeom>
          <a:noFill/>
          <a:ln>
            <a:noFill/>
          </a:ln>
        </p:spPr>
        <p:txBody>
          <a:bodyPr spcFirstLastPara="1" wrap="square" lIns="95225" tIns="95225" rIns="95225" bIns="95225" anchor="t" anchorCtr="0">
            <a:noAutofit/>
          </a:bodyPr>
          <a:lstStyle>
            <a:lvl1pPr marL="457200" marR="0" lvl="0" indent="-412750" algn="l">
              <a:lnSpc>
                <a:spcPct val="100000"/>
              </a:lnSpc>
              <a:spcBef>
                <a:spcPts val="600"/>
              </a:spcBef>
              <a:spcAft>
                <a:spcPts val="0"/>
              </a:spcAft>
              <a:buSzPts val="2900"/>
              <a:buFont typeface="Arial"/>
              <a:buChar char="•"/>
              <a:defRPr sz="2900" b="0" i="0" u="none" strike="noStrike" cap="none">
                <a:latin typeface="Arial"/>
                <a:ea typeface="Arial"/>
                <a:cs typeface="Arial"/>
                <a:sym typeface="Arial"/>
              </a:defRPr>
            </a:lvl1pPr>
            <a:lvl2pPr marL="914400" marR="0" lvl="1" indent="-387350" algn="l">
              <a:lnSpc>
                <a:spcPct val="100000"/>
              </a:lnSpc>
              <a:spcBef>
                <a:spcPts val="500"/>
              </a:spcBef>
              <a:spcAft>
                <a:spcPts val="0"/>
              </a:spcAft>
              <a:buSzPts val="2500"/>
              <a:buFont typeface="Arial"/>
              <a:buChar char="–"/>
              <a:defRPr sz="2500" b="0" i="0" u="none" strike="noStrike" cap="none">
                <a:latin typeface="Arial"/>
                <a:ea typeface="Arial"/>
                <a:cs typeface="Arial"/>
                <a:sym typeface="Arial"/>
              </a:defRPr>
            </a:lvl2pPr>
            <a:lvl3pPr marL="1371600" marR="0" lvl="2" indent="-361950" algn="l">
              <a:lnSpc>
                <a:spcPct val="100000"/>
              </a:lnSpc>
              <a:spcBef>
                <a:spcPts val="400"/>
              </a:spcBef>
              <a:spcAft>
                <a:spcPts val="0"/>
              </a:spcAft>
              <a:buSzPts val="2100"/>
              <a:buFont typeface="Arial"/>
              <a:buChar char="•"/>
              <a:defRPr sz="2100" b="0" i="0" u="none" strike="noStrike" cap="none">
                <a:latin typeface="Arial"/>
                <a:ea typeface="Arial"/>
                <a:cs typeface="Arial"/>
                <a:sym typeface="Arial"/>
              </a:defRPr>
            </a:lvl3pPr>
            <a:lvl4pPr marL="1828800" marR="0" lvl="3" indent="-349250" algn="l">
              <a:lnSpc>
                <a:spcPct val="100000"/>
              </a:lnSpc>
              <a:spcBef>
                <a:spcPts val="400"/>
              </a:spcBef>
              <a:spcAft>
                <a:spcPts val="0"/>
              </a:spcAft>
              <a:buSzPts val="1900"/>
              <a:buFont typeface="Arial"/>
              <a:buChar char="–"/>
              <a:defRPr sz="1900" b="0" i="0" u="none" strike="noStrike" cap="none">
                <a:latin typeface="Arial"/>
                <a:ea typeface="Arial"/>
                <a:cs typeface="Arial"/>
                <a:sym typeface="Arial"/>
              </a:defRPr>
            </a:lvl4pPr>
            <a:lvl5pPr marL="2286000" marR="0" lvl="4" indent="-349250" algn="l">
              <a:lnSpc>
                <a:spcPct val="100000"/>
              </a:lnSpc>
              <a:spcBef>
                <a:spcPts val="400"/>
              </a:spcBef>
              <a:spcAft>
                <a:spcPts val="0"/>
              </a:spcAft>
              <a:buSzPts val="1900"/>
              <a:buFont typeface="Arial"/>
              <a:buChar char="»"/>
              <a:defRPr sz="1900" b="0" i="0" u="none" strike="noStrike" cap="none">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g25e68f44a46_0_98"/>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g25e68f44a46_0_102"/>
          <p:cNvSpPr txBox="1">
            <a:spLocks noGrp="1"/>
          </p:cNvSpPr>
          <p:nvPr>
            <p:ph type="title"/>
          </p:nvPr>
        </p:nvSpPr>
        <p:spPr>
          <a:xfrm>
            <a:off x="609601" y="274640"/>
            <a:ext cx="10972800" cy="1143000"/>
          </a:xfrm>
          <a:prstGeom prst="rect">
            <a:avLst/>
          </a:prstGeom>
          <a:noFill/>
          <a:ln>
            <a:noFill/>
          </a:ln>
        </p:spPr>
        <p:txBody>
          <a:bodyPr spcFirstLastPara="1" wrap="square" lIns="95225" tIns="95225" rIns="95225" bIns="95225" anchor="ctr" anchorCtr="0">
            <a:noAutofit/>
          </a:bodyPr>
          <a:lstStyle>
            <a:lvl1pPr marR="0" lvl="0" algn="ctr">
              <a:lnSpc>
                <a:spcPct val="100000"/>
              </a:lnSpc>
              <a:spcBef>
                <a:spcPts val="0"/>
              </a:spcBef>
              <a:spcAft>
                <a:spcPts val="0"/>
              </a:spcAft>
              <a:buClr>
                <a:srgbClr val="F0783B"/>
              </a:buClr>
              <a:buSzPts val="4600"/>
              <a:buFont typeface="Arial"/>
              <a:buNone/>
              <a:defRPr sz="4600" b="0"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29" name="Google Shape;29;g25e68f44a46_0_102"/>
          <p:cNvSpPr txBox="1">
            <a:spLocks noGrp="1"/>
          </p:cNvSpPr>
          <p:nvPr>
            <p:ph type="body" idx="1"/>
          </p:nvPr>
        </p:nvSpPr>
        <p:spPr>
          <a:xfrm>
            <a:off x="609601" y="2174880"/>
            <a:ext cx="5387100" cy="3387600"/>
          </a:xfrm>
          <a:prstGeom prst="rect">
            <a:avLst/>
          </a:prstGeom>
          <a:noFill/>
          <a:ln>
            <a:noFill/>
          </a:ln>
        </p:spPr>
        <p:txBody>
          <a:bodyPr spcFirstLastPara="1" wrap="square" lIns="95225" tIns="95225" rIns="95225" bIns="95225" anchor="t" anchorCtr="0">
            <a:noAutofit/>
          </a:bodyPr>
          <a:lstStyle>
            <a:lvl1pPr marL="457200" marR="0" lvl="0" indent="-381000" algn="l">
              <a:lnSpc>
                <a:spcPct val="100000"/>
              </a:lnSpc>
              <a:spcBef>
                <a:spcPts val="500"/>
              </a:spcBef>
              <a:spcAft>
                <a:spcPts val="0"/>
              </a:spcAft>
              <a:buSzPts val="2400"/>
              <a:buFont typeface="Arial"/>
              <a:buChar char="•"/>
              <a:defRPr sz="2400" b="0" i="0" u="none" strike="noStrike" cap="none">
                <a:latin typeface="Arial"/>
                <a:ea typeface="Arial"/>
                <a:cs typeface="Arial"/>
                <a:sym typeface="Arial"/>
              </a:defRPr>
            </a:lvl1pPr>
            <a:lvl2pPr marL="914400" marR="0" lvl="1" indent="-355600" algn="l">
              <a:lnSpc>
                <a:spcPct val="100000"/>
              </a:lnSpc>
              <a:spcBef>
                <a:spcPts val="400"/>
              </a:spcBef>
              <a:spcAft>
                <a:spcPts val="0"/>
              </a:spcAft>
              <a:buSzPts val="2000"/>
              <a:buFont typeface="Arial"/>
              <a:buChar char="–"/>
              <a:defRPr sz="2000" b="0" i="0" u="none" strike="noStrike" cap="none">
                <a:latin typeface="Arial"/>
                <a:ea typeface="Arial"/>
                <a:cs typeface="Arial"/>
                <a:sym typeface="Arial"/>
              </a:defRPr>
            </a:lvl2pPr>
            <a:lvl3pPr marL="1371600" marR="0" lvl="2" indent="-342900" algn="l">
              <a:lnSpc>
                <a:spcPct val="100000"/>
              </a:lnSpc>
              <a:spcBef>
                <a:spcPts val="400"/>
              </a:spcBef>
              <a:spcAft>
                <a:spcPts val="0"/>
              </a:spcAft>
              <a:buSzPts val="1800"/>
              <a:buFont typeface="Arial"/>
              <a:buChar char="•"/>
              <a:defRPr sz="1800" b="0" i="0" u="none" strike="noStrike" cap="none">
                <a:latin typeface="Arial"/>
                <a:ea typeface="Arial"/>
                <a:cs typeface="Arial"/>
                <a:sym typeface="Arial"/>
              </a:defRPr>
            </a:lvl3pPr>
            <a:lvl4pPr marL="1828800" marR="0" lvl="3" indent="-330200" algn="l">
              <a:lnSpc>
                <a:spcPct val="100000"/>
              </a:lnSpc>
              <a:spcBef>
                <a:spcPts val="300"/>
              </a:spcBef>
              <a:spcAft>
                <a:spcPts val="0"/>
              </a:spcAft>
              <a:buSzPts val="1600"/>
              <a:buFont typeface="Arial"/>
              <a:buChar char="–"/>
              <a:defRPr sz="1600" b="0" i="0" u="none" strike="noStrike" cap="none">
                <a:latin typeface="Arial"/>
                <a:ea typeface="Arial"/>
                <a:cs typeface="Arial"/>
                <a:sym typeface="Arial"/>
              </a:defRPr>
            </a:lvl4pPr>
            <a:lvl5pPr marL="2286000" marR="0" lvl="4" indent="-330200" algn="l">
              <a:lnSpc>
                <a:spcPct val="100000"/>
              </a:lnSpc>
              <a:spcBef>
                <a:spcPts val="300"/>
              </a:spcBef>
              <a:spcAft>
                <a:spcPts val="0"/>
              </a:spcAft>
              <a:buSzPts val="1600"/>
              <a:buFont typeface="Arial"/>
              <a:buChar char="»"/>
              <a:defRPr sz="1600" b="0" i="0" u="none" strike="noStrike" cap="none">
                <a:latin typeface="Arial"/>
                <a:ea typeface="Arial"/>
                <a:cs typeface="Arial"/>
                <a:sym typeface="Arial"/>
              </a:defRPr>
            </a:lvl5pPr>
            <a:lvl6pPr marL="2743200" marR="0" lvl="5"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6pPr>
            <a:lvl7pPr marL="3200400" marR="0" lvl="6"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7pPr>
            <a:lvl8pPr marL="3657600" marR="0" lvl="7"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8pPr>
            <a:lvl9pPr marL="4114800" marR="0" lvl="8"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9pPr>
          </a:lstStyle>
          <a:p>
            <a:endParaRPr/>
          </a:p>
        </p:txBody>
      </p:sp>
      <p:sp>
        <p:nvSpPr>
          <p:cNvPr id="30" name="Google Shape;30;g25e68f44a46_0_102"/>
          <p:cNvSpPr txBox="1">
            <a:spLocks noGrp="1"/>
          </p:cNvSpPr>
          <p:nvPr>
            <p:ph type="body" idx="2"/>
          </p:nvPr>
        </p:nvSpPr>
        <p:spPr>
          <a:xfrm>
            <a:off x="6193376" y="2174880"/>
            <a:ext cx="5388900" cy="3387600"/>
          </a:xfrm>
          <a:prstGeom prst="rect">
            <a:avLst/>
          </a:prstGeom>
          <a:noFill/>
          <a:ln>
            <a:noFill/>
          </a:ln>
        </p:spPr>
        <p:txBody>
          <a:bodyPr spcFirstLastPara="1" wrap="square" lIns="95225" tIns="95225" rIns="95225" bIns="95225" anchor="t" anchorCtr="0">
            <a:noAutofit/>
          </a:bodyPr>
          <a:lstStyle>
            <a:lvl1pPr marL="457200" marR="0" lvl="0" indent="-381000" algn="l">
              <a:lnSpc>
                <a:spcPct val="100000"/>
              </a:lnSpc>
              <a:spcBef>
                <a:spcPts val="500"/>
              </a:spcBef>
              <a:spcAft>
                <a:spcPts val="0"/>
              </a:spcAft>
              <a:buSzPts val="2400"/>
              <a:buFont typeface="Arial"/>
              <a:buChar char="•"/>
              <a:defRPr sz="2400" b="0" i="0" u="none" strike="noStrike" cap="none">
                <a:latin typeface="Arial"/>
                <a:ea typeface="Arial"/>
                <a:cs typeface="Arial"/>
                <a:sym typeface="Arial"/>
              </a:defRPr>
            </a:lvl1pPr>
            <a:lvl2pPr marL="914400" marR="0" lvl="1" indent="-355600" algn="l">
              <a:lnSpc>
                <a:spcPct val="100000"/>
              </a:lnSpc>
              <a:spcBef>
                <a:spcPts val="400"/>
              </a:spcBef>
              <a:spcAft>
                <a:spcPts val="0"/>
              </a:spcAft>
              <a:buSzPts val="2000"/>
              <a:buFont typeface="Arial"/>
              <a:buChar char="–"/>
              <a:defRPr sz="2000" b="0" i="0" u="none" strike="noStrike" cap="none">
                <a:latin typeface="Arial"/>
                <a:ea typeface="Arial"/>
                <a:cs typeface="Arial"/>
                <a:sym typeface="Arial"/>
              </a:defRPr>
            </a:lvl2pPr>
            <a:lvl3pPr marL="1371600" marR="0" lvl="2" indent="-342900" algn="l">
              <a:lnSpc>
                <a:spcPct val="100000"/>
              </a:lnSpc>
              <a:spcBef>
                <a:spcPts val="400"/>
              </a:spcBef>
              <a:spcAft>
                <a:spcPts val="0"/>
              </a:spcAft>
              <a:buSzPts val="1800"/>
              <a:buFont typeface="Arial"/>
              <a:buChar char="•"/>
              <a:defRPr sz="1800" b="0" i="0" u="none" strike="noStrike" cap="none">
                <a:latin typeface="Arial"/>
                <a:ea typeface="Arial"/>
                <a:cs typeface="Arial"/>
                <a:sym typeface="Arial"/>
              </a:defRPr>
            </a:lvl3pPr>
            <a:lvl4pPr marL="1828800" marR="0" lvl="3" indent="-330200" algn="l">
              <a:lnSpc>
                <a:spcPct val="100000"/>
              </a:lnSpc>
              <a:spcBef>
                <a:spcPts val="300"/>
              </a:spcBef>
              <a:spcAft>
                <a:spcPts val="0"/>
              </a:spcAft>
              <a:buSzPts val="1600"/>
              <a:buFont typeface="Arial"/>
              <a:buChar char="–"/>
              <a:defRPr sz="1600" b="0" i="0" u="none" strike="noStrike" cap="none">
                <a:latin typeface="Arial"/>
                <a:ea typeface="Arial"/>
                <a:cs typeface="Arial"/>
                <a:sym typeface="Arial"/>
              </a:defRPr>
            </a:lvl4pPr>
            <a:lvl5pPr marL="2286000" marR="0" lvl="4" indent="-330200" algn="l">
              <a:lnSpc>
                <a:spcPct val="100000"/>
              </a:lnSpc>
              <a:spcBef>
                <a:spcPts val="300"/>
              </a:spcBef>
              <a:spcAft>
                <a:spcPts val="0"/>
              </a:spcAft>
              <a:buSzPts val="1600"/>
              <a:buFont typeface="Arial"/>
              <a:buChar char="»"/>
              <a:defRPr sz="1600" b="0" i="0" u="none" strike="noStrike" cap="none">
                <a:latin typeface="Arial"/>
                <a:ea typeface="Arial"/>
                <a:cs typeface="Arial"/>
                <a:sym typeface="Arial"/>
              </a:defRPr>
            </a:lvl5pPr>
            <a:lvl6pPr marL="2743200" marR="0" lvl="5"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6pPr>
            <a:lvl7pPr marL="3200400" marR="0" lvl="6"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7pPr>
            <a:lvl8pPr marL="3657600" marR="0" lvl="7"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8pPr>
            <a:lvl9pPr marL="4114800" marR="0" lvl="8" indent="-330200" algn="l">
              <a:lnSpc>
                <a:spcPct val="100000"/>
              </a:lnSpc>
              <a:spcBef>
                <a:spcPts val="300"/>
              </a:spcBef>
              <a:spcAft>
                <a:spcPts val="0"/>
              </a:spcAft>
              <a:buSzPts val="1600"/>
              <a:buFont typeface="Arial"/>
              <a:buChar char="•"/>
              <a:defRPr sz="1600" b="0" i="0" u="none" strike="noStrike" cap="none">
                <a:latin typeface="Calibri"/>
                <a:ea typeface="Calibri"/>
                <a:cs typeface="Calibri"/>
                <a:sym typeface="Calibri"/>
              </a:defRPr>
            </a:lvl9pPr>
          </a:lstStyle>
          <a:p>
            <a:endParaRPr/>
          </a:p>
        </p:txBody>
      </p:sp>
      <p:sp>
        <p:nvSpPr>
          <p:cNvPr id="31" name="Google Shape;31;g25e68f44a46_0_102"/>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with Agenda">
  <p:cSld name="Title with Agenda">
    <p:spTree>
      <p:nvGrpSpPr>
        <p:cNvPr id="1" name="Shape 32"/>
        <p:cNvGrpSpPr/>
        <p:nvPr/>
      </p:nvGrpSpPr>
      <p:grpSpPr>
        <a:xfrm>
          <a:off x="0" y="0"/>
          <a:ext cx="0" cy="0"/>
          <a:chOff x="0" y="0"/>
          <a:chExt cx="0" cy="0"/>
        </a:xfrm>
      </p:grpSpPr>
      <p:sp>
        <p:nvSpPr>
          <p:cNvPr id="33" name="Google Shape;33;g25e68f44a46_0_107"/>
          <p:cNvSpPr txBox="1">
            <a:spLocks noGrp="1"/>
          </p:cNvSpPr>
          <p:nvPr>
            <p:ph type="ctrTitle"/>
          </p:nvPr>
        </p:nvSpPr>
        <p:spPr>
          <a:xfrm>
            <a:off x="1551712" y="1447803"/>
            <a:ext cx="9420900" cy="1314000"/>
          </a:xfrm>
          <a:prstGeom prst="rect">
            <a:avLst/>
          </a:prstGeom>
          <a:noFill/>
          <a:ln>
            <a:noFill/>
          </a:ln>
        </p:spPr>
        <p:txBody>
          <a:bodyPr spcFirstLastPara="1" wrap="square" lIns="95225" tIns="95225" rIns="95225" bIns="95225" anchor="b" anchorCtr="0">
            <a:noAutofit/>
          </a:bodyPr>
          <a:lstStyle>
            <a:lvl1pPr marR="0" lvl="0" algn="l">
              <a:lnSpc>
                <a:spcPct val="100000"/>
              </a:lnSpc>
              <a:spcBef>
                <a:spcPts val="0"/>
              </a:spcBef>
              <a:spcAft>
                <a:spcPts val="0"/>
              </a:spcAft>
              <a:buClr>
                <a:srgbClr val="F0783B"/>
              </a:buClr>
              <a:buSzPts val="4000"/>
              <a:buFont typeface="Arial"/>
              <a:buNone/>
              <a:defRPr sz="4000" b="0"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34" name="Google Shape;34;g25e68f44a46_0_107"/>
          <p:cNvSpPr txBox="1">
            <a:spLocks noGrp="1"/>
          </p:cNvSpPr>
          <p:nvPr>
            <p:ph type="subTitle" idx="1"/>
          </p:nvPr>
        </p:nvSpPr>
        <p:spPr>
          <a:xfrm>
            <a:off x="1524002" y="2895606"/>
            <a:ext cx="9448800" cy="762000"/>
          </a:xfrm>
          <a:prstGeom prst="rect">
            <a:avLst/>
          </a:prstGeom>
          <a:noFill/>
          <a:ln>
            <a:noFill/>
          </a:ln>
        </p:spPr>
        <p:txBody>
          <a:bodyPr spcFirstLastPara="1" wrap="square" lIns="95225" tIns="95225" rIns="95225" bIns="95225" anchor="t" anchorCtr="0">
            <a:noAutofit/>
          </a:bodyPr>
          <a:lstStyle>
            <a:lvl1pPr marR="0" lvl="0" algn="l">
              <a:lnSpc>
                <a:spcPct val="100000"/>
              </a:lnSpc>
              <a:spcBef>
                <a:spcPts val="400"/>
              </a:spcBef>
              <a:spcAft>
                <a:spcPts val="0"/>
              </a:spcAft>
              <a:buSzPts val="1800"/>
              <a:buFont typeface="Arial"/>
              <a:buNone/>
              <a:defRPr sz="1800" b="0" i="0" u="none" strike="noStrike" cap="none">
                <a:latin typeface="Arial"/>
                <a:ea typeface="Arial"/>
                <a:cs typeface="Arial"/>
                <a:sym typeface="Arial"/>
              </a:defRPr>
            </a:lvl1pPr>
            <a:lvl2pPr marR="0" lvl="1" algn="ctr">
              <a:lnSpc>
                <a:spcPct val="100000"/>
              </a:lnSpc>
              <a:spcBef>
                <a:spcPts val="600"/>
              </a:spcBef>
              <a:spcAft>
                <a:spcPts val="0"/>
              </a:spcAft>
              <a:buClr>
                <a:srgbClr val="888888"/>
              </a:buClr>
              <a:buSzPts val="2900"/>
              <a:buFont typeface="Arial"/>
              <a:buNone/>
              <a:defRPr sz="2900" b="0" i="0" u="none" strike="noStrike" cap="none">
                <a:solidFill>
                  <a:srgbClr val="888888"/>
                </a:solidFill>
                <a:latin typeface="Arial"/>
                <a:ea typeface="Arial"/>
                <a:cs typeface="Arial"/>
                <a:sym typeface="Arial"/>
              </a:defRPr>
            </a:lvl2pPr>
            <a:lvl3pPr marR="0" lvl="2" algn="ctr">
              <a:lnSpc>
                <a:spcPct val="100000"/>
              </a:lnSpc>
              <a:spcBef>
                <a:spcPts val="500"/>
              </a:spcBef>
              <a:spcAft>
                <a:spcPts val="0"/>
              </a:spcAft>
              <a:buClr>
                <a:srgbClr val="888888"/>
              </a:buClr>
              <a:buSzPts val="2500"/>
              <a:buFont typeface="Arial"/>
              <a:buNone/>
              <a:defRPr sz="25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 name="Google Shape;35;g25e68f44a46_0_107"/>
          <p:cNvSpPr txBox="1">
            <a:spLocks noGrp="1"/>
          </p:cNvSpPr>
          <p:nvPr>
            <p:ph type="body" idx="2"/>
          </p:nvPr>
        </p:nvSpPr>
        <p:spPr>
          <a:xfrm>
            <a:off x="1524002" y="3810007"/>
            <a:ext cx="9448800" cy="381000"/>
          </a:xfrm>
          <a:prstGeom prst="rect">
            <a:avLst/>
          </a:prstGeom>
          <a:noFill/>
          <a:ln>
            <a:noFill/>
          </a:ln>
        </p:spPr>
        <p:txBody>
          <a:bodyPr spcFirstLastPara="1" wrap="square" lIns="95225" tIns="95225" rIns="95225" bIns="95225" anchor="t" anchorCtr="0">
            <a:noAutofit/>
          </a:bodyPr>
          <a:lstStyle>
            <a:lvl1pPr marL="457200" marR="0" lvl="0" indent="-228600" algn="l">
              <a:lnSpc>
                <a:spcPct val="100000"/>
              </a:lnSpc>
              <a:spcBef>
                <a:spcPts val="400"/>
              </a:spcBef>
              <a:spcAft>
                <a:spcPts val="0"/>
              </a:spcAft>
              <a:buSzPts val="1800"/>
              <a:buFont typeface="Arial"/>
              <a:buNone/>
              <a:defRPr sz="1800" b="0" i="0" u="none" strike="noStrike" cap="none">
                <a:latin typeface="Arial"/>
                <a:ea typeface="Arial"/>
                <a:cs typeface="Arial"/>
                <a:sym typeface="Arial"/>
              </a:defRPr>
            </a:lvl1pPr>
            <a:lvl2pPr marL="914400" marR="0" lvl="1" indent="-412750" algn="l">
              <a:lnSpc>
                <a:spcPct val="100000"/>
              </a:lnSpc>
              <a:spcBef>
                <a:spcPts val="600"/>
              </a:spcBef>
              <a:spcAft>
                <a:spcPts val="0"/>
              </a:spcAft>
              <a:buSzPts val="2900"/>
              <a:buFont typeface="Arial"/>
              <a:buChar char="–"/>
              <a:defRPr sz="2900" b="0" i="0" u="none" strike="noStrike" cap="none">
                <a:latin typeface="Arial"/>
                <a:ea typeface="Arial"/>
                <a:cs typeface="Arial"/>
                <a:sym typeface="Arial"/>
              </a:defRPr>
            </a:lvl2pPr>
            <a:lvl3pPr marL="1371600" marR="0" lvl="2" indent="-387350" algn="l">
              <a:lnSpc>
                <a:spcPct val="100000"/>
              </a:lnSpc>
              <a:spcBef>
                <a:spcPts val="500"/>
              </a:spcBef>
              <a:spcAft>
                <a:spcPts val="0"/>
              </a:spcAft>
              <a:buSzPts val="2500"/>
              <a:buFont typeface="Arial"/>
              <a:buChar char="•"/>
              <a:defRPr sz="2500" b="0" i="0" u="none" strike="noStrike" cap="none">
                <a:latin typeface="Arial"/>
                <a:ea typeface="Arial"/>
                <a:cs typeface="Arial"/>
                <a:sym typeface="Arial"/>
              </a:defRPr>
            </a:lvl3pPr>
            <a:lvl4pPr marL="1828800" marR="0" lvl="3" indent="-355600" algn="l">
              <a:lnSpc>
                <a:spcPct val="100000"/>
              </a:lnSpc>
              <a:spcBef>
                <a:spcPts val="400"/>
              </a:spcBef>
              <a:spcAft>
                <a:spcPts val="0"/>
              </a:spcAft>
              <a:buSzPts val="2000"/>
              <a:buFont typeface="Arial"/>
              <a:buChar char="–"/>
              <a:defRPr sz="2000" b="0" i="0" u="none" strike="noStrike" cap="none">
                <a:latin typeface="Arial"/>
                <a:ea typeface="Arial"/>
                <a:cs typeface="Arial"/>
                <a:sym typeface="Arial"/>
              </a:defRPr>
            </a:lvl4pPr>
            <a:lvl5pPr marL="2286000" marR="0" lvl="4" indent="-355600" algn="l">
              <a:lnSpc>
                <a:spcPct val="100000"/>
              </a:lnSpc>
              <a:spcBef>
                <a:spcPts val="400"/>
              </a:spcBef>
              <a:spcAft>
                <a:spcPts val="0"/>
              </a:spcAft>
              <a:buSzPts val="2000"/>
              <a:buFont typeface="Arial"/>
              <a:buChar char="»"/>
              <a:defRPr sz="2000" b="0" i="0" u="none" strike="noStrike" cap="none">
                <a:latin typeface="Arial"/>
                <a:ea typeface="Arial"/>
                <a:cs typeface="Arial"/>
                <a:sym typeface="Arial"/>
              </a:defRPr>
            </a:lvl5pPr>
            <a:lvl6pPr marL="2743200" marR="0" lvl="5"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
        <p:nvSpPr>
          <p:cNvPr id="36" name="Google Shape;36;g25e68f44a46_0_107"/>
          <p:cNvSpPr txBox="1">
            <a:spLocks noGrp="1"/>
          </p:cNvSpPr>
          <p:nvPr>
            <p:ph type="body" idx="3"/>
          </p:nvPr>
        </p:nvSpPr>
        <p:spPr>
          <a:xfrm>
            <a:off x="2133602" y="4267209"/>
            <a:ext cx="8839200" cy="1295400"/>
          </a:xfrm>
          <a:prstGeom prst="rect">
            <a:avLst/>
          </a:prstGeom>
          <a:noFill/>
          <a:ln>
            <a:noFill/>
          </a:ln>
        </p:spPr>
        <p:txBody>
          <a:bodyPr spcFirstLastPara="1" wrap="square" lIns="95225" tIns="95225" rIns="95225" bIns="95225" anchor="t" anchorCtr="0">
            <a:noAutofit/>
          </a:bodyPr>
          <a:lstStyle>
            <a:lvl1pPr marL="457200" marR="0" lvl="0" indent="-317500" algn="l">
              <a:lnSpc>
                <a:spcPct val="100000"/>
              </a:lnSpc>
              <a:spcBef>
                <a:spcPts val="300"/>
              </a:spcBef>
              <a:spcAft>
                <a:spcPts val="0"/>
              </a:spcAft>
              <a:buSzPts val="1400"/>
              <a:buFont typeface="Arial"/>
              <a:buChar char="•"/>
              <a:defRPr sz="1400" b="0" i="0" u="none" strike="noStrike" cap="none">
                <a:latin typeface="Arial"/>
                <a:ea typeface="Arial"/>
                <a:cs typeface="Arial"/>
                <a:sym typeface="Arial"/>
              </a:defRPr>
            </a:lvl1pPr>
            <a:lvl2pPr marL="914400" marR="0" lvl="1" indent="-304800" algn="l">
              <a:lnSpc>
                <a:spcPct val="100000"/>
              </a:lnSpc>
              <a:spcBef>
                <a:spcPts val="200"/>
              </a:spcBef>
              <a:spcAft>
                <a:spcPts val="0"/>
              </a:spcAft>
              <a:buSzPts val="1200"/>
              <a:buFont typeface="Arial"/>
              <a:buChar char="–"/>
              <a:defRPr sz="1200" b="0" i="0" u="none" strike="noStrike" cap="none">
                <a:latin typeface="Arial"/>
                <a:ea typeface="Arial"/>
                <a:cs typeface="Arial"/>
                <a:sym typeface="Arial"/>
              </a:defRPr>
            </a:lvl2pPr>
            <a:lvl3pPr marL="1371600" marR="0" lvl="2" indent="-298450" algn="l">
              <a:lnSpc>
                <a:spcPct val="100000"/>
              </a:lnSpc>
              <a:spcBef>
                <a:spcPts val="200"/>
              </a:spcBef>
              <a:spcAft>
                <a:spcPts val="0"/>
              </a:spcAft>
              <a:buSzPts val="1100"/>
              <a:buFont typeface="Arial"/>
              <a:buChar char="•"/>
              <a:defRPr sz="1100" b="0" i="0" u="none" strike="noStrike" cap="none">
                <a:latin typeface="Arial"/>
                <a:ea typeface="Arial"/>
                <a:cs typeface="Arial"/>
                <a:sym typeface="Arial"/>
              </a:defRPr>
            </a:lvl3pPr>
            <a:lvl4pPr marL="1828800" marR="0" lvl="3" indent="-298450" algn="l">
              <a:lnSpc>
                <a:spcPct val="100000"/>
              </a:lnSpc>
              <a:spcBef>
                <a:spcPts val="200"/>
              </a:spcBef>
              <a:spcAft>
                <a:spcPts val="0"/>
              </a:spcAft>
              <a:buSzPts val="1100"/>
              <a:buFont typeface="Arial"/>
              <a:buChar char="–"/>
              <a:defRPr sz="1100" b="0" i="0" u="none" strike="noStrike" cap="none">
                <a:latin typeface="Arial"/>
                <a:ea typeface="Arial"/>
                <a:cs typeface="Arial"/>
                <a:sym typeface="Arial"/>
              </a:defRPr>
            </a:lvl4pPr>
            <a:lvl5pPr marL="2286000" marR="0" lvl="4" indent="-298450" algn="l">
              <a:lnSpc>
                <a:spcPct val="100000"/>
              </a:lnSpc>
              <a:spcBef>
                <a:spcPts val="200"/>
              </a:spcBef>
              <a:spcAft>
                <a:spcPts val="0"/>
              </a:spcAft>
              <a:buSzPts val="1100"/>
              <a:buFont typeface="Arial"/>
              <a:buChar char="»"/>
              <a:defRPr sz="1100" b="0" i="0" u="none" strike="noStrike" cap="none">
                <a:latin typeface="Arial"/>
                <a:ea typeface="Arial"/>
                <a:cs typeface="Arial"/>
                <a:sym typeface="Arial"/>
              </a:defRPr>
            </a:lvl5pPr>
            <a:lvl6pPr marL="2743200" marR="0" lvl="5"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
        <p:nvSpPr>
          <p:cNvPr id="37" name="Google Shape;37;g25e68f44a46_0_107"/>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g25e68f44a46_0_113"/>
          <p:cNvSpPr txBox="1">
            <a:spLocks noGrp="1"/>
          </p:cNvSpPr>
          <p:nvPr>
            <p:ph type="title"/>
          </p:nvPr>
        </p:nvSpPr>
        <p:spPr>
          <a:xfrm>
            <a:off x="609601" y="274640"/>
            <a:ext cx="10972800" cy="1143000"/>
          </a:xfrm>
          <a:prstGeom prst="rect">
            <a:avLst/>
          </a:prstGeom>
          <a:noFill/>
          <a:ln>
            <a:noFill/>
          </a:ln>
        </p:spPr>
        <p:txBody>
          <a:bodyPr spcFirstLastPara="1" wrap="square" lIns="95225" tIns="95225" rIns="95225" bIns="95225" anchor="ctr" anchorCtr="0">
            <a:noAutofit/>
          </a:bodyPr>
          <a:lstStyle>
            <a:lvl1pPr marR="0" lvl="0" algn="ctr">
              <a:lnSpc>
                <a:spcPct val="100000"/>
              </a:lnSpc>
              <a:spcBef>
                <a:spcPts val="0"/>
              </a:spcBef>
              <a:spcAft>
                <a:spcPts val="0"/>
              </a:spcAft>
              <a:buClr>
                <a:srgbClr val="F0783B"/>
              </a:buClr>
              <a:buSzPts val="4600"/>
              <a:buFont typeface="Arial"/>
              <a:buNone/>
              <a:defRPr sz="4600" b="0"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40" name="Google Shape;40;g25e68f44a46_0_113"/>
          <p:cNvSpPr txBox="1">
            <a:spLocks noGrp="1"/>
          </p:cNvSpPr>
          <p:nvPr>
            <p:ph type="body" idx="1"/>
          </p:nvPr>
        </p:nvSpPr>
        <p:spPr>
          <a:xfrm>
            <a:off x="609601" y="1600204"/>
            <a:ext cx="5385000" cy="4038600"/>
          </a:xfrm>
          <a:prstGeom prst="rect">
            <a:avLst/>
          </a:prstGeom>
          <a:noFill/>
          <a:ln>
            <a:noFill/>
          </a:ln>
        </p:spPr>
        <p:txBody>
          <a:bodyPr spcFirstLastPara="1" wrap="square" lIns="95225" tIns="95225" rIns="95225" bIns="95225" anchor="t" anchorCtr="0">
            <a:noAutofit/>
          </a:bodyPr>
          <a:lstStyle>
            <a:lvl1pPr marL="457200" marR="0" lvl="0" indent="-412750" algn="l">
              <a:lnSpc>
                <a:spcPct val="100000"/>
              </a:lnSpc>
              <a:spcBef>
                <a:spcPts val="600"/>
              </a:spcBef>
              <a:spcAft>
                <a:spcPts val="0"/>
              </a:spcAft>
              <a:buSzPts val="2900"/>
              <a:buFont typeface="Arial"/>
              <a:buChar char="•"/>
              <a:defRPr sz="2900" b="0" i="0" u="none" strike="noStrike" cap="none">
                <a:latin typeface="Arial"/>
                <a:ea typeface="Arial"/>
                <a:cs typeface="Arial"/>
                <a:sym typeface="Arial"/>
              </a:defRPr>
            </a:lvl1pPr>
            <a:lvl2pPr marL="914400" marR="0" lvl="1" indent="-387350" algn="l">
              <a:lnSpc>
                <a:spcPct val="100000"/>
              </a:lnSpc>
              <a:spcBef>
                <a:spcPts val="500"/>
              </a:spcBef>
              <a:spcAft>
                <a:spcPts val="0"/>
              </a:spcAft>
              <a:buSzPts val="2500"/>
              <a:buFont typeface="Arial"/>
              <a:buChar char="–"/>
              <a:defRPr sz="2500" b="0" i="0" u="none" strike="noStrike" cap="none">
                <a:latin typeface="Arial"/>
                <a:ea typeface="Arial"/>
                <a:cs typeface="Arial"/>
                <a:sym typeface="Arial"/>
              </a:defRPr>
            </a:lvl2pPr>
            <a:lvl3pPr marL="1371600" marR="0" lvl="2" indent="-361950" algn="l">
              <a:lnSpc>
                <a:spcPct val="100000"/>
              </a:lnSpc>
              <a:spcBef>
                <a:spcPts val="400"/>
              </a:spcBef>
              <a:spcAft>
                <a:spcPts val="0"/>
              </a:spcAft>
              <a:buSzPts val="2100"/>
              <a:buFont typeface="Arial"/>
              <a:buChar char="•"/>
              <a:defRPr sz="2100" b="0" i="0" u="none" strike="noStrike" cap="none">
                <a:latin typeface="Arial"/>
                <a:ea typeface="Arial"/>
                <a:cs typeface="Arial"/>
                <a:sym typeface="Arial"/>
              </a:defRPr>
            </a:lvl3pPr>
            <a:lvl4pPr marL="1828800" marR="0" lvl="3" indent="-349250" algn="l">
              <a:lnSpc>
                <a:spcPct val="100000"/>
              </a:lnSpc>
              <a:spcBef>
                <a:spcPts val="400"/>
              </a:spcBef>
              <a:spcAft>
                <a:spcPts val="0"/>
              </a:spcAft>
              <a:buSzPts val="1900"/>
              <a:buFont typeface="Arial"/>
              <a:buChar char="–"/>
              <a:defRPr sz="1900" b="0" i="0" u="none" strike="noStrike" cap="none">
                <a:latin typeface="Arial"/>
                <a:ea typeface="Arial"/>
                <a:cs typeface="Arial"/>
                <a:sym typeface="Arial"/>
              </a:defRPr>
            </a:lvl4pPr>
            <a:lvl5pPr marL="2286000" marR="0" lvl="4" indent="-349250" algn="l">
              <a:lnSpc>
                <a:spcPct val="100000"/>
              </a:lnSpc>
              <a:spcBef>
                <a:spcPts val="400"/>
              </a:spcBef>
              <a:spcAft>
                <a:spcPts val="0"/>
              </a:spcAft>
              <a:buSzPts val="1900"/>
              <a:buFont typeface="Arial"/>
              <a:buChar char="»"/>
              <a:defRPr sz="1900" b="0" i="0" u="none" strike="noStrike" cap="none">
                <a:latin typeface="Arial"/>
                <a:ea typeface="Arial"/>
                <a:cs typeface="Arial"/>
                <a:sym typeface="Arial"/>
              </a:defRPr>
            </a:lvl5pPr>
            <a:lvl6pPr marL="2743200" marR="0" lvl="5"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6pPr>
            <a:lvl7pPr marL="3200400" marR="0" lvl="6"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7pPr>
            <a:lvl8pPr marL="3657600" marR="0" lvl="7"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8pPr>
            <a:lvl9pPr marL="4114800" marR="0" lvl="8"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9pPr>
          </a:lstStyle>
          <a:p>
            <a:endParaRPr/>
          </a:p>
        </p:txBody>
      </p:sp>
      <p:sp>
        <p:nvSpPr>
          <p:cNvPr id="41" name="Google Shape;41;g25e68f44a46_0_113"/>
          <p:cNvSpPr txBox="1">
            <a:spLocks noGrp="1"/>
          </p:cNvSpPr>
          <p:nvPr>
            <p:ph type="body" idx="2"/>
          </p:nvPr>
        </p:nvSpPr>
        <p:spPr>
          <a:xfrm>
            <a:off x="6197607" y="1600204"/>
            <a:ext cx="5385000" cy="4038600"/>
          </a:xfrm>
          <a:prstGeom prst="rect">
            <a:avLst/>
          </a:prstGeom>
          <a:noFill/>
          <a:ln>
            <a:noFill/>
          </a:ln>
        </p:spPr>
        <p:txBody>
          <a:bodyPr spcFirstLastPara="1" wrap="square" lIns="95225" tIns="95225" rIns="95225" bIns="95225" anchor="t" anchorCtr="0">
            <a:noAutofit/>
          </a:bodyPr>
          <a:lstStyle>
            <a:lvl1pPr marL="457200" marR="0" lvl="0" indent="-412750" algn="l">
              <a:lnSpc>
                <a:spcPct val="100000"/>
              </a:lnSpc>
              <a:spcBef>
                <a:spcPts val="600"/>
              </a:spcBef>
              <a:spcAft>
                <a:spcPts val="0"/>
              </a:spcAft>
              <a:buSzPts val="2900"/>
              <a:buFont typeface="Arial"/>
              <a:buChar char="•"/>
              <a:defRPr sz="2900" b="0" i="0" u="none" strike="noStrike" cap="none">
                <a:latin typeface="Arial"/>
                <a:ea typeface="Arial"/>
                <a:cs typeface="Arial"/>
                <a:sym typeface="Arial"/>
              </a:defRPr>
            </a:lvl1pPr>
            <a:lvl2pPr marL="914400" marR="0" lvl="1" indent="-387350" algn="l">
              <a:lnSpc>
                <a:spcPct val="100000"/>
              </a:lnSpc>
              <a:spcBef>
                <a:spcPts val="500"/>
              </a:spcBef>
              <a:spcAft>
                <a:spcPts val="0"/>
              </a:spcAft>
              <a:buSzPts val="2500"/>
              <a:buFont typeface="Arial"/>
              <a:buChar char="–"/>
              <a:defRPr sz="2500" b="0" i="0" u="none" strike="noStrike" cap="none">
                <a:latin typeface="Arial"/>
                <a:ea typeface="Arial"/>
                <a:cs typeface="Arial"/>
                <a:sym typeface="Arial"/>
              </a:defRPr>
            </a:lvl2pPr>
            <a:lvl3pPr marL="1371600" marR="0" lvl="2" indent="-361950" algn="l">
              <a:lnSpc>
                <a:spcPct val="100000"/>
              </a:lnSpc>
              <a:spcBef>
                <a:spcPts val="400"/>
              </a:spcBef>
              <a:spcAft>
                <a:spcPts val="0"/>
              </a:spcAft>
              <a:buSzPts val="2100"/>
              <a:buFont typeface="Arial"/>
              <a:buChar char="•"/>
              <a:defRPr sz="2100" b="0" i="0" u="none" strike="noStrike" cap="none">
                <a:latin typeface="Arial"/>
                <a:ea typeface="Arial"/>
                <a:cs typeface="Arial"/>
                <a:sym typeface="Arial"/>
              </a:defRPr>
            </a:lvl3pPr>
            <a:lvl4pPr marL="1828800" marR="0" lvl="3" indent="-349250" algn="l">
              <a:lnSpc>
                <a:spcPct val="100000"/>
              </a:lnSpc>
              <a:spcBef>
                <a:spcPts val="400"/>
              </a:spcBef>
              <a:spcAft>
                <a:spcPts val="0"/>
              </a:spcAft>
              <a:buSzPts val="1900"/>
              <a:buFont typeface="Arial"/>
              <a:buChar char="–"/>
              <a:defRPr sz="1900" b="0" i="0" u="none" strike="noStrike" cap="none">
                <a:latin typeface="Arial"/>
                <a:ea typeface="Arial"/>
                <a:cs typeface="Arial"/>
                <a:sym typeface="Arial"/>
              </a:defRPr>
            </a:lvl4pPr>
            <a:lvl5pPr marL="2286000" marR="0" lvl="4" indent="-349250" algn="l">
              <a:lnSpc>
                <a:spcPct val="100000"/>
              </a:lnSpc>
              <a:spcBef>
                <a:spcPts val="400"/>
              </a:spcBef>
              <a:spcAft>
                <a:spcPts val="0"/>
              </a:spcAft>
              <a:buSzPts val="1900"/>
              <a:buFont typeface="Arial"/>
              <a:buChar char="»"/>
              <a:defRPr sz="1900" b="0" i="0" u="none" strike="noStrike" cap="none">
                <a:latin typeface="Arial"/>
                <a:ea typeface="Arial"/>
                <a:cs typeface="Arial"/>
                <a:sym typeface="Arial"/>
              </a:defRPr>
            </a:lvl5pPr>
            <a:lvl6pPr marL="2743200" marR="0" lvl="5"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6pPr>
            <a:lvl7pPr marL="3200400" marR="0" lvl="6"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7pPr>
            <a:lvl8pPr marL="3657600" marR="0" lvl="7"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8pPr>
            <a:lvl9pPr marL="4114800" marR="0" lvl="8" indent="-342900" algn="l">
              <a:lnSpc>
                <a:spcPct val="100000"/>
              </a:lnSpc>
              <a:spcBef>
                <a:spcPts val="400"/>
              </a:spcBef>
              <a:spcAft>
                <a:spcPts val="0"/>
              </a:spcAft>
              <a:buSzPts val="1800"/>
              <a:buFont typeface="Arial"/>
              <a:buChar char="•"/>
              <a:defRPr sz="1800" b="0" i="0" u="none" strike="noStrike" cap="none">
                <a:latin typeface="Calibri"/>
                <a:ea typeface="Calibri"/>
                <a:cs typeface="Calibri"/>
                <a:sym typeface="Calibri"/>
              </a:defRPr>
            </a:lvl9pPr>
          </a:lstStyle>
          <a:p>
            <a:endParaRPr/>
          </a:p>
        </p:txBody>
      </p:sp>
      <p:sp>
        <p:nvSpPr>
          <p:cNvPr id="42" name="Google Shape;42;g25e68f44a46_0_113"/>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500"/>
                                        <p:tgtEl>
                                          <p:spTgt spid="4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500"/>
                                        <p:tgtEl>
                                          <p:spTgt spid="4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500"/>
                                        <p:tgtEl>
                                          <p:spTgt spid="4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0">
                                            <p:txEl>
                                              <p:pRg st="4" end="4"/>
                                            </p:txEl>
                                          </p:spTgt>
                                        </p:tgtEl>
                                        <p:attrNameLst>
                                          <p:attrName>style.visibility</p:attrName>
                                        </p:attrNameLst>
                                      </p:cBhvr>
                                      <p:to>
                                        <p:strVal val="visible"/>
                                      </p:to>
                                    </p:set>
                                    <p:animEffect transition="in" filter="fade">
                                      <p:cBhvr>
                                        <p:cTn id="19" dur="500"/>
                                        <p:tgtEl>
                                          <p:spTgt spid="4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xEl>
                                              <p:pRg st="5" end="5"/>
                                            </p:txEl>
                                          </p:spTgt>
                                        </p:tgtEl>
                                        <p:attrNameLst>
                                          <p:attrName>style.visibility</p:attrName>
                                        </p:attrNameLst>
                                      </p:cBhvr>
                                      <p:to>
                                        <p:strVal val="visible"/>
                                      </p:to>
                                    </p:set>
                                    <p:animEffect transition="in" filter="fade">
                                      <p:cBhvr>
                                        <p:cTn id="22" dur="500"/>
                                        <p:tgtEl>
                                          <p:spTgt spid="4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xEl>
                                              <p:pRg st="6" end="6"/>
                                            </p:txEl>
                                          </p:spTgt>
                                        </p:tgtEl>
                                        <p:attrNameLst>
                                          <p:attrName>style.visibility</p:attrName>
                                        </p:attrNameLst>
                                      </p:cBhvr>
                                      <p:to>
                                        <p:strVal val="visible"/>
                                      </p:to>
                                    </p:set>
                                    <p:animEffect transition="in" filter="fade">
                                      <p:cBhvr>
                                        <p:cTn id="25" dur="500"/>
                                        <p:tgtEl>
                                          <p:spTgt spid="4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xEl>
                                              <p:pRg st="7" end="7"/>
                                            </p:txEl>
                                          </p:spTgt>
                                        </p:tgtEl>
                                        <p:attrNameLst>
                                          <p:attrName>style.visibility</p:attrName>
                                        </p:attrNameLst>
                                      </p:cBhvr>
                                      <p:to>
                                        <p:strVal val="visible"/>
                                      </p:to>
                                    </p:set>
                                    <p:animEffect transition="in" filter="fade">
                                      <p:cBhvr>
                                        <p:cTn id="28" dur="500"/>
                                        <p:tgtEl>
                                          <p:spTgt spid="4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xEl>
                                              <p:pRg st="8" end="8"/>
                                            </p:txEl>
                                          </p:spTgt>
                                        </p:tgtEl>
                                        <p:attrNameLst>
                                          <p:attrName>style.visibility</p:attrName>
                                        </p:attrNameLst>
                                      </p:cBhvr>
                                      <p:to>
                                        <p:strVal val="visible"/>
                                      </p:to>
                                    </p:set>
                                    <p:animEffect transition="in" filter="fade">
                                      <p:cBhvr>
                                        <p:cTn id="31" dur="500"/>
                                        <p:tgtEl>
                                          <p:spTgt spid="40">
                                            <p:txEl>
                                              <p:pRg st="8" end="8"/>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1">
                                            <p:txEl>
                                              <p:pRg st="0" end="0"/>
                                            </p:txEl>
                                          </p:spTgt>
                                        </p:tgtEl>
                                        <p:attrNameLst>
                                          <p:attrName>style.visibility</p:attrName>
                                        </p:attrNameLst>
                                      </p:cBhvr>
                                      <p:to>
                                        <p:strVal val="visible"/>
                                      </p:to>
                                    </p:set>
                                    <p:animEffect transition="in" filter="fade">
                                      <p:cBhvr>
                                        <p:cTn id="35" dur="500"/>
                                        <p:tgtEl>
                                          <p:spTgt spid="41">
                                            <p:txEl>
                                              <p:pRg st="0" end="0"/>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1">
                                            <p:txEl>
                                              <p:pRg st="1" end="1"/>
                                            </p:txEl>
                                          </p:spTgt>
                                        </p:tgtEl>
                                        <p:attrNameLst>
                                          <p:attrName>style.visibility</p:attrName>
                                        </p:attrNameLst>
                                      </p:cBhvr>
                                      <p:to>
                                        <p:strVal val="visible"/>
                                      </p:to>
                                    </p:set>
                                    <p:animEffect transition="in" filter="fade">
                                      <p:cBhvr>
                                        <p:cTn id="39" dur="500"/>
                                        <p:tgtEl>
                                          <p:spTgt spid="41">
                                            <p:txEl>
                                              <p:pRg st="1" end="1"/>
                                            </p:txEl>
                                          </p:spTgt>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41">
                                            <p:txEl>
                                              <p:pRg st="2" end="2"/>
                                            </p:txEl>
                                          </p:spTgt>
                                        </p:tgtEl>
                                        <p:attrNameLst>
                                          <p:attrName>style.visibility</p:attrName>
                                        </p:attrNameLst>
                                      </p:cBhvr>
                                      <p:to>
                                        <p:strVal val="visible"/>
                                      </p:to>
                                    </p:set>
                                    <p:animEffect transition="in" filter="fade">
                                      <p:cBhvr>
                                        <p:cTn id="43" dur="500"/>
                                        <p:tgtEl>
                                          <p:spTgt spid="41">
                                            <p:txEl>
                                              <p:pRg st="2" end="2"/>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1">
                                            <p:txEl>
                                              <p:pRg st="3" end="3"/>
                                            </p:txEl>
                                          </p:spTgt>
                                        </p:tgtEl>
                                        <p:attrNameLst>
                                          <p:attrName>style.visibility</p:attrName>
                                        </p:attrNameLst>
                                      </p:cBhvr>
                                      <p:to>
                                        <p:strVal val="visible"/>
                                      </p:to>
                                    </p:set>
                                    <p:animEffect transition="in" filter="fade">
                                      <p:cBhvr>
                                        <p:cTn id="47" dur="500"/>
                                        <p:tgtEl>
                                          <p:spTgt spid="41">
                                            <p:txEl>
                                              <p:pRg st="3" end="3"/>
                                            </p:txEl>
                                          </p:spTgt>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1">
                                            <p:txEl>
                                              <p:pRg st="4" end="4"/>
                                            </p:txEl>
                                          </p:spTgt>
                                        </p:tgtEl>
                                        <p:attrNameLst>
                                          <p:attrName>style.visibility</p:attrName>
                                        </p:attrNameLst>
                                      </p:cBhvr>
                                      <p:to>
                                        <p:strVal val="visible"/>
                                      </p:to>
                                    </p:set>
                                    <p:animEffect transition="in" filter="fade">
                                      <p:cBhvr>
                                        <p:cTn id="51" dur="500"/>
                                        <p:tgtEl>
                                          <p:spTgt spid="41">
                                            <p:txEl>
                                              <p:pRg st="4" end="4"/>
                                            </p:txEl>
                                          </p:spTgt>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1">
                                            <p:txEl>
                                              <p:pRg st="5" end="5"/>
                                            </p:txEl>
                                          </p:spTgt>
                                        </p:tgtEl>
                                        <p:attrNameLst>
                                          <p:attrName>style.visibility</p:attrName>
                                        </p:attrNameLst>
                                      </p:cBhvr>
                                      <p:to>
                                        <p:strVal val="visible"/>
                                      </p:to>
                                    </p:set>
                                    <p:animEffect transition="in" filter="fade">
                                      <p:cBhvr>
                                        <p:cTn id="55" dur="500"/>
                                        <p:tgtEl>
                                          <p:spTgt spid="41">
                                            <p:txEl>
                                              <p:pRg st="5" end="5"/>
                                            </p:txEl>
                                          </p:spTgt>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41">
                                            <p:txEl>
                                              <p:pRg st="6" end="6"/>
                                            </p:txEl>
                                          </p:spTgt>
                                        </p:tgtEl>
                                        <p:attrNameLst>
                                          <p:attrName>style.visibility</p:attrName>
                                        </p:attrNameLst>
                                      </p:cBhvr>
                                      <p:to>
                                        <p:strVal val="visible"/>
                                      </p:to>
                                    </p:set>
                                    <p:animEffect transition="in" filter="fade">
                                      <p:cBhvr>
                                        <p:cTn id="59" dur="500"/>
                                        <p:tgtEl>
                                          <p:spTgt spid="41">
                                            <p:txEl>
                                              <p:pRg st="6" end="6"/>
                                            </p:txEl>
                                          </p:spTgt>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41">
                                            <p:txEl>
                                              <p:pRg st="7" end="7"/>
                                            </p:txEl>
                                          </p:spTgt>
                                        </p:tgtEl>
                                        <p:attrNameLst>
                                          <p:attrName>style.visibility</p:attrName>
                                        </p:attrNameLst>
                                      </p:cBhvr>
                                      <p:to>
                                        <p:strVal val="visible"/>
                                      </p:to>
                                    </p:set>
                                    <p:animEffect transition="in" filter="fade">
                                      <p:cBhvr>
                                        <p:cTn id="63" dur="500"/>
                                        <p:tgtEl>
                                          <p:spTgt spid="41">
                                            <p:txEl>
                                              <p:pRg st="7" end="7"/>
                                            </p:txEl>
                                          </p:spTgt>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41">
                                            <p:txEl>
                                              <p:pRg st="8" end="8"/>
                                            </p:txEl>
                                          </p:spTgt>
                                        </p:tgtEl>
                                        <p:attrNameLst>
                                          <p:attrName>style.visibility</p:attrName>
                                        </p:attrNameLst>
                                      </p:cBhvr>
                                      <p:to>
                                        <p:strVal val="visible"/>
                                      </p:to>
                                    </p:set>
                                    <p:animEffect transition="in" filter="fade">
                                      <p:cBhvr>
                                        <p:cTn id="67" dur="500"/>
                                        <p:tgtEl>
                                          <p:spTgt spid="4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3"/>
        <p:cNvGrpSpPr/>
        <p:nvPr/>
      </p:nvGrpSpPr>
      <p:grpSpPr>
        <a:xfrm>
          <a:off x="0" y="0"/>
          <a:ext cx="0" cy="0"/>
          <a:chOff x="0" y="0"/>
          <a:chExt cx="0" cy="0"/>
        </a:xfrm>
      </p:grpSpPr>
      <p:sp>
        <p:nvSpPr>
          <p:cNvPr id="44" name="Google Shape;44;g25e68f44a46_0_118"/>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
        <p:cNvGrpSpPr/>
        <p:nvPr/>
      </p:nvGrpSpPr>
      <p:grpSpPr>
        <a:xfrm>
          <a:off x="0" y="0"/>
          <a:ext cx="0" cy="0"/>
          <a:chOff x="0" y="0"/>
          <a:chExt cx="0" cy="0"/>
        </a:xfrm>
      </p:grpSpPr>
      <p:sp>
        <p:nvSpPr>
          <p:cNvPr id="46" name="Google Shape;46;g25e68f44a46_0_120"/>
          <p:cNvSpPr txBox="1">
            <a:spLocks noGrp="1"/>
          </p:cNvSpPr>
          <p:nvPr>
            <p:ph type="title"/>
          </p:nvPr>
        </p:nvSpPr>
        <p:spPr>
          <a:xfrm>
            <a:off x="609603" y="273053"/>
            <a:ext cx="4011000" cy="1050000"/>
          </a:xfrm>
          <a:prstGeom prst="rect">
            <a:avLst/>
          </a:prstGeom>
          <a:noFill/>
          <a:ln>
            <a:noFill/>
          </a:ln>
        </p:spPr>
        <p:txBody>
          <a:bodyPr spcFirstLastPara="1" wrap="square" lIns="95225" tIns="95225" rIns="95225" bIns="95225" anchor="b" anchorCtr="0">
            <a:noAutofit/>
          </a:bodyPr>
          <a:lstStyle>
            <a:lvl1pPr marR="0" lvl="0" algn="l">
              <a:lnSpc>
                <a:spcPct val="100000"/>
              </a:lnSpc>
              <a:spcBef>
                <a:spcPts val="0"/>
              </a:spcBef>
              <a:spcAft>
                <a:spcPts val="0"/>
              </a:spcAft>
              <a:buClr>
                <a:srgbClr val="F0783B"/>
              </a:buClr>
              <a:buSzPts val="2000"/>
              <a:buFont typeface="Arial"/>
              <a:buNone/>
              <a:defRPr sz="2000" b="1"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47" name="Google Shape;47;g25e68f44a46_0_120"/>
          <p:cNvSpPr txBox="1">
            <a:spLocks noGrp="1"/>
          </p:cNvSpPr>
          <p:nvPr>
            <p:ph type="body" idx="1"/>
          </p:nvPr>
        </p:nvSpPr>
        <p:spPr>
          <a:xfrm>
            <a:off x="4766739" y="273052"/>
            <a:ext cx="6815700" cy="5289600"/>
          </a:xfrm>
          <a:prstGeom prst="rect">
            <a:avLst/>
          </a:prstGeom>
          <a:noFill/>
          <a:ln>
            <a:noFill/>
          </a:ln>
        </p:spPr>
        <p:txBody>
          <a:bodyPr spcFirstLastPara="1" wrap="square" lIns="95225" tIns="95225" rIns="95225" bIns="95225" anchor="t" anchorCtr="0">
            <a:noAutofit/>
          </a:bodyPr>
          <a:lstStyle>
            <a:lvl1pPr marL="457200" marR="0" lvl="0" indent="-438150" algn="l">
              <a:lnSpc>
                <a:spcPct val="100000"/>
              </a:lnSpc>
              <a:spcBef>
                <a:spcPts val="700"/>
              </a:spcBef>
              <a:spcAft>
                <a:spcPts val="0"/>
              </a:spcAft>
              <a:buSzPts val="3300"/>
              <a:buFont typeface="Arial"/>
              <a:buChar char="•"/>
              <a:defRPr sz="3300" b="0" i="0" u="none" strike="noStrike" cap="none">
                <a:latin typeface="Arial"/>
                <a:ea typeface="Arial"/>
                <a:cs typeface="Arial"/>
                <a:sym typeface="Arial"/>
              </a:defRPr>
            </a:lvl1pPr>
            <a:lvl2pPr marL="914400" marR="0" lvl="1" indent="-412750" algn="l">
              <a:lnSpc>
                <a:spcPct val="100000"/>
              </a:lnSpc>
              <a:spcBef>
                <a:spcPts val="600"/>
              </a:spcBef>
              <a:spcAft>
                <a:spcPts val="0"/>
              </a:spcAft>
              <a:buSzPts val="2900"/>
              <a:buFont typeface="Arial"/>
              <a:buChar char="–"/>
              <a:defRPr sz="2900" b="0" i="0" u="none" strike="noStrike" cap="none">
                <a:latin typeface="Arial"/>
                <a:ea typeface="Arial"/>
                <a:cs typeface="Arial"/>
                <a:sym typeface="Arial"/>
              </a:defRPr>
            </a:lvl2pPr>
            <a:lvl3pPr marL="1371600" marR="0" lvl="2" indent="-387350" algn="l">
              <a:lnSpc>
                <a:spcPct val="100000"/>
              </a:lnSpc>
              <a:spcBef>
                <a:spcPts val="500"/>
              </a:spcBef>
              <a:spcAft>
                <a:spcPts val="0"/>
              </a:spcAft>
              <a:buSzPts val="2500"/>
              <a:buFont typeface="Arial"/>
              <a:buChar char="•"/>
              <a:defRPr sz="2500" b="0" i="0" u="none" strike="noStrike" cap="none">
                <a:latin typeface="Arial"/>
                <a:ea typeface="Arial"/>
                <a:cs typeface="Arial"/>
                <a:sym typeface="Arial"/>
              </a:defRPr>
            </a:lvl3pPr>
            <a:lvl4pPr marL="1828800" marR="0" lvl="3" indent="-361950" algn="l">
              <a:lnSpc>
                <a:spcPct val="100000"/>
              </a:lnSpc>
              <a:spcBef>
                <a:spcPts val="400"/>
              </a:spcBef>
              <a:spcAft>
                <a:spcPts val="0"/>
              </a:spcAft>
              <a:buSzPts val="2100"/>
              <a:buFont typeface="Arial"/>
              <a:buChar char="–"/>
              <a:defRPr sz="2100" b="0" i="0" u="none" strike="noStrike" cap="none">
                <a:latin typeface="Arial"/>
                <a:ea typeface="Arial"/>
                <a:cs typeface="Arial"/>
                <a:sym typeface="Arial"/>
              </a:defRPr>
            </a:lvl4pPr>
            <a:lvl5pPr marL="2286000" marR="0" lvl="4" indent="-361950" algn="l">
              <a:lnSpc>
                <a:spcPct val="100000"/>
              </a:lnSpc>
              <a:spcBef>
                <a:spcPts val="400"/>
              </a:spcBef>
              <a:spcAft>
                <a:spcPts val="0"/>
              </a:spcAft>
              <a:buSzPts val="2100"/>
              <a:buFont typeface="Arial"/>
              <a:buChar char="»"/>
              <a:defRPr sz="2100" b="0" i="0" u="none" strike="noStrike" cap="none">
                <a:latin typeface="Arial"/>
                <a:ea typeface="Arial"/>
                <a:cs typeface="Arial"/>
                <a:sym typeface="Arial"/>
              </a:defRPr>
            </a:lvl5pPr>
            <a:lvl6pPr marL="2743200" marR="0" lvl="5"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a:lnSpc>
                <a:spcPct val="100000"/>
              </a:lnSpc>
              <a:spcBef>
                <a:spcPts val="400"/>
              </a:spcBef>
              <a:spcAft>
                <a:spcPts val="0"/>
              </a:spcAft>
              <a:buSzPts val="2000"/>
              <a:buFont typeface="Arial"/>
              <a:buChar char="•"/>
              <a:defRPr sz="2000" b="0" i="0" u="none" strike="noStrike" cap="none">
                <a:latin typeface="Calibri"/>
                <a:ea typeface="Calibri"/>
                <a:cs typeface="Calibri"/>
                <a:sym typeface="Calibri"/>
              </a:defRPr>
            </a:lvl9pPr>
          </a:lstStyle>
          <a:p>
            <a:endParaRPr/>
          </a:p>
        </p:txBody>
      </p:sp>
      <p:sp>
        <p:nvSpPr>
          <p:cNvPr id="48" name="Google Shape;48;g25e68f44a46_0_120"/>
          <p:cNvSpPr txBox="1">
            <a:spLocks noGrp="1"/>
          </p:cNvSpPr>
          <p:nvPr>
            <p:ph type="body" idx="2"/>
          </p:nvPr>
        </p:nvSpPr>
        <p:spPr>
          <a:xfrm>
            <a:off x="609603" y="1435105"/>
            <a:ext cx="4011000" cy="4127400"/>
          </a:xfrm>
          <a:prstGeom prst="rect">
            <a:avLst/>
          </a:prstGeom>
          <a:noFill/>
          <a:ln>
            <a:noFill/>
          </a:ln>
        </p:spPr>
        <p:txBody>
          <a:bodyPr spcFirstLastPara="1" wrap="square" lIns="95225" tIns="95225" rIns="95225" bIns="95225" anchor="t" anchorCtr="0">
            <a:noAutofit/>
          </a:bodyPr>
          <a:lstStyle>
            <a:lvl1pPr marL="457200" marR="0" lvl="0" indent="-228600" algn="l">
              <a:lnSpc>
                <a:spcPct val="100000"/>
              </a:lnSpc>
              <a:spcBef>
                <a:spcPts val="300"/>
              </a:spcBef>
              <a:spcAft>
                <a:spcPts val="0"/>
              </a:spcAft>
              <a:buSzPts val="1400"/>
              <a:buFont typeface="Arial"/>
              <a:buNone/>
              <a:defRPr sz="1400" b="0" i="0" u="none" strike="noStrike" cap="none">
                <a:latin typeface="Arial"/>
                <a:ea typeface="Arial"/>
                <a:cs typeface="Arial"/>
                <a:sym typeface="Arial"/>
              </a:defRPr>
            </a:lvl1pPr>
            <a:lvl2pPr marL="914400" marR="0" lvl="1" indent="-228600" algn="l">
              <a:lnSpc>
                <a:spcPct val="100000"/>
              </a:lnSpc>
              <a:spcBef>
                <a:spcPts val="200"/>
              </a:spcBef>
              <a:spcAft>
                <a:spcPts val="0"/>
              </a:spcAft>
              <a:buSzPts val="1200"/>
              <a:buFont typeface="Arial"/>
              <a:buNone/>
              <a:defRPr sz="1200" b="0" i="0" u="none" strike="noStrike" cap="none">
                <a:latin typeface="Arial"/>
                <a:ea typeface="Arial"/>
                <a:cs typeface="Arial"/>
                <a:sym typeface="Arial"/>
              </a:defRPr>
            </a:lvl2pPr>
            <a:lvl3pPr marL="1371600" marR="0" lvl="2" indent="-228600" algn="l">
              <a:lnSpc>
                <a:spcPct val="100000"/>
              </a:lnSpc>
              <a:spcBef>
                <a:spcPts val="200"/>
              </a:spcBef>
              <a:spcAft>
                <a:spcPts val="0"/>
              </a:spcAft>
              <a:buSzPts val="1000"/>
              <a:buFont typeface="Arial"/>
              <a:buNone/>
              <a:defRPr sz="1000" b="0" i="0" u="none" strike="noStrike" cap="none">
                <a:latin typeface="Arial"/>
                <a:ea typeface="Arial"/>
                <a:cs typeface="Arial"/>
                <a:sym typeface="Arial"/>
              </a:defRPr>
            </a:lvl3pPr>
            <a:lvl4pPr marL="1828800" marR="0" lvl="3" indent="-228600" algn="l">
              <a:lnSpc>
                <a:spcPct val="100000"/>
              </a:lnSpc>
              <a:spcBef>
                <a:spcPts val="200"/>
              </a:spcBef>
              <a:spcAft>
                <a:spcPts val="0"/>
              </a:spcAft>
              <a:buSzPts val="900"/>
              <a:buFont typeface="Arial"/>
              <a:buNone/>
              <a:defRPr sz="900" b="0" i="0" u="none" strike="noStrike" cap="none">
                <a:latin typeface="Arial"/>
                <a:ea typeface="Arial"/>
                <a:cs typeface="Arial"/>
                <a:sym typeface="Arial"/>
              </a:defRPr>
            </a:lvl4pPr>
            <a:lvl5pPr marL="2286000" marR="0" lvl="4" indent="-228600" algn="l">
              <a:lnSpc>
                <a:spcPct val="100000"/>
              </a:lnSpc>
              <a:spcBef>
                <a:spcPts val="200"/>
              </a:spcBef>
              <a:spcAft>
                <a:spcPts val="0"/>
              </a:spcAft>
              <a:buSzPts val="900"/>
              <a:buFont typeface="Arial"/>
              <a:buNone/>
              <a:defRPr sz="900" b="0" i="0" u="none" strike="noStrike" cap="none">
                <a:latin typeface="Arial"/>
                <a:ea typeface="Arial"/>
                <a:cs typeface="Arial"/>
                <a:sym typeface="Arial"/>
              </a:defRPr>
            </a:lvl5pPr>
            <a:lvl6pPr marL="2743200" marR="0" lvl="5"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6pPr>
            <a:lvl7pPr marL="3200400" marR="0" lvl="6"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7pPr>
            <a:lvl8pPr marL="3657600" marR="0" lvl="7"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8pPr>
            <a:lvl9pPr marL="4114800" marR="0" lvl="8"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9pPr>
          </a:lstStyle>
          <a:p>
            <a:endParaRPr/>
          </a:p>
        </p:txBody>
      </p:sp>
      <p:sp>
        <p:nvSpPr>
          <p:cNvPr id="49" name="Google Shape;49;g25e68f44a46_0_120"/>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
        <p:cNvGrpSpPr/>
        <p:nvPr/>
      </p:nvGrpSpPr>
      <p:grpSpPr>
        <a:xfrm>
          <a:off x="0" y="0"/>
          <a:ext cx="0" cy="0"/>
          <a:chOff x="0" y="0"/>
          <a:chExt cx="0" cy="0"/>
        </a:xfrm>
      </p:grpSpPr>
      <p:sp>
        <p:nvSpPr>
          <p:cNvPr id="51" name="Google Shape;51;g25e68f44a46_0_125"/>
          <p:cNvSpPr txBox="1">
            <a:spLocks noGrp="1"/>
          </p:cNvSpPr>
          <p:nvPr>
            <p:ph type="title"/>
          </p:nvPr>
        </p:nvSpPr>
        <p:spPr>
          <a:xfrm>
            <a:off x="2389720" y="4361593"/>
            <a:ext cx="7315200" cy="515400"/>
          </a:xfrm>
          <a:prstGeom prst="rect">
            <a:avLst/>
          </a:prstGeom>
          <a:noFill/>
          <a:ln>
            <a:noFill/>
          </a:ln>
        </p:spPr>
        <p:txBody>
          <a:bodyPr spcFirstLastPara="1" wrap="square" lIns="95225" tIns="95225" rIns="95225" bIns="95225" anchor="b" anchorCtr="0">
            <a:noAutofit/>
          </a:bodyPr>
          <a:lstStyle>
            <a:lvl1pPr marR="0" lvl="0" algn="l">
              <a:lnSpc>
                <a:spcPct val="100000"/>
              </a:lnSpc>
              <a:spcBef>
                <a:spcPts val="0"/>
              </a:spcBef>
              <a:spcAft>
                <a:spcPts val="0"/>
              </a:spcAft>
              <a:buClr>
                <a:srgbClr val="F0783B"/>
              </a:buClr>
              <a:buSzPts val="2000"/>
              <a:buFont typeface="Arial"/>
              <a:buNone/>
              <a:defRPr sz="2000" b="1" i="0" u="none" strike="noStrike" cap="none">
                <a:solidFill>
                  <a:srgbClr val="F0783B"/>
                </a:solidFill>
                <a:latin typeface="Arial"/>
                <a:ea typeface="Arial"/>
                <a:cs typeface="Arial"/>
                <a:sym typeface="Aria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52" name="Google Shape;52;g25e68f44a46_0_125"/>
          <p:cNvSpPr>
            <a:spLocks noGrp="1"/>
          </p:cNvSpPr>
          <p:nvPr>
            <p:ph type="pic" idx="2"/>
          </p:nvPr>
        </p:nvSpPr>
        <p:spPr>
          <a:xfrm>
            <a:off x="2389720" y="526476"/>
            <a:ext cx="7315200" cy="3740700"/>
          </a:xfrm>
          <a:prstGeom prst="rect">
            <a:avLst/>
          </a:prstGeom>
          <a:noFill/>
          <a:ln>
            <a:noFill/>
          </a:ln>
        </p:spPr>
      </p:sp>
      <p:sp>
        <p:nvSpPr>
          <p:cNvPr id="53" name="Google Shape;53;g25e68f44a46_0_125"/>
          <p:cNvSpPr txBox="1">
            <a:spLocks noGrp="1"/>
          </p:cNvSpPr>
          <p:nvPr>
            <p:ph type="body" idx="1"/>
          </p:nvPr>
        </p:nvSpPr>
        <p:spPr>
          <a:xfrm>
            <a:off x="2389720" y="4953013"/>
            <a:ext cx="7315200" cy="731700"/>
          </a:xfrm>
          <a:prstGeom prst="rect">
            <a:avLst/>
          </a:prstGeom>
          <a:noFill/>
          <a:ln>
            <a:noFill/>
          </a:ln>
        </p:spPr>
        <p:txBody>
          <a:bodyPr spcFirstLastPara="1" wrap="square" lIns="95225" tIns="95225" rIns="95225" bIns="95225" anchor="t" anchorCtr="0">
            <a:noAutofit/>
          </a:bodyPr>
          <a:lstStyle>
            <a:lvl1pPr marL="457200" marR="0" lvl="0" indent="-228600" algn="l">
              <a:lnSpc>
                <a:spcPct val="100000"/>
              </a:lnSpc>
              <a:spcBef>
                <a:spcPts val="300"/>
              </a:spcBef>
              <a:spcAft>
                <a:spcPts val="0"/>
              </a:spcAft>
              <a:buSzPts val="1400"/>
              <a:buFont typeface="Arial"/>
              <a:buNone/>
              <a:defRPr sz="1400" b="0" i="0" u="none" strike="noStrike" cap="none">
                <a:latin typeface="Arial"/>
                <a:ea typeface="Arial"/>
                <a:cs typeface="Arial"/>
                <a:sym typeface="Arial"/>
              </a:defRPr>
            </a:lvl1pPr>
            <a:lvl2pPr marL="914400" marR="0" lvl="1" indent="-228600" algn="l">
              <a:lnSpc>
                <a:spcPct val="100000"/>
              </a:lnSpc>
              <a:spcBef>
                <a:spcPts val="200"/>
              </a:spcBef>
              <a:spcAft>
                <a:spcPts val="0"/>
              </a:spcAft>
              <a:buSzPts val="1200"/>
              <a:buFont typeface="Arial"/>
              <a:buNone/>
              <a:defRPr sz="1200" b="0" i="0" u="none" strike="noStrike" cap="none">
                <a:latin typeface="Arial"/>
                <a:ea typeface="Arial"/>
                <a:cs typeface="Arial"/>
                <a:sym typeface="Arial"/>
              </a:defRPr>
            </a:lvl2pPr>
            <a:lvl3pPr marL="1371600" marR="0" lvl="2" indent="-228600" algn="l">
              <a:lnSpc>
                <a:spcPct val="100000"/>
              </a:lnSpc>
              <a:spcBef>
                <a:spcPts val="200"/>
              </a:spcBef>
              <a:spcAft>
                <a:spcPts val="0"/>
              </a:spcAft>
              <a:buSzPts val="1000"/>
              <a:buFont typeface="Arial"/>
              <a:buNone/>
              <a:defRPr sz="1000" b="0" i="0" u="none" strike="noStrike" cap="none">
                <a:latin typeface="Arial"/>
                <a:ea typeface="Arial"/>
                <a:cs typeface="Arial"/>
                <a:sym typeface="Arial"/>
              </a:defRPr>
            </a:lvl3pPr>
            <a:lvl4pPr marL="1828800" marR="0" lvl="3" indent="-228600" algn="l">
              <a:lnSpc>
                <a:spcPct val="100000"/>
              </a:lnSpc>
              <a:spcBef>
                <a:spcPts val="200"/>
              </a:spcBef>
              <a:spcAft>
                <a:spcPts val="0"/>
              </a:spcAft>
              <a:buSzPts val="900"/>
              <a:buFont typeface="Arial"/>
              <a:buNone/>
              <a:defRPr sz="900" b="0" i="0" u="none" strike="noStrike" cap="none">
                <a:latin typeface="Arial"/>
                <a:ea typeface="Arial"/>
                <a:cs typeface="Arial"/>
                <a:sym typeface="Arial"/>
              </a:defRPr>
            </a:lvl4pPr>
            <a:lvl5pPr marL="2286000" marR="0" lvl="4" indent="-228600" algn="l">
              <a:lnSpc>
                <a:spcPct val="100000"/>
              </a:lnSpc>
              <a:spcBef>
                <a:spcPts val="200"/>
              </a:spcBef>
              <a:spcAft>
                <a:spcPts val="0"/>
              </a:spcAft>
              <a:buSzPts val="900"/>
              <a:buFont typeface="Arial"/>
              <a:buNone/>
              <a:defRPr sz="900" b="0" i="0" u="none" strike="noStrike" cap="none">
                <a:latin typeface="Arial"/>
                <a:ea typeface="Arial"/>
                <a:cs typeface="Arial"/>
                <a:sym typeface="Arial"/>
              </a:defRPr>
            </a:lvl5pPr>
            <a:lvl6pPr marL="2743200" marR="0" lvl="5"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6pPr>
            <a:lvl7pPr marL="3200400" marR="0" lvl="6"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7pPr>
            <a:lvl8pPr marL="3657600" marR="0" lvl="7"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8pPr>
            <a:lvl9pPr marL="4114800" marR="0" lvl="8" indent="-228600" algn="l">
              <a:lnSpc>
                <a:spcPct val="100000"/>
              </a:lnSpc>
              <a:spcBef>
                <a:spcPts val="200"/>
              </a:spcBef>
              <a:spcAft>
                <a:spcPts val="0"/>
              </a:spcAft>
              <a:buSzPts val="900"/>
              <a:buFont typeface="Arial"/>
              <a:buNone/>
              <a:defRPr sz="900" b="0" i="0" u="none" strike="noStrike" cap="none">
                <a:latin typeface="Calibri"/>
                <a:ea typeface="Calibri"/>
                <a:cs typeface="Calibri"/>
                <a:sym typeface="Calibri"/>
              </a:defRPr>
            </a:lvl9pPr>
          </a:lstStyle>
          <a:p>
            <a:endParaRPr/>
          </a:p>
        </p:txBody>
      </p:sp>
      <p:sp>
        <p:nvSpPr>
          <p:cNvPr id="54" name="Google Shape;54;g25e68f44a46_0_125"/>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g25e68f44a46_0_84"/>
          <p:cNvPicPr preferRelativeResize="0"/>
          <p:nvPr/>
        </p:nvPicPr>
        <p:blipFill rotWithShape="1">
          <a:blip r:embed="rId15">
            <a:alphaModFix/>
          </a:blip>
          <a:srcRect/>
          <a:stretch/>
        </p:blipFill>
        <p:spPr>
          <a:xfrm>
            <a:off x="459" y="0"/>
            <a:ext cx="12191093" cy="6857490"/>
          </a:xfrm>
          <a:prstGeom prst="rect">
            <a:avLst/>
          </a:prstGeom>
          <a:noFill/>
          <a:ln>
            <a:noFill/>
          </a:ln>
        </p:spPr>
      </p:pic>
      <p:sp>
        <p:nvSpPr>
          <p:cNvPr id="11" name="Google Shape;11;g25e68f44a46_0_84" descr="White background with a fading gray bar near the bottom of the slide, and the RP Group logo in the bottom right corner. The RP Group: Research, Planning, Professional Development for California Community Colleges." title="White background"/>
          <p:cNvSpPr txBox="1">
            <a:spLocks noGrp="1"/>
          </p:cNvSpPr>
          <p:nvPr>
            <p:ph type="title"/>
          </p:nvPr>
        </p:nvSpPr>
        <p:spPr>
          <a:xfrm>
            <a:off x="609601" y="274640"/>
            <a:ext cx="10972800" cy="1143000"/>
          </a:xfrm>
          <a:prstGeom prst="rect">
            <a:avLst/>
          </a:prstGeom>
          <a:noFill/>
          <a:ln>
            <a:noFill/>
          </a:ln>
        </p:spPr>
        <p:txBody>
          <a:bodyPr spcFirstLastPara="1" wrap="square" lIns="95225" tIns="95225" rIns="95225" bIns="95225" anchor="ctr" anchorCtr="0">
            <a:noAutofit/>
          </a:bodyPr>
          <a:lstStyle>
            <a:lvl1pPr marR="0" lvl="0" algn="ctr" rtl="0">
              <a:lnSpc>
                <a:spcPct val="100000"/>
              </a:lnSpc>
              <a:spcBef>
                <a:spcPts val="0"/>
              </a:spcBef>
              <a:spcAft>
                <a:spcPts val="0"/>
              </a:spcAft>
              <a:buClr>
                <a:srgbClr val="F0783B"/>
              </a:buClr>
              <a:buSzPts val="4600"/>
              <a:buFont typeface="Arial"/>
              <a:buNone/>
              <a:defRPr sz="4600" b="0" i="0" u="none" strike="noStrike" cap="none">
                <a:solidFill>
                  <a:srgbClr val="F0783B"/>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 name="Google Shape;12;g25e68f44a46_0_84"/>
          <p:cNvSpPr txBox="1">
            <a:spLocks noGrp="1"/>
          </p:cNvSpPr>
          <p:nvPr>
            <p:ph type="body" idx="1"/>
          </p:nvPr>
        </p:nvSpPr>
        <p:spPr>
          <a:xfrm>
            <a:off x="609601" y="1600204"/>
            <a:ext cx="10972800" cy="4038600"/>
          </a:xfrm>
          <a:prstGeom prst="rect">
            <a:avLst/>
          </a:prstGeom>
          <a:noFill/>
          <a:ln>
            <a:noFill/>
          </a:ln>
        </p:spPr>
        <p:txBody>
          <a:bodyPr spcFirstLastPara="1" wrap="square" lIns="95225" tIns="95225" rIns="95225" bIns="95225" anchor="t" anchorCtr="0">
            <a:noAutofit/>
          </a:bodyPr>
          <a:lstStyle>
            <a:lvl1pPr marL="457200" marR="0" lvl="0" indent="-438150" algn="l" rtl="0">
              <a:lnSpc>
                <a:spcPct val="100000"/>
              </a:lnSpc>
              <a:spcBef>
                <a:spcPts val="70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1pPr>
            <a:lvl2pPr marL="914400" marR="0" lvl="1" indent="-412750" algn="l" rtl="0">
              <a:lnSpc>
                <a:spcPct val="100000"/>
              </a:lnSpc>
              <a:spcBef>
                <a:spcPts val="600"/>
              </a:spcBef>
              <a:spcAft>
                <a:spcPts val="0"/>
              </a:spcAft>
              <a:buClr>
                <a:schemeClr val="dk1"/>
              </a:buClr>
              <a:buSzPts val="2900"/>
              <a:buFont typeface="Arial"/>
              <a:buChar char="–"/>
              <a:defRPr sz="2900" b="0" i="0" u="none" strike="noStrike" cap="none">
                <a:solidFill>
                  <a:schemeClr val="dk1"/>
                </a:solidFill>
                <a:latin typeface="Arial"/>
                <a:ea typeface="Arial"/>
                <a:cs typeface="Arial"/>
                <a:sym typeface="Arial"/>
              </a:defRPr>
            </a:lvl2pPr>
            <a:lvl3pPr marL="1371600" marR="0" lvl="2"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g25e68f44a46_0_84"/>
          <p:cNvSpPr txBox="1">
            <a:spLocks noGrp="1"/>
          </p:cNvSpPr>
          <p:nvPr>
            <p:ph type="sldNum" idx="12"/>
          </p:nvPr>
        </p:nvSpPr>
        <p:spPr>
          <a:xfrm>
            <a:off x="609601" y="6066502"/>
            <a:ext cx="2743500" cy="363900"/>
          </a:xfrm>
          <a:prstGeom prst="rect">
            <a:avLst/>
          </a:prstGeom>
          <a:noFill/>
          <a:ln>
            <a:noFill/>
          </a:ln>
        </p:spPr>
        <p:txBody>
          <a:bodyPr spcFirstLastPara="1" wrap="square" lIns="95225" tIns="47600" rIns="95225" bIns="476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g25e68f44a46_0_0">
            <a:extLst>
              <a:ext uri="{C183D7F6-B498-43B3-948B-1728B52AA6E4}">
                <adec:decorative xmlns:adec="http://schemas.microsoft.com/office/drawing/2017/decorative" val="1"/>
              </a:ext>
            </a:extLst>
          </p:cNvPr>
          <p:cNvSpPr/>
          <p:nvPr/>
        </p:nvSpPr>
        <p:spPr>
          <a:xfrm>
            <a:off x="-76200" y="0"/>
            <a:ext cx="12268200" cy="6858000"/>
          </a:xfrm>
          <a:prstGeom prst="rect">
            <a:avLst/>
          </a:prstGeom>
          <a:solidFill>
            <a:srgbClr val="21707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itle 2">
            <a:extLst>
              <a:ext uri="{FF2B5EF4-FFF2-40B4-BE49-F238E27FC236}">
                <a16:creationId xmlns:a16="http://schemas.microsoft.com/office/drawing/2014/main" id="{441F9255-0F03-811E-DABC-9C8CD4C61B62}"/>
              </a:ext>
            </a:extLst>
          </p:cNvPr>
          <p:cNvSpPr>
            <a:spLocks noGrp="1"/>
          </p:cNvSpPr>
          <p:nvPr>
            <p:ph type="title"/>
          </p:nvPr>
        </p:nvSpPr>
        <p:spPr>
          <a:xfrm>
            <a:off x="609601" y="-1143000"/>
            <a:ext cx="10972800" cy="1143000"/>
          </a:xfrm>
        </p:spPr>
        <p:txBody>
          <a:bodyPr spcFirstLastPara="1" wrap="square" lIns="95225" tIns="95225" rIns="95225" bIns="95225" anchor="b" anchorCtr="0">
            <a:noAutofit/>
          </a:bodyPr>
          <a:lstStyle/>
          <a:p>
            <a:r>
              <a:rPr lang="en-US" sz="800" dirty="0">
                <a:solidFill>
                  <a:schemeClr val="tx1"/>
                </a:solidFill>
              </a:rPr>
              <a:t>The African American Transfer Tipping Point</a:t>
            </a:r>
          </a:p>
        </p:txBody>
      </p:sp>
      <p:pic>
        <p:nvPicPr>
          <p:cNvPr id="82" name="Google Shape;82;g25e68f44a46_0_0" descr="Students at graduation">
            <a:extLst>
              <a:ext uri="{C183D7F6-B498-43B3-948B-1728B52AA6E4}">
                <adec:decorative xmlns:adec="http://schemas.microsoft.com/office/drawing/2017/decorative" val="0"/>
              </a:ext>
            </a:extLst>
          </p:cNvPr>
          <p:cNvPicPr preferRelativeResize="0"/>
          <p:nvPr/>
        </p:nvPicPr>
        <p:blipFill rotWithShape="1">
          <a:blip r:embed="rId3">
            <a:alphaModFix/>
          </a:blip>
          <a:srcRect t="1152" b="32591"/>
          <a:stretch/>
        </p:blipFill>
        <p:spPr>
          <a:xfrm>
            <a:off x="-76206" y="16411"/>
            <a:ext cx="9251557" cy="6825173"/>
          </a:xfrm>
          <a:prstGeom prst="rect">
            <a:avLst/>
          </a:prstGeom>
          <a:noFill/>
          <a:ln w="38100" cap="flat" cmpd="sng">
            <a:solidFill>
              <a:schemeClr val="dk1"/>
            </a:solidFill>
            <a:prstDash val="solid"/>
            <a:round/>
            <a:headEnd type="none" w="sm" len="sm"/>
            <a:tailEnd type="none" w="sm" len="sm"/>
          </a:ln>
        </p:spPr>
      </p:pic>
      <p:sp>
        <p:nvSpPr>
          <p:cNvPr id="88" name="Google Shape;88;g25e68f44a46_0_0"/>
          <p:cNvSpPr txBox="1"/>
          <p:nvPr/>
        </p:nvSpPr>
        <p:spPr>
          <a:xfrm>
            <a:off x="9355750" y="152700"/>
            <a:ext cx="2763600" cy="18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lt1"/>
                </a:solidFill>
              </a:rPr>
              <a:t>Dr. Darla M. Cooper</a:t>
            </a:r>
            <a:endParaRPr sz="2800" b="1" dirty="0">
              <a:solidFill>
                <a:schemeClr val="lt1"/>
              </a:solidFill>
            </a:endParaRPr>
          </a:p>
          <a:p>
            <a:pPr marL="0" lvl="0" indent="0" algn="l" rtl="0">
              <a:spcBef>
                <a:spcPts val="0"/>
              </a:spcBef>
              <a:spcAft>
                <a:spcPts val="0"/>
              </a:spcAft>
              <a:buNone/>
            </a:pPr>
            <a:endParaRPr sz="2800" b="1" dirty="0">
              <a:solidFill>
                <a:schemeClr val="lt1"/>
              </a:solidFill>
            </a:endParaRPr>
          </a:p>
          <a:p>
            <a:pPr marL="0" lvl="0" indent="0" algn="l" rtl="0">
              <a:spcBef>
                <a:spcPts val="0"/>
              </a:spcBef>
              <a:spcAft>
                <a:spcPts val="0"/>
              </a:spcAft>
              <a:buNone/>
            </a:pPr>
            <a:r>
              <a:rPr lang="en-US" sz="2800" b="1" dirty="0">
                <a:solidFill>
                  <a:schemeClr val="lt1"/>
                </a:solidFill>
              </a:rPr>
              <a:t>Executive Director</a:t>
            </a:r>
            <a:endParaRPr sz="2800" b="1" dirty="0">
              <a:solidFill>
                <a:schemeClr val="lt1"/>
              </a:solidFill>
            </a:endParaRPr>
          </a:p>
          <a:p>
            <a:pPr marL="0" lvl="0" indent="0" algn="l" rtl="0">
              <a:spcBef>
                <a:spcPts val="0"/>
              </a:spcBef>
              <a:spcAft>
                <a:spcPts val="0"/>
              </a:spcAft>
              <a:buNone/>
            </a:pPr>
            <a:r>
              <a:rPr lang="en-US" sz="2800" b="1" dirty="0">
                <a:solidFill>
                  <a:schemeClr val="lt1"/>
                </a:solidFill>
              </a:rPr>
              <a:t>The RP Group</a:t>
            </a:r>
            <a:endParaRPr sz="2800" b="1" dirty="0">
              <a:solidFill>
                <a:schemeClr val="lt1"/>
              </a:solidFill>
            </a:endParaRPr>
          </a:p>
        </p:txBody>
      </p:sp>
      <p:grpSp>
        <p:nvGrpSpPr>
          <p:cNvPr id="79" name="Google Shape;79;g25e68f44a46_0_0" descr="The RP Group Logo"/>
          <p:cNvGrpSpPr/>
          <p:nvPr/>
        </p:nvGrpSpPr>
        <p:grpSpPr>
          <a:xfrm>
            <a:off x="9401621" y="3072375"/>
            <a:ext cx="2740275" cy="3752763"/>
            <a:chOff x="-3" y="3338767"/>
            <a:chExt cx="2556703" cy="3531015"/>
          </a:xfrm>
        </p:grpSpPr>
        <p:pic>
          <p:nvPicPr>
            <p:cNvPr id="80" name="Google Shape;80;g25e68f44a46_0_0"/>
            <p:cNvPicPr preferRelativeResize="0"/>
            <p:nvPr/>
          </p:nvPicPr>
          <p:blipFill rotWithShape="1">
            <a:blip r:embed="rId4">
              <a:alphaModFix/>
            </a:blip>
            <a:srcRect l="3317" t="1338" r="4533" b="17042"/>
            <a:stretch/>
          </p:blipFill>
          <p:spPr>
            <a:xfrm>
              <a:off x="-3" y="3338767"/>
              <a:ext cx="2538416" cy="3038365"/>
            </a:xfrm>
            <a:prstGeom prst="rect">
              <a:avLst/>
            </a:prstGeom>
            <a:noFill/>
            <a:ln w="76200" cap="flat" cmpd="sng">
              <a:solidFill>
                <a:srgbClr val="217077"/>
              </a:solidFill>
              <a:prstDash val="solid"/>
              <a:round/>
              <a:headEnd type="none" w="sm" len="sm"/>
              <a:tailEnd type="none" w="sm" len="sm"/>
            </a:ln>
          </p:spPr>
        </p:pic>
        <p:pic>
          <p:nvPicPr>
            <p:cNvPr id="81" name="Google Shape;81;g25e68f44a46_0_0"/>
            <p:cNvPicPr preferRelativeResize="0"/>
            <p:nvPr/>
          </p:nvPicPr>
          <p:blipFill rotWithShape="1">
            <a:blip r:embed="rId5">
              <a:alphaModFix/>
            </a:blip>
            <a:srcRect/>
            <a:stretch/>
          </p:blipFill>
          <p:spPr>
            <a:xfrm>
              <a:off x="0" y="6364224"/>
              <a:ext cx="2556700" cy="505558"/>
            </a:xfrm>
            <a:prstGeom prst="rect">
              <a:avLst/>
            </a:prstGeom>
            <a:noFill/>
            <a:ln w="76200" cap="flat" cmpd="sng">
              <a:solidFill>
                <a:srgbClr val="217077"/>
              </a:solidFill>
              <a:prstDash val="solid"/>
              <a:round/>
              <a:headEnd type="none" w="sm" len="sm"/>
              <a:tailEnd type="none" w="sm" len="sm"/>
            </a:ln>
          </p:spPr>
        </p:pic>
      </p:grpSp>
      <p:sp>
        <p:nvSpPr>
          <p:cNvPr id="83" name="Google Shape;83;g25e68f44a46_0_0">
            <a:extLst>
              <a:ext uri="{C183D7F6-B498-43B3-948B-1728B52AA6E4}">
                <adec:decorative xmlns:adec="http://schemas.microsoft.com/office/drawing/2017/decorative" val="1"/>
              </a:ext>
            </a:extLst>
          </p:cNvPr>
          <p:cNvSpPr/>
          <p:nvPr/>
        </p:nvSpPr>
        <p:spPr>
          <a:xfrm>
            <a:off x="9921250" y="2887750"/>
            <a:ext cx="2288100" cy="541200"/>
          </a:xfrm>
          <a:prstGeom prst="rect">
            <a:avLst/>
          </a:prstGeom>
          <a:solidFill>
            <a:srgbClr val="21707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DF6A2E"/>
              </a:highlight>
              <a:latin typeface="Arial"/>
              <a:ea typeface="Arial"/>
              <a:cs typeface="Arial"/>
              <a:sym typeface="Arial"/>
            </a:endParaRPr>
          </a:p>
        </p:txBody>
      </p:sp>
      <p:sp>
        <p:nvSpPr>
          <p:cNvPr id="84" name="Google Shape;84;g25e68f44a46_0_0">
            <a:extLst>
              <a:ext uri="{C183D7F6-B498-43B3-948B-1728B52AA6E4}">
                <adec:decorative xmlns:adec="http://schemas.microsoft.com/office/drawing/2017/decorative" val="1"/>
              </a:ext>
            </a:extLst>
          </p:cNvPr>
          <p:cNvSpPr/>
          <p:nvPr/>
        </p:nvSpPr>
        <p:spPr>
          <a:xfrm>
            <a:off x="11143048" y="3346704"/>
            <a:ext cx="1023900" cy="541200"/>
          </a:xfrm>
          <a:prstGeom prst="rect">
            <a:avLst/>
          </a:prstGeom>
          <a:solidFill>
            <a:srgbClr val="21707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g25e68f44a46_0_0">
            <a:extLst>
              <a:ext uri="{C183D7F6-B498-43B3-948B-1728B52AA6E4}">
                <adec:decorative xmlns:adec="http://schemas.microsoft.com/office/drawing/2017/decorative" val="1"/>
              </a:ext>
            </a:extLst>
          </p:cNvPr>
          <p:cNvSpPr/>
          <p:nvPr/>
        </p:nvSpPr>
        <p:spPr>
          <a:xfrm>
            <a:off x="9445752" y="3822192"/>
            <a:ext cx="1919400" cy="66600"/>
          </a:xfrm>
          <a:prstGeom prst="rect">
            <a:avLst/>
          </a:prstGeom>
          <a:solidFill>
            <a:srgbClr val="21707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g25e68f44a46_0_0">
            <a:extLst>
              <a:ext uri="{C183D7F6-B498-43B3-948B-1728B52AA6E4}">
                <adec:decorative xmlns:adec="http://schemas.microsoft.com/office/drawing/2017/decorative" val="1"/>
              </a:ext>
            </a:extLst>
          </p:cNvPr>
          <p:cNvSpPr/>
          <p:nvPr/>
        </p:nvSpPr>
        <p:spPr>
          <a:xfrm>
            <a:off x="9445752" y="3410712"/>
            <a:ext cx="1919400" cy="66600"/>
          </a:xfrm>
          <a:prstGeom prst="rect">
            <a:avLst/>
          </a:prstGeom>
          <a:solidFill>
            <a:srgbClr val="21707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25e68f44a46_0_0">
            <a:extLst>
              <a:ext uri="{C183D7F6-B498-43B3-948B-1728B52AA6E4}">
                <adec:decorative xmlns:adec="http://schemas.microsoft.com/office/drawing/2017/decorative" val="1"/>
              </a:ext>
            </a:extLst>
          </p:cNvPr>
          <p:cNvSpPr/>
          <p:nvPr/>
        </p:nvSpPr>
        <p:spPr>
          <a:xfrm>
            <a:off x="9445752" y="4224528"/>
            <a:ext cx="2763600" cy="89400"/>
          </a:xfrm>
          <a:prstGeom prst="rect">
            <a:avLst/>
          </a:prstGeom>
          <a:solidFill>
            <a:srgbClr val="21707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a00a13470d_0_0"/>
          <p:cNvSpPr txBox="1">
            <a:spLocks noGrp="1"/>
          </p:cNvSpPr>
          <p:nvPr>
            <p:ph type="ctrTitle"/>
          </p:nvPr>
        </p:nvSpPr>
        <p:spPr>
          <a:xfrm>
            <a:off x="1443800" y="652472"/>
            <a:ext cx="9528900" cy="2414100"/>
          </a:xfrm>
          <a:prstGeom prst="rect">
            <a:avLst/>
          </a:prstGeom>
        </p:spPr>
        <p:txBody>
          <a:bodyPr spcFirstLastPara="1" wrap="square" lIns="95225" tIns="95225" rIns="95225" bIns="95225" anchor="ctr" anchorCtr="0">
            <a:noAutofit/>
          </a:bodyPr>
          <a:lstStyle/>
          <a:p>
            <a:pPr marL="0" lvl="0" indent="0" algn="l" rtl="0">
              <a:spcBef>
                <a:spcPts val="0"/>
              </a:spcBef>
              <a:spcAft>
                <a:spcPts val="0"/>
              </a:spcAft>
              <a:buNone/>
            </a:pPr>
            <a:r>
              <a:rPr lang="en-US" dirty="0"/>
              <a:t>Local Research Options</a:t>
            </a:r>
            <a:endParaRPr dirty="0"/>
          </a:p>
        </p:txBody>
      </p:sp>
      <p:sp>
        <p:nvSpPr>
          <p:cNvPr id="192" name="Google Shape;192;g2a00a13470d_0_0"/>
          <p:cNvSpPr txBox="1">
            <a:spLocks noGrp="1"/>
          </p:cNvSpPr>
          <p:nvPr>
            <p:ph type="subTitle" idx="1"/>
          </p:nvPr>
        </p:nvSpPr>
        <p:spPr>
          <a:xfrm>
            <a:off x="1524002" y="3200406"/>
            <a:ext cx="9448800" cy="1752600"/>
          </a:xfrm>
          <a:prstGeom prst="rect">
            <a:avLst/>
          </a:prstGeom>
        </p:spPr>
        <p:txBody>
          <a:bodyPr spcFirstLastPara="1" wrap="square" lIns="95225" tIns="95225" rIns="95225" bIns="95225" anchor="t" anchorCtr="0">
            <a:noAutofit/>
          </a:bodyPr>
          <a:lstStyle/>
          <a:p>
            <a:pPr marL="0" lvl="0" indent="0" algn="l" rtl="0">
              <a:spcBef>
                <a:spcPts val="600"/>
              </a:spcBef>
              <a:spcAft>
                <a:spcPts val="0"/>
              </a:spcAft>
              <a:buNone/>
            </a:pPr>
            <a:r>
              <a:rPr lang="en-US"/>
              <a:t>What you can do to learn more about your students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97"/>
        <p:cNvGrpSpPr/>
        <p:nvPr/>
      </p:nvGrpSpPr>
      <p:grpSpPr>
        <a:xfrm>
          <a:off x="0" y="0"/>
          <a:ext cx="0" cy="0"/>
          <a:chOff x="0" y="0"/>
          <a:chExt cx="0" cy="0"/>
        </a:xfrm>
      </p:grpSpPr>
      <p:sp>
        <p:nvSpPr>
          <p:cNvPr id="198" name="Google Shape;198;g2a00a13470d_0_7"/>
          <p:cNvSpPr txBox="1">
            <a:spLocks noGrp="1"/>
          </p:cNvSpPr>
          <p:nvPr>
            <p:ph type="title"/>
          </p:nvPr>
        </p:nvSpPr>
        <p:spPr>
          <a:xfrm>
            <a:off x="1189578" y="1114100"/>
            <a:ext cx="2697600" cy="716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Overview</a:t>
            </a:r>
            <a:endParaRPr sz="4600" b="1" dirty="0">
              <a:solidFill>
                <a:srgbClr val="205867"/>
              </a:solidFill>
              <a:latin typeface="Arial"/>
              <a:ea typeface="Arial"/>
              <a:cs typeface="Arial"/>
              <a:sym typeface="Arial"/>
            </a:endParaRPr>
          </a:p>
        </p:txBody>
      </p:sp>
      <p:grpSp>
        <p:nvGrpSpPr>
          <p:cNvPr id="199" name="Google Shape;199;g2a00a13470d_0_7">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00" name="Google Shape;200;g2a00a13470d_0_7"/>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01" name="Google Shape;201;g2a00a13470d_0_7"/>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02" name="Google Shape;202;g2a00a13470d_0_7">
            <a:extLst>
              <a:ext uri="{C183D7F6-B498-43B3-948B-1728B52AA6E4}">
                <adec:decorative xmlns:adec="http://schemas.microsoft.com/office/drawing/2017/decorative" val="1"/>
              </a:ext>
            </a:extLst>
          </p:cNvPr>
          <p:cNvSpPr/>
          <p:nvPr/>
        </p:nvSpPr>
        <p:spPr>
          <a:xfrm>
            <a:off x="4189990" y="97175"/>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04" name="Google Shape;204;g2a00a13470d_0_7"/>
          <p:cNvSpPr txBox="1"/>
          <p:nvPr/>
        </p:nvSpPr>
        <p:spPr>
          <a:xfrm>
            <a:off x="4499175" y="339825"/>
            <a:ext cx="7269300" cy="5464200"/>
          </a:xfrm>
          <a:prstGeom prst="rect">
            <a:avLst/>
          </a:prstGeom>
          <a:noFill/>
          <a:ln>
            <a:noFill/>
          </a:ln>
        </p:spPr>
        <p:txBody>
          <a:bodyPr spcFirstLastPara="1" wrap="square" lIns="60950" tIns="30475" rIns="60950" bIns="30475" anchor="t" anchorCtr="0">
            <a:spAutoFit/>
          </a:bodyPr>
          <a:lstStyle/>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Research is needed to learn more about the students who have been placed on academic probation and their experiences </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Intention is to use data to inform efforts to better support these students</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Recommend a mixed methods approach where you pair qualitative and quantitative data to tell the story of the students and identify what more colleges can do</a:t>
            </a:r>
            <a:endParaRPr sz="2900">
              <a:solidFill>
                <a:schemeClr val="dk1"/>
              </a:solidFill>
              <a:highlight>
                <a:schemeClr val="lt1"/>
              </a:highlight>
            </a:endParaRPr>
          </a:p>
          <a:p>
            <a:pPr marL="0" marR="0" lvl="0" indent="0" algn="l" rtl="0">
              <a:lnSpc>
                <a:spcPct val="100000"/>
              </a:lnSpc>
              <a:spcBef>
                <a:spcPts val="1000"/>
              </a:spcBef>
              <a:spcAft>
                <a:spcPts val="1000"/>
              </a:spcAft>
              <a:buClr>
                <a:srgbClr val="000000"/>
              </a:buClr>
              <a:buSzPts val="1200"/>
              <a:buFont typeface="Arial"/>
              <a:buNone/>
            </a:pPr>
            <a:endParaRPr sz="700" i="0" u="none" strike="noStrike" cap="none">
              <a:solidFill>
                <a:srgbClr val="262626"/>
              </a:solidFill>
              <a:latin typeface="Calibri"/>
              <a:ea typeface="Calibri"/>
              <a:cs typeface="Calibri"/>
              <a:sym typeface="Calibri"/>
            </a:endParaRPr>
          </a:p>
        </p:txBody>
      </p:sp>
      <p:pic>
        <p:nvPicPr>
          <p:cNvPr id="205" name="Google Shape;205;g2a00a13470d_0_7"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10"/>
        <p:cNvGrpSpPr/>
        <p:nvPr/>
      </p:nvGrpSpPr>
      <p:grpSpPr>
        <a:xfrm>
          <a:off x="0" y="0"/>
          <a:ext cx="0" cy="0"/>
          <a:chOff x="0" y="0"/>
          <a:chExt cx="0" cy="0"/>
        </a:xfrm>
      </p:grpSpPr>
      <p:sp>
        <p:nvSpPr>
          <p:cNvPr id="211" name="Google Shape;211;g2a00a13470d_0_29"/>
          <p:cNvSpPr txBox="1">
            <a:spLocks noGrp="1"/>
          </p:cNvSpPr>
          <p:nvPr>
            <p:ph type="title"/>
          </p:nvPr>
        </p:nvSpPr>
        <p:spPr>
          <a:xfrm>
            <a:off x="806187" y="1128000"/>
            <a:ext cx="3309600" cy="2840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Academic Standing Categories (MIS SB22)</a:t>
            </a:r>
            <a:endParaRPr sz="4600" b="1" dirty="0">
              <a:solidFill>
                <a:srgbClr val="205867"/>
              </a:solidFill>
              <a:latin typeface="Arial"/>
              <a:ea typeface="Arial"/>
              <a:cs typeface="Arial"/>
              <a:sym typeface="Arial"/>
            </a:endParaRPr>
          </a:p>
        </p:txBody>
      </p:sp>
      <p:grpSp>
        <p:nvGrpSpPr>
          <p:cNvPr id="212" name="Google Shape;212;g2a00a13470d_0_29">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13" name="Google Shape;213;g2a00a13470d_0_29"/>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14" name="Google Shape;214;g2a00a13470d_0_29"/>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15" name="Google Shape;215;g2a00a13470d_0_29">
            <a:extLst>
              <a:ext uri="{C183D7F6-B498-43B3-948B-1728B52AA6E4}">
                <adec:decorative xmlns:adec="http://schemas.microsoft.com/office/drawing/2017/decorative" val="1"/>
              </a:ext>
            </a:extLst>
          </p:cNvPr>
          <p:cNvSpPr/>
          <p:nvPr/>
        </p:nvSpPr>
        <p:spPr>
          <a:xfrm>
            <a:off x="4189990" y="97175"/>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17" name="Google Shape;217;g2a00a13470d_0_29"/>
          <p:cNvSpPr txBox="1"/>
          <p:nvPr/>
        </p:nvSpPr>
        <p:spPr>
          <a:xfrm>
            <a:off x="4499175" y="339825"/>
            <a:ext cx="7269300" cy="5849100"/>
          </a:xfrm>
          <a:prstGeom prst="rect">
            <a:avLst/>
          </a:prstGeom>
          <a:noFill/>
          <a:ln>
            <a:noFill/>
          </a:ln>
        </p:spPr>
        <p:txBody>
          <a:bodyPr spcFirstLastPara="1" wrap="square" lIns="60950" tIns="30475" rIns="60950" bIns="30475" anchor="t" anchorCtr="0">
            <a:spAutoFit/>
          </a:bodyPr>
          <a:lstStyle/>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Good Standing</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Progress Probation (percent of withdrawals/incompletes, usually more than 50%)</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Academic Probation (low grade point average, usually below 2.0)</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Both Progress and Academic Probation</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Progress Dismissal / Disqualification</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Academic Dismissal / Disqualification</a:t>
            </a:r>
            <a:endParaRPr sz="2900">
              <a:solidFill>
                <a:schemeClr val="dk1"/>
              </a:solidFill>
              <a:highlight>
                <a:schemeClr val="lt1"/>
              </a:highlight>
            </a:endParaRPr>
          </a:p>
          <a:p>
            <a:pPr marL="457200" marR="0" lvl="0" indent="-412750" algn="l" rtl="0">
              <a:lnSpc>
                <a:spcPct val="100000"/>
              </a:lnSpc>
              <a:spcBef>
                <a:spcPts val="1000"/>
              </a:spcBef>
              <a:spcAft>
                <a:spcPts val="0"/>
              </a:spcAft>
              <a:buClr>
                <a:schemeClr val="dk1"/>
              </a:buClr>
              <a:buSzPts val="2900"/>
              <a:buChar char="•"/>
            </a:pPr>
            <a:r>
              <a:rPr lang="en-US" sz="2900">
                <a:solidFill>
                  <a:schemeClr val="dk1"/>
                </a:solidFill>
                <a:highlight>
                  <a:schemeClr val="lt1"/>
                </a:highlight>
              </a:rPr>
              <a:t>Progress and Academic Dismissal / Disqualification </a:t>
            </a:r>
            <a:endParaRPr sz="2900">
              <a:solidFill>
                <a:schemeClr val="dk1"/>
              </a:solidFill>
              <a:highlight>
                <a:schemeClr val="lt1"/>
              </a:highlight>
            </a:endParaRPr>
          </a:p>
          <a:p>
            <a:pPr marL="0" marR="0" lvl="0" indent="0" algn="l" rtl="0">
              <a:lnSpc>
                <a:spcPct val="100000"/>
              </a:lnSpc>
              <a:spcBef>
                <a:spcPts val="0"/>
              </a:spcBef>
              <a:spcAft>
                <a:spcPts val="0"/>
              </a:spcAft>
              <a:buClr>
                <a:srgbClr val="000000"/>
              </a:buClr>
              <a:buSzPts val="1200"/>
              <a:buFont typeface="Arial"/>
              <a:buNone/>
            </a:pPr>
            <a:endParaRPr sz="700" i="0" u="none" strike="noStrike" cap="none">
              <a:solidFill>
                <a:srgbClr val="262626"/>
              </a:solidFill>
              <a:latin typeface="Calibri"/>
              <a:ea typeface="Calibri"/>
              <a:cs typeface="Calibri"/>
              <a:sym typeface="Calibri"/>
            </a:endParaRPr>
          </a:p>
        </p:txBody>
      </p:sp>
      <p:pic>
        <p:nvPicPr>
          <p:cNvPr id="218" name="Google Shape;218;g2a00a13470d_0_29"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4" name="Google Shape;224;g2a00a13470d_0_41"/>
          <p:cNvSpPr txBox="1">
            <a:spLocks noGrp="1"/>
          </p:cNvSpPr>
          <p:nvPr>
            <p:ph type="title"/>
          </p:nvPr>
        </p:nvSpPr>
        <p:spPr>
          <a:xfrm>
            <a:off x="917012" y="1544700"/>
            <a:ext cx="3483600" cy="1424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Quantitative Data</a:t>
            </a:r>
            <a:endParaRPr sz="4600" b="1" dirty="0">
              <a:solidFill>
                <a:srgbClr val="205867"/>
              </a:solidFill>
              <a:latin typeface="Arial"/>
              <a:ea typeface="Arial"/>
              <a:cs typeface="Arial"/>
              <a:sym typeface="Arial"/>
            </a:endParaRPr>
          </a:p>
        </p:txBody>
      </p:sp>
      <p:grpSp>
        <p:nvGrpSpPr>
          <p:cNvPr id="225" name="Google Shape;225;g2a00a13470d_0_41">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26" name="Google Shape;226;g2a00a13470d_0_41"/>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27" name="Google Shape;227;g2a00a13470d_0_41"/>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28" name="Google Shape;228;g2a00a13470d_0_41">
            <a:extLst>
              <a:ext uri="{C183D7F6-B498-43B3-948B-1728B52AA6E4}">
                <adec:decorative xmlns:adec="http://schemas.microsoft.com/office/drawing/2017/decorative" val="1"/>
              </a:ext>
            </a:extLst>
          </p:cNvPr>
          <p:cNvSpPr/>
          <p:nvPr/>
        </p:nvSpPr>
        <p:spPr>
          <a:xfrm>
            <a:off x="4391290" y="97175"/>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30" name="Google Shape;230;g2a00a13470d_0_41"/>
          <p:cNvSpPr txBox="1"/>
          <p:nvPr/>
        </p:nvSpPr>
        <p:spPr>
          <a:xfrm>
            <a:off x="4585650" y="1544700"/>
            <a:ext cx="7269300" cy="31707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1000"/>
              </a:spcBef>
              <a:spcAft>
                <a:spcPts val="0"/>
              </a:spcAft>
              <a:buNone/>
            </a:pPr>
            <a:r>
              <a:rPr lang="en-US" sz="3200">
                <a:solidFill>
                  <a:schemeClr val="dk1"/>
                </a:solidFill>
                <a:highlight>
                  <a:schemeClr val="lt1"/>
                </a:highlight>
              </a:rPr>
              <a:t>For each primary term over the past 3-5 years, identify the cohort of students who are being placed on probation for the first time, and then track them forward and look for differences among cohorts over time.</a:t>
            </a:r>
            <a:endParaRPr sz="3200">
              <a:solidFill>
                <a:schemeClr val="dk1"/>
              </a:solidFill>
              <a:highlight>
                <a:schemeClr val="lt1"/>
              </a:highlight>
            </a:endParaRPr>
          </a:p>
          <a:p>
            <a:pPr marL="0" marR="0" lvl="0" indent="0" algn="l" rtl="0">
              <a:lnSpc>
                <a:spcPct val="100000"/>
              </a:lnSpc>
              <a:spcBef>
                <a:spcPts val="0"/>
              </a:spcBef>
              <a:spcAft>
                <a:spcPts val="0"/>
              </a:spcAft>
              <a:buClr>
                <a:srgbClr val="000000"/>
              </a:buClr>
              <a:buSzPts val="1200"/>
              <a:buFont typeface="Arial"/>
              <a:buNone/>
            </a:pPr>
            <a:endParaRPr sz="1000" i="0" u="none" strike="noStrike" cap="none">
              <a:solidFill>
                <a:srgbClr val="262626"/>
              </a:solidFill>
              <a:latin typeface="Calibri"/>
              <a:ea typeface="Calibri"/>
              <a:cs typeface="Calibri"/>
              <a:sym typeface="Calibri"/>
            </a:endParaRPr>
          </a:p>
        </p:txBody>
      </p:sp>
      <p:pic>
        <p:nvPicPr>
          <p:cNvPr id="231" name="Google Shape;231;g2a00a13470d_0_41"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36"/>
        <p:cNvGrpSpPr/>
        <p:nvPr/>
      </p:nvGrpSpPr>
      <p:grpSpPr>
        <a:xfrm>
          <a:off x="0" y="0"/>
          <a:ext cx="0" cy="0"/>
          <a:chOff x="0" y="0"/>
          <a:chExt cx="0" cy="0"/>
        </a:xfrm>
      </p:grpSpPr>
      <p:sp>
        <p:nvSpPr>
          <p:cNvPr id="237" name="Google Shape;237;g2a00a13470d_0_53"/>
          <p:cNvSpPr txBox="1">
            <a:spLocks noGrp="1"/>
          </p:cNvSpPr>
          <p:nvPr>
            <p:ph type="title"/>
          </p:nvPr>
        </p:nvSpPr>
        <p:spPr>
          <a:xfrm>
            <a:off x="806174" y="1128000"/>
            <a:ext cx="3483600" cy="2840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Quantitative Data</a:t>
            </a:r>
            <a:r>
              <a:rPr lang="en-US" sz="4600" b="1" dirty="0">
                <a:solidFill>
                  <a:schemeClr val="bg1"/>
                </a:solidFill>
                <a:latin typeface="Arial"/>
                <a:ea typeface="Arial"/>
                <a:cs typeface="Arial"/>
                <a:sym typeface="Arial"/>
              </a:rPr>
              <a:t> 2</a:t>
            </a:r>
            <a:endParaRPr sz="4600" b="1" dirty="0">
              <a:solidFill>
                <a:schemeClr val="bg1"/>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Initial Term</a:t>
            </a:r>
            <a:endParaRPr sz="4600" b="1" i="1" dirty="0">
              <a:solidFill>
                <a:srgbClr val="205867"/>
              </a:solidFill>
              <a:latin typeface="Arial"/>
              <a:ea typeface="Arial"/>
              <a:cs typeface="Arial"/>
              <a:sym typeface="Arial"/>
            </a:endParaRPr>
          </a:p>
        </p:txBody>
      </p:sp>
      <p:grpSp>
        <p:nvGrpSpPr>
          <p:cNvPr id="238" name="Google Shape;238;g2a00a13470d_0_53">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39" name="Google Shape;239;g2a00a13470d_0_53"/>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40" name="Google Shape;240;g2a00a13470d_0_53"/>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41" name="Google Shape;241;g2a00a13470d_0_53">
            <a:extLst>
              <a:ext uri="{C183D7F6-B498-43B3-948B-1728B52AA6E4}">
                <adec:decorative xmlns:adec="http://schemas.microsoft.com/office/drawing/2017/decorative" val="1"/>
              </a:ext>
            </a:extLst>
          </p:cNvPr>
          <p:cNvSpPr/>
          <p:nvPr/>
        </p:nvSpPr>
        <p:spPr>
          <a:xfrm>
            <a:off x="4391290" y="97175"/>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43" name="Google Shape;243;g2a00a13470d_0_53"/>
          <p:cNvSpPr txBox="1"/>
          <p:nvPr/>
        </p:nvSpPr>
        <p:spPr>
          <a:xfrm>
            <a:off x="4499175" y="339825"/>
            <a:ext cx="7269300" cy="6156900"/>
          </a:xfrm>
          <a:prstGeom prst="rect">
            <a:avLst/>
          </a:prstGeom>
          <a:noFill/>
          <a:ln>
            <a:noFill/>
          </a:ln>
        </p:spPr>
        <p:txBody>
          <a:bodyPr spcFirstLastPara="1" wrap="square" lIns="60950" tIns="30475" rIns="60950" bIns="30475" anchor="t" anchorCtr="0">
            <a:spAutoFit/>
          </a:bodyPr>
          <a:lstStyle/>
          <a:p>
            <a:pPr marL="457200" lvl="0" indent="-368300" algn="l" rtl="0">
              <a:spcBef>
                <a:spcPts val="0"/>
              </a:spcBef>
              <a:spcAft>
                <a:spcPts val="0"/>
              </a:spcAft>
              <a:buSzPts val="2200"/>
              <a:buChar char="●"/>
            </a:pPr>
            <a:r>
              <a:rPr lang="en-US" sz="2200" b="1"/>
              <a:t>How many are in the cohort? </a:t>
            </a:r>
            <a:endParaRPr sz="2200" b="1"/>
          </a:p>
          <a:p>
            <a:pPr marL="457200" lvl="0" indent="-368300" algn="l" rtl="0">
              <a:spcBef>
                <a:spcPts val="0"/>
              </a:spcBef>
              <a:spcAft>
                <a:spcPts val="0"/>
              </a:spcAft>
              <a:buSzPts val="2200"/>
              <a:buChar char="●"/>
            </a:pPr>
            <a:r>
              <a:rPr lang="en-US" sz="2200" b="1"/>
              <a:t>What was their average term GPA?</a:t>
            </a:r>
            <a:endParaRPr sz="2200" b="1"/>
          </a:p>
          <a:p>
            <a:pPr marL="457200" lvl="0" indent="-368300" algn="l" rtl="0">
              <a:spcBef>
                <a:spcPts val="0"/>
              </a:spcBef>
              <a:spcAft>
                <a:spcPts val="0"/>
              </a:spcAft>
              <a:buSzPts val="2200"/>
              <a:buChar char="●"/>
            </a:pPr>
            <a:r>
              <a:rPr lang="en-US" sz="2200"/>
              <a:t>What was their cumulative GPA before being placed on probation?</a:t>
            </a:r>
            <a:endParaRPr sz="2200"/>
          </a:p>
          <a:p>
            <a:pPr marL="457200" lvl="0" indent="-368300" algn="l" rtl="0">
              <a:spcBef>
                <a:spcPts val="0"/>
              </a:spcBef>
              <a:spcAft>
                <a:spcPts val="0"/>
              </a:spcAft>
              <a:buSzPts val="2200"/>
              <a:buChar char="●"/>
            </a:pPr>
            <a:r>
              <a:rPr lang="en-US" sz="2200"/>
              <a:t>How many were in their first semester at the college?</a:t>
            </a:r>
            <a:endParaRPr sz="2200"/>
          </a:p>
          <a:p>
            <a:pPr marL="457200" lvl="0" indent="-368300" algn="l" rtl="0">
              <a:spcBef>
                <a:spcPts val="0"/>
              </a:spcBef>
              <a:spcAft>
                <a:spcPts val="0"/>
              </a:spcAft>
              <a:buSzPts val="2200"/>
              <a:buChar char="●"/>
            </a:pPr>
            <a:r>
              <a:rPr lang="en-US" sz="2200"/>
              <a:t>What was their average number of terms at the college before being placed on probation (e.g., second semester, fourth quarter)?</a:t>
            </a:r>
            <a:endParaRPr sz="2200"/>
          </a:p>
          <a:p>
            <a:pPr marL="457200" lvl="0" indent="-368300" algn="l" rtl="0">
              <a:spcBef>
                <a:spcPts val="0"/>
              </a:spcBef>
              <a:spcAft>
                <a:spcPts val="0"/>
              </a:spcAft>
              <a:buSzPts val="2200"/>
              <a:buChar char="●"/>
            </a:pPr>
            <a:r>
              <a:rPr lang="en-US" sz="2200" b="1"/>
              <a:t>What was the average number of units they attempted in the term?</a:t>
            </a:r>
            <a:endParaRPr sz="2200" b="1"/>
          </a:p>
          <a:p>
            <a:pPr marL="457200" lvl="0" indent="-368300" algn="l" rtl="0">
              <a:spcBef>
                <a:spcPts val="0"/>
              </a:spcBef>
              <a:spcAft>
                <a:spcPts val="0"/>
              </a:spcAft>
              <a:buSzPts val="2200"/>
              <a:buChar char="●"/>
            </a:pPr>
            <a:r>
              <a:rPr lang="en-US" sz="2200"/>
              <a:t>What was the average number of units they had earned at the college before being placed on probation?</a:t>
            </a:r>
            <a:endParaRPr sz="2200"/>
          </a:p>
          <a:p>
            <a:pPr marL="457200" lvl="0" indent="-368300" algn="l" rtl="0">
              <a:spcBef>
                <a:spcPts val="0"/>
              </a:spcBef>
              <a:spcAft>
                <a:spcPts val="0"/>
              </a:spcAft>
              <a:buSzPts val="2200"/>
              <a:buChar char="●"/>
            </a:pPr>
            <a:r>
              <a:rPr lang="en-US" sz="2200" b="1"/>
              <a:t>How many and what percentage were enrolled in math? English?</a:t>
            </a:r>
            <a:endParaRPr sz="2200" b="1"/>
          </a:p>
          <a:p>
            <a:pPr marL="457200" lvl="0" indent="-368300" algn="l" rtl="0">
              <a:spcBef>
                <a:spcPts val="0"/>
              </a:spcBef>
              <a:spcAft>
                <a:spcPts val="0"/>
              </a:spcAft>
              <a:buSzPts val="2200"/>
              <a:buChar char="●"/>
            </a:pPr>
            <a:r>
              <a:rPr lang="en-US" sz="2200"/>
              <a:t>What is the average number of math attempts?</a:t>
            </a:r>
            <a:endParaRPr sz="2200"/>
          </a:p>
          <a:p>
            <a:pPr marL="457200" lvl="0" indent="-368300" algn="l" rtl="0">
              <a:spcBef>
                <a:spcPts val="0"/>
              </a:spcBef>
              <a:spcAft>
                <a:spcPts val="0"/>
              </a:spcAft>
              <a:buSzPts val="2200"/>
              <a:buChar char="●"/>
            </a:pPr>
            <a:r>
              <a:rPr lang="en-US" sz="2200"/>
              <a:t>Did any of these students take dual enrollment at your college while in high school?</a:t>
            </a:r>
            <a:endParaRPr sz="2200"/>
          </a:p>
        </p:txBody>
      </p:sp>
      <p:pic>
        <p:nvPicPr>
          <p:cNvPr id="244" name="Google Shape;244;g2a00a13470d_0_53"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49"/>
        <p:cNvGrpSpPr/>
        <p:nvPr/>
      </p:nvGrpSpPr>
      <p:grpSpPr>
        <a:xfrm>
          <a:off x="0" y="0"/>
          <a:ext cx="0" cy="0"/>
          <a:chOff x="0" y="0"/>
          <a:chExt cx="0" cy="0"/>
        </a:xfrm>
      </p:grpSpPr>
      <p:sp>
        <p:nvSpPr>
          <p:cNvPr id="250" name="Google Shape;250;g2a00a13470d_0_65"/>
          <p:cNvSpPr txBox="1">
            <a:spLocks noGrp="1"/>
          </p:cNvSpPr>
          <p:nvPr>
            <p:ph type="title"/>
          </p:nvPr>
        </p:nvSpPr>
        <p:spPr>
          <a:xfrm>
            <a:off x="806174" y="1128000"/>
            <a:ext cx="3483600" cy="2840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Quantitative Data</a:t>
            </a:r>
            <a:r>
              <a:rPr lang="en-US" sz="4600" b="1" dirty="0">
                <a:solidFill>
                  <a:schemeClr val="bg1"/>
                </a:solidFill>
                <a:latin typeface="Arial"/>
                <a:ea typeface="Arial"/>
                <a:cs typeface="Arial"/>
                <a:sym typeface="Arial"/>
              </a:rPr>
              <a:t> 3</a:t>
            </a:r>
            <a:endParaRPr sz="4600" b="1" dirty="0">
              <a:solidFill>
                <a:schemeClr val="bg1"/>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Progress</a:t>
            </a:r>
            <a:endParaRPr sz="4600" b="1" i="1" dirty="0">
              <a:solidFill>
                <a:srgbClr val="205867"/>
              </a:solidFill>
              <a:latin typeface="Arial"/>
              <a:ea typeface="Arial"/>
              <a:cs typeface="Arial"/>
              <a:sym typeface="Arial"/>
            </a:endParaRPr>
          </a:p>
        </p:txBody>
      </p:sp>
      <p:grpSp>
        <p:nvGrpSpPr>
          <p:cNvPr id="251" name="Google Shape;251;g2a00a13470d_0_65">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52" name="Google Shape;252;g2a00a13470d_0_65"/>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53" name="Google Shape;253;g2a00a13470d_0_65"/>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54" name="Google Shape;254;g2a00a13470d_0_65">
            <a:extLst>
              <a:ext uri="{C183D7F6-B498-43B3-948B-1728B52AA6E4}">
                <adec:decorative xmlns:adec="http://schemas.microsoft.com/office/drawing/2017/decorative" val="1"/>
              </a:ext>
            </a:extLst>
          </p:cNvPr>
          <p:cNvSpPr/>
          <p:nvPr/>
        </p:nvSpPr>
        <p:spPr>
          <a:xfrm>
            <a:off x="4391290" y="97175"/>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56" name="Google Shape;256;g2a00a13470d_0_65"/>
          <p:cNvSpPr txBox="1"/>
          <p:nvPr/>
        </p:nvSpPr>
        <p:spPr>
          <a:xfrm>
            <a:off x="4499175" y="249875"/>
            <a:ext cx="7440000" cy="5739900"/>
          </a:xfrm>
          <a:prstGeom prst="rect">
            <a:avLst/>
          </a:prstGeom>
          <a:noFill/>
          <a:ln>
            <a:noFill/>
          </a:ln>
        </p:spPr>
        <p:txBody>
          <a:bodyPr spcFirstLastPara="1" wrap="square" lIns="60950" tIns="30475" rIns="60950" bIns="30475" anchor="t" anchorCtr="0">
            <a:spAutoFit/>
          </a:bodyPr>
          <a:lstStyle/>
          <a:p>
            <a:pPr marL="457200" lvl="0" indent="-336550" algn="l" rtl="0">
              <a:lnSpc>
                <a:spcPct val="115000"/>
              </a:lnSpc>
              <a:spcBef>
                <a:spcPts val="0"/>
              </a:spcBef>
              <a:spcAft>
                <a:spcPts val="0"/>
              </a:spcAft>
              <a:buClr>
                <a:schemeClr val="dk1"/>
              </a:buClr>
              <a:buSzPts val="1700"/>
              <a:buChar char="●"/>
            </a:pPr>
            <a:r>
              <a:rPr lang="en-US" sz="1700" b="1">
                <a:solidFill>
                  <a:schemeClr val="dk1"/>
                </a:solidFill>
              </a:rPr>
              <a:t>How many and what percentage enrolled in the next primary term?</a:t>
            </a:r>
            <a:r>
              <a:rPr lang="en-US" sz="1700">
                <a:solidFill>
                  <a:schemeClr val="dk1"/>
                </a:solidFill>
              </a:rPr>
              <a:t> </a:t>
            </a:r>
            <a:endParaRPr sz="1700">
              <a:solidFill>
                <a:schemeClr val="dk1"/>
              </a:solidFill>
            </a:endParaRPr>
          </a:p>
          <a:p>
            <a:pPr marL="914400" lvl="1" indent="-336550" algn="l" rtl="0">
              <a:lnSpc>
                <a:spcPct val="115000"/>
              </a:lnSpc>
              <a:spcBef>
                <a:spcPts val="0"/>
              </a:spcBef>
              <a:spcAft>
                <a:spcPts val="0"/>
              </a:spcAft>
              <a:buClr>
                <a:schemeClr val="dk1"/>
              </a:buClr>
              <a:buSzPts val="1700"/>
              <a:buChar char="○"/>
            </a:pPr>
            <a:r>
              <a:rPr lang="en-US" sz="1700">
                <a:solidFill>
                  <a:schemeClr val="dk1"/>
                </a:solidFill>
              </a:rPr>
              <a:t>Of those who enrolled:</a:t>
            </a:r>
            <a:endParaRPr sz="1700">
              <a:solidFill>
                <a:schemeClr val="dk1"/>
              </a:solidFill>
            </a:endParaRPr>
          </a:p>
          <a:p>
            <a:pPr marL="1371600" lvl="2" indent="-336550" algn="l" rtl="0">
              <a:lnSpc>
                <a:spcPct val="115000"/>
              </a:lnSpc>
              <a:spcBef>
                <a:spcPts val="0"/>
              </a:spcBef>
              <a:spcAft>
                <a:spcPts val="0"/>
              </a:spcAft>
              <a:buClr>
                <a:schemeClr val="dk1"/>
              </a:buClr>
              <a:buSzPts val="1700"/>
              <a:buChar char="■"/>
            </a:pPr>
            <a:r>
              <a:rPr lang="en-US" sz="1700" b="1">
                <a:solidFill>
                  <a:schemeClr val="dk1"/>
                </a:solidFill>
              </a:rPr>
              <a:t>How many and what percentage returned to good standing after one term?</a:t>
            </a:r>
            <a:endParaRPr sz="1700" b="1">
              <a:solidFill>
                <a:schemeClr val="dk1"/>
              </a:solidFill>
            </a:endParaRPr>
          </a:p>
          <a:p>
            <a:pPr marL="1371600" lvl="2" indent="-336550" algn="l" rtl="0">
              <a:lnSpc>
                <a:spcPct val="115000"/>
              </a:lnSpc>
              <a:spcBef>
                <a:spcPts val="0"/>
              </a:spcBef>
              <a:spcAft>
                <a:spcPts val="0"/>
              </a:spcAft>
              <a:buClr>
                <a:schemeClr val="dk1"/>
              </a:buClr>
              <a:buSzPts val="1700"/>
              <a:buChar char="■"/>
            </a:pPr>
            <a:r>
              <a:rPr lang="en-US" sz="1700">
                <a:solidFill>
                  <a:schemeClr val="dk1"/>
                </a:solidFill>
              </a:rPr>
              <a:t>How many and what percentage improved their GPA and/or did not receive any Ws in the term, but are still on probation?</a:t>
            </a:r>
            <a:endParaRPr sz="1700">
              <a:solidFill>
                <a:schemeClr val="dk1"/>
              </a:solidFill>
            </a:endParaRPr>
          </a:p>
          <a:p>
            <a:pPr marL="1828800" lvl="3" indent="-336550" algn="l" rtl="0">
              <a:lnSpc>
                <a:spcPct val="115000"/>
              </a:lnSpc>
              <a:spcBef>
                <a:spcPts val="0"/>
              </a:spcBef>
              <a:spcAft>
                <a:spcPts val="0"/>
              </a:spcAft>
              <a:buClr>
                <a:schemeClr val="dk1"/>
              </a:buClr>
              <a:buSzPts val="1700"/>
              <a:buChar char="●"/>
            </a:pPr>
            <a:r>
              <a:rPr lang="en-US" sz="1700">
                <a:solidFill>
                  <a:schemeClr val="dk1"/>
                </a:solidFill>
              </a:rPr>
              <a:t>Did they enroll in the next term? </a:t>
            </a:r>
            <a:endParaRPr sz="1700">
              <a:solidFill>
                <a:schemeClr val="dk1"/>
              </a:solidFill>
            </a:endParaRPr>
          </a:p>
          <a:p>
            <a:pPr marL="2286000" lvl="4" indent="-336550" algn="l" rtl="0">
              <a:lnSpc>
                <a:spcPct val="115000"/>
              </a:lnSpc>
              <a:spcBef>
                <a:spcPts val="0"/>
              </a:spcBef>
              <a:spcAft>
                <a:spcPts val="0"/>
              </a:spcAft>
              <a:buClr>
                <a:schemeClr val="dk1"/>
              </a:buClr>
              <a:buSzPts val="1700"/>
              <a:buChar char="○"/>
            </a:pPr>
            <a:r>
              <a:rPr lang="en-US" sz="1700">
                <a:solidFill>
                  <a:schemeClr val="dk1"/>
                </a:solidFill>
              </a:rPr>
              <a:t>What were their results (i.e., returned to good standing, continued on probation, dismissed/disqualified)?</a:t>
            </a:r>
            <a:endParaRPr sz="1700">
              <a:solidFill>
                <a:schemeClr val="dk1"/>
              </a:solidFill>
            </a:endParaRPr>
          </a:p>
          <a:p>
            <a:pPr marL="1371600" lvl="2" indent="-336550" algn="l" rtl="0">
              <a:lnSpc>
                <a:spcPct val="115000"/>
              </a:lnSpc>
              <a:spcBef>
                <a:spcPts val="0"/>
              </a:spcBef>
              <a:spcAft>
                <a:spcPts val="0"/>
              </a:spcAft>
              <a:buClr>
                <a:schemeClr val="dk1"/>
              </a:buClr>
              <a:buSzPts val="1700"/>
              <a:buChar char="■"/>
            </a:pPr>
            <a:r>
              <a:rPr lang="en-US" sz="1700">
                <a:solidFill>
                  <a:schemeClr val="dk1"/>
                </a:solidFill>
              </a:rPr>
              <a:t>How many and what percentage were dismissed/disqualified?</a:t>
            </a:r>
            <a:endParaRPr sz="1700">
              <a:solidFill>
                <a:schemeClr val="dk1"/>
              </a:solidFill>
            </a:endParaRPr>
          </a:p>
          <a:p>
            <a:pPr marL="914400" lvl="1" indent="-336550" algn="l" rtl="0">
              <a:lnSpc>
                <a:spcPct val="115000"/>
              </a:lnSpc>
              <a:spcBef>
                <a:spcPts val="0"/>
              </a:spcBef>
              <a:spcAft>
                <a:spcPts val="0"/>
              </a:spcAft>
              <a:buClr>
                <a:schemeClr val="dk1"/>
              </a:buClr>
              <a:buSzPts val="1700"/>
              <a:buChar char="○"/>
            </a:pPr>
            <a:r>
              <a:rPr lang="en-US" sz="1700">
                <a:solidFill>
                  <a:schemeClr val="dk1"/>
                </a:solidFill>
              </a:rPr>
              <a:t>Of those who did not enroll in the next primary term:</a:t>
            </a:r>
            <a:endParaRPr sz="1700">
              <a:solidFill>
                <a:schemeClr val="dk1"/>
              </a:solidFill>
            </a:endParaRPr>
          </a:p>
          <a:p>
            <a:pPr marL="1371600" lvl="2" indent="-336550" algn="l" rtl="0">
              <a:lnSpc>
                <a:spcPct val="115000"/>
              </a:lnSpc>
              <a:spcBef>
                <a:spcPts val="0"/>
              </a:spcBef>
              <a:spcAft>
                <a:spcPts val="0"/>
              </a:spcAft>
              <a:buClr>
                <a:schemeClr val="dk1"/>
              </a:buClr>
              <a:buSzPts val="1700"/>
              <a:buChar char="■"/>
            </a:pPr>
            <a:r>
              <a:rPr lang="en-US" sz="1700" b="1">
                <a:solidFill>
                  <a:schemeClr val="dk1"/>
                </a:solidFill>
              </a:rPr>
              <a:t>How does their average GPA compare to that of those who did return? How do they compare in other ways?</a:t>
            </a:r>
            <a:endParaRPr sz="1700" b="1">
              <a:solidFill>
                <a:schemeClr val="dk1"/>
              </a:solidFill>
            </a:endParaRPr>
          </a:p>
          <a:p>
            <a:pPr marL="1371600" lvl="2" indent="-336550" algn="l" rtl="0">
              <a:lnSpc>
                <a:spcPct val="115000"/>
              </a:lnSpc>
              <a:spcBef>
                <a:spcPts val="0"/>
              </a:spcBef>
              <a:spcAft>
                <a:spcPts val="0"/>
              </a:spcAft>
              <a:buClr>
                <a:schemeClr val="dk1"/>
              </a:buClr>
              <a:buSzPts val="1700"/>
              <a:buChar char="■"/>
            </a:pPr>
            <a:r>
              <a:rPr lang="en-US" sz="1700">
                <a:solidFill>
                  <a:schemeClr val="dk1"/>
                </a:solidFill>
              </a:rPr>
              <a:t>How many and what percentage returned within one academic year? </a:t>
            </a:r>
            <a:endParaRPr sz="1700">
              <a:solidFill>
                <a:schemeClr val="dk1"/>
              </a:solidFill>
            </a:endParaRPr>
          </a:p>
          <a:p>
            <a:pPr marL="1828800" lvl="3" indent="-336550" algn="l" rtl="0">
              <a:lnSpc>
                <a:spcPct val="115000"/>
              </a:lnSpc>
              <a:spcBef>
                <a:spcPts val="0"/>
              </a:spcBef>
              <a:spcAft>
                <a:spcPts val="0"/>
              </a:spcAft>
              <a:buClr>
                <a:schemeClr val="dk1"/>
              </a:buClr>
              <a:buSzPts val="1700"/>
              <a:buChar char="●"/>
            </a:pPr>
            <a:r>
              <a:rPr lang="en-US" sz="1700">
                <a:solidFill>
                  <a:schemeClr val="dk1"/>
                </a:solidFill>
              </a:rPr>
              <a:t>What were their results (i.e., returned to good standing, continued on probation, dismissed/disqualified)?</a:t>
            </a:r>
            <a:endParaRPr sz="1700">
              <a:solidFill>
                <a:schemeClr val="dk1"/>
              </a:solidFill>
            </a:endParaRPr>
          </a:p>
          <a:p>
            <a:pPr marL="1371600" lvl="2" indent="-336550" algn="l" rtl="0">
              <a:lnSpc>
                <a:spcPct val="115000"/>
              </a:lnSpc>
              <a:spcBef>
                <a:spcPts val="0"/>
              </a:spcBef>
              <a:spcAft>
                <a:spcPts val="0"/>
              </a:spcAft>
              <a:buClr>
                <a:schemeClr val="dk1"/>
              </a:buClr>
              <a:buSzPts val="1700"/>
              <a:buChar char="■"/>
            </a:pPr>
            <a:r>
              <a:rPr lang="en-US" sz="1700">
                <a:solidFill>
                  <a:schemeClr val="dk1"/>
                </a:solidFill>
              </a:rPr>
              <a:t>How many and what percentage returned after one year?</a:t>
            </a:r>
            <a:endParaRPr sz="2600"/>
          </a:p>
        </p:txBody>
      </p:sp>
      <p:pic>
        <p:nvPicPr>
          <p:cNvPr id="257" name="Google Shape;257;g2a00a13470d_0_65"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sp>
        <p:nvSpPr>
          <p:cNvPr id="263" name="Google Shape;263;g2a00a13470d_0_77"/>
          <p:cNvSpPr txBox="1">
            <a:spLocks noGrp="1"/>
          </p:cNvSpPr>
          <p:nvPr>
            <p:ph type="title"/>
          </p:nvPr>
        </p:nvSpPr>
        <p:spPr>
          <a:xfrm>
            <a:off x="806175" y="1128000"/>
            <a:ext cx="4413600" cy="2840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Quantitative Data</a:t>
            </a:r>
            <a:r>
              <a:rPr lang="en-US" sz="4600" b="1" dirty="0">
                <a:solidFill>
                  <a:schemeClr val="bg1"/>
                </a:solidFill>
                <a:latin typeface="Arial"/>
                <a:ea typeface="Arial"/>
                <a:cs typeface="Arial"/>
                <a:sym typeface="Arial"/>
              </a:rPr>
              <a:t> 4</a:t>
            </a:r>
            <a:endParaRPr sz="4600" b="1" dirty="0">
              <a:solidFill>
                <a:schemeClr val="bg1"/>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Disaggregation</a:t>
            </a:r>
            <a:endParaRPr sz="4600" b="1" i="1" dirty="0">
              <a:solidFill>
                <a:srgbClr val="205867"/>
              </a:solidFill>
              <a:latin typeface="Arial"/>
              <a:ea typeface="Arial"/>
              <a:cs typeface="Arial"/>
              <a:sym typeface="Arial"/>
            </a:endParaRPr>
          </a:p>
        </p:txBody>
      </p:sp>
      <p:grpSp>
        <p:nvGrpSpPr>
          <p:cNvPr id="264" name="Google Shape;264;g2a00a13470d_0_77">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65" name="Google Shape;265;g2a00a13470d_0_77"/>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66" name="Google Shape;266;g2a00a13470d_0_77"/>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67" name="Google Shape;267;g2a00a13470d_0_77">
            <a:extLst>
              <a:ext uri="{C183D7F6-B498-43B3-948B-1728B52AA6E4}">
                <adec:decorative xmlns:adec="http://schemas.microsoft.com/office/drawing/2017/decorative" val="1"/>
              </a:ext>
            </a:extLst>
          </p:cNvPr>
          <p:cNvSpPr/>
          <p:nvPr/>
        </p:nvSpPr>
        <p:spPr>
          <a:xfrm>
            <a:off x="5219765" y="11105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69" name="Google Shape;269;g2a00a13470d_0_77"/>
          <p:cNvSpPr txBox="1"/>
          <p:nvPr/>
        </p:nvSpPr>
        <p:spPr>
          <a:xfrm>
            <a:off x="5372575" y="249875"/>
            <a:ext cx="6396000" cy="5755200"/>
          </a:xfrm>
          <a:prstGeom prst="rect">
            <a:avLst/>
          </a:prstGeom>
          <a:noFill/>
          <a:ln>
            <a:noFill/>
          </a:ln>
        </p:spPr>
        <p:txBody>
          <a:bodyPr spcFirstLastPara="1" wrap="square" lIns="60950" tIns="30475" rIns="60950" bIns="30475" anchor="t" anchorCtr="0">
            <a:spAutoFit/>
          </a:bodyPr>
          <a:lstStyle/>
          <a:p>
            <a:pPr marL="457200" lvl="0" indent="-342900" algn="l" rtl="0">
              <a:lnSpc>
                <a:spcPct val="115000"/>
              </a:lnSpc>
              <a:spcBef>
                <a:spcPts val="0"/>
              </a:spcBef>
              <a:spcAft>
                <a:spcPts val="0"/>
              </a:spcAft>
              <a:buClr>
                <a:schemeClr val="dk1"/>
              </a:buClr>
              <a:buSzPts val="1800"/>
              <a:buChar char="●"/>
            </a:pPr>
            <a:r>
              <a:rPr lang="en-US" sz="1800">
                <a:solidFill>
                  <a:schemeClr val="dk1"/>
                </a:solidFill>
              </a:rPr>
              <a:t>For all of the previous questions: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b="1">
                <a:solidFill>
                  <a:schemeClr val="dk1"/>
                </a:solidFill>
              </a:rPr>
              <a:t>Look at progress probation and academic probation separately</a:t>
            </a:r>
            <a:endParaRPr sz="1800" b="1">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Examine the following characteristics and look for differences among groups:</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Race/ethnicity</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Gender</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Age</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Financial aid</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EOPS</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DSPS</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First generation</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Major</a:t>
            </a:r>
            <a:endParaRPr sz="1800">
              <a:solidFill>
                <a:schemeClr val="dk1"/>
              </a:solidFill>
            </a:endParaRPr>
          </a:p>
          <a:p>
            <a:pPr marL="1371600" lvl="2" indent="-342900" algn="l" rtl="0">
              <a:lnSpc>
                <a:spcPct val="115000"/>
              </a:lnSpc>
              <a:spcBef>
                <a:spcPts val="0"/>
              </a:spcBef>
              <a:spcAft>
                <a:spcPts val="0"/>
              </a:spcAft>
              <a:buClr>
                <a:schemeClr val="dk1"/>
              </a:buClr>
              <a:buSzPts val="1800"/>
              <a:buChar char="■"/>
            </a:pPr>
            <a:r>
              <a:rPr lang="en-US" sz="1800">
                <a:solidFill>
                  <a:schemeClr val="dk1"/>
                </a:solidFill>
              </a:rPr>
              <a:t>Education goal</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For all of the above characteristics and any others you identify, identify </a:t>
            </a:r>
            <a:r>
              <a:rPr lang="en-US" sz="1800" b="1">
                <a:solidFill>
                  <a:schemeClr val="dk1"/>
                </a:solidFill>
              </a:rPr>
              <a:t>which groups are more/less likely</a:t>
            </a:r>
            <a:r>
              <a:rPr lang="en-US" sz="1800">
                <a:solidFill>
                  <a:schemeClr val="dk1"/>
                </a:solidFill>
              </a:rPr>
              <a:t> to be on probation, continue on probation, get dismissed/disqualified, and return to good standing </a:t>
            </a:r>
            <a:endParaRPr sz="2400">
              <a:solidFill>
                <a:schemeClr val="dk1"/>
              </a:solidFill>
            </a:endParaRPr>
          </a:p>
        </p:txBody>
      </p:sp>
      <p:pic>
        <p:nvPicPr>
          <p:cNvPr id="270" name="Google Shape;270;g2a00a13470d_0_77"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75"/>
        <p:cNvGrpSpPr/>
        <p:nvPr/>
      </p:nvGrpSpPr>
      <p:grpSpPr>
        <a:xfrm>
          <a:off x="0" y="0"/>
          <a:ext cx="0" cy="0"/>
          <a:chOff x="0" y="0"/>
          <a:chExt cx="0" cy="0"/>
        </a:xfrm>
      </p:grpSpPr>
      <p:sp>
        <p:nvSpPr>
          <p:cNvPr id="276" name="Google Shape;276;g2a00a13470d_0_89"/>
          <p:cNvSpPr txBox="1">
            <a:spLocks noGrp="1"/>
          </p:cNvSpPr>
          <p:nvPr>
            <p:ph type="title"/>
          </p:nvPr>
        </p:nvSpPr>
        <p:spPr>
          <a:xfrm>
            <a:off x="890350" y="1544700"/>
            <a:ext cx="3312900" cy="1424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Qualitative Data</a:t>
            </a:r>
            <a:endParaRPr sz="4600" b="1" dirty="0">
              <a:solidFill>
                <a:srgbClr val="205867"/>
              </a:solidFill>
              <a:latin typeface="Arial"/>
              <a:ea typeface="Arial"/>
              <a:cs typeface="Arial"/>
              <a:sym typeface="Arial"/>
            </a:endParaRPr>
          </a:p>
        </p:txBody>
      </p:sp>
      <p:grpSp>
        <p:nvGrpSpPr>
          <p:cNvPr id="277" name="Google Shape;277;g2a00a13470d_0_89">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78" name="Google Shape;278;g2a00a13470d_0_89"/>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79" name="Google Shape;279;g2a00a13470d_0_89"/>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80" name="Google Shape;280;g2a00a13470d_0_89">
            <a:extLst>
              <a:ext uri="{C183D7F6-B498-43B3-948B-1728B52AA6E4}">
                <adec:decorative xmlns:adec="http://schemas.microsoft.com/office/drawing/2017/decorative" val="1"/>
              </a:ext>
            </a:extLst>
          </p:cNvPr>
          <p:cNvSpPr/>
          <p:nvPr/>
        </p:nvSpPr>
        <p:spPr>
          <a:xfrm>
            <a:off x="4391290" y="97175"/>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82" name="Google Shape;282;g2a00a13470d_0_89"/>
          <p:cNvSpPr txBox="1"/>
          <p:nvPr/>
        </p:nvSpPr>
        <p:spPr>
          <a:xfrm>
            <a:off x="4585650" y="624725"/>
            <a:ext cx="7269300" cy="4905000"/>
          </a:xfrm>
          <a:prstGeom prst="rect">
            <a:avLst/>
          </a:prstGeom>
          <a:noFill/>
          <a:ln>
            <a:noFill/>
          </a:ln>
        </p:spPr>
        <p:txBody>
          <a:bodyPr spcFirstLastPara="1" wrap="square" lIns="60950" tIns="30475" rIns="60950" bIns="30475" anchor="t" anchorCtr="0">
            <a:spAutoFit/>
          </a:bodyPr>
          <a:lstStyle/>
          <a:p>
            <a:pPr marL="457200" marR="0" lvl="0" indent="-368300" algn="l" rtl="0">
              <a:lnSpc>
                <a:spcPct val="100000"/>
              </a:lnSpc>
              <a:spcBef>
                <a:spcPts val="1000"/>
              </a:spcBef>
              <a:spcAft>
                <a:spcPts val="0"/>
              </a:spcAft>
              <a:buClr>
                <a:schemeClr val="dk1"/>
              </a:buClr>
              <a:buSzPts val="2200"/>
              <a:buChar char="●"/>
            </a:pPr>
            <a:r>
              <a:rPr lang="en-US" sz="3200">
                <a:solidFill>
                  <a:schemeClr val="dk1"/>
                </a:solidFill>
                <a:highlight>
                  <a:schemeClr val="lt1"/>
                </a:highlight>
              </a:rPr>
              <a:t>Through surveys and/or focus groups, ask students about their experiences before getting on probation, while on probation, after being dismissed/disqualified, and after returning to good standing.</a:t>
            </a:r>
            <a:endParaRPr sz="3200">
              <a:solidFill>
                <a:schemeClr val="dk1"/>
              </a:solidFill>
              <a:highlight>
                <a:schemeClr val="lt1"/>
              </a:highlight>
            </a:endParaRPr>
          </a:p>
          <a:p>
            <a:pPr marL="0" marR="0" lvl="0" indent="0" algn="l" rtl="0">
              <a:lnSpc>
                <a:spcPct val="100000"/>
              </a:lnSpc>
              <a:spcBef>
                <a:spcPts val="1000"/>
              </a:spcBef>
              <a:spcAft>
                <a:spcPts val="0"/>
              </a:spcAft>
              <a:buNone/>
            </a:pPr>
            <a:endParaRPr sz="3200">
              <a:solidFill>
                <a:schemeClr val="dk1"/>
              </a:solidFill>
              <a:highlight>
                <a:schemeClr val="lt1"/>
              </a:highlight>
            </a:endParaRPr>
          </a:p>
          <a:p>
            <a:pPr marL="457200" marR="0" lvl="0" indent="-368300" algn="l" rtl="0">
              <a:lnSpc>
                <a:spcPct val="100000"/>
              </a:lnSpc>
              <a:spcBef>
                <a:spcPts val="1000"/>
              </a:spcBef>
              <a:spcAft>
                <a:spcPts val="0"/>
              </a:spcAft>
              <a:buClr>
                <a:schemeClr val="dk1"/>
              </a:buClr>
              <a:buSzPts val="2200"/>
              <a:buChar char="●"/>
            </a:pPr>
            <a:r>
              <a:rPr lang="en-US" sz="3200">
                <a:solidFill>
                  <a:schemeClr val="dk1"/>
                </a:solidFill>
                <a:highlight>
                  <a:schemeClr val="lt1"/>
                </a:highlight>
              </a:rPr>
              <a:t>Ask questions based on where students are in the probation cycle.</a:t>
            </a:r>
            <a:endParaRPr sz="3200">
              <a:solidFill>
                <a:schemeClr val="dk1"/>
              </a:solidFill>
              <a:highlight>
                <a:schemeClr val="lt1"/>
              </a:highlight>
            </a:endParaRPr>
          </a:p>
          <a:p>
            <a:pPr marL="457200" marR="0" lvl="0" indent="-234950" algn="l" rtl="0">
              <a:lnSpc>
                <a:spcPct val="100000"/>
              </a:lnSpc>
              <a:spcBef>
                <a:spcPts val="0"/>
              </a:spcBef>
              <a:spcAft>
                <a:spcPts val="0"/>
              </a:spcAft>
              <a:buClr>
                <a:srgbClr val="262626"/>
              </a:buClr>
              <a:buSzPts val="100"/>
              <a:buFont typeface="Calibri"/>
              <a:buChar char="●"/>
            </a:pPr>
            <a:endParaRPr sz="1000" i="0" u="none" strike="noStrike" cap="none">
              <a:solidFill>
                <a:srgbClr val="262626"/>
              </a:solidFill>
              <a:latin typeface="Calibri"/>
              <a:ea typeface="Calibri"/>
              <a:cs typeface="Calibri"/>
              <a:sym typeface="Calibri"/>
            </a:endParaRPr>
          </a:p>
        </p:txBody>
      </p:sp>
      <p:pic>
        <p:nvPicPr>
          <p:cNvPr id="283" name="Google Shape;283;g2a00a13470d_0_89"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g2a00a13470d_0_101"/>
          <p:cNvSpPr txBox="1">
            <a:spLocks noGrp="1"/>
          </p:cNvSpPr>
          <p:nvPr>
            <p:ph type="title"/>
          </p:nvPr>
        </p:nvSpPr>
        <p:spPr>
          <a:xfrm>
            <a:off x="845475" y="592675"/>
            <a:ext cx="4413600" cy="56730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Qualitative Data</a:t>
            </a:r>
            <a:br>
              <a:rPr lang="en-US" sz="4600" b="1" dirty="0">
                <a:solidFill>
                  <a:srgbClr val="205867"/>
                </a:solidFill>
                <a:latin typeface="Arial"/>
                <a:ea typeface="Arial"/>
                <a:cs typeface="Arial"/>
                <a:sym typeface="Arial"/>
              </a:rPr>
            </a:br>
            <a:br>
              <a:rPr lang="en-US" sz="4600" b="1" dirty="0">
                <a:solidFill>
                  <a:srgbClr val="205867"/>
                </a:solidFill>
                <a:latin typeface="Arial"/>
                <a:ea typeface="Arial"/>
                <a:cs typeface="Arial"/>
                <a:sym typeface="Arial"/>
              </a:rPr>
            </a:br>
            <a:r>
              <a:rPr lang="en-US" sz="4600" b="1" i="1" dirty="0">
                <a:solidFill>
                  <a:srgbClr val="205867"/>
                </a:solidFill>
                <a:latin typeface="Arial"/>
                <a:ea typeface="Arial"/>
                <a:cs typeface="Arial"/>
                <a:sym typeface="Arial"/>
              </a:rPr>
              <a:t>First term on probation</a:t>
            </a:r>
            <a:br>
              <a:rPr lang="en-US" sz="4600" b="1" i="1" dirty="0">
                <a:solidFill>
                  <a:srgbClr val="205867"/>
                </a:solidFill>
                <a:latin typeface="Arial"/>
                <a:ea typeface="Arial"/>
                <a:cs typeface="Arial"/>
                <a:sym typeface="Arial"/>
              </a:rPr>
            </a:br>
            <a:br>
              <a:rPr lang="en-US" sz="4600" b="1" i="1" dirty="0">
                <a:solidFill>
                  <a:srgbClr val="205867"/>
                </a:solidFill>
                <a:latin typeface="Arial"/>
                <a:ea typeface="Arial"/>
                <a:cs typeface="Arial"/>
                <a:sym typeface="Arial"/>
              </a:rPr>
            </a:br>
            <a:r>
              <a:rPr lang="en-US" sz="4600" b="1" i="1" dirty="0">
                <a:solidFill>
                  <a:srgbClr val="205867"/>
                </a:solidFill>
                <a:latin typeface="Arial"/>
                <a:ea typeface="Arial"/>
                <a:cs typeface="Arial"/>
                <a:sym typeface="Arial"/>
              </a:rPr>
              <a:t>Returning students</a:t>
            </a:r>
            <a:endParaRPr sz="4600" b="1" i="1" dirty="0">
              <a:solidFill>
                <a:srgbClr val="205867"/>
              </a:solidFill>
              <a:latin typeface="Arial"/>
              <a:ea typeface="Arial"/>
              <a:cs typeface="Arial"/>
              <a:sym typeface="Arial"/>
            </a:endParaRPr>
          </a:p>
        </p:txBody>
      </p:sp>
      <p:grpSp>
        <p:nvGrpSpPr>
          <p:cNvPr id="290" name="Google Shape;290;g2a00a13470d_0_101">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291" name="Google Shape;291;g2a00a13470d_0_101"/>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92" name="Google Shape;292;g2a00a13470d_0_101"/>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293" name="Google Shape;293;g2a00a13470d_0_101">
            <a:extLst>
              <a:ext uri="{C183D7F6-B498-43B3-948B-1728B52AA6E4}">
                <adec:decorative xmlns:adec="http://schemas.microsoft.com/office/drawing/2017/decorative" val="1"/>
              </a:ext>
            </a:extLst>
          </p:cNvPr>
          <p:cNvSpPr/>
          <p:nvPr/>
        </p:nvSpPr>
        <p:spPr>
          <a:xfrm>
            <a:off x="5219765" y="11105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95" name="Google Shape;295;g2a00a13470d_0_101"/>
          <p:cNvSpPr txBox="1"/>
          <p:nvPr/>
        </p:nvSpPr>
        <p:spPr>
          <a:xfrm>
            <a:off x="5372575" y="194350"/>
            <a:ext cx="6396000" cy="5325900"/>
          </a:xfrm>
          <a:prstGeom prst="rect">
            <a:avLst/>
          </a:prstGeom>
          <a:noFill/>
          <a:ln>
            <a:noFill/>
          </a:ln>
        </p:spPr>
        <p:txBody>
          <a:bodyPr spcFirstLastPara="1" wrap="square" lIns="60950" tIns="30475" rIns="60950" bIns="3047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rPr>
              <a:t>Returning students (those who enrolled in the next primary term)</a:t>
            </a:r>
            <a:endParaRPr sz="200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b="1">
                <a:solidFill>
                  <a:schemeClr val="dk1"/>
                </a:solidFill>
              </a:rPr>
              <a:t>How did you find out that you had been placed on probation?</a:t>
            </a:r>
            <a:endParaRPr sz="2000" b="1">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b="1">
                <a:solidFill>
                  <a:schemeClr val="dk1"/>
                </a:solidFill>
              </a:rPr>
              <a:t>What did you know about probation before being placed on it?</a:t>
            </a:r>
            <a:endParaRPr sz="2000" b="1">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b="1">
                <a:solidFill>
                  <a:schemeClr val="dk1"/>
                </a:solidFill>
              </a:rPr>
              <a:t>What led to them getting on probation?</a:t>
            </a:r>
            <a:endParaRPr sz="2000" b="1">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a:solidFill>
                  <a:schemeClr val="dk1"/>
                </a:solidFill>
              </a:rPr>
              <a:t>What support do they think will help them return to good standing?</a:t>
            </a:r>
            <a:endParaRPr sz="200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b="1">
                <a:solidFill>
                  <a:schemeClr val="dk1"/>
                </a:solidFill>
              </a:rPr>
              <a:t>What will they be doing differently this term to help them return to good standing?</a:t>
            </a:r>
            <a:endParaRPr sz="2000" b="1">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a:solidFill>
                  <a:schemeClr val="dk1"/>
                </a:solidFill>
              </a:rPr>
              <a:t>Looking back, what could have helped you avoid probation?</a:t>
            </a:r>
            <a:endParaRPr sz="200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b="1">
                <a:solidFill>
                  <a:schemeClr val="dk1"/>
                </a:solidFill>
              </a:rPr>
              <a:t>What do you think colleges can/should do to help students avoid probation? </a:t>
            </a:r>
            <a:endParaRPr sz="2700">
              <a:solidFill>
                <a:schemeClr val="dk1"/>
              </a:solidFill>
            </a:endParaRPr>
          </a:p>
        </p:txBody>
      </p:sp>
      <p:pic>
        <p:nvPicPr>
          <p:cNvPr id="296" name="Google Shape;296;g2a00a13470d_0_101"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sp>
        <p:nvSpPr>
          <p:cNvPr id="302" name="Google Shape;302;g2631563e5ab_0_0"/>
          <p:cNvSpPr txBox="1">
            <a:spLocks noGrp="1"/>
          </p:cNvSpPr>
          <p:nvPr>
            <p:ph type="title"/>
          </p:nvPr>
        </p:nvSpPr>
        <p:spPr>
          <a:xfrm>
            <a:off x="769075" y="592675"/>
            <a:ext cx="4413600" cy="56730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Qualitative Data</a:t>
            </a: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First term on probation</a:t>
            </a:r>
            <a:endParaRPr sz="4600" b="1" i="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i="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Stopped out students</a:t>
            </a:r>
            <a:endParaRPr sz="4600" b="1" i="1" dirty="0">
              <a:solidFill>
                <a:srgbClr val="205867"/>
              </a:solidFill>
              <a:latin typeface="Arial"/>
              <a:ea typeface="Arial"/>
              <a:cs typeface="Arial"/>
              <a:sym typeface="Arial"/>
            </a:endParaRPr>
          </a:p>
        </p:txBody>
      </p:sp>
      <p:grpSp>
        <p:nvGrpSpPr>
          <p:cNvPr id="303" name="Google Shape;303;g2631563e5ab_0_0">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304" name="Google Shape;304;g2631563e5ab_0_0"/>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05" name="Google Shape;305;g2631563e5ab_0_0"/>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306" name="Google Shape;306;g2631563e5ab_0_0">
            <a:extLst>
              <a:ext uri="{C183D7F6-B498-43B3-948B-1728B52AA6E4}">
                <adec:decorative xmlns:adec="http://schemas.microsoft.com/office/drawing/2017/decorative" val="1"/>
              </a:ext>
            </a:extLst>
          </p:cNvPr>
          <p:cNvSpPr/>
          <p:nvPr/>
        </p:nvSpPr>
        <p:spPr>
          <a:xfrm>
            <a:off x="5219765" y="11105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308" name="Google Shape;308;g2631563e5ab_0_0"/>
          <p:cNvSpPr txBox="1"/>
          <p:nvPr/>
        </p:nvSpPr>
        <p:spPr>
          <a:xfrm>
            <a:off x="5263225" y="194350"/>
            <a:ext cx="6505500" cy="5735100"/>
          </a:xfrm>
          <a:prstGeom prst="rect">
            <a:avLst/>
          </a:prstGeom>
          <a:noFill/>
          <a:ln>
            <a:noFill/>
          </a:ln>
        </p:spPr>
        <p:txBody>
          <a:bodyPr spcFirstLastPara="1" wrap="square" lIns="60950" tIns="30475" rIns="60950" bIns="30475" anchor="t" anchorCtr="0">
            <a:spAutoFit/>
          </a:bodyPr>
          <a:lstStyle/>
          <a:p>
            <a:pPr marL="457200" lvl="0" indent="-349250" algn="l" rtl="0">
              <a:lnSpc>
                <a:spcPct val="115000"/>
              </a:lnSpc>
              <a:spcBef>
                <a:spcPts val="0"/>
              </a:spcBef>
              <a:spcAft>
                <a:spcPts val="0"/>
              </a:spcAft>
              <a:buClr>
                <a:schemeClr val="dk1"/>
              </a:buClr>
              <a:buSzPts val="1900"/>
              <a:buChar char="●"/>
            </a:pPr>
            <a:r>
              <a:rPr lang="en-US" sz="1900" dirty="0">
                <a:solidFill>
                  <a:schemeClr val="dk1"/>
                </a:solidFill>
              </a:rPr>
              <a:t>Stopped out students (those who did not enroll in the next primary term)</a:t>
            </a:r>
            <a:endParaRPr sz="1900" dirty="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dirty="0">
                <a:solidFill>
                  <a:schemeClr val="dk1"/>
                </a:solidFill>
              </a:rPr>
              <a:t>How did you find out that you had been placed on probation?</a:t>
            </a:r>
            <a:endParaRPr sz="1900" dirty="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dirty="0">
                <a:solidFill>
                  <a:schemeClr val="dk1"/>
                </a:solidFill>
              </a:rPr>
              <a:t>What did you know about probation before being placed on it?</a:t>
            </a:r>
            <a:endParaRPr sz="1900" dirty="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dirty="0">
                <a:solidFill>
                  <a:schemeClr val="dk1"/>
                </a:solidFill>
              </a:rPr>
              <a:t>What led to them getting on probation?</a:t>
            </a:r>
            <a:endParaRPr sz="1900" dirty="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b="1" dirty="0">
                <a:solidFill>
                  <a:schemeClr val="dk1"/>
                </a:solidFill>
              </a:rPr>
              <a:t>Why have they decided not to enroll this term?</a:t>
            </a:r>
            <a:endParaRPr sz="1900" b="1" dirty="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dirty="0">
                <a:solidFill>
                  <a:schemeClr val="dk1"/>
                </a:solidFill>
              </a:rPr>
              <a:t>Are they planning to return to the college? </a:t>
            </a:r>
            <a:endParaRPr sz="1900" dirty="0">
              <a:solidFill>
                <a:schemeClr val="dk1"/>
              </a:solidFill>
            </a:endParaRPr>
          </a:p>
          <a:p>
            <a:pPr marL="1371600" lvl="2" indent="-349250" algn="l" rtl="0">
              <a:lnSpc>
                <a:spcPct val="115000"/>
              </a:lnSpc>
              <a:spcBef>
                <a:spcPts val="0"/>
              </a:spcBef>
              <a:spcAft>
                <a:spcPts val="0"/>
              </a:spcAft>
              <a:buClr>
                <a:schemeClr val="dk1"/>
              </a:buClr>
              <a:buSzPts val="1900"/>
              <a:buChar char="■"/>
            </a:pPr>
            <a:r>
              <a:rPr lang="en-US" sz="1900" dirty="0">
                <a:solidFill>
                  <a:schemeClr val="dk1"/>
                </a:solidFill>
              </a:rPr>
              <a:t>What needs to happen for them to return to college?</a:t>
            </a:r>
            <a:endParaRPr sz="1900" dirty="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dirty="0">
                <a:solidFill>
                  <a:schemeClr val="dk1"/>
                </a:solidFill>
              </a:rPr>
              <a:t>What support do they think will help them return to good standing?</a:t>
            </a:r>
            <a:endParaRPr sz="1900" dirty="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b="1" dirty="0">
                <a:solidFill>
                  <a:schemeClr val="dk1"/>
                </a:solidFill>
              </a:rPr>
              <a:t>Looking back, what could have helped you avoid probation?</a:t>
            </a:r>
            <a:endParaRPr sz="1900" b="1" dirty="0">
              <a:solidFill>
                <a:schemeClr val="dk1"/>
              </a:solidFill>
            </a:endParaRPr>
          </a:p>
          <a:p>
            <a:pPr marL="1371600" lvl="2" indent="-349250" algn="l" rtl="0">
              <a:lnSpc>
                <a:spcPct val="115000"/>
              </a:lnSpc>
              <a:spcBef>
                <a:spcPts val="0"/>
              </a:spcBef>
              <a:spcAft>
                <a:spcPts val="0"/>
              </a:spcAft>
              <a:buClr>
                <a:schemeClr val="dk1"/>
              </a:buClr>
              <a:buSzPts val="1900"/>
              <a:buChar char="■"/>
            </a:pPr>
            <a:r>
              <a:rPr lang="en-US" sz="1900" dirty="0">
                <a:solidFill>
                  <a:schemeClr val="dk1"/>
                </a:solidFill>
              </a:rPr>
              <a:t>What do you think colleges can/should do to help students avoid probation? </a:t>
            </a:r>
            <a:endParaRPr sz="2600" dirty="0">
              <a:solidFill>
                <a:schemeClr val="dk1"/>
              </a:solidFill>
            </a:endParaRPr>
          </a:p>
        </p:txBody>
      </p:sp>
      <p:pic>
        <p:nvPicPr>
          <p:cNvPr id="309" name="Google Shape;309;g2631563e5ab_0_0"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2a2c2219bd8_0_0"/>
          <p:cNvSpPr txBox="1">
            <a:spLocks noGrp="1"/>
          </p:cNvSpPr>
          <p:nvPr>
            <p:ph type="ctrTitle"/>
          </p:nvPr>
        </p:nvSpPr>
        <p:spPr>
          <a:xfrm>
            <a:off x="125986" y="53780"/>
            <a:ext cx="6562200" cy="1087500"/>
          </a:xfrm>
          <a:prstGeom prst="rect">
            <a:avLst/>
          </a:prstGeom>
          <a:noFill/>
          <a:ln>
            <a:noFill/>
          </a:ln>
        </p:spPr>
        <p:txBody>
          <a:bodyPr spcFirstLastPara="1" wrap="square" lIns="95225" tIns="47600" rIns="95225" bIns="47600" anchor="ctr" anchorCtr="0">
            <a:noAutofit/>
          </a:bodyPr>
          <a:lstStyle/>
          <a:p>
            <a:pPr marL="0" marR="0" lvl="0" indent="0" algn="ctr" rtl="0">
              <a:lnSpc>
                <a:spcPct val="100000"/>
              </a:lnSpc>
              <a:spcBef>
                <a:spcPts val="0"/>
              </a:spcBef>
              <a:spcAft>
                <a:spcPts val="0"/>
              </a:spcAft>
              <a:buClr>
                <a:schemeClr val="lt1"/>
              </a:buClr>
              <a:buSzPts val="6600"/>
              <a:buFont typeface="Arial"/>
              <a:buNone/>
            </a:pPr>
            <a:r>
              <a:rPr lang="en-US" sz="5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About The RP Group</a:t>
            </a:r>
            <a:endParaRPr sz="5300" b="0" i="0" u="none" strike="noStrike" cap="none" dirty="0">
              <a:solidFill>
                <a:schemeClr val="lt1"/>
              </a:solidFill>
              <a:latin typeface="Arial"/>
              <a:ea typeface="Arial"/>
              <a:cs typeface="Arial"/>
              <a:sym typeface="Arial"/>
            </a:endParaRPr>
          </a:p>
        </p:txBody>
      </p:sp>
      <p:sp>
        <p:nvSpPr>
          <p:cNvPr id="94" name="Google Shape;94;g2a2c2219bd8_0_0"/>
          <p:cNvSpPr txBox="1">
            <a:spLocks noGrp="1"/>
          </p:cNvSpPr>
          <p:nvPr>
            <p:ph type="subTitle" idx="1"/>
          </p:nvPr>
        </p:nvSpPr>
        <p:spPr>
          <a:xfrm>
            <a:off x="125986" y="1067920"/>
            <a:ext cx="6562200" cy="4039200"/>
          </a:xfrm>
          <a:prstGeom prst="rect">
            <a:avLst/>
          </a:prstGeom>
          <a:noFill/>
          <a:ln>
            <a:noFill/>
          </a:ln>
        </p:spPr>
        <p:txBody>
          <a:bodyPr spcFirstLastPara="1" wrap="square" lIns="95225" tIns="47600" rIns="95225" bIns="47600" anchor="t" anchorCtr="0">
            <a:noAutofit/>
          </a:bodyPr>
          <a:lstStyle/>
          <a:p>
            <a:pPr marL="0" lvl="0" indent="0" algn="l" rtl="0">
              <a:lnSpc>
                <a:spcPct val="100000"/>
              </a:lnSpc>
              <a:spcBef>
                <a:spcPts val="0"/>
              </a:spcBef>
              <a:spcAft>
                <a:spcPts val="0"/>
              </a:spcAft>
              <a:buClr>
                <a:schemeClr val="dk1"/>
              </a:buClr>
              <a:buSzPts val="2500"/>
              <a:buFont typeface="Arial"/>
              <a:buNone/>
            </a:pPr>
            <a:r>
              <a:rPr lang="en-US" sz="2000" b="1" dirty="0"/>
              <a:t>Mission</a:t>
            </a:r>
            <a:r>
              <a:rPr lang="en-US" sz="2000" dirty="0"/>
              <a:t>: As the representative organization for Institutional Research, Planning, and Effectiveness (IRPE) professionals in the California Community Colleges (CCC) system, The RP Group strengthens the ability of CCC to discover and undertake high-quality research, planning, and assessments that improve evidence-based decision-making, institutional effectiveness, and success for all students.</a:t>
            </a:r>
            <a:endParaRPr sz="2000" dirty="0"/>
          </a:p>
          <a:p>
            <a:pPr marL="0" lvl="0" indent="0" algn="l" rtl="0">
              <a:lnSpc>
                <a:spcPct val="100000"/>
              </a:lnSpc>
              <a:spcBef>
                <a:spcPts val="1000"/>
              </a:spcBef>
              <a:spcAft>
                <a:spcPts val="0"/>
              </a:spcAft>
              <a:buClr>
                <a:schemeClr val="dk1"/>
              </a:buClr>
              <a:buSzPts val="2500"/>
              <a:buFont typeface="Arial"/>
              <a:buNone/>
            </a:pPr>
            <a:r>
              <a:rPr lang="en-US" sz="2000" b="1" dirty="0"/>
              <a:t>Services</a:t>
            </a:r>
            <a:r>
              <a:rPr lang="en-US" sz="2000" dirty="0"/>
              <a:t>: Research, evaluation, planning, professional development, and technical assistance—designed and conducted by CCC practitioners</a:t>
            </a:r>
            <a:endParaRPr sz="2000" dirty="0"/>
          </a:p>
          <a:p>
            <a:pPr marL="0" lvl="0" indent="0" algn="l" rtl="0">
              <a:lnSpc>
                <a:spcPct val="100000"/>
              </a:lnSpc>
              <a:spcBef>
                <a:spcPts val="1000"/>
              </a:spcBef>
              <a:spcAft>
                <a:spcPts val="1000"/>
              </a:spcAft>
              <a:buClr>
                <a:schemeClr val="dk1"/>
              </a:buClr>
              <a:buSzPts val="2500"/>
              <a:buFont typeface="Arial"/>
              <a:buNone/>
            </a:pPr>
            <a:r>
              <a:rPr lang="en-US" sz="2000" b="1" dirty="0"/>
              <a:t>Organization</a:t>
            </a:r>
            <a:r>
              <a:rPr lang="en-US" sz="2000" dirty="0"/>
              <a:t>: 501(c)3 with roots as membership organization</a:t>
            </a:r>
            <a:endParaRPr sz="2000" dirty="0"/>
          </a:p>
        </p:txBody>
      </p:sp>
      <p:sp>
        <p:nvSpPr>
          <p:cNvPr id="95" name="Google Shape;95;g2a2c2219bd8_0_0"/>
          <p:cNvSpPr txBox="1">
            <a:spLocks noGrp="1"/>
          </p:cNvSpPr>
          <p:nvPr>
            <p:ph type="sldNum" idx="12"/>
          </p:nvPr>
        </p:nvSpPr>
        <p:spPr>
          <a:xfrm>
            <a:off x="634984" y="6319590"/>
            <a:ext cx="2857800" cy="379200"/>
          </a:xfrm>
          <a:prstGeom prst="rect">
            <a:avLst/>
          </a:prstGeom>
          <a:noFill/>
          <a:ln>
            <a:noFill/>
          </a:ln>
        </p:spPr>
        <p:txBody>
          <a:bodyPr spcFirstLastPara="1" wrap="square" lIns="95225" tIns="47600" rIns="95225" bIns="476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2</a:t>
            </a:fld>
            <a:endParaRPr/>
          </a:p>
        </p:txBody>
      </p:sp>
      <p:pic>
        <p:nvPicPr>
          <p:cNvPr id="96" name="Google Shape;96;g2a2c2219bd8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91359" y="0"/>
            <a:ext cx="5400640" cy="54006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14"/>
        <p:cNvGrpSpPr/>
        <p:nvPr/>
      </p:nvGrpSpPr>
      <p:grpSpPr>
        <a:xfrm>
          <a:off x="0" y="0"/>
          <a:ext cx="0" cy="0"/>
          <a:chOff x="0" y="0"/>
          <a:chExt cx="0" cy="0"/>
        </a:xfrm>
      </p:grpSpPr>
      <p:sp>
        <p:nvSpPr>
          <p:cNvPr id="315" name="Google Shape;315;g2a00a13470d_0_113"/>
          <p:cNvSpPr txBox="1">
            <a:spLocks noGrp="1"/>
          </p:cNvSpPr>
          <p:nvPr>
            <p:ph type="title"/>
          </p:nvPr>
        </p:nvSpPr>
        <p:spPr>
          <a:xfrm>
            <a:off x="806175" y="1128000"/>
            <a:ext cx="4413600" cy="3548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Qualitative Data</a:t>
            </a: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Continuing on probation</a:t>
            </a:r>
            <a:endParaRPr sz="4600" b="1" i="1" dirty="0">
              <a:solidFill>
                <a:srgbClr val="205867"/>
              </a:solidFill>
              <a:latin typeface="Arial"/>
              <a:ea typeface="Arial"/>
              <a:cs typeface="Arial"/>
              <a:sym typeface="Arial"/>
            </a:endParaRPr>
          </a:p>
        </p:txBody>
      </p:sp>
      <p:grpSp>
        <p:nvGrpSpPr>
          <p:cNvPr id="316" name="Google Shape;316;g2a00a13470d_0_113">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317" name="Google Shape;317;g2a00a13470d_0_113"/>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18" name="Google Shape;318;g2a00a13470d_0_113"/>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319" name="Google Shape;319;g2a00a13470d_0_113">
            <a:extLst>
              <a:ext uri="{C183D7F6-B498-43B3-948B-1728B52AA6E4}">
                <adec:decorative xmlns:adec="http://schemas.microsoft.com/office/drawing/2017/decorative" val="1"/>
              </a:ext>
            </a:extLst>
          </p:cNvPr>
          <p:cNvSpPr/>
          <p:nvPr/>
        </p:nvSpPr>
        <p:spPr>
          <a:xfrm>
            <a:off x="5219765" y="11105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321" name="Google Shape;321;g2a00a13470d_0_113"/>
          <p:cNvSpPr txBox="1"/>
          <p:nvPr/>
        </p:nvSpPr>
        <p:spPr>
          <a:xfrm>
            <a:off x="5358700" y="434400"/>
            <a:ext cx="6396000" cy="5453400"/>
          </a:xfrm>
          <a:prstGeom prst="rect">
            <a:avLst/>
          </a:prstGeom>
          <a:noFill/>
          <a:ln>
            <a:noFill/>
          </a:ln>
        </p:spPr>
        <p:txBody>
          <a:bodyPr spcFirstLastPara="1" wrap="square" lIns="60950" tIns="30475" rIns="60950" bIns="30475" anchor="t" anchorCtr="0">
            <a:spAutoFit/>
          </a:bodyPr>
          <a:lstStyle/>
          <a:p>
            <a:pPr marL="457200" lvl="0" indent="-368300" algn="l" rtl="0">
              <a:lnSpc>
                <a:spcPct val="115000"/>
              </a:lnSpc>
              <a:spcBef>
                <a:spcPts val="0"/>
              </a:spcBef>
              <a:spcAft>
                <a:spcPts val="0"/>
              </a:spcAft>
              <a:buClr>
                <a:schemeClr val="dk1"/>
              </a:buClr>
              <a:buSzPts val="2200"/>
              <a:buChar char="●"/>
            </a:pPr>
            <a:r>
              <a:rPr lang="en-US" sz="2200">
                <a:solidFill>
                  <a:schemeClr val="dk1"/>
                </a:solidFill>
              </a:rPr>
              <a:t>What led to them getting on probation?</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What support do they think will help them return to good standing?</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What changes have they made to help them return to good standing?</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b="1">
                <a:solidFill>
                  <a:schemeClr val="dk1"/>
                </a:solidFill>
              </a:rPr>
              <a:t>How is the current semester going?</a:t>
            </a:r>
            <a:endParaRPr sz="2200" b="1">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b="1">
                <a:solidFill>
                  <a:schemeClr val="dk1"/>
                </a:solidFill>
              </a:rPr>
              <a:t>What has been helping them in their efforts to return to good standing?</a:t>
            </a:r>
            <a:endParaRPr sz="2200" b="1">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Looking back, what could have helped you avoid probation?</a:t>
            </a:r>
            <a:endParaRPr sz="2200">
              <a:solidFill>
                <a:schemeClr val="dk1"/>
              </a:solidFill>
            </a:endParaRPr>
          </a:p>
          <a:p>
            <a:pPr marL="914400" lvl="1" indent="-368300" algn="l" rtl="0">
              <a:lnSpc>
                <a:spcPct val="115000"/>
              </a:lnSpc>
              <a:spcBef>
                <a:spcPts val="1000"/>
              </a:spcBef>
              <a:spcAft>
                <a:spcPts val="1000"/>
              </a:spcAft>
              <a:buClr>
                <a:schemeClr val="dk1"/>
              </a:buClr>
              <a:buSzPts val="2200"/>
              <a:buChar char="○"/>
            </a:pPr>
            <a:r>
              <a:rPr lang="en-US" sz="2200">
                <a:solidFill>
                  <a:schemeClr val="dk1"/>
                </a:solidFill>
              </a:rPr>
              <a:t>What do you think colleges can/should do to help students avoid probation? </a:t>
            </a:r>
            <a:endParaRPr sz="3400">
              <a:solidFill>
                <a:schemeClr val="dk1"/>
              </a:solidFill>
            </a:endParaRPr>
          </a:p>
        </p:txBody>
      </p:sp>
      <p:pic>
        <p:nvPicPr>
          <p:cNvPr id="322" name="Google Shape;322;g2a00a13470d_0_113"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27"/>
        <p:cNvGrpSpPr/>
        <p:nvPr/>
      </p:nvGrpSpPr>
      <p:grpSpPr>
        <a:xfrm>
          <a:off x="0" y="0"/>
          <a:ext cx="0" cy="0"/>
          <a:chOff x="0" y="0"/>
          <a:chExt cx="0" cy="0"/>
        </a:xfrm>
      </p:grpSpPr>
      <p:sp>
        <p:nvSpPr>
          <p:cNvPr id="328" name="Google Shape;328;g2a00a13470d_0_125"/>
          <p:cNvSpPr txBox="1">
            <a:spLocks noGrp="1"/>
          </p:cNvSpPr>
          <p:nvPr>
            <p:ph type="title"/>
          </p:nvPr>
        </p:nvSpPr>
        <p:spPr>
          <a:xfrm>
            <a:off x="806175" y="1128000"/>
            <a:ext cx="4413600" cy="3548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Qualitative Data</a:t>
            </a: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Returned to good standing</a:t>
            </a:r>
            <a:endParaRPr sz="4600" b="1" i="1" dirty="0">
              <a:solidFill>
                <a:srgbClr val="205867"/>
              </a:solidFill>
              <a:latin typeface="Arial"/>
              <a:ea typeface="Arial"/>
              <a:cs typeface="Arial"/>
              <a:sym typeface="Arial"/>
            </a:endParaRPr>
          </a:p>
        </p:txBody>
      </p:sp>
      <p:grpSp>
        <p:nvGrpSpPr>
          <p:cNvPr id="329" name="Google Shape;329;g2a00a13470d_0_125">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330" name="Google Shape;330;g2a00a13470d_0_125"/>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31" name="Google Shape;331;g2a00a13470d_0_125"/>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332" name="Google Shape;332;g2a00a13470d_0_125">
            <a:extLst>
              <a:ext uri="{C183D7F6-B498-43B3-948B-1728B52AA6E4}">
                <adec:decorative xmlns:adec="http://schemas.microsoft.com/office/drawing/2017/decorative" val="1"/>
              </a:ext>
            </a:extLst>
          </p:cNvPr>
          <p:cNvSpPr/>
          <p:nvPr/>
        </p:nvSpPr>
        <p:spPr>
          <a:xfrm>
            <a:off x="5219765" y="11105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334" name="Google Shape;334;g2a00a13470d_0_125"/>
          <p:cNvSpPr txBox="1"/>
          <p:nvPr/>
        </p:nvSpPr>
        <p:spPr>
          <a:xfrm>
            <a:off x="5377275" y="295575"/>
            <a:ext cx="6396000" cy="6088800"/>
          </a:xfrm>
          <a:prstGeom prst="rect">
            <a:avLst/>
          </a:prstGeom>
          <a:noFill/>
          <a:ln>
            <a:noFill/>
          </a:ln>
        </p:spPr>
        <p:txBody>
          <a:bodyPr spcFirstLastPara="1" wrap="square" lIns="60950" tIns="30475" rIns="60950" bIns="30475" anchor="t" anchorCtr="0">
            <a:spAutoFit/>
          </a:bodyPr>
          <a:lstStyle/>
          <a:p>
            <a:pPr marL="457200" lvl="0" indent="-349250" algn="l" rtl="0">
              <a:lnSpc>
                <a:spcPct val="115000"/>
              </a:lnSpc>
              <a:spcBef>
                <a:spcPts val="0"/>
              </a:spcBef>
              <a:spcAft>
                <a:spcPts val="0"/>
              </a:spcAft>
              <a:buClr>
                <a:schemeClr val="dk1"/>
              </a:buClr>
              <a:buSzPts val="1900"/>
              <a:buChar char="●"/>
            </a:pPr>
            <a:r>
              <a:rPr lang="en-US" sz="1900">
                <a:solidFill>
                  <a:schemeClr val="dk1"/>
                </a:solidFill>
              </a:rPr>
              <a:t>What led to them getting on probation?</a:t>
            </a:r>
            <a:endParaRPr sz="1900">
              <a:solidFill>
                <a:schemeClr val="dk1"/>
              </a:solidFill>
            </a:endParaRPr>
          </a:p>
          <a:p>
            <a:pPr marL="457200" lvl="0" indent="-349250" algn="l" rtl="0">
              <a:lnSpc>
                <a:spcPct val="115000"/>
              </a:lnSpc>
              <a:spcBef>
                <a:spcPts val="1000"/>
              </a:spcBef>
              <a:spcAft>
                <a:spcPts val="0"/>
              </a:spcAft>
              <a:buClr>
                <a:schemeClr val="dk1"/>
              </a:buClr>
              <a:buSzPts val="1900"/>
              <a:buChar char="●"/>
            </a:pPr>
            <a:r>
              <a:rPr lang="en-US" sz="1900">
                <a:solidFill>
                  <a:schemeClr val="dk1"/>
                </a:solidFill>
              </a:rPr>
              <a:t>How did they return to good standing?</a:t>
            </a:r>
            <a:endParaRPr sz="1900">
              <a:solidFill>
                <a:schemeClr val="dk1"/>
              </a:solidFill>
            </a:endParaRPr>
          </a:p>
          <a:p>
            <a:pPr marL="457200" lvl="0" indent="-349250" algn="l" rtl="0">
              <a:lnSpc>
                <a:spcPct val="115000"/>
              </a:lnSpc>
              <a:spcBef>
                <a:spcPts val="1000"/>
              </a:spcBef>
              <a:spcAft>
                <a:spcPts val="0"/>
              </a:spcAft>
              <a:buClr>
                <a:schemeClr val="dk1"/>
              </a:buClr>
              <a:buSzPts val="1900"/>
              <a:buChar char="●"/>
            </a:pPr>
            <a:r>
              <a:rPr lang="en-US" sz="1900" b="1">
                <a:solidFill>
                  <a:schemeClr val="dk1"/>
                </a:solidFill>
              </a:rPr>
              <a:t>What support did they receive? From whom? How helpful was this support and how?</a:t>
            </a:r>
            <a:endParaRPr sz="1900" b="1">
              <a:solidFill>
                <a:schemeClr val="dk1"/>
              </a:solidFill>
            </a:endParaRPr>
          </a:p>
          <a:p>
            <a:pPr marL="457200" lvl="0" indent="-349250" algn="l" rtl="0">
              <a:lnSpc>
                <a:spcPct val="115000"/>
              </a:lnSpc>
              <a:spcBef>
                <a:spcPts val="1000"/>
              </a:spcBef>
              <a:spcAft>
                <a:spcPts val="0"/>
              </a:spcAft>
              <a:buClr>
                <a:schemeClr val="dk1"/>
              </a:buClr>
              <a:buSzPts val="1900"/>
              <a:buChar char="●"/>
            </a:pPr>
            <a:r>
              <a:rPr lang="en-US" sz="1900">
                <a:solidFill>
                  <a:schemeClr val="dk1"/>
                </a:solidFill>
              </a:rPr>
              <a:t>What did they do differently?</a:t>
            </a:r>
            <a:endParaRPr sz="1900">
              <a:solidFill>
                <a:schemeClr val="dk1"/>
              </a:solidFill>
            </a:endParaRPr>
          </a:p>
          <a:p>
            <a:pPr marL="457200" lvl="0" indent="-349250" algn="l" rtl="0">
              <a:lnSpc>
                <a:spcPct val="115000"/>
              </a:lnSpc>
              <a:spcBef>
                <a:spcPts val="1000"/>
              </a:spcBef>
              <a:spcAft>
                <a:spcPts val="0"/>
              </a:spcAft>
              <a:buClr>
                <a:schemeClr val="dk1"/>
              </a:buClr>
              <a:buSzPts val="1900"/>
              <a:buChar char="●"/>
            </a:pPr>
            <a:r>
              <a:rPr lang="en-US" sz="1900" b="1">
                <a:solidFill>
                  <a:schemeClr val="dk1"/>
                </a:solidFill>
              </a:rPr>
              <a:t>What advice do they have for other students on probation?</a:t>
            </a:r>
            <a:endParaRPr sz="1900" b="1">
              <a:solidFill>
                <a:schemeClr val="dk1"/>
              </a:solidFill>
            </a:endParaRPr>
          </a:p>
          <a:p>
            <a:pPr marL="457200" lvl="0" indent="-349250" algn="l" rtl="0">
              <a:lnSpc>
                <a:spcPct val="115000"/>
              </a:lnSpc>
              <a:spcBef>
                <a:spcPts val="1000"/>
              </a:spcBef>
              <a:spcAft>
                <a:spcPts val="0"/>
              </a:spcAft>
              <a:buClr>
                <a:schemeClr val="dk1"/>
              </a:buClr>
              <a:buSzPts val="1900"/>
              <a:buChar char="●"/>
            </a:pPr>
            <a:r>
              <a:rPr lang="en-US" sz="1900">
                <a:solidFill>
                  <a:schemeClr val="dk1"/>
                </a:solidFill>
              </a:rPr>
              <a:t>What do they know now that they wish they had known before getting on probation?</a:t>
            </a:r>
            <a:endParaRPr sz="1900">
              <a:solidFill>
                <a:schemeClr val="dk1"/>
              </a:solidFill>
            </a:endParaRPr>
          </a:p>
          <a:p>
            <a:pPr marL="457200" lvl="0" indent="-349250" algn="l" rtl="0">
              <a:lnSpc>
                <a:spcPct val="115000"/>
              </a:lnSpc>
              <a:spcBef>
                <a:spcPts val="1000"/>
              </a:spcBef>
              <a:spcAft>
                <a:spcPts val="0"/>
              </a:spcAft>
              <a:buClr>
                <a:schemeClr val="dk1"/>
              </a:buClr>
              <a:buSzPts val="1900"/>
              <a:buChar char="●"/>
            </a:pPr>
            <a:r>
              <a:rPr lang="en-US" sz="1900">
                <a:solidFill>
                  <a:schemeClr val="dk1"/>
                </a:solidFill>
              </a:rPr>
              <a:t>Looking back, what could have helped you avoid probation?</a:t>
            </a:r>
            <a:endParaRPr sz="1900">
              <a:solidFill>
                <a:schemeClr val="dk1"/>
              </a:solidFill>
            </a:endParaRPr>
          </a:p>
          <a:p>
            <a:pPr marL="914400" lvl="1" indent="-349250" algn="l" rtl="0">
              <a:lnSpc>
                <a:spcPct val="115000"/>
              </a:lnSpc>
              <a:spcBef>
                <a:spcPts val="1000"/>
              </a:spcBef>
              <a:spcAft>
                <a:spcPts val="0"/>
              </a:spcAft>
              <a:buClr>
                <a:schemeClr val="dk1"/>
              </a:buClr>
              <a:buSzPts val="1900"/>
              <a:buChar char="○"/>
            </a:pPr>
            <a:r>
              <a:rPr lang="en-US" sz="1900">
                <a:solidFill>
                  <a:schemeClr val="dk1"/>
                </a:solidFill>
              </a:rPr>
              <a:t>What do you think colleges can/should do to help students avoid probation? </a:t>
            </a:r>
            <a:endParaRPr sz="1900">
              <a:solidFill>
                <a:schemeClr val="dk1"/>
              </a:solidFill>
            </a:endParaRPr>
          </a:p>
          <a:p>
            <a:pPr marL="457200" lvl="0" indent="-349250" algn="l" rtl="0">
              <a:lnSpc>
                <a:spcPct val="115000"/>
              </a:lnSpc>
              <a:spcBef>
                <a:spcPts val="1000"/>
              </a:spcBef>
              <a:spcAft>
                <a:spcPts val="1000"/>
              </a:spcAft>
              <a:buClr>
                <a:schemeClr val="dk1"/>
              </a:buClr>
              <a:buSzPts val="1900"/>
              <a:buChar char="●"/>
            </a:pPr>
            <a:r>
              <a:rPr lang="en-US" sz="1900" b="1">
                <a:solidFill>
                  <a:schemeClr val="dk1"/>
                </a:solidFill>
              </a:rPr>
              <a:t>What do you think will be most important to you not returning to probation?</a:t>
            </a:r>
            <a:endParaRPr sz="1900" b="1">
              <a:solidFill>
                <a:schemeClr val="dk1"/>
              </a:solidFill>
            </a:endParaRPr>
          </a:p>
        </p:txBody>
      </p:sp>
      <p:pic>
        <p:nvPicPr>
          <p:cNvPr id="335" name="Google Shape;335;g2a00a13470d_0_125"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sp>
        <p:nvSpPr>
          <p:cNvPr id="341" name="Google Shape;341;g2a00a13470d_0_137"/>
          <p:cNvSpPr txBox="1">
            <a:spLocks noGrp="1"/>
          </p:cNvSpPr>
          <p:nvPr>
            <p:ph type="title"/>
          </p:nvPr>
        </p:nvSpPr>
        <p:spPr>
          <a:xfrm>
            <a:off x="806175" y="1128000"/>
            <a:ext cx="4413600" cy="3548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Qualitative Data</a:t>
            </a: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i="1" dirty="0">
                <a:solidFill>
                  <a:srgbClr val="205867"/>
                </a:solidFill>
                <a:latin typeface="Arial"/>
                <a:ea typeface="Arial"/>
                <a:cs typeface="Arial"/>
                <a:sym typeface="Arial"/>
              </a:rPr>
              <a:t>Dismissed/ Disqualified</a:t>
            </a:r>
            <a:endParaRPr sz="4600" b="1" i="1" dirty="0">
              <a:solidFill>
                <a:srgbClr val="205867"/>
              </a:solidFill>
              <a:latin typeface="Arial"/>
              <a:ea typeface="Arial"/>
              <a:cs typeface="Arial"/>
              <a:sym typeface="Arial"/>
            </a:endParaRPr>
          </a:p>
        </p:txBody>
      </p:sp>
      <p:grpSp>
        <p:nvGrpSpPr>
          <p:cNvPr id="342" name="Google Shape;342;g2a00a13470d_0_137">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343" name="Google Shape;343;g2a00a13470d_0_137"/>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44" name="Google Shape;344;g2a00a13470d_0_137"/>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345" name="Google Shape;345;g2a00a13470d_0_137">
            <a:extLst>
              <a:ext uri="{C183D7F6-B498-43B3-948B-1728B52AA6E4}">
                <adec:decorative xmlns:adec="http://schemas.microsoft.com/office/drawing/2017/decorative" val="1"/>
              </a:ext>
            </a:extLst>
          </p:cNvPr>
          <p:cNvSpPr/>
          <p:nvPr/>
        </p:nvSpPr>
        <p:spPr>
          <a:xfrm>
            <a:off x="5219765" y="11105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347" name="Google Shape;347;g2a00a13470d_0_137"/>
          <p:cNvSpPr txBox="1"/>
          <p:nvPr/>
        </p:nvSpPr>
        <p:spPr>
          <a:xfrm>
            <a:off x="5358700" y="295575"/>
            <a:ext cx="6396000" cy="6071400"/>
          </a:xfrm>
          <a:prstGeom prst="rect">
            <a:avLst/>
          </a:prstGeom>
          <a:noFill/>
          <a:ln>
            <a:noFill/>
          </a:ln>
        </p:spPr>
        <p:txBody>
          <a:bodyPr spcFirstLastPara="1" wrap="square" lIns="60950" tIns="30475" rIns="60950" bIns="30475" anchor="t" anchorCtr="0">
            <a:spAutoFit/>
          </a:bodyPr>
          <a:lstStyle/>
          <a:p>
            <a:pPr marL="457200" lvl="0" indent="-349250" algn="l" rtl="0">
              <a:lnSpc>
                <a:spcPct val="115000"/>
              </a:lnSpc>
              <a:spcBef>
                <a:spcPts val="0"/>
              </a:spcBef>
              <a:spcAft>
                <a:spcPts val="0"/>
              </a:spcAft>
              <a:buClr>
                <a:schemeClr val="dk1"/>
              </a:buClr>
              <a:buSzPts val="1900"/>
              <a:buChar char="●"/>
            </a:pPr>
            <a:r>
              <a:rPr lang="en-US" sz="1900">
                <a:solidFill>
                  <a:schemeClr val="dk1"/>
                </a:solidFill>
              </a:rPr>
              <a:t>What led to them getting on probation?</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What led to them getting dismissed/disqualified?</a:t>
            </a:r>
            <a:endParaRPr sz="1900" b="1">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rPr>
              <a:t>What support did they receive that was designed to help them return to good standing?</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What support did they not receive that would have been helpful? </a:t>
            </a:r>
            <a:endParaRPr sz="1900" b="1">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a:solidFill>
                  <a:schemeClr val="dk1"/>
                </a:solidFill>
              </a:rPr>
              <a:t>What could the college have done to better support your return to good standing?</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Do they know the steps to get readmitted to the college?</a:t>
            </a:r>
            <a:endParaRPr sz="1900" b="1">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rPr>
              <a:t>Are they planning to apply for readmission to the college?</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What support do they need to get themselves ready to be readmitted to the college?</a:t>
            </a:r>
            <a:endParaRPr sz="1900" b="1">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rPr>
              <a:t>Looking back, what could have helped you avoid probation?</a:t>
            </a:r>
            <a:endParaRPr sz="190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a:solidFill>
                  <a:schemeClr val="dk1"/>
                </a:solidFill>
              </a:rPr>
              <a:t>What do you think colleges can/should do to help students avoid probation? </a:t>
            </a:r>
            <a:endParaRPr sz="2800">
              <a:solidFill>
                <a:schemeClr val="dk1"/>
              </a:solidFill>
            </a:endParaRPr>
          </a:p>
        </p:txBody>
      </p:sp>
      <p:pic>
        <p:nvPicPr>
          <p:cNvPr id="348" name="Google Shape;348;g2a00a13470d_0_137"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4" name="Google Shape;354;g26299d5752e_0_7"/>
          <p:cNvSpPr txBox="1">
            <a:spLocks noGrp="1"/>
          </p:cNvSpPr>
          <p:nvPr>
            <p:ph type="title"/>
          </p:nvPr>
        </p:nvSpPr>
        <p:spPr>
          <a:xfrm>
            <a:off x="806175" y="1128000"/>
            <a:ext cx="4413600" cy="3548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Qualitative Data</a:t>
            </a:r>
            <a:br>
              <a:rPr lang="en-US" sz="4600" b="1" dirty="0">
                <a:solidFill>
                  <a:srgbClr val="205867"/>
                </a:solidFill>
                <a:latin typeface="Arial"/>
                <a:ea typeface="Arial"/>
                <a:cs typeface="Arial"/>
                <a:sym typeface="Arial"/>
              </a:rPr>
            </a:br>
            <a:br>
              <a:rPr lang="en-US" sz="4600" b="1" dirty="0">
                <a:solidFill>
                  <a:srgbClr val="205867"/>
                </a:solidFill>
                <a:latin typeface="Arial"/>
                <a:ea typeface="Arial"/>
                <a:cs typeface="Arial"/>
                <a:sym typeface="Arial"/>
              </a:rPr>
            </a:br>
            <a:r>
              <a:rPr lang="en-US" sz="4600" b="1" i="1" dirty="0">
                <a:solidFill>
                  <a:srgbClr val="205867"/>
                </a:solidFill>
                <a:latin typeface="Arial"/>
                <a:ea typeface="Arial"/>
                <a:cs typeface="Arial"/>
                <a:sym typeface="Arial"/>
              </a:rPr>
              <a:t>Dismissed/ Disqualified</a:t>
            </a:r>
            <a:r>
              <a:rPr lang="en-US" sz="4600" b="1" i="1" dirty="0">
                <a:solidFill>
                  <a:schemeClr val="bg1"/>
                </a:solidFill>
                <a:latin typeface="Arial"/>
                <a:ea typeface="Arial"/>
                <a:cs typeface="Arial"/>
                <a:sym typeface="Arial"/>
              </a:rPr>
              <a:t> 2</a:t>
            </a:r>
            <a:endParaRPr sz="4600" b="1" i="1" dirty="0">
              <a:solidFill>
                <a:schemeClr val="bg1"/>
              </a:solidFill>
              <a:latin typeface="Arial"/>
              <a:ea typeface="Arial"/>
              <a:cs typeface="Arial"/>
              <a:sym typeface="Arial"/>
            </a:endParaRPr>
          </a:p>
        </p:txBody>
      </p:sp>
      <p:grpSp>
        <p:nvGrpSpPr>
          <p:cNvPr id="355" name="Google Shape;355;g26299d5752e_0_7">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356" name="Google Shape;356;g26299d5752e_0_7"/>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57" name="Google Shape;357;g26299d5752e_0_7"/>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358" name="Google Shape;358;g26299d5752e_0_7">
            <a:extLst>
              <a:ext uri="{C183D7F6-B498-43B3-948B-1728B52AA6E4}">
                <adec:decorative xmlns:adec="http://schemas.microsoft.com/office/drawing/2017/decorative" val="1"/>
              </a:ext>
            </a:extLst>
          </p:cNvPr>
          <p:cNvSpPr/>
          <p:nvPr/>
        </p:nvSpPr>
        <p:spPr>
          <a:xfrm>
            <a:off x="5219765" y="11105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360" name="Google Shape;360;g26299d5752e_0_7"/>
          <p:cNvSpPr txBox="1"/>
          <p:nvPr/>
        </p:nvSpPr>
        <p:spPr>
          <a:xfrm>
            <a:off x="5358700" y="295575"/>
            <a:ext cx="6396000" cy="6071400"/>
          </a:xfrm>
          <a:prstGeom prst="rect">
            <a:avLst/>
          </a:prstGeom>
          <a:noFill/>
          <a:ln>
            <a:noFill/>
          </a:ln>
        </p:spPr>
        <p:txBody>
          <a:bodyPr spcFirstLastPara="1" wrap="square" lIns="60950" tIns="30475" rIns="60950" bIns="30475" anchor="t" anchorCtr="0">
            <a:spAutoFit/>
          </a:bodyPr>
          <a:lstStyle/>
          <a:p>
            <a:pPr marL="457200" lvl="0" indent="-349250" algn="l" rtl="0">
              <a:lnSpc>
                <a:spcPct val="115000"/>
              </a:lnSpc>
              <a:spcBef>
                <a:spcPts val="0"/>
              </a:spcBef>
              <a:spcAft>
                <a:spcPts val="0"/>
              </a:spcAft>
              <a:buClr>
                <a:schemeClr val="dk1"/>
              </a:buClr>
              <a:buSzPts val="1900"/>
              <a:buChar char="●"/>
            </a:pPr>
            <a:r>
              <a:rPr lang="en-US" sz="1900">
                <a:solidFill>
                  <a:schemeClr val="dk1"/>
                </a:solidFill>
              </a:rPr>
              <a:t>What led to them getting on probation?</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What led to them getting dismissed/disqualified?</a:t>
            </a:r>
            <a:endParaRPr sz="1900" b="1">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rPr>
              <a:t>What support did they receive that was designed to help them return to good standing?</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What support did they not receive that would have been helpful? </a:t>
            </a:r>
            <a:endParaRPr sz="1900" b="1">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a:solidFill>
                  <a:schemeClr val="dk1"/>
                </a:solidFill>
              </a:rPr>
              <a:t>What could the college have done to better support your return to good standing?</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Do they know the steps to get readmitted to the college?</a:t>
            </a:r>
            <a:endParaRPr sz="1900" b="1">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rPr>
              <a:t>Are they planning to apply for readmission to the college?</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b="1">
                <a:solidFill>
                  <a:schemeClr val="dk1"/>
                </a:solidFill>
              </a:rPr>
              <a:t>What support do they need to get themselves ready to be readmitted to the college?</a:t>
            </a:r>
            <a:endParaRPr sz="1900" b="1">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rPr>
              <a:t>Looking back, what could have helped you avoid probation?</a:t>
            </a:r>
            <a:endParaRPr sz="1900">
              <a:solidFill>
                <a:schemeClr val="dk1"/>
              </a:solidFill>
            </a:endParaRPr>
          </a:p>
          <a:p>
            <a:pPr marL="914400" lvl="1" indent="-349250" algn="l" rtl="0">
              <a:lnSpc>
                <a:spcPct val="115000"/>
              </a:lnSpc>
              <a:spcBef>
                <a:spcPts val="0"/>
              </a:spcBef>
              <a:spcAft>
                <a:spcPts val="0"/>
              </a:spcAft>
              <a:buClr>
                <a:schemeClr val="dk1"/>
              </a:buClr>
              <a:buSzPts val="1900"/>
              <a:buChar char="○"/>
            </a:pPr>
            <a:r>
              <a:rPr lang="en-US" sz="1900">
                <a:solidFill>
                  <a:schemeClr val="dk1"/>
                </a:solidFill>
              </a:rPr>
              <a:t>What do you think colleges can/should do to help students avoid probation? </a:t>
            </a:r>
            <a:endParaRPr sz="2800">
              <a:solidFill>
                <a:schemeClr val="dk1"/>
              </a:solidFill>
            </a:endParaRPr>
          </a:p>
        </p:txBody>
      </p:sp>
      <p:pic>
        <p:nvPicPr>
          <p:cNvPr id="361" name="Google Shape;361;g26299d5752e_0_7"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75" name="Google Shape;375;g29504817a71_0_83"/>
          <p:cNvSpPr txBox="1">
            <a:spLocks noGrp="1"/>
          </p:cNvSpPr>
          <p:nvPr>
            <p:ph type="title"/>
          </p:nvPr>
        </p:nvSpPr>
        <p:spPr>
          <a:xfrm>
            <a:off x="886668" y="175075"/>
            <a:ext cx="5489400" cy="747300"/>
          </a:xfrm>
          <a:prstGeom prst="rect">
            <a:avLst/>
          </a:prstGeom>
          <a:noFill/>
          <a:ln>
            <a:noFill/>
          </a:ln>
        </p:spPr>
        <p:txBody>
          <a:bodyPr spcFirstLastPara="1" wrap="square" lIns="0" tIns="8475" rIns="0" bIns="0" anchor="t" anchorCtr="0">
            <a:spAutoFit/>
          </a:bodyPr>
          <a:lstStyle/>
          <a:p>
            <a:pPr marL="0" lvl="0" indent="0" algn="l" rtl="0">
              <a:lnSpc>
                <a:spcPct val="100000"/>
              </a:lnSpc>
              <a:spcBef>
                <a:spcPts val="0"/>
              </a:spcBef>
              <a:spcAft>
                <a:spcPts val="0"/>
              </a:spcAft>
              <a:buSzPts val="4600"/>
              <a:buNone/>
            </a:pPr>
            <a:r>
              <a:rPr lang="en-US" sz="4800" b="1" dirty="0">
                <a:solidFill>
                  <a:srgbClr val="205867"/>
                </a:solidFill>
              </a:rPr>
              <a:t>Learn More Here</a:t>
            </a:r>
            <a:endParaRPr sz="4800" b="1" dirty="0">
              <a:solidFill>
                <a:srgbClr val="205867"/>
              </a:solidFill>
            </a:endParaRPr>
          </a:p>
        </p:txBody>
      </p:sp>
      <p:grpSp>
        <p:nvGrpSpPr>
          <p:cNvPr id="372" name="Google Shape;372;g29504817a71_0_83">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373" name="Google Shape;373;g29504817a71_0_83"/>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74" name="Google Shape;374;g29504817a71_0_83"/>
            <p:cNvPicPr preferRelativeResize="0"/>
            <p:nvPr/>
          </p:nvPicPr>
          <p:blipFill rotWithShape="1">
            <a:blip r:embed="rId3">
              <a:alphaModFix/>
            </a:blip>
            <a:srcRect/>
            <a:stretch/>
          </p:blipFill>
          <p:spPr>
            <a:xfrm>
              <a:off x="0" y="0"/>
              <a:ext cx="691948" cy="3192279"/>
            </a:xfrm>
            <a:prstGeom prst="rect">
              <a:avLst/>
            </a:prstGeom>
            <a:noFill/>
            <a:ln>
              <a:noFill/>
            </a:ln>
          </p:spPr>
        </p:pic>
      </p:grpSp>
      <p:pic>
        <p:nvPicPr>
          <p:cNvPr id="368" name="Google Shape;368;g29504817a71_0_83">
            <a:extLst>
              <a:ext uri="{C183D7F6-B498-43B3-948B-1728B52AA6E4}">
                <adec:decorative xmlns:adec="http://schemas.microsoft.com/office/drawing/2017/decorative" val="1"/>
              </a:ext>
            </a:extLst>
          </p:cNvPr>
          <p:cNvPicPr preferRelativeResize="0"/>
          <p:nvPr/>
        </p:nvPicPr>
        <p:blipFill rotWithShape="1">
          <a:blip r:embed="rId4">
            <a:alphaModFix/>
          </a:blip>
          <a:srcRect b="476"/>
          <a:stretch/>
        </p:blipFill>
        <p:spPr>
          <a:xfrm>
            <a:off x="1494825" y="1099800"/>
            <a:ext cx="3114509" cy="3821025"/>
          </a:xfrm>
          <a:prstGeom prst="rect">
            <a:avLst/>
          </a:prstGeom>
          <a:noFill/>
          <a:ln w="9525" cap="flat" cmpd="sng">
            <a:solidFill>
              <a:schemeClr val="dk1"/>
            </a:solidFill>
            <a:prstDash val="solid"/>
            <a:round/>
            <a:headEnd type="none" w="sm" len="sm"/>
            <a:tailEnd type="none" w="sm" len="sm"/>
          </a:ln>
        </p:spPr>
      </p:pic>
      <p:pic>
        <p:nvPicPr>
          <p:cNvPr id="369" name="Google Shape;369;g29504817a71_0_83">
            <a:extLst>
              <a:ext uri="{C183D7F6-B498-43B3-948B-1728B52AA6E4}">
                <adec:decorative xmlns:adec="http://schemas.microsoft.com/office/drawing/2017/decorative" val="1"/>
              </a:ext>
            </a:extLst>
          </p:cNvPr>
          <p:cNvPicPr preferRelativeResize="0"/>
          <p:nvPr/>
        </p:nvPicPr>
        <p:blipFill rotWithShape="1">
          <a:blip r:embed="rId5">
            <a:alphaModFix/>
          </a:blip>
          <a:srcRect r="1146" b="476"/>
          <a:stretch/>
        </p:blipFill>
        <p:spPr>
          <a:xfrm>
            <a:off x="4934856" y="1119090"/>
            <a:ext cx="3083060" cy="3782443"/>
          </a:xfrm>
          <a:prstGeom prst="rect">
            <a:avLst/>
          </a:prstGeom>
          <a:noFill/>
          <a:ln w="9525" cap="flat" cmpd="sng">
            <a:solidFill>
              <a:schemeClr val="dk1"/>
            </a:solidFill>
            <a:prstDash val="solid"/>
            <a:round/>
            <a:headEnd type="none" w="sm" len="sm"/>
            <a:tailEnd type="none" w="sm" len="sm"/>
          </a:ln>
        </p:spPr>
      </p:pic>
      <p:pic>
        <p:nvPicPr>
          <p:cNvPr id="370" name="Google Shape;370;g29504817a71_0_83">
            <a:extLst>
              <a:ext uri="{C183D7F6-B498-43B3-948B-1728B52AA6E4}">
                <adec:decorative xmlns:adec="http://schemas.microsoft.com/office/drawing/2017/decorative" val="1"/>
              </a:ext>
            </a:extLst>
          </p:cNvPr>
          <p:cNvPicPr preferRelativeResize="0"/>
          <p:nvPr/>
        </p:nvPicPr>
        <p:blipFill rotWithShape="1">
          <a:blip r:embed="rId6">
            <a:alphaModFix/>
          </a:blip>
          <a:srcRect r="1146"/>
          <a:stretch/>
        </p:blipFill>
        <p:spPr>
          <a:xfrm>
            <a:off x="8343439" y="1099800"/>
            <a:ext cx="3083061" cy="3782434"/>
          </a:xfrm>
          <a:prstGeom prst="rect">
            <a:avLst/>
          </a:prstGeom>
          <a:noFill/>
          <a:ln w="9525" cap="flat" cmpd="sng">
            <a:solidFill>
              <a:schemeClr val="dk1"/>
            </a:solidFill>
            <a:prstDash val="solid"/>
            <a:round/>
            <a:headEnd type="none" w="sm" len="sm"/>
            <a:tailEnd type="none" w="sm" len="sm"/>
          </a:ln>
        </p:spPr>
      </p:pic>
      <p:sp>
        <p:nvSpPr>
          <p:cNvPr id="367" name="Google Shape;367;g29504817a71_0_83"/>
          <p:cNvSpPr txBox="1">
            <a:spLocks noGrp="1"/>
          </p:cNvSpPr>
          <p:nvPr>
            <p:ph type="sldNum" idx="12"/>
          </p:nvPr>
        </p:nvSpPr>
        <p:spPr>
          <a:xfrm>
            <a:off x="634984" y="6319590"/>
            <a:ext cx="2857800" cy="379200"/>
          </a:xfrm>
          <a:prstGeom prst="rect">
            <a:avLst/>
          </a:prstGeom>
          <a:noFill/>
          <a:ln>
            <a:noFill/>
          </a:ln>
        </p:spPr>
        <p:txBody>
          <a:bodyPr spcFirstLastPara="1" wrap="square" lIns="95225" tIns="47600" rIns="95225" bIns="476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
        <p:nvSpPr>
          <p:cNvPr id="376" name="Google Shape;376;g29504817a71_0_83"/>
          <p:cNvSpPr txBox="1"/>
          <p:nvPr/>
        </p:nvSpPr>
        <p:spPr>
          <a:xfrm>
            <a:off x="1494825" y="4905100"/>
            <a:ext cx="3725100" cy="195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a:solidFill>
                  <a:srgbClr val="205867"/>
                </a:solidFill>
              </a:rPr>
              <a:t>Click on the QR Code to access the project webpage. </a:t>
            </a:r>
            <a:endParaRPr sz="2300" b="1">
              <a:solidFill>
                <a:srgbClr val="205867"/>
              </a:solidFill>
            </a:endParaRPr>
          </a:p>
          <a:p>
            <a:pPr marL="0" lvl="0" indent="0" algn="ctr" rtl="0">
              <a:spcBef>
                <a:spcPts val="0"/>
              </a:spcBef>
              <a:spcAft>
                <a:spcPts val="0"/>
              </a:spcAft>
              <a:buNone/>
            </a:pPr>
            <a:r>
              <a:rPr lang="en-US" sz="2300" b="1">
                <a:solidFill>
                  <a:srgbClr val="205867"/>
                </a:solidFill>
              </a:rPr>
              <a:t>Click on Resources tab to access briefs.</a:t>
            </a:r>
            <a:endParaRPr b="1">
              <a:solidFill>
                <a:srgbClr val="205867"/>
              </a:solidFill>
            </a:endParaRPr>
          </a:p>
        </p:txBody>
      </p:sp>
      <p:pic>
        <p:nvPicPr>
          <p:cNvPr id="371" name="Google Shape;371;g29504817a71_0_83" descr="QR code"/>
          <p:cNvPicPr preferRelativeResize="0"/>
          <p:nvPr/>
        </p:nvPicPr>
        <p:blipFill rotWithShape="1">
          <a:blip r:embed="rId7">
            <a:alphaModFix/>
          </a:blip>
          <a:srcRect/>
          <a:stretch/>
        </p:blipFill>
        <p:spPr>
          <a:xfrm>
            <a:off x="5577850" y="4920825"/>
            <a:ext cx="1923349" cy="19233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3" name="Google Shape;383;g282aca23411_0_352">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384" name="Google Shape;384;g282aca23411_0_352"/>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85" name="Google Shape;385;g282aca23411_0_352"/>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386" name="Google Shape;386;g282aca23411_0_352"/>
          <p:cNvSpPr txBox="1">
            <a:spLocks noGrp="1"/>
          </p:cNvSpPr>
          <p:nvPr>
            <p:ph type="title"/>
          </p:nvPr>
        </p:nvSpPr>
        <p:spPr>
          <a:xfrm>
            <a:off x="1189587" y="1114103"/>
            <a:ext cx="3483900" cy="1640100"/>
          </a:xfrm>
          <a:prstGeom prst="rect">
            <a:avLst/>
          </a:prstGeom>
          <a:noFill/>
          <a:ln>
            <a:noFill/>
          </a:ln>
        </p:spPr>
        <p:txBody>
          <a:bodyPr spcFirstLastPara="1" wrap="square" lIns="0" tIns="8475" rIns="0" bIns="0" anchor="t" anchorCtr="0">
            <a:spAutoFit/>
          </a:bodyPr>
          <a:lstStyle/>
          <a:p>
            <a:pPr marL="0" lvl="0" indent="0" algn="l" rtl="0">
              <a:lnSpc>
                <a:spcPct val="100000"/>
              </a:lnSpc>
              <a:spcBef>
                <a:spcPts val="0"/>
              </a:spcBef>
              <a:spcAft>
                <a:spcPts val="0"/>
              </a:spcAft>
              <a:buSzPts val="4600"/>
              <a:buNone/>
            </a:pPr>
            <a:r>
              <a:rPr lang="en-US" sz="5300" b="1" dirty="0">
                <a:solidFill>
                  <a:srgbClr val="205867"/>
                </a:solidFill>
              </a:rPr>
              <a:t>New</a:t>
            </a:r>
            <a:endParaRPr sz="5300" b="1" dirty="0">
              <a:solidFill>
                <a:srgbClr val="205867"/>
              </a:solidFill>
            </a:endParaRPr>
          </a:p>
          <a:p>
            <a:pPr marL="0" lvl="0" indent="0" algn="l" rtl="0">
              <a:lnSpc>
                <a:spcPct val="100000"/>
              </a:lnSpc>
              <a:spcBef>
                <a:spcPts val="0"/>
              </a:spcBef>
              <a:spcAft>
                <a:spcPts val="0"/>
              </a:spcAft>
              <a:buSzPts val="4600"/>
              <a:buNone/>
            </a:pPr>
            <a:r>
              <a:rPr lang="en-US" sz="5300" b="1" dirty="0">
                <a:solidFill>
                  <a:srgbClr val="205867"/>
                </a:solidFill>
              </a:rPr>
              <a:t>Report!</a:t>
            </a:r>
            <a:endParaRPr sz="5300" b="1" dirty="0">
              <a:solidFill>
                <a:srgbClr val="205867"/>
              </a:solidFill>
            </a:endParaRPr>
          </a:p>
        </p:txBody>
      </p:sp>
      <p:pic>
        <p:nvPicPr>
          <p:cNvPr id="387" name="Google Shape;387;g282aca23411_0_352" descr="Students at graduation"/>
          <p:cNvPicPr preferRelativeResize="0"/>
          <p:nvPr/>
        </p:nvPicPr>
        <p:blipFill rotWithShape="1">
          <a:blip r:embed="rId4">
            <a:alphaModFix/>
          </a:blip>
          <a:srcRect/>
          <a:stretch/>
        </p:blipFill>
        <p:spPr>
          <a:xfrm>
            <a:off x="3852237" y="152575"/>
            <a:ext cx="5232924" cy="6553201"/>
          </a:xfrm>
          <a:prstGeom prst="rect">
            <a:avLst/>
          </a:prstGeom>
          <a:noFill/>
          <a:ln>
            <a:noFill/>
          </a:ln>
        </p:spPr>
      </p:pic>
      <p:pic>
        <p:nvPicPr>
          <p:cNvPr id="388" name="Google Shape;388;g282aca23411_0_352" descr="QR code"/>
          <p:cNvPicPr preferRelativeResize="0"/>
          <p:nvPr/>
        </p:nvPicPr>
        <p:blipFill rotWithShape="1">
          <a:blip r:embed="rId5">
            <a:alphaModFix/>
          </a:blip>
          <a:srcRect/>
          <a:stretch/>
        </p:blipFill>
        <p:spPr>
          <a:xfrm>
            <a:off x="9313761" y="152400"/>
            <a:ext cx="2649639" cy="2649639"/>
          </a:xfrm>
          <a:prstGeom prst="rect">
            <a:avLst/>
          </a:prstGeom>
          <a:noFill/>
          <a:ln>
            <a:noFill/>
          </a:ln>
        </p:spPr>
      </p:pic>
      <p:sp>
        <p:nvSpPr>
          <p:cNvPr id="382" name="Google Shape;382;g282aca23411_0_352"/>
          <p:cNvSpPr txBox="1">
            <a:spLocks noGrp="1"/>
          </p:cNvSpPr>
          <p:nvPr>
            <p:ph type="sldNum" idx="12"/>
          </p:nvPr>
        </p:nvSpPr>
        <p:spPr>
          <a:xfrm>
            <a:off x="634984" y="6319590"/>
            <a:ext cx="2857800" cy="379200"/>
          </a:xfrm>
          <a:prstGeom prst="rect">
            <a:avLst/>
          </a:prstGeom>
          <a:noFill/>
          <a:ln>
            <a:noFill/>
          </a:ln>
        </p:spPr>
        <p:txBody>
          <a:bodyPr spcFirstLastPara="1" wrap="square" lIns="95225" tIns="47600" rIns="95225" bIns="476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9504817a71_0_553"/>
          <p:cNvSpPr txBox="1">
            <a:spLocks noGrp="1"/>
          </p:cNvSpPr>
          <p:nvPr>
            <p:ph type="ctrTitle"/>
          </p:nvPr>
        </p:nvSpPr>
        <p:spPr>
          <a:xfrm>
            <a:off x="424775" y="513650"/>
            <a:ext cx="10771800" cy="4539600"/>
          </a:xfrm>
          <a:prstGeom prst="rect">
            <a:avLst/>
          </a:prstGeom>
          <a:noFill/>
          <a:ln>
            <a:noFill/>
          </a:ln>
        </p:spPr>
        <p:txBody>
          <a:bodyPr spcFirstLastPara="1" wrap="square" lIns="95225" tIns="47600" rIns="95225" bIns="47600" anchor="ctr" anchorCtr="0">
            <a:noAutofit/>
          </a:bodyPr>
          <a:lstStyle/>
          <a:p>
            <a:pPr marL="0" marR="0" lvl="0" indent="0" algn="l" rtl="0">
              <a:lnSpc>
                <a:spcPct val="100000"/>
              </a:lnSpc>
              <a:spcBef>
                <a:spcPts val="0"/>
              </a:spcBef>
              <a:spcAft>
                <a:spcPts val="0"/>
              </a:spcAft>
              <a:buClr>
                <a:schemeClr val="lt1"/>
              </a:buClr>
              <a:buSzPts val="6600"/>
              <a:buFont typeface="Arial"/>
              <a:buNone/>
            </a:pPr>
            <a:r>
              <a:rPr lang="en-US" sz="5000" dirty="0"/>
              <a:t>Interested in conducting this research but need some support? </a:t>
            </a:r>
            <a:endParaRPr sz="5000" dirty="0"/>
          </a:p>
          <a:p>
            <a:pPr marL="0" marR="0" lvl="0" indent="0" algn="l" rtl="0">
              <a:lnSpc>
                <a:spcPct val="100000"/>
              </a:lnSpc>
              <a:spcBef>
                <a:spcPts val="0"/>
              </a:spcBef>
              <a:spcAft>
                <a:spcPts val="0"/>
              </a:spcAft>
              <a:buClr>
                <a:schemeClr val="lt1"/>
              </a:buClr>
              <a:buSzPts val="6600"/>
              <a:buFont typeface="Arial"/>
              <a:buNone/>
            </a:pPr>
            <a:endParaRPr sz="4300" dirty="0"/>
          </a:p>
          <a:p>
            <a:pPr marL="0" marR="0" lvl="0" indent="0" algn="l" rtl="0">
              <a:lnSpc>
                <a:spcPct val="100000"/>
              </a:lnSpc>
              <a:spcBef>
                <a:spcPts val="0"/>
              </a:spcBef>
              <a:spcAft>
                <a:spcPts val="0"/>
              </a:spcAft>
              <a:buClr>
                <a:schemeClr val="lt1"/>
              </a:buClr>
              <a:buSzPts val="6600"/>
              <a:buFont typeface="Arial"/>
              <a:buNone/>
            </a:pPr>
            <a:r>
              <a:rPr lang="en-US" sz="4300" dirty="0"/>
              <a:t>Contact us!</a:t>
            </a:r>
            <a:endParaRPr sz="4300" dirty="0"/>
          </a:p>
          <a:p>
            <a:pPr marL="0" marR="0" lvl="0" indent="0" algn="l" rtl="0">
              <a:lnSpc>
                <a:spcPct val="100000"/>
              </a:lnSpc>
              <a:spcBef>
                <a:spcPts val="0"/>
              </a:spcBef>
              <a:spcAft>
                <a:spcPts val="0"/>
              </a:spcAft>
              <a:buClr>
                <a:schemeClr val="lt1"/>
              </a:buClr>
              <a:buSzPts val="6600"/>
              <a:buFont typeface="Arial"/>
              <a:buNone/>
            </a:pPr>
            <a:r>
              <a:rPr lang="en-US" sz="4300" dirty="0"/>
              <a:t>research@rpgroup.org </a:t>
            </a:r>
            <a:endParaRPr sz="4300" dirty="0"/>
          </a:p>
        </p:txBody>
      </p:sp>
      <p:sp>
        <p:nvSpPr>
          <p:cNvPr id="394" name="Google Shape;394;g29504817a71_0_553"/>
          <p:cNvSpPr txBox="1">
            <a:spLocks noGrp="1"/>
          </p:cNvSpPr>
          <p:nvPr>
            <p:ph type="sldNum" idx="12"/>
          </p:nvPr>
        </p:nvSpPr>
        <p:spPr>
          <a:xfrm>
            <a:off x="634984" y="6319590"/>
            <a:ext cx="2857800" cy="379200"/>
          </a:xfrm>
          <a:prstGeom prst="rect">
            <a:avLst/>
          </a:prstGeom>
          <a:noFill/>
          <a:ln>
            <a:noFill/>
          </a:ln>
        </p:spPr>
        <p:txBody>
          <a:bodyPr spcFirstLastPara="1" wrap="square" lIns="95225" tIns="47600" rIns="95225" bIns="476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g29504817a71_0_466"/>
          <p:cNvSpPr txBox="1">
            <a:spLocks noGrp="1"/>
          </p:cNvSpPr>
          <p:nvPr>
            <p:ph type="title"/>
          </p:nvPr>
        </p:nvSpPr>
        <p:spPr>
          <a:xfrm>
            <a:off x="1189587" y="1114103"/>
            <a:ext cx="3483900" cy="1424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Guiding</a:t>
            </a:r>
            <a:endParaRPr sz="4600" b="1" dirty="0">
              <a:solidFill>
                <a:srgbClr val="205867"/>
              </a:solidFill>
              <a:latin typeface="Arial"/>
              <a:ea typeface="Arial"/>
              <a:cs typeface="Arial"/>
              <a:sym typeface="Arial"/>
            </a:endParaRPr>
          </a:p>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Questions</a:t>
            </a:r>
            <a:endParaRPr sz="4600" b="1" dirty="0">
              <a:solidFill>
                <a:srgbClr val="205867"/>
              </a:solidFill>
              <a:latin typeface="Arial"/>
              <a:ea typeface="Arial"/>
              <a:cs typeface="Arial"/>
              <a:sym typeface="Arial"/>
            </a:endParaRPr>
          </a:p>
        </p:txBody>
      </p:sp>
      <p:grpSp>
        <p:nvGrpSpPr>
          <p:cNvPr id="103" name="Google Shape;103;g29504817a71_0_466">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104" name="Google Shape;104;g29504817a71_0_466"/>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105" name="Google Shape;105;g29504817a71_0_466"/>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106" name="Google Shape;106;g29504817a71_0_466">
            <a:extLst>
              <a:ext uri="{C183D7F6-B498-43B3-948B-1728B52AA6E4}">
                <adec:decorative xmlns:adec="http://schemas.microsoft.com/office/drawing/2017/decorative" val="1"/>
              </a:ext>
            </a:extLst>
          </p:cNvPr>
          <p:cNvSpPr/>
          <p:nvPr/>
        </p:nvSpPr>
        <p:spPr>
          <a:xfrm>
            <a:off x="5064590" y="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08" name="Google Shape;108;g29504817a71_0_466"/>
          <p:cNvSpPr txBox="1"/>
          <p:nvPr/>
        </p:nvSpPr>
        <p:spPr>
          <a:xfrm>
            <a:off x="5461925" y="797025"/>
            <a:ext cx="6088500" cy="4238100"/>
          </a:xfrm>
          <a:prstGeom prst="rect">
            <a:avLst/>
          </a:prstGeom>
          <a:noFill/>
          <a:ln>
            <a:noFill/>
          </a:ln>
        </p:spPr>
        <p:txBody>
          <a:bodyPr spcFirstLastPara="1" wrap="square" lIns="60950" tIns="30475" rIns="60950" bIns="30475" anchor="t" anchorCtr="0">
            <a:spAutoFit/>
          </a:bodyPr>
          <a:lstStyle/>
          <a:p>
            <a:pPr marL="457200" marR="0" lvl="0" indent="-400050" algn="l" rtl="0">
              <a:lnSpc>
                <a:spcPct val="100000"/>
              </a:lnSpc>
              <a:spcBef>
                <a:spcPts val="1000"/>
              </a:spcBef>
              <a:spcAft>
                <a:spcPts val="0"/>
              </a:spcAft>
              <a:buClr>
                <a:schemeClr val="dk1"/>
              </a:buClr>
              <a:buSzPts val="2700"/>
              <a:buFont typeface="Arial"/>
              <a:buChar char="•"/>
            </a:pPr>
            <a:r>
              <a:rPr lang="en-US" sz="2700" b="0" i="0" u="none" strike="noStrike" cap="none">
                <a:solidFill>
                  <a:schemeClr val="dk1"/>
                </a:solidFill>
                <a:highlight>
                  <a:schemeClr val="lt1"/>
                </a:highlight>
                <a:latin typeface="Arial"/>
                <a:ea typeface="Arial"/>
                <a:cs typeface="Arial"/>
                <a:sym typeface="Arial"/>
              </a:rPr>
              <a:t>What factors (both academic and non-academic) contribute to students' likelihood of reaching the tipping point? </a:t>
            </a:r>
            <a:endParaRPr sz="2700" b="0" i="0" u="none" strike="noStrike" cap="none">
              <a:solidFill>
                <a:schemeClr val="dk1"/>
              </a:solidFill>
              <a:highlight>
                <a:schemeClr val="lt1"/>
              </a:highlight>
              <a:latin typeface="Arial"/>
              <a:ea typeface="Arial"/>
              <a:cs typeface="Arial"/>
              <a:sym typeface="Arial"/>
            </a:endParaRPr>
          </a:p>
          <a:p>
            <a:pPr marL="457200" marR="0" lvl="0" indent="-400050" algn="l" rtl="0">
              <a:lnSpc>
                <a:spcPct val="100000"/>
              </a:lnSpc>
              <a:spcBef>
                <a:spcPts val="1800"/>
              </a:spcBef>
              <a:spcAft>
                <a:spcPts val="0"/>
              </a:spcAft>
              <a:buClr>
                <a:schemeClr val="dk1"/>
              </a:buClr>
              <a:buSzPts val="2700"/>
              <a:buFont typeface="Arial"/>
              <a:buChar char="•"/>
            </a:pPr>
            <a:r>
              <a:rPr lang="en-US" sz="2700" b="0" i="0" u="none" strike="noStrike" cap="none">
                <a:solidFill>
                  <a:schemeClr val="dk1"/>
                </a:solidFill>
                <a:highlight>
                  <a:schemeClr val="lt1"/>
                </a:highlight>
                <a:latin typeface="Arial"/>
                <a:ea typeface="Arial"/>
                <a:cs typeface="Arial"/>
                <a:sym typeface="Arial"/>
              </a:rPr>
              <a:t>Which programs and practices are associated with greater persistence to and through the tipping point, and ultimately, the transfer gate?</a:t>
            </a:r>
            <a:endParaRPr sz="27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1000"/>
              </a:spcBef>
              <a:spcAft>
                <a:spcPts val="0"/>
              </a:spcAft>
              <a:buClr>
                <a:srgbClr val="000000"/>
              </a:buClr>
              <a:buSzPts val="2700"/>
              <a:buFont typeface="Arial"/>
              <a:buNone/>
            </a:pPr>
            <a:endParaRPr sz="2700" b="1"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500" b="0" i="0" u="none" strike="noStrike" cap="none">
              <a:solidFill>
                <a:srgbClr val="262626"/>
              </a:solidFill>
              <a:latin typeface="Calibri"/>
              <a:ea typeface="Calibri"/>
              <a:cs typeface="Calibri"/>
              <a:sym typeface="Calibri"/>
            </a:endParaRPr>
          </a:p>
        </p:txBody>
      </p:sp>
      <p:pic>
        <p:nvPicPr>
          <p:cNvPr id="109" name="Google Shape;109;g29504817a71_0_466"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4"/>
        <p:cNvGrpSpPr/>
        <p:nvPr/>
      </p:nvGrpSpPr>
      <p:grpSpPr>
        <a:xfrm>
          <a:off x="0" y="0"/>
          <a:ext cx="0" cy="0"/>
          <a:chOff x="0" y="0"/>
          <a:chExt cx="0" cy="0"/>
        </a:xfrm>
      </p:grpSpPr>
      <p:sp>
        <p:nvSpPr>
          <p:cNvPr id="115" name="Google Shape;115;g25e79491f9f_0_27"/>
          <p:cNvSpPr txBox="1">
            <a:spLocks noGrp="1"/>
          </p:cNvSpPr>
          <p:nvPr>
            <p:ph type="title"/>
          </p:nvPr>
        </p:nvSpPr>
        <p:spPr>
          <a:xfrm>
            <a:off x="1189587" y="1114103"/>
            <a:ext cx="3483900" cy="716700"/>
          </a:xfrm>
          <a:prstGeom prst="rect">
            <a:avLst/>
          </a:prstGeom>
          <a:noFill/>
          <a:ln>
            <a:noFill/>
          </a:ln>
        </p:spPr>
        <p:txBody>
          <a:bodyPr spcFirstLastPara="1" wrap="square" lIns="0" tIns="8475" rIns="0" bIns="0" anchor="t" anchorCtr="0">
            <a:spAutoFit/>
          </a:bodyPr>
          <a:lstStyle/>
          <a:p>
            <a:pPr marL="12700" lvl="0" indent="0" algn="l" rtl="0">
              <a:lnSpc>
                <a:spcPct val="100000"/>
              </a:lnSpc>
              <a:spcBef>
                <a:spcPts val="0"/>
              </a:spcBef>
              <a:spcAft>
                <a:spcPts val="0"/>
              </a:spcAft>
              <a:buSzPts val="4600"/>
              <a:buNone/>
            </a:pPr>
            <a:r>
              <a:rPr lang="en-US" sz="4600" b="1" dirty="0">
                <a:solidFill>
                  <a:srgbClr val="205867"/>
                </a:solidFill>
                <a:latin typeface="Arial"/>
                <a:ea typeface="Arial"/>
                <a:cs typeface="Arial"/>
                <a:sym typeface="Arial"/>
              </a:rPr>
              <a:t>Methods</a:t>
            </a:r>
            <a:endParaRPr sz="4600" b="1" dirty="0">
              <a:solidFill>
                <a:srgbClr val="205867"/>
              </a:solidFill>
              <a:latin typeface="Arial"/>
              <a:ea typeface="Arial"/>
              <a:cs typeface="Arial"/>
              <a:sym typeface="Arial"/>
            </a:endParaRPr>
          </a:p>
        </p:txBody>
      </p:sp>
      <p:grpSp>
        <p:nvGrpSpPr>
          <p:cNvPr id="116" name="Google Shape;116;g25e79491f9f_0_27">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117" name="Google Shape;117;g25e79491f9f_0_27"/>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118" name="Google Shape;118;g25e79491f9f_0_27"/>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119" name="Google Shape;119;g25e79491f9f_0_27">
            <a:extLst>
              <a:ext uri="{C183D7F6-B498-43B3-948B-1728B52AA6E4}">
                <adec:decorative xmlns:adec="http://schemas.microsoft.com/office/drawing/2017/decorative" val="1"/>
              </a:ext>
            </a:extLst>
          </p:cNvPr>
          <p:cNvSpPr/>
          <p:nvPr/>
        </p:nvSpPr>
        <p:spPr>
          <a:xfrm>
            <a:off x="5064590" y="0"/>
            <a:ext cx="6358" cy="6866573"/>
          </a:xfrm>
          <a:custGeom>
            <a:avLst/>
            <a:gdLst/>
            <a:ahLst/>
            <a:cxnLst/>
            <a:rect l="l" t="t" r="r" b="b"/>
            <a:pathLst>
              <a:path w="9525" h="10287000" extrusionOk="0">
                <a:moveTo>
                  <a:pt x="0" y="0"/>
                </a:moveTo>
                <a:lnTo>
                  <a:pt x="9524" y="0"/>
                </a:lnTo>
                <a:lnTo>
                  <a:pt x="9524" y="10287000"/>
                </a:lnTo>
                <a:lnTo>
                  <a:pt x="0" y="10287000"/>
                </a:lnTo>
                <a:lnTo>
                  <a:pt x="0"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21" name="Google Shape;121;g25e79491f9f_0_27"/>
          <p:cNvSpPr txBox="1"/>
          <p:nvPr/>
        </p:nvSpPr>
        <p:spPr>
          <a:xfrm>
            <a:off x="5461925" y="339825"/>
            <a:ext cx="6306600" cy="6054300"/>
          </a:xfrm>
          <a:prstGeom prst="rect">
            <a:avLst/>
          </a:prstGeom>
          <a:noFill/>
          <a:ln>
            <a:noFill/>
          </a:ln>
        </p:spPr>
        <p:txBody>
          <a:bodyPr spcFirstLastPara="1" wrap="square" lIns="60950" tIns="30475" rIns="60950" bIns="30475" anchor="t" anchorCtr="0">
            <a:spAutoFit/>
          </a:bodyPr>
          <a:lstStyle/>
          <a:p>
            <a:pPr marL="457200" marR="0" lvl="0" indent="-400050" algn="l" rtl="0">
              <a:lnSpc>
                <a:spcPct val="100000"/>
              </a:lnSpc>
              <a:spcBef>
                <a:spcPts val="1000"/>
              </a:spcBef>
              <a:spcAft>
                <a:spcPts val="0"/>
              </a:spcAft>
              <a:buClr>
                <a:schemeClr val="dk1"/>
              </a:buClr>
              <a:buSzPts val="2700"/>
              <a:buFont typeface="Arial"/>
              <a:buChar char="•"/>
            </a:pPr>
            <a:r>
              <a:rPr lang="en-US" sz="2700" b="1" i="0" u="none" strike="noStrike" cap="none">
                <a:solidFill>
                  <a:schemeClr val="dk1"/>
                </a:solidFill>
                <a:highlight>
                  <a:schemeClr val="lt1"/>
                </a:highlight>
                <a:latin typeface="Arial"/>
                <a:ea typeface="Arial"/>
                <a:cs typeface="Arial"/>
                <a:sym typeface="Arial"/>
              </a:rPr>
              <a:t>Phase 1: </a:t>
            </a:r>
            <a:r>
              <a:rPr lang="en-US" sz="2700" b="0" i="0" u="none" strike="noStrike" cap="none">
                <a:solidFill>
                  <a:schemeClr val="dk1"/>
                </a:solidFill>
                <a:highlight>
                  <a:schemeClr val="lt1"/>
                </a:highlight>
                <a:latin typeface="Arial"/>
                <a:ea typeface="Arial"/>
                <a:cs typeface="Arial"/>
                <a:sym typeface="Arial"/>
              </a:rPr>
              <a:t>Exploring student course-taking patterns </a:t>
            </a:r>
            <a:endParaRPr sz="2700" b="0" i="0" u="none" strike="noStrike" cap="none">
              <a:solidFill>
                <a:schemeClr val="dk1"/>
              </a:solidFill>
              <a:highlight>
                <a:schemeClr val="lt1"/>
              </a:highlight>
              <a:latin typeface="Arial"/>
              <a:ea typeface="Arial"/>
              <a:cs typeface="Arial"/>
              <a:sym typeface="Arial"/>
            </a:endParaRPr>
          </a:p>
          <a:p>
            <a:pPr marL="457200" marR="0" lvl="0" indent="0" algn="l" rtl="0">
              <a:lnSpc>
                <a:spcPct val="100000"/>
              </a:lnSpc>
              <a:spcBef>
                <a:spcPts val="1000"/>
              </a:spcBef>
              <a:spcAft>
                <a:spcPts val="0"/>
              </a:spcAft>
              <a:buClr>
                <a:srgbClr val="000000"/>
              </a:buClr>
              <a:buSzPts val="2700"/>
              <a:buFont typeface="Arial"/>
              <a:buNone/>
            </a:pPr>
            <a:endParaRPr sz="2700" b="0" i="0" u="none" strike="noStrike" cap="none">
              <a:solidFill>
                <a:schemeClr val="dk1"/>
              </a:solidFill>
              <a:highlight>
                <a:schemeClr val="lt1"/>
              </a:highlight>
              <a:latin typeface="Arial"/>
              <a:ea typeface="Arial"/>
              <a:cs typeface="Arial"/>
              <a:sym typeface="Arial"/>
            </a:endParaRPr>
          </a:p>
          <a:p>
            <a:pPr marL="457200" marR="0" lvl="0" indent="-400050" algn="l" rtl="0">
              <a:lnSpc>
                <a:spcPct val="100000"/>
              </a:lnSpc>
              <a:spcBef>
                <a:spcPts val="1000"/>
              </a:spcBef>
              <a:spcAft>
                <a:spcPts val="0"/>
              </a:spcAft>
              <a:buClr>
                <a:schemeClr val="dk1"/>
              </a:buClr>
              <a:buSzPts val="2700"/>
              <a:buFont typeface="Arial"/>
              <a:buChar char="•"/>
            </a:pPr>
            <a:r>
              <a:rPr lang="en-US" sz="2700" b="1" i="0" u="none" strike="noStrike" cap="none">
                <a:solidFill>
                  <a:schemeClr val="dk1"/>
                </a:solidFill>
                <a:highlight>
                  <a:schemeClr val="lt1"/>
                </a:highlight>
                <a:latin typeface="Arial"/>
                <a:ea typeface="Arial"/>
                <a:cs typeface="Arial"/>
                <a:sym typeface="Arial"/>
              </a:rPr>
              <a:t>Phase 2: </a:t>
            </a:r>
            <a:r>
              <a:rPr lang="en-US" sz="2700" b="0" i="0" u="none" strike="noStrike" cap="none">
                <a:solidFill>
                  <a:schemeClr val="dk1"/>
                </a:solidFill>
                <a:highlight>
                  <a:schemeClr val="lt1"/>
                </a:highlight>
                <a:latin typeface="Arial"/>
                <a:ea typeface="Arial"/>
                <a:cs typeface="Arial"/>
                <a:sym typeface="Arial"/>
              </a:rPr>
              <a:t>Interviews and focus groups with college practitioners and transfer-motivated students at colleges having higher success with transfer among African American students</a:t>
            </a:r>
            <a:endParaRPr sz="2700" b="0" i="0" u="none" strike="noStrike" cap="none">
              <a:solidFill>
                <a:schemeClr val="dk1"/>
              </a:solidFill>
              <a:highlight>
                <a:schemeClr val="lt1"/>
              </a:highlight>
              <a:latin typeface="Arial"/>
              <a:ea typeface="Arial"/>
              <a:cs typeface="Arial"/>
              <a:sym typeface="Arial"/>
            </a:endParaRPr>
          </a:p>
          <a:p>
            <a:pPr marL="457200" marR="0" lvl="0" indent="0" algn="l" rtl="0">
              <a:lnSpc>
                <a:spcPct val="100000"/>
              </a:lnSpc>
              <a:spcBef>
                <a:spcPts val="1000"/>
              </a:spcBef>
              <a:spcAft>
                <a:spcPts val="0"/>
              </a:spcAft>
              <a:buClr>
                <a:srgbClr val="000000"/>
              </a:buClr>
              <a:buSzPts val="2700"/>
              <a:buFont typeface="Arial"/>
              <a:buNone/>
            </a:pPr>
            <a:endParaRPr sz="2700" b="0" i="0" u="none" strike="noStrike" cap="none">
              <a:solidFill>
                <a:schemeClr val="dk1"/>
              </a:solidFill>
              <a:highlight>
                <a:schemeClr val="lt1"/>
              </a:highlight>
              <a:latin typeface="Arial"/>
              <a:ea typeface="Arial"/>
              <a:cs typeface="Arial"/>
              <a:sym typeface="Arial"/>
            </a:endParaRPr>
          </a:p>
          <a:p>
            <a:pPr marL="457200" marR="0" lvl="0" indent="-400050" algn="l" rtl="0">
              <a:lnSpc>
                <a:spcPct val="100000"/>
              </a:lnSpc>
              <a:spcBef>
                <a:spcPts val="1000"/>
              </a:spcBef>
              <a:spcAft>
                <a:spcPts val="0"/>
              </a:spcAft>
              <a:buClr>
                <a:schemeClr val="dk1"/>
              </a:buClr>
              <a:buSzPts val="2700"/>
              <a:buFont typeface="Arial"/>
              <a:buChar char="•"/>
            </a:pPr>
            <a:r>
              <a:rPr lang="en-US" sz="2700" b="1" i="0" u="none" strike="noStrike" cap="none">
                <a:solidFill>
                  <a:schemeClr val="dk1"/>
                </a:solidFill>
                <a:highlight>
                  <a:schemeClr val="lt1"/>
                </a:highlight>
                <a:latin typeface="Arial"/>
                <a:ea typeface="Arial"/>
                <a:cs typeface="Arial"/>
                <a:sym typeface="Arial"/>
              </a:rPr>
              <a:t>Phase 3: </a:t>
            </a:r>
            <a:r>
              <a:rPr lang="en-US" sz="2700" b="0" i="0" u="none" strike="noStrike" cap="none">
                <a:solidFill>
                  <a:schemeClr val="dk1"/>
                </a:solidFill>
                <a:highlight>
                  <a:schemeClr val="lt1"/>
                </a:highlight>
                <a:latin typeface="Arial"/>
                <a:ea typeface="Arial"/>
                <a:cs typeface="Arial"/>
                <a:sym typeface="Arial"/>
              </a:rPr>
              <a:t>A survey of African American/Black students across the CCC</a:t>
            </a:r>
            <a:endParaRPr sz="27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500" b="0" i="0" u="none" strike="noStrike" cap="none">
              <a:solidFill>
                <a:srgbClr val="262626"/>
              </a:solidFill>
              <a:latin typeface="Calibri"/>
              <a:ea typeface="Calibri"/>
              <a:cs typeface="Calibri"/>
              <a:sym typeface="Calibri"/>
            </a:endParaRPr>
          </a:p>
        </p:txBody>
      </p:sp>
      <p:pic>
        <p:nvPicPr>
          <p:cNvPr id="122" name="Google Shape;122;g25e79491f9f_0_27" descr="The RP Group Logo"/>
          <p:cNvPicPr preferRelativeResize="0"/>
          <p:nvPr/>
        </p:nvPicPr>
        <p:blipFill rotWithShape="1">
          <a:blip r:embed="rId4">
            <a:alphaModFix/>
          </a:blip>
          <a:srcRect/>
          <a:stretch/>
        </p:blipFill>
        <p:spPr>
          <a:xfrm>
            <a:off x="9992975" y="6065925"/>
            <a:ext cx="2199025" cy="792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3" name="Google Shape;133;g282aca23411_0_223"/>
          <p:cNvSpPr txBox="1">
            <a:spLocks noGrp="1"/>
          </p:cNvSpPr>
          <p:nvPr>
            <p:ph type="title"/>
          </p:nvPr>
        </p:nvSpPr>
        <p:spPr>
          <a:xfrm>
            <a:off x="886680" y="175075"/>
            <a:ext cx="9843900" cy="747300"/>
          </a:xfrm>
          <a:prstGeom prst="rect">
            <a:avLst/>
          </a:prstGeom>
          <a:noFill/>
          <a:ln>
            <a:noFill/>
          </a:ln>
        </p:spPr>
        <p:txBody>
          <a:bodyPr spcFirstLastPara="1" wrap="square" lIns="0" tIns="8475" rIns="0" bIns="0" anchor="t" anchorCtr="0">
            <a:spAutoFit/>
          </a:bodyPr>
          <a:lstStyle/>
          <a:p>
            <a:pPr marL="0" lvl="0" indent="0" algn="l" rtl="0">
              <a:lnSpc>
                <a:spcPct val="100000"/>
              </a:lnSpc>
              <a:spcBef>
                <a:spcPts val="0"/>
              </a:spcBef>
              <a:spcAft>
                <a:spcPts val="0"/>
              </a:spcAft>
              <a:buSzPts val="4600"/>
              <a:buNone/>
            </a:pPr>
            <a:r>
              <a:rPr lang="en-US" sz="4800" b="1" dirty="0">
                <a:solidFill>
                  <a:srgbClr val="205867"/>
                </a:solidFill>
              </a:rPr>
              <a:t>Phase 1 Results</a:t>
            </a:r>
            <a:endParaRPr sz="4800" b="1" dirty="0">
              <a:solidFill>
                <a:srgbClr val="205867"/>
              </a:solidFill>
            </a:endParaRPr>
          </a:p>
        </p:txBody>
      </p:sp>
      <p:pic>
        <p:nvPicPr>
          <p:cNvPr id="128" name="Google Shape;128;g282aca23411_0_223" descr="Phase 1 Results"/>
          <p:cNvPicPr preferRelativeResize="0"/>
          <p:nvPr/>
        </p:nvPicPr>
        <p:blipFill rotWithShape="1">
          <a:blip r:embed="rId3">
            <a:alphaModFix/>
          </a:blip>
          <a:srcRect/>
          <a:stretch/>
        </p:blipFill>
        <p:spPr>
          <a:xfrm>
            <a:off x="2514600" y="1107600"/>
            <a:ext cx="9643240" cy="5750400"/>
          </a:xfrm>
          <a:prstGeom prst="rect">
            <a:avLst/>
          </a:prstGeom>
          <a:noFill/>
          <a:ln>
            <a:noFill/>
          </a:ln>
        </p:spPr>
      </p:pic>
      <p:grpSp>
        <p:nvGrpSpPr>
          <p:cNvPr id="130" name="Google Shape;130;g282aca23411_0_223">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131" name="Google Shape;131;g282aca23411_0_223"/>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132" name="Google Shape;132;g282aca23411_0_223"/>
            <p:cNvPicPr preferRelativeResize="0"/>
            <p:nvPr/>
          </p:nvPicPr>
          <p:blipFill rotWithShape="1">
            <a:blip r:embed="rId4">
              <a:alphaModFix/>
            </a:blip>
            <a:srcRect/>
            <a:stretch/>
          </p:blipFill>
          <p:spPr>
            <a:xfrm>
              <a:off x="0" y="0"/>
              <a:ext cx="691948" cy="3192279"/>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5" name="Google Shape;145;g25e79491f9f_0_15"/>
          <p:cNvSpPr txBox="1">
            <a:spLocks noGrp="1"/>
          </p:cNvSpPr>
          <p:nvPr>
            <p:ph type="title"/>
          </p:nvPr>
        </p:nvSpPr>
        <p:spPr>
          <a:xfrm>
            <a:off x="886680" y="175075"/>
            <a:ext cx="9843900" cy="747300"/>
          </a:xfrm>
          <a:prstGeom prst="rect">
            <a:avLst/>
          </a:prstGeom>
          <a:noFill/>
          <a:ln>
            <a:noFill/>
          </a:ln>
        </p:spPr>
        <p:txBody>
          <a:bodyPr spcFirstLastPara="1" wrap="square" lIns="0" tIns="8475" rIns="0" bIns="0" anchor="t" anchorCtr="0">
            <a:spAutoFit/>
          </a:bodyPr>
          <a:lstStyle/>
          <a:p>
            <a:pPr marL="0" lvl="0" indent="0" algn="l" rtl="0">
              <a:lnSpc>
                <a:spcPct val="100000"/>
              </a:lnSpc>
              <a:spcBef>
                <a:spcPts val="0"/>
              </a:spcBef>
              <a:spcAft>
                <a:spcPts val="0"/>
              </a:spcAft>
              <a:buSzPts val="4600"/>
              <a:buNone/>
            </a:pPr>
            <a:r>
              <a:rPr lang="en-US" sz="4800" b="1" dirty="0">
                <a:solidFill>
                  <a:srgbClr val="205867"/>
                </a:solidFill>
              </a:rPr>
              <a:t>Phase 1 Results</a:t>
            </a:r>
            <a:r>
              <a:rPr lang="en-US" sz="4800" b="1" dirty="0">
                <a:solidFill>
                  <a:schemeClr val="bg1"/>
                </a:solidFill>
              </a:rPr>
              <a:t> (continued)</a:t>
            </a:r>
            <a:endParaRPr sz="4800" b="1" dirty="0">
              <a:solidFill>
                <a:schemeClr val="bg1"/>
              </a:solidFill>
            </a:endParaRPr>
          </a:p>
        </p:txBody>
      </p:sp>
      <p:pic>
        <p:nvPicPr>
          <p:cNvPr id="139" name="Google Shape;139;g25e79491f9f_0_15" descr="Phase 1 Results"/>
          <p:cNvPicPr preferRelativeResize="0"/>
          <p:nvPr/>
        </p:nvPicPr>
        <p:blipFill rotWithShape="1">
          <a:blip r:embed="rId3">
            <a:alphaModFix/>
          </a:blip>
          <a:srcRect/>
          <a:stretch/>
        </p:blipFill>
        <p:spPr>
          <a:xfrm>
            <a:off x="2514600" y="1107600"/>
            <a:ext cx="9643240" cy="5750400"/>
          </a:xfrm>
          <a:prstGeom prst="rect">
            <a:avLst/>
          </a:prstGeom>
          <a:noFill/>
          <a:ln>
            <a:noFill/>
          </a:ln>
        </p:spPr>
      </p:pic>
      <p:sp>
        <p:nvSpPr>
          <p:cNvPr id="141" name="Google Shape;141;g25e79491f9f_0_15"/>
          <p:cNvSpPr txBox="1"/>
          <p:nvPr/>
        </p:nvSpPr>
        <p:spPr>
          <a:xfrm>
            <a:off x="7779950" y="5033800"/>
            <a:ext cx="4613700" cy="1062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900" b="1" i="1" u="none" strike="noStrike" cap="none">
                <a:solidFill>
                  <a:srgbClr val="595959"/>
                </a:solidFill>
                <a:latin typeface="Calibri"/>
                <a:ea typeface="Calibri"/>
                <a:cs typeface="Calibri"/>
                <a:sym typeface="Calibri"/>
              </a:rPr>
              <a:t>41% of African American/Black students are put on probation vs 29% of non-African American/Black students </a:t>
            </a:r>
            <a:endParaRPr sz="1900" b="1" i="1" u="none" strike="noStrike" cap="none">
              <a:solidFill>
                <a:srgbClr val="595959"/>
              </a:solidFill>
              <a:latin typeface="Calibri"/>
              <a:ea typeface="Calibri"/>
              <a:cs typeface="Calibri"/>
              <a:sym typeface="Calibri"/>
            </a:endParaRPr>
          </a:p>
        </p:txBody>
      </p:sp>
      <p:grpSp>
        <p:nvGrpSpPr>
          <p:cNvPr id="142" name="Google Shape;142;g25e79491f9f_0_15">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143" name="Google Shape;143;g25e79491f9f_0_15"/>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144" name="Google Shape;144;g25e79491f9f_0_15"/>
            <p:cNvPicPr preferRelativeResize="0"/>
            <p:nvPr/>
          </p:nvPicPr>
          <p:blipFill rotWithShape="1">
            <a:blip r:embed="rId4">
              <a:alphaModFix/>
            </a:blip>
            <a:srcRect/>
            <a:stretch/>
          </p:blipFill>
          <p:spPr>
            <a:xfrm>
              <a:off x="0" y="0"/>
              <a:ext cx="691948" cy="3192279"/>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60" name="Google Shape;160;g29504817a71_0_633"/>
          <p:cNvSpPr txBox="1">
            <a:spLocks noGrp="1"/>
          </p:cNvSpPr>
          <p:nvPr>
            <p:ph type="title"/>
          </p:nvPr>
        </p:nvSpPr>
        <p:spPr>
          <a:xfrm>
            <a:off x="886680" y="175075"/>
            <a:ext cx="9843900" cy="747300"/>
          </a:xfrm>
          <a:prstGeom prst="rect">
            <a:avLst/>
          </a:prstGeom>
          <a:noFill/>
          <a:ln>
            <a:noFill/>
          </a:ln>
        </p:spPr>
        <p:txBody>
          <a:bodyPr spcFirstLastPara="1" wrap="square" lIns="0" tIns="8475" rIns="0" bIns="0" anchor="t" anchorCtr="0">
            <a:spAutoFit/>
          </a:bodyPr>
          <a:lstStyle/>
          <a:p>
            <a:pPr marL="0" lvl="0" indent="0" algn="l" rtl="0">
              <a:lnSpc>
                <a:spcPct val="100000"/>
              </a:lnSpc>
              <a:spcBef>
                <a:spcPts val="0"/>
              </a:spcBef>
              <a:spcAft>
                <a:spcPts val="0"/>
              </a:spcAft>
              <a:buSzPts val="4600"/>
              <a:buNone/>
            </a:pPr>
            <a:r>
              <a:rPr lang="en-US" sz="4800" b="1" dirty="0">
                <a:solidFill>
                  <a:srgbClr val="205867"/>
                </a:solidFill>
              </a:rPr>
              <a:t>Phase 2: In Their Words….</a:t>
            </a:r>
            <a:endParaRPr sz="4800" b="1" dirty="0">
              <a:solidFill>
                <a:srgbClr val="205867"/>
              </a:solidFill>
            </a:endParaRPr>
          </a:p>
        </p:txBody>
      </p:sp>
      <p:sp>
        <p:nvSpPr>
          <p:cNvPr id="155" name="Google Shape;155;g29504817a71_0_633"/>
          <p:cNvSpPr txBox="1"/>
          <p:nvPr/>
        </p:nvSpPr>
        <p:spPr>
          <a:xfrm>
            <a:off x="1015983" y="1256521"/>
            <a:ext cx="4633800" cy="607800"/>
          </a:xfrm>
          <a:prstGeom prst="rect">
            <a:avLst/>
          </a:prstGeom>
          <a:noFill/>
          <a:ln>
            <a:noFill/>
          </a:ln>
        </p:spPr>
        <p:txBody>
          <a:bodyPr spcFirstLastPara="1" wrap="square" lIns="95225" tIns="95225" rIns="95225" bIns="952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Arial"/>
                <a:ea typeface="Arial"/>
                <a:cs typeface="Arial"/>
                <a:sym typeface="Arial"/>
              </a:rPr>
              <a:t>Administrators say…</a:t>
            </a:r>
            <a:endParaRPr sz="2700" b="1" i="0" u="none" strike="noStrike" cap="none">
              <a:solidFill>
                <a:srgbClr val="000000"/>
              </a:solidFill>
              <a:latin typeface="Arial"/>
              <a:ea typeface="Arial"/>
              <a:cs typeface="Arial"/>
              <a:sym typeface="Arial"/>
            </a:endParaRPr>
          </a:p>
        </p:txBody>
      </p:sp>
      <p:pic>
        <p:nvPicPr>
          <p:cNvPr id="153" name="Google Shape;153;g29504817a71_0_633" descr="Administrator Quote: &quot;It's almost like a fail safe, right?...The specialized programs have the ability to implement, 'Hey, you have below a 2.0 (GPA)....come meet with us once a semester if you want too stay in the program.' Then you have to coma and meet with us maybe twice a month...and now you have to do this many hours. You have to come to tutoring or at least explain to us why you can't come and do tutoring....So from a school standpoint, we have set failsafes in place where you have to come and see a counselor.&quot; &#10;VS."/>
          <p:cNvPicPr preferRelativeResize="0"/>
          <p:nvPr/>
        </p:nvPicPr>
        <p:blipFill rotWithShape="1">
          <a:blip r:embed="rId3">
            <a:alphaModFix/>
          </a:blip>
          <a:srcRect/>
          <a:stretch/>
        </p:blipFill>
        <p:spPr>
          <a:xfrm>
            <a:off x="974239" y="1890374"/>
            <a:ext cx="4412477" cy="3930049"/>
          </a:xfrm>
          <a:prstGeom prst="rect">
            <a:avLst/>
          </a:prstGeom>
          <a:noFill/>
          <a:ln>
            <a:noFill/>
          </a:ln>
        </p:spPr>
      </p:pic>
      <p:sp>
        <p:nvSpPr>
          <p:cNvPr id="154" name="Google Shape;154;g29504817a71_0_633"/>
          <p:cNvSpPr txBox="1"/>
          <p:nvPr/>
        </p:nvSpPr>
        <p:spPr>
          <a:xfrm rot="-1474683">
            <a:off x="5362004" y="2779307"/>
            <a:ext cx="944144" cy="654050"/>
          </a:xfrm>
          <a:prstGeom prst="rect">
            <a:avLst/>
          </a:prstGeom>
          <a:noFill/>
          <a:ln>
            <a:noFill/>
          </a:ln>
        </p:spPr>
        <p:txBody>
          <a:bodyPr spcFirstLastPara="1" wrap="square" lIns="95225" tIns="95225" rIns="95225" bIns="952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1" u="none" strike="noStrike" cap="none">
                <a:solidFill>
                  <a:srgbClr val="000000"/>
                </a:solidFill>
                <a:latin typeface="Arial"/>
                <a:ea typeface="Arial"/>
                <a:cs typeface="Arial"/>
                <a:sym typeface="Arial"/>
              </a:rPr>
              <a:t>vs.</a:t>
            </a:r>
            <a:endParaRPr sz="3000" b="1" i="1" u="none" strike="noStrike" cap="none">
              <a:solidFill>
                <a:srgbClr val="000000"/>
              </a:solidFill>
              <a:latin typeface="Arial"/>
              <a:ea typeface="Arial"/>
              <a:cs typeface="Arial"/>
              <a:sym typeface="Arial"/>
            </a:endParaRPr>
          </a:p>
        </p:txBody>
      </p:sp>
      <p:sp>
        <p:nvSpPr>
          <p:cNvPr id="156" name="Google Shape;156;g29504817a71_0_633"/>
          <p:cNvSpPr txBox="1"/>
          <p:nvPr/>
        </p:nvSpPr>
        <p:spPr>
          <a:xfrm>
            <a:off x="6325368" y="1282577"/>
            <a:ext cx="4633800" cy="607800"/>
          </a:xfrm>
          <a:prstGeom prst="rect">
            <a:avLst/>
          </a:prstGeom>
          <a:noFill/>
          <a:ln>
            <a:noFill/>
          </a:ln>
        </p:spPr>
        <p:txBody>
          <a:bodyPr spcFirstLastPara="1" wrap="square" lIns="95225" tIns="95225" rIns="95225" bIns="952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Arial"/>
                <a:ea typeface="Arial"/>
                <a:cs typeface="Arial"/>
                <a:sym typeface="Arial"/>
              </a:rPr>
              <a:t>Students say…</a:t>
            </a:r>
            <a:endParaRPr sz="2700" b="1" i="0" u="none" strike="noStrike" cap="none">
              <a:solidFill>
                <a:srgbClr val="000000"/>
              </a:solidFill>
              <a:latin typeface="Arial"/>
              <a:ea typeface="Arial"/>
              <a:cs typeface="Arial"/>
              <a:sym typeface="Arial"/>
            </a:endParaRPr>
          </a:p>
        </p:txBody>
      </p:sp>
      <p:pic>
        <p:nvPicPr>
          <p:cNvPr id="152" name="Google Shape;152;g29504817a71_0_633" descr="Student Quote: &quot;When we think of probation, half the time, we think of something bad. Usually in the African American community, a lot of that is &quot;Oh, if someone is on probation, they just got out of jail and now they still have to keep being put through trials until they can be actually freed&quot; So when we do academic probation, in a Black student's mindset, that's the same thing -- I'm being held until I can be set free to continue on.&quot; And a lot of times they reduce your financial aid if you're on academic probation so if that's why you're counting on to get classes, now that's another deterrent to staying in school.&quot;"/>
          <p:cNvPicPr preferRelativeResize="0"/>
          <p:nvPr/>
        </p:nvPicPr>
        <p:blipFill rotWithShape="1">
          <a:blip r:embed="rId4">
            <a:alphaModFix/>
          </a:blip>
          <a:srcRect/>
          <a:stretch/>
        </p:blipFill>
        <p:spPr>
          <a:xfrm>
            <a:off x="6280526" y="2095963"/>
            <a:ext cx="5596124" cy="3518875"/>
          </a:xfrm>
          <a:prstGeom prst="rect">
            <a:avLst/>
          </a:prstGeom>
          <a:noFill/>
          <a:ln>
            <a:noFill/>
          </a:ln>
        </p:spPr>
      </p:pic>
      <p:grpSp>
        <p:nvGrpSpPr>
          <p:cNvPr id="157" name="Google Shape;157;g29504817a71_0_633">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158" name="Google Shape;158;g29504817a71_0_633"/>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159" name="Google Shape;159;g29504817a71_0_633"/>
            <p:cNvPicPr preferRelativeResize="0"/>
            <p:nvPr/>
          </p:nvPicPr>
          <p:blipFill rotWithShape="1">
            <a:blip r:embed="rId5">
              <a:alphaModFix/>
            </a:blip>
            <a:srcRect/>
            <a:stretch/>
          </p:blipFill>
          <p:spPr>
            <a:xfrm>
              <a:off x="0" y="0"/>
              <a:ext cx="691948" cy="3192279"/>
            </a:xfrm>
            <a:prstGeom prst="rect">
              <a:avLst/>
            </a:prstGeom>
            <a:noFill/>
            <a:ln>
              <a:noFill/>
            </a:ln>
          </p:spPr>
        </p:pic>
      </p:grpSp>
      <p:sp>
        <p:nvSpPr>
          <p:cNvPr id="151" name="Google Shape;151;g29504817a71_0_633"/>
          <p:cNvSpPr txBox="1">
            <a:spLocks noGrp="1"/>
          </p:cNvSpPr>
          <p:nvPr>
            <p:ph type="sldNum" idx="12"/>
          </p:nvPr>
        </p:nvSpPr>
        <p:spPr>
          <a:xfrm>
            <a:off x="634984" y="6319590"/>
            <a:ext cx="2857800" cy="379200"/>
          </a:xfrm>
          <a:prstGeom prst="rect">
            <a:avLst/>
          </a:prstGeom>
          <a:noFill/>
          <a:ln>
            <a:noFill/>
          </a:ln>
        </p:spPr>
        <p:txBody>
          <a:bodyPr spcFirstLastPara="1" wrap="square" lIns="95225" tIns="47600" rIns="95225" bIns="476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grpSp>
        <p:nvGrpSpPr>
          <p:cNvPr id="167" name="Google Shape;167;g26052f31e3c_0_79">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168" name="Google Shape;168;g26052f31e3c_0_79"/>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169" name="Google Shape;169;g26052f31e3c_0_79"/>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170" name="Google Shape;170;g26052f31e3c_0_79"/>
          <p:cNvSpPr txBox="1">
            <a:spLocks noGrp="1"/>
          </p:cNvSpPr>
          <p:nvPr>
            <p:ph type="title"/>
          </p:nvPr>
        </p:nvSpPr>
        <p:spPr>
          <a:xfrm>
            <a:off x="886680" y="175075"/>
            <a:ext cx="9843900" cy="747300"/>
          </a:xfrm>
          <a:prstGeom prst="rect">
            <a:avLst/>
          </a:prstGeom>
          <a:noFill/>
          <a:ln>
            <a:noFill/>
          </a:ln>
        </p:spPr>
        <p:txBody>
          <a:bodyPr spcFirstLastPara="1" wrap="square" lIns="0" tIns="8475" rIns="0" bIns="0" anchor="t" anchorCtr="0">
            <a:spAutoFit/>
          </a:bodyPr>
          <a:lstStyle/>
          <a:p>
            <a:pPr marL="0" lvl="0" indent="0" algn="l" rtl="0">
              <a:lnSpc>
                <a:spcPct val="100000"/>
              </a:lnSpc>
              <a:spcBef>
                <a:spcPts val="0"/>
              </a:spcBef>
              <a:spcAft>
                <a:spcPts val="0"/>
              </a:spcAft>
              <a:buSzPts val="4600"/>
              <a:buNone/>
            </a:pPr>
            <a:r>
              <a:rPr lang="en-US" sz="4800" b="1" dirty="0">
                <a:solidFill>
                  <a:srgbClr val="205867"/>
                </a:solidFill>
              </a:rPr>
              <a:t>Phase 3: Statewide Survey</a:t>
            </a:r>
            <a:endParaRPr sz="4800" b="1" dirty="0">
              <a:solidFill>
                <a:srgbClr val="205867"/>
              </a:solidFill>
            </a:endParaRPr>
          </a:p>
        </p:txBody>
      </p:sp>
      <p:sp>
        <p:nvSpPr>
          <p:cNvPr id="173" name="Google Shape;173;g26052f31e3c_0_79"/>
          <p:cNvSpPr txBox="1">
            <a:spLocks noGrp="1"/>
          </p:cNvSpPr>
          <p:nvPr>
            <p:ph type="ctrTitle" idx="4294967295"/>
          </p:nvPr>
        </p:nvSpPr>
        <p:spPr>
          <a:xfrm>
            <a:off x="1017550" y="977375"/>
            <a:ext cx="10781100" cy="1368900"/>
          </a:xfrm>
          <a:prstGeom prst="rect">
            <a:avLst/>
          </a:prstGeom>
          <a:noFill/>
          <a:ln>
            <a:noFill/>
          </a:ln>
        </p:spPr>
        <p:txBody>
          <a:bodyPr spcFirstLastPara="1" wrap="square" lIns="95225" tIns="47600" rIns="95225" bIns="47600" anchor="ctr" anchorCtr="0">
            <a:noAutofit/>
          </a:bodyPr>
          <a:lstStyle/>
          <a:p>
            <a:pPr marL="0" marR="0" lvl="0" indent="0" algn="l" rtl="0">
              <a:lnSpc>
                <a:spcPct val="100000"/>
              </a:lnSpc>
              <a:spcBef>
                <a:spcPts val="0"/>
              </a:spcBef>
              <a:spcAft>
                <a:spcPts val="0"/>
              </a:spcAft>
              <a:buClr>
                <a:schemeClr val="lt1"/>
              </a:buClr>
              <a:buSzPts val="6600"/>
              <a:buFont typeface="Arial"/>
              <a:buNone/>
            </a:pPr>
            <a:r>
              <a:rPr lang="en-US" sz="2500" b="0" i="0" u="none" strike="noStrike" cap="none" dirty="0">
                <a:solidFill>
                  <a:schemeClr val="dk1"/>
                </a:solidFill>
                <a:latin typeface="Calibri"/>
                <a:ea typeface="Calibri"/>
                <a:cs typeface="Calibri"/>
                <a:sym typeface="Calibri"/>
              </a:rPr>
              <a:t>Students who were currently on probation were much more likely than students never on probation to report the challenges of University Affordability, School-life Balance, Pathway Navigation, and finding a Support Network</a:t>
            </a:r>
            <a:endParaRPr sz="2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600"/>
              <a:buFont typeface="Arial"/>
              <a:buNone/>
            </a:pPr>
            <a:endParaRPr sz="2100" b="1" i="0" u="none" strike="noStrike" cap="none" dirty="0">
              <a:solidFill>
                <a:schemeClr val="dk1"/>
              </a:solidFill>
              <a:latin typeface="Calibri"/>
              <a:ea typeface="Calibri"/>
              <a:cs typeface="Calibri"/>
              <a:sym typeface="Calibri"/>
            </a:endParaRPr>
          </a:p>
        </p:txBody>
      </p:sp>
      <p:pic>
        <p:nvPicPr>
          <p:cNvPr id="171" name="Google Shape;171;g26052f31e3c_0_79" title="Points scored"/>
          <p:cNvPicPr preferRelativeResize="0"/>
          <p:nvPr/>
        </p:nvPicPr>
        <p:blipFill rotWithShape="1">
          <a:blip r:embed="rId4">
            <a:alphaModFix/>
          </a:blip>
          <a:srcRect/>
          <a:stretch/>
        </p:blipFill>
        <p:spPr>
          <a:xfrm>
            <a:off x="1098725" y="2346375"/>
            <a:ext cx="9271400" cy="4572474"/>
          </a:xfrm>
          <a:prstGeom prst="rect">
            <a:avLst/>
          </a:prstGeom>
          <a:noFill/>
          <a:ln>
            <a:noFill/>
          </a:ln>
        </p:spPr>
      </p:pic>
      <p:pic>
        <p:nvPicPr>
          <p:cNvPr id="172" name="Google Shape;172;g26052f31e3c_0_7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784500" y="4580275"/>
            <a:ext cx="2407499" cy="2303601"/>
          </a:xfrm>
          <a:prstGeom prst="rect">
            <a:avLst/>
          </a:prstGeom>
          <a:noFill/>
          <a:ln>
            <a:noFill/>
          </a:ln>
        </p:spPr>
      </p:pic>
      <p:sp>
        <p:nvSpPr>
          <p:cNvPr id="166" name="Google Shape;166;g26052f31e3c_0_79"/>
          <p:cNvSpPr txBox="1">
            <a:spLocks noGrp="1"/>
          </p:cNvSpPr>
          <p:nvPr>
            <p:ph type="sldNum" idx="12"/>
          </p:nvPr>
        </p:nvSpPr>
        <p:spPr>
          <a:xfrm>
            <a:off x="634984" y="6319590"/>
            <a:ext cx="2857800" cy="379200"/>
          </a:xfrm>
          <a:prstGeom prst="rect">
            <a:avLst/>
          </a:prstGeom>
          <a:noFill/>
          <a:ln>
            <a:noFill/>
          </a:ln>
        </p:spPr>
        <p:txBody>
          <a:bodyPr spcFirstLastPara="1" wrap="square" lIns="95225" tIns="47600" rIns="95225" bIns="476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3" name="Google Shape;183;g26052f31e3c_0_93"/>
          <p:cNvSpPr txBox="1">
            <a:spLocks noGrp="1"/>
          </p:cNvSpPr>
          <p:nvPr>
            <p:ph type="title"/>
          </p:nvPr>
        </p:nvSpPr>
        <p:spPr>
          <a:xfrm>
            <a:off x="886680" y="175075"/>
            <a:ext cx="9843900" cy="747222"/>
          </a:xfrm>
          <a:prstGeom prst="rect">
            <a:avLst/>
          </a:prstGeom>
          <a:noFill/>
          <a:ln>
            <a:noFill/>
          </a:ln>
        </p:spPr>
        <p:txBody>
          <a:bodyPr spcFirstLastPara="1" wrap="square" lIns="0" tIns="8475" rIns="0" bIns="0" anchor="t" anchorCtr="0">
            <a:spAutoFit/>
          </a:bodyPr>
          <a:lstStyle/>
          <a:p>
            <a:pPr marL="0" lvl="0" indent="0" algn="l" rtl="0">
              <a:lnSpc>
                <a:spcPct val="100000"/>
              </a:lnSpc>
              <a:spcBef>
                <a:spcPts val="0"/>
              </a:spcBef>
              <a:spcAft>
                <a:spcPts val="0"/>
              </a:spcAft>
              <a:buSzPts val="4600"/>
              <a:buNone/>
            </a:pPr>
            <a:r>
              <a:rPr lang="en-US" sz="4800" b="1" dirty="0">
                <a:solidFill>
                  <a:srgbClr val="205867"/>
                </a:solidFill>
              </a:rPr>
              <a:t>Phase 3: Statewide Survey</a:t>
            </a:r>
            <a:r>
              <a:rPr lang="en-US" sz="1000" b="1" dirty="0">
                <a:solidFill>
                  <a:schemeClr val="bg1"/>
                </a:solidFill>
              </a:rPr>
              <a:t> (continued)</a:t>
            </a:r>
            <a:endParaRPr sz="1000" b="1" dirty="0">
              <a:solidFill>
                <a:schemeClr val="bg1"/>
              </a:solidFill>
            </a:endParaRPr>
          </a:p>
        </p:txBody>
      </p:sp>
      <p:grpSp>
        <p:nvGrpSpPr>
          <p:cNvPr id="180" name="Google Shape;180;g26052f31e3c_0_93">
            <a:extLst>
              <a:ext uri="{C183D7F6-B498-43B3-948B-1728B52AA6E4}">
                <adec:decorative xmlns:adec="http://schemas.microsoft.com/office/drawing/2017/decorative" val="1"/>
              </a:ext>
            </a:extLst>
          </p:cNvPr>
          <p:cNvGrpSpPr/>
          <p:nvPr/>
        </p:nvGrpSpPr>
        <p:grpSpPr>
          <a:xfrm>
            <a:off x="0" y="0"/>
            <a:ext cx="731980" cy="6858343"/>
            <a:chOff x="0" y="0"/>
            <a:chExt cx="1097915" cy="10287000"/>
          </a:xfrm>
        </p:grpSpPr>
        <p:sp>
          <p:nvSpPr>
            <p:cNvPr id="181" name="Google Shape;181;g26052f31e3c_0_93"/>
            <p:cNvSpPr/>
            <p:nvPr/>
          </p:nvSpPr>
          <p:spPr>
            <a:xfrm>
              <a:off x="0" y="0"/>
              <a:ext cx="1097915" cy="10287000"/>
            </a:xfrm>
            <a:custGeom>
              <a:avLst/>
              <a:gdLst/>
              <a:ahLst/>
              <a:cxnLst/>
              <a:rect l="l" t="t" r="r" b="b"/>
              <a:pathLst>
                <a:path w="1097915" h="10287000" extrusionOk="0">
                  <a:moveTo>
                    <a:pt x="1097888" y="10286999"/>
                  </a:moveTo>
                  <a:lnTo>
                    <a:pt x="0" y="10286999"/>
                  </a:lnTo>
                  <a:lnTo>
                    <a:pt x="0" y="0"/>
                  </a:lnTo>
                  <a:lnTo>
                    <a:pt x="1097888" y="0"/>
                  </a:lnTo>
                  <a:lnTo>
                    <a:pt x="1097888" y="10286999"/>
                  </a:lnTo>
                  <a:close/>
                </a:path>
              </a:pathLst>
            </a:custGeom>
            <a:solidFill>
              <a:srgbClr val="FF86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182" name="Google Shape;182;g26052f31e3c_0_93"/>
            <p:cNvPicPr preferRelativeResize="0"/>
            <p:nvPr/>
          </p:nvPicPr>
          <p:blipFill rotWithShape="1">
            <a:blip r:embed="rId3">
              <a:alphaModFix/>
            </a:blip>
            <a:srcRect/>
            <a:stretch/>
          </p:blipFill>
          <p:spPr>
            <a:xfrm>
              <a:off x="0" y="0"/>
              <a:ext cx="691948" cy="3192279"/>
            </a:xfrm>
            <a:prstGeom prst="rect">
              <a:avLst/>
            </a:prstGeom>
            <a:noFill/>
            <a:ln>
              <a:noFill/>
            </a:ln>
          </p:spPr>
        </p:pic>
      </p:grpSp>
      <p:sp>
        <p:nvSpPr>
          <p:cNvPr id="185" name="Google Shape;185;g26052f31e3c_0_93"/>
          <p:cNvSpPr txBox="1">
            <a:spLocks noGrp="1"/>
          </p:cNvSpPr>
          <p:nvPr>
            <p:ph type="ctrTitle" idx="4294967295"/>
          </p:nvPr>
        </p:nvSpPr>
        <p:spPr>
          <a:xfrm>
            <a:off x="924225" y="1269175"/>
            <a:ext cx="3773400" cy="5050500"/>
          </a:xfrm>
          <a:prstGeom prst="rect">
            <a:avLst/>
          </a:prstGeom>
          <a:noFill/>
          <a:ln>
            <a:noFill/>
          </a:ln>
        </p:spPr>
        <p:txBody>
          <a:bodyPr spcFirstLastPara="1" wrap="square" lIns="95225" tIns="47600" rIns="95225" bIns="47600" anchor="ctr" anchorCtr="0">
            <a:noAutofit/>
          </a:bodyPr>
          <a:lstStyle/>
          <a:p>
            <a:pPr marL="0" marR="0" lvl="0" indent="0" algn="l" rtl="0">
              <a:lnSpc>
                <a:spcPct val="100000"/>
              </a:lnSpc>
              <a:spcBef>
                <a:spcPts val="0"/>
              </a:spcBef>
              <a:spcAft>
                <a:spcPts val="0"/>
              </a:spcAft>
              <a:buClr>
                <a:schemeClr val="lt1"/>
              </a:buClr>
              <a:buSzPts val="6600"/>
              <a:buFont typeface="Arial"/>
              <a:buNone/>
            </a:pPr>
            <a:r>
              <a:rPr lang="en-US" sz="2900" b="0" i="0" u="none" strike="noStrike" cap="none" dirty="0">
                <a:solidFill>
                  <a:schemeClr val="dk1"/>
                </a:solidFill>
                <a:latin typeface="Calibri"/>
                <a:ea typeface="Calibri"/>
                <a:cs typeface="Calibri"/>
                <a:sym typeface="Calibri"/>
              </a:rPr>
              <a:t>Students who were currently on probation were much more likely than students never on probation to report the challenges of University Affordability, School-life Balance, Pathway Navigation, and finding a Support Network.</a:t>
            </a:r>
            <a:endParaRPr sz="2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600"/>
              <a:buFont typeface="Arial"/>
              <a:buNone/>
            </a:pPr>
            <a:endParaRPr sz="2500" b="1" i="0" u="none" strike="noStrike" cap="none" dirty="0">
              <a:solidFill>
                <a:schemeClr val="dk1"/>
              </a:solidFill>
              <a:latin typeface="Calibri"/>
              <a:ea typeface="Calibri"/>
              <a:cs typeface="Calibri"/>
              <a:sym typeface="Calibri"/>
            </a:endParaRPr>
          </a:p>
        </p:txBody>
      </p:sp>
      <p:pic>
        <p:nvPicPr>
          <p:cNvPr id="184" name="Google Shape;184;g26052f31e3c_0_93" title="Points scored"/>
          <p:cNvPicPr preferRelativeResize="0"/>
          <p:nvPr/>
        </p:nvPicPr>
        <p:blipFill rotWithShape="1">
          <a:blip r:embed="rId4">
            <a:alphaModFix/>
          </a:blip>
          <a:srcRect/>
          <a:stretch/>
        </p:blipFill>
        <p:spPr>
          <a:xfrm>
            <a:off x="5057675" y="1072250"/>
            <a:ext cx="7144275" cy="4852150"/>
          </a:xfrm>
          <a:prstGeom prst="rect">
            <a:avLst/>
          </a:prstGeom>
          <a:noFill/>
          <a:ln>
            <a:noFill/>
          </a:ln>
        </p:spPr>
      </p:pic>
      <p:sp>
        <p:nvSpPr>
          <p:cNvPr id="179" name="Google Shape;179;g26052f31e3c_0_93"/>
          <p:cNvSpPr txBox="1">
            <a:spLocks noGrp="1"/>
          </p:cNvSpPr>
          <p:nvPr>
            <p:ph type="sldNum" idx="12"/>
          </p:nvPr>
        </p:nvSpPr>
        <p:spPr>
          <a:xfrm>
            <a:off x="634984" y="6319590"/>
            <a:ext cx="2857800" cy="379200"/>
          </a:xfrm>
          <a:prstGeom prst="rect">
            <a:avLst/>
          </a:prstGeom>
          <a:noFill/>
          <a:ln>
            <a:noFill/>
          </a:ln>
        </p:spPr>
        <p:txBody>
          <a:bodyPr spcFirstLastPara="1" wrap="square" lIns="95225" tIns="47600" rIns="95225" bIns="476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RP Group">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1759</Words>
  <Application>Microsoft Office PowerPoint</Application>
  <PresentationFormat>Widescreen</PresentationFormat>
  <Paragraphs>206</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Noto Sans Symbols</vt:lpstr>
      <vt:lpstr>Arial</vt:lpstr>
      <vt:lpstr>Calibri</vt:lpstr>
      <vt:lpstr>Courier New</vt:lpstr>
      <vt:lpstr>Lucida Sans</vt:lpstr>
      <vt:lpstr>RP Group</vt:lpstr>
      <vt:lpstr>The African American Transfer Tipping Point</vt:lpstr>
      <vt:lpstr>About The RP Group</vt:lpstr>
      <vt:lpstr>Guiding Questions</vt:lpstr>
      <vt:lpstr>Methods</vt:lpstr>
      <vt:lpstr>Phase 1 Results</vt:lpstr>
      <vt:lpstr>Phase 1 Results (continued)</vt:lpstr>
      <vt:lpstr>Phase 2: In Their Words….</vt:lpstr>
      <vt:lpstr>Phase 3: Statewide Survey</vt:lpstr>
      <vt:lpstr>Phase 3: Statewide Survey (continued)</vt:lpstr>
      <vt:lpstr>Local Research Options</vt:lpstr>
      <vt:lpstr>Overview</vt:lpstr>
      <vt:lpstr>Academic Standing Categories (MIS SB22)</vt:lpstr>
      <vt:lpstr>Quantitative Data</vt:lpstr>
      <vt:lpstr>Quantitative Data 2  Initial Term</vt:lpstr>
      <vt:lpstr>Quantitative Data 3  Progress</vt:lpstr>
      <vt:lpstr>Quantitative Data 4  Disaggregation</vt:lpstr>
      <vt:lpstr>Qualitative Data</vt:lpstr>
      <vt:lpstr>Qualitative Data  First term on probation  Returning students</vt:lpstr>
      <vt:lpstr>Qualitative Data  First term on probation  Stopped out students</vt:lpstr>
      <vt:lpstr>Qualitative Data  Continuing on probation</vt:lpstr>
      <vt:lpstr>Qualitative Data  Returned to good standing</vt:lpstr>
      <vt:lpstr>Qualitative Data  Dismissed/ Disqualified</vt:lpstr>
      <vt:lpstr>Qualitative Data  Dismissed/ Disqualified 2</vt:lpstr>
      <vt:lpstr>Learn More Here</vt:lpstr>
      <vt:lpstr>New Report!</vt:lpstr>
      <vt:lpstr>Interested in conducting this research but need some support?   Contact us! research@rpgroup.org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African American Transfer Tipping Point</dc:title>
  <dc:creator>Steve Brohawn</dc:creator>
  <cp:lastModifiedBy>Kyoko Hatano</cp:lastModifiedBy>
  <cp:revision>7</cp:revision>
  <dcterms:created xsi:type="dcterms:W3CDTF">2022-02-22T18:27:05Z</dcterms:created>
  <dcterms:modified xsi:type="dcterms:W3CDTF">2024-01-25T16:53:11Z</dcterms:modified>
</cp:coreProperties>
</file>