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0" r:id="rId3"/>
    <p:sldId id="328" r:id="rId4"/>
    <p:sldId id="348" r:id="rId5"/>
    <p:sldId id="349" r:id="rId6"/>
    <p:sldId id="280" r:id="rId7"/>
    <p:sldId id="351" r:id="rId8"/>
    <p:sldId id="352" r:id="rId9"/>
    <p:sldId id="264" r:id="rId10"/>
    <p:sldId id="354" r:id="rId11"/>
    <p:sldId id="265" r:id="rId12"/>
    <p:sldId id="266" r:id="rId13"/>
    <p:sldId id="356" r:id="rId14"/>
    <p:sldId id="355" r:id="rId15"/>
    <p:sldId id="269" r:id="rId16"/>
    <p:sldId id="358" r:id="rId17"/>
    <p:sldId id="359" r:id="rId18"/>
    <p:sldId id="360" r:id="rId19"/>
    <p:sldId id="267" r:id="rId20"/>
    <p:sldId id="346" r:id="rId21"/>
    <p:sldId id="295" r:id="rId22"/>
    <p:sldId id="337" r:id="rId23"/>
    <p:sldId id="339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5828" autoAdjust="0"/>
  </p:normalViewPr>
  <p:slideViewPr>
    <p:cSldViewPr snapToGrid="0" snapToObjects="1">
      <p:cViewPr varScale="1">
        <p:scale>
          <a:sx n="58" d="100"/>
          <a:sy n="58" d="100"/>
        </p:scale>
        <p:origin x="14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0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16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76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Shape 1331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" name="Shape 1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TO SOLVE: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really wanted to look at our students from a holistic perspective. We wanted to avoid a deficit model and look instead at how our system could adapt to meet the needs of our students.”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 to share information appropriately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 Commuter Campus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 Very high student to counselor ratio 1000-1.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 Decentralized academic support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 Needed to leverage existing funding structures (no new $)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3% of students complete 30 units by the end of their first year. 50% of students don’t persist from fall to fall.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policies and most communications are written at post-doctoral level!! This has helped change the culture.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first year: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feedback was really important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attributes based on counselor feedback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 Network – start small and build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loop between all students’ educational partners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68% of faculty created profiles in Year 1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85% of faculty who opened the survey completed it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We learned we had to require comments! It wasn’t helpful without them. But we trained them and gave them templates. Everyone needs a scoreboard.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14,422 total items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responded so positively to both kudos and even “in danger of failing” flags, which can be devastating.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attribute is “HOW SURE ARE YOU OF YOUR GOAL?” An opportunity for counselors to talk to “somewhat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about majors, careers, options.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Athletic coaches are AMAZING partners in this program</a:t>
            </a:r>
            <a:endParaRPr dirty="0"/>
          </a:p>
        </p:txBody>
      </p:sp>
      <p:sp>
        <p:nvSpPr>
          <p:cNvPr id="1333" name="Shape 133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 SemiBold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09371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5" name="Shape 1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these tools help address factors that impact retention and student success.  Collaborated between instruction and Student Services to provide additional support or resources for students.  </a:t>
            </a:r>
            <a:endParaRPr sz="1200" b="0" i="0" u="none" strike="noStrike" cap="none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26" name="Shape 15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433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Shape 16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Shape 1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Janet - completion teams development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10% do 100% of the work so how do we engage the other 90%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Utilize all members of the community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5498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Shape 16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Shape 16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Janet-completion teams responsibilities </a:t>
            </a:r>
            <a:endParaRPr dirty="0"/>
          </a:p>
        </p:txBody>
      </p:sp>
      <p:sp>
        <p:nvSpPr>
          <p:cNvPr id="1636" name="Shape 16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471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Shape 1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Shape 1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Janet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1164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0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3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Janet/Carrie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59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46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72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3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8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8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8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Thursday, September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Thursday, September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Thursday, September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5029200" y="2722031"/>
            <a:ext cx="35052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50"/>
              </a:spcBef>
              <a:spcAft>
                <a:spcPts val="0"/>
              </a:spcAft>
              <a:buClr>
                <a:srgbClr val="848484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spcBef>
                <a:spcPts val="165"/>
              </a:spcBef>
              <a:spcAft>
                <a:spcPts val="0"/>
              </a:spcAft>
              <a:buClr>
                <a:schemeClr val="dk2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165"/>
              </a:spcBef>
              <a:spcAft>
                <a:spcPts val="0"/>
              </a:spcAft>
              <a:buClr>
                <a:schemeClr val="dk2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165"/>
              </a:spcBef>
              <a:spcAft>
                <a:spcPts val="0"/>
              </a:spcAft>
              <a:buClr>
                <a:schemeClr val="dk2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165"/>
              </a:spcBef>
              <a:spcAft>
                <a:spcPts val="0"/>
              </a:spcAft>
              <a:buClr>
                <a:schemeClr val="dk2"/>
              </a:buClr>
              <a:buSzPts val="825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body" idx="3"/>
          </p:nvPr>
        </p:nvSpPr>
        <p:spPr>
          <a:xfrm>
            <a:off x="5638800" y="4144437"/>
            <a:ext cx="2438400" cy="41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50"/>
              </a:spcBef>
              <a:spcAft>
                <a:spcPts val="0"/>
              </a:spcAft>
              <a:buClr>
                <a:srgbClr val="848484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body" idx="4"/>
          </p:nvPr>
        </p:nvSpPr>
        <p:spPr>
          <a:xfrm>
            <a:off x="5638800" y="4749803"/>
            <a:ext cx="2438400" cy="620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50"/>
              </a:spcBef>
              <a:spcAft>
                <a:spcPts val="0"/>
              </a:spcAft>
              <a:buClr>
                <a:srgbClr val="848484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84848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body" idx="5"/>
          </p:nvPr>
        </p:nvSpPr>
        <p:spPr>
          <a:xfrm>
            <a:off x="5029200" y="2311406"/>
            <a:ext cx="35052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65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sz="825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195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195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195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195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4953000" y="584200"/>
            <a:ext cx="304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E787A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70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8" name="Shape 114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9" name="Shape 114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1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Thursday, September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Thursday, September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Thursday, September 13,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Thursday, September 13,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Thursday, September 13,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Thursday, September 13,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Thursday, September 13,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Thursday, September 13,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Thursday, September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3" r:id="rId12"/>
    <p:sldLayoutId id="2147483974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8904"/>
            <a:ext cx="7848600" cy="1419921"/>
          </a:xfrm>
        </p:spPr>
        <p:txBody>
          <a:bodyPr anchor="ctr"/>
          <a:lstStyle/>
          <a:p>
            <a:pPr algn="ctr"/>
            <a:br>
              <a:rPr lang="en-US" sz="3200" b="1" cap="none" dirty="0">
                <a:latin typeface="+mn-lt"/>
                <a:cs typeface="Times New Roman"/>
              </a:rPr>
            </a:br>
            <a:r>
              <a:rPr lang="en-US" sz="3200" b="1" cap="none" dirty="0"/>
              <a:t>Wayfinding: Empowering Students toward their Educational Goals</a:t>
            </a:r>
            <a:br>
              <a:rPr lang="en-US" sz="3200" dirty="0"/>
            </a:br>
            <a:endParaRPr lang="en-US" sz="3200" b="1" cap="none" dirty="0">
              <a:latin typeface="+mn-lt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ABFAF-0E1A-452B-B9C6-057F3E735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505199"/>
            <a:ext cx="7944633" cy="301459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000" b="1" dirty="0"/>
              <a:t>Academic Academy</a:t>
            </a:r>
          </a:p>
          <a:p>
            <a:pPr algn="ctr"/>
            <a:r>
              <a:rPr lang="en-US" dirty="0"/>
              <a:t>September 15, 2018</a:t>
            </a:r>
          </a:p>
          <a:p>
            <a:pPr algn="ctr"/>
            <a:r>
              <a:rPr lang="en-US" dirty="0"/>
              <a:t>11:00-12:15 Breakout</a:t>
            </a:r>
          </a:p>
          <a:p>
            <a:endParaRPr lang="en-US" dirty="0"/>
          </a:p>
          <a:p>
            <a:pPr algn="ctr"/>
            <a:r>
              <a:rPr lang="en-US" sz="2200" b="1" dirty="0"/>
              <a:t>Janet Fulks</a:t>
            </a:r>
          </a:p>
          <a:p>
            <a:pPr algn="ctr"/>
            <a:r>
              <a:rPr lang="en-US" sz="2200" dirty="0"/>
              <a:t>ASCCC Guided Pathways Faculty Lead, Capacity Building </a:t>
            </a:r>
          </a:p>
          <a:p>
            <a:pPr algn="ctr"/>
            <a:endParaRPr lang="en-US" sz="2200" dirty="0"/>
          </a:p>
          <a:p>
            <a:pPr algn="ctr"/>
            <a:r>
              <a:rPr lang="en-US" sz="2200" b="1" dirty="0"/>
              <a:t>Carrie Roberson</a:t>
            </a:r>
          </a:p>
          <a:p>
            <a:pPr algn="ctr"/>
            <a:r>
              <a:rPr lang="en-US" sz="2200" dirty="0"/>
              <a:t>ASCCC Guided Pathways Task Force, Chair</a:t>
            </a: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950" y="400049"/>
            <a:ext cx="4816258" cy="147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rced College - Admissions &amp; Aid - Google Chrome">
            <a:extLst>
              <a:ext uri="{FF2B5EF4-FFF2-40B4-BE49-F238E27FC236}">
                <a16:creationId xmlns:a16="http://schemas.microsoft.com/office/drawing/2014/main" id="{9523D7A4-AD37-4742-BF61-818DAAAD86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4585"/>
          <a:stretch/>
        </p:blipFill>
        <p:spPr>
          <a:xfrm>
            <a:off x="109331" y="0"/>
            <a:ext cx="9034669" cy="4190690"/>
          </a:xfrm>
          <a:prstGeom prst="rect">
            <a:avLst/>
          </a:prstGeom>
        </p:spPr>
      </p:pic>
      <p:pic>
        <p:nvPicPr>
          <p:cNvPr id="7" name="Picture 6" descr="Merced College - Admissions &amp; Aid - Google Chrome">
            <a:extLst>
              <a:ext uri="{FF2B5EF4-FFF2-40B4-BE49-F238E27FC236}">
                <a16:creationId xmlns:a16="http://schemas.microsoft.com/office/drawing/2014/main" id="{61879BB2-387F-41E1-9A30-1F088CFC4F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t="34475" r="-598"/>
          <a:stretch/>
        </p:blipFill>
        <p:spPr>
          <a:xfrm>
            <a:off x="54665" y="3786809"/>
            <a:ext cx="9144000" cy="321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7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  <a:cs typeface="Times New Roman"/>
              </a:rPr>
              <a:t>ENTER the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1222"/>
            <a:ext cx="4038600" cy="4600434"/>
          </a:xfrm>
        </p:spPr>
        <p:txBody>
          <a:bodyPr>
            <a:normAutofit/>
          </a:bodyPr>
          <a:lstStyle/>
          <a:p>
            <a:r>
              <a:rPr lang="en-US" dirty="0">
                <a:ea typeface="Times New Roman" charset="0"/>
                <a:cs typeface="Times New Roman" charset="0"/>
              </a:rPr>
              <a:t>Bridging K-12 to higher education</a:t>
            </a:r>
          </a:p>
          <a:p>
            <a:r>
              <a:rPr lang="en-US" dirty="0">
                <a:cs typeface="Times New Roman" panose="02020603050405020304" pitchFamily="18" charset="0"/>
              </a:rPr>
              <a:t>Redesign pathways through the college experience</a:t>
            </a:r>
          </a:p>
          <a:p>
            <a:r>
              <a:rPr lang="en-US" dirty="0">
                <a:cs typeface="Times New Roman" panose="02020603050405020304" pitchFamily="18" charset="0"/>
              </a:rPr>
              <a:t>How does your college help students find and enter the path?</a:t>
            </a:r>
            <a:endParaRPr lang="en-US" dirty="0"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63D046-8A43-48E2-BF54-A9B5E7817E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C4C392F-08F3-45E1-8481-6C6577D0D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21" y="2148213"/>
            <a:ext cx="4207804" cy="35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6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  <a:cs typeface="Times New Roman"/>
              </a:rPr>
              <a:t>STAY ON the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>
                <a:ea typeface="Times New Roman" charset="0"/>
                <a:cs typeface="Times New Roman" charset="0"/>
              </a:rPr>
              <a:t>Support students with ongoing advising mechanisms to support *</a:t>
            </a:r>
            <a:r>
              <a:rPr lang="en-US" i="1" dirty="0">
                <a:ea typeface="Times New Roman" charset="0"/>
                <a:cs typeface="Times New Roman" charset="0"/>
              </a:rPr>
              <a:t>informed choices</a:t>
            </a:r>
            <a:r>
              <a:rPr lang="en-US" dirty="0">
                <a:ea typeface="Times New Roman" charset="0"/>
                <a:cs typeface="Times New Roman" charset="0"/>
              </a:rPr>
              <a:t>, strengthen clarity about opportunities, develop an academic plan with a predictable schedule, monitor progress, and intervene if they go off track </a:t>
            </a:r>
            <a:endParaRPr lang="en-US" sz="1200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Embed academic and nonacademic support services throughout programs to promote student learning, persistence, and retention </a:t>
            </a:r>
          </a:p>
          <a:p>
            <a:r>
              <a:rPr lang="en-US" dirty="0">
                <a:ea typeface="Times New Roman" charset="0"/>
                <a:cs typeface="Times New Roman" charset="0"/>
              </a:rPr>
              <a:t>*</a:t>
            </a:r>
            <a:r>
              <a:rPr lang="en-US" i="1" dirty="0">
                <a:ea typeface="Times New Roman" charset="0"/>
                <a:cs typeface="Times New Roman" charset="0"/>
              </a:rPr>
              <a:t>an informed choice COULD be choosing a different path </a:t>
            </a: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E6720-916C-4348-A75E-DFC9809CF6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01" y="5150376"/>
            <a:ext cx="2399141" cy="14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-services | Clovis Community College - Google Chrome">
            <a:extLst>
              <a:ext uri="{FF2B5EF4-FFF2-40B4-BE49-F238E27FC236}">
                <a16:creationId xmlns:a16="http://schemas.microsoft.com/office/drawing/2014/main" id="{A0000F3A-BAB4-4AB9-9A9F-B5C55417CE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6" r="870"/>
          <a:stretch/>
        </p:blipFill>
        <p:spPr>
          <a:xfrm>
            <a:off x="432352" y="1"/>
            <a:ext cx="8279296" cy="3791368"/>
          </a:xfrm>
          <a:prstGeom prst="rect">
            <a:avLst/>
          </a:prstGeom>
        </p:spPr>
      </p:pic>
      <p:pic>
        <p:nvPicPr>
          <p:cNvPr id="7" name="Picture 6" descr="student-services | Clovis Community College - Google Chrome">
            <a:extLst>
              <a:ext uri="{FF2B5EF4-FFF2-40B4-BE49-F238E27FC236}">
                <a16:creationId xmlns:a16="http://schemas.microsoft.com/office/drawing/2014/main" id="{B9304529-DC2A-484A-9D8A-73E069DE73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18195" r="1102" b="4974"/>
          <a:stretch/>
        </p:blipFill>
        <p:spPr>
          <a:xfrm>
            <a:off x="347556" y="3429000"/>
            <a:ext cx="8364092" cy="35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Shape 1335"/>
          <p:cNvSpPr/>
          <p:nvPr/>
        </p:nvSpPr>
        <p:spPr>
          <a:xfrm>
            <a:off x="6686552" y="5014913"/>
            <a:ext cx="1200151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Shape 1336"/>
          <p:cNvSpPr/>
          <p:nvPr/>
        </p:nvSpPr>
        <p:spPr>
          <a:xfrm>
            <a:off x="1771651" y="4300538"/>
            <a:ext cx="268605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Shape 1337"/>
          <p:cNvSpPr txBox="1">
            <a:spLocks noGrp="1"/>
          </p:cNvSpPr>
          <p:nvPr>
            <p:ph type="title"/>
          </p:nvPr>
        </p:nvSpPr>
        <p:spPr>
          <a:xfrm>
            <a:off x="3733801" y="1153169"/>
            <a:ext cx="4857746" cy="400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SzPts val="2160"/>
            </a:pPr>
            <a:r>
              <a:rPr lang="en-US" sz="2160"/>
              <a:t>CCC Education Planning Initiative</a:t>
            </a:r>
            <a:endParaRPr/>
          </a:p>
        </p:txBody>
      </p:sp>
      <p:sp>
        <p:nvSpPr>
          <p:cNvPr id="1338" name="Shape 1338"/>
          <p:cNvSpPr txBox="1"/>
          <p:nvPr/>
        </p:nvSpPr>
        <p:spPr>
          <a:xfrm>
            <a:off x="312575" y="3374187"/>
            <a:ext cx="34482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1400">
                <a:solidFill>
                  <a:srgbClr val="0B0B0B"/>
                </a:solidFill>
                <a:latin typeface="Open Sans"/>
                <a:ea typeface="Open Sans"/>
                <a:cs typeface="Open Sans"/>
                <a:sym typeface="Open Sans"/>
              </a:rPr>
              <a:t>“Our students are most successful when they have multiple resources – a rich support system to which they can easily turn to for help.</a:t>
            </a:r>
            <a:endParaRPr/>
          </a:p>
          <a:p>
            <a:pPr algn="r"/>
            <a:r>
              <a:rPr lang="en-US" sz="1400" b="1">
                <a:solidFill>
                  <a:srgbClr val="0B0B0B"/>
                </a:solidFill>
                <a:latin typeface="Open Sans"/>
                <a:ea typeface="Open Sans"/>
                <a:cs typeface="Open Sans"/>
                <a:sym typeface="Open Sans"/>
              </a:rPr>
              <a:t>Starfish is the high-tech solution that creates a high-touch network for our students.”</a:t>
            </a:r>
            <a:endParaRPr/>
          </a:p>
          <a:p>
            <a:pPr algn="r"/>
            <a:endParaRPr sz="14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8585" indent="-128585" algn="r">
              <a:buClr>
                <a:srgbClr val="7F7F7F"/>
              </a:buClr>
              <a:buSzPts val="1400"/>
              <a:buFont typeface="Open Sans"/>
              <a:buChar char="-"/>
            </a:pPr>
            <a:r>
              <a:rPr lang="en-US" sz="1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Beth Ervin, Dean of Student Services , Sierra College</a:t>
            </a:r>
            <a:endParaRPr/>
          </a:p>
          <a:p>
            <a:pPr algn="r"/>
            <a:endParaRPr sz="9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9" name="Shape 1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347260"/>
            <a:ext cx="1104900" cy="403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Shape 1340"/>
          <p:cNvSpPr txBox="1"/>
          <p:nvPr/>
        </p:nvSpPr>
        <p:spPr>
          <a:xfrm>
            <a:off x="6100970" y="1772777"/>
            <a:ext cx="3043030" cy="484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Phase II Colleges</a:t>
            </a:r>
            <a:r>
              <a:rPr lang="en-US" sz="2400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:</a:t>
            </a:r>
            <a:endParaRPr sz="2400" dirty="0"/>
          </a:p>
          <a:p>
            <a:pPr marL="285736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dirty="0" err="1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Ohlone</a:t>
            </a:r>
            <a:r>
              <a:rPr lang="en-US" sz="1200" b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 College</a:t>
            </a:r>
            <a:endParaRPr sz="2400" dirty="0"/>
          </a:p>
          <a:p>
            <a:pPr marL="285736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Modesto Jr. College</a:t>
            </a:r>
            <a:endParaRPr sz="2400" dirty="0"/>
          </a:p>
          <a:p>
            <a:pPr marL="285736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Columbia College</a:t>
            </a:r>
            <a:endParaRPr sz="2400" dirty="0"/>
          </a:p>
          <a:p>
            <a:pPr marL="285736" indent="-285736"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Butte College</a:t>
            </a:r>
            <a:endParaRPr sz="2400" dirty="0"/>
          </a:p>
          <a:p>
            <a:pPr marL="285736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Shasta College</a:t>
            </a:r>
            <a:endParaRPr sz="2400" dirty="0"/>
          </a:p>
          <a:p>
            <a:pPr marL="285736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Foothill College</a:t>
            </a:r>
            <a:endParaRPr sz="2400" dirty="0"/>
          </a:p>
          <a:p>
            <a:pPr marL="285736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dirty="0" err="1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DeAnza</a:t>
            </a:r>
            <a:r>
              <a:rPr lang="en-US" sz="1200" b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 College</a:t>
            </a:r>
            <a:endParaRPr sz="2400" dirty="0"/>
          </a:p>
          <a:p>
            <a:pPr marL="285736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Long Beach City College </a:t>
            </a:r>
            <a:endParaRPr sz="1200" b="1" i="1" dirty="0">
              <a:solidFill>
                <a:srgbClr val="3CAC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36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Palomar College</a:t>
            </a:r>
            <a:endParaRPr sz="2400" dirty="0"/>
          </a:p>
          <a:p>
            <a:pPr marL="285736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Pasadena City College</a:t>
            </a:r>
            <a:endParaRPr sz="2400" dirty="0"/>
          </a:p>
          <a:p>
            <a:pPr marL="285736" indent="-285736"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Barstow College</a:t>
            </a:r>
            <a:endParaRPr sz="2400" dirty="0"/>
          </a:p>
          <a:p>
            <a:pPr marL="285736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Bakersfield College</a:t>
            </a:r>
            <a:endParaRPr sz="2400" dirty="0"/>
          </a:p>
          <a:p>
            <a:pPr marL="285736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Rio Hondo College</a:t>
            </a:r>
            <a:endParaRPr sz="2400" dirty="0"/>
          </a:p>
          <a:p>
            <a:pPr marL="285736" indent="-285736"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Coastline Community College</a:t>
            </a:r>
            <a:endParaRPr sz="2400" dirty="0"/>
          </a:p>
          <a:p>
            <a:pPr marL="285736" indent="-285736"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Berkeley City College/Peralta CCD</a:t>
            </a:r>
            <a:endParaRPr sz="2400" dirty="0"/>
          </a:p>
          <a:p>
            <a:pPr marL="285736" indent="-285736"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College of Alameda/Peralta CCD</a:t>
            </a:r>
            <a:endParaRPr sz="2400" dirty="0"/>
          </a:p>
          <a:p>
            <a:pPr marL="285736" indent="-285736"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Laney College/Peralta CCD</a:t>
            </a:r>
            <a:endParaRPr sz="2400" dirty="0"/>
          </a:p>
          <a:p>
            <a:pPr marL="285736" indent="-285736"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Merritt College/Peralta CCD</a:t>
            </a:r>
            <a:endParaRPr sz="2400" dirty="0"/>
          </a:p>
          <a:p>
            <a:pPr marL="285736" indent="-285736"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Hartnell College</a:t>
            </a:r>
            <a:endParaRPr sz="2400" dirty="0"/>
          </a:p>
          <a:p>
            <a:pPr marL="285736" indent="-285736"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Allan Hancock College</a:t>
            </a:r>
            <a:endParaRPr sz="2400" dirty="0"/>
          </a:p>
          <a:p>
            <a:r>
              <a:rPr lang="en-US" sz="105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Legacy Colleges:</a:t>
            </a:r>
            <a:endParaRPr sz="2400" dirty="0"/>
          </a:p>
          <a:p>
            <a:pPr marL="628627" lvl="1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i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Imperial Valley College </a:t>
            </a:r>
            <a:endParaRPr sz="2400" dirty="0"/>
          </a:p>
          <a:p>
            <a:pPr marL="628627" lvl="1" indent="-285736">
              <a:buClr>
                <a:srgbClr val="3CACAC"/>
              </a:buClr>
              <a:buSzPts val="1050"/>
              <a:buFont typeface="Arial"/>
              <a:buChar char="•"/>
            </a:pPr>
            <a:r>
              <a:rPr lang="en-US" sz="1200" b="1" i="1" dirty="0">
                <a:solidFill>
                  <a:srgbClr val="3CACAC"/>
                </a:solidFill>
                <a:latin typeface="Calibri"/>
                <a:ea typeface="Calibri"/>
                <a:cs typeface="Calibri"/>
                <a:sym typeface="Calibri"/>
              </a:rPr>
              <a:t>Sierra College </a:t>
            </a:r>
            <a:endParaRPr sz="1200" b="1" dirty="0">
              <a:solidFill>
                <a:srgbClr val="3CAC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1" name="Shape 1341" descr="C:\Users\kelly.kilby\AppData\Local\Microsoft\Windows\Temporary Internet Files\Content.Outlook\AQJBRPMT\Screen Shot 2017-03-17 at 1.29.36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3350" y="2415253"/>
            <a:ext cx="1974907" cy="3147347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Shape 1342"/>
          <p:cNvSpPr txBox="1"/>
          <p:nvPr/>
        </p:nvSpPr>
        <p:spPr>
          <a:xfrm>
            <a:off x="3733801" y="1742053"/>
            <a:ext cx="232277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Clr>
                <a:srgbClr val="0B0B0B"/>
              </a:buClr>
              <a:buSzPts val="2000"/>
            </a:pPr>
            <a:r>
              <a:rPr lang="en-US" sz="2000" b="1">
                <a:solidFill>
                  <a:srgbClr val="0B0B0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EPI Pilot Colleges</a:t>
            </a:r>
            <a:endParaRPr/>
          </a:p>
        </p:txBody>
      </p:sp>
      <p:pic>
        <p:nvPicPr>
          <p:cNvPr id="1343" name="Shape 13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075" y="1219201"/>
            <a:ext cx="3202488" cy="213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1269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Shape 1528"/>
          <p:cNvSpPr txBox="1">
            <a:spLocks noGrp="1"/>
          </p:cNvSpPr>
          <p:nvPr>
            <p:ph type="title"/>
          </p:nvPr>
        </p:nvSpPr>
        <p:spPr>
          <a:xfrm>
            <a:off x="526774" y="50855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Starfish and the Educational Portal Initiative EPI</a:t>
            </a:r>
            <a:endParaRPr dirty="0"/>
          </a:p>
        </p:txBody>
      </p:sp>
      <p:sp>
        <p:nvSpPr>
          <p:cNvPr id="1529" name="Shape 1529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4415600" cy="39259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57175" indent="-257175">
              <a:lnSpc>
                <a:spcPct val="80000"/>
              </a:lnSpc>
              <a:spcBef>
                <a:spcPts val="0"/>
              </a:spcBef>
              <a:buClr>
                <a:srgbClr val="1E787A"/>
              </a:buClr>
              <a:buSzPts val="1782"/>
              <a:buFont typeface="Arial"/>
              <a:buChar char="•"/>
            </a:pPr>
            <a:r>
              <a:rPr lang="en-US" sz="1782" b="1" dirty="0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rPr>
              <a:t>Early Alert</a:t>
            </a:r>
            <a:endParaRPr sz="162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7213" lvl="1" indent="-214313">
              <a:lnSpc>
                <a:spcPct val="80000"/>
              </a:lnSpc>
              <a:spcBef>
                <a:spcPts val="279"/>
              </a:spcBef>
              <a:buClr>
                <a:schemeClr val="dk1"/>
              </a:buClr>
              <a:buSzPts val="1395"/>
              <a:buFont typeface="Arial"/>
              <a:buChar char="–"/>
            </a:pPr>
            <a:r>
              <a:rPr lang="en-US" sz="139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communication and referral through tracking items (Flags, Kudos, Referrals, To Do’s, Raise a Hand)</a:t>
            </a:r>
            <a:endParaRPr dirty="0"/>
          </a:p>
          <a:p>
            <a:pPr marL="557213" lvl="1" indent="-214313">
              <a:lnSpc>
                <a:spcPct val="80000"/>
              </a:lnSpc>
              <a:spcBef>
                <a:spcPts val="279"/>
              </a:spcBef>
              <a:buClr>
                <a:schemeClr val="dk1"/>
              </a:buClr>
              <a:buSzPts val="1395"/>
              <a:buFont typeface="Arial"/>
              <a:buChar char="–"/>
            </a:pPr>
            <a:r>
              <a:rPr lang="en-US" sz="139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 and connect to Academic/Student Support Programs</a:t>
            </a:r>
            <a:endParaRPr dirty="0"/>
          </a:p>
          <a:p>
            <a:pPr marL="557213" lvl="1" indent="-214313">
              <a:lnSpc>
                <a:spcPct val="80000"/>
              </a:lnSpc>
              <a:spcBef>
                <a:spcPts val="279"/>
              </a:spcBef>
              <a:buClr>
                <a:schemeClr val="dk1"/>
              </a:buClr>
              <a:buSzPts val="1395"/>
              <a:buFont typeface="Arial"/>
              <a:buChar char="–"/>
            </a:pPr>
            <a:r>
              <a:rPr lang="en-US" sz="139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up and Close the loop</a:t>
            </a:r>
            <a:endParaRPr dirty="0"/>
          </a:p>
          <a:p>
            <a:pPr marL="557213" lvl="1" indent="-125730">
              <a:lnSpc>
                <a:spcPct val="80000"/>
              </a:lnSpc>
              <a:spcBef>
                <a:spcPts val="279"/>
              </a:spcBef>
              <a:buClr>
                <a:schemeClr val="dk1"/>
              </a:buClr>
              <a:buSzPts val="1395"/>
              <a:buNone/>
            </a:pPr>
            <a:endParaRPr sz="139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lnSpc>
                <a:spcPct val="80000"/>
              </a:lnSpc>
              <a:spcBef>
                <a:spcPts val="0"/>
              </a:spcBef>
              <a:buClr>
                <a:srgbClr val="1E787A"/>
              </a:buClr>
              <a:buSzPts val="1782"/>
              <a:buFont typeface="Arial"/>
              <a:buChar char="•"/>
            </a:pPr>
            <a:r>
              <a:rPr lang="en-US" sz="1782" b="1" dirty="0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rPr>
              <a:t>Degree Planner</a:t>
            </a:r>
            <a:endParaRPr sz="1782" b="1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57213" lvl="1" indent="-214313">
              <a:lnSpc>
                <a:spcPct val="80000"/>
              </a:lnSpc>
              <a:spcBef>
                <a:spcPts val="279"/>
              </a:spcBef>
              <a:buClr>
                <a:schemeClr val="dk1"/>
              </a:buClr>
              <a:buSzPts val="1395"/>
              <a:buFont typeface="Arial"/>
              <a:buChar char="–"/>
            </a:pPr>
            <a:r>
              <a:rPr lang="en-US" sz="139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Accessible electronic Student Educational Plans to detail courses and timeline to goal</a:t>
            </a:r>
            <a:endParaRPr dirty="0"/>
          </a:p>
          <a:p>
            <a:pPr marL="257175" indent="-15386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627"/>
              <a:buNone/>
            </a:pPr>
            <a:endParaRPr sz="1627" b="1" dirty="0">
              <a:solidFill>
                <a:srgbClr val="1E787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7175" indent="-257175">
              <a:lnSpc>
                <a:spcPct val="80000"/>
              </a:lnSpc>
              <a:spcBef>
                <a:spcPts val="0"/>
              </a:spcBef>
              <a:buClr>
                <a:srgbClr val="1E787A"/>
              </a:buClr>
              <a:buSzPts val="1782"/>
              <a:buFont typeface="Arial"/>
              <a:buChar char="•"/>
            </a:pPr>
            <a:r>
              <a:rPr lang="en-US" sz="1782" b="1" dirty="0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rPr>
              <a:t>Connect (Calendaring)</a:t>
            </a:r>
            <a:endParaRPr sz="178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7213" lvl="1" indent="-214313">
              <a:lnSpc>
                <a:spcPct val="80000"/>
              </a:lnSpc>
              <a:spcBef>
                <a:spcPts val="279"/>
              </a:spcBef>
              <a:buClr>
                <a:schemeClr val="dk1"/>
              </a:buClr>
              <a:buSzPts val="1395"/>
              <a:buFont typeface="Arial"/>
              <a:buChar char="–"/>
            </a:pPr>
            <a:r>
              <a:rPr lang="en-US" sz="139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appointments, office hours, workshops, send messages</a:t>
            </a:r>
            <a:endParaRPr dirty="0"/>
          </a:p>
        </p:txBody>
      </p:sp>
      <p:pic>
        <p:nvPicPr>
          <p:cNvPr id="1531" name="Shape 1531"/>
          <p:cNvPicPr preferRelativeResize="0"/>
          <p:nvPr/>
        </p:nvPicPr>
        <p:blipFill rotWithShape="1">
          <a:blip r:embed="rId3">
            <a:alphaModFix/>
          </a:blip>
          <a:srcRect l="5656" r="10551"/>
          <a:stretch/>
        </p:blipFill>
        <p:spPr>
          <a:xfrm>
            <a:off x="5108713" y="1618434"/>
            <a:ext cx="4035287" cy="4349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1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1" name="Shape 1631"/>
          <p:cNvPicPr preferRelativeResize="0"/>
          <p:nvPr/>
        </p:nvPicPr>
        <p:blipFill rotWithShape="1">
          <a:blip r:embed="rId3">
            <a:alphaModFix/>
          </a:blip>
          <a:srcRect t="8726" r="33408" b="9406"/>
          <a:stretch/>
        </p:blipFill>
        <p:spPr>
          <a:xfrm>
            <a:off x="2515975" y="1888025"/>
            <a:ext cx="4230850" cy="39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Shape 1632"/>
          <p:cNvSpPr txBox="1"/>
          <p:nvPr/>
        </p:nvSpPr>
        <p:spPr>
          <a:xfrm>
            <a:off x="914400" y="1235575"/>
            <a:ext cx="74340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000" b="1">
                <a:latin typeface="Cambria"/>
                <a:ea typeface="Cambria"/>
                <a:cs typeface="Cambria"/>
                <a:sym typeface="Cambria"/>
              </a:rPr>
              <a:t>COMPLETION COACHING COMMUNITIES</a:t>
            </a:r>
            <a:endParaRPr sz="3000" b="1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68401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" name="Shape 1638"/>
          <p:cNvGraphicFramePr/>
          <p:nvPr/>
        </p:nvGraphicFramePr>
        <p:xfrm>
          <a:off x="443101" y="2130188"/>
          <a:ext cx="8223275" cy="3291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Coach Title</a:t>
                      </a:r>
                      <a:endParaRPr sz="1800" b="1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Expert in </a:t>
                      </a:r>
                      <a:endParaRPr sz="1800" b="1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Counselor/Ed Advisors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Educational planning and transfer decisions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Dean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Coordination of team meetings and outcomes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Data Coach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Finding and interpreting cohort data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Discipline Faculty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Discipline-specific coursework, transfer, and career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ACDV Faculty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Remediation component of academic pathways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Financial Aid Expert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Tracking financial aid information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Student Support Expert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Intrusive guidance for support in academic career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39" name="Shape 1639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/>
              <a:t>17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Shape 1640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3000" b="1">
                <a:latin typeface="Cambria"/>
                <a:ea typeface="Cambria"/>
                <a:cs typeface="Cambria"/>
                <a:sym typeface="Cambria"/>
              </a:rPr>
              <a:t>COMPLETION COACH RESPONSIBILITIES</a:t>
            </a:r>
            <a:endParaRPr sz="3000" b="1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6305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5" name="Shape 1645"/>
          <p:cNvGraphicFramePr/>
          <p:nvPr/>
        </p:nvGraphicFramePr>
        <p:xfrm>
          <a:off x="120926" y="1007200"/>
          <a:ext cx="8923775" cy="4800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Meta-Major</a:t>
                      </a:r>
                      <a:endParaRPr sz="1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Arts &amp; Humanities</a:t>
                      </a:r>
                      <a:endParaRPr sz="1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Departments</a:t>
                      </a:r>
                      <a:endParaRPr sz="1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Art, Performing Arts, Foreign Languages, English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25">
                <a:tc row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Programs</a:t>
                      </a:r>
                      <a:endParaRPr sz="1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American Sign Language (AA)            </a:t>
                      </a:r>
                      <a:r>
                        <a:rPr lang="en-US" sz="1000" i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Communication (AA-T)          History (AA-T)</a:t>
                      </a:r>
                      <a:r>
                        <a:rPr lang="en-US" sz="1000" b="1" i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                     </a:t>
                      </a:r>
                      <a:r>
                        <a:rPr lang="en-US" sz="1000" i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Commercial Music (CA)                       English (AA-T)                                         Graphic Design (CA                 Journalism (AA-T)                Media Art (CA)                         </a:t>
                      </a:r>
                      <a:endParaRPr sz="1000"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Music (AA-T)                                            Philosophy (AA-T)                  Photography (CA                  Spanish (AA-T)</a:t>
                      </a:r>
                      <a:endParaRPr sz="1000"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Art (AA-T)                                   Theater Arts (AA-T)</a:t>
                      </a:r>
                      <a:endParaRPr sz="1000"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# Students </a:t>
                      </a:r>
                      <a:endParaRPr sz="1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1862</a:t>
                      </a:r>
                      <a:endParaRPr sz="1300" b="1"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Faculty Discipline Expert(s)</a:t>
                      </a:r>
                      <a:endParaRPr sz="1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Gloria Dumler (English)               Paul Beckworth (History)           Keri Wolf (English)                   Talita Pruett (Comm)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Qui Jiminez (Spanish)                   John Gerhold (Music)                   Brian Sivesind (Theatre)         Yuki Takeuchi (Japanese)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Jaclyn Krause (ASL)                       </a:t>
                      </a: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Vacant </a:t>
                      </a: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(Media Art)                      </a:t>
                      </a: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Vacant </a:t>
                      </a: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(Studio Art)                   </a:t>
                      </a: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Vacant </a:t>
                      </a: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(Journalism)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Vacant </a:t>
                      </a: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(Commercial Music)       </a:t>
                      </a: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Vacant </a:t>
                      </a: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(Philosophy)                   Angela Bono (Comm Adj)       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ON-RAMPING: Intake Experts</a:t>
                      </a:r>
                      <a:endParaRPr sz="1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Abraham Castillo (Ed Advisor)                                                           Roberta Ayala (FinAid Tech)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Academic Support Services Experts </a:t>
                      </a:r>
                      <a:endParaRPr sz="1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Kim Collins (Delano)                                                                              Miguel Cuate (Writing Center)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Academic Development Expert</a:t>
                      </a:r>
                      <a:endParaRPr sz="1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Phil Feldman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Data Coach (where necessary)</a:t>
                      </a:r>
                      <a:endParaRPr sz="1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Talita Pruett (Communication)                                                         Eleonora Hicks (Sociology)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Administrators/Managers</a:t>
                      </a:r>
                      <a:endParaRPr sz="1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Manny Mourtzanos (Lead)           Nicky Damania                         Nan Gomez-Heitzeberg</a:t>
                      </a:r>
                      <a:endParaRPr sz="1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22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  <a:cs typeface="Times New Roman"/>
              </a:rPr>
              <a:t>ENSURE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5858"/>
            <a:ext cx="4038600" cy="5054252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ea typeface="Times New Roman" charset="0"/>
                <a:cs typeface="Times New Roman" charset="0"/>
              </a:rPr>
              <a:t>Establish program-level learning outcomes aligned with the requirements for success in employment and/or further education  </a:t>
            </a:r>
          </a:p>
          <a:p>
            <a:pPr marL="0" indent="0">
              <a:buNone/>
            </a:pPr>
            <a:endParaRPr lang="en-US" sz="1000" dirty="0">
              <a:ea typeface="Times New Roman" charset="0"/>
              <a:cs typeface="Times New Roman" charset="0"/>
            </a:endParaRPr>
          </a:p>
          <a:p>
            <a:r>
              <a:rPr lang="en-US" sz="2400" dirty="0">
                <a:ea typeface="Times New Roman" charset="0"/>
                <a:cs typeface="Times New Roman" charset="0"/>
              </a:rPr>
              <a:t>Apply the results of learning outcomes assessments to improve the effectiveness of instruction across programs </a:t>
            </a:r>
          </a:p>
          <a:p>
            <a:pPr marL="0" indent="0">
              <a:buNone/>
            </a:pPr>
            <a:endParaRPr lang="en-US" sz="1000" dirty="0">
              <a:ea typeface="Times New Roman" charset="0"/>
              <a:cs typeface="Times New Roman" charset="0"/>
            </a:endParaRPr>
          </a:p>
          <a:p>
            <a:r>
              <a:rPr lang="en-US" sz="2400" dirty="0">
                <a:ea typeface="Times New Roman" charset="0"/>
                <a:cs typeface="Times New Roman" charset="0"/>
              </a:rPr>
              <a:t>Ensure incorporation of effective teaching practice throughout the pathways 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1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074" name="Picture 2" descr="https://www.colourbox.com/preview/4159252-magnifying-glass-learn.jpg">
            <a:extLst>
              <a:ext uri="{FF2B5EF4-FFF2-40B4-BE49-F238E27FC236}">
                <a16:creationId xmlns:a16="http://schemas.microsoft.com/office/drawing/2014/main" id="{CA3D551A-4D87-4FF2-B8AB-86D264B863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81" y="2081643"/>
            <a:ext cx="4524345" cy="346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/>
              <a:t>Typical</a:t>
            </a:r>
            <a:r>
              <a:rPr lang="en-US" dirty="0"/>
              <a:t> pathway… </a:t>
            </a:r>
            <a:br>
              <a:rPr lang="en-US" dirty="0"/>
            </a:br>
            <a:r>
              <a:rPr lang="en-US" dirty="0"/>
              <a:t>to the first day of entering college!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29" y="1600199"/>
            <a:ext cx="6190234" cy="5127659"/>
          </a:xfrm>
        </p:spPr>
      </p:pic>
    </p:spTree>
    <p:extLst>
      <p:ext uri="{BB962C8B-B14F-4D97-AF65-F5344CB8AC3E}">
        <p14:creationId xmlns:p14="http://schemas.microsoft.com/office/powerpoint/2010/main" val="326778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BA3E-7541-41FA-9E14-3DCBE822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2527-EDD2-4D6E-9A71-51F522988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are a student at your college.</a:t>
            </a:r>
          </a:p>
          <a:p>
            <a:r>
              <a:rPr lang="en-US" dirty="0"/>
              <a:t>Pull out your phone or laptop.</a:t>
            </a:r>
          </a:p>
          <a:p>
            <a:r>
              <a:rPr lang="en-US" dirty="0"/>
              <a:t>Look at your college.</a:t>
            </a:r>
          </a:p>
          <a:p>
            <a:r>
              <a:rPr lang="en-US" dirty="0"/>
              <a:t>Examine available educational pathways.</a:t>
            </a:r>
          </a:p>
          <a:p>
            <a:r>
              <a:rPr lang="en-US" dirty="0"/>
              <a:t>Look at the matriculation requirements.</a:t>
            </a:r>
          </a:p>
          <a:p>
            <a:r>
              <a:rPr lang="en-US" dirty="0"/>
              <a:t>Search the financial aid website.</a:t>
            </a:r>
          </a:p>
          <a:p>
            <a:endParaRPr lang="en-US" dirty="0"/>
          </a:p>
          <a:p>
            <a:r>
              <a:rPr lang="en-US" dirty="0"/>
              <a:t>What do you notice about your college and a student’s first contact?</a:t>
            </a:r>
          </a:p>
        </p:txBody>
      </p:sp>
    </p:spTree>
    <p:extLst>
      <p:ext uri="{BB962C8B-B14F-4D97-AF65-F5344CB8AC3E}">
        <p14:creationId xmlns:p14="http://schemas.microsoft.com/office/powerpoint/2010/main" val="4056057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Involving STUDENTS!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493"/>
            <a:ext cx="8229600" cy="5036507"/>
          </a:xfrm>
        </p:spPr>
        <p:txBody>
          <a:bodyPr>
            <a:normAutofit/>
          </a:bodyPr>
          <a:lstStyle/>
          <a:p>
            <a:r>
              <a:rPr lang="en-US" sz="2800" dirty="0"/>
              <a:t>Student participation critical; how has your college involved them in making clearer communications?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When should students be engaged?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Major and Metamajor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019" y="1673352"/>
            <a:ext cx="4669077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could students consider for wayfinding?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Begin with the end in mind</a:t>
            </a:r>
          </a:p>
          <a:p>
            <a:r>
              <a:rPr lang="en-US" sz="2400" dirty="0"/>
              <a:t>Careers</a:t>
            </a:r>
          </a:p>
          <a:p>
            <a:r>
              <a:rPr lang="en-US" sz="2400" dirty="0"/>
              <a:t>Transfer</a:t>
            </a:r>
          </a:p>
          <a:p>
            <a:r>
              <a:rPr lang="en-US" sz="2400" dirty="0"/>
              <a:t>What else?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8" name="Picture 4" descr="Image result for question mark">
            <a:extLst>
              <a:ext uri="{FF2B5EF4-FFF2-40B4-BE49-F238E27FC236}">
                <a16:creationId xmlns:a16="http://schemas.microsoft.com/office/drawing/2014/main" id="{4940CE37-9F7F-49F4-94EA-2C52DBEF2D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04" y="3344449"/>
            <a:ext cx="4669077" cy="31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6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What else?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1BB47-9DB5-412B-A56F-21F83F28C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0060" y="2051050"/>
            <a:ext cx="4446740" cy="4340606"/>
          </a:xfrm>
        </p:spPr>
        <p:txBody>
          <a:bodyPr>
            <a:normAutofit/>
          </a:bodyPr>
          <a:lstStyle/>
          <a:p>
            <a:r>
              <a:rPr lang="en-US" dirty="0"/>
              <a:t>General Education</a:t>
            </a:r>
          </a:p>
          <a:p>
            <a:r>
              <a:rPr lang="en-US" dirty="0"/>
              <a:t>Degrees and Certificates</a:t>
            </a:r>
          </a:p>
          <a:p>
            <a:r>
              <a:rPr lang="en-US" dirty="0"/>
              <a:t>Course Sequences</a:t>
            </a:r>
          </a:p>
          <a:p>
            <a:r>
              <a:rPr lang="en-US" dirty="0"/>
              <a:t>Student Development Courses</a:t>
            </a:r>
          </a:p>
          <a:p>
            <a:r>
              <a:rPr lang="en-US" dirty="0"/>
              <a:t>Guided Self Placement</a:t>
            </a:r>
          </a:p>
          <a:p>
            <a:r>
              <a:rPr lang="en-US" dirty="0"/>
              <a:t>Math/English in First Year</a:t>
            </a:r>
          </a:p>
          <a:p>
            <a:r>
              <a:rPr lang="en-US" dirty="0"/>
              <a:t>Golden Four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question mark">
            <a:extLst>
              <a:ext uri="{FF2B5EF4-FFF2-40B4-BE49-F238E27FC236}">
                <a16:creationId xmlns:a16="http://schemas.microsoft.com/office/drawing/2014/main" id="{5595AC3A-E1DA-4C93-97FF-4481CF9B2B5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83" y="2051050"/>
            <a:ext cx="260034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26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atents4life.com/wp-content/uploads/2014/07/iStock_000041330984_Small.jpg">
            <a:extLst>
              <a:ext uri="{FF2B5EF4-FFF2-40B4-BE49-F238E27FC236}">
                <a16:creationId xmlns:a16="http://schemas.microsoft.com/office/drawing/2014/main" id="{3C278FE6-B20D-42EF-BAE5-12D4530BF71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6" y="1167008"/>
            <a:ext cx="7861318" cy="508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4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Wayfinding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Traveling to a new destination is always better with a knowledgeable guide, whether that is a real person or a trusty GPS. What wayfinding tools do students need as they travel their educational pathways? This breakout will describe various strategies colleges have implemented to help students accomplish their educational goals.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BAE1C-6709-4002-9A72-4057562280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54" y="4083485"/>
            <a:ext cx="3891636" cy="25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2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kitchen, ceiling, cabinet&#10;&#10;Description generated with high confidence">
            <a:extLst>
              <a:ext uri="{FF2B5EF4-FFF2-40B4-BE49-F238E27FC236}">
                <a16:creationId xmlns:a16="http://schemas.microsoft.com/office/drawing/2014/main" id="{AACD9ABC-A65F-4FA1-A486-C7EE01AFE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7" y="600490"/>
            <a:ext cx="8343346" cy="6257510"/>
          </a:xfrm>
        </p:spPr>
      </p:pic>
    </p:spTree>
    <p:extLst>
      <p:ext uri="{BB962C8B-B14F-4D97-AF65-F5344CB8AC3E}">
        <p14:creationId xmlns:p14="http://schemas.microsoft.com/office/powerpoint/2010/main" val="143585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car, sitting&#10;&#10;Description generated with high confidence">
            <a:extLst>
              <a:ext uri="{FF2B5EF4-FFF2-40B4-BE49-F238E27FC236}">
                <a16:creationId xmlns:a16="http://schemas.microsoft.com/office/drawing/2014/main" id="{A61DA1A2-B68E-4D1B-90DA-59DC5F735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39" y="261731"/>
            <a:ext cx="4880113" cy="6506817"/>
          </a:xfrm>
        </p:spPr>
      </p:pic>
    </p:spTree>
    <p:extLst>
      <p:ext uri="{BB962C8B-B14F-4D97-AF65-F5344CB8AC3E}">
        <p14:creationId xmlns:p14="http://schemas.microsoft.com/office/powerpoint/2010/main" val="195463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Wayfinding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have we helped students find their way through our colleges in the past?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Catalog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Counseling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Orientation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Signage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Other?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plore our Programs - Long Beach City College - Google Chrome">
            <a:extLst>
              <a:ext uri="{FF2B5EF4-FFF2-40B4-BE49-F238E27FC236}">
                <a16:creationId xmlns:a16="http://schemas.microsoft.com/office/drawing/2014/main" id="{8559819E-35F2-4121-AA01-21275EA30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9" r="870"/>
          <a:stretch/>
        </p:blipFill>
        <p:spPr>
          <a:xfrm>
            <a:off x="0" y="51507"/>
            <a:ext cx="9064487" cy="4152744"/>
          </a:xfrm>
          <a:prstGeom prst="rect">
            <a:avLst/>
          </a:prstGeom>
        </p:spPr>
      </p:pic>
      <p:pic>
        <p:nvPicPr>
          <p:cNvPr id="10" name="Picture 9" descr="Explore our Programs - Long Beach City College - Google Chrome">
            <a:extLst>
              <a:ext uri="{FF2B5EF4-FFF2-40B4-BE49-F238E27FC236}">
                <a16:creationId xmlns:a16="http://schemas.microsoft.com/office/drawing/2014/main" id="{5F0CD9AD-06B5-495E-B235-D0242BE9E6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25488"/>
          <a:stretch/>
        </p:blipFill>
        <p:spPr>
          <a:xfrm>
            <a:off x="536711" y="4035287"/>
            <a:ext cx="7931428" cy="319881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535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ram: Sociology - Long Beach City College - Google Chrome">
            <a:extLst>
              <a:ext uri="{FF2B5EF4-FFF2-40B4-BE49-F238E27FC236}">
                <a16:creationId xmlns:a16="http://schemas.microsoft.com/office/drawing/2014/main" id="{187BBB11-EE2F-42B6-A731-A1613D710C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846"/>
            <a:ext cx="9144000" cy="49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0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47"/>
            <a:ext cx="8229600" cy="145301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  <a:cs typeface="Times New Roman"/>
              </a:rPr>
              <a:t>CLARIFY the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940" y="1371600"/>
            <a:ext cx="4163860" cy="5229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500" dirty="0">
                <a:ea typeface="Times New Roman" charset="0"/>
                <a:cs typeface="Times New Roman" charset="0"/>
              </a:rPr>
              <a:t>Simplify choices to show students a clear pathway to completion, further education, and/or employment –</a:t>
            </a:r>
          </a:p>
          <a:p>
            <a:endParaRPr lang="en-US" sz="3500" dirty="0">
              <a:ea typeface="Times New Roman" charset="0"/>
              <a:cs typeface="Times New Roman" charset="0"/>
            </a:endParaRPr>
          </a:p>
          <a:p>
            <a:r>
              <a:rPr lang="en-US" sz="3500" dirty="0">
                <a:ea typeface="Times New Roman" charset="0"/>
                <a:cs typeface="Times New Roman" charset="0"/>
              </a:rPr>
              <a:t>What have your colleges done to create clear pathways?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11B41F5-4C27-4751-9AAA-2CEBCE3A5A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60740"/>
            <a:ext cx="4038600" cy="3300608"/>
          </a:xfrm>
        </p:spPr>
      </p:pic>
    </p:spTree>
    <p:extLst>
      <p:ext uri="{BB962C8B-B14F-4D97-AF65-F5344CB8AC3E}">
        <p14:creationId xmlns:p14="http://schemas.microsoft.com/office/powerpoint/2010/main" val="235564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F28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2638</TotalTime>
  <Words>1255</Words>
  <Application>Microsoft Office PowerPoint</Application>
  <PresentationFormat>On-screen Show (4:3)</PresentationFormat>
  <Paragraphs>222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Open Sans</vt:lpstr>
      <vt:lpstr>Open Sans SemiBold</vt:lpstr>
      <vt:lpstr>Times New Roman</vt:lpstr>
      <vt:lpstr>Wingdings</vt:lpstr>
      <vt:lpstr>Clarity</vt:lpstr>
      <vt:lpstr> Wayfinding: Empowering Students toward their Educational Goals </vt:lpstr>
      <vt:lpstr>Typical pathway…  to the first day of entering college!</vt:lpstr>
      <vt:lpstr>Wayfinding</vt:lpstr>
      <vt:lpstr>PowerPoint Presentation</vt:lpstr>
      <vt:lpstr>PowerPoint Presentation</vt:lpstr>
      <vt:lpstr>Wayfinding</vt:lpstr>
      <vt:lpstr>PowerPoint Presentation</vt:lpstr>
      <vt:lpstr>PowerPoint Presentation</vt:lpstr>
      <vt:lpstr>CLARIFY the Path</vt:lpstr>
      <vt:lpstr>PowerPoint Presentation</vt:lpstr>
      <vt:lpstr>ENTER the Path</vt:lpstr>
      <vt:lpstr>STAY ON the Path</vt:lpstr>
      <vt:lpstr>PowerPoint Presentation</vt:lpstr>
      <vt:lpstr>CCC Education Planning Initiative</vt:lpstr>
      <vt:lpstr> Starfish and the Educational Portal Initiative EPI</vt:lpstr>
      <vt:lpstr>PowerPoint Presentation</vt:lpstr>
      <vt:lpstr>COMPLETION COACH RESPONSIBILITIES</vt:lpstr>
      <vt:lpstr>PowerPoint Presentation</vt:lpstr>
      <vt:lpstr>ENSURE LEARNING</vt:lpstr>
      <vt:lpstr>Finding your way</vt:lpstr>
      <vt:lpstr>Involving STUDENTS!</vt:lpstr>
      <vt:lpstr>Selecting a Major and Metamajor</vt:lpstr>
      <vt:lpstr>What else?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May;Carrie Roberson</dc:creator>
  <cp:lastModifiedBy>Janet Fulks</cp:lastModifiedBy>
  <cp:revision>131</cp:revision>
  <cp:lastPrinted>2018-04-20T13:55:36Z</cp:lastPrinted>
  <dcterms:created xsi:type="dcterms:W3CDTF">2018-04-20T13:43:42Z</dcterms:created>
  <dcterms:modified xsi:type="dcterms:W3CDTF">2018-09-14T05:34:19Z</dcterms:modified>
</cp:coreProperties>
</file>