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1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2.xml" ContentType="application/vnd.openxmlformats-officedocument.drawingml.chartshapes+xml"/>
  <Override PartName="/ppt/notesSlides/notesSlide2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3.xml" ContentType="application/vnd.openxmlformats-officedocument.drawingml.chartshape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3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4.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1.xml" ContentType="application/vnd.openxmlformats-officedocument.drawingml.chart+xml"/>
  <Override PartName="/ppt/drawings/drawing5.xml" ContentType="application/vnd.openxmlformats-officedocument.drawingml.chartshape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6.xml" ContentType="application/vnd.openxmlformats-officedocument.drawingml.chartshape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8"/>
  </p:notesMasterIdLst>
  <p:sldIdLst>
    <p:sldId id="256" r:id="rId2"/>
    <p:sldId id="762" r:id="rId3"/>
    <p:sldId id="784" r:id="rId4"/>
    <p:sldId id="805" r:id="rId5"/>
    <p:sldId id="785" r:id="rId6"/>
    <p:sldId id="786" r:id="rId7"/>
    <p:sldId id="775" r:id="rId8"/>
    <p:sldId id="790" r:id="rId9"/>
    <p:sldId id="766" r:id="rId10"/>
    <p:sldId id="768" r:id="rId11"/>
    <p:sldId id="769" r:id="rId12"/>
    <p:sldId id="792" r:id="rId13"/>
    <p:sldId id="795" r:id="rId14"/>
    <p:sldId id="774" r:id="rId15"/>
    <p:sldId id="601" r:id="rId16"/>
    <p:sldId id="808" r:id="rId17"/>
    <p:sldId id="617" r:id="rId18"/>
    <p:sldId id="788" r:id="rId19"/>
    <p:sldId id="796" r:id="rId20"/>
    <p:sldId id="816" r:id="rId21"/>
    <p:sldId id="809" r:id="rId22"/>
    <p:sldId id="810" r:id="rId23"/>
    <p:sldId id="811" r:id="rId24"/>
    <p:sldId id="812" r:id="rId25"/>
    <p:sldId id="813" r:id="rId26"/>
    <p:sldId id="814" r:id="rId27"/>
    <p:sldId id="815" r:id="rId28"/>
    <p:sldId id="801" r:id="rId29"/>
    <p:sldId id="802" r:id="rId30"/>
    <p:sldId id="803" r:id="rId31"/>
    <p:sldId id="799" r:id="rId32"/>
    <p:sldId id="770" r:id="rId33"/>
    <p:sldId id="800" r:id="rId34"/>
    <p:sldId id="765" r:id="rId35"/>
    <p:sldId id="804" r:id="rId36"/>
    <p:sldId id="772" r:id="rId37"/>
    <p:sldId id="773" r:id="rId38"/>
    <p:sldId id="758" r:id="rId39"/>
    <p:sldId id="771" r:id="rId40"/>
    <p:sldId id="777" r:id="rId41"/>
    <p:sldId id="798" r:id="rId42"/>
    <p:sldId id="613" r:id="rId43"/>
    <p:sldId id="614" r:id="rId44"/>
    <p:sldId id="612" r:id="rId45"/>
    <p:sldId id="797" r:id="rId46"/>
    <p:sldId id="794" r:id="rId47"/>
    <p:sldId id="269" r:id="rId48"/>
    <p:sldId id="748" r:id="rId49"/>
    <p:sldId id="782" r:id="rId50"/>
    <p:sldId id="749" r:id="rId51"/>
    <p:sldId id="783" r:id="rId52"/>
    <p:sldId id="807" r:id="rId53"/>
    <p:sldId id="264" r:id="rId54"/>
    <p:sldId id="791" r:id="rId55"/>
    <p:sldId id="817" r:id="rId56"/>
    <p:sldId id="789"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3A27"/>
    <a:srgbClr val="6748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62"/>
    <p:restoredTop sz="59342" autoAdjust="0"/>
  </p:normalViewPr>
  <p:slideViewPr>
    <p:cSldViewPr snapToGrid="0" snapToObjects="1">
      <p:cViewPr varScale="1">
        <p:scale>
          <a:sx n="68" d="100"/>
          <a:sy n="68" d="100"/>
        </p:scale>
        <p:origin x="126" y="5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E:\KINGSTON\ASCCC\AB705%20Implementation%20Regional%20Convenings\AB%20705%20Research\CourseRetSuccessSummSpecialPopFall16,17,18,19%20clean_jf.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about:blank" TargetMode="Externa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6.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E:\KINGSTON\ASCCC\AB705%20Implementation%20Regional%20Convenings\AB%20705%20Research\English%20COurse%20Success%20and%20Retention%20Fall%202016-fall%202019v2.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oleObject" Target="file:///E:\KINGSTON\ASCCC\AB705%20Implementation%20Regional%20Convenings\AB%20705%20Research\English%201501%20TOP%20CourseRetSuccessFall%202016_17_18_19%20and%20equity%20gap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E:\KINGSTON\ASCCC\AB705%20Implementation%20Regional%20Convenings\AB%20705%20Research\CourseRetSuccessSummSpecialPopFall16,17,18,19%20clean_jf.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oleObject" Target="about:blank"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3.xml"/></Relationships>
</file>

<file path=ppt/charts/_rels/chart7.xml.rels><?xml version="1.0" encoding="UTF-8" standalone="yes"?>
<Relationships xmlns="http://schemas.openxmlformats.org/package/2006/relationships"><Relationship Id="rId3" Type="http://schemas.openxmlformats.org/officeDocument/2006/relationships/oleObject" Target="file:///E:\KINGSTON\ASCCC\AB705%20Implementation%20Regional%20Convenings\AB%20705%20Research\CourseRetSuccessSummSpecialPopFall16,17,18,19%20clean_jf.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E:\KINGSTON\ASCCC\AB705%20Implementation%20Regional%20Convenings\AB%20705%20Research\CourseRetSuccessSummSpecialPopFall16,17,18,19%20clean_jf.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E:\KINGSTON\ASCCC\AB705%20Implementation%20Regional%20Convenings\AB%20705%20Research\CourseRetSuccessSummSpecialPopFall16,17,18,19%20clean_jf.xlsx" TargetMode="Externa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dirty="0"/>
              <a:t>Figure 1: Ethnicity and Course Success Rates-LACCD, Fall 2019</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ENGLISH 28</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Sheet1!$A$2:$A$7</c:f>
              <c:strCache>
                <c:ptCount val="6"/>
                <c:pt idx="0">
                  <c:v>Asian</c:v>
                </c:pt>
                <c:pt idx="1">
                  <c:v>Black</c:v>
                </c:pt>
                <c:pt idx="2">
                  <c:v>Filipino</c:v>
                </c:pt>
                <c:pt idx="3">
                  <c:v>Hispanic</c:v>
                </c:pt>
                <c:pt idx="4">
                  <c:v>White</c:v>
                </c:pt>
                <c:pt idx="5">
                  <c:v>District Average</c:v>
                </c:pt>
              </c:strCache>
            </c:strRef>
          </c:cat>
          <c:val>
            <c:numRef>
              <c:f>Sheet1!$B$2:$B$7</c:f>
              <c:numCache>
                <c:formatCode>General</c:formatCode>
                <c:ptCount val="6"/>
                <c:pt idx="0">
                  <c:v>60.8</c:v>
                </c:pt>
                <c:pt idx="1">
                  <c:v>46.8</c:v>
                </c:pt>
                <c:pt idx="2">
                  <c:v>78.900000000000006</c:v>
                </c:pt>
                <c:pt idx="3">
                  <c:v>49.1</c:v>
                </c:pt>
                <c:pt idx="4">
                  <c:v>76.900000000000006</c:v>
                </c:pt>
                <c:pt idx="5">
                  <c:v>58</c:v>
                </c:pt>
              </c:numCache>
            </c:numRef>
          </c:val>
          <c:extLst>
            <c:ext xmlns:c16="http://schemas.microsoft.com/office/drawing/2014/chart" uri="{C3380CC4-5D6E-409C-BE32-E72D297353CC}">
              <c16:uniqueId val="{00000000-0F60-4A88-903B-FAF5CD9A2AB1}"/>
            </c:ext>
          </c:extLst>
        </c:ser>
        <c:ser>
          <c:idx val="1"/>
          <c:order val="1"/>
          <c:tx>
            <c:strRef>
              <c:f>Sheet1!$C$1</c:f>
              <c:strCache>
                <c:ptCount val="1"/>
                <c:pt idx="0">
                  <c:v>ENGLISH 101</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Sheet1!$A$2:$A$7</c:f>
              <c:strCache>
                <c:ptCount val="6"/>
                <c:pt idx="0">
                  <c:v>Asian</c:v>
                </c:pt>
                <c:pt idx="1">
                  <c:v>Black</c:v>
                </c:pt>
                <c:pt idx="2">
                  <c:v>Filipino</c:v>
                </c:pt>
                <c:pt idx="3">
                  <c:v>Hispanic</c:v>
                </c:pt>
                <c:pt idx="4">
                  <c:v>White</c:v>
                </c:pt>
                <c:pt idx="5">
                  <c:v>District Average</c:v>
                </c:pt>
              </c:strCache>
            </c:strRef>
          </c:cat>
          <c:val>
            <c:numRef>
              <c:f>Sheet1!$C$2:$C$7</c:f>
              <c:numCache>
                <c:formatCode>General</c:formatCode>
                <c:ptCount val="6"/>
                <c:pt idx="0">
                  <c:v>72.8</c:v>
                </c:pt>
                <c:pt idx="1">
                  <c:v>43.5</c:v>
                </c:pt>
                <c:pt idx="2">
                  <c:v>69.3</c:v>
                </c:pt>
                <c:pt idx="3">
                  <c:v>49.2</c:v>
                </c:pt>
                <c:pt idx="4">
                  <c:v>72.599999999999994</c:v>
                </c:pt>
                <c:pt idx="5">
                  <c:v>53.1</c:v>
                </c:pt>
              </c:numCache>
            </c:numRef>
          </c:val>
          <c:extLst>
            <c:ext xmlns:c16="http://schemas.microsoft.com/office/drawing/2014/chart" uri="{C3380CC4-5D6E-409C-BE32-E72D297353CC}">
              <c16:uniqueId val="{00000001-0F60-4A88-903B-FAF5CD9A2AB1}"/>
            </c:ext>
          </c:extLst>
        </c:ser>
        <c:ser>
          <c:idx val="2"/>
          <c:order val="2"/>
          <c:tx>
            <c:strRef>
              <c:f>Sheet1!$D$1</c:f>
              <c:strCache>
                <c:ptCount val="1"/>
                <c:pt idx="0">
                  <c:v>MATH 125</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Sheet1!$A$2:$A$7</c:f>
              <c:strCache>
                <c:ptCount val="6"/>
                <c:pt idx="0">
                  <c:v>Asian</c:v>
                </c:pt>
                <c:pt idx="1">
                  <c:v>Black</c:v>
                </c:pt>
                <c:pt idx="2">
                  <c:v>Filipino</c:v>
                </c:pt>
                <c:pt idx="3">
                  <c:v>Hispanic</c:v>
                </c:pt>
                <c:pt idx="4">
                  <c:v>White</c:v>
                </c:pt>
                <c:pt idx="5">
                  <c:v>District Average</c:v>
                </c:pt>
              </c:strCache>
            </c:strRef>
          </c:cat>
          <c:val>
            <c:numRef>
              <c:f>Sheet1!$D$2:$D$7</c:f>
              <c:numCache>
                <c:formatCode>General</c:formatCode>
                <c:ptCount val="6"/>
                <c:pt idx="0">
                  <c:v>66.8</c:v>
                </c:pt>
                <c:pt idx="1">
                  <c:v>28.3</c:v>
                </c:pt>
                <c:pt idx="2">
                  <c:v>48.5</c:v>
                </c:pt>
                <c:pt idx="3">
                  <c:v>31.5</c:v>
                </c:pt>
                <c:pt idx="4">
                  <c:v>49.8</c:v>
                </c:pt>
                <c:pt idx="5">
                  <c:v>34.4</c:v>
                </c:pt>
              </c:numCache>
            </c:numRef>
          </c:val>
          <c:extLst>
            <c:ext xmlns:c16="http://schemas.microsoft.com/office/drawing/2014/chart" uri="{C3380CC4-5D6E-409C-BE32-E72D297353CC}">
              <c16:uniqueId val="{00000002-0F60-4A88-903B-FAF5CD9A2AB1}"/>
            </c:ext>
          </c:extLst>
        </c:ser>
        <c:ser>
          <c:idx val="3"/>
          <c:order val="3"/>
          <c:tx>
            <c:strRef>
              <c:f>Sheet1!$E$1</c:f>
              <c:strCache>
                <c:ptCount val="1"/>
                <c:pt idx="0">
                  <c:v>MATH 227</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Sheet1!$A$2:$A$7</c:f>
              <c:strCache>
                <c:ptCount val="6"/>
                <c:pt idx="0">
                  <c:v>Asian</c:v>
                </c:pt>
                <c:pt idx="1">
                  <c:v>Black</c:v>
                </c:pt>
                <c:pt idx="2">
                  <c:v>Filipino</c:v>
                </c:pt>
                <c:pt idx="3">
                  <c:v>Hispanic</c:v>
                </c:pt>
                <c:pt idx="4">
                  <c:v>White</c:v>
                </c:pt>
                <c:pt idx="5">
                  <c:v>District Average</c:v>
                </c:pt>
              </c:strCache>
            </c:strRef>
          </c:cat>
          <c:val>
            <c:numRef>
              <c:f>Sheet1!$E$2:$E$7</c:f>
              <c:numCache>
                <c:formatCode>General</c:formatCode>
                <c:ptCount val="6"/>
                <c:pt idx="0">
                  <c:v>69.7</c:v>
                </c:pt>
                <c:pt idx="1">
                  <c:v>43.4</c:v>
                </c:pt>
                <c:pt idx="2">
                  <c:v>57.9</c:v>
                </c:pt>
                <c:pt idx="3">
                  <c:v>39</c:v>
                </c:pt>
                <c:pt idx="4">
                  <c:v>56.3</c:v>
                </c:pt>
                <c:pt idx="5">
                  <c:v>44.1</c:v>
                </c:pt>
              </c:numCache>
            </c:numRef>
          </c:val>
          <c:extLst>
            <c:ext xmlns:c16="http://schemas.microsoft.com/office/drawing/2014/chart" uri="{C3380CC4-5D6E-409C-BE32-E72D297353CC}">
              <c16:uniqueId val="{00000003-0F60-4A88-903B-FAF5CD9A2AB1}"/>
            </c:ext>
          </c:extLst>
        </c:ser>
        <c:ser>
          <c:idx val="4"/>
          <c:order val="4"/>
          <c:tx>
            <c:strRef>
              <c:f>Sheet1!$F$1</c:f>
              <c:strCache>
                <c:ptCount val="1"/>
                <c:pt idx="0">
                  <c:v>STATISTICS 101</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Sheet1!$A$2:$A$7</c:f>
              <c:strCache>
                <c:ptCount val="6"/>
                <c:pt idx="0">
                  <c:v>Asian</c:v>
                </c:pt>
                <c:pt idx="1">
                  <c:v>Black</c:v>
                </c:pt>
                <c:pt idx="2">
                  <c:v>Filipino</c:v>
                </c:pt>
                <c:pt idx="3">
                  <c:v>Hispanic</c:v>
                </c:pt>
                <c:pt idx="4">
                  <c:v>White</c:v>
                </c:pt>
                <c:pt idx="5">
                  <c:v>District Average</c:v>
                </c:pt>
              </c:strCache>
            </c:strRef>
          </c:cat>
          <c:val>
            <c:numRef>
              <c:f>Sheet1!$F$2:$F$7</c:f>
              <c:numCache>
                <c:formatCode>General</c:formatCode>
                <c:ptCount val="6"/>
                <c:pt idx="0">
                  <c:v>74.099999999999994</c:v>
                </c:pt>
                <c:pt idx="1">
                  <c:v>56.5</c:v>
                </c:pt>
                <c:pt idx="2">
                  <c:v>81.599999999999994</c:v>
                </c:pt>
                <c:pt idx="3">
                  <c:v>56.1</c:v>
                </c:pt>
                <c:pt idx="4">
                  <c:v>76.400000000000006</c:v>
                </c:pt>
                <c:pt idx="5">
                  <c:v>62.7</c:v>
                </c:pt>
              </c:numCache>
            </c:numRef>
          </c:val>
          <c:extLst>
            <c:ext xmlns:c16="http://schemas.microsoft.com/office/drawing/2014/chart" uri="{C3380CC4-5D6E-409C-BE32-E72D297353CC}">
              <c16:uniqueId val="{00000004-0F60-4A88-903B-FAF5CD9A2AB1}"/>
            </c:ext>
          </c:extLst>
        </c:ser>
        <c:dLbls>
          <c:showLegendKey val="0"/>
          <c:showVal val="0"/>
          <c:showCatName val="0"/>
          <c:showSerName val="0"/>
          <c:showPercent val="0"/>
          <c:showBubbleSize val="0"/>
        </c:dLbls>
        <c:gapWidth val="100"/>
        <c:overlap val="-24"/>
        <c:axId val="1796112207"/>
        <c:axId val="1796113839"/>
      </c:barChart>
      <c:catAx>
        <c:axId val="1796112207"/>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96113839"/>
        <c:crosses val="autoZero"/>
        <c:auto val="1"/>
        <c:lblAlgn val="ctr"/>
        <c:lblOffset val="100"/>
        <c:noMultiLvlLbl val="0"/>
      </c:catAx>
      <c:valAx>
        <c:axId val="179611383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r>
                  <a:rPr lang="en-US" dirty="0"/>
                  <a:t>% SUCCESS</a:t>
                </a:r>
              </a:p>
            </c:rich>
          </c:tx>
          <c:overlay val="0"/>
          <c:spPr>
            <a:noFill/>
            <a:ln>
              <a:noFill/>
            </a:ln>
            <a:effectLst/>
          </c:spPr>
          <c:txPr>
            <a:bodyPr rot="-54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96112207"/>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2"/>
                </a:solidFill>
                <a:latin typeface="+mn-lt"/>
                <a:ea typeface="+mn-ea"/>
                <a:cs typeface="+mn-cs"/>
              </a:defRPr>
            </a:pPr>
            <a:r>
              <a:rPr lang="en-US" sz="1600" dirty="0"/>
              <a:t>California Work Opportunity &amp; Responsibility to Kids CalWORKS Enrollment, Retention and Success in English TOP code 1501</a:t>
            </a:r>
          </a:p>
        </c:rich>
      </c:tx>
      <c:layout>
        <c:manualLayout>
          <c:xMode val="edge"/>
          <c:yMode val="edge"/>
          <c:x val="0.10938781169478773"/>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tx>
            <c:strRef>
              <c:f>CalWorks!$A$11</c:f>
              <c:strCache>
                <c:ptCount val="1"/>
                <c:pt idx="0">
                  <c:v>F 2016 CalWORKs </c:v>
                </c:pt>
              </c:strCache>
            </c:strRef>
          </c:tx>
          <c:spPr>
            <a:solidFill>
              <a:schemeClr val="accent1"/>
            </a:solidFill>
            <a:ln>
              <a:noFill/>
            </a:ln>
            <a:effectLst/>
          </c:spPr>
          <c:invertIfNegative val="0"/>
          <c:cat>
            <c:strRef>
              <c:f>CalWorks!$B$10:$M$10</c:f>
              <c:strCache>
                <c:ptCount val="3"/>
                <c:pt idx="0">
                  <c:v> Transferable Enrollment Count</c:v>
                </c:pt>
                <c:pt idx="1">
                  <c:v> Transferable Success Count</c:v>
                </c:pt>
                <c:pt idx="2">
                  <c:v>Transferable Faiure Count</c:v>
                </c:pt>
              </c:strCache>
            </c:strRef>
          </c:cat>
          <c:val>
            <c:numRef>
              <c:f>CalWorks!$B$11:$M$11</c:f>
              <c:numCache>
                <c:formatCode>#,##0</c:formatCode>
                <c:ptCount val="3"/>
                <c:pt idx="0">
                  <c:v>1934</c:v>
                </c:pt>
                <c:pt idx="1">
                  <c:v>1294</c:v>
                </c:pt>
                <c:pt idx="2">
                  <c:v>640</c:v>
                </c:pt>
              </c:numCache>
            </c:numRef>
          </c:val>
          <c:extLst>
            <c:ext xmlns:c16="http://schemas.microsoft.com/office/drawing/2014/chart" uri="{C3380CC4-5D6E-409C-BE32-E72D297353CC}">
              <c16:uniqueId val="{00000000-2404-4127-8641-94338DA6C9B8}"/>
            </c:ext>
          </c:extLst>
        </c:ser>
        <c:ser>
          <c:idx val="1"/>
          <c:order val="1"/>
          <c:tx>
            <c:strRef>
              <c:f>CalWorks!$A$12</c:f>
              <c:strCache>
                <c:ptCount val="1"/>
                <c:pt idx="0">
                  <c:v>F 2017 CalWORKs </c:v>
                </c:pt>
              </c:strCache>
            </c:strRef>
          </c:tx>
          <c:spPr>
            <a:solidFill>
              <a:schemeClr val="accent2"/>
            </a:solidFill>
            <a:ln>
              <a:noFill/>
            </a:ln>
            <a:effectLst/>
          </c:spPr>
          <c:invertIfNegative val="0"/>
          <c:cat>
            <c:strRef>
              <c:f>CalWorks!$B$10:$M$10</c:f>
              <c:strCache>
                <c:ptCount val="3"/>
                <c:pt idx="0">
                  <c:v> Transferable Enrollment Count</c:v>
                </c:pt>
                <c:pt idx="1">
                  <c:v> Transferable Success Count</c:v>
                </c:pt>
                <c:pt idx="2">
                  <c:v>Transferable Faiure Count</c:v>
                </c:pt>
              </c:strCache>
            </c:strRef>
          </c:cat>
          <c:val>
            <c:numRef>
              <c:f>CalWorks!$B$12:$M$12</c:f>
              <c:numCache>
                <c:formatCode>#,##0</c:formatCode>
                <c:ptCount val="3"/>
                <c:pt idx="0">
                  <c:v>1734</c:v>
                </c:pt>
                <c:pt idx="1">
                  <c:v>1168</c:v>
                </c:pt>
                <c:pt idx="2">
                  <c:v>566</c:v>
                </c:pt>
              </c:numCache>
            </c:numRef>
          </c:val>
          <c:extLst>
            <c:ext xmlns:c16="http://schemas.microsoft.com/office/drawing/2014/chart" uri="{C3380CC4-5D6E-409C-BE32-E72D297353CC}">
              <c16:uniqueId val="{00000001-2404-4127-8641-94338DA6C9B8}"/>
            </c:ext>
          </c:extLst>
        </c:ser>
        <c:ser>
          <c:idx val="2"/>
          <c:order val="2"/>
          <c:tx>
            <c:strRef>
              <c:f>CalWorks!$A$13</c:f>
              <c:strCache>
                <c:ptCount val="1"/>
                <c:pt idx="0">
                  <c:v>F 2018 CalWORKs</c:v>
                </c:pt>
              </c:strCache>
            </c:strRef>
          </c:tx>
          <c:spPr>
            <a:solidFill>
              <a:schemeClr val="accent3"/>
            </a:solidFill>
            <a:ln>
              <a:noFill/>
            </a:ln>
            <a:effectLst/>
          </c:spPr>
          <c:invertIfNegative val="0"/>
          <c:cat>
            <c:strRef>
              <c:f>CalWorks!$B$10:$M$10</c:f>
              <c:strCache>
                <c:ptCount val="3"/>
                <c:pt idx="0">
                  <c:v> Transferable Enrollment Count</c:v>
                </c:pt>
                <c:pt idx="1">
                  <c:v> Transferable Success Count</c:v>
                </c:pt>
                <c:pt idx="2">
                  <c:v>Transferable Faiure Count</c:v>
                </c:pt>
              </c:strCache>
            </c:strRef>
          </c:cat>
          <c:val>
            <c:numRef>
              <c:f>CalWorks!$B$13:$M$13</c:f>
              <c:numCache>
                <c:formatCode>#,##0</c:formatCode>
                <c:ptCount val="3"/>
                <c:pt idx="0">
                  <c:v>1640</c:v>
                </c:pt>
                <c:pt idx="1">
                  <c:v>1085</c:v>
                </c:pt>
                <c:pt idx="2">
                  <c:v>555</c:v>
                </c:pt>
              </c:numCache>
            </c:numRef>
          </c:val>
          <c:extLst>
            <c:ext xmlns:c16="http://schemas.microsoft.com/office/drawing/2014/chart" uri="{C3380CC4-5D6E-409C-BE32-E72D297353CC}">
              <c16:uniqueId val="{00000002-2404-4127-8641-94338DA6C9B8}"/>
            </c:ext>
          </c:extLst>
        </c:ser>
        <c:ser>
          <c:idx val="3"/>
          <c:order val="3"/>
          <c:tx>
            <c:strRef>
              <c:f>CalWorks!$A$14</c:f>
              <c:strCache>
                <c:ptCount val="1"/>
                <c:pt idx="0">
                  <c:v>F 2019 CalWORKs   </c:v>
                </c:pt>
              </c:strCache>
            </c:strRef>
          </c:tx>
          <c:spPr>
            <a:solidFill>
              <a:schemeClr val="accent4"/>
            </a:solidFill>
            <a:ln>
              <a:noFill/>
            </a:ln>
            <a:effectLst/>
          </c:spPr>
          <c:invertIfNegative val="0"/>
          <c:cat>
            <c:strRef>
              <c:f>CalWorks!$B$10:$M$10</c:f>
              <c:strCache>
                <c:ptCount val="3"/>
                <c:pt idx="0">
                  <c:v> Transferable Enrollment Count</c:v>
                </c:pt>
                <c:pt idx="1">
                  <c:v> Transferable Success Count</c:v>
                </c:pt>
                <c:pt idx="2">
                  <c:v>Transferable Faiure Count</c:v>
                </c:pt>
              </c:strCache>
            </c:strRef>
          </c:cat>
          <c:val>
            <c:numRef>
              <c:f>CalWorks!$B$14:$M$14</c:f>
              <c:numCache>
                <c:formatCode>#,##0</c:formatCode>
                <c:ptCount val="3"/>
                <c:pt idx="0">
                  <c:v>1830</c:v>
                </c:pt>
                <c:pt idx="1">
                  <c:v>1179</c:v>
                </c:pt>
                <c:pt idx="2">
                  <c:v>651</c:v>
                </c:pt>
              </c:numCache>
            </c:numRef>
          </c:val>
          <c:extLst>
            <c:ext xmlns:c16="http://schemas.microsoft.com/office/drawing/2014/chart" uri="{C3380CC4-5D6E-409C-BE32-E72D297353CC}">
              <c16:uniqueId val="{00000003-2404-4127-8641-94338DA6C9B8}"/>
            </c:ext>
          </c:extLst>
        </c:ser>
        <c:dLbls>
          <c:showLegendKey val="0"/>
          <c:showVal val="0"/>
          <c:showCatName val="0"/>
          <c:showSerName val="0"/>
          <c:showPercent val="0"/>
          <c:showBubbleSize val="0"/>
        </c:dLbls>
        <c:gapWidth val="219"/>
        <c:overlap val="-27"/>
        <c:axId val="1011315231"/>
        <c:axId val="1061938159"/>
      </c:barChart>
      <c:catAx>
        <c:axId val="10113152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061938159"/>
        <c:crosses val="autoZero"/>
        <c:auto val="1"/>
        <c:lblAlgn val="ctr"/>
        <c:lblOffset val="100"/>
        <c:noMultiLvlLbl val="0"/>
      </c:catAx>
      <c:valAx>
        <c:axId val="106193815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011315231"/>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2"/>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solidFill>
            <a:schemeClr val="tx2"/>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dirty="0"/>
              <a:t>Success Gap Differences for English TOP 1501 from Fall 2016 - Fall 2019 Disaggregated by Ethnicity </a:t>
            </a:r>
          </a:p>
        </c:rich>
      </c:tx>
      <c:overlay val="0"/>
      <c:spPr>
        <a:noFill/>
        <a:ln>
          <a:noFill/>
        </a:ln>
        <a:effectLst/>
      </c:spPr>
    </c:title>
    <c:autoTitleDeleted val="0"/>
    <c:plotArea>
      <c:layout>
        <c:manualLayout>
          <c:layoutTarget val="inner"/>
          <c:xMode val="edge"/>
          <c:yMode val="edge"/>
          <c:x val="0.10045527877733665"/>
          <c:y val="7.0467948323926402E-2"/>
          <c:w val="0.85542832388362922"/>
          <c:h val="0.87704951868551184"/>
        </c:manualLayout>
      </c:layout>
      <c:barChart>
        <c:barDir val="col"/>
        <c:grouping val="clustered"/>
        <c:varyColors val="0"/>
        <c:ser>
          <c:idx val="0"/>
          <c:order val="0"/>
          <c:tx>
            <c:strRef>
              <c:f>'Equity Gaps'!$B$19</c:f>
              <c:strCache>
                <c:ptCount val="1"/>
                <c:pt idx="0">
                  <c:v>2016 Equity Gap Transfer Success</c:v>
                </c:pt>
              </c:strCache>
            </c:strRef>
          </c:tx>
          <c:spPr>
            <a:solidFill>
              <a:schemeClr val="accent1"/>
            </a:solidFill>
            <a:ln>
              <a:noFill/>
            </a:ln>
            <a:effectLst/>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'Equity Gaps'!$A$20:$A$26</c:f>
              <c:strCache>
                <c:ptCount val="7"/>
                <c:pt idx="0">
                  <c:v>African-American</c:v>
                </c:pt>
                <c:pt idx="1">
                  <c:v>American Indian/Alaskan Native</c:v>
                </c:pt>
                <c:pt idx="2">
                  <c:v>Asian</c:v>
                </c:pt>
                <c:pt idx="3">
                  <c:v>Hispanic</c:v>
                </c:pt>
                <c:pt idx="4">
                  <c:v>Multi-Ethnicity</c:v>
                </c:pt>
                <c:pt idx="5">
                  <c:v>Pacific Islander</c:v>
                </c:pt>
                <c:pt idx="6">
                  <c:v>Unknown</c:v>
                </c:pt>
              </c:strCache>
            </c:strRef>
          </c:cat>
          <c:val>
            <c:numRef>
              <c:f>'Equity Gaps'!$B$20:$B$26</c:f>
              <c:numCache>
                <c:formatCode>#,##0.00\ %</c:formatCode>
                <c:ptCount val="7"/>
                <c:pt idx="0">
                  <c:v>0.13157495250812445</c:v>
                </c:pt>
                <c:pt idx="1">
                  <c:v>0.11543597552330842</c:v>
                </c:pt>
                <c:pt idx="2">
                  <c:v>-1.0036703748138809E-2</c:v>
                </c:pt>
                <c:pt idx="3">
                  <c:v>9.7898652042763934E-2</c:v>
                </c:pt>
                <c:pt idx="4">
                  <c:v>5.3315104913955746E-2</c:v>
                </c:pt>
                <c:pt idx="5">
                  <c:v>0.12496292200677672</c:v>
                </c:pt>
                <c:pt idx="6">
                  <c:v>-1.8945620841758992E-2</c:v>
                </c:pt>
              </c:numCache>
            </c:numRef>
          </c:val>
          <c:extLst>
            <c:ext xmlns:c16="http://schemas.microsoft.com/office/drawing/2014/chart" uri="{C3380CC4-5D6E-409C-BE32-E72D297353CC}">
              <c16:uniqueId val="{00000000-5BE0-453D-BB49-57E6BCBFB65F}"/>
            </c:ext>
          </c:extLst>
        </c:ser>
        <c:ser>
          <c:idx val="1"/>
          <c:order val="1"/>
          <c:tx>
            <c:strRef>
              <c:f>'Equity Gaps'!$C$19</c:f>
              <c:strCache>
                <c:ptCount val="1"/>
                <c:pt idx="0">
                  <c:v>2017 Equity Gap Transfer Success</c:v>
                </c:pt>
              </c:strCache>
            </c:strRef>
          </c:tx>
          <c:spPr>
            <a:solidFill>
              <a:schemeClr val="accent2"/>
            </a:solidFill>
            <a:ln>
              <a:noFill/>
            </a:ln>
            <a:effectLst/>
          </c:spPr>
          <c:invertIfNegative val="0"/>
          <c:dLbls>
            <c:dLbl>
              <c:idx val="5"/>
              <c:layout>
                <c:manualLayout>
                  <c:x val="-2.304811502715322E-3"/>
                  <c:y val="-1.4222220894980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BE0-453D-BB49-57E6BCBFB65F}"/>
                </c:ext>
              </c:extLst>
            </c:dLbl>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'Equity Gaps'!$A$20:$A$26</c:f>
              <c:strCache>
                <c:ptCount val="7"/>
                <c:pt idx="0">
                  <c:v>African-American</c:v>
                </c:pt>
                <c:pt idx="1">
                  <c:v>American Indian/Alaskan Native</c:v>
                </c:pt>
                <c:pt idx="2">
                  <c:v>Asian</c:v>
                </c:pt>
                <c:pt idx="3">
                  <c:v>Hispanic</c:v>
                </c:pt>
                <c:pt idx="4">
                  <c:v>Multi-Ethnicity</c:v>
                </c:pt>
                <c:pt idx="5">
                  <c:v>Pacific Islander</c:v>
                </c:pt>
                <c:pt idx="6">
                  <c:v>Unknown</c:v>
                </c:pt>
              </c:strCache>
            </c:strRef>
          </c:cat>
          <c:val>
            <c:numRef>
              <c:f>'Equity Gaps'!$C$20:$C$26</c:f>
              <c:numCache>
                <c:formatCode>#,##0.00\ %</c:formatCode>
                <c:ptCount val="7"/>
                <c:pt idx="0">
                  <c:v>0.14429190461579666</c:v>
                </c:pt>
                <c:pt idx="1">
                  <c:v>8.7713344565663376E-2</c:v>
                </c:pt>
                <c:pt idx="2">
                  <c:v>-1.7681951045748212E-2</c:v>
                </c:pt>
                <c:pt idx="3">
                  <c:v>0.10306169903406137</c:v>
                </c:pt>
                <c:pt idx="4">
                  <c:v>5.9195911769990617E-2</c:v>
                </c:pt>
                <c:pt idx="5">
                  <c:v>0.1293881439584198</c:v>
                </c:pt>
                <c:pt idx="6">
                  <c:v>1.8534108481381928E-2</c:v>
                </c:pt>
              </c:numCache>
            </c:numRef>
          </c:val>
          <c:extLst>
            <c:ext xmlns:c16="http://schemas.microsoft.com/office/drawing/2014/chart" uri="{C3380CC4-5D6E-409C-BE32-E72D297353CC}">
              <c16:uniqueId val="{00000002-5BE0-453D-BB49-57E6BCBFB65F}"/>
            </c:ext>
          </c:extLst>
        </c:ser>
        <c:ser>
          <c:idx val="2"/>
          <c:order val="2"/>
          <c:tx>
            <c:strRef>
              <c:f>'Equity Gaps'!$D$19</c:f>
              <c:strCache>
                <c:ptCount val="1"/>
                <c:pt idx="0">
                  <c:v>2018 Equity Gap Transfer Success</c:v>
                </c:pt>
              </c:strCache>
            </c:strRef>
          </c:tx>
          <c:spPr>
            <a:solidFill>
              <a:schemeClr val="accent3"/>
            </a:solidFill>
            <a:ln>
              <a:noFill/>
            </a:ln>
            <a:effectLst/>
          </c:spPr>
          <c:invertIfNegative val="0"/>
          <c:dLbls>
            <c:dLbl>
              <c:idx val="0"/>
              <c:layout>
                <c:manualLayout>
                  <c:x val="-3.7914691943128193E-3"/>
                  <c:y val="-3.792592238661562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BE0-453D-BB49-57E6BCBFB65F}"/>
                </c:ext>
              </c:extLst>
            </c:dLbl>
            <c:dLbl>
              <c:idx val="2"/>
              <c:layout>
                <c:manualLayout>
                  <c:x val="-1.152405751357661E-3"/>
                  <c:y val="-2.607407164079821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BE0-453D-BB49-57E6BCBFB65F}"/>
                </c:ext>
              </c:extLst>
            </c:dLbl>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'Equity Gaps'!$A$20:$A$26</c:f>
              <c:strCache>
                <c:ptCount val="7"/>
                <c:pt idx="0">
                  <c:v>African-American</c:v>
                </c:pt>
                <c:pt idx="1">
                  <c:v>American Indian/Alaskan Native</c:v>
                </c:pt>
                <c:pt idx="2">
                  <c:v>Asian</c:v>
                </c:pt>
                <c:pt idx="3">
                  <c:v>Hispanic</c:v>
                </c:pt>
                <c:pt idx="4">
                  <c:v>Multi-Ethnicity</c:v>
                </c:pt>
                <c:pt idx="5">
                  <c:v>Pacific Islander</c:v>
                </c:pt>
                <c:pt idx="6">
                  <c:v>Unknown</c:v>
                </c:pt>
              </c:strCache>
            </c:strRef>
          </c:cat>
          <c:val>
            <c:numRef>
              <c:f>'Equity Gaps'!$D$20:$D$26</c:f>
              <c:numCache>
                <c:formatCode>#,##0.00\ %</c:formatCode>
                <c:ptCount val="7"/>
                <c:pt idx="0">
                  <c:v>0.14470517323899945</c:v>
                </c:pt>
                <c:pt idx="1">
                  <c:v>0.14711720086189384</c:v>
                </c:pt>
                <c:pt idx="2">
                  <c:v>-1.9926834146987371E-2</c:v>
                </c:pt>
                <c:pt idx="3">
                  <c:v>0.11401718097779368</c:v>
                </c:pt>
                <c:pt idx="4">
                  <c:v>5.3473209456931459E-2</c:v>
                </c:pt>
                <c:pt idx="5">
                  <c:v>0.15132921579817893</c:v>
                </c:pt>
                <c:pt idx="6">
                  <c:v>4.3575225061925016E-2</c:v>
                </c:pt>
              </c:numCache>
            </c:numRef>
          </c:val>
          <c:extLst>
            <c:ext xmlns:c16="http://schemas.microsoft.com/office/drawing/2014/chart" uri="{C3380CC4-5D6E-409C-BE32-E72D297353CC}">
              <c16:uniqueId val="{00000005-5BE0-453D-BB49-57E6BCBFB65F}"/>
            </c:ext>
          </c:extLst>
        </c:ser>
        <c:ser>
          <c:idx val="3"/>
          <c:order val="3"/>
          <c:tx>
            <c:strRef>
              <c:f>'Equity Gaps'!$E$19</c:f>
              <c:strCache>
                <c:ptCount val="1"/>
                <c:pt idx="0">
                  <c:v>2019 Equity Gap Transfer Success</c:v>
                </c:pt>
              </c:strCache>
            </c:strRef>
          </c:tx>
          <c:spPr>
            <a:solidFill>
              <a:schemeClr val="accent4"/>
            </a:solidFill>
            <a:ln>
              <a:noFill/>
            </a:ln>
            <a:effectLst/>
          </c:spPr>
          <c:invertIfNegative val="0"/>
          <c:dLbls>
            <c:dLbl>
              <c:idx val="4"/>
              <c:layout>
                <c:manualLayout>
                  <c:x val="1.0371651762218949E-2"/>
                  <c:y val="-8.6912568114590645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BE0-453D-BB49-57E6BCBFB65F}"/>
                </c:ext>
              </c:extLst>
            </c:dLbl>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'Equity Gaps'!$A$20:$A$26</c:f>
              <c:strCache>
                <c:ptCount val="7"/>
                <c:pt idx="0">
                  <c:v>African-American</c:v>
                </c:pt>
                <c:pt idx="1">
                  <c:v>American Indian/Alaskan Native</c:v>
                </c:pt>
                <c:pt idx="2">
                  <c:v>Asian</c:v>
                </c:pt>
                <c:pt idx="3">
                  <c:v>Hispanic</c:v>
                </c:pt>
                <c:pt idx="4">
                  <c:v>Multi-Ethnicity</c:v>
                </c:pt>
                <c:pt idx="5">
                  <c:v>Pacific Islander</c:v>
                </c:pt>
                <c:pt idx="6">
                  <c:v>Unknown</c:v>
                </c:pt>
              </c:strCache>
            </c:strRef>
          </c:cat>
          <c:val>
            <c:numRef>
              <c:f>'Equity Gaps'!$E$20:$E$26</c:f>
              <c:numCache>
                <c:formatCode>#,##0.00\ %</c:formatCode>
                <c:ptCount val="7"/>
                <c:pt idx="0">
                  <c:v>0.190680495159539</c:v>
                </c:pt>
                <c:pt idx="1">
                  <c:v>0.1594179344766512</c:v>
                </c:pt>
                <c:pt idx="2">
                  <c:v>-1.3244860271232728E-2</c:v>
                </c:pt>
                <c:pt idx="3">
                  <c:v>0.13694566821808374</c:v>
                </c:pt>
                <c:pt idx="4">
                  <c:v>5.3917633947414112E-2</c:v>
                </c:pt>
                <c:pt idx="5">
                  <c:v>0.17064602822485164</c:v>
                </c:pt>
                <c:pt idx="6">
                  <c:v>6.7302543055360098E-2</c:v>
                </c:pt>
              </c:numCache>
            </c:numRef>
          </c:val>
          <c:extLst>
            <c:ext xmlns:c16="http://schemas.microsoft.com/office/drawing/2014/chart" uri="{C3380CC4-5D6E-409C-BE32-E72D297353CC}">
              <c16:uniqueId val="{00000007-5BE0-453D-BB49-57E6BCBFB65F}"/>
            </c:ext>
          </c:extLst>
        </c:ser>
        <c:dLbls>
          <c:dLblPos val="outEnd"/>
          <c:showLegendKey val="0"/>
          <c:showVal val="1"/>
          <c:showCatName val="0"/>
          <c:showSerName val="0"/>
          <c:showPercent val="0"/>
          <c:showBubbleSize val="0"/>
        </c:dLbls>
        <c:gapWidth val="150"/>
        <c:axId val="106213760"/>
        <c:axId val="106215680"/>
      </c:barChart>
      <c:catAx>
        <c:axId val="106213760"/>
        <c:scaling>
          <c:orientation val="minMax"/>
        </c:scaling>
        <c:delete val="0"/>
        <c:axPos val="b"/>
        <c:title>
          <c:tx>
            <c:rich>
              <a:bodyPr rot="0" vert="horz"/>
              <a:lstStyle/>
              <a:p>
                <a:pPr>
                  <a:defRPr/>
                </a:pPr>
                <a:r>
                  <a:rPr lang="en-US" dirty="0"/>
                  <a:t>Success Gaps by Ethnicity</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06215680"/>
        <c:crosses val="autoZero"/>
        <c:auto val="1"/>
        <c:lblAlgn val="ctr"/>
        <c:lblOffset val="100"/>
        <c:noMultiLvlLbl val="0"/>
      </c:catAx>
      <c:valAx>
        <c:axId val="1062156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dirty="0"/>
                  <a:t>Percent Success Difference - Equity Gap - From White non Hispanic Success Rate</a:t>
                </a:r>
              </a:p>
            </c:rich>
          </c:tx>
          <c:overlay val="0"/>
          <c:spPr>
            <a:noFill/>
            <a:ln>
              <a:noFill/>
            </a:ln>
            <a:effectLst/>
          </c:spPr>
        </c:title>
        <c:numFmt formatCode="#,##0.00\ %" sourceLinked="1"/>
        <c:majorTickMark val="out"/>
        <c:minorTickMark val="none"/>
        <c:tickLblPos val="nextTo"/>
        <c:spPr>
          <a:noFill/>
          <a:ln>
            <a:noFill/>
          </a:ln>
          <a:effectLst/>
        </c:spPr>
        <c:txPr>
          <a:bodyPr rot="-60000000" vert="horz"/>
          <a:lstStyle/>
          <a:p>
            <a:pPr>
              <a:defRPr/>
            </a:pPr>
            <a:endParaRPr lang="en-US"/>
          </a:p>
        </c:txPr>
        <c:crossAx val="106213760"/>
        <c:crosses val="autoZero"/>
        <c:crossBetween val="between"/>
      </c:valAx>
      <c:spPr>
        <a:noFill/>
        <a:ln>
          <a:noFill/>
        </a:ln>
        <a:effectLst/>
      </c:spPr>
    </c:plotArea>
    <c:legend>
      <c:legendPos val="r"/>
      <c:layout>
        <c:manualLayout>
          <c:xMode val="edge"/>
          <c:yMode val="edge"/>
          <c:x val="0.11165931935573821"/>
          <c:y val="7.3263513505369957E-2"/>
          <c:w val="0.80823950020581325"/>
          <c:h val="5.0095997743781852E-2"/>
        </c:manualLayout>
      </c:layout>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200">
          <a:solidFill>
            <a:schemeClr val="tx2"/>
          </a:solidFill>
        </a:defRPr>
      </a:pPr>
      <a:endParaRPr lang="en-US"/>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2"/>
                </a:solidFill>
                <a:latin typeface="+mn-lt"/>
                <a:ea typeface="+mn-ea"/>
                <a:cs typeface="+mn-cs"/>
              </a:defRPr>
            </a:pPr>
            <a:r>
              <a:rPr lang="en-US" dirty="0"/>
              <a:t>Figure 6: Student Drop Survey-Math, Statistics &amp; English-Fall 2019*</a:t>
            </a:r>
          </a:p>
          <a:p>
            <a:pPr>
              <a:defRPr/>
            </a:pPr>
            <a:r>
              <a:rPr lang="en-US" dirty="0"/>
              <a:t>Q: In the future, how could the college support you to succeed in your English or math classes?</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English</c:v>
                </c:pt>
              </c:strCache>
            </c:strRef>
          </c:tx>
          <c:spPr>
            <a:solidFill>
              <a:schemeClr val="accent1"/>
            </a:solidFill>
            <a:ln>
              <a:noFill/>
            </a:ln>
            <a:effectLst/>
          </c:spPr>
          <c:invertIfNegative val="0"/>
          <c:cat>
            <c:strRef>
              <c:f>Sheet1!$A$2:$A$12</c:f>
              <c:strCache>
                <c:ptCount val="11"/>
                <c:pt idx="0">
                  <c:v>In-Person Tutoring</c:v>
                </c:pt>
                <c:pt idx="1">
                  <c:v>Online Materials Canvas</c:v>
                </c:pt>
                <c:pt idx="2">
                  <c:v>Online Tutoring</c:v>
                </c:pt>
                <c:pt idx="3">
                  <c:v>Online Videos</c:v>
                </c:pt>
                <c:pt idx="4">
                  <c:v>Work-shops</c:v>
                </c:pt>
                <c:pt idx="5">
                  <c:v>Conve-nient Schedule</c:v>
                </c:pt>
                <c:pt idx="6">
                  <c:v>Boot Camp or Bridge</c:v>
                </c:pt>
                <c:pt idx="7">
                  <c:v>More Office Hours</c:v>
                </c:pt>
                <c:pt idx="8">
                  <c:v>Lower Level Course</c:v>
                </c:pt>
                <c:pt idx="9">
                  <c:v>Noncredit Class</c:v>
                </c:pt>
                <c:pt idx="10">
                  <c:v>Other</c:v>
                </c:pt>
              </c:strCache>
            </c:strRef>
          </c:cat>
          <c:val>
            <c:numRef>
              <c:f>Sheet1!$B$2:$B$12</c:f>
              <c:numCache>
                <c:formatCode>General</c:formatCode>
                <c:ptCount val="11"/>
                <c:pt idx="0">
                  <c:v>34.1</c:v>
                </c:pt>
                <c:pt idx="1">
                  <c:v>27.8</c:v>
                </c:pt>
                <c:pt idx="2">
                  <c:v>20.9</c:v>
                </c:pt>
                <c:pt idx="3">
                  <c:v>16.2</c:v>
                </c:pt>
                <c:pt idx="4">
                  <c:v>19.899999999999999</c:v>
                </c:pt>
                <c:pt idx="5">
                  <c:v>23.8</c:v>
                </c:pt>
                <c:pt idx="6">
                  <c:v>12.6</c:v>
                </c:pt>
                <c:pt idx="7">
                  <c:v>12.9</c:v>
                </c:pt>
                <c:pt idx="8">
                  <c:v>9.3000000000000007</c:v>
                </c:pt>
                <c:pt idx="9">
                  <c:v>6.6</c:v>
                </c:pt>
                <c:pt idx="10">
                  <c:v>10.3</c:v>
                </c:pt>
              </c:numCache>
            </c:numRef>
          </c:val>
          <c:extLst>
            <c:ext xmlns:c16="http://schemas.microsoft.com/office/drawing/2014/chart" uri="{C3380CC4-5D6E-409C-BE32-E72D297353CC}">
              <c16:uniqueId val="{00000000-079B-458B-BFDC-BFBEE605C87D}"/>
            </c:ext>
          </c:extLst>
        </c:ser>
        <c:ser>
          <c:idx val="1"/>
          <c:order val="1"/>
          <c:tx>
            <c:strRef>
              <c:f>Sheet1!$C$1</c:f>
              <c:strCache>
                <c:ptCount val="1"/>
                <c:pt idx="0">
                  <c:v>Math</c:v>
                </c:pt>
              </c:strCache>
            </c:strRef>
          </c:tx>
          <c:spPr>
            <a:solidFill>
              <a:schemeClr val="accent2"/>
            </a:solidFill>
            <a:ln>
              <a:noFill/>
            </a:ln>
            <a:effectLst/>
          </c:spPr>
          <c:invertIfNegative val="0"/>
          <c:cat>
            <c:strRef>
              <c:f>Sheet1!$A$2:$A$12</c:f>
              <c:strCache>
                <c:ptCount val="11"/>
                <c:pt idx="0">
                  <c:v>In-Person Tutoring</c:v>
                </c:pt>
                <c:pt idx="1">
                  <c:v>Online Materials Canvas</c:v>
                </c:pt>
                <c:pt idx="2">
                  <c:v>Online Tutoring</c:v>
                </c:pt>
                <c:pt idx="3">
                  <c:v>Online Videos</c:v>
                </c:pt>
                <c:pt idx="4">
                  <c:v>Work-shops</c:v>
                </c:pt>
                <c:pt idx="5">
                  <c:v>Conve-nient Schedule</c:v>
                </c:pt>
                <c:pt idx="6">
                  <c:v>Boot Camp or Bridge</c:v>
                </c:pt>
                <c:pt idx="7">
                  <c:v>More Office Hours</c:v>
                </c:pt>
                <c:pt idx="8">
                  <c:v>Lower Level Course</c:v>
                </c:pt>
                <c:pt idx="9">
                  <c:v>Noncredit Class</c:v>
                </c:pt>
                <c:pt idx="10">
                  <c:v>Other</c:v>
                </c:pt>
              </c:strCache>
            </c:strRef>
          </c:cat>
          <c:val>
            <c:numRef>
              <c:f>Sheet1!$C$2:$C$12</c:f>
              <c:numCache>
                <c:formatCode>General</c:formatCode>
                <c:ptCount val="11"/>
                <c:pt idx="0">
                  <c:v>50.1</c:v>
                </c:pt>
                <c:pt idx="1">
                  <c:v>32.700000000000003</c:v>
                </c:pt>
                <c:pt idx="2">
                  <c:v>32.700000000000003</c:v>
                </c:pt>
                <c:pt idx="3">
                  <c:v>31.1</c:v>
                </c:pt>
                <c:pt idx="4">
                  <c:v>26.2</c:v>
                </c:pt>
                <c:pt idx="5">
                  <c:v>21.9</c:v>
                </c:pt>
                <c:pt idx="6">
                  <c:v>17.8</c:v>
                </c:pt>
                <c:pt idx="7">
                  <c:v>17.600000000000001</c:v>
                </c:pt>
                <c:pt idx="8">
                  <c:v>17.2</c:v>
                </c:pt>
                <c:pt idx="9">
                  <c:v>12.9</c:v>
                </c:pt>
                <c:pt idx="10">
                  <c:v>11.9</c:v>
                </c:pt>
              </c:numCache>
            </c:numRef>
          </c:val>
          <c:extLst>
            <c:ext xmlns:c16="http://schemas.microsoft.com/office/drawing/2014/chart" uri="{C3380CC4-5D6E-409C-BE32-E72D297353CC}">
              <c16:uniqueId val="{00000001-079B-458B-BFDC-BFBEE605C87D}"/>
            </c:ext>
          </c:extLst>
        </c:ser>
        <c:dLbls>
          <c:showLegendKey val="0"/>
          <c:showVal val="0"/>
          <c:showCatName val="0"/>
          <c:showSerName val="0"/>
          <c:showPercent val="0"/>
          <c:showBubbleSize val="0"/>
        </c:dLbls>
        <c:gapWidth val="219"/>
        <c:overlap val="-27"/>
        <c:axId val="615345216"/>
        <c:axId val="428540976"/>
      </c:barChart>
      <c:catAx>
        <c:axId val="615345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428540976"/>
        <c:crosses val="autoZero"/>
        <c:auto val="1"/>
        <c:lblAlgn val="ctr"/>
        <c:lblOffset val="100"/>
        <c:noMultiLvlLbl val="0"/>
      </c:catAx>
      <c:valAx>
        <c:axId val="4285409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615345216"/>
        <c:crosses val="autoZero"/>
        <c:crossBetween val="between"/>
        <c:dispUnits>
          <c:builtInUnit val="hundreds"/>
        </c:dispUnits>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600" b="0" i="0" u="none" strike="noStrike" kern="1200" baseline="0">
                <a:solidFill>
                  <a:schemeClr val="tx2"/>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2"/>
          </a:solidFill>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2"/>
                </a:solidFill>
                <a:latin typeface="+mn-lt"/>
                <a:ea typeface="+mn-ea"/>
                <a:cs typeface="+mn-cs"/>
              </a:defRPr>
            </a:pPr>
            <a:r>
              <a:rPr lang="en-US" sz="2000" dirty="0"/>
              <a:t>Figure 8: Unsuccessful Attempts at Transfer Math &amp; English</a:t>
            </a:r>
          </a:p>
          <a:p>
            <a:pPr>
              <a:defRPr sz="2000"/>
            </a:pPr>
            <a:r>
              <a:rPr lang="en-US" sz="2000" dirty="0"/>
              <a:t>Entering LACCD Students in Fall 2017, 2018 &amp; 2019 </a:t>
            </a:r>
          </a:p>
        </c:rich>
      </c:tx>
      <c:layout>
        <c:manualLayout>
          <c:xMode val="edge"/>
          <c:yMode val="edge"/>
          <c:x val="0.26434173989120918"/>
          <c:y val="1.9793817003823946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Fall 2017</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Unsuccessful in Transfer-Level Math</c:v>
                </c:pt>
                <c:pt idx="1">
                  <c:v>Unsuccessful in Transfer-Level English</c:v>
                </c:pt>
              </c:strCache>
            </c:strRef>
          </c:cat>
          <c:val>
            <c:numRef>
              <c:f>Sheet1!$B$2:$B$3</c:f>
              <c:numCache>
                <c:formatCode>General</c:formatCode>
                <c:ptCount val="2"/>
                <c:pt idx="0">
                  <c:v>974</c:v>
                </c:pt>
                <c:pt idx="1">
                  <c:v>1590</c:v>
                </c:pt>
              </c:numCache>
            </c:numRef>
          </c:val>
          <c:extLst>
            <c:ext xmlns:c16="http://schemas.microsoft.com/office/drawing/2014/chart" uri="{C3380CC4-5D6E-409C-BE32-E72D297353CC}">
              <c16:uniqueId val="{00000000-B5B3-40AC-92DB-AA7E27DCA524}"/>
            </c:ext>
          </c:extLst>
        </c:ser>
        <c:ser>
          <c:idx val="1"/>
          <c:order val="1"/>
          <c:tx>
            <c:strRef>
              <c:f>Sheet1!$C$1</c:f>
              <c:strCache>
                <c:ptCount val="1"/>
                <c:pt idx="0">
                  <c:v>Fall 2018</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Unsuccessful in Transfer-Level Math</c:v>
                </c:pt>
                <c:pt idx="1">
                  <c:v>Unsuccessful in Transfer-Level English</c:v>
                </c:pt>
              </c:strCache>
            </c:strRef>
          </c:cat>
          <c:val>
            <c:numRef>
              <c:f>Sheet1!$C$2:$C$3</c:f>
              <c:numCache>
                <c:formatCode>General</c:formatCode>
                <c:ptCount val="2"/>
                <c:pt idx="0">
                  <c:v>1085</c:v>
                </c:pt>
                <c:pt idx="1">
                  <c:v>2092</c:v>
                </c:pt>
              </c:numCache>
            </c:numRef>
          </c:val>
          <c:extLst>
            <c:ext xmlns:c16="http://schemas.microsoft.com/office/drawing/2014/chart" uri="{C3380CC4-5D6E-409C-BE32-E72D297353CC}">
              <c16:uniqueId val="{00000001-B5B3-40AC-92DB-AA7E27DCA524}"/>
            </c:ext>
          </c:extLst>
        </c:ser>
        <c:ser>
          <c:idx val="2"/>
          <c:order val="2"/>
          <c:tx>
            <c:strRef>
              <c:f>Sheet1!$D$1</c:f>
              <c:strCache>
                <c:ptCount val="1"/>
                <c:pt idx="0">
                  <c:v>Fall 2019</c:v>
                </c:pt>
              </c:strCache>
            </c:strRef>
          </c:tx>
          <c:spPr>
            <a:solidFill>
              <a:srgbClr val="92D05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Unsuccessful in Transfer-Level Math</c:v>
                </c:pt>
                <c:pt idx="1">
                  <c:v>Unsuccessful in Transfer-Level English</c:v>
                </c:pt>
              </c:strCache>
            </c:strRef>
          </c:cat>
          <c:val>
            <c:numRef>
              <c:f>Sheet1!$D$2:$D$3</c:f>
              <c:numCache>
                <c:formatCode>General</c:formatCode>
                <c:ptCount val="2"/>
                <c:pt idx="0">
                  <c:v>3341</c:v>
                </c:pt>
                <c:pt idx="1">
                  <c:v>4468</c:v>
                </c:pt>
              </c:numCache>
            </c:numRef>
          </c:val>
          <c:extLst>
            <c:ext xmlns:c16="http://schemas.microsoft.com/office/drawing/2014/chart" uri="{C3380CC4-5D6E-409C-BE32-E72D297353CC}">
              <c16:uniqueId val="{00000002-B5B3-40AC-92DB-AA7E27DCA524}"/>
            </c:ext>
          </c:extLst>
        </c:ser>
        <c:dLbls>
          <c:dLblPos val="outEnd"/>
          <c:showLegendKey val="0"/>
          <c:showVal val="1"/>
          <c:showCatName val="0"/>
          <c:showSerName val="0"/>
          <c:showPercent val="0"/>
          <c:showBubbleSize val="0"/>
        </c:dLbls>
        <c:gapWidth val="219"/>
        <c:overlap val="-27"/>
        <c:axId val="1879200383"/>
        <c:axId val="1797772271"/>
      </c:barChart>
      <c:catAx>
        <c:axId val="18792003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1797772271"/>
        <c:crosses val="autoZero"/>
        <c:auto val="1"/>
        <c:lblAlgn val="ctr"/>
        <c:lblOffset val="100"/>
        <c:noMultiLvlLbl val="0"/>
      </c:catAx>
      <c:valAx>
        <c:axId val="179777227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crossAx val="18792003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2"/>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2"/>
                </a:solidFill>
                <a:latin typeface="+mn-lt"/>
                <a:ea typeface="+mn-ea"/>
                <a:cs typeface="+mn-cs"/>
              </a:defRPr>
            </a:pPr>
            <a:r>
              <a:rPr lang="en-US"/>
              <a:t>Changes in Transfer English (TOP 1501) Enrollment, Success and Failure 2016-2019</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tx>
            <c:strRef>
              <c:f>Sheet!$C$26</c:f>
              <c:strCache>
                <c:ptCount val="1"/>
                <c:pt idx="0">
                  <c:v>Transfer Enrollment</c:v>
                </c:pt>
              </c:strCache>
            </c:strRef>
          </c:tx>
          <c:spPr>
            <a:solidFill>
              <a:schemeClr val="accent1"/>
            </a:solidFill>
            <a:ln>
              <a:noFill/>
            </a:ln>
            <a:effectLst/>
          </c:spPr>
          <c:invertIfNegative val="0"/>
          <c:cat>
            <c:strRef>
              <c:f>Sheet!$D$25:$I$25</c:f>
              <c:strCache>
                <c:ptCount val="6"/>
                <c:pt idx="0">
                  <c:v>Fall 2016</c:v>
                </c:pt>
                <c:pt idx="1">
                  <c:v>Fall 2017</c:v>
                </c:pt>
                <c:pt idx="2">
                  <c:v>Fall 2018</c:v>
                </c:pt>
                <c:pt idx="3">
                  <c:v>Fall 2019</c:v>
                </c:pt>
                <c:pt idx="4">
                  <c:v>Change from 2016-19</c:v>
                </c:pt>
                <c:pt idx="5">
                  <c:v>Percent change from 2016-19</c:v>
                </c:pt>
              </c:strCache>
            </c:strRef>
          </c:cat>
          <c:val>
            <c:numRef>
              <c:f>Sheet!$D$26:$I$26</c:f>
              <c:numCache>
                <c:formatCode>#,##0</c:formatCode>
                <c:ptCount val="6"/>
                <c:pt idx="0">
                  <c:v>194907</c:v>
                </c:pt>
                <c:pt idx="1">
                  <c:v>204049</c:v>
                </c:pt>
                <c:pt idx="2">
                  <c:v>219097</c:v>
                </c:pt>
                <c:pt idx="3">
                  <c:v>283099</c:v>
                </c:pt>
                <c:pt idx="4" formatCode="General">
                  <c:v>88192</c:v>
                </c:pt>
                <c:pt idx="5" formatCode="0%">
                  <c:v>0.45</c:v>
                </c:pt>
              </c:numCache>
            </c:numRef>
          </c:val>
          <c:extLst>
            <c:ext xmlns:c16="http://schemas.microsoft.com/office/drawing/2014/chart" uri="{C3380CC4-5D6E-409C-BE32-E72D297353CC}">
              <c16:uniqueId val="{00000000-613D-4B26-8E79-61B1E0B4D8A6}"/>
            </c:ext>
          </c:extLst>
        </c:ser>
        <c:ser>
          <c:idx val="1"/>
          <c:order val="1"/>
          <c:tx>
            <c:strRef>
              <c:f>Sheet!$C$27</c:f>
              <c:strCache>
                <c:ptCount val="1"/>
                <c:pt idx="0">
                  <c:v>Transfer Success</c:v>
                </c:pt>
              </c:strCache>
            </c:strRef>
          </c:tx>
          <c:spPr>
            <a:solidFill>
              <a:schemeClr val="accent2"/>
            </a:solidFill>
            <a:ln>
              <a:noFill/>
            </a:ln>
            <a:effectLst/>
          </c:spPr>
          <c:invertIfNegative val="0"/>
          <c:cat>
            <c:strRef>
              <c:f>Sheet!$D$25:$I$25</c:f>
              <c:strCache>
                <c:ptCount val="6"/>
                <c:pt idx="0">
                  <c:v>Fall 2016</c:v>
                </c:pt>
                <c:pt idx="1">
                  <c:v>Fall 2017</c:v>
                </c:pt>
                <c:pt idx="2">
                  <c:v>Fall 2018</c:v>
                </c:pt>
                <c:pt idx="3">
                  <c:v>Fall 2019</c:v>
                </c:pt>
                <c:pt idx="4">
                  <c:v>Change from 2016-19</c:v>
                </c:pt>
                <c:pt idx="5">
                  <c:v>Percent change from 2016-19</c:v>
                </c:pt>
              </c:strCache>
            </c:strRef>
          </c:cat>
          <c:val>
            <c:numRef>
              <c:f>Sheet!$D$27:$I$27</c:f>
              <c:numCache>
                <c:formatCode>#,##0</c:formatCode>
                <c:ptCount val="6"/>
                <c:pt idx="0">
                  <c:v>116957</c:v>
                </c:pt>
                <c:pt idx="1">
                  <c:v>121177</c:v>
                </c:pt>
                <c:pt idx="2">
                  <c:v>128902</c:v>
                </c:pt>
                <c:pt idx="3">
                  <c:v>155279</c:v>
                </c:pt>
                <c:pt idx="4">
                  <c:v>38322</c:v>
                </c:pt>
                <c:pt idx="5" formatCode="0%">
                  <c:v>0.33</c:v>
                </c:pt>
              </c:numCache>
            </c:numRef>
          </c:val>
          <c:extLst>
            <c:ext xmlns:c16="http://schemas.microsoft.com/office/drawing/2014/chart" uri="{C3380CC4-5D6E-409C-BE32-E72D297353CC}">
              <c16:uniqueId val="{00000001-613D-4B26-8E79-61B1E0B4D8A6}"/>
            </c:ext>
          </c:extLst>
        </c:ser>
        <c:ser>
          <c:idx val="2"/>
          <c:order val="2"/>
          <c:tx>
            <c:strRef>
              <c:f>Sheet!$C$28</c:f>
              <c:strCache>
                <c:ptCount val="1"/>
                <c:pt idx="0">
                  <c:v>Transfer Failure</c:v>
                </c:pt>
              </c:strCache>
            </c:strRef>
          </c:tx>
          <c:spPr>
            <a:solidFill>
              <a:schemeClr val="accent3"/>
            </a:solidFill>
            <a:ln>
              <a:noFill/>
            </a:ln>
            <a:effectLst/>
          </c:spPr>
          <c:invertIfNegative val="0"/>
          <c:cat>
            <c:strRef>
              <c:f>Sheet!$D$25:$I$25</c:f>
              <c:strCache>
                <c:ptCount val="6"/>
                <c:pt idx="0">
                  <c:v>Fall 2016</c:v>
                </c:pt>
                <c:pt idx="1">
                  <c:v>Fall 2017</c:v>
                </c:pt>
                <c:pt idx="2">
                  <c:v>Fall 2018</c:v>
                </c:pt>
                <c:pt idx="3">
                  <c:v>Fall 2019</c:v>
                </c:pt>
                <c:pt idx="4">
                  <c:v>Change from 2016-19</c:v>
                </c:pt>
                <c:pt idx="5">
                  <c:v>Percent change from 2016-19</c:v>
                </c:pt>
              </c:strCache>
            </c:strRef>
          </c:cat>
          <c:val>
            <c:numRef>
              <c:f>Sheet!$D$28:$I$28</c:f>
              <c:numCache>
                <c:formatCode>#,##0</c:formatCode>
                <c:ptCount val="6"/>
                <c:pt idx="0">
                  <c:v>77950</c:v>
                </c:pt>
                <c:pt idx="1">
                  <c:v>82872</c:v>
                </c:pt>
                <c:pt idx="2">
                  <c:v>90195</c:v>
                </c:pt>
                <c:pt idx="3">
                  <c:v>127820</c:v>
                </c:pt>
                <c:pt idx="4">
                  <c:v>49870</c:v>
                </c:pt>
                <c:pt idx="5" formatCode="0%">
                  <c:v>0.64</c:v>
                </c:pt>
              </c:numCache>
            </c:numRef>
          </c:val>
          <c:extLst>
            <c:ext xmlns:c16="http://schemas.microsoft.com/office/drawing/2014/chart" uri="{C3380CC4-5D6E-409C-BE32-E72D297353CC}">
              <c16:uniqueId val="{00000002-613D-4B26-8E79-61B1E0B4D8A6}"/>
            </c:ext>
          </c:extLst>
        </c:ser>
        <c:dLbls>
          <c:showLegendKey val="0"/>
          <c:showVal val="0"/>
          <c:showCatName val="0"/>
          <c:showSerName val="0"/>
          <c:showPercent val="0"/>
          <c:showBubbleSize val="0"/>
        </c:dLbls>
        <c:gapWidth val="219"/>
        <c:overlap val="-27"/>
        <c:axId val="1000951520"/>
        <c:axId val="1002597680"/>
      </c:barChart>
      <c:catAx>
        <c:axId val="1000951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1002597680"/>
        <c:crosses val="autoZero"/>
        <c:auto val="1"/>
        <c:lblAlgn val="ctr"/>
        <c:lblOffset val="100"/>
        <c:noMultiLvlLbl val="0"/>
      </c:catAx>
      <c:valAx>
        <c:axId val="10025976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100095152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600" b="0" i="0" u="none" strike="noStrike" kern="1200" baseline="0">
                <a:solidFill>
                  <a:schemeClr val="tx2"/>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2"/>
          </a:solidFill>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dirty="0"/>
              <a:t>Percent Change English TOP code 1501 from Fall 2018 to Fall 2019 in Enrollment, Success and Failure </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21"/>
          <c:order val="21"/>
          <c:tx>
            <c:strRef>
              <c:f>Sheet2!$W$1</c:f>
              <c:strCache>
                <c:ptCount val="1"/>
                <c:pt idx="0">
                  <c:v>Change in enrollment</c:v>
                </c:pt>
              </c:strCache>
            </c:strRef>
          </c:tx>
          <c:spPr>
            <a:solidFill>
              <a:schemeClr val="accent5">
                <a:lumMod val="40000"/>
                <a:lumOff val="60000"/>
              </a:schemeClr>
            </a:solidFill>
            <a:ln>
              <a:noFill/>
            </a:ln>
            <a:effectLst/>
          </c:spPr>
          <c:invertIfNegative val="0"/>
          <c:cat>
            <c:strRef>
              <c:f>Sheet2!$A$2:$A$10</c:f>
              <c:strCache>
                <c:ptCount val="9"/>
                <c:pt idx="0">
                  <c:v>African-American (N=11,056 &amp; 13,592)</c:v>
                </c:pt>
                <c:pt idx="1">
                  <c:v>American Indian/Alaskan Native N= 938 &amp; 883)</c:v>
                </c:pt>
                <c:pt idx="2">
                  <c:v>Asian (N=29,783 &amp; 30,166)</c:v>
                </c:pt>
                <c:pt idx="3">
                  <c:v>Hispanic (N=119,284 &amp; 145,953)</c:v>
                </c:pt>
                <c:pt idx="4">
                  <c:v>Multi-Ethnicity (N=10,041 &amp; 10,672)</c:v>
                </c:pt>
                <c:pt idx="5">
                  <c:v>Pacific Islander (N=977 &amp; 1,180)</c:v>
                </c:pt>
                <c:pt idx="6">
                  <c:v>Unknown (N=4,854 &amp; 12,288)</c:v>
                </c:pt>
                <c:pt idx="7">
                  <c:v>White Non-Hispanic (N=51,653 &amp; 49,747)</c:v>
                </c:pt>
                <c:pt idx="8">
                  <c:v>Total</c:v>
                </c:pt>
              </c:strCache>
            </c:strRef>
          </c:cat>
          <c:val>
            <c:numRef>
              <c:f>Sheet2!$W$2:$W$10</c:f>
              <c:numCache>
                <c:formatCode>0%</c:formatCode>
                <c:ptCount val="9"/>
                <c:pt idx="0">
                  <c:v>0.22937771345875543</c:v>
                </c:pt>
                <c:pt idx="1">
                  <c:v>-5.8635394456289978E-2</c:v>
                </c:pt>
                <c:pt idx="2">
                  <c:v>1.285968505523285E-2</c:v>
                </c:pt>
                <c:pt idx="3">
                  <c:v>0.22357566815331478</c:v>
                </c:pt>
                <c:pt idx="4">
                  <c:v>6.2842346379842651E-2</c:v>
                </c:pt>
                <c:pt idx="5">
                  <c:v>0.20777891504605936</c:v>
                </c:pt>
                <c:pt idx="6">
                  <c:v>1.5315203955500618</c:v>
                </c:pt>
                <c:pt idx="7">
                  <c:v>-3.6900083247826843E-2</c:v>
                </c:pt>
                <c:pt idx="8">
                  <c:v>0.15703061429833848</c:v>
                </c:pt>
              </c:numCache>
            </c:numRef>
          </c:val>
          <c:extLst>
            <c:ext xmlns:c16="http://schemas.microsoft.com/office/drawing/2014/chart" uri="{C3380CC4-5D6E-409C-BE32-E72D297353CC}">
              <c16:uniqueId val="{00000000-5A0F-4A4D-8C6E-D0D81BF67D0B}"/>
            </c:ext>
          </c:extLst>
        </c:ser>
        <c:ser>
          <c:idx val="22"/>
          <c:order val="22"/>
          <c:tx>
            <c:strRef>
              <c:f>Sheet2!$X$1</c:f>
              <c:strCache>
                <c:ptCount val="1"/>
                <c:pt idx="0">
                  <c:v>Change in Success</c:v>
                </c:pt>
              </c:strCache>
            </c:strRef>
          </c:tx>
          <c:spPr>
            <a:solidFill>
              <a:schemeClr val="accent3"/>
            </a:solidFill>
            <a:ln>
              <a:noFill/>
            </a:ln>
            <a:effectLst/>
          </c:spPr>
          <c:invertIfNegative val="0"/>
          <c:cat>
            <c:strRef>
              <c:f>Sheet2!$A$2:$A$10</c:f>
              <c:strCache>
                <c:ptCount val="9"/>
                <c:pt idx="0">
                  <c:v>African-American (N=11,056 &amp; 13,592)</c:v>
                </c:pt>
                <c:pt idx="1">
                  <c:v>American Indian/Alaskan Native N= 938 &amp; 883)</c:v>
                </c:pt>
                <c:pt idx="2">
                  <c:v>Asian (N=29,783 &amp; 30,166)</c:v>
                </c:pt>
                <c:pt idx="3">
                  <c:v>Hispanic (N=119,284 &amp; 145,953)</c:v>
                </c:pt>
                <c:pt idx="4">
                  <c:v>Multi-Ethnicity (N=10,041 &amp; 10,672)</c:v>
                </c:pt>
                <c:pt idx="5">
                  <c:v>Pacific Islander (N=977 &amp; 1,180)</c:v>
                </c:pt>
                <c:pt idx="6">
                  <c:v>Unknown (N=4,854 &amp; 12,288)</c:v>
                </c:pt>
                <c:pt idx="7">
                  <c:v>White Non-Hispanic (N=51,653 &amp; 49,747)</c:v>
                </c:pt>
                <c:pt idx="8">
                  <c:v>Total</c:v>
                </c:pt>
              </c:strCache>
            </c:strRef>
          </c:cat>
          <c:val>
            <c:numRef>
              <c:f>Sheet2!$X$2:$X$10</c:f>
              <c:numCache>
                <c:formatCode>0.0%</c:formatCode>
                <c:ptCount val="9"/>
                <c:pt idx="0">
                  <c:v>0.11336150371557628</c:v>
                </c:pt>
                <c:pt idx="1">
                  <c:v>-9.6551724137931033E-2</c:v>
                </c:pt>
                <c:pt idx="2">
                  <c:v>-1.2013167457569151E-2</c:v>
                </c:pt>
                <c:pt idx="3">
                  <c:v>0.15683473605641779</c:v>
                </c:pt>
                <c:pt idx="4">
                  <c:v>4.3362708071058888E-2</c:v>
                </c:pt>
                <c:pt idx="5">
                  <c:v>0.14499999999999999</c:v>
                </c:pt>
                <c:pt idx="6">
                  <c:v>1.404109589041096</c:v>
                </c:pt>
                <c:pt idx="7">
                  <c:v>-5.2759370731954067E-2</c:v>
                </c:pt>
                <c:pt idx="8">
                  <c:v>9.9534930427851456E-2</c:v>
                </c:pt>
              </c:numCache>
            </c:numRef>
          </c:val>
          <c:extLst>
            <c:ext xmlns:c16="http://schemas.microsoft.com/office/drawing/2014/chart" uri="{C3380CC4-5D6E-409C-BE32-E72D297353CC}">
              <c16:uniqueId val="{00000001-5A0F-4A4D-8C6E-D0D81BF67D0B}"/>
            </c:ext>
          </c:extLst>
        </c:ser>
        <c:ser>
          <c:idx val="23"/>
          <c:order val="23"/>
          <c:tx>
            <c:strRef>
              <c:f>Sheet2!$Y$1</c:f>
              <c:strCache>
                <c:ptCount val="1"/>
                <c:pt idx="0">
                  <c:v>Change in Failure</c:v>
                </c:pt>
              </c:strCache>
            </c:strRef>
          </c:tx>
          <c:spPr>
            <a:solidFill>
              <a:schemeClr val="bg1">
                <a:lumMod val="50000"/>
              </a:schemeClr>
            </a:solidFill>
            <a:ln>
              <a:noFill/>
            </a:ln>
            <a:effectLst/>
          </c:spPr>
          <c:invertIfNegative val="0"/>
          <c:cat>
            <c:strRef>
              <c:f>Sheet2!$A$2:$A$10</c:f>
              <c:strCache>
                <c:ptCount val="9"/>
                <c:pt idx="0">
                  <c:v>African-American (N=11,056 &amp; 13,592)</c:v>
                </c:pt>
                <c:pt idx="1">
                  <c:v>American Indian/Alaskan Native N= 938 &amp; 883)</c:v>
                </c:pt>
                <c:pt idx="2">
                  <c:v>Asian (N=29,783 &amp; 30,166)</c:v>
                </c:pt>
                <c:pt idx="3">
                  <c:v>Hispanic (N=119,284 &amp; 145,953)</c:v>
                </c:pt>
                <c:pt idx="4">
                  <c:v>Multi-Ethnicity (N=10,041 &amp; 10,672)</c:v>
                </c:pt>
                <c:pt idx="5">
                  <c:v>Pacific Islander (N=977 &amp; 1,180)</c:v>
                </c:pt>
                <c:pt idx="6">
                  <c:v>Unknown (N=4,854 &amp; 12,288)</c:v>
                </c:pt>
                <c:pt idx="7">
                  <c:v>White Non-Hispanic (N=51,653 &amp; 49,747)</c:v>
                </c:pt>
                <c:pt idx="8">
                  <c:v>Total</c:v>
                </c:pt>
              </c:strCache>
            </c:strRef>
          </c:cat>
          <c:val>
            <c:numRef>
              <c:f>Sheet2!$Y$2:$Y$10</c:f>
              <c:numCache>
                <c:formatCode>0.0%</c:formatCode>
                <c:ptCount val="9"/>
                <c:pt idx="0">
                  <c:v>0.41927021225852612</c:v>
                </c:pt>
                <c:pt idx="1">
                  <c:v>2.7932960893854749E-3</c:v>
                </c:pt>
                <c:pt idx="2">
                  <c:v>0.10387984981226533</c:v>
                </c:pt>
                <c:pt idx="3">
                  <c:v>0.34830920198181731</c:v>
                </c:pt>
                <c:pt idx="4">
                  <c:v>0.11099585062240663</c:v>
                </c:pt>
                <c:pt idx="5">
                  <c:v>0.30769230769230771</c:v>
                </c:pt>
                <c:pt idx="6">
                  <c:v>1.8622222222222222</c:v>
                </c:pt>
                <c:pt idx="7">
                  <c:v>1.4857614527445316E-2</c:v>
                </c:pt>
                <c:pt idx="8">
                  <c:v>0.2893076312179626</c:v>
                </c:pt>
              </c:numCache>
            </c:numRef>
          </c:val>
          <c:extLst>
            <c:ext xmlns:c16="http://schemas.microsoft.com/office/drawing/2014/chart" uri="{C3380CC4-5D6E-409C-BE32-E72D297353CC}">
              <c16:uniqueId val="{00000002-5A0F-4A4D-8C6E-D0D81BF67D0B}"/>
            </c:ext>
          </c:extLst>
        </c:ser>
        <c:dLbls>
          <c:showLegendKey val="0"/>
          <c:showVal val="0"/>
          <c:showCatName val="0"/>
          <c:showSerName val="0"/>
          <c:showPercent val="0"/>
          <c:showBubbleSize val="0"/>
        </c:dLbls>
        <c:gapWidth val="219"/>
        <c:overlap val="-27"/>
        <c:axId val="477617055"/>
        <c:axId val="86036015"/>
        <c:extLst>
          <c:ext xmlns:c15="http://schemas.microsoft.com/office/drawing/2012/chart" uri="{02D57815-91ED-43cb-92C2-25804820EDAC}">
            <c15:filteredBarSeries>
              <c15:ser>
                <c:idx val="0"/>
                <c:order val="0"/>
                <c:tx>
                  <c:strRef>
                    <c:extLst>
                      <c:ext uri="{02D57815-91ED-43cb-92C2-25804820EDAC}">
                        <c15:formulaRef>
                          <c15:sqref>Sheet2!$B$1</c15:sqref>
                        </c15:formulaRef>
                      </c:ext>
                    </c:extLst>
                    <c:strCache>
                      <c:ptCount val="1"/>
                      <c:pt idx="0">
                        <c:v>Fall 2018 Transferable Enrollment Count</c:v>
                      </c:pt>
                    </c:strCache>
                  </c:strRef>
                </c:tx>
                <c:spPr>
                  <a:solidFill>
                    <a:schemeClr val="accent1"/>
                  </a:solidFill>
                  <a:ln>
                    <a:noFill/>
                  </a:ln>
                  <a:effectLst/>
                </c:spPr>
                <c:invertIfNegative val="0"/>
                <c:cat>
                  <c:strRef>
                    <c:extLst>
                      <c:ext uri="{02D57815-91ED-43cb-92C2-25804820EDAC}">
                        <c15:formulaRef>
                          <c15:sqref>Sheet2!$A$2:$A$10</c15:sqref>
                        </c15:formulaRef>
                      </c:ext>
                    </c:extLst>
                    <c:strCache>
                      <c:ptCount val="9"/>
                      <c:pt idx="0">
                        <c:v>African-American (N=11,056 &amp; 13,592)</c:v>
                      </c:pt>
                      <c:pt idx="1">
                        <c:v>American Indian/Alaskan Native N= 938 &amp; 883)</c:v>
                      </c:pt>
                      <c:pt idx="2">
                        <c:v>Asian (N=29,783 &amp; 30,166)</c:v>
                      </c:pt>
                      <c:pt idx="3">
                        <c:v>Hispanic (N=119,284 &amp; 145,953)</c:v>
                      </c:pt>
                      <c:pt idx="4">
                        <c:v>Multi-Ethnicity (N=10,041 &amp; 10,672)</c:v>
                      </c:pt>
                      <c:pt idx="5">
                        <c:v>Pacific Islander (N=977 &amp; 1,180)</c:v>
                      </c:pt>
                      <c:pt idx="6">
                        <c:v>Unknown (N=4,854 &amp; 12,288)</c:v>
                      </c:pt>
                      <c:pt idx="7">
                        <c:v>White Non-Hispanic (N=51,653 &amp; 49,747)</c:v>
                      </c:pt>
                      <c:pt idx="8">
                        <c:v>Total</c:v>
                      </c:pt>
                    </c:strCache>
                  </c:strRef>
                </c:cat>
                <c:val>
                  <c:numRef>
                    <c:extLst>
                      <c:ext uri="{02D57815-91ED-43cb-92C2-25804820EDAC}">
                        <c15:formulaRef>
                          <c15:sqref>Sheet2!$B$2:$B$10</c15:sqref>
                        </c15:formulaRef>
                      </c:ext>
                    </c:extLst>
                    <c:numCache>
                      <c:formatCode>#,##0</c:formatCode>
                      <c:ptCount val="9"/>
                      <c:pt idx="0">
                        <c:v>11056</c:v>
                      </c:pt>
                      <c:pt idx="1">
                        <c:v>938</c:v>
                      </c:pt>
                      <c:pt idx="2">
                        <c:v>29783</c:v>
                      </c:pt>
                      <c:pt idx="3">
                        <c:v>119284</c:v>
                      </c:pt>
                      <c:pt idx="4">
                        <c:v>10041</c:v>
                      </c:pt>
                      <c:pt idx="5">
                        <c:v>977</c:v>
                      </c:pt>
                      <c:pt idx="6">
                        <c:v>4854</c:v>
                      </c:pt>
                      <c:pt idx="7">
                        <c:v>51653</c:v>
                      </c:pt>
                      <c:pt idx="8">
                        <c:v>228586</c:v>
                      </c:pt>
                    </c:numCache>
                  </c:numRef>
                </c:val>
                <c:extLst>
                  <c:ext xmlns:c16="http://schemas.microsoft.com/office/drawing/2014/chart" uri="{C3380CC4-5D6E-409C-BE32-E72D297353CC}">
                    <c16:uniqueId val="{00000003-5A0F-4A4D-8C6E-D0D81BF67D0B}"/>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Sheet2!$C$1</c15:sqref>
                        </c15:formulaRef>
                      </c:ext>
                    </c:extLst>
                    <c:strCache>
                      <c:ptCount val="1"/>
                      <c:pt idx="0">
                        <c:v>Fall 2018 Transferable Retention Count</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Sheet2!$A$2:$A$10</c15:sqref>
                        </c15:formulaRef>
                      </c:ext>
                    </c:extLst>
                    <c:strCache>
                      <c:ptCount val="9"/>
                      <c:pt idx="0">
                        <c:v>African-American (N=11,056 &amp; 13,592)</c:v>
                      </c:pt>
                      <c:pt idx="1">
                        <c:v>American Indian/Alaskan Native N= 938 &amp; 883)</c:v>
                      </c:pt>
                      <c:pt idx="2">
                        <c:v>Asian (N=29,783 &amp; 30,166)</c:v>
                      </c:pt>
                      <c:pt idx="3">
                        <c:v>Hispanic (N=119,284 &amp; 145,953)</c:v>
                      </c:pt>
                      <c:pt idx="4">
                        <c:v>Multi-Ethnicity (N=10,041 &amp; 10,672)</c:v>
                      </c:pt>
                      <c:pt idx="5">
                        <c:v>Pacific Islander (N=977 &amp; 1,180)</c:v>
                      </c:pt>
                      <c:pt idx="6">
                        <c:v>Unknown (N=4,854 &amp; 12,288)</c:v>
                      </c:pt>
                      <c:pt idx="7">
                        <c:v>White Non-Hispanic (N=51,653 &amp; 49,747)</c:v>
                      </c:pt>
                      <c:pt idx="8">
                        <c:v>Total</c:v>
                      </c:pt>
                    </c:strCache>
                  </c:strRef>
                </c:cat>
                <c:val>
                  <c:numRef>
                    <c:extLst xmlns:c15="http://schemas.microsoft.com/office/drawing/2012/chart">
                      <c:ext xmlns:c15="http://schemas.microsoft.com/office/drawing/2012/chart" uri="{02D57815-91ED-43cb-92C2-25804820EDAC}">
                        <c15:formulaRef>
                          <c15:sqref>Sheet2!$C$2:$C$10</c15:sqref>
                        </c15:formulaRef>
                      </c:ext>
                    </c:extLst>
                    <c:numCache>
                      <c:formatCode>#,##0</c:formatCode>
                      <c:ptCount val="9"/>
                      <c:pt idx="0">
                        <c:v>9249</c:v>
                      </c:pt>
                      <c:pt idx="1">
                        <c:v>780</c:v>
                      </c:pt>
                      <c:pt idx="2">
                        <c:v>26743</c:v>
                      </c:pt>
                      <c:pt idx="3">
                        <c:v>101448</c:v>
                      </c:pt>
                      <c:pt idx="4">
                        <c:v>8701</c:v>
                      </c:pt>
                      <c:pt idx="5">
                        <c:v>813</c:v>
                      </c:pt>
                      <c:pt idx="6">
                        <c:v>4231</c:v>
                      </c:pt>
                      <c:pt idx="7">
                        <c:v>45945</c:v>
                      </c:pt>
                      <c:pt idx="8">
                        <c:v>197910</c:v>
                      </c:pt>
                    </c:numCache>
                  </c:numRef>
                </c:val>
                <c:extLst xmlns:c15="http://schemas.microsoft.com/office/drawing/2012/chart">
                  <c:ext xmlns:c16="http://schemas.microsoft.com/office/drawing/2014/chart" uri="{C3380CC4-5D6E-409C-BE32-E72D297353CC}">
                    <c16:uniqueId val="{00000004-5A0F-4A4D-8C6E-D0D81BF67D0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Sheet2!$D$1</c15:sqref>
                        </c15:formulaRef>
                      </c:ext>
                    </c:extLst>
                    <c:strCache>
                      <c:ptCount val="1"/>
                      <c:pt idx="0">
                        <c:v>Fall 2018 Transferable Success Count</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Sheet2!$A$2:$A$10</c15:sqref>
                        </c15:formulaRef>
                      </c:ext>
                    </c:extLst>
                    <c:strCache>
                      <c:ptCount val="9"/>
                      <c:pt idx="0">
                        <c:v>African-American (N=11,056 &amp; 13,592)</c:v>
                      </c:pt>
                      <c:pt idx="1">
                        <c:v>American Indian/Alaskan Native N= 938 &amp; 883)</c:v>
                      </c:pt>
                      <c:pt idx="2">
                        <c:v>Asian (N=29,783 &amp; 30,166)</c:v>
                      </c:pt>
                      <c:pt idx="3">
                        <c:v>Hispanic (N=119,284 &amp; 145,953)</c:v>
                      </c:pt>
                      <c:pt idx="4">
                        <c:v>Multi-Ethnicity (N=10,041 &amp; 10,672)</c:v>
                      </c:pt>
                      <c:pt idx="5">
                        <c:v>Pacific Islander (N=977 &amp; 1,180)</c:v>
                      </c:pt>
                      <c:pt idx="6">
                        <c:v>Unknown (N=4,854 &amp; 12,288)</c:v>
                      </c:pt>
                      <c:pt idx="7">
                        <c:v>White Non-Hispanic (N=51,653 &amp; 49,747)</c:v>
                      </c:pt>
                      <c:pt idx="8">
                        <c:v>Total</c:v>
                      </c:pt>
                    </c:strCache>
                  </c:strRef>
                </c:cat>
                <c:val>
                  <c:numRef>
                    <c:extLst xmlns:c15="http://schemas.microsoft.com/office/drawing/2012/chart">
                      <c:ext xmlns:c15="http://schemas.microsoft.com/office/drawing/2012/chart" uri="{02D57815-91ED-43cb-92C2-25804820EDAC}">
                        <c15:formulaRef>
                          <c15:sqref>Sheet2!$D$2:$D$10</c15:sqref>
                        </c15:formulaRef>
                      </c:ext>
                    </c:extLst>
                    <c:numCache>
                      <c:formatCode>#,##0</c:formatCode>
                      <c:ptCount val="9"/>
                      <c:pt idx="0">
                        <c:v>6863</c:v>
                      </c:pt>
                      <c:pt idx="1">
                        <c:v>580</c:v>
                      </c:pt>
                      <c:pt idx="2">
                        <c:v>23391</c:v>
                      </c:pt>
                      <c:pt idx="3">
                        <c:v>77706</c:v>
                      </c:pt>
                      <c:pt idx="4">
                        <c:v>7149</c:v>
                      </c:pt>
                      <c:pt idx="5">
                        <c:v>600</c:v>
                      </c:pt>
                      <c:pt idx="6">
                        <c:v>3504</c:v>
                      </c:pt>
                      <c:pt idx="7">
                        <c:v>39538</c:v>
                      </c:pt>
                      <c:pt idx="8">
                        <c:v>159331</c:v>
                      </c:pt>
                    </c:numCache>
                  </c:numRef>
                </c:val>
                <c:extLst xmlns:c15="http://schemas.microsoft.com/office/drawing/2012/chart">
                  <c:ext xmlns:c16="http://schemas.microsoft.com/office/drawing/2014/chart" uri="{C3380CC4-5D6E-409C-BE32-E72D297353CC}">
                    <c16:uniqueId val="{00000005-5A0F-4A4D-8C6E-D0D81BF67D0B}"/>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Sheet2!$E$1</c15:sqref>
                        </c15:formulaRef>
                      </c:ext>
                    </c:extLst>
                    <c:strCache>
                      <c:ptCount val="1"/>
                      <c:pt idx="0">
                        <c:v>Fall 2018 Transferable Failure Count</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Sheet2!$A$2:$A$10</c15:sqref>
                        </c15:formulaRef>
                      </c:ext>
                    </c:extLst>
                    <c:strCache>
                      <c:ptCount val="9"/>
                      <c:pt idx="0">
                        <c:v>African-American (N=11,056 &amp; 13,592)</c:v>
                      </c:pt>
                      <c:pt idx="1">
                        <c:v>American Indian/Alaskan Native N= 938 &amp; 883)</c:v>
                      </c:pt>
                      <c:pt idx="2">
                        <c:v>Asian (N=29,783 &amp; 30,166)</c:v>
                      </c:pt>
                      <c:pt idx="3">
                        <c:v>Hispanic (N=119,284 &amp; 145,953)</c:v>
                      </c:pt>
                      <c:pt idx="4">
                        <c:v>Multi-Ethnicity (N=10,041 &amp; 10,672)</c:v>
                      </c:pt>
                      <c:pt idx="5">
                        <c:v>Pacific Islander (N=977 &amp; 1,180)</c:v>
                      </c:pt>
                      <c:pt idx="6">
                        <c:v>Unknown (N=4,854 &amp; 12,288)</c:v>
                      </c:pt>
                      <c:pt idx="7">
                        <c:v>White Non-Hispanic (N=51,653 &amp; 49,747)</c:v>
                      </c:pt>
                      <c:pt idx="8">
                        <c:v>Total</c:v>
                      </c:pt>
                    </c:strCache>
                  </c:strRef>
                </c:cat>
                <c:val>
                  <c:numRef>
                    <c:extLst xmlns:c15="http://schemas.microsoft.com/office/drawing/2012/chart">
                      <c:ext xmlns:c15="http://schemas.microsoft.com/office/drawing/2012/chart" uri="{02D57815-91ED-43cb-92C2-25804820EDAC}">
                        <c15:formulaRef>
                          <c15:sqref>Sheet2!$E$2:$E$10</c15:sqref>
                        </c15:formulaRef>
                      </c:ext>
                    </c:extLst>
                    <c:numCache>
                      <c:formatCode>#,##0</c:formatCode>
                      <c:ptCount val="9"/>
                      <c:pt idx="0">
                        <c:v>4193</c:v>
                      </c:pt>
                      <c:pt idx="1">
                        <c:v>358</c:v>
                      </c:pt>
                      <c:pt idx="2">
                        <c:v>6392</c:v>
                      </c:pt>
                      <c:pt idx="3">
                        <c:v>41578</c:v>
                      </c:pt>
                      <c:pt idx="4">
                        <c:v>2892</c:v>
                      </c:pt>
                      <c:pt idx="5">
                        <c:v>377</c:v>
                      </c:pt>
                      <c:pt idx="6">
                        <c:v>1350</c:v>
                      </c:pt>
                      <c:pt idx="7">
                        <c:v>12115</c:v>
                      </c:pt>
                      <c:pt idx="8">
                        <c:v>69255</c:v>
                      </c:pt>
                    </c:numCache>
                  </c:numRef>
                </c:val>
                <c:extLst xmlns:c15="http://schemas.microsoft.com/office/drawing/2012/chart">
                  <c:ext xmlns:c16="http://schemas.microsoft.com/office/drawing/2014/chart" uri="{C3380CC4-5D6E-409C-BE32-E72D297353CC}">
                    <c16:uniqueId val="{00000006-5A0F-4A4D-8C6E-D0D81BF67D0B}"/>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Sheet2!$F$1</c15:sqref>
                        </c15:formulaRef>
                      </c:ext>
                    </c:extLst>
                    <c:strCache>
                      <c:ptCount val="1"/>
                      <c:pt idx="0">
                        <c:v>Fall 2018 Transferable Retention Rate</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Sheet2!$A$2:$A$10</c15:sqref>
                        </c15:formulaRef>
                      </c:ext>
                    </c:extLst>
                    <c:strCache>
                      <c:ptCount val="9"/>
                      <c:pt idx="0">
                        <c:v>African-American (N=11,056 &amp; 13,592)</c:v>
                      </c:pt>
                      <c:pt idx="1">
                        <c:v>American Indian/Alaskan Native N= 938 &amp; 883)</c:v>
                      </c:pt>
                      <c:pt idx="2">
                        <c:v>Asian (N=29,783 &amp; 30,166)</c:v>
                      </c:pt>
                      <c:pt idx="3">
                        <c:v>Hispanic (N=119,284 &amp; 145,953)</c:v>
                      </c:pt>
                      <c:pt idx="4">
                        <c:v>Multi-Ethnicity (N=10,041 &amp; 10,672)</c:v>
                      </c:pt>
                      <c:pt idx="5">
                        <c:v>Pacific Islander (N=977 &amp; 1,180)</c:v>
                      </c:pt>
                      <c:pt idx="6">
                        <c:v>Unknown (N=4,854 &amp; 12,288)</c:v>
                      </c:pt>
                      <c:pt idx="7">
                        <c:v>White Non-Hispanic (N=51,653 &amp; 49,747)</c:v>
                      </c:pt>
                      <c:pt idx="8">
                        <c:v>Total</c:v>
                      </c:pt>
                    </c:strCache>
                  </c:strRef>
                </c:cat>
                <c:val>
                  <c:numRef>
                    <c:extLst xmlns:c15="http://schemas.microsoft.com/office/drawing/2012/chart">
                      <c:ext xmlns:c15="http://schemas.microsoft.com/office/drawing/2012/chart" uri="{02D57815-91ED-43cb-92C2-25804820EDAC}">
                        <c15:formulaRef>
                          <c15:sqref>Sheet2!$F$2:$F$10</c15:sqref>
                        </c15:formulaRef>
                      </c:ext>
                    </c:extLst>
                    <c:numCache>
                      <c:formatCode>#,##0.00\ %</c:formatCode>
                      <c:ptCount val="9"/>
                      <c:pt idx="0">
                        <c:v>0.83655933429811868</c:v>
                      </c:pt>
                      <c:pt idx="1">
                        <c:v>0.83155650319829422</c:v>
                      </c:pt>
                      <c:pt idx="2">
                        <c:v>0.89792834838666358</c:v>
                      </c:pt>
                      <c:pt idx="3">
                        <c:v>0.85047449783709461</c:v>
                      </c:pt>
                      <c:pt idx="4">
                        <c:v>0.86654715665770343</c:v>
                      </c:pt>
                      <c:pt idx="5">
                        <c:v>0.8321392016376663</c:v>
                      </c:pt>
                      <c:pt idx="6">
                        <c:v>0.87165224557066334</c:v>
                      </c:pt>
                      <c:pt idx="7">
                        <c:v>0.88949334985383233</c:v>
                      </c:pt>
                      <c:pt idx="8">
                        <c:v>0.86580105518273209</c:v>
                      </c:pt>
                    </c:numCache>
                  </c:numRef>
                </c:val>
                <c:extLst xmlns:c15="http://schemas.microsoft.com/office/drawing/2012/chart">
                  <c:ext xmlns:c16="http://schemas.microsoft.com/office/drawing/2014/chart" uri="{C3380CC4-5D6E-409C-BE32-E72D297353CC}">
                    <c16:uniqueId val="{00000007-5A0F-4A4D-8C6E-D0D81BF67D0B}"/>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Sheet2!$G$1</c15:sqref>
                        </c15:formulaRef>
                      </c:ext>
                    </c:extLst>
                    <c:strCache>
                      <c:ptCount val="1"/>
                      <c:pt idx="0">
                        <c:v>Fall 2018 Transferable Success Rate</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Sheet2!$A$2:$A$10</c15:sqref>
                        </c15:formulaRef>
                      </c:ext>
                    </c:extLst>
                    <c:strCache>
                      <c:ptCount val="9"/>
                      <c:pt idx="0">
                        <c:v>African-American (N=11,056 &amp; 13,592)</c:v>
                      </c:pt>
                      <c:pt idx="1">
                        <c:v>American Indian/Alaskan Native N= 938 &amp; 883)</c:v>
                      </c:pt>
                      <c:pt idx="2">
                        <c:v>Asian (N=29,783 &amp; 30,166)</c:v>
                      </c:pt>
                      <c:pt idx="3">
                        <c:v>Hispanic (N=119,284 &amp; 145,953)</c:v>
                      </c:pt>
                      <c:pt idx="4">
                        <c:v>Multi-Ethnicity (N=10,041 &amp; 10,672)</c:v>
                      </c:pt>
                      <c:pt idx="5">
                        <c:v>Pacific Islander (N=977 &amp; 1,180)</c:v>
                      </c:pt>
                      <c:pt idx="6">
                        <c:v>Unknown (N=4,854 &amp; 12,288)</c:v>
                      </c:pt>
                      <c:pt idx="7">
                        <c:v>White Non-Hispanic (N=51,653 &amp; 49,747)</c:v>
                      </c:pt>
                      <c:pt idx="8">
                        <c:v>Total</c:v>
                      </c:pt>
                    </c:strCache>
                  </c:strRef>
                </c:cat>
                <c:val>
                  <c:numRef>
                    <c:extLst xmlns:c15="http://schemas.microsoft.com/office/drawing/2012/chart">
                      <c:ext xmlns:c15="http://schemas.microsoft.com/office/drawing/2012/chart" uri="{02D57815-91ED-43cb-92C2-25804820EDAC}">
                        <c15:formulaRef>
                          <c15:sqref>Sheet2!$G$2:$G$10</c15:sqref>
                        </c15:formulaRef>
                      </c:ext>
                    </c:extLst>
                    <c:numCache>
                      <c:formatCode>#,##0.00\ %</c:formatCode>
                      <c:ptCount val="9"/>
                      <c:pt idx="0">
                        <c:v>0.62074891461649784</c:v>
                      </c:pt>
                      <c:pt idx="1">
                        <c:v>0.61833688699360345</c:v>
                      </c:pt>
                      <c:pt idx="2">
                        <c:v>0.78538092200248466</c:v>
                      </c:pt>
                      <c:pt idx="3">
                        <c:v>0.65143690687770361</c:v>
                      </c:pt>
                      <c:pt idx="4">
                        <c:v>0.71198087839856583</c:v>
                      </c:pt>
                      <c:pt idx="5">
                        <c:v>0.61412487205731836</c:v>
                      </c:pt>
                      <c:pt idx="6">
                        <c:v>0.72187886279357227</c:v>
                      </c:pt>
                      <c:pt idx="7">
                        <c:v>0.76545408785549729</c:v>
                      </c:pt>
                      <c:pt idx="8">
                        <c:v>0.69702868942104945</c:v>
                      </c:pt>
                    </c:numCache>
                  </c:numRef>
                </c:val>
                <c:extLst xmlns:c15="http://schemas.microsoft.com/office/drawing/2012/chart">
                  <c:ext xmlns:c16="http://schemas.microsoft.com/office/drawing/2014/chart" uri="{C3380CC4-5D6E-409C-BE32-E72D297353CC}">
                    <c16:uniqueId val="{00000008-5A0F-4A4D-8C6E-D0D81BF67D0B}"/>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Sheet2!$H$1</c15:sqref>
                        </c15:formulaRef>
                      </c:ext>
                    </c:extLst>
                    <c:strCache>
                      <c:ptCount val="1"/>
                      <c:pt idx="0">
                        <c:v>2018 Failure rate</c:v>
                      </c:pt>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Sheet2!$A$2:$A$10</c15:sqref>
                        </c15:formulaRef>
                      </c:ext>
                    </c:extLst>
                    <c:strCache>
                      <c:ptCount val="9"/>
                      <c:pt idx="0">
                        <c:v>African-American (N=11,056 &amp; 13,592)</c:v>
                      </c:pt>
                      <c:pt idx="1">
                        <c:v>American Indian/Alaskan Native N= 938 &amp; 883)</c:v>
                      </c:pt>
                      <c:pt idx="2">
                        <c:v>Asian (N=29,783 &amp; 30,166)</c:v>
                      </c:pt>
                      <c:pt idx="3">
                        <c:v>Hispanic (N=119,284 &amp; 145,953)</c:v>
                      </c:pt>
                      <c:pt idx="4">
                        <c:v>Multi-Ethnicity (N=10,041 &amp; 10,672)</c:v>
                      </c:pt>
                      <c:pt idx="5">
                        <c:v>Pacific Islander (N=977 &amp; 1,180)</c:v>
                      </c:pt>
                      <c:pt idx="6">
                        <c:v>Unknown (N=4,854 &amp; 12,288)</c:v>
                      </c:pt>
                      <c:pt idx="7">
                        <c:v>White Non-Hispanic (N=51,653 &amp; 49,747)</c:v>
                      </c:pt>
                      <c:pt idx="8">
                        <c:v>Total</c:v>
                      </c:pt>
                    </c:strCache>
                  </c:strRef>
                </c:cat>
                <c:val>
                  <c:numRef>
                    <c:extLst xmlns:c15="http://schemas.microsoft.com/office/drawing/2012/chart">
                      <c:ext xmlns:c15="http://schemas.microsoft.com/office/drawing/2012/chart" uri="{02D57815-91ED-43cb-92C2-25804820EDAC}">
                        <c15:formulaRef>
                          <c15:sqref>Sheet2!$H$2:$H$10</c15:sqref>
                        </c15:formulaRef>
                      </c:ext>
                    </c:extLst>
                    <c:numCache>
                      <c:formatCode>#,##0.00\ %</c:formatCode>
                      <c:ptCount val="9"/>
                      <c:pt idx="0">
                        <c:v>0.37925108538350216</c:v>
                      </c:pt>
                      <c:pt idx="1">
                        <c:v>0.38166311300639655</c:v>
                      </c:pt>
                      <c:pt idx="2">
                        <c:v>0.21461907799751534</c:v>
                      </c:pt>
                      <c:pt idx="3">
                        <c:v>0.34856309312229639</c:v>
                      </c:pt>
                      <c:pt idx="4">
                        <c:v>0.28801912160143417</c:v>
                      </c:pt>
                      <c:pt idx="5">
                        <c:v>0.38587512794268164</c:v>
                      </c:pt>
                      <c:pt idx="6">
                        <c:v>0.27812113720642773</c:v>
                      </c:pt>
                      <c:pt idx="7">
                        <c:v>0.23454591214450271</c:v>
                      </c:pt>
                      <c:pt idx="8">
                        <c:v>0.30297131057895055</c:v>
                      </c:pt>
                    </c:numCache>
                  </c:numRef>
                </c:val>
                <c:extLst xmlns:c15="http://schemas.microsoft.com/office/drawing/2012/chart">
                  <c:ext xmlns:c16="http://schemas.microsoft.com/office/drawing/2014/chart" uri="{C3380CC4-5D6E-409C-BE32-E72D297353CC}">
                    <c16:uniqueId val="{00000009-5A0F-4A4D-8C6E-D0D81BF67D0B}"/>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Sheet2!$I$1</c15:sqref>
                        </c15:formulaRef>
                      </c:ext>
                    </c:extLst>
                    <c:strCache>
                      <c:ptCount val="1"/>
                      <c:pt idx="0">
                        <c:v>Fall 2019 Basic Skills Enrollment Count</c:v>
                      </c:pt>
                    </c:strCache>
                  </c:strRef>
                </c:tx>
                <c:spPr>
                  <a:solidFill>
                    <a:schemeClr val="accent2">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Sheet2!$A$2:$A$10</c15:sqref>
                        </c15:formulaRef>
                      </c:ext>
                    </c:extLst>
                    <c:strCache>
                      <c:ptCount val="9"/>
                      <c:pt idx="0">
                        <c:v>African-American (N=11,056 &amp; 13,592)</c:v>
                      </c:pt>
                      <c:pt idx="1">
                        <c:v>American Indian/Alaskan Native N= 938 &amp; 883)</c:v>
                      </c:pt>
                      <c:pt idx="2">
                        <c:v>Asian (N=29,783 &amp; 30,166)</c:v>
                      </c:pt>
                      <c:pt idx="3">
                        <c:v>Hispanic (N=119,284 &amp; 145,953)</c:v>
                      </c:pt>
                      <c:pt idx="4">
                        <c:v>Multi-Ethnicity (N=10,041 &amp; 10,672)</c:v>
                      </c:pt>
                      <c:pt idx="5">
                        <c:v>Pacific Islander (N=977 &amp; 1,180)</c:v>
                      </c:pt>
                      <c:pt idx="6">
                        <c:v>Unknown (N=4,854 &amp; 12,288)</c:v>
                      </c:pt>
                      <c:pt idx="7">
                        <c:v>White Non-Hispanic (N=51,653 &amp; 49,747)</c:v>
                      </c:pt>
                      <c:pt idx="8">
                        <c:v>Total</c:v>
                      </c:pt>
                    </c:strCache>
                  </c:strRef>
                </c:cat>
                <c:val>
                  <c:numRef>
                    <c:extLst xmlns:c15="http://schemas.microsoft.com/office/drawing/2012/chart">
                      <c:ext xmlns:c15="http://schemas.microsoft.com/office/drawing/2012/chart" uri="{02D57815-91ED-43cb-92C2-25804820EDAC}">
                        <c15:formulaRef>
                          <c15:sqref>Sheet2!$I$2:$I$10</c15:sqref>
                        </c15:formulaRef>
                      </c:ext>
                    </c:extLst>
                    <c:numCache>
                      <c:formatCode>#,##0</c:formatCode>
                      <c:ptCount val="9"/>
                      <c:pt idx="0">
                        <c:v>2346</c:v>
                      </c:pt>
                      <c:pt idx="1">
                        <c:v>114</c:v>
                      </c:pt>
                      <c:pt idx="2">
                        <c:v>3497</c:v>
                      </c:pt>
                      <c:pt idx="3">
                        <c:v>15675</c:v>
                      </c:pt>
                      <c:pt idx="4">
                        <c:v>1089</c:v>
                      </c:pt>
                      <c:pt idx="5">
                        <c:v>147</c:v>
                      </c:pt>
                      <c:pt idx="6">
                        <c:v>1556</c:v>
                      </c:pt>
                      <c:pt idx="7">
                        <c:v>4904</c:v>
                      </c:pt>
                      <c:pt idx="8">
                        <c:v>29328</c:v>
                      </c:pt>
                    </c:numCache>
                  </c:numRef>
                </c:val>
                <c:extLst xmlns:c15="http://schemas.microsoft.com/office/drawing/2012/chart">
                  <c:ext xmlns:c16="http://schemas.microsoft.com/office/drawing/2014/chart" uri="{C3380CC4-5D6E-409C-BE32-E72D297353CC}">
                    <c16:uniqueId val="{0000000A-5A0F-4A4D-8C6E-D0D81BF67D0B}"/>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Sheet2!$J$1</c15:sqref>
                        </c15:formulaRef>
                      </c:ext>
                    </c:extLst>
                    <c:strCache>
                      <c:ptCount val="1"/>
                      <c:pt idx="0">
                        <c:v>Fall 2019 Basic Skills  Retention Count</c:v>
                      </c:pt>
                    </c:strCache>
                  </c:strRef>
                </c:tx>
                <c:spPr>
                  <a:solidFill>
                    <a:schemeClr val="accent3">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Sheet2!$A$2:$A$10</c15:sqref>
                        </c15:formulaRef>
                      </c:ext>
                    </c:extLst>
                    <c:strCache>
                      <c:ptCount val="9"/>
                      <c:pt idx="0">
                        <c:v>African-American (N=11,056 &amp; 13,592)</c:v>
                      </c:pt>
                      <c:pt idx="1">
                        <c:v>American Indian/Alaskan Native N= 938 &amp; 883)</c:v>
                      </c:pt>
                      <c:pt idx="2">
                        <c:v>Asian (N=29,783 &amp; 30,166)</c:v>
                      </c:pt>
                      <c:pt idx="3">
                        <c:v>Hispanic (N=119,284 &amp; 145,953)</c:v>
                      </c:pt>
                      <c:pt idx="4">
                        <c:v>Multi-Ethnicity (N=10,041 &amp; 10,672)</c:v>
                      </c:pt>
                      <c:pt idx="5">
                        <c:v>Pacific Islander (N=977 &amp; 1,180)</c:v>
                      </c:pt>
                      <c:pt idx="6">
                        <c:v>Unknown (N=4,854 &amp; 12,288)</c:v>
                      </c:pt>
                      <c:pt idx="7">
                        <c:v>White Non-Hispanic (N=51,653 &amp; 49,747)</c:v>
                      </c:pt>
                      <c:pt idx="8">
                        <c:v>Total</c:v>
                      </c:pt>
                    </c:strCache>
                  </c:strRef>
                </c:cat>
                <c:val>
                  <c:numRef>
                    <c:extLst xmlns:c15="http://schemas.microsoft.com/office/drawing/2012/chart">
                      <c:ext xmlns:c15="http://schemas.microsoft.com/office/drawing/2012/chart" uri="{02D57815-91ED-43cb-92C2-25804820EDAC}">
                        <c15:formulaRef>
                          <c15:sqref>Sheet2!$J$2:$J$10</c15:sqref>
                        </c15:formulaRef>
                      </c:ext>
                    </c:extLst>
                    <c:numCache>
                      <c:formatCode>#,##0</c:formatCode>
                      <c:ptCount val="9"/>
                      <c:pt idx="0">
                        <c:v>1940</c:v>
                      </c:pt>
                      <c:pt idx="1">
                        <c:v>96</c:v>
                      </c:pt>
                      <c:pt idx="2">
                        <c:v>3099</c:v>
                      </c:pt>
                      <c:pt idx="3">
                        <c:v>13419</c:v>
                      </c:pt>
                      <c:pt idx="4">
                        <c:v>967</c:v>
                      </c:pt>
                      <c:pt idx="5">
                        <c:v>120</c:v>
                      </c:pt>
                      <c:pt idx="6">
                        <c:v>1307</c:v>
                      </c:pt>
                      <c:pt idx="7">
                        <c:v>4346</c:v>
                      </c:pt>
                      <c:pt idx="8">
                        <c:v>25294</c:v>
                      </c:pt>
                    </c:numCache>
                  </c:numRef>
                </c:val>
                <c:extLst xmlns:c15="http://schemas.microsoft.com/office/drawing/2012/chart">
                  <c:ext xmlns:c16="http://schemas.microsoft.com/office/drawing/2014/chart" uri="{C3380CC4-5D6E-409C-BE32-E72D297353CC}">
                    <c16:uniqueId val="{0000000B-5A0F-4A4D-8C6E-D0D81BF67D0B}"/>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Sheet2!$K$1</c15:sqref>
                        </c15:formulaRef>
                      </c:ext>
                    </c:extLst>
                    <c:strCache>
                      <c:ptCount val="1"/>
                      <c:pt idx="0">
                        <c:v>Fall 2019 Basic Skills  Success Count</c:v>
                      </c:pt>
                    </c:strCache>
                  </c:strRef>
                </c:tx>
                <c:spPr>
                  <a:solidFill>
                    <a:schemeClr val="accent4">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Sheet2!$A$2:$A$10</c15:sqref>
                        </c15:formulaRef>
                      </c:ext>
                    </c:extLst>
                    <c:strCache>
                      <c:ptCount val="9"/>
                      <c:pt idx="0">
                        <c:v>African-American (N=11,056 &amp; 13,592)</c:v>
                      </c:pt>
                      <c:pt idx="1">
                        <c:v>American Indian/Alaskan Native N= 938 &amp; 883)</c:v>
                      </c:pt>
                      <c:pt idx="2">
                        <c:v>Asian (N=29,783 &amp; 30,166)</c:v>
                      </c:pt>
                      <c:pt idx="3">
                        <c:v>Hispanic (N=119,284 &amp; 145,953)</c:v>
                      </c:pt>
                      <c:pt idx="4">
                        <c:v>Multi-Ethnicity (N=10,041 &amp; 10,672)</c:v>
                      </c:pt>
                      <c:pt idx="5">
                        <c:v>Pacific Islander (N=977 &amp; 1,180)</c:v>
                      </c:pt>
                      <c:pt idx="6">
                        <c:v>Unknown (N=4,854 &amp; 12,288)</c:v>
                      </c:pt>
                      <c:pt idx="7">
                        <c:v>White Non-Hispanic (N=51,653 &amp; 49,747)</c:v>
                      </c:pt>
                      <c:pt idx="8">
                        <c:v>Total</c:v>
                      </c:pt>
                    </c:strCache>
                  </c:strRef>
                </c:cat>
                <c:val>
                  <c:numRef>
                    <c:extLst xmlns:c15="http://schemas.microsoft.com/office/drawing/2012/chart">
                      <c:ext xmlns:c15="http://schemas.microsoft.com/office/drawing/2012/chart" uri="{02D57815-91ED-43cb-92C2-25804820EDAC}">
                        <c15:formulaRef>
                          <c15:sqref>Sheet2!$K$2:$K$10</c15:sqref>
                        </c15:formulaRef>
                      </c:ext>
                    </c:extLst>
                    <c:numCache>
                      <c:formatCode>#,##0</c:formatCode>
                      <c:ptCount val="9"/>
                      <c:pt idx="0">
                        <c:v>1334</c:v>
                      </c:pt>
                      <c:pt idx="1">
                        <c:v>63</c:v>
                      </c:pt>
                      <c:pt idx="2">
                        <c:v>2547</c:v>
                      </c:pt>
                      <c:pt idx="3">
                        <c:v>9532</c:v>
                      </c:pt>
                      <c:pt idx="4">
                        <c:v>717</c:v>
                      </c:pt>
                      <c:pt idx="5">
                        <c:v>83</c:v>
                      </c:pt>
                      <c:pt idx="6">
                        <c:v>970</c:v>
                      </c:pt>
                      <c:pt idx="7">
                        <c:v>3603</c:v>
                      </c:pt>
                      <c:pt idx="8">
                        <c:v>18849</c:v>
                      </c:pt>
                    </c:numCache>
                  </c:numRef>
                </c:val>
                <c:extLst xmlns:c15="http://schemas.microsoft.com/office/drawing/2012/chart">
                  <c:ext xmlns:c16="http://schemas.microsoft.com/office/drawing/2014/chart" uri="{C3380CC4-5D6E-409C-BE32-E72D297353CC}">
                    <c16:uniqueId val="{0000000C-5A0F-4A4D-8C6E-D0D81BF67D0B}"/>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Sheet2!$L$1</c15:sqref>
                        </c15:formulaRef>
                      </c:ext>
                    </c:extLst>
                    <c:strCache>
                      <c:ptCount val="1"/>
                      <c:pt idx="0">
                        <c:v>Fall 2019 Basic Skills Failure Count</c:v>
                      </c:pt>
                    </c:strCache>
                  </c:strRef>
                </c:tx>
                <c:spPr>
                  <a:solidFill>
                    <a:schemeClr val="accent5">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Sheet2!$A$2:$A$10</c15:sqref>
                        </c15:formulaRef>
                      </c:ext>
                    </c:extLst>
                    <c:strCache>
                      <c:ptCount val="9"/>
                      <c:pt idx="0">
                        <c:v>African-American (N=11,056 &amp; 13,592)</c:v>
                      </c:pt>
                      <c:pt idx="1">
                        <c:v>American Indian/Alaskan Native N= 938 &amp; 883)</c:v>
                      </c:pt>
                      <c:pt idx="2">
                        <c:v>Asian (N=29,783 &amp; 30,166)</c:v>
                      </c:pt>
                      <c:pt idx="3">
                        <c:v>Hispanic (N=119,284 &amp; 145,953)</c:v>
                      </c:pt>
                      <c:pt idx="4">
                        <c:v>Multi-Ethnicity (N=10,041 &amp; 10,672)</c:v>
                      </c:pt>
                      <c:pt idx="5">
                        <c:v>Pacific Islander (N=977 &amp; 1,180)</c:v>
                      </c:pt>
                      <c:pt idx="6">
                        <c:v>Unknown (N=4,854 &amp; 12,288)</c:v>
                      </c:pt>
                      <c:pt idx="7">
                        <c:v>White Non-Hispanic (N=51,653 &amp; 49,747)</c:v>
                      </c:pt>
                      <c:pt idx="8">
                        <c:v>Total</c:v>
                      </c:pt>
                    </c:strCache>
                  </c:strRef>
                </c:cat>
                <c:val>
                  <c:numRef>
                    <c:extLst xmlns:c15="http://schemas.microsoft.com/office/drawing/2012/chart">
                      <c:ext xmlns:c15="http://schemas.microsoft.com/office/drawing/2012/chart" uri="{02D57815-91ED-43cb-92C2-25804820EDAC}">
                        <c15:formulaRef>
                          <c15:sqref>Sheet2!$L$2:$L$10</c15:sqref>
                        </c15:formulaRef>
                      </c:ext>
                    </c:extLst>
                    <c:numCache>
                      <c:formatCode>#,##0</c:formatCode>
                      <c:ptCount val="9"/>
                      <c:pt idx="0">
                        <c:v>0</c:v>
                      </c:pt>
                      <c:pt idx="1">
                        <c:v>1012</c:v>
                      </c:pt>
                      <c:pt idx="2">
                        <c:v>51</c:v>
                      </c:pt>
                      <c:pt idx="3">
                        <c:v>950</c:v>
                      </c:pt>
                      <c:pt idx="4">
                        <c:v>6143</c:v>
                      </c:pt>
                      <c:pt idx="5">
                        <c:v>372</c:v>
                      </c:pt>
                      <c:pt idx="6">
                        <c:v>64</c:v>
                      </c:pt>
                      <c:pt idx="7">
                        <c:v>586</c:v>
                      </c:pt>
                      <c:pt idx="8">
                        <c:v>1301</c:v>
                      </c:pt>
                    </c:numCache>
                  </c:numRef>
                </c:val>
                <c:extLst xmlns:c15="http://schemas.microsoft.com/office/drawing/2012/chart">
                  <c:ext xmlns:c16="http://schemas.microsoft.com/office/drawing/2014/chart" uri="{C3380CC4-5D6E-409C-BE32-E72D297353CC}">
                    <c16:uniqueId val="{0000000D-5A0F-4A4D-8C6E-D0D81BF67D0B}"/>
                  </c:ext>
                </c:extLst>
              </c15:ser>
            </c15:filteredBarSeries>
            <c15:filteredBarSeries>
              <c15:ser>
                <c:idx val="11"/>
                <c:order val="11"/>
                <c:tx>
                  <c:strRef>
                    <c:extLst xmlns:c15="http://schemas.microsoft.com/office/drawing/2012/chart">
                      <c:ext xmlns:c15="http://schemas.microsoft.com/office/drawing/2012/chart" uri="{02D57815-91ED-43cb-92C2-25804820EDAC}">
                        <c15:formulaRef>
                          <c15:sqref>Sheet2!$M$1</c15:sqref>
                        </c15:formulaRef>
                      </c:ext>
                    </c:extLst>
                    <c:strCache>
                      <c:ptCount val="1"/>
                      <c:pt idx="0">
                        <c:v>Fall 2019 Basic Skills  Retention Rate</c:v>
                      </c:pt>
                    </c:strCache>
                  </c:strRef>
                </c:tx>
                <c:spPr>
                  <a:solidFill>
                    <a:schemeClr val="accent6">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Sheet2!$A$2:$A$10</c15:sqref>
                        </c15:formulaRef>
                      </c:ext>
                    </c:extLst>
                    <c:strCache>
                      <c:ptCount val="9"/>
                      <c:pt idx="0">
                        <c:v>African-American (N=11,056 &amp; 13,592)</c:v>
                      </c:pt>
                      <c:pt idx="1">
                        <c:v>American Indian/Alaskan Native N= 938 &amp; 883)</c:v>
                      </c:pt>
                      <c:pt idx="2">
                        <c:v>Asian (N=29,783 &amp; 30,166)</c:v>
                      </c:pt>
                      <c:pt idx="3">
                        <c:v>Hispanic (N=119,284 &amp; 145,953)</c:v>
                      </c:pt>
                      <c:pt idx="4">
                        <c:v>Multi-Ethnicity (N=10,041 &amp; 10,672)</c:v>
                      </c:pt>
                      <c:pt idx="5">
                        <c:v>Pacific Islander (N=977 &amp; 1,180)</c:v>
                      </c:pt>
                      <c:pt idx="6">
                        <c:v>Unknown (N=4,854 &amp; 12,288)</c:v>
                      </c:pt>
                      <c:pt idx="7">
                        <c:v>White Non-Hispanic (N=51,653 &amp; 49,747)</c:v>
                      </c:pt>
                      <c:pt idx="8">
                        <c:v>Total</c:v>
                      </c:pt>
                    </c:strCache>
                  </c:strRef>
                </c:cat>
                <c:val>
                  <c:numRef>
                    <c:extLst xmlns:c15="http://schemas.microsoft.com/office/drawing/2012/chart">
                      <c:ext xmlns:c15="http://schemas.microsoft.com/office/drawing/2012/chart" uri="{02D57815-91ED-43cb-92C2-25804820EDAC}">
                        <c15:formulaRef>
                          <c15:sqref>Sheet2!$M$2:$M$10</c15:sqref>
                        </c15:formulaRef>
                      </c:ext>
                    </c:extLst>
                    <c:numCache>
                      <c:formatCode>#,##0.00\ %</c:formatCode>
                      <c:ptCount val="9"/>
                      <c:pt idx="0">
                        <c:v>0.8269394714407502</c:v>
                      </c:pt>
                      <c:pt idx="1">
                        <c:v>0.84210526315789469</c:v>
                      </c:pt>
                      <c:pt idx="2">
                        <c:v>0.88618816128109812</c:v>
                      </c:pt>
                      <c:pt idx="3">
                        <c:v>0.85607655502392344</c:v>
                      </c:pt>
                      <c:pt idx="4">
                        <c:v>0.88797061524334253</c:v>
                      </c:pt>
                      <c:pt idx="5">
                        <c:v>0.81632653061224492</c:v>
                      </c:pt>
                      <c:pt idx="6">
                        <c:v>0.83997429305912596</c:v>
                      </c:pt>
                      <c:pt idx="7">
                        <c:v>0.88621533442088096</c:v>
                      </c:pt>
                      <c:pt idx="8">
                        <c:v>0.86245226404800868</c:v>
                      </c:pt>
                    </c:numCache>
                  </c:numRef>
                </c:val>
                <c:extLst xmlns:c15="http://schemas.microsoft.com/office/drawing/2012/chart">
                  <c:ext xmlns:c16="http://schemas.microsoft.com/office/drawing/2014/chart" uri="{C3380CC4-5D6E-409C-BE32-E72D297353CC}">
                    <c16:uniqueId val="{0000000E-5A0F-4A4D-8C6E-D0D81BF67D0B}"/>
                  </c:ext>
                </c:extLst>
              </c15:ser>
            </c15:filteredBarSeries>
            <c15:filteredBarSeries>
              <c15:ser>
                <c:idx val="12"/>
                <c:order val="12"/>
                <c:tx>
                  <c:strRef>
                    <c:extLst xmlns:c15="http://schemas.microsoft.com/office/drawing/2012/chart">
                      <c:ext xmlns:c15="http://schemas.microsoft.com/office/drawing/2012/chart" uri="{02D57815-91ED-43cb-92C2-25804820EDAC}">
                        <c15:formulaRef>
                          <c15:sqref>Sheet2!$N$1</c15:sqref>
                        </c15:formulaRef>
                      </c:ext>
                    </c:extLst>
                    <c:strCache>
                      <c:ptCount val="1"/>
                      <c:pt idx="0">
                        <c:v>Fall 2019 Basic Skills Success Rate</c:v>
                      </c:pt>
                    </c:strCache>
                  </c:strRef>
                </c:tx>
                <c:spPr>
                  <a:solidFill>
                    <a:schemeClr val="accent1">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Sheet2!$A$2:$A$10</c15:sqref>
                        </c15:formulaRef>
                      </c:ext>
                    </c:extLst>
                    <c:strCache>
                      <c:ptCount val="9"/>
                      <c:pt idx="0">
                        <c:v>African-American (N=11,056 &amp; 13,592)</c:v>
                      </c:pt>
                      <c:pt idx="1">
                        <c:v>American Indian/Alaskan Native N= 938 &amp; 883)</c:v>
                      </c:pt>
                      <c:pt idx="2">
                        <c:v>Asian (N=29,783 &amp; 30,166)</c:v>
                      </c:pt>
                      <c:pt idx="3">
                        <c:v>Hispanic (N=119,284 &amp; 145,953)</c:v>
                      </c:pt>
                      <c:pt idx="4">
                        <c:v>Multi-Ethnicity (N=10,041 &amp; 10,672)</c:v>
                      </c:pt>
                      <c:pt idx="5">
                        <c:v>Pacific Islander (N=977 &amp; 1,180)</c:v>
                      </c:pt>
                      <c:pt idx="6">
                        <c:v>Unknown (N=4,854 &amp; 12,288)</c:v>
                      </c:pt>
                      <c:pt idx="7">
                        <c:v>White Non-Hispanic (N=51,653 &amp; 49,747)</c:v>
                      </c:pt>
                      <c:pt idx="8">
                        <c:v>Total</c:v>
                      </c:pt>
                    </c:strCache>
                  </c:strRef>
                </c:cat>
                <c:val>
                  <c:numRef>
                    <c:extLst xmlns:c15="http://schemas.microsoft.com/office/drawing/2012/chart">
                      <c:ext xmlns:c15="http://schemas.microsoft.com/office/drawing/2012/chart" uri="{02D57815-91ED-43cb-92C2-25804820EDAC}">
                        <c15:formulaRef>
                          <c15:sqref>Sheet2!$N$2:$N$10</c15:sqref>
                        </c15:formulaRef>
                      </c:ext>
                    </c:extLst>
                    <c:numCache>
                      <c:formatCode>#,##0.00\ %</c:formatCode>
                      <c:ptCount val="9"/>
                      <c:pt idx="0">
                        <c:v>0.56862745098039214</c:v>
                      </c:pt>
                      <c:pt idx="1">
                        <c:v>0.55263157894736847</c:v>
                      </c:pt>
                      <c:pt idx="2">
                        <c:v>0.72833857592221907</c:v>
                      </c:pt>
                      <c:pt idx="3">
                        <c:v>0.60810207336523125</c:v>
                      </c:pt>
                      <c:pt idx="4">
                        <c:v>0.6584022038567493</c:v>
                      </c:pt>
                      <c:pt idx="5">
                        <c:v>0.56462585034013602</c:v>
                      </c:pt>
                      <c:pt idx="6">
                        <c:v>0.62339331619537275</c:v>
                      </c:pt>
                      <c:pt idx="7">
                        <c:v>0.73470636215334417</c:v>
                      </c:pt>
                      <c:pt idx="8">
                        <c:v>0.64269639934533551</c:v>
                      </c:pt>
                    </c:numCache>
                  </c:numRef>
                </c:val>
                <c:extLst xmlns:c15="http://schemas.microsoft.com/office/drawing/2012/chart">
                  <c:ext xmlns:c16="http://schemas.microsoft.com/office/drawing/2014/chart" uri="{C3380CC4-5D6E-409C-BE32-E72D297353CC}">
                    <c16:uniqueId val="{0000000F-5A0F-4A4D-8C6E-D0D81BF67D0B}"/>
                  </c:ext>
                </c:extLst>
              </c15:ser>
            </c15:filteredBarSeries>
            <c15:filteredBarSeries>
              <c15:ser>
                <c:idx val="13"/>
                <c:order val="13"/>
                <c:tx>
                  <c:strRef>
                    <c:extLst xmlns:c15="http://schemas.microsoft.com/office/drawing/2012/chart">
                      <c:ext xmlns:c15="http://schemas.microsoft.com/office/drawing/2012/chart" uri="{02D57815-91ED-43cb-92C2-25804820EDAC}">
                        <c15:formulaRef>
                          <c15:sqref>Sheet2!$O$1</c15:sqref>
                        </c15:formulaRef>
                      </c:ext>
                    </c:extLst>
                    <c:strCache>
                      <c:ptCount val="1"/>
                      <c:pt idx="0">
                        <c:v>Fall 2019 Transferable Enrollment Count</c:v>
                      </c:pt>
                    </c:strCache>
                  </c:strRef>
                </c:tx>
                <c:spPr>
                  <a:solidFill>
                    <a:schemeClr val="accent2">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Sheet2!$A$2:$A$10</c15:sqref>
                        </c15:formulaRef>
                      </c:ext>
                    </c:extLst>
                    <c:strCache>
                      <c:ptCount val="9"/>
                      <c:pt idx="0">
                        <c:v>African-American (N=11,056 &amp; 13,592)</c:v>
                      </c:pt>
                      <c:pt idx="1">
                        <c:v>American Indian/Alaskan Native N= 938 &amp; 883)</c:v>
                      </c:pt>
                      <c:pt idx="2">
                        <c:v>Asian (N=29,783 &amp; 30,166)</c:v>
                      </c:pt>
                      <c:pt idx="3">
                        <c:v>Hispanic (N=119,284 &amp; 145,953)</c:v>
                      </c:pt>
                      <c:pt idx="4">
                        <c:v>Multi-Ethnicity (N=10,041 &amp; 10,672)</c:v>
                      </c:pt>
                      <c:pt idx="5">
                        <c:v>Pacific Islander (N=977 &amp; 1,180)</c:v>
                      </c:pt>
                      <c:pt idx="6">
                        <c:v>Unknown (N=4,854 &amp; 12,288)</c:v>
                      </c:pt>
                      <c:pt idx="7">
                        <c:v>White Non-Hispanic (N=51,653 &amp; 49,747)</c:v>
                      </c:pt>
                      <c:pt idx="8">
                        <c:v>Total</c:v>
                      </c:pt>
                    </c:strCache>
                  </c:strRef>
                </c:cat>
                <c:val>
                  <c:numRef>
                    <c:extLst xmlns:c15="http://schemas.microsoft.com/office/drawing/2012/chart">
                      <c:ext xmlns:c15="http://schemas.microsoft.com/office/drawing/2012/chart" uri="{02D57815-91ED-43cb-92C2-25804820EDAC}">
                        <c15:formulaRef>
                          <c15:sqref>Sheet2!$O$2:$O$10</c15:sqref>
                        </c15:formulaRef>
                      </c:ext>
                    </c:extLst>
                    <c:numCache>
                      <c:formatCode>#,##0</c:formatCode>
                      <c:ptCount val="9"/>
                      <c:pt idx="0">
                        <c:v>13592</c:v>
                      </c:pt>
                      <c:pt idx="1">
                        <c:v>883</c:v>
                      </c:pt>
                      <c:pt idx="2">
                        <c:v>30166</c:v>
                      </c:pt>
                      <c:pt idx="3">
                        <c:v>145953</c:v>
                      </c:pt>
                      <c:pt idx="4">
                        <c:v>10672</c:v>
                      </c:pt>
                      <c:pt idx="5">
                        <c:v>1180</c:v>
                      </c:pt>
                      <c:pt idx="6">
                        <c:v>12288</c:v>
                      </c:pt>
                      <c:pt idx="7">
                        <c:v>49747</c:v>
                      </c:pt>
                      <c:pt idx="8">
                        <c:v>264481</c:v>
                      </c:pt>
                    </c:numCache>
                  </c:numRef>
                </c:val>
                <c:extLst xmlns:c15="http://schemas.microsoft.com/office/drawing/2012/chart">
                  <c:ext xmlns:c16="http://schemas.microsoft.com/office/drawing/2014/chart" uri="{C3380CC4-5D6E-409C-BE32-E72D297353CC}">
                    <c16:uniqueId val="{00000010-5A0F-4A4D-8C6E-D0D81BF67D0B}"/>
                  </c:ext>
                </c:extLst>
              </c15:ser>
            </c15:filteredBarSeries>
            <c15:filteredBarSeries>
              <c15:ser>
                <c:idx val="14"/>
                <c:order val="14"/>
                <c:tx>
                  <c:strRef>
                    <c:extLst xmlns:c15="http://schemas.microsoft.com/office/drawing/2012/chart">
                      <c:ext xmlns:c15="http://schemas.microsoft.com/office/drawing/2012/chart" uri="{02D57815-91ED-43cb-92C2-25804820EDAC}">
                        <c15:formulaRef>
                          <c15:sqref>Sheet2!$P$1</c15:sqref>
                        </c15:formulaRef>
                      </c:ext>
                    </c:extLst>
                    <c:strCache>
                      <c:ptCount val="1"/>
                      <c:pt idx="0">
                        <c:v>Fall 2019 Transferable  Retention Count</c:v>
                      </c:pt>
                    </c:strCache>
                  </c:strRef>
                </c:tx>
                <c:spPr>
                  <a:solidFill>
                    <a:schemeClr val="accent3">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Sheet2!$A$2:$A$10</c15:sqref>
                        </c15:formulaRef>
                      </c:ext>
                    </c:extLst>
                    <c:strCache>
                      <c:ptCount val="9"/>
                      <c:pt idx="0">
                        <c:v>African-American (N=11,056 &amp; 13,592)</c:v>
                      </c:pt>
                      <c:pt idx="1">
                        <c:v>American Indian/Alaskan Native N= 938 &amp; 883)</c:v>
                      </c:pt>
                      <c:pt idx="2">
                        <c:v>Asian (N=29,783 &amp; 30,166)</c:v>
                      </c:pt>
                      <c:pt idx="3">
                        <c:v>Hispanic (N=119,284 &amp; 145,953)</c:v>
                      </c:pt>
                      <c:pt idx="4">
                        <c:v>Multi-Ethnicity (N=10,041 &amp; 10,672)</c:v>
                      </c:pt>
                      <c:pt idx="5">
                        <c:v>Pacific Islander (N=977 &amp; 1,180)</c:v>
                      </c:pt>
                      <c:pt idx="6">
                        <c:v>Unknown (N=4,854 &amp; 12,288)</c:v>
                      </c:pt>
                      <c:pt idx="7">
                        <c:v>White Non-Hispanic (N=51,653 &amp; 49,747)</c:v>
                      </c:pt>
                      <c:pt idx="8">
                        <c:v>Total</c:v>
                      </c:pt>
                    </c:strCache>
                  </c:strRef>
                </c:cat>
                <c:val>
                  <c:numRef>
                    <c:extLst xmlns:c15="http://schemas.microsoft.com/office/drawing/2012/chart">
                      <c:ext xmlns:c15="http://schemas.microsoft.com/office/drawing/2012/chart" uri="{02D57815-91ED-43cb-92C2-25804820EDAC}">
                        <c15:formulaRef>
                          <c15:sqref>Sheet2!$P$2:$P$10</c15:sqref>
                        </c15:formulaRef>
                      </c:ext>
                    </c:extLst>
                    <c:numCache>
                      <c:formatCode>#,##0</c:formatCode>
                      <c:ptCount val="9"/>
                      <c:pt idx="0">
                        <c:v>11146</c:v>
                      </c:pt>
                      <c:pt idx="1">
                        <c:v>733</c:v>
                      </c:pt>
                      <c:pt idx="2">
                        <c:v>27046</c:v>
                      </c:pt>
                      <c:pt idx="3">
                        <c:v>123016</c:v>
                      </c:pt>
                      <c:pt idx="4">
                        <c:v>9240</c:v>
                      </c:pt>
                      <c:pt idx="5">
                        <c:v>978</c:v>
                      </c:pt>
                      <c:pt idx="6">
                        <c:v>10663</c:v>
                      </c:pt>
                      <c:pt idx="7">
                        <c:v>44101</c:v>
                      </c:pt>
                      <c:pt idx="8">
                        <c:v>226923</c:v>
                      </c:pt>
                    </c:numCache>
                  </c:numRef>
                </c:val>
                <c:extLst xmlns:c15="http://schemas.microsoft.com/office/drawing/2012/chart">
                  <c:ext xmlns:c16="http://schemas.microsoft.com/office/drawing/2014/chart" uri="{C3380CC4-5D6E-409C-BE32-E72D297353CC}">
                    <c16:uniqueId val="{00000011-5A0F-4A4D-8C6E-D0D81BF67D0B}"/>
                  </c:ext>
                </c:extLst>
              </c15:ser>
            </c15:filteredBarSeries>
            <c15:filteredBarSeries>
              <c15:ser>
                <c:idx val="15"/>
                <c:order val="15"/>
                <c:tx>
                  <c:strRef>
                    <c:extLst xmlns:c15="http://schemas.microsoft.com/office/drawing/2012/chart">
                      <c:ext xmlns:c15="http://schemas.microsoft.com/office/drawing/2012/chart" uri="{02D57815-91ED-43cb-92C2-25804820EDAC}">
                        <c15:formulaRef>
                          <c15:sqref>Sheet2!$Q$1</c15:sqref>
                        </c15:formulaRef>
                      </c:ext>
                    </c:extLst>
                    <c:strCache>
                      <c:ptCount val="1"/>
                      <c:pt idx="0">
                        <c:v>Fall 2019 Transferable  Success Count</c:v>
                      </c:pt>
                    </c:strCache>
                  </c:strRef>
                </c:tx>
                <c:spPr>
                  <a:solidFill>
                    <a:schemeClr val="accent4">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Sheet2!$A$2:$A$10</c15:sqref>
                        </c15:formulaRef>
                      </c:ext>
                    </c:extLst>
                    <c:strCache>
                      <c:ptCount val="9"/>
                      <c:pt idx="0">
                        <c:v>African-American (N=11,056 &amp; 13,592)</c:v>
                      </c:pt>
                      <c:pt idx="1">
                        <c:v>American Indian/Alaskan Native N= 938 &amp; 883)</c:v>
                      </c:pt>
                      <c:pt idx="2">
                        <c:v>Asian (N=29,783 &amp; 30,166)</c:v>
                      </c:pt>
                      <c:pt idx="3">
                        <c:v>Hispanic (N=119,284 &amp; 145,953)</c:v>
                      </c:pt>
                      <c:pt idx="4">
                        <c:v>Multi-Ethnicity (N=10,041 &amp; 10,672)</c:v>
                      </c:pt>
                      <c:pt idx="5">
                        <c:v>Pacific Islander (N=977 &amp; 1,180)</c:v>
                      </c:pt>
                      <c:pt idx="6">
                        <c:v>Unknown (N=4,854 &amp; 12,288)</c:v>
                      </c:pt>
                      <c:pt idx="7">
                        <c:v>White Non-Hispanic (N=51,653 &amp; 49,747)</c:v>
                      </c:pt>
                      <c:pt idx="8">
                        <c:v>Total</c:v>
                      </c:pt>
                    </c:strCache>
                  </c:strRef>
                </c:cat>
                <c:val>
                  <c:numRef>
                    <c:extLst xmlns:c15="http://schemas.microsoft.com/office/drawing/2012/chart">
                      <c:ext xmlns:c15="http://schemas.microsoft.com/office/drawing/2012/chart" uri="{02D57815-91ED-43cb-92C2-25804820EDAC}">
                        <c15:formulaRef>
                          <c15:sqref>Sheet2!$Q$2:$Q$10</c15:sqref>
                        </c15:formulaRef>
                      </c:ext>
                    </c:extLst>
                    <c:numCache>
                      <c:formatCode>#,##0</c:formatCode>
                      <c:ptCount val="9"/>
                      <c:pt idx="0">
                        <c:v>7641</c:v>
                      </c:pt>
                      <c:pt idx="1">
                        <c:v>524</c:v>
                      </c:pt>
                      <c:pt idx="2">
                        <c:v>23110</c:v>
                      </c:pt>
                      <c:pt idx="3">
                        <c:v>89893</c:v>
                      </c:pt>
                      <c:pt idx="4">
                        <c:v>7459</c:v>
                      </c:pt>
                      <c:pt idx="5">
                        <c:v>687</c:v>
                      </c:pt>
                      <c:pt idx="6">
                        <c:v>8424</c:v>
                      </c:pt>
                      <c:pt idx="7">
                        <c:v>37452</c:v>
                      </c:pt>
                      <c:pt idx="8">
                        <c:v>175190</c:v>
                      </c:pt>
                    </c:numCache>
                  </c:numRef>
                </c:val>
                <c:extLst xmlns:c15="http://schemas.microsoft.com/office/drawing/2012/chart">
                  <c:ext xmlns:c16="http://schemas.microsoft.com/office/drawing/2014/chart" uri="{C3380CC4-5D6E-409C-BE32-E72D297353CC}">
                    <c16:uniqueId val="{00000012-5A0F-4A4D-8C6E-D0D81BF67D0B}"/>
                  </c:ext>
                </c:extLst>
              </c15:ser>
            </c15:filteredBarSeries>
            <c15:filteredBarSeries>
              <c15:ser>
                <c:idx val="16"/>
                <c:order val="16"/>
                <c:tx>
                  <c:strRef>
                    <c:extLst xmlns:c15="http://schemas.microsoft.com/office/drawing/2012/chart">
                      <c:ext xmlns:c15="http://schemas.microsoft.com/office/drawing/2012/chart" uri="{02D57815-91ED-43cb-92C2-25804820EDAC}">
                        <c15:formulaRef>
                          <c15:sqref>Sheet2!$R$1</c15:sqref>
                        </c15:formulaRef>
                      </c:ext>
                    </c:extLst>
                    <c:strCache>
                      <c:ptCount val="1"/>
                      <c:pt idx="0">
                        <c:v>Fall 2019Transferable Failure Count</c:v>
                      </c:pt>
                    </c:strCache>
                  </c:strRef>
                </c:tx>
                <c:spPr>
                  <a:solidFill>
                    <a:schemeClr val="accent5">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Sheet2!$A$2:$A$10</c15:sqref>
                        </c15:formulaRef>
                      </c:ext>
                    </c:extLst>
                    <c:strCache>
                      <c:ptCount val="9"/>
                      <c:pt idx="0">
                        <c:v>African-American (N=11,056 &amp; 13,592)</c:v>
                      </c:pt>
                      <c:pt idx="1">
                        <c:v>American Indian/Alaskan Native N= 938 &amp; 883)</c:v>
                      </c:pt>
                      <c:pt idx="2">
                        <c:v>Asian (N=29,783 &amp; 30,166)</c:v>
                      </c:pt>
                      <c:pt idx="3">
                        <c:v>Hispanic (N=119,284 &amp; 145,953)</c:v>
                      </c:pt>
                      <c:pt idx="4">
                        <c:v>Multi-Ethnicity (N=10,041 &amp; 10,672)</c:v>
                      </c:pt>
                      <c:pt idx="5">
                        <c:v>Pacific Islander (N=977 &amp; 1,180)</c:v>
                      </c:pt>
                      <c:pt idx="6">
                        <c:v>Unknown (N=4,854 &amp; 12,288)</c:v>
                      </c:pt>
                      <c:pt idx="7">
                        <c:v>White Non-Hispanic (N=51,653 &amp; 49,747)</c:v>
                      </c:pt>
                      <c:pt idx="8">
                        <c:v>Total</c:v>
                      </c:pt>
                    </c:strCache>
                  </c:strRef>
                </c:cat>
                <c:val>
                  <c:numRef>
                    <c:extLst xmlns:c15="http://schemas.microsoft.com/office/drawing/2012/chart">
                      <c:ext xmlns:c15="http://schemas.microsoft.com/office/drawing/2012/chart" uri="{02D57815-91ED-43cb-92C2-25804820EDAC}">
                        <c15:formulaRef>
                          <c15:sqref>Sheet2!$R$2:$R$10</c15:sqref>
                        </c15:formulaRef>
                      </c:ext>
                    </c:extLst>
                    <c:numCache>
                      <c:formatCode>#,##0</c:formatCode>
                      <c:ptCount val="9"/>
                      <c:pt idx="0">
                        <c:v>5951</c:v>
                      </c:pt>
                      <c:pt idx="1">
                        <c:v>359</c:v>
                      </c:pt>
                      <c:pt idx="2">
                        <c:v>7056</c:v>
                      </c:pt>
                      <c:pt idx="3">
                        <c:v>56060</c:v>
                      </c:pt>
                      <c:pt idx="4">
                        <c:v>3213</c:v>
                      </c:pt>
                      <c:pt idx="5">
                        <c:v>493</c:v>
                      </c:pt>
                      <c:pt idx="6">
                        <c:v>3864</c:v>
                      </c:pt>
                      <c:pt idx="7">
                        <c:v>12295</c:v>
                      </c:pt>
                      <c:pt idx="8">
                        <c:v>89291</c:v>
                      </c:pt>
                    </c:numCache>
                  </c:numRef>
                </c:val>
                <c:extLst xmlns:c15="http://schemas.microsoft.com/office/drawing/2012/chart">
                  <c:ext xmlns:c16="http://schemas.microsoft.com/office/drawing/2014/chart" uri="{C3380CC4-5D6E-409C-BE32-E72D297353CC}">
                    <c16:uniqueId val="{00000013-5A0F-4A4D-8C6E-D0D81BF67D0B}"/>
                  </c:ext>
                </c:extLst>
              </c15:ser>
            </c15:filteredBarSeries>
            <c15:filteredBarSeries>
              <c15:ser>
                <c:idx val="17"/>
                <c:order val="17"/>
                <c:tx>
                  <c:strRef>
                    <c:extLst xmlns:c15="http://schemas.microsoft.com/office/drawing/2012/chart">
                      <c:ext xmlns:c15="http://schemas.microsoft.com/office/drawing/2012/chart" uri="{02D57815-91ED-43cb-92C2-25804820EDAC}">
                        <c15:formulaRef>
                          <c15:sqref>Sheet2!$S$1</c15:sqref>
                        </c15:formulaRef>
                      </c:ext>
                    </c:extLst>
                    <c:strCache>
                      <c:ptCount val="1"/>
                      <c:pt idx="0">
                        <c:v>Fall 2019 Transferable  Retention Rate</c:v>
                      </c:pt>
                    </c:strCache>
                  </c:strRef>
                </c:tx>
                <c:spPr>
                  <a:solidFill>
                    <a:schemeClr val="accent6">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Sheet2!$A$2:$A$10</c15:sqref>
                        </c15:formulaRef>
                      </c:ext>
                    </c:extLst>
                    <c:strCache>
                      <c:ptCount val="9"/>
                      <c:pt idx="0">
                        <c:v>African-American (N=11,056 &amp; 13,592)</c:v>
                      </c:pt>
                      <c:pt idx="1">
                        <c:v>American Indian/Alaskan Native N= 938 &amp; 883)</c:v>
                      </c:pt>
                      <c:pt idx="2">
                        <c:v>Asian (N=29,783 &amp; 30,166)</c:v>
                      </c:pt>
                      <c:pt idx="3">
                        <c:v>Hispanic (N=119,284 &amp; 145,953)</c:v>
                      </c:pt>
                      <c:pt idx="4">
                        <c:v>Multi-Ethnicity (N=10,041 &amp; 10,672)</c:v>
                      </c:pt>
                      <c:pt idx="5">
                        <c:v>Pacific Islander (N=977 &amp; 1,180)</c:v>
                      </c:pt>
                      <c:pt idx="6">
                        <c:v>Unknown (N=4,854 &amp; 12,288)</c:v>
                      </c:pt>
                      <c:pt idx="7">
                        <c:v>White Non-Hispanic (N=51,653 &amp; 49,747)</c:v>
                      </c:pt>
                      <c:pt idx="8">
                        <c:v>Total</c:v>
                      </c:pt>
                    </c:strCache>
                  </c:strRef>
                </c:cat>
                <c:val>
                  <c:numRef>
                    <c:extLst xmlns:c15="http://schemas.microsoft.com/office/drawing/2012/chart">
                      <c:ext xmlns:c15="http://schemas.microsoft.com/office/drawing/2012/chart" uri="{02D57815-91ED-43cb-92C2-25804820EDAC}">
                        <c15:formulaRef>
                          <c15:sqref>Sheet2!$S$2:$S$10</c15:sqref>
                        </c15:formulaRef>
                      </c:ext>
                    </c:extLst>
                    <c:numCache>
                      <c:formatCode>#,##0.00\ %</c:formatCode>
                      <c:ptCount val="9"/>
                      <c:pt idx="0">
                        <c:v>0.82004120070629782</c:v>
                      </c:pt>
                      <c:pt idx="1">
                        <c:v>0.83012457531143824</c:v>
                      </c:pt>
                      <c:pt idx="2">
                        <c:v>0.89657229994033016</c:v>
                      </c:pt>
                      <c:pt idx="3">
                        <c:v>0.8428466698183662</c:v>
                      </c:pt>
                      <c:pt idx="4">
                        <c:v>0.86581709145427288</c:v>
                      </c:pt>
                      <c:pt idx="5">
                        <c:v>0.82881355932203393</c:v>
                      </c:pt>
                      <c:pt idx="6">
                        <c:v>0.86775716145833337</c:v>
                      </c:pt>
                      <c:pt idx="7">
                        <c:v>0.88650571893782537</c:v>
                      </c:pt>
                      <c:pt idx="8">
                        <c:v>0.85799357987908398</c:v>
                      </c:pt>
                    </c:numCache>
                  </c:numRef>
                </c:val>
                <c:extLst xmlns:c15="http://schemas.microsoft.com/office/drawing/2012/chart">
                  <c:ext xmlns:c16="http://schemas.microsoft.com/office/drawing/2014/chart" uri="{C3380CC4-5D6E-409C-BE32-E72D297353CC}">
                    <c16:uniqueId val="{00000014-5A0F-4A4D-8C6E-D0D81BF67D0B}"/>
                  </c:ext>
                </c:extLst>
              </c15:ser>
            </c15:filteredBarSeries>
            <c15:filteredBarSeries>
              <c15:ser>
                <c:idx val="18"/>
                <c:order val="18"/>
                <c:tx>
                  <c:strRef>
                    <c:extLst xmlns:c15="http://schemas.microsoft.com/office/drawing/2012/chart">
                      <c:ext xmlns:c15="http://schemas.microsoft.com/office/drawing/2012/chart" uri="{02D57815-91ED-43cb-92C2-25804820EDAC}">
                        <c15:formulaRef>
                          <c15:sqref>Sheet2!$T$1</c15:sqref>
                        </c15:formulaRef>
                      </c:ext>
                    </c:extLst>
                    <c:strCache>
                      <c:ptCount val="1"/>
                      <c:pt idx="0">
                        <c:v>Fall 2019 Transferable Success Rate</c:v>
                      </c:pt>
                    </c:strCache>
                  </c:strRef>
                </c:tx>
                <c:spPr>
                  <a:solidFill>
                    <a:schemeClr val="accent1">
                      <a:lumMod val="8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Sheet2!$A$2:$A$10</c15:sqref>
                        </c15:formulaRef>
                      </c:ext>
                    </c:extLst>
                    <c:strCache>
                      <c:ptCount val="9"/>
                      <c:pt idx="0">
                        <c:v>African-American (N=11,056 &amp; 13,592)</c:v>
                      </c:pt>
                      <c:pt idx="1">
                        <c:v>American Indian/Alaskan Native N= 938 &amp; 883)</c:v>
                      </c:pt>
                      <c:pt idx="2">
                        <c:v>Asian (N=29,783 &amp; 30,166)</c:v>
                      </c:pt>
                      <c:pt idx="3">
                        <c:v>Hispanic (N=119,284 &amp; 145,953)</c:v>
                      </c:pt>
                      <c:pt idx="4">
                        <c:v>Multi-Ethnicity (N=10,041 &amp; 10,672)</c:v>
                      </c:pt>
                      <c:pt idx="5">
                        <c:v>Pacific Islander (N=977 &amp; 1,180)</c:v>
                      </c:pt>
                      <c:pt idx="6">
                        <c:v>Unknown (N=4,854 &amp; 12,288)</c:v>
                      </c:pt>
                      <c:pt idx="7">
                        <c:v>White Non-Hispanic (N=51,653 &amp; 49,747)</c:v>
                      </c:pt>
                      <c:pt idx="8">
                        <c:v>Total</c:v>
                      </c:pt>
                    </c:strCache>
                  </c:strRef>
                </c:cat>
                <c:val>
                  <c:numRef>
                    <c:extLst xmlns:c15="http://schemas.microsoft.com/office/drawing/2012/chart">
                      <c:ext xmlns:c15="http://schemas.microsoft.com/office/drawing/2012/chart" uri="{02D57815-91ED-43cb-92C2-25804820EDAC}">
                        <c15:formulaRef>
                          <c15:sqref>Sheet2!$T$2:$T$10</c15:sqref>
                        </c15:formulaRef>
                      </c:ext>
                    </c:extLst>
                    <c:numCache>
                      <c:formatCode>#,##0.00\ %</c:formatCode>
                      <c:ptCount val="9"/>
                      <c:pt idx="0">
                        <c:v>0.5621689228958211</c:v>
                      </c:pt>
                      <c:pt idx="1">
                        <c:v>0.5934314835787089</c:v>
                      </c:pt>
                      <c:pt idx="2">
                        <c:v>0.76609427832659283</c:v>
                      </c:pt>
                      <c:pt idx="3">
                        <c:v>0.61590374983727636</c:v>
                      </c:pt>
                      <c:pt idx="4">
                        <c:v>0.69893178410794599</c:v>
                      </c:pt>
                      <c:pt idx="5">
                        <c:v>0.58220338983050846</c:v>
                      </c:pt>
                      <c:pt idx="6">
                        <c:v>0.685546875</c:v>
                      </c:pt>
                      <c:pt idx="7">
                        <c:v>0.7528494180553601</c:v>
                      </c:pt>
                      <c:pt idx="8">
                        <c:v>0.66239162737587953</c:v>
                      </c:pt>
                    </c:numCache>
                  </c:numRef>
                </c:val>
                <c:extLst xmlns:c15="http://schemas.microsoft.com/office/drawing/2012/chart">
                  <c:ext xmlns:c16="http://schemas.microsoft.com/office/drawing/2014/chart" uri="{C3380CC4-5D6E-409C-BE32-E72D297353CC}">
                    <c16:uniqueId val="{00000015-5A0F-4A4D-8C6E-D0D81BF67D0B}"/>
                  </c:ext>
                </c:extLst>
              </c15:ser>
            </c15:filteredBarSeries>
            <c15:filteredBarSeries>
              <c15:ser>
                <c:idx val="19"/>
                <c:order val="19"/>
                <c:tx>
                  <c:strRef>
                    <c:extLst xmlns:c15="http://schemas.microsoft.com/office/drawing/2012/chart">
                      <c:ext xmlns:c15="http://schemas.microsoft.com/office/drawing/2012/chart" uri="{02D57815-91ED-43cb-92C2-25804820EDAC}">
                        <c15:formulaRef>
                          <c15:sqref>Sheet2!$U$1</c15:sqref>
                        </c15:formulaRef>
                      </c:ext>
                    </c:extLst>
                    <c:strCache>
                      <c:ptCount val="1"/>
                      <c:pt idx="0">
                        <c:v>2019 Failure Rate</c:v>
                      </c:pt>
                    </c:strCache>
                  </c:strRef>
                </c:tx>
                <c:spPr>
                  <a:solidFill>
                    <a:schemeClr val="accent2">
                      <a:lumMod val="8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Sheet2!$A$2:$A$10</c15:sqref>
                        </c15:formulaRef>
                      </c:ext>
                    </c:extLst>
                    <c:strCache>
                      <c:ptCount val="9"/>
                      <c:pt idx="0">
                        <c:v>African-American (N=11,056 &amp; 13,592)</c:v>
                      </c:pt>
                      <c:pt idx="1">
                        <c:v>American Indian/Alaskan Native N= 938 &amp; 883)</c:v>
                      </c:pt>
                      <c:pt idx="2">
                        <c:v>Asian (N=29,783 &amp; 30,166)</c:v>
                      </c:pt>
                      <c:pt idx="3">
                        <c:v>Hispanic (N=119,284 &amp; 145,953)</c:v>
                      </c:pt>
                      <c:pt idx="4">
                        <c:v>Multi-Ethnicity (N=10,041 &amp; 10,672)</c:v>
                      </c:pt>
                      <c:pt idx="5">
                        <c:v>Pacific Islander (N=977 &amp; 1,180)</c:v>
                      </c:pt>
                      <c:pt idx="6">
                        <c:v>Unknown (N=4,854 &amp; 12,288)</c:v>
                      </c:pt>
                      <c:pt idx="7">
                        <c:v>White Non-Hispanic (N=51,653 &amp; 49,747)</c:v>
                      </c:pt>
                      <c:pt idx="8">
                        <c:v>Total</c:v>
                      </c:pt>
                    </c:strCache>
                  </c:strRef>
                </c:cat>
                <c:val>
                  <c:numRef>
                    <c:extLst xmlns:c15="http://schemas.microsoft.com/office/drawing/2012/chart">
                      <c:ext xmlns:c15="http://schemas.microsoft.com/office/drawing/2012/chart" uri="{02D57815-91ED-43cb-92C2-25804820EDAC}">
                        <c15:formulaRef>
                          <c15:sqref>Sheet2!$U$2:$U$10</c15:sqref>
                        </c15:formulaRef>
                      </c:ext>
                    </c:extLst>
                    <c:numCache>
                      <c:formatCode>#,##0.00\ %</c:formatCode>
                      <c:ptCount val="9"/>
                      <c:pt idx="0">
                        <c:v>0.4378310771041789</c:v>
                      </c:pt>
                      <c:pt idx="1">
                        <c:v>0.4065685164212911</c:v>
                      </c:pt>
                      <c:pt idx="2">
                        <c:v>0.23390572167340717</c:v>
                      </c:pt>
                      <c:pt idx="3">
                        <c:v>0.38409625016272364</c:v>
                      </c:pt>
                      <c:pt idx="4">
                        <c:v>0.30106821589205401</c:v>
                      </c:pt>
                      <c:pt idx="5">
                        <c:v>0.41779661016949154</c:v>
                      </c:pt>
                      <c:pt idx="6">
                        <c:v>0.314453125</c:v>
                      </c:pt>
                      <c:pt idx="7">
                        <c:v>0.2471505819446399</c:v>
                      </c:pt>
                      <c:pt idx="8">
                        <c:v>0.33760837262412047</c:v>
                      </c:pt>
                    </c:numCache>
                  </c:numRef>
                </c:val>
                <c:extLst xmlns:c15="http://schemas.microsoft.com/office/drawing/2012/chart">
                  <c:ext xmlns:c16="http://schemas.microsoft.com/office/drawing/2014/chart" uri="{C3380CC4-5D6E-409C-BE32-E72D297353CC}">
                    <c16:uniqueId val="{00000016-5A0F-4A4D-8C6E-D0D81BF67D0B}"/>
                  </c:ext>
                </c:extLst>
              </c15:ser>
            </c15:filteredBarSeries>
            <c15:filteredBarSeries>
              <c15:ser>
                <c:idx val="20"/>
                <c:order val="20"/>
                <c:tx>
                  <c:strRef>
                    <c:extLst xmlns:c15="http://schemas.microsoft.com/office/drawing/2012/chart">
                      <c:ext xmlns:c15="http://schemas.microsoft.com/office/drawing/2012/chart" uri="{02D57815-91ED-43cb-92C2-25804820EDAC}">
                        <c15:formulaRef>
                          <c15:sqref>Sheet2!$V$1</c15:sqref>
                        </c15:formulaRef>
                      </c:ext>
                    </c:extLst>
                    <c:strCache>
                      <c:ptCount val="1"/>
                    </c:strCache>
                  </c:strRef>
                </c:tx>
                <c:spPr>
                  <a:solidFill>
                    <a:schemeClr val="accent3">
                      <a:lumMod val="8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Sheet2!$A$2:$A$10</c15:sqref>
                        </c15:formulaRef>
                      </c:ext>
                    </c:extLst>
                    <c:strCache>
                      <c:ptCount val="9"/>
                      <c:pt idx="0">
                        <c:v>African-American (N=11,056 &amp; 13,592)</c:v>
                      </c:pt>
                      <c:pt idx="1">
                        <c:v>American Indian/Alaskan Native N= 938 &amp; 883)</c:v>
                      </c:pt>
                      <c:pt idx="2">
                        <c:v>Asian (N=29,783 &amp; 30,166)</c:v>
                      </c:pt>
                      <c:pt idx="3">
                        <c:v>Hispanic (N=119,284 &amp; 145,953)</c:v>
                      </c:pt>
                      <c:pt idx="4">
                        <c:v>Multi-Ethnicity (N=10,041 &amp; 10,672)</c:v>
                      </c:pt>
                      <c:pt idx="5">
                        <c:v>Pacific Islander (N=977 &amp; 1,180)</c:v>
                      </c:pt>
                      <c:pt idx="6">
                        <c:v>Unknown (N=4,854 &amp; 12,288)</c:v>
                      </c:pt>
                      <c:pt idx="7">
                        <c:v>White Non-Hispanic (N=51,653 &amp; 49,747)</c:v>
                      </c:pt>
                      <c:pt idx="8">
                        <c:v>Total</c:v>
                      </c:pt>
                    </c:strCache>
                  </c:strRef>
                </c:cat>
                <c:val>
                  <c:numRef>
                    <c:extLst xmlns:c15="http://schemas.microsoft.com/office/drawing/2012/chart">
                      <c:ext xmlns:c15="http://schemas.microsoft.com/office/drawing/2012/chart" uri="{02D57815-91ED-43cb-92C2-25804820EDAC}">
                        <c15:formulaRef>
                          <c15:sqref>Sheet2!$V$2:$V$10</c15:sqref>
                        </c15:formulaRef>
                      </c:ext>
                    </c:extLst>
                    <c:numCache>
                      <c:formatCode>General</c:formatCode>
                      <c:ptCount val="9"/>
                    </c:numCache>
                  </c:numRef>
                </c:val>
                <c:extLst xmlns:c15="http://schemas.microsoft.com/office/drawing/2012/chart">
                  <c:ext xmlns:c16="http://schemas.microsoft.com/office/drawing/2014/chart" uri="{C3380CC4-5D6E-409C-BE32-E72D297353CC}">
                    <c16:uniqueId val="{00000017-5A0F-4A4D-8C6E-D0D81BF67D0B}"/>
                  </c:ext>
                </c:extLst>
              </c15:ser>
            </c15:filteredBarSeries>
          </c:ext>
        </c:extLst>
      </c:barChart>
      <c:catAx>
        <c:axId val="4776170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6036015"/>
        <c:crosses val="autoZero"/>
        <c:auto val="1"/>
        <c:lblAlgn val="ctr"/>
        <c:lblOffset val="100"/>
        <c:noMultiLvlLbl val="0"/>
      </c:catAx>
      <c:valAx>
        <c:axId val="8603601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776170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DSPS Transferable English Enrollment, Success and Failure Fall 2016, Fall 2017, Fall 2018, and Fall 2019</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DSPS!$A$10</c:f>
              <c:strCache>
                <c:ptCount val="1"/>
                <c:pt idx="0">
                  <c:v>F 2016 DSPS</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DSPS!$B$9:$M$9</c:f>
              <c:strCache>
                <c:ptCount val="3"/>
                <c:pt idx="0">
                  <c:v> Transferable Enrollment Count</c:v>
                </c:pt>
                <c:pt idx="1">
                  <c:v> Transferable Success Count</c:v>
                </c:pt>
                <c:pt idx="2">
                  <c:v> Transferable FailureCount</c:v>
                </c:pt>
              </c:strCache>
            </c:strRef>
          </c:cat>
          <c:val>
            <c:numRef>
              <c:f>DSPS!$B$10:$M$10</c:f>
              <c:numCache>
                <c:formatCode>#,##0</c:formatCode>
                <c:ptCount val="3"/>
                <c:pt idx="0">
                  <c:v>9373</c:v>
                </c:pt>
                <c:pt idx="1">
                  <c:v>6546</c:v>
                </c:pt>
                <c:pt idx="2">
                  <c:v>2827</c:v>
                </c:pt>
              </c:numCache>
            </c:numRef>
          </c:val>
          <c:extLst>
            <c:ext xmlns:c16="http://schemas.microsoft.com/office/drawing/2014/chart" uri="{C3380CC4-5D6E-409C-BE32-E72D297353CC}">
              <c16:uniqueId val="{00000000-75AD-4887-8FEC-A3AB9BA852F3}"/>
            </c:ext>
          </c:extLst>
        </c:ser>
        <c:ser>
          <c:idx val="1"/>
          <c:order val="1"/>
          <c:tx>
            <c:strRef>
              <c:f>DSPS!$A$11</c:f>
              <c:strCache>
                <c:ptCount val="1"/>
                <c:pt idx="0">
                  <c:v>F 2017 DSPS </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DSPS!$B$9:$M$9</c:f>
              <c:strCache>
                <c:ptCount val="3"/>
                <c:pt idx="0">
                  <c:v> Transferable Enrollment Count</c:v>
                </c:pt>
                <c:pt idx="1">
                  <c:v> Transferable Success Count</c:v>
                </c:pt>
                <c:pt idx="2">
                  <c:v> Transferable FailureCount</c:v>
                </c:pt>
              </c:strCache>
            </c:strRef>
          </c:cat>
          <c:val>
            <c:numRef>
              <c:f>DSPS!$B$11:$M$11</c:f>
              <c:numCache>
                <c:formatCode>#,##0</c:formatCode>
                <c:ptCount val="3"/>
                <c:pt idx="0">
                  <c:v>9863</c:v>
                </c:pt>
                <c:pt idx="1">
                  <c:v>6902</c:v>
                </c:pt>
                <c:pt idx="2">
                  <c:v>2961</c:v>
                </c:pt>
              </c:numCache>
            </c:numRef>
          </c:val>
          <c:extLst>
            <c:ext xmlns:c16="http://schemas.microsoft.com/office/drawing/2014/chart" uri="{C3380CC4-5D6E-409C-BE32-E72D297353CC}">
              <c16:uniqueId val="{00000001-75AD-4887-8FEC-A3AB9BA852F3}"/>
            </c:ext>
          </c:extLst>
        </c:ser>
        <c:ser>
          <c:idx val="2"/>
          <c:order val="2"/>
          <c:tx>
            <c:strRef>
              <c:f>DSPS!$A$12</c:f>
              <c:strCache>
                <c:ptCount val="1"/>
                <c:pt idx="0">
                  <c:v>F 2018 DSPS   </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DSPS!$B$9:$M$9</c:f>
              <c:strCache>
                <c:ptCount val="3"/>
                <c:pt idx="0">
                  <c:v> Transferable Enrollment Count</c:v>
                </c:pt>
                <c:pt idx="1">
                  <c:v> Transferable Success Count</c:v>
                </c:pt>
                <c:pt idx="2">
                  <c:v> Transferable FailureCount</c:v>
                </c:pt>
              </c:strCache>
            </c:strRef>
          </c:cat>
          <c:val>
            <c:numRef>
              <c:f>DSPS!$B$12:$M$12</c:f>
              <c:numCache>
                <c:formatCode>#,##0</c:formatCode>
                <c:ptCount val="3"/>
                <c:pt idx="0">
                  <c:v>11319</c:v>
                </c:pt>
                <c:pt idx="1">
                  <c:v>7606</c:v>
                </c:pt>
                <c:pt idx="2">
                  <c:v>3713</c:v>
                </c:pt>
              </c:numCache>
            </c:numRef>
          </c:val>
          <c:extLst>
            <c:ext xmlns:c16="http://schemas.microsoft.com/office/drawing/2014/chart" uri="{C3380CC4-5D6E-409C-BE32-E72D297353CC}">
              <c16:uniqueId val="{00000002-75AD-4887-8FEC-A3AB9BA852F3}"/>
            </c:ext>
          </c:extLst>
        </c:ser>
        <c:ser>
          <c:idx val="3"/>
          <c:order val="3"/>
          <c:tx>
            <c:strRef>
              <c:f>DSPS!$A$13</c:f>
              <c:strCache>
                <c:ptCount val="1"/>
                <c:pt idx="0">
                  <c:v>F 2019 DSPS</c:v>
                </c:pt>
              </c:strCache>
            </c:strRef>
          </c:tx>
          <c:spPr>
            <a:solidFill>
              <a:schemeClr val="accent4">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DSPS!$B$9:$M$9</c:f>
              <c:strCache>
                <c:ptCount val="3"/>
                <c:pt idx="0">
                  <c:v> Transferable Enrollment Count</c:v>
                </c:pt>
                <c:pt idx="1">
                  <c:v> Transferable Success Count</c:v>
                </c:pt>
                <c:pt idx="2">
                  <c:v> Transferable FailureCount</c:v>
                </c:pt>
              </c:strCache>
            </c:strRef>
          </c:cat>
          <c:val>
            <c:numRef>
              <c:f>DSPS!$B$13:$M$13</c:f>
              <c:numCache>
                <c:formatCode>#,##0</c:formatCode>
                <c:ptCount val="3"/>
                <c:pt idx="0">
                  <c:v>14594</c:v>
                </c:pt>
                <c:pt idx="1">
                  <c:v>9149</c:v>
                </c:pt>
                <c:pt idx="2">
                  <c:v>5445</c:v>
                </c:pt>
              </c:numCache>
            </c:numRef>
          </c:val>
          <c:extLst>
            <c:ext xmlns:c16="http://schemas.microsoft.com/office/drawing/2014/chart" uri="{C3380CC4-5D6E-409C-BE32-E72D297353CC}">
              <c16:uniqueId val="{00000003-75AD-4887-8FEC-A3AB9BA852F3}"/>
            </c:ext>
          </c:extLst>
        </c:ser>
        <c:dLbls>
          <c:dLblPos val="inEnd"/>
          <c:showLegendKey val="0"/>
          <c:showVal val="1"/>
          <c:showCatName val="0"/>
          <c:showSerName val="0"/>
          <c:showPercent val="0"/>
          <c:showBubbleSize val="0"/>
        </c:dLbls>
        <c:gapWidth val="65"/>
        <c:axId val="1038281151"/>
        <c:axId val="1206367119"/>
        <c:extLst>
          <c:ext xmlns:c15="http://schemas.microsoft.com/office/drawing/2012/chart" uri="{02D57815-91ED-43cb-92C2-25804820EDAC}">
            <c15:filteredBarSeries>
              <c15:ser>
                <c:idx val="4"/>
                <c:order val="4"/>
                <c:tx>
                  <c:strRef>
                    <c:extLst>
                      <c:ext uri="{02D57815-91ED-43cb-92C2-25804820EDAC}">
                        <c15:formulaRef>
                          <c15:sqref>DSPS!$A$14</c15:sqref>
                        </c15:formulaRef>
                      </c:ext>
                    </c:extLst>
                    <c:strCache>
                      <c:ptCount val="1"/>
                      <c:pt idx="0">
                        <c:v>change</c:v>
                      </c:pt>
                    </c:strCache>
                  </c:strRef>
                </c:tx>
                <c:spPr>
                  <a:solidFill>
                    <a:schemeClr val="accent5">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uri="{CE6537A1-D6FC-4f65-9D91-7224C49458BB}">
                      <c15:showLeaderLines val="1"/>
                      <c15:leaderLines>
                        <c:spPr>
                          <a:ln w="9525">
                            <a:solidFill>
                              <a:schemeClr val="dk1">
                                <a:lumMod val="50000"/>
                                <a:lumOff val="50000"/>
                              </a:schemeClr>
                            </a:solidFill>
                          </a:ln>
                          <a:effectLst/>
                        </c:spPr>
                      </c15:leaderLines>
                    </c:ext>
                  </c:extLst>
                </c:dLbls>
                <c:cat>
                  <c:strRef>
                    <c:extLst>
                      <c:ext uri="{02D57815-91ED-43cb-92C2-25804820EDAC}">
                        <c15:formulaRef>
                          <c15:sqref>DSPS!$B$9:$M$9</c15:sqref>
                        </c15:formulaRef>
                      </c:ext>
                    </c:extLst>
                    <c:strCache>
                      <c:ptCount val="3"/>
                      <c:pt idx="0">
                        <c:v> Transferable Enrollment Count</c:v>
                      </c:pt>
                      <c:pt idx="1">
                        <c:v> Transferable Success Count</c:v>
                      </c:pt>
                      <c:pt idx="2">
                        <c:v> Transferable FailureCount</c:v>
                      </c:pt>
                    </c:strCache>
                  </c:strRef>
                </c:cat>
                <c:val>
                  <c:numRef>
                    <c:extLst>
                      <c:ext uri="{02D57815-91ED-43cb-92C2-25804820EDAC}">
                        <c15:formulaRef>
                          <c15:sqref>DSPS!$B$14:$M$14</c15:sqref>
                        </c15:formulaRef>
                      </c:ext>
                    </c:extLst>
                    <c:numCache>
                      <c:formatCode>#,##0</c:formatCode>
                      <c:ptCount val="3"/>
                      <c:pt idx="0">
                        <c:v>5221</c:v>
                      </c:pt>
                      <c:pt idx="1">
                        <c:v>2603</c:v>
                      </c:pt>
                      <c:pt idx="2">
                        <c:v>2618</c:v>
                      </c:pt>
                    </c:numCache>
                  </c:numRef>
                </c:val>
                <c:extLst>
                  <c:ext xmlns:c16="http://schemas.microsoft.com/office/drawing/2014/chart" uri="{C3380CC4-5D6E-409C-BE32-E72D297353CC}">
                    <c16:uniqueId val="{00000004-75AD-4887-8FEC-A3AB9BA852F3}"/>
                  </c:ext>
                </c:extLst>
              </c15:ser>
            </c15:filteredBarSeries>
          </c:ext>
        </c:extLst>
      </c:barChart>
      <c:catAx>
        <c:axId val="1038281151"/>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206367119"/>
        <c:crosses val="autoZero"/>
        <c:auto val="1"/>
        <c:lblAlgn val="ctr"/>
        <c:lblOffset val="100"/>
        <c:noMultiLvlLbl val="0"/>
      </c:catAx>
      <c:valAx>
        <c:axId val="1206367119"/>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1038281151"/>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2"/>
                </a:solidFill>
                <a:latin typeface="+mn-lt"/>
                <a:ea typeface="+mn-ea"/>
                <a:cs typeface="+mn-cs"/>
              </a:defRPr>
            </a:pPr>
            <a:r>
              <a:rPr lang="en-US" sz="1600" dirty="0"/>
              <a:t>Puente Enrollment, Retention and Success in English TOP code 1501</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tx>
            <c:strRef>
              <c:f>Puente!$A$2</c:f>
              <c:strCache>
                <c:ptCount val="1"/>
                <c:pt idx="0">
                  <c:v>F 2016 Puente  </c:v>
                </c:pt>
              </c:strCache>
            </c:strRef>
          </c:tx>
          <c:spPr>
            <a:solidFill>
              <a:schemeClr val="accent1"/>
            </a:solidFill>
            <a:ln>
              <a:noFill/>
            </a:ln>
            <a:effectLst/>
          </c:spPr>
          <c:invertIfNegative val="0"/>
          <c:cat>
            <c:strRef>
              <c:f>Puente!$B$1:$W$1</c:f>
              <c:strCache>
                <c:ptCount val="6"/>
                <c:pt idx="0">
                  <c:v> Basic Skills Enrollment Count</c:v>
                </c:pt>
                <c:pt idx="1">
                  <c:v> Basic Skills  Success Count</c:v>
                </c:pt>
                <c:pt idx="2">
                  <c:v>Basic Skills Failure Count</c:v>
                </c:pt>
                <c:pt idx="3">
                  <c:v> Transferable Enrollment Count</c:v>
                </c:pt>
                <c:pt idx="4">
                  <c:v> Transferable Success Count</c:v>
                </c:pt>
                <c:pt idx="5">
                  <c:v> Transferable Failure Count</c:v>
                </c:pt>
              </c:strCache>
              <c:extLst/>
            </c:strRef>
          </c:cat>
          <c:val>
            <c:numRef>
              <c:f>Puente!$B$2:$W$2</c:f>
              <c:numCache>
                <c:formatCode>General</c:formatCode>
                <c:ptCount val="6"/>
                <c:pt idx="0">
                  <c:v>584</c:v>
                </c:pt>
                <c:pt idx="1">
                  <c:v>485</c:v>
                </c:pt>
                <c:pt idx="2">
                  <c:v>99</c:v>
                </c:pt>
                <c:pt idx="3">
                  <c:v>373</c:v>
                </c:pt>
                <c:pt idx="4">
                  <c:v>280</c:v>
                </c:pt>
                <c:pt idx="5">
                  <c:v>93</c:v>
                </c:pt>
              </c:numCache>
              <c:extLst/>
            </c:numRef>
          </c:val>
          <c:extLst>
            <c:ext xmlns:c16="http://schemas.microsoft.com/office/drawing/2014/chart" uri="{C3380CC4-5D6E-409C-BE32-E72D297353CC}">
              <c16:uniqueId val="{00000000-6560-4076-BD02-4050D32E5B80}"/>
            </c:ext>
          </c:extLst>
        </c:ser>
        <c:ser>
          <c:idx val="1"/>
          <c:order val="1"/>
          <c:tx>
            <c:strRef>
              <c:f>Puente!$A$3</c:f>
              <c:strCache>
                <c:ptCount val="1"/>
                <c:pt idx="0">
                  <c:v>F 2017 Puente  </c:v>
                </c:pt>
              </c:strCache>
            </c:strRef>
          </c:tx>
          <c:spPr>
            <a:solidFill>
              <a:schemeClr val="accent2"/>
            </a:solidFill>
            <a:ln>
              <a:noFill/>
            </a:ln>
            <a:effectLst/>
          </c:spPr>
          <c:invertIfNegative val="0"/>
          <c:cat>
            <c:strRef>
              <c:f>Puente!$B$1:$W$1</c:f>
              <c:strCache>
                <c:ptCount val="6"/>
                <c:pt idx="0">
                  <c:v> Basic Skills Enrollment Count</c:v>
                </c:pt>
                <c:pt idx="1">
                  <c:v> Basic Skills  Success Count</c:v>
                </c:pt>
                <c:pt idx="2">
                  <c:v>Basic Skills Failure Count</c:v>
                </c:pt>
                <c:pt idx="3">
                  <c:v> Transferable Enrollment Count</c:v>
                </c:pt>
                <c:pt idx="4">
                  <c:v> Transferable Success Count</c:v>
                </c:pt>
                <c:pt idx="5">
                  <c:v> Transferable Failure Count</c:v>
                </c:pt>
              </c:strCache>
              <c:extLst/>
            </c:strRef>
          </c:cat>
          <c:val>
            <c:numRef>
              <c:f>Puente!$B$3:$W$3</c:f>
              <c:numCache>
                <c:formatCode>General</c:formatCode>
                <c:ptCount val="6"/>
                <c:pt idx="0">
                  <c:v>697</c:v>
                </c:pt>
                <c:pt idx="1">
                  <c:v>555</c:v>
                </c:pt>
                <c:pt idx="2">
                  <c:v>142</c:v>
                </c:pt>
                <c:pt idx="3">
                  <c:v>520</c:v>
                </c:pt>
                <c:pt idx="4">
                  <c:v>397</c:v>
                </c:pt>
                <c:pt idx="5">
                  <c:v>123</c:v>
                </c:pt>
              </c:numCache>
              <c:extLst/>
            </c:numRef>
          </c:val>
          <c:extLst>
            <c:ext xmlns:c16="http://schemas.microsoft.com/office/drawing/2014/chart" uri="{C3380CC4-5D6E-409C-BE32-E72D297353CC}">
              <c16:uniqueId val="{00000001-6560-4076-BD02-4050D32E5B80}"/>
            </c:ext>
          </c:extLst>
        </c:ser>
        <c:ser>
          <c:idx val="2"/>
          <c:order val="2"/>
          <c:tx>
            <c:strRef>
              <c:f>Puente!$A$4</c:f>
              <c:strCache>
                <c:ptCount val="1"/>
                <c:pt idx="0">
                  <c:v>F 2018 Puente  </c:v>
                </c:pt>
              </c:strCache>
            </c:strRef>
          </c:tx>
          <c:spPr>
            <a:solidFill>
              <a:schemeClr val="accent3"/>
            </a:solidFill>
            <a:ln>
              <a:noFill/>
            </a:ln>
            <a:effectLst/>
          </c:spPr>
          <c:invertIfNegative val="0"/>
          <c:cat>
            <c:strRef>
              <c:f>Puente!$B$1:$W$1</c:f>
              <c:strCache>
                <c:ptCount val="6"/>
                <c:pt idx="0">
                  <c:v> Basic Skills Enrollment Count</c:v>
                </c:pt>
                <c:pt idx="1">
                  <c:v> Basic Skills  Success Count</c:v>
                </c:pt>
                <c:pt idx="2">
                  <c:v>Basic Skills Failure Count</c:v>
                </c:pt>
                <c:pt idx="3">
                  <c:v> Transferable Enrollment Count</c:v>
                </c:pt>
                <c:pt idx="4">
                  <c:v> Transferable Success Count</c:v>
                </c:pt>
                <c:pt idx="5">
                  <c:v> Transferable Failure Count</c:v>
                </c:pt>
              </c:strCache>
              <c:extLst/>
            </c:strRef>
          </c:cat>
          <c:val>
            <c:numRef>
              <c:f>Puente!$B$4:$W$4</c:f>
              <c:numCache>
                <c:formatCode>General</c:formatCode>
                <c:ptCount val="6"/>
                <c:pt idx="0">
                  <c:v>582</c:v>
                </c:pt>
                <c:pt idx="1">
                  <c:v>462</c:v>
                </c:pt>
                <c:pt idx="2">
                  <c:v>120</c:v>
                </c:pt>
                <c:pt idx="3">
                  <c:v>731</c:v>
                </c:pt>
                <c:pt idx="4">
                  <c:v>555</c:v>
                </c:pt>
                <c:pt idx="5">
                  <c:v>176</c:v>
                </c:pt>
              </c:numCache>
              <c:extLst/>
            </c:numRef>
          </c:val>
          <c:extLst>
            <c:ext xmlns:c16="http://schemas.microsoft.com/office/drawing/2014/chart" uri="{C3380CC4-5D6E-409C-BE32-E72D297353CC}">
              <c16:uniqueId val="{00000002-6560-4076-BD02-4050D32E5B80}"/>
            </c:ext>
          </c:extLst>
        </c:ser>
        <c:ser>
          <c:idx val="3"/>
          <c:order val="3"/>
          <c:tx>
            <c:strRef>
              <c:f>Puente!$A$5</c:f>
              <c:strCache>
                <c:ptCount val="1"/>
                <c:pt idx="0">
                  <c:v>F 2019 Puente  </c:v>
                </c:pt>
              </c:strCache>
            </c:strRef>
          </c:tx>
          <c:spPr>
            <a:solidFill>
              <a:schemeClr val="accent4"/>
            </a:solidFill>
            <a:ln>
              <a:noFill/>
            </a:ln>
            <a:effectLst/>
          </c:spPr>
          <c:invertIfNegative val="0"/>
          <c:cat>
            <c:strRef>
              <c:f>Puente!$B$1:$W$1</c:f>
              <c:strCache>
                <c:ptCount val="6"/>
                <c:pt idx="0">
                  <c:v> Basic Skills Enrollment Count</c:v>
                </c:pt>
                <c:pt idx="1">
                  <c:v> Basic Skills  Success Count</c:v>
                </c:pt>
                <c:pt idx="2">
                  <c:v>Basic Skills Failure Count</c:v>
                </c:pt>
                <c:pt idx="3">
                  <c:v> Transferable Enrollment Count</c:v>
                </c:pt>
                <c:pt idx="4">
                  <c:v> Transferable Success Count</c:v>
                </c:pt>
                <c:pt idx="5">
                  <c:v> Transferable Failure Count</c:v>
                </c:pt>
              </c:strCache>
              <c:extLst/>
            </c:strRef>
          </c:cat>
          <c:val>
            <c:numRef>
              <c:f>Puente!$B$5:$W$5</c:f>
              <c:numCache>
                <c:formatCode>General</c:formatCode>
                <c:ptCount val="6"/>
                <c:pt idx="0">
                  <c:v>446</c:v>
                </c:pt>
                <c:pt idx="1">
                  <c:v>348</c:v>
                </c:pt>
                <c:pt idx="2">
                  <c:v>98</c:v>
                </c:pt>
                <c:pt idx="3" formatCode="#,##0">
                  <c:v>1579</c:v>
                </c:pt>
                <c:pt idx="4" formatCode="#,##0">
                  <c:v>1214</c:v>
                </c:pt>
                <c:pt idx="5">
                  <c:v>365</c:v>
                </c:pt>
              </c:numCache>
              <c:extLst/>
            </c:numRef>
          </c:val>
          <c:extLst>
            <c:ext xmlns:c16="http://schemas.microsoft.com/office/drawing/2014/chart" uri="{C3380CC4-5D6E-409C-BE32-E72D297353CC}">
              <c16:uniqueId val="{00000003-6560-4076-BD02-4050D32E5B80}"/>
            </c:ext>
          </c:extLst>
        </c:ser>
        <c:dLbls>
          <c:showLegendKey val="0"/>
          <c:showVal val="0"/>
          <c:showCatName val="0"/>
          <c:showSerName val="0"/>
          <c:showPercent val="0"/>
          <c:showBubbleSize val="0"/>
        </c:dLbls>
        <c:gapWidth val="219"/>
        <c:overlap val="-27"/>
        <c:axId val="1336551407"/>
        <c:axId val="1066966287"/>
      </c:barChart>
      <c:catAx>
        <c:axId val="13365514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2"/>
                </a:solidFill>
                <a:latin typeface="+mn-lt"/>
                <a:ea typeface="+mn-ea"/>
                <a:cs typeface="+mn-cs"/>
              </a:defRPr>
            </a:pPr>
            <a:endParaRPr lang="en-US"/>
          </a:p>
        </c:txPr>
        <c:crossAx val="1066966287"/>
        <c:crosses val="autoZero"/>
        <c:auto val="1"/>
        <c:lblAlgn val="ctr"/>
        <c:lblOffset val="100"/>
        <c:noMultiLvlLbl val="0"/>
      </c:catAx>
      <c:valAx>
        <c:axId val="106696628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2"/>
                </a:solidFill>
                <a:latin typeface="+mn-lt"/>
                <a:ea typeface="+mn-ea"/>
                <a:cs typeface="+mn-cs"/>
              </a:defRPr>
            </a:pPr>
            <a:endParaRPr lang="en-US"/>
          </a:p>
        </c:txPr>
        <c:crossAx val="1336551407"/>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050" b="0" i="0" u="none" strike="noStrike" kern="1200" baseline="0">
                <a:solidFill>
                  <a:schemeClr val="tx2"/>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sz="1050">
          <a:solidFill>
            <a:schemeClr val="tx2"/>
          </a:solidFill>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US" sz="1800" b="0" i="0" baseline="0" dirty="0">
                <a:effectLst/>
              </a:rPr>
              <a:t>Foster Youth Enrollment, Retention and Success in English TOP code 1501</a:t>
            </a:r>
            <a:endParaRPr lang="en-US" dirty="0">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lotArea>
      <c:layout/>
      <c:barChart>
        <c:barDir val="col"/>
        <c:grouping val="clustered"/>
        <c:varyColors val="0"/>
        <c:ser>
          <c:idx val="0"/>
          <c:order val="0"/>
          <c:tx>
            <c:strRef>
              <c:f>'CAFYES Foster'!$A$20</c:f>
              <c:strCache>
                <c:ptCount val="1"/>
                <c:pt idx="0">
                  <c:v>F 2016 Foster Youth  </c:v>
                </c:pt>
              </c:strCache>
            </c:strRef>
          </c:tx>
          <c:spPr>
            <a:solidFill>
              <a:schemeClr val="accent1"/>
            </a:solidFill>
            <a:ln>
              <a:noFill/>
            </a:ln>
            <a:effectLst/>
          </c:spPr>
          <c:invertIfNegative val="0"/>
          <c:cat>
            <c:strRef>
              <c:f>'CAFYES Foster'!$B$19:$M$19</c:f>
              <c:strCache>
                <c:ptCount val="3"/>
                <c:pt idx="0">
                  <c:v> Transferable Enrollment Count</c:v>
                </c:pt>
                <c:pt idx="1">
                  <c:v> Transferable Success Count</c:v>
                </c:pt>
                <c:pt idx="2">
                  <c:v> Transferable Failure Count</c:v>
                </c:pt>
              </c:strCache>
            </c:strRef>
          </c:cat>
          <c:val>
            <c:numRef>
              <c:f>'CAFYES Foster'!$B$20:$M$20</c:f>
              <c:numCache>
                <c:formatCode>#,##0</c:formatCode>
                <c:ptCount val="3"/>
                <c:pt idx="0">
                  <c:v>2309</c:v>
                </c:pt>
                <c:pt idx="1">
                  <c:v>1317</c:v>
                </c:pt>
                <c:pt idx="2">
                  <c:v>992</c:v>
                </c:pt>
              </c:numCache>
            </c:numRef>
          </c:val>
          <c:extLst>
            <c:ext xmlns:c16="http://schemas.microsoft.com/office/drawing/2014/chart" uri="{C3380CC4-5D6E-409C-BE32-E72D297353CC}">
              <c16:uniqueId val="{00000000-A2AD-4B92-82B3-546C4F1F4CDF}"/>
            </c:ext>
          </c:extLst>
        </c:ser>
        <c:ser>
          <c:idx val="1"/>
          <c:order val="1"/>
          <c:tx>
            <c:strRef>
              <c:f>'CAFYES Foster'!$A$21</c:f>
              <c:strCache>
                <c:ptCount val="1"/>
                <c:pt idx="0">
                  <c:v>F 2017 Foster Youth  </c:v>
                </c:pt>
              </c:strCache>
            </c:strRef>
          </c:tx>
          <c:spPr>
            <a:solidFill>
              <a:schemeClr val="accent2"/>
            </a:solidFill>
            <a:ln>
              <a:noFill/>
            </a:ln>
            <a:effectLst/>
          </c:spPr>
          <c:invertIfNegative val="0"/>
          <c:cat>
            <c:strRef>
              <c:f>'CAFYES Foster'!$B$19:$M$19</c:f>
              <c:strCache>
                <c:ptCount val="3"/>
                <c:pt idx="0">
                  <c:v> Transferable Enrollment Count</c:v>
                </c:pt>
                <c:pt idx="1">
                  <c:v> Transferable Success Count</c:v>
                </c:pt>
                <c:pt idx="2">
                  <c:v> Transferable Failure Count</c:v>
                </c:pt>
              </c:strCache>
            </c:strRef>
          </c:cat>
          <c:val>
            <c:numRef>
              <c:f>'CAFYES Foster'!$B$21:$M$21</c:f>
              <c:numCache>
                <c:formatCode>#,##0</c:formatCode>
                <c:ptCount val="3"/>
                <c:pt idx="0">
                  <c:v>2427</c:v>
                </c:pt>
                <c:pt idx="1">
                  <c:v>1367</c:v>
                </c:pt>
                <c:pt idx="2">
                  <c:v>1060</c:v>
                </c:pt>
              </c:numCache>
            </c:numRef>
          </c:val>
          <c:extLst>
            <c:ext xmlns:c16="http://schemas.microsoft.com/office/drawing/2014/chart" uri="{C3380CC4-5D6E-409C-BE32-E72D297353CC}">
              <c16:uniqueId val="{00000001-A2AD-4B92-82B3-546C4F1F4CDF}"/>
            </c:ext>
          </c:extLst>
        </c:ser>
        <c:ser>
          <c:idx val="2"/>
          <c:order val="2"/>
          <c:tx>
            <c:strRef>
              <c:f>'CAFYES Foster'!$A$22</c:f>
              <c:strCache>
                <c:ptCount val="1"/>
                <c:pt idx="0">
                  <c:v>F 2018 Foster Youth  </c:v>
                </c:pt>
              </c:strCache>
            </c:strRef>
          </c:tx>
          <c:spPr>
            <a:solidFill>
              <a:schemeClr val="accent3"/>
            </a:solidFill>
            <a:ln>
              <a:noFill/>
            </a:ln>
            <a:effectLst/>
          </c:spPr>
          <c:invertIfNegative val="0"/>
          <c:cat>
            <c:strRef>
              <c:f>'CAFYES Foster'!$B$19:$M$19</c:f>
              <c:strCache>
                <c:ptCount val="3"/>
                <c:pt idx="0">
                  <c:v> Transferable Enrollment Count</c:v>
                </c:pt>
                <c:pt idx="1">
                  <c:v> Transferable Success Count</c:v>
                </c:pt>
                <c:pt idx="2">
                  <c:v> Transferable Failure Count</c:v>
                </c:pt>
              </c:strCache>
            </c:strRef>
          </c:cat>
          <c:val>
            <c:numRef>
              <c:f>'CAFYES Foster'!$B$22:$M$22</c:f>
              <c:numCache>
                <c:formatCode>#,##0</c:formatCode>
                <c:ptCount val="3"/>
                <c:pt idx="0">
                  <c:v>2656</c:v>
                </c:pt>
                <c:pt idx="1">
                  <c:v>1455</c:v>
                </c:pt>
                <c:pt idx="2">
                  <c:v>1201</c:v>
                </c:pt>
              </c:numCache>
            </c:numRef>
          </c:val>
          <c:extLst>
            <c:ext xmlns:c16="http://schemas.microsoft.com/office/drawing/2014/chart" uri="{C3380CC4-5D6E-409C-BE32-E72D297353CC}">
              <c16:uniqueId val="{00000002-A2AD-4B92-82B3-546C4F1F4CDF}"/>
            </c:ext>
          </c:extLst>
        </c:ser>
        <c:ser>
          <c:idx val="3"/>
          <c:order val="3"/>
          <c:tx>
            <c:strRef>
              <c:f>'CAFYES Foster'!$A$23</c:f>
              <c:strCache>
                <c:ptCount val="1"/>
                <c:pt idx="0">
                  <c:v>F 2019 Foster Youth  </c:v>
                </c:pt>
              </c:strCache>
            </c:strRef>
          </c:tx>
          <c:spPr>
            <a:solidFill>
              <a:schemeClr val="accent4"/>
            </a:solidFill>
            <a:ln>
              <a:noFill/>
            </a:ln>
            <a:effectLst/>
          </c:spPr>
          <c:invertIfNegative val="0"/>
          <c:cat>
            <c:strRef>
              <c:f>'CAFYES Foster'!$B$19:$M$19</c:f>
              <c:strCache>
                <c:ptCount val="3"/>
                <c:pt idx="0">
                  <c:v> Transferable Enrollment Count</c:v>
                </c:pt>
                <c:pt idx="1">
                  <c:v> Transferable Success Count</c:v>
                </c:pt>
                <c:pt idx="2">
                  <c:v> Transferable Failure Count</c:v>
                </c:pt>
              </c:strCache>
            </c:strRef>
          </c:cat>
          <c:val>
            <c:numRef>
              <c:f>'CAFYES Foster'!$B$23:$M$23</c:f>
              <c:numCache>
                <c:formatCode>#,##0</c:formatCode>
                <c:ptCount val="3"/>
                <c:pt idx="0">
                  <c:v>3501</c:v>
                </c:pt>
                <c:pt idx="1">
                  <c:v>1719</c:v>
                </c:pt>
                <c:pt idx="2">
                  <c:v>1782</c:v>
                </c:pt>
              </c:numCache>
            </c:numRef>
          </c:val>
          <c:extLst>
            <c:ext xmlns:c16="http://schemas.microsoft.com/office/drawing/2014/chart" uri="{C3380CC4-5D6E-409C-BE32-E72D297353CC}">
              <c16:uniqueId val="{00000003-A2AD-4B92-82B3-546C4F1F4CDF}"/>
            </c:ext>
          </c:extLst>
        </c:ser>
        <c:dLbls>
          <c:showLegendKey val="0"/>
          <c:showVal val="0"/>
          <c:showCatName val="0"/>
          <c:showSerName val="0"/>
          <c:showPercent val="0"/>
          <c:showBubbleSize val="0"/>
        </c:dLbls>
        <c:gapWidth val="219"/>
        <c:overlap val="-27"/>
        <c:axId val="1006539551"/>
        <c:axId val="1061943983"/>
        <c:extLst>
          <c:ext xmlns:c15="http://schemas.microsoft.com/office/drawing/2012/chart" uri="{02D57815-91ED-43cb-92C2-25804820EDAC}">
            <c15:filteredBarSeries>
              <c15:ser>
                <c:idx val="4"/>
                <c:order val="4"/>
                <c:tx>
                  <c:strRef>
                    <c:extLst>
                      <c:ext uri="{02D57815-91ED-43cb-92C2-25804820EDAC}">
                        <c15:formulaRef>
                          <c15:sqref>'CAFYES Foster'!$A$24</c15:sqref>
                        </c15:formulaRef>
                      </c:ext>
                    </c:extLst>
                    <c:strCache>
                      <c:ptCount val="1"/>
                      <c:pt idx="0">
                        <c:v>change</c:v>
                      </c:pt>
                    </c:strCache>
                  </c:strRef>
                </c:tx>
                <c:spPr>
                  <a:solidFill>
                    <a:schemeClr val="accent5"/>
                  </a:solidFill>
                  <a:ln>
                    <a:noFill/>
                  </a:ln>
                  <a:effectLst/>
                </c:spPr>
                <c:invertIfNegative val="0"/>
                <c:cat>
                  <c:strRef>
                    <c:extLst>
                      <c:ext uri="{02D57815-91ED-43cb-92C2-25804820EDAC}">
                        <c15:formulaRef>
                          <c15:sqref>'CAFYES Foster'!$B$19:$M$19</c15:sqref>
                        </c15:formulaRef>
                      </c:ext>
                    </c:extLst>
                    <c:strCache>
                      <c:ptCount val="3"/>
                      <c:pt idx="0">
                        <c:v> Transferable Enrollment Count</c:v>
                      </c:pt>
                      <c:pt idx="1">
                        <c:v> Transferable Success Count</c:v>
                      </c:pt>
                      <c:pt idx="2">
                        <c:v> Transferable Failure Count</c:v>
                      </c:pt>
                    </c:strCache>
                  </c:strRef>
                </c:cat>
                <c:val>
                  <c:numRef>
                    <c:extLst>
                      <c:ext uri="{02D57815-91ED-43cb-92C2-25804820EDAC}">
                        <c15:formulaRef>
                          <c15:sqref>'CAFYES Foster'!$B$24:$M$24</c15:sqref>
                        </c15:formulaRef>
                      </c:ext>
                    </c:extLst>
                    <c:numCache>
                      <c:formatCode>#,##0</c:formatCode>
                      <c:ptCount val="3"/>
                      <c:pt idx="0">
                        <c:v>1192</c:v>
                      </c:pt>
                      <c:pt idx="1">
                        <c:v>402</c:v>
                      </c:pt>
                      <c:pt idx="2">
                        <c:v>790</c:v>
                      </c:pt>
                    </c:numCache>
                  </c:numRef>
                </c:val>
                <c:extLst>
                  <c:ext xmlns:c16="http://schemas.microsoft.com/office/drawing/2014/chart" uri="{C3380CC4-5D6E-409C-BE32-E72D297353CC}">
                    <c16:uniqueId val="{00000004-A2AD-4B92-82B3-546C4F1F4CDF}"/>
                  </c:ext>
                </c:extLst>
              </c15:ser>
            </c15:filteredBarSeries>
          </c:ext>
        </c:extLst>
      </c:barChart>
      <c:catAx>
        <c:axId val="10065395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1943983"/>
        <c:crosses val="autoZero"/>
        <c:auto val="1"/>
        <c:lblAlgn val="ctr"/>
        <c:lblOffset val="100"/>
        <c:noMultiLvlLbl val="0"/>
      </c:catAx>
      <c:valAx>
        <c:axId val="106194398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006539551"/>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533A27"/>
                </a:solidFill>
                <a:latin typeface="+mn-lt"/>
                <a:ea typeface="+mn-ea"/>
                <a:cs typeface="+mn-cs"/>
              </a:defRPr>
            </a:pPr>
            <a:r>
              <a:rPr lang="en-US" sz="1800" b="0" i="0" baseline="0" dirty="0">
                <a:solidFill>
                  <a:srgbClr val="533A27"/>
                </a:solidFill>
                <a:effectLst/>
              </a:rPr>
              <a:t>CalWORKS Enrollment, Retention and Success in English TOP code 1501</a:t>
            </a:r>
            <a:endParaRPr lang="en-US" dirty="0">
              <a:solidFill>
                <a:srgbClr val="533A27"/>
              </a:solidFill>
              <a:effectLst/>
            </a:endParaRPr>
          </a:p>
        </c:rich>
      </c:tx>
      <c:layout>
        <c:manualLayout>
          <c:xMode val="edge"/>
          <c:yMode val="edge"/>
          <c:x val="0.10938781169478773"/>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rgbClr val="533A27"/>
              </a:solidFill>
              <a:latin typeface="+mn-lt"/>
              <a:ea typeface="+mn-ea"/>
              <a:cs typeface="+mn-cs"/>
            </a:defRPr>
          </a:pPr>
          <a:endParaRPr lang="en-US"/>
        </a:p>
      </c:txPr>
    </c:title>
    <c:autoTitleDeleted val="0"/>
    <c:plotArea>
      <c:layout/>
      <c:barChart>
        <c:barDir val="col"/>
        <c:grouping val="clustered"/>
        <c:varyColors val="0"/>
        <c:ser>
          <c:idx val="0"/>
          <c:order val="0"/>
          <c:tx>
            <c:strRef>
              <c:f>CalWorks!$A$11</c:f>
              <c:strCache>
                <c:ptCount val="1"/>
                <c:pt idx="0">
                  <c:v>F 2016 CalWORKs - California Work Opportunity &amp; Responsibility to Kids  </c:v>
                </c:pt>
              </c:strCache>
            </c:strRef>
          </c:tx>
          <c:spPr>
            <a:solidFill>
              <a:schemeClr val="accent1"/>
            </a:solidFill>
            <a:ln>
              <a:noFill/>
            </a:ln>
            <a:effectLst/>
          </c:spPr>
          <c:invertIfNegative val="0"/>
          <c:cat>
            <c:strRef>
              <c:f>CalWorks!$B$10:$M$10</c:f>
              <c:strCache>
                <c:ptCount val="3"/>
                <c:pt idx="0">
                  <c:v> Transferable Enrollment Count</c:v>
                </c:pt>
                <c:pt idx="1">
                  <c:v> Transferable Success Count</c:v>
                </c:pt>
                <c:pt idx="2">
                  <c:v>Transferable Faiure Count</c:v>
                </c:pt>
              </c:strCache>
            </c:strRef>
          </c:cat>
          <c:val>
            <c:numRef>
              <c:f>CalWorks!$B$11:$M$11</c:f>
              <c:numCache>
                <c:formatCode>#,##0</c:formatCode>
                <c:ptCount val="3"/>
                <c:pt idx="0">
                  <c:v>1934</c:v>
                </c:pt>
                <c:pt idx="1">
                  <c:v>1294</c:v>
                </c:pt>
                <c:pt idx="2">
                  <c:v>640</c:v>
                </c:pt>
              </c:numCache>
            </c:numRef>
          </c:val>
          <c:extLst>
            <c:ext xmlns:c16="http://schemas.microsoft.com/office/drawing/2014/chart" uri="{C3380CC4-5D6E-409C-BE32-E72D297353CC}">
              <c16:uniqueId val="{00000000-411E-4402-93B2-2D21F3F2FB2B}"/>
            </c:ext>
          </c:extLst>
        </c:ser>
        <c:ser>
          <c:idx val="1"/>
          <c:order val="1"/>
          <c:tx>
            <c:strRef>
              <c:f>CalWorks!$A$12</c:f>
              <c:strCache>
                <c:ptCount val="1"/>
                <c:pt idx="0">
                  <c:v>F 2017 CalWORKs - California Work Opportunity &amp; Responsibility to Kids  </c:v>
                </c:pt>
              </c:strCache>
            </c:strRef>
          </c:tx>
          <c:spPr>
            <a:solidFill>
              <a:schemeClr val="accent2"/>
            </a:solidFill>
            <a:ln>
              <a:noFill/>
            </a:ln>
            <a:effectLst/>
          </c:spPr>
          <c:invertIfNegative val="0"/>
          <c:cat>
            <c:strRef>
              <c:f>CalWorks!$B$10:$M$10</c:f>
              <c:strCache>
                <c:ptCount val="3"/>
                <c:pt idx="0">
                  <c:v> Transferable Enrollment Count</c:v>
                </c:pt>
                <c:pt idx="1">
                  <c:v> Transferable Success Count</c:v>
                </c:pt>
                <c:pt idx="2">
                  <c:v>Transferable Faiure Count</c:v>
                </c:pt>
              </c:strCache>
            </c:strRef>
          </c:cat>
          <c:val>
            <c:numRef>
              <c:f>CalWorks!$B$12:$M$12</c:f>
              <c:numCache>
                <c:formatCode>#,##0</c:formatCode>
                <c:ptCount val="3"/>
                <c:pt idx="0">
                  <c:v>1734</c:v>
                </c:pt>
                <c:pt idx="1">
                  <c:v>1168</c:v>
                </c:pt>
                <c:pt idx="2">
                  <c:v>566</c:v>
                </c:pt>
              </c:numCache>
            </c:numRef>
          </c:val>
          <c:extLst>
            <c:ext xmlns:c16="http://schemas.microsoft.com/office/drawing/2014/chart" uri="{C3380CC4-5D6E-409C-BE32-E72D297353CC}">
              <c16:uniqueId val="{00000001-411E-4402-93B2-2D21F3F2FB2B}"/>
            </c:ext>
          </c:extLst>
        </c:ser>
        <c:ser>
          <c:idx val="2"/>
          <c:order val="2"/>
          <c:tx>
            <c:strRef>
              <c:f>CalWorks!$A$13</c:f>
              <c:strCache>
                <c:ptCount val="1"/>
                <c:pt idx="0">
                  <c:v>F 2018 CalWORKs - California Work Opportunity &amp; Responsibility to Kids  </c:v>
                </c:pt>
              </c:strCache>
            </c:strRef>
          </c:tx>
          <c:spPr>
            <a:solidFill>
              <a:schemeClr val="accent3"/>
            </a:solidFill>
            <a:ln>
              <a:noFill/>
            </a:ln>
            <a:effectLst/>
          </c:spPr>
          <c:invertIfNegative val="0"/>
          <c:cat>
            <c:strRef>
              <c:f>CalWorks!$B$10:$M$10</c:f>
              <c:strCache>
                <c:ptCount val="3"/>
                <c:pt idx="0">
                  <c:v> Transferable Enrollment Count</c:v>
                </c:pt>
                <c:pt idx="1">
                  <c:v> Transferable Success Count</c:v>
                </c:pt>
                <c:pt idx="2">
                  <c:v>Transferable Faiure Count</c:v>
                </c:pt>
              </c:strCache>
            </c:strRef>
          </c:cat>
          <c:val>
            <c:numRef>
              <c:f>CalWorks!$B$13:$M$13</c:f>
              <c:numCache>
                <c:formatCode>#,##0</c:formatCode>
                <c:ptCount val="3"/>
                <c:pt idx="0">
                  <c:v>1640</c:v>
                </c:pt>
                <c:pt idx="1">
                  <c:v>1085</c:v>
                </c:pt>
                <c:pt idx="2">
                  <c:v>555</c:v>
                </c:pt>
              </c:numCache>
            </c:numRef>
          </c:val>
          <c:extLst>
            <c:ext xmlns:c16="http://schemas.microsoft.com/office/drawing/2014/chart" uri="{C3380CC4-5D6E-409C-BE32-E72D297353CC}">
              <c16:uniqueId val="{00000002-411E-4402-93B2-2D21F3F2FB2B}"/>
            </c:ext>
          </c:extLst>
        </c:ser>
        <c:ser>
          <c:idx val="3"/>
          <c:order val="3"/>
          <c:tx>
            <c:strRef>
              <c:f>CalWorks!$A$14</c:f>
              <c:strCache>
                <c:ptCount val="1"/>
                <c:pt idx="0">
                  <c:v>F 2019 CalWORKs - California Work Opportunity &amp; Responsibility to Kids  </c:v>
                </c:pt>
              </c:strCache>
            </c:strRef>
          </c:tx>
          <c:spPr>
            <a:solidFill>
              <a:schemeClr val="accent4"/>
            </a:solidFill>
            <a:ln>
              <a:noFill/>
            </a:ln>
            <a:effectLst/>
          </c:spPr>
          <c:invertIfNegative val="0"/>
          <c:cat>
            <c:strRef>
              <c:f>CalWorks!$B$10:$M$10</c:f>
              <c:strCache>
                <c:ptCount val="3"/>
                <c:pt idx="0">
                  <c:v> Transferable Enrollment Count</c:v>
                </c:pt>
                <c:pt idx="1">
                  <c:v> Transferable Success Count</c:v>
                </c:pt>
                <c:pt idx="2">
                  <c:v>Transferable Faiure Count</c:v>
                </c:pt>
              </c:strCache>
            </c:strRef>
          </c:cat>
          <c:val>
            <c:numRef>
              <c:f>CalWorks!$B$14:$M$14</c:f>
              <c:numCache>
                <c:formatCode>#,##0</c:formatCode>
                <c:ptCount val="3"/>
                <c:pt idx="0">
                  <c:v>1830</c:v>
                </c:pt>
                <c:pt idx="1">
                  <c:v>1179</c:v>
                </c:pt>
                <c:pt idx="2">
                  <c:v>651</c:v>
                </c:pt>
              </c:numCache>
            </c:numRef>
          </c:val>
          <c:extLst>
            <c:ext xmlns:c16="http://schemas.microsoft.com/office/drawing/2014/chart" uri="{C3380CC4-5D6E-409C-BE32-E72D297353CC}">
              <c16:uniqueId val="{00000003-411E-4402-93B2-2D21F3F2FB2B}"/>
            </c:ext>
          </c:extLst>
        </c:ser>
        <c:dLbls>
          <c:showLegendKey val="0"/>
          <c:showVal val="0"/>
          <c:showCatName val="0"/>
          <c:showSerName val="0"/>
          <c:showPercent val="0"/>
          <c:showBubbleSize val="0"/>
        </c:dLbls>
        <c:gapWidth val="219"/>
        <c:overlap val="-27"/>
        <c:axId val="1011315231"/>
        <c:axId val="1061938159"/>
      </c:barChart>
      <c:catAx>
        <c:axId val="10113152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1938159"/>
        <c:crosses val="autoZero"/>
        <c:auto val="1"/>
        <c:lblAlgn val="ctr"/>
        <c:lblOffset val="100"/>
        <c:noMultiLvlLbl val="0"/>
      </c:catAx>
      <c:valAx>
        <c:axId val="106193815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1315231"/>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0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600" b="0" i="0" u="none" strike="noStrike" kern="1200" spc="0" baseline="0">
                <a:solidFill>
                  <a:schemeClr val="tx2"/>
                </a:solidFill>
                <a:latin typeface="+mn-lt"/>
                <a:ea typeface="+mn-ea"/>
                <a:cs typeface="+mn-cs"/>
              </a:defRPr>
            </a:pPr>
            <a:r>
              <a:rPr lang="en-US" sz="1600" dirty="0">
                <a:solidFill>
                  <a:schemeClr val="tx2"/>
                </a:solidFill>
              </a:rPr>
              <a:t>Foster Youth Enrollment, Retention and Success in English TOP code 1501</a:t>
            </a:r>
          </a:p>
        </c:rich>
      </c:tx>
      <c:overlay val="0"/>
      <c:spPr>
        <a:noFill/>
        <a:ln>
          <a:noFill/>
        </a:ln>
        <a:effectLst/>
      </c:spPr>
      <c:txPr>
        <a:bodyPr rot="0" spcFirstLastPara="1" vertOverflow="ellipsis" vert="horz" wrap="square" anchor="ctr" anchorCtr="1"/>
        <a:lstStyle/>
        <a:p>
          <a:pPr algn="ctr" rtl="0">
            <a:defRPr sz="1600" b="0" i="0" u="none" strike="noStrike" kern="1200" spc="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tx>
            <c:strRef>
              <c:f>'CAFYES Foster'!$A$20</c:f>
              <c:strCache>
                <c:ptCount val="1"/>
                <c:pt idx="0">
                  <c:v>F 2016 Foster Youth  </c:v>
                </c:pt>
              </c:strCache>
            </c:strRef>
          </c:tx>
          <c:spPr>
            <a:solidFill>
              <a:schemeClr val="accent1"/>
            </a:solidFill>
            <a:ln>
              <a:noFill/>
            </a:ln>
            <a:effectLst/>
          </c:spPr>
          <c:invertIfNegative val="0"/>
          <c:cat>
            <c:strRef>
              <c:f>'CAFYES Foster'!$B$19:$M$19</c:f>
              <c:strCache>
                <c:ptCount val="3"/>
                <c:pt idx="0">
                  <c:v> Transferable Enrollment Count</c:v>
                </c:pt>
                <c:pt idx="1">
                  <c:v> Transferable Success Count</c:v>
                </c:pt>
                <c:pt idx="2">
                  <c:v> Transferable Failure Count</c:v>
                </c:pt>
              </c:strCache>
            </c:strRef>
          </c:cat>
          <c:val>
            <c:numRef>
              <c:f>'CAFYES Foster'!$B$20:$M$20</c:f>
              <c:numCache>
                <c:formatCode>#,##0</c:formatCode>
                <c:ptCount val="3"/>
                <c:pt idx="0">
                  <c:v>2309</c:v>
                </c:pt>
                <c:pt idx="1">
                  <c:v>1317</c:v>
                </c:pt>
                <c:pt idx="2">
                  <c:v>992</c:v>
                </c:pt>
              </c:numCache>
            </c:numRef>
          </c:val>
          <c:extLst>
            <c:ext xmlns:c16="http://schemas.microsoft.com/office/drawing/2014/chart" uri="{C3380CC4-5D6E-409C-BE32-E72D297353CC}">
              <c16:uniqueId val="{00000000-22B7-4D25-8281-B729C889BAB3}"/>
            </c:ext>
          </c:extLst>
        </c:ser>
        <c:ser>
          <c:idx val="1"/>
          <c:order val="1"/>
          <c:tx>
            <c:strRef>
              <c:f>'CAFYES Foster'!$A$21</c:f>
              <c:strCache>
                <c:ptCount val="1"/>
                <c:pt idx="0">
                  <c:v>F 2017 Foster Youth  </c:v>
                </c:pt>
              </c:strCache>
            </c:strRef>
          </c:tx>
          <c:spPr>
            <a:solidFill>
              <a:schemeClr val="accent2"/>
            </a:solidFill>
            <a:ln>
              <a:noFill/>
            </a:ln>
            <a:effectLst/>
          </c:spPr>
          <c:invertIfNegative val="0"/>
          <c:cat>
            <c:strRef>
              <c:f>'CAFYES Foster'!$B$19:$M$19</c:f>
              <c:strCache>
                <c:ptCount val="3"/>
                <c:pt idx="0">
                  <c:v> Transferable Enrollment Count</c:v>
                </c:pt>
                <c:pt idx="1">
                  <c:v> Transferable Success Count</c:v>
                </c:pt>
                <c:pt idx="2">
                  <c:v> Transferable Failure Count</c:v>
                </c:pt>
              </c:strCache>
            </c:strRef>
          </c:cat>
          <c:val>
            <c:numRef>
              <c:f>'CAFYES Foster'!$B$21:$M$21</c:f>
              <c:numCache>
                <c:formatCode>#,##0</c:formatCode>
                <c:ptCount val="3"/>
                <c:pt idx="0">
                  <c:v>2427</c:v>
                </c:pt>
                <c:pt idx="1">
                  <c:v>1367</c:v>
                </c:pt>
                <c:pt idx="2">
                  <c:v>1060</c:v>
                </c:pt>
              </c:numCache>
            </c:numRef>
          </c:val>
          <c:extLst>
            <c:ext xmlns:c16="http://schemas.microsoft.com/office/drawing/2014/chart" uri="{C3380CC4-5D6E-409C-BE32-E72D297353CC}">
              <c16:uniqueId val="{00000001-22B7-4D25-8281-B729C889BAB3}"/>
            </c:ext>
          </c:extLst>
        </c:ser>
        <c:ser>
          <c:idx val="2"/>
          <c:order val="2"/>
          <c:tx>
            <c:strRef>
              <c:f>'CAFYES Foster'!$A$22</c:f>
              <c:strCache>
                <c:ptCount val="1"/>
                <c:pt idx="0">
                  <c:v>F 2018 Foster Youth  </c:v>
                </c:pt>
              </c:strCache>
            </c:strRef>
          </c:tx>
          <c:spPr>
            <a:solidFill>
              <a:schemeClr val="accent3"/>
            </a:solidFill>
            <a:ln>
              <a:noFill/>
            </a:ln>
            <a:effectLst/>
          </c:spPr>
          <c:invertIfNegative val="0"/>
          <c:cat>
            <c:strRef>
              <c:f>'CAFYES Foster'!$B$19:$M$19</c:f>
              <c:strCache>
                <c:ptCount val="3"/>
                <c:pt idx="0">
                  <c:v> Transferable Enrollment Count</c:v>
                </c:pt>
                <c:pt idx="1">
                  <c:v> Transferable Success Count</c:v>
                </c:pt>
                <c:pt idx="2">
                  <c:v> Transferable Failure Count</c:v>
                </c:pt>
              </c:strCache>
            </c:strRef>
          </c:cat>
          <c:val>
            <c:numRef>
              <c:f>'CAFYES Foster'!$B$22:$M$22</c:f>
              <c:numCache>
                <c:formatCode>#,##0</c:formatCode>
                <c:ptCount val="3"/>
                <c:pt idx="0">
                  <c:v>2656</c:v>
                </c:pt>
                <c:pt idx="1">
                  <c:v>1455</c:v>
                </c:pt>
                <c:pt idx="2">
                  <c:v>1201</c:v>
                </c:pt>
              </c:numCache>
            </c:numRef>
          </c:val>
          <c:extLst>
            <c:ext xmlns:c16="http://schemas.microsoft.com/office/drawing/2014/chart" uri="{C3380CC4-5D6E-409C-BE32-E72D297353CC}">
              <c16:uniqueId val="{00000002-22B7-4D25-8281-B729C889BAB3}"/>
            </c:ext>
          </c:extLst>
        </c:ser>
        <c:ser>
          <c:idx val="3"/>
          <c:order val="3"/>
          <c:tx>
            <c:strRef>
              <c:f>'CAFYES Foster'!$A$23</c:f>
              <c:strCache>
                <c:ptCount val="1"/>
                <c:pt idx="0">
                  <c:v>F 2019 Foster Youth  </c:v>
                </c:pt>
              </c:strCache>
            </c:strRef>
          </c:tx>
          <c:spPr>
            <a:solidFill>
              <a:schemeClr val="accent4"/>
            </a:solidFill>
            <a:ln>
              <a:noFill/>
            </a:ln>
            <a:effectLst/>
          </c:spPr>
          <c:invertIfNegative val="0"/>
          <c:cat>
            <c:strRef>
              <c:f>'CAFYES Foster'!$B$19:$M$19</c:f>
              <c:strCache>
                <c:ptCount val="3"/>
                <c:pt idx="0">
                  <c:v> Transferable Enrollment Count</c:v>
                </c:pt>
                <c:pt idx="1">
                  <c:v> Transferable Success Count</c:v>
                </c:pt>
                <c:pt idx="2">
                  <c:v> Transferable Failure Count</c:v>
                </c:pt>
              </c:strCache>
            </c:strRef>
          </c:cat>
          <c:val>
            <c:numRef>
              <c:f>'CAFYES Foster'!$B$23:$M$23</c:f>
              <c:numCache>
                <c:formatCode>#,##0</c:formatCode>
                <c:ptCount val="3"/>
                <c:pt idx="0">
                  <c:v>3501</c:v>
                </c:pt>
                <c:pt idx="1">
                  <c:v>1719</c:v>
                </c:pt>
                <c:pt idx="2">
                  <c:v>1782</c:v>
                </c:pt>
              </c:numCache>
            </c:numRef>
          </c:val>
          <c:extLst>
            <c:ext xmlns:c16="http://schemas.microsoft.com/office/drawing/2014/chart" uri="{C3380CC4-5D6E-409C-BE32-E72D297353CC}">
              <c16:uniqueId val="{00000003-22B7-4D25-8281-B729C889BAB3}"/>
            </c:ext>
          </c:extLst>
        </c:ser>
        <c:dLbls>
          <c:showLegendKey val="0"/>
          <c:showVal val="0"/>
          <c:showCatName val="0"/>
          <c:showSerName val="0"/>
          <c:showPercent val="0"/>
          <c:showBubbleSize val="0"/>
        </c:dLbls>
        <c:gapWidth val="219"/>
        <c:overlap val="-27"/>
        <c:axId val="1006539551"/>
        <c:axId val="1061943983"/>
        <c:extLst>
          <c:ext xmlns:c15="http://schemas.microsoft.com/office/drawing/2012/chart" uri="{02D57815-91ED-43cb-92C2-25804820EDAC}">
            <c15:filteredBarSeries>
              <c15:ser>
                <c:idx val="4"/>
                <c:order val="4"/>
                <c:tx>
                  <c:strRef>
                    <c:extLst>
                      <c:ext uri="{02D57815-91ED-43cb-92C2-25804820EDAC}">
                        <c15:formulaRef>
                          <c15:sqref>'CAFYES Foster'!$A$24</c15:sqref>
                        </c15:formulaRef>
                      </c:ext>
                    </c:extLst>
                    <c:strCache>
                      <c:ptCount val="1"/>
                      <c:pt idx="0">
                        <c:v>change</c:v>
                      </c:pt>
                    </c:strCache>
                  </c:strRef>
                </c:tx>
                <c:spPr>
                  <a:solidFill>
                    <a:schemeClr val="accent5"/>
                  </a:solidFill>
                  <a:ln>
                    <a:noFill/>
                  </a:ln>
                  <a:effectLst/>
                </c:spPr>
                <c:invertIfNegative val="0"/>
                <c:cat>
                  <c:strRef>
                    <c:extLst>
                      <c:ext uri="{02D57815-91ED-43cb-92C2-25804820EDAC}">
                        <c15:formulaRef>
                          <c15:sqref>'CAFYES Foster'!$B$19:$M$19</c15:sqref>
                        </c15:formulaRef>
                      </c:ext>
                    </c:extLst>
                    <c:strCache>
                      <c:ptCount val="3"/>
                      <c:pt idx="0">
                        <c:v> Transferable Enrollment Count</c:v>
                      </c:pt>
                      <c:pt idx="1">
                        <c:v> Transferable Success Count</c:v>
                      </c:pt>
                      <c:pt idx="2">
                        <c:v> Transferable Failure Count</c:v>
                      </c:pt>
                    </c:strCache>
                  </c:strRef>
                </c:cat>
                <c:val>
                  <c:numRef>
                    <c:extLst>
                      <c:ext uri="{02D57815-91ED-43cb-92C2-25804820EDAC}">
                        <c15:formulaRef>
                          <c15:sqref>'CAFYES Foster'!$B$24:$M$24</c15:sqref>
                        </c15:formulaRef>
                      </c:ext>
                    </c:extLst>
                    <c:numCache>
                      <c:formatCode>#,##0</c:formatCode>
                      <c:ptCount val="3"/>
                      <c:pt idx="0">
                        <c:v>1192</c:v>
                      </c:pt>
                      <c:pt idx="1">
                        <c:v>402</c:v>
                      </c:pt>
                      <c:pt idx="2">
                        <c:v>790</c:v>
                      </c:pt>
                    </c:numCache>
                  </c:numRef>
                </c:val>
                <c:extLst>
                  <c:ext xmlns:c16="http://schemas.microsoft.com/office/drawing/2014/chart" uri="{C3380CC4-5D6E-409C-BE32-E72D297353CC}">
                    <c16:uniqueId val="{00000004-22B7-4D25-8281-B729C889BAB3}"/>
                  </c:ext>
                </c:extLst>
              </c15:ser>
            </c15:filteredBarSeries>
          </c:ext>
        </c:extLst>
      </c:barChart>
      <c:catAx>
        <c:axId val="10065395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061943983"/>
        <c:crosses val="autoZero"/>
        <c:auto val="1"/>
        <c:lblAlgn val="ctr"/>
        <c:lblOffset val="100"/>
        <c:noMultiLvlLbl val="0"/>
      </c:catAx>
      <c:valAx>
        <c:axId val="106194398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006539551"/>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050" b="0" i="0" u="none" strike="noStrike" kern="1200" baseline="0">
                <a:solidFill>
                  <a:schemeClr val="tx2"/>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solidFill>
            <a:schemeClr val="tx2"/>
          </a:solidFill>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0.13279</cdr:y>
    </cdr:from>
    <cdr:to>
      <cdr:x>0.0983</cdr:x>
      <cdr:y>0.3911</cdr:y>
    </cdr:to>
    <cdr:sp macro="" textlink="">
      <cdr:nvSpPr>
        <cdr:cNvPr id="2" name="TextBox 1">
          <a:extLst xmlns:a="http://schemas.openxmlformats.org/drawingml/2006/main">
            <a:ext uri="{FF2B5EF4-FFF2-40B4-BE49-F238E27FC236}">
              <a16:creationId xmlns:a16="http://schemas.microsoft.com/office/drawing/2014/main" id="{8AD04852-E544-4FFF-A7B0-262C6937574A}"/>
            </a:ext>
          </a:extLst>
        </cdr:cNvPr>
        <cdr:cNvSpPr txBox="1"/>
      </cdr:nvSpPr>
      <cdr:spPr>
        <a:xfrm xmlns:a="http://schemas.openxmlformats.org/drawingml/2006/main">
          <a:off x="0" y="711981"/>
          <a:ext cx="1153551" cy="138499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200" dirty="0">
              <a:solidFill>
                <a:schemeClr val="tx2"/>
              </a:solidFill>
            </a:rPr>
            <a:t>Data</a:t>
          </a:r>
        </a:p>
        <a:p xmlns:a="http://schemas.openxmlformats.org/drawingml/2006/main">
          <a:r>
            <a:rPr lang="en-US" sz="1200" dirty="0">
              <a:solidFill>
                <a:schemeClr val="tx2"/>
              </a:solidFill>
            </a:rPr>
            <a:t>source is CCCCO Datamart Statewide data</a:t>
          </a:r>
        </a:p>
        <a:p xmlns:a="http://schemas.openxmlformats.org/drawingml/2006/main">
          <a:r>
            <a:rPr lang="en-US" sz="1200" dirty="0">
              <a:solidFill>
                <a:schemeClr val="tx2"/>
              </a:solidFill>
            </a:rPr>
            <a:t>Transfer level English</a:t>
          </a:r>
        </a:p>
      </cdr:txBody>
    </cdr:sp>
  </cdr:relSizeAnchor>
</c:userShapes>
</file>

<file path=ppt/drawings/drawing2.xml><?xml version="1.0" encoding="utf-8"?>
<c:userShapes xmlns:c="http://schemas.openxmlformats.org/drawingml/2006/chart">
  <cdr:relSizeAnchor xmlns:cdr="http://schemas.openxmlformats.org/drawingml/2006/chartDrawing">
    <cdr:from>
      <cdr:x>0.75814</cdr:x>
      <cdr:y>0.13694</cdr:y>
    </cdr:from>
    <cdr:to>
      <cdr:x>0.85831</cdr:x>
      <cdr:y>0.47696</cdr:y>
    </cdr:to>
    <cdr:sp macro="" textlink="">
      <cdr:nvSpPr>
        <cdr:cNvPr id="2" name="TextBox 1">
          <a:extLst xmlns:a="http://schemas.openxmlformats.org/drawingml/2006/main">
            <a:ext uri="{FF2B5EF4-FFF2-40B4-BE49-F238E27FC236}">
              <a16:creationId xmlns:a16="http://schemas.microsoft.com/office/drawing/2014/main" id="{911A2A98-2BA7-4BEC-A219-31C919F0379C}"/>
            </a:ext>
          </a:extLst>
        </cdr:cNvPr>
        <cdr:cNvSpPr txBox="1"/>
      </cdr:nvSpPr>
      <cdr:spPr>
        <a:xfrm xmlns:a="http://schemas.openxmlformats.org/drawingml/2006/main">
          <a:off x="8730566" y="706511"/>
          <a:ext cx="1153551" cy="175432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a:solidFill>
                <a:schemeClr val="tx2"/>
              </a:solidFill>
            </a:rPr>
            <a:t>Data</a:t>
          </a:r>
        </a:p>
        <a:p xmlns:a="http://schemas.openxmlformats.org/drawingml/2006/main">
          <a:r>
            <a:rPr lang="en-US" sz="1200" dirty="0">
              <a:solidFill>
                <a:schemeClr val="tx2"/>
              </a:solidFill>
            </a:rPr>
            <a:t>source is CCCCO Datamart Statewide data</a:t>
          </a:r>
        </a:p>
        <a:p xmlns:a="http://schemas.openxmlformats.org/drawingml/2006/main">
          <a:r>
            <a:rPr lang="en-US" sz="1200" dirty="0">
              <a:solidFill>
                <a:schemeClr val="tx2"/>
              </a:solidFill>
            </a:rPr>
            <a:t>Transfer level English for Special Populations</a:t>
          </a:r>
        </a:p>
      </cdr:txBody>
    </cdr:sp>
  </cdr:relSizeAnchor>
</c:userShapes>
</file>

<file path=ppt/drawings/drawing3.xml><?xml version="1.0" encoding="utf-8"?>
<c:userShapes xmlns:c="http://schemas.openxmlformats.org/drawingml/2006/chart">
  <cdr:relSizeAnchor xmlns:cdr="http://schemas.openxmlformats.org/drawingml/2006/chartDrawing">
    <cdr:from>
      <cdr:x>0.87947</cdr:x>
      <cdr:y>0.06935</cdr:y>
    </cdr:from>
    <cdr:to>
      <cdr:x>0.97769</cdr:x>
      <cdr:y>0.39162</cdr:y>
    </cdr:to>
    <cdr:sp macro="" textlink="">
      <cdr:nvSpPr>
        <cdr:cNvPr id="2" name="TextBox 1">
          <a:extLst xmlns:a="http://schemas.openxmlformats.org/drawingml/2006/main">
            <a:ext uri="{FF2B5EF4-FFF2-40B4-BE49-F238E27FC236}">
              <a16:creationId xmlns:a16="http://schemas.microsoft.com/office/drawing/2014/main" id="{389A26DF-F8B0-4F3B-8869-E87C130475FA}"/>
            </a:ext>
          </a:extLst>
        </cdr:cNvPr>
        <cdr:cNvSpPr txBox="1"/>
      </cdr:nvSpPr>
      <cdr:spPr>
        <a:xfrm xmlns:a="http://schemas.openxmlformats.org/drawingml/2006/main">
          <a:off x="10328812" y="377483"/>
          <a:ext cx="1153551" cy="175432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a:solidFill>
                <a:schemeClr val="tx2"/>
              </a:solidFill>
            </a:rPr>
            <a:t>Data</a:t>
          </a:r>
        </a:p>
        <a:p xmlns:a="http://schemas.openxmlformats.org/drawingml/2006/main">
          <a:r>
            <a:rPr lang="en-US" sz="1200" dirty="0">
              <a:solidFill>
                <a:schemeClr val="tx2"/>
              </a:solidFill>
            </a:rPr>
            <a:t>source is CCCCO Datamart Statewide data</a:t>
          </a:r>
        </a:p>
        <a:p xmlns:a="http://schemas.openxmlformats.org/drawingml/2006/main">
          <a:r>
            <a:rPr lang="en-US" sz="1200" dirty="0">
              <a:solidFill>
                <a:schemeClr val="tx2"/>
              </a:solidFill>
            </a:rPr>
            <a:t>Transfer level English for Special Populations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0.16963</cdr:y>
    </cdr:from>
    <cdr:to>
      <cdr:x>0.19628</cdr:x>
      <cdr:y>0.5</cdr:y>
    </cdr:to>
    <cdr:sp macro="" textlink="">
      <cdr:nvSpPr>
        <cdr:cNvPr id="2" name="TextBox 1">
          <a:extLst xmlns:a="http://schemas.openxmlformats.org/drawingml/2006/main">
            <a:ext uri="{FF2B5EF4-FFF2-40B4-BE49-F238E27FC236}">
              <a16:creationId xmlns:a16="http://schemas.microsoft.com/office/drawing/2014/main" id="{389A26DF-F8B0-4F3B-8869-E87C130475FA}"/>
            </a:ext>
          </a:extLst>
        </cdr:cNvPr>
        <cdr:cNvSpPr txBox="1"/>
      </cdr:nvSpPr>
      <cdr:spPr>
        <a:xfrm xmlns:a="http://schemas.openxmlformats.org/drawingml/2006/main">
          <a:off x="0" y="900768"/>
          <a:ext cx="1153551" cy="175432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a:solidFill>
                <a:schemeClr val="tx2"/>
              </a:solidFill>
            </a:rPr>
            <a:t>Data</a:t>
          </a:r>
        </a:p>
        <a:p xmlns:a="http://schemas.openxmlformats.org/drawingml/2006/main">
          <a:r>
            <a:rPr lang="en-US" sz="1200" dirty="0">
              <a:solidFill>
                <a:schemeClr val="tx2"/>
              </a:solidFill>
            </a:rPr>
            <a:t>source is CCCCO Datamart Statewide data</a:t>
          </a:r>
        </a:p>
        <a:p xmlns:a="http://schemas.openxmlformats.org/drawingml/2006/main">
          <a:r>
            <a:rPr lang="en-US" sz="1200" dirty="0">
              <a:solidFill>
                <a:schemeClr val="tx2"/>
              </a:solidFill>
            </a:rPr>
            <a:t>Transfer level English for Special Populations</a:t>
          </a:r>
        </a:p>
      </cdr:txBody>
    </cdr:sp>
  </cdr:relSizeAnchor>
</c:userShapes>
</file>

<file path=ppt/drawings/drawing5.xml><?xml version="1.0" encoding="utf-8"?>
<c:userShapes xmlns:c="http://schemas.openxmlformats.org/drawingml/2006/chart">
  <cdr:relSizeAnchor xmlns:cdr="http://schemas.openxmlformats.org/drawingml/2006/chartDrawing">
    <cdr:from>
      <cdr:x>0.87469</cdr:x>
      <cdr:y>0.13953</cdr:y>
    </cdr:from>
    <cdr:to>
      <cdr:x>0.97042</cdr:x>
      <cdr:y>0.376</cdr:y>
    </cdr:to>
    <cdr:sp macro="" textlink="">
      <cdr:nvSpPr>
        <cdr:cNvPr id="2" name="TextBox 1">
          <a:extLst xmlns:a="http://schemas.openxmlformats.org/drawingml/2006/main">
            <a:ext uri="{FF2B5EF4-FFF2-40B4-BE49-F238E27FC236}">
              <a16:creationId xmlns:a16="http://schemas.microsoft.com/office/drawing/2014/main" id="{389A26DF-F8B0-4F3B-8869-E87C130475FA}"/>
            </a:ext>
          </a:extLst>
        </cdr:cNvPr>
        <cdr:cNvSpPr txBox="1"/>
      </cdr:nvSpPr>
      <cdr:spPr>
        <a:xfrm xmlns:a="http://schemas.openxmlformats.org/drawingml/2006/main">
          <a:off x="10539828" y="926123"/>
          <a:ext cx="1153551" cy="156966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a:solidFill>
                <a:schemeClr val="tx2"/>
              </a:solidFill>
            </a:rPr>
            <a:t>Data</a:t>
          </a:r>
        </a:p>
        <a:p xmlns:a="http://schemas.openxmlformats.org/drawingml/2006/main">
          <a:r>
            <a:rPr lang="en-US" sz="1200" dirty="0">
              <a:solidFill>
                <a:schemeClr val="tx2"/>
              </a:solidFill>
            </a:rPr>
            <a:t>source is CCCCO Datamart Statewide data</a:t>
          </a:r>
        </a:p>
        <a:p xmlns:a="http://schemas.openxmlformats.org/drawingml/2006/main">
          <a:r>
            <a:rPr lang="en-US" sz="1200" dirty="0">
              <a:solidFill>
                <a:schemeClr val="tx2"/>
              </a:solidFill>
            </a:rPr>
            <a:t>Transfer level English by ethnicity</a:t>
          </a:r>
        </a:p>
      </cdr:txBody>
    </cdr:sp>
  </cdr:relSizeAnchor>
</c:userShapes>
</file>

<file path=ppt/drawings/drawing6.xml><?xml version="1.0" encoding="utf-8"?>
<c:userShapes xmlns:c="http://schemas.openxmlformats.org/drawingml/2006/chart">
  <cdr:relSizeAnchor xmlns:cdr="http://schemas.openxmlformats.org/drawingml/2006/chartDrawing">
    <cdr:from>
      <cdr:x>0</cdr:x>
      <cdr:y>0.20959</cdr:y>
    </cdr:from>
    <cdr:to>
      <cdr:x>0.02937</cdr:x>
      <cdr:y>0.59331</cdr:y>
    </cdr:to>
    <cdr:sp macro="" textlink="">
      <cdr:nvSpPr>
        <cdr:cNvPr id="2" name="Text Box 1"/>
        <cdr:cNvSpPr txBox="1"/>
      </cdr:nvSpPr>
      <cdr:spPr>
        <a:xfrm xmlns:a="http://schemas.openxmlformats.org/drawingml/2006/main">
          <a:off x="0" y="1147863"/>
          <a:ext cx="328605" cy="2101511"/>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r>
            <a:rPr lang="en-US" sz="1600" dirty="0"/>
            <a:t>Percent of respondents</a:t>
          </a:r>
        </a:p>
        <a:p xmlns:a="http://schemas.openxmlformats.org/drawingml/2006/main">
          <a:endParaRPr lang="en-US" sz="16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F1718C-EE5C-A545-A26B-F1D44DE2C295}" type="datetimeFigureOut">
              <a:rPr lang="en-US" smtClean="0"/>
              <a:t>7/3/2020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7E57F4-9D9C-5847-BCD2-13B860A1E044}" type="slidenum">
              <a:rPr lang="en-US" smtClean="0"/>
              <a:t>‹#›</a:t>
            </a:fld>
            <a:endParaRPr lang="en-US" dirty="0"/>
          </a:p>
        </p:txBody>
      </p:sp>
    </p:spTree>
    <p:extLst>
      <p:ext uri="{BB962C8B-B14F-4D97-AF65-F5344CB8AC3E}">
        <p14:creationId xmlns:p14="http://schemas.microsoft.com/office/powerpoint/2010/main" val="1454596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canyons.edu/_resources/documents/administration/irpie/CanyonsAB705Fall2019Data.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Janet</a:t>
            </a:r>
          </a:p>
        </p:txBody>
      </p:sp>
      <p:sp>
        <p:nvSpPr>
          <p:cNvPr id="4" name="Slide Number Placeholder 3"/>
          <p:cNvSpPr>
            <a:spLocks noGrp="1"/>
          </p:cNvSpPr>
          <p:nvPr>
            <p:ph type="sldNum" sz="quarter" idx="5"/>
          </p:nvPr>
        </p:nvSpPr>
        <p:spPr/>
        <p:txBody>
          <a:bodyPr/>
          <a:lstStyle/>
          <a:p>
            <a:fld id="{557E57F4-9D9C-5847-BCD2-13B860A1E044}" type="slidenum">
              <a:rPr lang="en-US" smtClean="0"/>
              <a:t>2</a:t>
            </a:fld>
            <a:endParaRPr lang="en-US" dirty="0"/>
          </a:p>
        </p:txBody>
      </p:sp>
    </p:spTree>
    <p:extLst>
      <p:ext uri="{BB962C8B-B14F-4D97-AF65-F5344CB8AC3E}">
        <p14:creationId xmlns:p14="http://schemas.microsoft.com/office/powerpoint/2010/main" val="365071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Angela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Significant Equity Gaps Exist in LACCD Course Success Rates</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*English 28 (Intermediate Reading and Composition) is a one level below-transfer English course.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English 101 (College Reading and Composition) is a transfer-level course and an associate degree requirement.</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Math 125 (Intermediate Algebra) is a one-level below-transfer course that satisfies LACCD’s Math Competency requirement.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Math 227 (Statistics) and Statistics 101 (Statistics for the Social Sciences) are transfer-level courses.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57E57F4-9D9C-5847-BCD2-13B860A1E044}" type="slidenum">
              <a:rPr lang="en-US" smtClean="0"/>
              <a:t>12</a:t>
            </a:fld>
            <a:endParaRPr lang="en-US" dirty="0"/>
          </a:p>
        </p:txBody>
      </p:sp>
    </p:spTree>
    <p:extLst>
      <p:ext uri="{BB962C8B-B14F-4D97-AF65-F5344CB8AC3E}">
        <p14:creationId xmlns:p14="http://schemas.microsoft.com/office/powerpoint/2010/main" val="3040529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Angela – the increased rates of unsuccessful completion translate into numbers such as these in LACCD</a:t>
            </a:r>
          </a:p>
        </p:txBody>
      </p:sp>
      <p:sp>
        <p:nvSpPr>
          <p:cNvPr id="4" name="Slide Number Placeholder 3"/>
          <p:cNvSpPr>
            <a:spLocks noGrp="1"/>
          </p:cNvSpPr>
          <p:nvPr>
            <p:ph type="sldNum" sz="quarter" idx="5"/>
          </p:nvPr>
        </p:nvSpPr>
        <p:spPr/>
        <p:txBody>
          <a:bodyPr/>
          <a:lstStyle/>
          <a:p>
            <a:fld id="{557E57F4-9D9C-5847-BCD2-13B860A1E044}" type="slidenum">
              <a:rPr lang="en-US" smtClean="0"/>
              <a:t>13</a:t>
            </a:fld>
            <a:endParaRPr lang="en-US" dirty="0"/>
          </a:p>
        </p:txBody>
      </p:sp>
    </p:spTree>
    <p:extLst>
      <p:ext uri="{BB962C8B-B14F-4D97-AF65-F5344CB8AC3E}">
        <p14:creationId xmlns:p14="http://schemas.microsoft.com/office/powerpoint/2010/main" val="3847240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Juan or Karen</a:t>
            </a:r>
          </a:p>
        </p:txBody>
      </p:sp>
      <p:sp>
        <p:nvSpPr>
          <p:cNvPr id="4" name="Slide Number Placeholder 3"/>
          <p:cNvSpPr>
            <a:spLocks noGrp="1"/>
          </p:cNvSpPr>
          <p:nvPr>
            <p:ph type="sldNum" sz="quarter" idx="5"/>
          </p:nvPr>
        </p:nvSpPr>
        <p:spPr/>
        <p:txBody>
          <a:bodyPr/>
          <a:lstStyle/>
          <a:p>
            <a:fld id="{557E57F4-9D9C-5847-BCD2-13B860A1E044}" type="slidenum">
              <a:rPr lang="en-US" smtClean="0"/>
              <a:t>14</a:t>
            </a:fld>
            <a:endParaRPr lang="en-US" dirty="0"/>
          </a:p>
        </p:txBody>
      </p:sp>
    </p:spTree>
    <p:extLst>
      <p:ext uri="{BB962C8B-B14F-4D97-AF65-F5344CB8AC3E}">
        <p14:creationId xmlns:p14="http://schemas.microsoft.com/office/powerpoint/2010/main" val="29381439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Juan, Karen Kathy and Lisa</a:t>
            </a:r>
          </a:p>
          <a:p>
            <a:r>
              <a:rPr lang="en-US" dirty="0"/>
              <a:t>Consider the implications of noncredit and one-level below and remote options with covid</a:t>
            </a:r>
          </a:p>
          <a:p>
            <a:r>
              <a:rPr lang="en-US" dirty="0"/>
              <a:t>Math has had some good effect</a:t>
            </a:r>
          </a:p>
        </p:txBody>
      </p:sp>
      <p:sp>
        <p:nvSpPr>
          <p:cNvPr id="4" name="Slide Number Placeholder 3"/>
          <p:cNvSpPr>
            <a:spLocks noGrp="1"/>
          </p:cNvSpPr>
          <p:nvPr>
            <p:ph type="sldNum" sz="quarter" idx="5"/>
          </p:nvPr>
        </p:nvSpPr>
        <p:spPr/>
        <p:txBody>
          <a:bodyPr/>
          <a:lstStyle/>
          <a:p>
            <a:fld id="{557E57F4-9D9C-5847-BCD2-13B860A1E044}" type="slidenum">
              <a:rPr lang="en-US" smtClean="0"/>
              <a:t>15</a:t>
            </a:fld>
            <a:endParaRPr lang="en-US" dirty="0"/>
          </a:p>
        </p:txBody>
      </p:sp>
    </p:spTree>
    <p:extLst>
      <p:ext uri="{BB962C8B-B14F-4D97-AF65-F5344CB8AC3E}">
        <p14:creationId xmlns:p14="http://schemas.microsoft.com/office/powerpoint/2010/main" val="4294174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Juan</a:t>
            </a:r>
          </a:p>
        </p:txBody>
      </p:sp>
      <p:sp>
        <p:nvSpPr>
          <p:cNvPr id="4" name="Slide Number Placeholder 3"/>
          <p:cNvSpPr>
            <a:spLocks noGrp="1"/>
          </p:cNvSpPr>
          <p:nvPr>
            <p:ph type="sldNum" sz="quarter" idx="5"/>
          </p:nvPr>
        </p:nvSpPr>
        <p:spPr/>
        <p:txBody>
          <a:bodyPr/>
          <a:lstStyle/>
          <a:p>
            <a:fld id="{557E57F4-9D9C-5847-BCD2-13B860A1E044}" type="slidenum">
              <a:rPr lang="en-US" smtClean="0"/>
              <a:t>16</a:t>
            </a:fld>
            <a:endParaRPr lang="en-US" dirty="0"/>
          </a:p>
        </p:txBody>
      </p:sp>
    </p:spTree>
    <p:extLst>
      <p:ext uri="{BB962C8B-B14F-4D97-AF65-F5344CB8AC3E}">
        <p14:creationId xmlns:p14="http://schemas.microsoft.com/office/powerpoint/2010/main" val="1315987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This compares the growing enrollment, increasing enrollment counts in transfer English from 2016-2019 The increase in  number of successful completions but also the number of failures increasing at a faster rate than success. </a:t>
            </a:r>
          </a:p>
        </p:txBody>
      </p:sp>
      <p:sp>
        <p:nvSpPr>
          <p:cNvPr id="4" name="Slide Number Placeholder 3"/>
          <p:cNvSpPr>
            <a:spLocks noGrp="1"/>
          </p:cNvSpPr>
          <p:nvPr>
            <p:ph type="sldNum" sz="quarter" idx="5"/>
          </p:nvPr>
        </p:nvSpPr>
        <p:spPr/>
        <p:txBody>
          <a:bodyPr/>
          <a:lstStyle/>
          <a:p>
            <a:fld id="{557E57F4-9D9C-5847-BCD2-13B860A1E044}" type="slidenum">
              <a:rPr lang="en-US" smtClean="0"/>
              <a:t>17</a:t>
            </a:fld>
            <a:endParaRPr lang="en-US" dirty="0"/>
          </a:p>
        </p:txBody>
      </p:sp>
    </p:spTree>
    <p:extLst>
      <p:ext uri="{BB962C8B-B14F-4D97-AF65-F5344CB8AC3E}">
        <p14:creationId xmlns:p14="http://schemas.microsoft.com/office/powerpoint/2010/main" val="26547976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Statewide English data for Changes in Enrollment, Success and Failure from Fall 2018 to Fall 2019. Please note the total population for each group is in the label with the first number representing Fall 2018 and the next number representing Fall 2019 absolute number)</a:t>
            </a:r>
          </a:p>
          <a:p>
            <a:r>
              <a:rPr lang="en-US" dirty="0"/>
              <a:t>While the percentage of </a:t>
            </a:r>
            <a:r>
              <a:rPr lang="en-US" b="1" dirty="0"/>
              <a:t>enrollment numbers </a:t>
            </a:r>
            <a:r>
              <a:rPr lang="en-US" b="0" dirty="0"/>
              <a:t>i</a:t>
            </a:r>
            <a:r>
              <a:rPr lang="en-US" dirty="0"/>
              <a:t>ncreased for many groups, it decreased for Whites and Native Americans. </a:t>
            </a:r>
          </a:p>
          <a:p>
            <a:r>
              <a:rPr lang="en-US" dirty="0"/>
              <a:t>While the percentage </a:t>
            </a:r>
            <a:r>
              <a:rPr lang="en-US" b="1" dirty="0"/>
              <a:t>success numbers </a:t>
            </a:r>
            <a:r>
              <a:rPr lang="en-US" dirty="0"/>
              <a:t>increased for most groups it decreased for Native Americans, Asians and Whites.</a:t>
            </a:r>
          </a:p>
          <a:p>
            <a:r>
              <a:rPr lang="en-US" dirty="0"/>
              <a:t>What is concerning is that these data represent rates of change and the rate of failure (percentage increase of failure numbers) far outstrips the rate of success and the increased rate of enrollment.</a:t>
            </a:r>
          </a:p>
        </p:txBody>
      </p:sp>
      <p:sp>
        <p:nvSpPr>
          <p:cNvPr id="4" name="Slide Number Placeholder 3"/>
          <p:cNvSpPr>
            <a:spLocks noGrp="1"/>
          </p:cNvSpPr>
          <p:nvPr>
            <p:ph type="sldNum" sz="quarter" idx="5"/>
          </p:nvPr>
        </p:nvSpPr>
        <p:spPr/>
        <p:txBody>
          <a:bodyPr/>
          <a:lstStyle/>
          <a:p>
            <a:fld id="{557E57F4-9D9C-5847-BCD2-13B860A1E044}" type="slidenum">
              <a:rPr lang="en-US" smtClean="0"/>
              <a:t>18</a:t>
            </a:fld>
            <a:endParaRPr lang="en-US" dirty="0"/>
          </a:p>
        </p:txBody>
      </p:sp>
    </p:spTree>
    <p:extLst>
      <p:ext uri="{BB962C8B-B14F-4D97-AF65-F5344CB8AC3E}">
        <p14:creationId xmlns:p14="http://schemas.microsoft.com/office/powerpoint/2010/main" val="24215007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Juan – This is good data showing a higher percent of students in every ethnicity completing transfer level English – but also showing a persistent equity gap in success with some improvement among LatinX and a widening gap among African Americans.</a:t>
            </a:r>
          </a:p>
          <a:p>
            <a:endParaRPr lang="en-US" dirty="0"/>
          </a:p>
          <a:p>
            <a:r>
              <a:rPr lang="en-US"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hlinkClick r:id="rId3"/>
              </a:rPr>
              <a:t>https://www.canyons.edu/_resources/documents/administration/irpie/CanyonsAB705Fall2019Data.pdf</a:t>
            </a:r>
            <a:r>
              <a:rPr lang="en-US" sz="1200" b="0" i="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557E57F4-9D9C-5847-BCD2-13B860A1E044}" type="slidenum">
              <a:rPr lang="en-US" smtClean="0"/>
              <a:t>19</a:t>
            </a:fld>
            <a:endParaRPr lang="en-US" dirty="0"/>
          </a:p>
        </p:txBody>
      </p:sp>
    </p:spTree>
    <p:extLst>
      <p:ext uri="{BB962C8B-B14F-4D97-AF65-F5344CB8AC3E}">
        <p14:creationId xmlns:p14="http://schemas.microsoft.com/office/powerpoint/2010/main" val="35814925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Lisa will do bullets 1 &amp; 2 (data &amp; regs). Kathy will do bullets 3 &amp; 4 (innovation points)</a:t>
            </a:r>
          </a:p>
        </p:txBody>
      </p:sp>
      <p:sp>
        <p:nvSpPr>
          <p:cNvPr id="4" name="Slide Number Placeholder 3"/>
          <p:cNvSpPr>
            <a:spLocks noGrp="1"/>
          </p:cNvSpPr>
          <p:nvPr>
            <p:ph type="sldNum" sz="quarter" idx="5"/>
          </p:nvPr>
        </p:nvSpPr>
        <p:spPr/>
        <p:txBody>
          <a:bodyPr/>
          <a:lstStyle/>
          <a:p>
            <a:fld id="{557E57F4-9D9C-5847-BCD2-13B860A1E044}" type="slidenum">
              <a:rPr lang="en-US" smtClean="0"/>
              <a:t>21</a:t>
            </a:fld>
            <a:endParaRPr lang="en-US"/>
          </a:p>
        </p:txBody>
      </p:sp>
    </p:spTree>
    <p:extLst>
      <p:ext uri="{BB962C8B-B14F-4D97-AF65-F5344CB8AC3E}">
        <p14:creationId xmlns:p14="http://schemas.microsoft.com/office/powerpoint/2010/main" val="2712253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Lisa</a:t>
            </a:r>
          </a:p>
        </p:txBody>
      </p:sp>
      <p:sp>
        <p:nvSpPr>
          <p:cNvPr id="4" name="Slide Number Placeholder 3"/>
          <p:cNvSpPr>
            <a:spLocks noGrp="1"/>
          </p:cNvSpPr>
          <p:nvPr>
            <p:ph type="sldNum" sz="quarter" idx="5"/>
          </p:nvPr>
        </p:nvSpPr>
        <p:spPr/>
        <p:txBody>
          <a:bodyPr/>
          <a:lstStyle/>
          <a:p>
            <a:fld id="{557E57F4-9D9C-5847-BCD2-13B860A1E044}" type="slidenum">
              <a:rPr lang="en-US" smtClean="0"/>
              <a:t>22</a:t>
            </a:fld>
            <a:endParaRPr lang="en-US"/>
          </a:p>
        </p:txBody>
      </p:sp>
    </p:spTree>
    <p:extLst>
      <p:ext uri="{BB962C8B-B14F-4D97-AF65-F5344CB8AC3E}">
        <p14:creationId xmlns:p14="http://schemas.microsoft.com/office/powerpoint/2010/main" val="4179210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Janet – introduce yourselves in this order</a:t>
            </a:r>
          </a:p>
        </p:txBody>
      </p:sp>
      <p:sp>
        <p:nvSpPr>
          <p:cNvPr id="4" name="Slide Number Placeholder 3"/>
          <p:cNvSpPr>
            <a:spLocks noGrp="1"/>
          </p:cNvSpPr>
          <p:nvPr>
            <p:ph type="sldNum" sz="quarter" idx="5"/>
          </p:nvPr>
        </p:nvSpPr>
        <p:spPr/>
        <p:txBody>
          <a:bodyPr/>
          <a:lstStyle/>
          <a:p>
            <a:fld id="{557E57F4-9D9C-5847-BCD2-13B860A1E044}" type="slidenum">
              <a:rPr lang="en-US" smtClean="0"/>
              <a:t>3</a:t>
            </a:fld>
            <a:endParaRPr lang="en-US" dirty="0"/>
          </a:p>
        </p:txBody>
      </p:sp>
    </p:spTree>
    <p:extLst>
      <p:ext uri="{BB962C8B-B14F-4D97-AF65-F5344CB8AC3E}">
        <p14:creationId xmlns:p14="http://schemas.microsoft.com/office/powerpoint/2010/main" val="7440227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Lisa</a:t>
            </a:r>
          </a:p>
        </p:txBody>
      </p:sp>
      <p:sp>
        <p:nvSpPr>
          <p:cNvPr id="4" name="Slide Number Placeholder 3"/>
          <p:cNvSpPr>
            <a:spLocks noGrp="1"/>
          </p:cNvSpPr>
          <p:nvPr>
            <p:ph type="sldNum" sz="quarter" idx="5"/>
          </p:nvPr>
        </p:nvSpPr>
        <p:spPr/>
        <p:txBody>
          <a:bodyPr/>
          <a:lstStyle/>
          <a:p>
            <a:fld id="{557E57F4-9D9C-5847-BCD2-13B860A1E044}" type="slidenum">
              <a:rPr lang="en-US" smtClean="0"/>
              <a:t>23</a:t>
            </a:fld>
            <a:endParaRPr lang="en-US"/>
          </a:p>
        </p:txBody>
      </p:sp>
    </p:spTree>
    <p:extLst>
      <p:ext uri="{BB962C8B-B14F-4D97-AF65-F5344CB8AC3E}">
        <p14:creationId xmlns:p14="http://schemas.microsoft.com/office/powerpoint/2010/main" val="6609357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Lisa</a:t>
            </a:r>
          </a:p>
        </p:txBody>
      </p:sp>
      <p:sp>
        <p:nvSpPr>
          <p:cNvPr id="4" name="Slide Number Placeholder 3"/>
          <p:cNvSpPr>
            <a:spLocks noGrp="1"/>
          </p:cNvSpPr>
          <p:nvPr>
            <p:ph type="sldNum" sz="quarter" idx="5"/>
          </p:nvPr>
        </p:nvSpPr>
        <p:spPr/>
        <p:txBody>
          <a:bodyPr/>
          <a:lstStyle/>
          <a:p>
            <a:fld id="{557E57F4-9D9C-5847-BCD2-13B860A1E044}" type="slidenum">
              <a:rPr lang="en-US" smtClean="0"/>
              <a:t>24</a:t>
            </a:fld>
            <a:endParaRPr lang="en-US"/>
          </a:p>
        </p:txBody>
      </p:sp>
    </p:spTree>
    <p:extLst>
      <p:ext uri="{BB962C8B-B14F-4D97-AF65-F5344CB8AC3E}">
        <p14:creationId xmlns:p14="http://schemas.microsoft.com/office/powerpoint/2010/main" val="62482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Kathy</a:t>
            </a:r>
          </a:p>
        </p:txBody>
      </p:sp>
      <p:sp>
        <p:nvSpPr>
          <p:cNvPr id="4" name="Slide Number Placeholder 3"/>
          <p:cNvSpPr>
            <a:spLocks noGrp="1"/>
          </p:cNvSpPr>
          <p:nvPr>
            <p:ph type="sldNum" sz="quarter" idx="5"/>
          </p:nvPr>
        </p:nvSpPr>
        <p:spPr/>
        <p:txBody>
          <a:bodyPr/>
          <a:lstStyle/>
          <a:p>
            <a:fld id="{557E57F4-9D9C-5847-BCD2-13B860A1E044}" type="slidenum">
              <a:rPr lang="en-US" smtClean="0"/>
              <a:t>25</a:t>
            </a:fld>
            <a:endParaRPr lang="en-US"/>
          </a:p>
        </p:txBody>
      </p:sp>
    </p:spTree>
    <p:extLst>
      <p:ext uri="{BB962C8B-B14F-4D97-AF65-F5344CB8AC3E}">
        <p14:creationId xmlns:p14="http://schemas.microsoft.com/office/powerpoint/2010/main" val="344165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ヒラギノ角ゴ Pro W3" charset="-128"/>
                <a:cs typeface="ヒラギノ角ゴ Pro W3" charset="-128"/>
              </a:rPr>
              <a:t>Kathy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ヒラギノ角ゴ Pro W3" charset="-128"/>
                <a:cs typeface="ヒラギノ角ゴ Pro W3" charset="-128"/>
              </a:rPr>
              <a:t>Rodriguez, O., Bohn, S., Hill, L., &amp; Brooks, B. (2019). </a:t>
            </a:r>
            <a:r>
              <a:rPr lang="en-US" sz="1200" i="1" kern="1200" dirty="0">
                <a:solidFill>
                  <a:schemeClr val="tx1"/>
                </a:solidFill>
                <a:effectLst/>
                <a:latin typeface="+mn-lt"/>
                <a:ea typeface="ヒラギノ角ゴ Pro W3" charset="-128"/>
                <a:cs typeface="ヒラギノ角ゴ Pro W3" charset="-128"/>
              </a:rPr>
              <a:t>English as a second language in California’s community colleges. </a:t>
            </a:r>
            <a:r>
              <a:rPr lang="en-US" sz="1200" kern="1200" dirty="0">
                <a:solidFill>
                  <a:schemeClr val="tx1"/>
                </a:solidFill>
                <a:effectLst/>
                <a:latin typeface="+mn-lt"/>
                <a:ea typeface="ヒラギノ角ゴ Pro W3" charset="-128"/>
                <a:cs typeface="ヒラギノ角ゴ Pro W3" charset="-128"/>
              </a:rPr>
              <a:t>San Francisco, CA: Public Policy Institute of California. Retrieved from https://</a:t>
            </a:r>
            <a:r>
              <a:rPr lang="en-US" sz="1200" kern="1200" dirty="0" err="1">
                <a:solidFill>
                  <a:schemeClr val="tx1"/>
                </a:solidFill>
                <a:effectLst/>
                <a:latin typeface="+mn-lt"/>
                <a:ea typeface="ヒラギノ角ゴ Pro W3" charset="-128"/>
                <a:cs typeface="ヒラギノ角ゴ Pro W3" charset="-128"/>
              </a:rPr>
              <a:t>www.ppic.org</a:t>
            </a:r>
            <a:r>
              <a:rPr lang="en-US" sz="1200" kern="1200" dirty="0">
                <a:solidFill>
                  <a:schemeClr val="tx1"/>
                </a:solidFill>
                <a:effectLst/>
                <a:latin typeface="+mn-lt"/>
                <a:ea typeface="ヒラギノ角ゴ Pro W3" charset="-128"/>
                <a:cs typeface="ヒラギノ角ゴ Pro W3" charset="-128"/>
              </a:rPr>
              <a:t>/wp-content/uploads/</a:t>
            </a:r>
            <a:r>
              <a:rPr lang="en-US" sz="1200" kern="1200" dirty="0" err="1">
                <a:solidFill>
                  <a:schemeClr val="tx1"/>
                </a:solidFill>
                <a:effectLst/>
                <a:latin typeface="+mn-lt"/>
                <a:ea typeface="ヒラギノ角ゴ Pro W3" charset="-128"/>
                <a:cs typeface="ヒラギノ角ゴ Pro W3" charset="-128"/>
              </a:rPr>
              <a:t>english</a:t>
            </a:r>
            <a:r>
              <a:rPr lang="en-US" sz="1200" kern="1200" dirty="0">
                <a:solidFill>
                  <a:schemeClr val="tx1"/>
                </a:solidFill>
                <a:effectLst/>
                <a:latin typeface="+mn-lt"/>
                <a:ea typeface="ヒラギノ角ゴ Pro W3" charset="-128"/>
                <a:cs typeface="ヒラギノ角ゴ Pro W3" charset="-128"/>
              </a:rPr>
              <a:t>-as-a- second-language-in-</a:t>
            </a:r>
            <a:r>
              <a:rPr lang="en-US" sz="1200" kern="1200" dirty="0" err="1">
                <a:solidFill>
                  <a:schemeClr val="tx1"/>
                </a:solidFill>
                <a:effectLst/>
                <a:latin typeface="+mn-lt"/>
                <a:ea typeface="ヒラギノ角ゴ Pro W3" charset="-128"/>
                <a:cs typeface="ヒラギノ角ゴ Pro W3" charset="-128"/>
              </a:rPr>
              <a:t>californias</a:t>
            </a:r>
            <a:r>
              <a:rPr lang="en-US" sz="1200" kern="1200" dirty="0">
                <a:solidFill>
                  <a:schemeClr val="tx1"/>
                </a:solidFill>
                <a:effectLst/>
                <a:latin typeface="+mn-lt"/>
                <a:ea typeface="ヒラギノ角ゴ Pro W3" charset="-128"/>
                <a:cs typeface="ヒラギノ角ゴ Pro W3" charset="-128"/>
              </a:rPr>
              <a:t>-community-</a:t>
            </a:r>
            <a:r>
              <a:rPr lang="en-US" sz="1200" kern="1200" dirty="0" err="1">
                <a:solidFill>
                  <a:schemeClr val="tx1"/>
                </a:solidFill>
                <a:effectLst/>
                <a:latin typeface="+mn-lt"/>
                <a:ea typeface="ヒラギノ角ゴ Pro W3" charset="-128"/>
                <a:cs typeface="ヒラギノ角ゴ Pro W3" charset="-128"/>
              </a:rPr>
              <a:t>colleges.pdf</a:t>
            </a:r>
            <a:r>
              <a:rPr lang="en-US" sz="1200" kern="1200" dirty="0">
                <a:solidFill>
                  <a:schemeClr val="tx1"/>
                </a:solidFill>
                <a:effectLst/>
                <a:latin typeface="+mn-lt"/>
                <a:ea typeface="ヒラギノ角ゴ Pro W3" charset="-128"/>
                <a:cs typeface="ヒラギノ角ゴ Pro W3" charset="-128"/>
              </a:rPr>
              <a:t> </a:t>
            </a:r>
            <a:endParaRPr lang="en-US" dirty="0"/>
          </a:p>
        </p:txBody>
      </p:sp>
      <p:sp>
        <p:nvSpPr>
          <p:cNvPr id="4" name="Slide Number Placeholder 3"/>
          <p:cNvSpPr>
            <a:spLocks noGrp="1"/>
          </p:cNvSpPr>
          <p:nvPr>
            <p:ph type="sldNum" sz="quarter" idx="5"/>
          </p:nvPr>
        </p:nvSpPr>
        <p:spPr/>
        <p:txBody>
          <a:bodyPr/>
          <a:lstStyle/>
          <a:p>
            <a:fld id="{557E57F4-9D9C-5847-BCD2-13B860A1E044}" type="slidenum">
              <a:rPr lang="en-US" smtClean="0"/>
              <a:t>26</a:t>
            </a:fld>
            <a:endParaRPr lang="en-US"/>
          </a:p>
        </p:txBody>
      </p:sp>
    </p:spTree>
    <p:extLst>
      <p:ext uri="{BB962C8B-B14F-4D97-AF65-F5344CB8AC3E}">
        <p14:creationId xmlns:p14="http://schemas.microsoft.com/office/powerpoint/2010/main" val="10798028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Kathy</a:t>
            </a:r>
          </a:p>
        </p:txBody>
      </p:sp>
      <p:sp>
        <p:nvSpPr>
          <p:cNvPr id="4" name="Slide Number Placeholder 3"/>
          <p:cNvSpPr>
            <a:spLocks noGrp="1"/>
          </p:cNvSpPr>
          <p:nvPr>
            <p:ph type="sldNum" sz="quarter" idx="5"/>
          </p:nvPr>
        </p:nvSpPr>
        <p:spPr/>
        <p:txBody>
          <a:bodyPr/>
          <a:lstStyle/>
          <a:p>
            <a:fld id="{557E57F4-9D9C-5847-BCD2-13B860A1E044}" type="slidenum">
              <a:rPr lang="en-US" smtClean="0"/>
              <a:t>27</a:t>
            </a:fld>
            <a:endParaRPr lang="en-US"/>
          </a:p>
        </p:txBody>
      </p:sp>
    </p:spTree>
    <p:extLst>
      <p:ext uri="{BB962C8B-B14F-4D97-AF65-F5344CB8AC3E}">
        <p14:creationId xmlns:p14="http://schemas.microsoft.com/office/powerpoint/2010/main" val="7323995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Janet - This is a screen capture from the AB 705 course on the VRC. The Statement seems incontrovertible – direct placement benefits all DSPS&lt; EOPS&lt; and ESL – The data DOES NOT support that claim</a:t>
            </a:r>
          </a:p>
        </p:txBody>
      </p:sp>
      <p:sp>
        <p:nvSpPr>
          <p:cNvPr id="4" name="Slide Number Placeholder 3"/>
          <p:cNvSpPr>
            <a:spLocks noGrp="1"/>
          </p:cNvSpPr>
          <p:nvPr>
            <p:ph type="sldNum" sz="quarter" idx="5"/>
          </p:nvPr>
        </p:nvSpPr>
        <p:spPr/>
        <p:txBody>
          <a:bodyPr/>
          <a:lstStyle/>
          <a:p>
            <a:fld id="{557E57F4-9D9C-5847-BCD2-13B860A1E044}" type="slidenum">
              <a:rPr lang="en-US" smtClean="0"/>
              <a:t>29</a:t>
            </a:fld>
            <a:endParaRPr lang="en-US" dirty="0"/>
          </a:p>
        </p:txBody>
      </p:sp>
    </p:spTree>
    <p:extLst>
      <p:ext uri="{BB962C8B-B14F-4D97-AF65-F5344CB8AC3E}">
        <p14:creationId xmlns:p14="http://schemas.microsoft.com/office/powerpoint/2010/main" val="25715217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this better for DSPS students?</a:t>
            </a:r>
          </a:p>
        </p:txBody>
      </p:sp>
      <p:sp>
        <p:nvSpPr>
          <p:cNvPr id="4" name="Slide Number Placeholder 3"/>
          <p:cNvSpPr>
            <a:spLocks noGrp="1"/>
          </p:cNvSpPr>
          <p:nvPr>
            <p:ph type="sldNum" sz="quarter" idx="5"/>
          </p:nvPr>
        </p:nvSpPr>
        <p:spPr/>
        <p:txBody>
          <a:bodyPr/>
          <a:lstStyle/>
          <a:p>
            <a:fld id="{557E57F4-9D9C-5847-BCD2-13B860A1E044}" type="slidenum">
              <a:rPr lang="en-US" smtClean="0"/>
              <a:t>30</a:t>
            </a:fld>
            <a:endParaRPr lang="en-US" dirty="0"/>
          </a:p>
        </p:txBody>
      </p:sp>
    </p:spTree>
    <p:extLst>
      <p:ext uri="{BB962C8B-B14F-4D97-AF65-F5344CB8AC3E}">
        <p14:creationId xmlns:p14="http://schemas.microsoft.com/office/powerpoint/2010/main" val="34629487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Puente is a success story with a larger transfer enrollment, tremendous increase in success with only a moderate increase in failure compared to increased transfer success.</a:t>
            </a:r>
          </a:p>
        </p:txBody>
      </p:sp>
      <p:sp>
        <p:nvSpPr>
          <p:cNvPr id="4" name="Slide Number Placeholder 3"/>
          <p:cNvSpPr>
            <a:spLocks noGrp="1"/>
          </p:cNvSpPr>
          <p:nvPr>
            <p:ph type="sldNum" sz="quarter" idx="5"/>
          </p:nvPr>
        </p:nvSpPr>
        <p:spPr/>
        <p:txBody>
          <a:bodyPr/>
          <a:lstStyle/>
          <a:p>
            <a:fld id="{557E57F4-9D9C-5847-BCD2-13B860A1E044}" type="slidenum">
              <a:rPr lang="en-US" smtClean="0"/>
              <a:t>31</a:t>
            </a:fld>
            <a:endParaRPr lang="en-US" dirty="0"/>
          </a:p>
        </p:txBody>
      </p:sp>
    </p:spTree>
    <p:extLst>
      <p:ext uri="{BB962C8B-B14F-4D97-AF65-F5344CB8AC3E}">
        <p14:creationId xmlns:p14="http://schemas.microsoft.com/office/powerpoint/2010/main" val="41701105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 - We need to examine special student populations – beyond ethnicity – EOPS - low income as a proxy </a:t>
            </a:r>
          </a:p>
        </p:txBody>
      </p:sp>
      <p:sp>
        <p:nvSpPr>
          <p:cNvPr id="4" name="Slide Number Placeholder 3"/>
          <p:cNvSpPr>
            <a:spLocks noGrp="1"/>
          </p:cNvSpPr>
          <p:nvPr>
            <p:ph type="sldNum" sz="quarter" idx="5"/>
          </p:nvPr>
        </p:nvSpPr>
        <p:spPr/>
        <p:txBody>
          <a:bodyPr/>
          <a:lstStyle/>
          <a:p>
            <a:fld id="{557E57F4-9D9C-5847-BCD2-13B860A1E044}" type="slidenum">
              <a:rPr lang="en-US" smtClean="0"/>
              <a:t>32</a:t>
            </a:fld>
            <a:endParaRPr lang="en-US" dirty="0"/>
          </a:p>
        </p:txBody>
      </p:sp>
    </p:spTree>
    <p:extLst>
      <p:ext uri="{BB962C8B-B14F-4D97-AF65-F5344CB8AC3E}">
        <p14:creationId xmlns:p14="http://schemas.microsoft.com/office/powerpoint/2010/main" val="4042151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Statewide data for veterans in English. Since 2016 </a:t>
            </a:r>
            <a:r>
              <a:rPr lang="en-US" b="1" dirty="0"/>
              <a:t>enrollmen</a:t>
            </a:r>
            <a:r>
              <a:rPr lang="en-US" dirty="0"/>
              <a:t>t in transferable English has increased 339;</a:t>
            </a:r>
          </a:p>
          <a:p>
            <a:r>
              <a:rPr lang="en-US" b="1" dirty="0"/>
              <a:t>Success only increased by 153</a:t>
            </a:r>
          </a:p>
          <a:p>
            <a:r>
              <a:rPr lang="en-US" b="1" dirty="0"/>
              <a:t>And failure </a:t>
            </a:r>
            <a:r>
              <a:rPr lang="en-US" b="0" dirty="0"/>
              <a:t>(which can impact GI bill)</a:t>
            </a:r>
            <a:r>
              <a:rPr lang="en-US" b="1" dirty="0"/>
              <a:t> increased by 186 – ,</a:t>
            </a:r>
            <a:r>
              <a:rPr lang="en-US" b="0" dirty="0"/>
              <a:t>more failed than succeeded what are the unintended consequences</a:t>
            </a:r>
          </a:p>
          <a:p>
            <a:endParaRPr lang="en-US" dirty="0"/>
          </a:p>
        </p:txBody>
      </p:sp>
      <p:sp>
        <p:nvSpPr>
          <p:cNvPr id="4" name="Slide Number Placeholder 3"/>
          <p:cNvSpPr>
            <a:spLocks noGrp="1"/>
          </p:cNvSpPr>
          <p:nvPr>
            <p:ph type="sldNum" sz="quarter" idx="5"/>
          </p:nvPr>
        </p:nvSpPr>
        <p:spPr/>
        <p:txBody>
          <a:bodyPr/>
          <a:lstStyle/>
          <a:p>
            <a:fld id="{557E57F4-9D9C-5847-BCD2-13B860A1E044}" type="slidenum">
              <a:rPr lang="en-US" smtClean="0"/>
              <a:t>33</a:t>
            </a:fld>
            <a:endParaRPr lang="en-US" dirty="0"/>
          </a:p>
        </p:txBody>
      </p:sp>
    </p:spTree>
    <p:extLst>
      <p:ext uri="{BB962C8B-B14F-4D97-AF65-F5344CB8AC3E}">
        <p14:creationId xmlns:p14="http://schemas.microsoft.com/office/powerpoint/2010/main" val="3285470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Janet – note this is the official email from the CCCO April 2019</a:t>
            </a:r>
          </a:p>
        </p:txBody>
      </p:sp>
      <p:sp>
        <p:nvSpPr>
          <p:cNvPr id="4" name="Slide Number Placeholder 3"/>
          <p:cNvSpPr>
            <a:spLocks noGrp="1"/>
          </p:cNvSpPr>
          <p:nvPr>
            <p:ph type="sldNum" sz="quarter" idx="5"/>
          </p:nvPr>
        </p:nvSpPr>
        <p:spPr/>
        <p:txBody>
          <a:bodyPr/>
          <a:lstStyle/>
          <a:p>
            <a:fld id="{557E57F4-9D9C-5847-BCD2-13B860A1E044}" type="slidenum">
              <a:rPr lang="en-US" smtClean="0"/>
              <a:t>5</a:t>
            </a:fld>
            <a:endParaRPr lang="en-US" dirty="0"/>
          </a:p>
        </p:txBody>
      </p:sp>
    </p:spTree>
    <p:extLst>
      <p:ext uri="{BB962C8B-B14F-4D97-AF65-F5344CB8AC3E}">
        <p14:creationId xmlns:p14="http://schemas.microsoft.com/office/powerpoint/2010/main" val="5432438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we use our Fall 20109 data to improve our serve? The foster youth data on placement into transfer, as well as other special populations</a:t>
            </a:r>
          </a:p>
        </p:txBody>
      </p:sp>
      <p:sp>
        <p:nvSpPr>
          <p:cNvPr id="4" name="Slide Number Placeholder 3"/>
          <p:cNvSpPr>
            <a:spLocks noGrp="1"/>
          </p:cNvSpPr>
          <p:nvPr>
            <p:ph type="sldNum" sz="quarter" idx="5"/>
          </p:nvPr>
        </p:nvSpPr>
        <p:spPr/>
        <p:txBody>
          <a:bodyPr/>
          <a:lstStyle/>
          <a:p>
            <a:fld id="{08A3C55B-641F-FA41-92BD-932AB9297611}" type="slidenum">
              <a:rPr lang="en-US" smtClean="0"/>
              <a:t>34</a:t>
            </a:fld>
            <a:endParaRPr lang="en-US" dirty="0"/>
          </a:p>
        </p:txBody>
      </p:sp>
    </p:spTree>
    <p:extLst>
      <p:ext uri="{BB962C8B-B14F-4D97-AF65-F5344CB8AC3E}">
        <p14:creationId xmlns:p14="http://schemas.microsoft.com/office/powerpoint/2010/main" val="17989454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more special populations data for you to consider and look at within your own college</a:t>
            </a:r>
          </a:p>
        </p:txBody>
      </p:sp>
      <p:sp>
        <p:nvSpPr>
          <p:cNvPr id="4" name="Slide Number Placeholder 3"/>
          <p:cNvSpPr>
            <a:spLocks noGrp="1"/>
          </p:cNvSpPr>
          <p:nvPr>
            <p:ph type="sldNum" sz="quarter" idx="5"/>
          </p:nvPr>
        </p:nvSpPr>
        <p:spPr/>
        <p:txBody>
          <a:bodyPr/>
          <a:lstStyle/>
          <a:p>
            <a:fld id="{557E57F4-9D9C-5847-BCD2-13B860A1E044}" type="slidenum">
              <a:rPr lang="en-US" smtClean="0"/>
              <a:t>35</a:t>
            </a:fld>
            <a:endParaRPr lang="en-US" dirty="0"/>
          </a:p>
        </p:txBody>
      </p:sp>
    </p:spTree>
    <p:extLst>
      <p:ext uri="{BB962C8B-B14F-4D97-AF65-F5344CB8AC3E}">
        <p14:creationId xmlns:p14="http://schemas.microsoft.com/office/powerpoint/2010/main" val="16599133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 – success rates </a:t>
            </a:r>
          </a:p>
        </p:txBody>
      </p:sp>
      <p:sp>
        <p:nvSpPr>
          <p:cNvPr id="4" name="Slide Number Placeholder 3"/>
          <p:cNvSpPr>
            <a:spLocks noGrp="1"/>
          </p:cNvSpPr>
          <p:nvPr>
            <p:ph type="sldNum" sz="quarter" idx="5"/>
          </p:nvPr>
        </p:nvSpPr>
        <p:spPr/>
        <p:txBody>
          <a:bodyPr/>
          <a:lstStyle/>
          <a:p>
            <a:fld id="{557E57F4-9D9C-5847-BCD2-13B860A1E044}" type="slidenum">
              <a:rPr lang="en-US" smtClean="0"/>
              <a:t>36</a:t>
            </a:fld>
            <a:endParaRPr lang="en-US" dirty="0"/>
          </a:p>
        </p:txBody>
      </p:sp>
    </p:spTree>
    <p:extLst>
      <p:ext uri="{BB962C8B-B14F-4D97-AF65-F5344CB8AC3E}">
        <p14:creationId xmlns:p14="http://schemas.microsoft.com/office/powerpoint/2010/main" val="610739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 compared the equity gap in math growing</a:t>
            </a:r>
          </a:p>
          <a:p>
            <a:r>
              <a:rPr lang="en-US" dirty="0"/>
              <a:t>These data are from the CCCCO Datamart looking at Math TOP Code success and comparing ethnicity</a:t>
            </a:r>
          </a:p>
        </p:txBody>
      </p:sp>
      <p:sp>
        <p:nvSpPr>
          <p:cNvPr id="4" name="Slide Number Placeholder 3"/>
          <p:cNvSpPr>
            <a:spLocks noGrp="1"/>
          </p:cNvSpPr>
          <p:nvPr>
            <p:ph type="sldNum" sz="quarter" idx="5"/>
          </p:nvPr>
        </p:nvSpPr>
        <p:spPr/>
        <p:txBody>
          <a:bodyPr/>
          <a:lstStyle/>
          <a:p>
            <a:fld id="{557E57F4-9D9C-5847-BCD2-13B860A1E044}" type="slidenum">
              <a:rPr lang="en-US" smtClean="0"/>
              <a:t>37</a:t>
            </a:fld>
            <a:endParaRPr lang="en-US" dirty="0"/>
          </a:p>
        </p:txBody>
      </p:sp>
    </p:spTree>
    <p:extLst>
      <p:ext uri="{BB962C8B-B14F-4D97-AF65-F5344CB8AC3E}">
        <p14:creationId xmlns:p14="http://schemas.microsoft.com/office/powerpoint/2010/main" val="34884657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is coding important? </a:t>
            </a:r>
          </a:p>
          <a:p>
            <a:r>
              <a:rPr lang="en-US" dirty="0"/>
              <a:t>Because we know that some of our strategies are working and some are not.</a:t>
            </a:r>
          </a:p>
          <a:p>
            <a:r>
              <a:rPr lang="en-US" dirty="0"/>
              <a:t>This is some data we are examining in the Guided Pathways Taskforce. Faculty POV may vary from other POV. For instance, I was reviewing a MMAP presentation of data from a college that showed success and throughput rates. It included a comment about the throughput rate increasing even with a “slight decrease” in success. But that “slight decrease” meant that as many students as were succeeding were now failing. And when the failures are disaggregated new stories come to light. Here the success rates of White non-Hispanic students are compared with the other ethnicities regarding success rates. Some refer to this as an equity gap. </a:t>
            </a:r>
          </a:p>
        </p:txBody>
      </p:sp>
      <p:sp>
        <p:nvSpPr>
          <p:cNvPr id="4" name="Slide Number Placeholder 3"/>
          <p:cNvSpPr>
            <a:spLocks noGrp="1"/>
          </p:cNvSpPr>
          <p:nvPr>
            <p:ph type="sldNum" sz="quarter" idx="5"/>
          </p:nvPr>
        </p:nvSpPr>
        <p:spPr/>
        <p:txBody>
          <a:bodyPr/>
          <a:lstStyle/>
          <a:p>
            <a:fld id="{08A3C55B-641F-FA41-92BD-932AB9297611}" type="slidenum">
              <a:rPr lang="en-US" smtClean="0"/>
              <a:t>38</a:t>
            </a:fld>
            <a:endParaRPr lang="en-US" dirty="0"/>
          </a:p>
        </p:txBody>
      </p:sp>
    </p:spTree>
    <p:extLst>
      <p:ext uri="{BB962C8B-B14F-4D97-AF65-F5344CB8AC3E}">
        <p14:creationId xmlns:p14="http://schemas.microsoft.com/office/powerpoint/2010/main" val="7480906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a:t>
            </a:r>
          </a:p>
        </p:txBody>
      </p:sp>
      <p:sp>
        <p:nvSpPr>
          <p:cNvPr id="4" name="Slide Number Placeholder 3"/>
          <p:cNvSpPr>
            <a:spLocks noGrp="1"/>
          </p:cNvSpPr>
          <p:nvPr>
            <p:ph type="sldNum" sz="quarter" idx="5"/>
          </p:nvPr>
        </p:nvSpPr>
        <p:spPr/>
        <p:txBody>
          <a:bodyPr/>
          <a:lstStyle/>
          <a:p>
            <a:fld id="{557E57F4-9D9C-5847-BCD2-13B860A1E044}" type="slidenum">
              <a:rPr lang="en-US" smtClean="0"/>
              <a:t>39</a:t>
            </a:fld>
            <a:endParaRPr lang="en-US" dirty="0"/>
          </a:p>
        </p:txBody>
      </p:sp>
    </p:spTree>
    <p:extLst>
      <p:ext uri="{BB962C8B-B14F-4D97-AF65-F5344CB8AC3E}">
        <p14:creationId xmlns:p14="http://schemas.microsoft.com/office/powerpoint/2010/main" val="30966993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Juan</a:t>
            </a:r>
          </a:p>
        </p:txBody>
      </p:sp>
      <p:sp>
        <p:nvSpPr>
          <p:cNvPr id="4" name="Slide Number Placeholder 3"/>
          <p:cNvSpPr>
            <a:spLocks noGrp="1"/>
          </p:cNvSpPr>
          <p:nvPr>
            <p:ph type="sldNum" sz="quarter" idx="5"/>
          </p:nvPr>
        </p:nvSpPr>
        <p:spPr/>
        <p:txBody>
          <a:bodyPr/>
          <a:lstStyle/>
          <a:p>
            <a:fld id="{557E57F4-9D9C-5847-BCD2-13B860A1E044}" type="slidenum">
              <a:rPr lang="en-US" smtClean="0"/>
              <a:t>40</a:t>
            </a:fld>
            <a:endParaRPr lang="en-US" dirty="0"/>
          </a:p>
        </p:txBody>
      </p:sp>
    </p:spTree>
    <p:extLst>
      <p:ext uri="{BB962C8B-B14F-4D97-AF65-F5344CB8AC3E}">
        <p14:creationId xmlns:p14="http://schemas.microsoft.com/office/powerpoint/2010/main" val="15311531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7E57F4-9D9C-5847-BCD2-13B860A1E044}" type="slidenum">
              <a:rPr lang="en-US" smtClean="0"/>
              <a:t>41</a:t>
            </a:fld>
            <a:endParaRPr lang="en-US" dirty="0"/>
          </a:p>
        </p:txBody>
      </p:sp>
    </p:spTree>
    <p:extLst>
      <p:ext uri="{BB962C8B-B14F-4D97-AF65-F5344CB8AC3E}">
        <p14:creationId xmlns:p14="http://schemas.microsoft.com/office/powerpoint/2010/main" val="29584963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Angela</a:t>
            </a:r>
          </a:p>
        </p:txBody>
      </p:sp>
      <p:sp>
        <p:nvSpPr>
          <p:cNvPr id="4" name="Slide Number Placeholder 3"/>
          <p:cNvSpPr>
            <a:spLocks noGrp="1"/>
          </p:cNvSpPr>
          <p:nvPr>
            <p:ph type="sldNum" sz="quarter" idx="5"/>
          </p:nvPr>
        </p:nvSpPr>
        <p:spPr/>
        <p:txBody>
          <a:bodyPr/>
          <a:lstStyle/>
          <a:p>
            <a:fld id="{557E57F4-9D9C-5847-BCD2-13B860A1E044}" type="slidenum">
              <a:rPr lang="en-US" smtClean="0"/>
              <a:t>42</a:t>
            </a:fld>
            <a:endParaRPr lang="en-US" dirty="0"/>
          </a:p>
        </p:txBody>
      </p:sp>
    </p:spTree>
    <p:extLst>
      <p:ext uri="{BB962C8B-B14F-4D97-AF65-F5344CB8AC3E}">
        <p14:creationId xmlns:p14="http://schemas.microsoft.com/office/powerpoint/2010/main" val="39290930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Angela – Outlier and combined skills from lower level classes and was an important option for students who did not do well in HS</a:t>
            </a:r>
          </a:p>
        </p:txBody>
      </p:sp>
      <p:sp>
        <p:nvSpPr>
          <p:cNvPr id="4" name="Slide Number Placeholder 3"/>
          <p:cNvSpPr>
            <a:spLocks noGrp="1"/>
          </p:cNvSpPr>
          <p:nvPr>
            <p:ph type="sldNum" sz="quarter" idx="5"/>
          </p:nvPr>
        </p:nvSpPr>
        <p:spPr/>
        <p:txBody>
          <a:bodyPr/>
          <a:lstStyle/>
          <a:p>
            <a:fld id="{557E57F4-9D9C-5847-BCD2-13B860A1E044}" type="slidenum">
              <a:rPr lang="en-US" smtClean="0"/>
              <a:t>43</a:t>
            </a:fld>
            <a:endParaRPr lang="en-US" dirty="0"/>
          </a:p>
        </p:txBody>
      </p:sp>
    </p:spTree>
    <p:extLst>
      <p:ext uri="{BB962C8B-B14F-4D97-AF65-F5344CB8AC3E}">
        <p14:creationId xmlns:p14="http://schemas.microsoft.com/office/powerpoint/2010/main" val="675536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Janet - </a:t>
            </a:r>
            <a:r>
              <a:rPr lang="en-US" sz="1200" dirty="0">
                <a:latin typeface="Calibri" panose="020F0502020204030204" pitchFamily="34" charset="0"/>
                <a:cs typeface="Calibri" panose="020F0502020204030204" pitchFamily="34" charset="0"/>
              </a:rPr>
              <a:t>Supply Demand and Equilibrium – slide with example/diagram</a:t>
            </a:r>
          </a:p>
          <a:p>
            <a:r>
              <a:rPr lang="en-US" sz="1200" dirty="0">
                <a:latin typeface="Calibri" panose="020F0502020204030204" pitchFamily="34" charset="0"/>
                <a:cs typeface="Calibri" panose="020F0502020204030204" pitchFamily="34" charset="0"/>
              </a:rPr>
              <a:t>Highlight success, Increased access, positive Throughput data</a:t>
            </a:r>
          </a:p>
          <a:p>
            <a:r>
              <a:rPr lang="en-US" sz="1200" dirty="0">
                <a:latin typeface="Calibri" panose="020F0502020204030204" pitchFamily="34" charset="0"/>
                <a:cs typeface="Calibri" panose="020F0502020204030204" pitchFamily="34" charset="0"/>
              </a:rPr>
              <a:t>Innovative support (ESL support for stats; Intrusive support; ESL/ English collaboration; ESL certificates; ESL – GE; Language issues in math; ESL placement and math placement should not be two separate actions)</a:t>
            </a:r>
          </a:p>
          <a:p>
            <a:r>
              <a:rPr lang="en-US" sz="1200" dirty="0">
                <a:latin typeface="Calibri" panose="020F0502020204030204" pitchFamily="34" charset="0"/>
                <a:cs typeface="Calibri" panose="020F0502020204030204" pitchFamily="34" charset="0"/>
              </a:rPr>
              <a:t>Co-requisites are not panacea</a:t>
            </a:r>
          </a:p>
          <a:p>
            <a:r>
              <a:rPr lang="en-US" sz="1200" dirty="0">
                <a:latin typeface="Calibri" panose="020F0502020204030204" pitchFamily="34" charset="0"/>
                <a:cs typeface="Calibri" panose="020F0502020204030204" pitchFamily="34" charset="0"/>
              </a:rPr>
              <a:t>Variety of curricular approached – DeAnza English – stretch, additional support 5 qtr units to 8 qtr units standard typical single term. Glendale stretch innovation for math</a:t>
            </a:r>
          </a:p>
          <a:p>
            <a:r>
              <a:rPr lang="en-US" sz="1200" dirty="0">
                <a:latin typeface="Calibri" panose="020F0502020204030204" pitchFamily="34" charset="0"/>
                <a:cs typeface="Calibri" panose="020F0502020204030204" pitchFamily="34" charset="0"/>
              </a:rPr>
              <a:t>Second attempts and success (problems with support success and target course failure; sidecar versus integrated support; lab versus additional class)</a:t>
            </a:r>
          </a:p>
          <a:p>
            <a:r>
              <a:rPr lang="en-US" sz="1200" dirty="0">
                <a:latin typeface="Calibri" panose="020F0502020204030204" pitchFamily="34" charset="0"/>
                <a:cs typeface="Calibri" panose="020F0502020204030204" pitchFamily="34" charset="0"/>
              </a:rPr>
              <a:t>Equity gaps - Curricular implications of social justice and relationship to data</a:t>
            </a:r>
          </a:p>
          <a:p>
            <a:r>
              <a:rPr lang="en-US" sz="1200" dirty="0">
                <a:latin typeface="Calibri" panose="020F0502020204030204" pitchFamily="34" charset="0"/>
                <a:cs typeface="Calibri" panose="020F0502020204030204" pitchFamily="34" charset="0"/>
              </a:rPr>
              <a:t>Reasons for dropping are critical</a:t>
            </a:r>
          </a:p>
          <a:p>
            <a:r>
              <a:rPr lang="en-US" sz="1200" dirty="0">
                <a:latin typeface="Calibri" panose="020F0502020204030204" pitchFamily="34" charset="0"/>
                <a:cs typeface="Calibri" panose="020F0502020204030204" pitchFamily="34" charset="0"/>
              </a:rPr>
              <a:t>GPA change – ripple effect of failure</a:t>
            </a:r>
          </a:p>
          <a:p>
            <a:r>
              <a:rPr lang="en-US" sz="1200" dirty="0">
                <a:latin typeface="Calibri" panose="020F0502020204030204" pitchFamily="34" charset="0"/>
                <a:cs typeface="Calibri" panose="020F0502020204030204" pitchFamily="34" charset="0"/>
              </a:rPr>
              <a:t>Changes in curriculum with COVID DE addenda etc.</a:t>
            </a:r>
          </a:p>
          <a:p>
            <a:r>
              <a:rPr lang="en-US" sz="2000" dirty="0">
                <a:latin typeface="Calibri" panose="020F0502020204030204" pitchFamily="34" charset="0"/>
                <a:cs typeface="Calibri" panose="020F0502020204030204" pitchFamily="34" charset="0"/>
              </a:rPr>
              <a:t>Support for the underprepared student – pedagogical concerns, mitigation – pairing, mentoring, late start ESL, Working with ESL – don’t miss collaboration opportunities</a:t>
            </a:r>
          </a:p>
          <a:p>
            <a:r>
              <a:rPr lang="en-US" sz="2000" dirty="0">
                <a:latin typeface="Calibri" panose="020F0502020204030204" pitchFamily="34" charset="0"/>
                <a:cs typeface="Calibri" panose="020F0502020204030204" pitchFamily="34" charset="0"/>
              </a:rPr>
              <a:t>Colleges offering one level below in English had an important effect for those feeling under-prepared and noncredit opportunities</a:t>
            </a:r>
          </a:p>
          <a:p>
            <a:endParaRPr lang="en-US" dirty="0"/>
          </a:p>
        </p:txBody>
      </p:sp>
      <p:sp>
        <p:nvSpPr>
          <p:cNvPr id="4" name="Slide Number Placeholder 3"/>
          <p:cNvSpPr>
            <a:spLocks noGrp="1"/>
          </p:cNvSpPr>
          <p:nvPr>
            <p:ph type="sldNum" sz="quarter" idx="5"/>
          </p:nvPr>
        </p:nvSpPr>
        <p:spPr/>
        <p:txBody>
          <a:bodyPr/>
          <a:lstStyle/>
          <a:p>
            <a:fld id="{557E57F4-9D9C-5847-BCD2-13B860A1E044}" type="slidenum">
              <a:rPr lang="en-US" smtClean="0"/>
              <a:t>6</a:t>
            </a:fld>
            <a:endParaRPr lang="en-US" dirty="0"/>
          </a:p>
        </p:txBody>
      </p:sp>
    </p:spTree>
    <p:extLst>
      <p:ext uri="{BB962C8B-B14F-4D97-AF65-F5344CB8AC3E}">
        <p14:creationId xmlns:p14="http://schemas.microsoft.com/office/powerpoint/2010/main" val="41412074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Angela</a:t>
            </a:r>
          </a:p>
        </p:txBody>
      </p:sp>
      <p:sp>
        <p:nvSpPr>
          <p:cNvPr id="4" name="Slide Number Placeholder 3"/>
          <p:cNvSpPr>
            <a:spLocks noGrp="1"/>
          </p:cNvSpPr>
          <p:nvPr>
            <p:ph type="sldNum" sz="quarter" idx="5"/>
          </p:nvPr>
        </p:nvSpPr>
        <p:spPr/>
        <p:txBody>
          <a:bodyPr/>
          <a:lstStyle/>
          <a:p>
            <a:fld id="{557E57F4-9D9C-5847-BCD2-13B860A1E044}" type="slidenum">
              <a:rPr lang="en-US" smtClean="0"/>
              <a:t>44</a:t>
            </a:fld>
            <a:endParaRPr lang="en-US" dirty="0"/>
          </a:p>
        </p:txBody>
      </p:sp>
    </p:spTree>
    <p:extLst>
      <p:ext uri="{BB962C8B-B14F-4D97-AF65-F5344CB8AC3E}">
        <p14:creationId xmlns:p14="http://schemas.microsoft.com/office/powerpoint/2010/main" val="10154584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Juan Input from COC</a:t>
            </a:r>
          </a:p>
        </p:txBody>
      </p:sp>
      <p:sp>
        <p:nvSpPr>
          <p:cNvPr id="4" name="Slide Number Placeholder 3"/>
          <p:cNvSpPr>
            <a:spLocks noGrp="1"/>
          </p:cNvSpPr>
          <p:nvPr>
            <p:ph type="sldNum" sz="quarter" idx="5"/>
          </p:nvPr>
        </p:nvSpPr>
        <p:spPr/>
        <p:txBody>
          <a:bodyPr/>
          <a:lstStyle/>
          <a:p>
            <a:fld id="{557E57F4-9D9C-5847-BCD2-13B860A1E044}" type="slidenum">
              <a:rPr lang="en-US" smtClean="0"/>
              <a:t>45</a:t>
            </a:fld>
            <a:endParaRPr lang="en-US" dirty="0"/>
          </a:p>
        </p:txBody>
      </p:sp>
    </p:spTree>
    <p:extLst>
      <p:ext uri="{BB962C8B-B14F-4D97-AF65-F5344CB8AC3E}">
        <p14:creationId xmlns:p14="http://schemas.microsoft.com/office/powerpoint/2010/main" val="8771825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Angela – LACCD Student input from those that dropped English or Math in Fall 2019</a:t>
            </a:r>
          </a:p>
        </p:txBody>
      </p:sp>
      <p:sp>
        <p:nvSpPr>
          <p:cNvPr id="4" name="Slide Number Placeholder 3"/>
          <p:cNvSpPr>
            <a:spLocks noGrp="1"/>
          </p:cNvSpPr>
          <p:nvPr>
            <p:ph type="sldNum" sz="quarter" idx="5"/>
          </p:nvPr>
        </p:nvSpPr>
        <p:spPr/>
        <p:txBody>
          <a:bodyPr/>
          <a:lstStyle/>
          <a:p>
            <a:fld id="{557E57F4-9D9C-5847-BCD2-13B860A1E044}" type="slidenum">
              <a:rPr lang="en-US" smtClean="0"/>
              <a:t>46</a:t>
            </a:fld>
            <a:endParaRPr lang="en-US" dirty="0"/>
          </a:p>
        </p:txBody>
      </p:sp>
    </p:spTree>
    <p:extLst>
      <p:ext uri="{BB962C8B-B14F-4D97-AF65-F5344CB8AC3E}">
        <p14:creationId xmlns:p14="http://schemas.microsoft.com/office/powerpoint/2010/main" val="17974254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 action="ppaction://noaction"/>
              </a:rPr>
              <a:t>Janet</a:t>
            </a:r>
          </a:p>
          <a:p>
            <a:r>
              <a:rPr lang="en-US" dirty="0">
                <a:hlinkClick r:id="" action="ppaction://noaction"/>
              </a:rPr>
              <a:t>https://webdata.cccco.edu/ded/cb/cb.htm</a:t>
            </a:r>
            <a:endParaRPr lang="en-US" dirty="0"/>
          </a:p>
          <a:p>
            <a:r>
              <a:rPr lang="en-US" dirty="0"/>
              <a:t>From the COCI data courses (CB05 A –transferable to UC and CSU) with CB25 A </a:t>
            </a:r>
            <a:r>
              <a:rPr lang="en-US" b="1" dirty="0"/>
              <a:t>347</a:t>
            </a:r>
            <a:r>
              <a:rPr lang="en-US" dirty="0"/>
              <a:t> Courses with CB 25 B </a:t>
            </a:r>
            <a:r>
              <a:rPr lang="en-US" b="1" dirty="0"/>
              <a:t>628</a:t>
            </a:r>
            <a:r>
              <a:rPr lang="en-US" dirty="0"/>
              <a:t> Courses with CB 25 C</a:t>
            </a:r>
            <a:r>
              <a:rPr lang="en-US" b="1" dirty="0"/>
              <a:t>135 Courses </a:t>
            </a:r>
            <a:r>
              <a:rPr lang="en-US" dirty="0"/>
              <a:t>with Y </a:t>
            </a:r>
            <a:r>
              <a:rPr lang="en-US" b="1" dirty="0"/>
              <a:t>53789</a:t>
            </a:r>
            <a:r>
              <a:rPr lang="en-US" dirty="0"/>
              <a:t> </a:t>
            </a:r>
            <a:r>
              <a:rPr lang="en-US" b="1" dirty="0"/>
              <a:t>total courses</a:t>
            </a:r>
            <a:r>
              <a:rPr lang="en-US" dirty="0"/>
              <a:t> </a:t>
            </a:r>
            <a:r>
              <a:rPr lang="en-US" b="1" dirty="0"/>
              <a:t>88496</a:t>
            </a:r>
            <a:r>
              <a:rPr lang="en-US" dirty="0"/>
              <a:t> </a:t>
            </a:r>
          </a:p>
        </p:txBody>
      </p:sp>
      <p:sp>
        <p:nvSpPr>
          <p:cNvPr id="4" name="Slide Number Placeholder 3"/>
          <p:cNvSpPr>
            <a:spLocks noGrp="1"/>
          </p:cNvSpPr>
          <p:nvPr>
            <p:ph type="sldNum" sz="quarter" idx="5"/>
          </p:nvPr>
        </p:nvSpPr>
        <p:spPr/>
        <p:txBody>
          <a:bodyPr/>
          <a:lstStyle/>
          <a:p>
            <a:fld id="{08A3C55B-641F-FA41-92BD-932AB9297611}" type="slidenum">
              <a:rPr lang="en-US" smtClean="0"/>
              <a:t>48</a:t>
            </a:fld>
            <a:endParaRPr lang="en-US" dirty="0"/>
          </a:p>
        </p:txBody>
      </p:sp>
    </p:spTree>
    <p:extLst>
      <p:ext uri="{BB962C8B-B14F-4D97-AF65-F5344CB8AC3E}">
        <p14:creationId xmlns:p14="http://schemas.microsoft.com/office/powerpoint/2010/main" val="37506532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Lisa</a:t>
            </a:r>
          </a:p>
        </p:txBody>
      </p:sp>
      <p:sp>
        <p:nvSpPr>
          <p:cNvPr id="4" name="Slide Number Placeholder 3"/>
          <p:cNvSpPr>
            <a:spLocks noGrp="1"/>
          </p:cNvSpPr>
          <p:nvPr>
            <p:ph type="sldNum" sz="quarter" idx="5"/>
          </p:nvPr>
        </p:nvSpPr>
        <p:spPr/>
        <p:txBody>
          <a:bodyPr/>
          <a:lstStyle/>
          <a:p>
            <a:fld id="{557E57F4-9D9C-5847-BCD2-13B860A1E044}" type="slidenum">
              <a:rPr lang="en-US" smtClean="0"/>
              <a:t>49</a:t>
            </a:fld>
            <a:endParaRPr lang="en-US" dirty="0"/>
          </a:p>
        </p:txBody>
      </p:sp>
    </p:spTree>
    <p:extLst>
      <p:ext uri="{BB962C8B-B14F-4D97-AF65-F5344CB8AC3E}">
        <p14:creationId xmlns:p14="http://schemas.microsoft.com/office/powerpoint/2010/main" val="6609357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 action="ppaction://noaction"/>
              </a:rPr>
              <a:t>Janet</a:t>
            </a:r>
          </a:p>
          <a:p>
            <a:r>
              <a:rPr lang="en-US" dirty="0">
                <a:hlinkClick r:id="" action="ppaction://noaction"/>
              </a:rPr>
              <a:t>https://webdata.cccco.edu/ded/cb/cb.htm</a:t>
            </a:r>
            <a:endParaRPr lang="en-US" dirty="0"/>
          </a:p>
          <a:p>
            <a:r>
              <a:rPr lang="en-US" dirty="0"/>
              <a:t>Some are at transfer level and some are not both should be coded to enable analysis of your current placement</a:t>
            </a:r>
          </a:p>
          <a:p>
            <a:endParaRPr lang="en-US" dirty="0"/>
          </a:p>
        </p:txBody>
      </p:sp>
      <p:sp>
        <p:nvSpPr>
          <p:cNvPr id="4" name="Slide Number Placeholder 3"/>
          <p:cNvSpPr>
            <a:spLocks noGrp="1"/>
          </p:cNvSpPr>
          <p:nvPr>
            <p:ph type="sldNum" sz="quarter" idx="5"/>
          </p:nvPr>
        </p:nvSpPr>
        <p:spPr/>
        <p:txBody>
          <a:bodyPr/>
          <a:lstStyle/>
          <a:p>
            <a:fld id="{08A3C55B-641F-FA41-92BD-932AB9297611}" type="slidenum">
              <a:rPr lang="en-US" smtClean="0"/>
              <a:t>50</a:t>
            </a:fld>
            <a:endParaRPr lang="en-US" dirty="0"/>
          </a:p>
        </p:txBody>
      </p:sp>
    </p:spTree>
    <p:extLst>
      <p:ext uri="{BB962C8B-B14F-4D97-AF65-F5344CB8AC3E}">
        <p14:creationId xmlns:p14="http://schemas.microsoft.com/office/powerpoint/2010/main" val="10262412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7E57F4-9D9C-5847-BCD2-13B860A1E044}" type="slidenum">
              <a:rPr lang="en-US" smtClean="0"/>
              <a:t>53</a:t>
            </a:fld>
            <a:endParaRPr lang="en-US" dirty="0"/>
          </a:p>
        </p:txBody>
      </p:sp>
    </p:spTree>
    <p:extLst>
      <p:ext uri="{BB962C8B-B14F-4D97-AF65-F5344CB8AC3E}">
        <p14:creationId xmlns:p14="http://schemas.microsoft.com/office/powerpoint/2010/main" val="41873038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Quotes from online</a:t>
            </a:r>
          </a:p>
        </p:txBody>
      </p:sp>
      <p:sp>
        <p:nvSpPr>
          <p:cNvPr id="4" name="Slide Number Placeholder 3"/>
          <p:cNvSpPr>
            <a:spLocks noGrp="1"/>
          </p:cNvSpPr>
          <p:nvPr>
            <p:ph type="sldNum" sz="quarter" idx="5"/>
          </p:nvPr>
        </p:nvSpPr>
        <p:spPr/>
        <p:txBody>
          <a:bodyPr/>
          <a:lstStyle/>
          <a:p>
            <a:fld id="{557E57F4-9D9C-5847-BCD2-13B860A1E044}" type="slidenum">
              <a:rPr lang="en-US" smtClean="0"/>
              <a:t>56</a:t>
            </a:fld>
            <a:endParaRPr lang="en-US" dirty="0"/>
          </a:p>
        </p:txBody>
      </p:sp>
    </p:spTree>
    <p:extLst>
      <p:ext uri="{BB962C8B-B14F-4D97-AF65-F5344CB8AC3E}">
        <p14:creationId xmlns:p14="http://schemas.microsoft.com/office/powerpoint/2010/main" val="2484653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Wouldn’t it be great if we implemented something and it worked perfectly and benefited all students!</a:t>
            </a:r>
          </a:p>
          <a:p>
            <a:r>
              <a:rPr lang="en-US" dirty="0"/>
              <a:t>This is not real life and implementations that dictate specific actions for all 115 institutions and all 2.5 million students are going to need tweaking and improvement</a:t>
            </a:r>
          </a:p>
          <a:p>
            <a:r>
              <a:rPr lang="en-US" dirty="0"/>
              <a:t>Maybe this should be a quiz</a:t>
            </a:r>
          </a:p>
          <a:p>
            <a:r>
              <a:rPr lang="en-US" dirty="0"/>
              <a:t>Some quotes from an online search – some unfortunately from CCCCO</a:t>
            </a:r>
          </a:p>
          <a:p>
            <a:r>
              <a:rPr lang="en-US" dirty="0">
                <a:latin typeface="Calibri" panose="020F0502020204030204" pitchFamily="34" charset="0"/>
                <a:cs typeface="Calibri" panose="020F0502020204030204" pitchFamily="34" charset="0"/>
              </a:rPr>
              <a:t>“Early adoption of AB 705, which eliminates remedial classes at California community colleges, is already showing promising results, as support for the new law outside of the California Community Colleges continues to grow.”</a:t>
            </a:r>
          </a:p>
          <a:p>
            <a:r>
              <a:rPr lang="en-US" dirty="0">
                <a:solidFill>
                  <a:schemeClr val="tx1">
                    <a:lumMod val="75000"/>
                  </a:schemeClr>
                </a:solidFill>
                <a:latin typeface="Calibri" panose="020F0502020204030204" pitchFamily="34" charset="0"/>
                <a:cs typeface="Calibri" panose="020F0502020204030204" pitchFamily="34" charset="0"/>
              </a:rPr>
              <a:t>False</a:t>
            </a:r>
            <a:r>
              <a:rPr lang="en-US" dirty="0">
                <a:latin typeface="Calibri" panose="020F0502020204030204" pitchFamily="34" charset="0"/>
                <a:cs typeface="Calibri" panose="020F0502020204030204" pitchFamily="34" charset="0"/>
              </a:rPr>
              <a:t> – colleges were not required to eliminate remedial courses &amp; many did not eliminate them</a:t>
            </a:r>
          </a:p>
          <a:p>
            <a:pPr marL="0" indent="0">
              <a:buNone/>
            </a:pP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“Success rates jumped for students completing English 101”</a:t>
            </a:r>
          </a:p>
          <a:p>
            <a:r>
              <a:rPr lang="en-US" dirty="0">
                <a:solidFill>
                  <a:schemeClr val="tx1">
                    <a:lumMod val="75000"/>
                  </a:schemeClr>
                </a:solidFill>
                <a:latin typeface="Calibri" panose="020F0502020204030204" pitchFamily="34" charset="0"/>
                <a:cs typeface="Calibri" panose="020F0502020204030204" pitchFamily="34" charset="0"/>
              </a:rPr>
              <a:t>False</a:t>
            </a:r>
            <a:r>
              <a:rPr lang="en-US" dirty="0">
                <a:latin typeface="Calibri" panose="020F0502020204030204" pitchFamily="34" charset="0"/>
                <a:cs typeface="Calibri" panose="020F0502020204030204" pitchFamily="34" charset="0"/>
              </a:rPr>
              <a:t> - most colleges experienced a decreased success rate- </a:t>
            </a:r>
            <a:r>
              <a:rPr lang="en-US" b="1" dirty="0">
                <a:latin typeface="Calibri" panose="020F0502020204030204" pitchFamily="34" charset="0"/>
                <a:cs typeface="Calibri" panose="020F0502020204030204" pitchFamily="34" charset="0"/>
              </a:rPr>
              <a:t>statewide the success </a:t>
            </a:r>
            <a:r>
              <a:rPr lang="en-US" dirty="0">
                <a:latin typeface="Calibri" panose="020F0502020204030204" pitchFamily="34" charset="0"/>
                <a:cs typeface="Calibri" panose="020F0502020204030204" pitchFamily="34" charset="0"/>
              </a:rPr>
              <a:t>rates in transfer English TOP code 1501 dropped from 71.2% to 66.2%; some colleges saw very small declines in success rates and some much larger – the concern is disparity between ethnicities and special populations</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Because of AB 705 throughput in transfer courses has increased</a:t>
            </a:r>
          </a:p>
          <a:p>
            <a:r>
              <a:rPr lang="en-US" dirty="0">
                <a:solidFill>
                  <a:schemeClr val="tx1">
                    <a:lumMod val="75000"/>
                  </a:schemeClr>
                </a:solidFill>
                <a:latin typeface="Calibri" panose="020F0502020204030204" pitchFamily="34" charset="0"/>
                <a:cs typeface="Calibri" panose="020F0502020204030204" pitchFamily="34" charset="0"/>
              </a:rPr>
              <a:t>False – </a:t>
            </a:r>
            <a:r>
              <a:rPr lang="en-US" dirty="0">
                <a:solidFill>
                  <a:schemeClr val="tx2"/>
                </a:solidFill>
                <a:latin typeface="Calibri" panose="020F0502020204030204" pitchFamily="34" charset="0"/>
                <a:cs typeface="Calibri" panose="020F0502020204030204" pitchFamily="34" charset="0"/>
              </a:rPr>
              <a:t>It depends upon the course and the students; while English and statistics throughput has increased for some colleges and some groups, STEM math has seen some considerable declines among nearly all populations and at most colleges</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“AB 705 has erased all equity gaps.”</a:t>
            </a:r>
          </a:p>
          <a:p>
            <a:r>
              <a:rPr lang="en-US" dirty="0">
                <a:solidFill>
                  <a:schemeClr val="tx1">
                    <a:lumMod val="75000"/>
                  </a:schemeClr>
                </a:solidFill>
                <a:latin typeface="Calibri" panose="020F0502020204030204" pitchFamily="34" charset="0"/>
                <a:cs typeface="Calibri" panose="020F0502020204030204" pitchFamily="34" charset="0"/>
              </a:rPr>
              <a:t>False</a:t>
            </a:r>
            <a:r>
              <a:rPr lang="en-US" dirty="0">
                <a:latin typeface="Calibri" panose="020F0502020204030204" pitchFamily="34" charset="0"/>
                <a:cs typeface="Calibri" panose="020F0502020204030204" pitchFamily="34" charset="0"/>
              </a:rPr>
              <a:t> – equity gaps, have increased when examining success; placement has been the same for all students therefore no equity gaps in placement, success is a different story</a:t>
            </a:r>
          </a:p>
          <a:p>
            <a:endParaRPr lang="en-US" dirty="0"/>
          </a:p>
        </p:txBody>
      </p:sp>
      <p:sp>
        <p:nvSpPr>
          <p:cNvPr id="4" name="Slide Number Placeholder 3"/>
          <p:cNvSpPr>
            <a:spLocks noGrp="1"/>
          </p:cNvSpPr>
          <p:nvPr>
            <p:ph type="sldNum" sz="quarter" idx="5"/>
          </p:nvPr>
        </p:nvSpPr>
        <p:spPr/>
        <p:txBody>
          <a:bodyPr/>
          <a:lstStyle/>
          <a:p>
            <a:fld id="{557E57F4-9D9C-5847-BCD2-13B860A1E044}" type="slidenum">
              <a:rPr lang="en-US" smtClean="0"/>
              <a:t>7</a:t>
            </a:fld>
            <a:endParaRPr lang="en-US" dirty="0"/>
          </a:p>
        </p:txBody>
      </p:sp>
    </p:spTree>
    <p:extLst>
      <p:ext uri="{BB962C8B-B14F-4D97-AF65-F5344CB8AC3E}">
        <p14:creationId xmlns:p14="http://schemas.microsoft.com/office/powerpoint/2010/main" val="2446895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Janet</a:t>
            </a:r>
            <a:r>
              <a:rPr lang="en-US" dirty="0"/>
              <a:t> When optimizing student success in CCCs there are many kinds of data we can and must look at to optimize a student’s experience and overall success.</a:t>
            </a:r>
          </a:p>
          <a:p>
            <a:r>
              <a:rPr lang="en-US" dirty="0"/>
              <a:t>Example of data issue – when I taught swimming in the summer, kids would arrive the first day of lessons and we would provide a simple swim test. Those that were uncomfortable putting their face in the water joined the guppy class and worked in the shallow end of the pool to develop basic skills, those that could float and were somewhat at ease in the water were  placed in the dolphin class and began in the 4ft end of the pool, those that swam fairly well but needed stroke work and some diving skills were placed in the shark class and met in the diving pool 12 ft deep. There was disproportionate impact – students with less access to pools and no pool in their backyard needed some basic skills – but the goal was always a water safe kid. If we had placed all the kids into sharks – there would be no disproportionate impact in the placement – how would that affect the enrollment (12 ft pool) and the success in the class?</a:t>
            </a:r>
          </a:p>
        </p:txBody>
      </p:sp>
      <p:sp>
        <p:nvSpPr>
          <p:cNvPr id="4" name="Slide Number Placeholder 3"/>
          <p:cNvSpPr>
            <a:spLocks noGrp="1"/>
          </p:cNvSpPr>
          <p:nvPr>
            <p:ph type="sldNum" sz="quarter" idx="5"/>
          </p:nvPr>
        </p:nvSpPr>
        <p:spPr/>
        <p:txBody>
          <a:bodyPr/>
          <a:lstStyle/>
          <a:p>
            <a:fld id="{557E57F4-9D9C-5847-BCD2-13B860A1E044}" type="slidenum">
              <a:rPr lang="en-US" smtClean="0"/>
              <a:t>8</a:t>
            </a:fld>
            <a:endParaRPr lang="en-US" dirty="0"/>
          </a:p>
        </p:txBody>
      </p:sp>
    </p:spTree>
    <p:extLst>
      <p:ext uri="{BB962C8B-B14F-4D97-AF65-F5344CB8AC3E}">
        <p14:creationId xmlns:p14="http://schemas.microsoft.com/office/powerpoint/2010/main" val="1756923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a:t>
            </a:r>
          </a:p>
        </p:txBody>
      </p:sp>
      <p:sp>
        <p:nvSpPr>
          <p:cNvPr id="4" name="Slide Number Placeholder 3"/>
          <p:cNvSpPr>
            <a:spLocks noGrp="1"/>
          </p:cNvSpPr>
          <p:nvPr>
            <p:ph type="sldNum" sz="quarter" idx="5"/>
          </p:nvPr>
        </p:nvSpPr>
        <p:spPr/>
        <p:txBody>
          <a:bodyPr/>
          <a:lstStyle/>
          <a:p>
            <a:fld id="{557E57F4-9D9C-5847-BCD2-13B860A1E044}" type="slidenum">
              <a:rPr lang="en-US" smtClean="0"/>
              <a:t>9</a:t>
            </a:fld>
            <a:endParaRPr lang="en-US" dirty="0"/>
          </a:p>
        </p:txBody>
      </p:sp>
    </p:spTree>
    <p:extLst>
      <p:ext uri="{BB962C8B-B14F-4D97-AF65-F5344CB8AC3E}">
        <p14:creationId xmlns:p14="http://schemas.microsoft.com/office/powerpoint/2010/main" val="2804926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 – its beyond throughput Access, Placement, Enrollment,  Success – distinctions between data</a:t>
            </a:r>
          </a:p>
          <a:p>
            <a:r>
              <a:rPr lang="en-US" dirty="0"/>
              <a:t>Everyone can take a swim test, placement = course, if everyone becomes a shark then we need to examine outcomes</a:t>
            </a:r>
          </a:p>
        </p:txBody>
      </p:sp>
      <p:sp>
        <p:nvSpPr>
          <p:cNvPr id="4" name="Slide Number Placeholder 3"/>
          <p:cNvSpPr>
            <a:spLocks noGrp="1"/>
          </p:cNvSpPr>
          <p:nvPr>
            <p:ph type="sldNum" sz="quarter" idx="5"/>
          </p:nvPr>
        </p:nvSpPr>
        <p:spPr/>
        <p:txBody>
          <a:bodyPr/>
          <a:lstStyle/>
          <a:p>
            <a:fld id="{557E57F4-9D9C-5847-BCD2-13B860A1E044}" type="slidenum">
              <a:rPr lang="en-US" smtClean="0"/>
              <a:t>10</a:t>
            </a:fld>
            <a:endParaRPr lang="en-US" dirty="0"/>
          </a:p>
        </p:txBody>
      </p:sp>
    </p:spTree>
    <p:extLst>
      <p:ext uri="{BB962C8B-B14F-4D97-AF65-F5344CB8AC3E}">
        <p14:creationId xmlns:p14="http://schemas.microsoft.com/office/powerpoint/2010/main" val="1627502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 – There are good things here – places to examine equity gaps – dealing with the changes statewide – highlight success but also discuss optimizing</a:t>
            </a:r>
          </a:p>
          <a:p>
            <a:r>
              <a:rPr lang="en-US" dirty="0"/>
              <a:t>Every college should be looking at this for their own institution – take it to your own institution</a:t>
            </a:r>
          </a:p>
          <a:p>
            <a:r>
              <a:rPr lang="en-US" dirty="0"/>
              <a:t>Add overall data</a:t>
            </a:r>
          </a:p>
          <a:p>
            <a:endParaRPr lang="en-US" dirty="0"/>
          </a:p>
        </p:txBody>
      </p:sp>
      <p:sp>
        <p:nvSpPr>
          <p:cNvPr id="4" name="Slide Number Placeholder 3"/>
          <p:cNvSpPr>
            <a:spLocks noGrp="1"/>
          </p:cNvSpPr>
          <p:nvPr>
            <p:ph type="sldNum" sz="quarter" idx="5"/>
          </p:nvPr>
        </p:nvSpPr>
        <p:spPr/>
        <p:txBody>
          <a:bodyPr/>
          <a:lstStyle/>
          <a:p>
            <a:fld id="{557E57F4-9D9C-5847-BCD2-13B860A1E044}" type="slidenum">
              <a:rPr lang="en-US" smtClean="0"/>
              <a:t>11</a:t>
            </a:fld>
            <a:endParaRPr lang="en-US" dirty="0"/>
          </a:p>
        </p:txBody>
      </p:sp>
    </p:spTree>
    <p:extLst>
      <p:ext uri="{BB962C8B-B14F-4D97-AF65-F5344CB8AC3E}">
        <p14:creationId xmlns:p14="http://schemas.microsoft.com/office/powerpoint/2010/main" val="26889083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740FD2D-D9B8-AC45-BEA0-7C7100EE63E3}"/>
              </a:ext>
            </a:extLst>
          </p:cNvPr>
          <p:cNvSpPr>
            <a:spLocks noGrp="1"/>
          </p:cNvSpPr>
          <p:nvPr>
            <p:ph type="title" hasCustomPrompt="1"/>
          </p:nvPr>
        </p:nvSpPr>
        <p:spPr>
          <a:xfrm>
            <a:off x="831850" y="3310152"/>
            <a:ext cx="10515600" cy="1312648"/>
          </a:xfrm>
        </p:spPr>
        <p:txBody>
          <a:bodyPr anchor="b"/>
          <a:lstStyle>
            <a:lvl1pPr algn="ctr">
              <a:defRPr sz="4400"/>
            </a:lvl1pPr>
          </a:lstStyle>
          <a:p>
            <a:r>
              <a:rPr lang="en-US" dirty="0"/>
              <a:t>Click to edit title</a:t>
            </a:r>
          </a:p>
        </p:txBody>
      </p:sp>
      <p:sp>
        <p:nvSpPr>
          <p:cNvPr id="8" name="Text Placeholder 2">
            <a:extLst>
              <a:ext uri="{FF2B5EF4-FFF2-40B4-BE49-F238E27FC236}">
                <a16:creationId xmlns:a16="http://schemas.microsoft.com/office/drawing/2014/main" id="{FDD18CC2-121D-EF4C-9089-BB220D885548}"/>
              </a:ext>
            </a:extLst>
          </p:cNvPr>
          <p:cNvSpPr>
            <a:spLocks noGrp="1"/>
          </p:cNvSpPr>
          <p:nvPr>
            <p:ph type="body" idx="1" hasCustomPrompt="1"/>
          </p:nvPr>
        </p:nvSpPr>
        <p:spPr>
          <a:xfrm>
            <a:off x="831850" y="4683125"/>
            <a:ext cx="10515600" cy="1406525"/>
          </a:xfrm>
        </p:spPr>
        <p:txBody>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2400">
                <a:solidFill>
                  <a:srgbClr val="67483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edit subtitle.</a:t>
            </a:r>
            <a:br>
              <a:rPr lang="en-US" dirty="0"/>
            </a:br>
            <a:r>
              <a:rPr lang="en-US" dirty="0"/>
              <a:t>(Remember to add alt text to all </a:t>
            </a:r>
            <a:br>
              <a:rPr lang="en-US" dirty="0"/>
            </a:br>
            <a:r>
              <a:rPr lang="en-US" dirty="0"/>
              <a:t>imported graphics and images.)</a:t>
            </a:r>
          </a:p>
        </p:txBody>
      </p:sp>
      <p:pic>
        <p:nvPicPr>
          <p:cNvPr id="9" name="Picture 8" descr="ASCCC logo">
            <a:extLst>
              <a:ext uri="{FF2B5EF4-FFF2-40B4-BE49-F238E27FC236}">
                <a16:creationId xmlns:a16="http://schemas.microsoft.com/office/drawing/2014/main" id="{C41FD9B4-4E94-1A46-835C-2F1A1C7F4488}"/>
              </a:ext>
            </a:extLst>
          </p:cNvPr>
          <p:cNvPicPr>
            <a:picLocks noChangeAspect="1"/>
          </p:cNvPicPr>
          <p:nvPr userDrawn="1"/>
        </p:nvPicPr>
        <p:blipFill>
          <a:blip r:embed="rId3"/>
          <a:stretch>
            <a:fillRect/>
          </a:stretch>
        </p:blipFill>
        <p:spPr>
          <a:xfrm>
            <a:off x="3556000" y="758741"/>
            <a:ext cx="5080000" cy="1562100"/>
          </a:xfrm>
          <a:prstGeom prst="rect">
            <a:avLst/>
          </a:prstGeom>
        </p:spPr>
      </p:pic>
    </p:spTree>
    <p:extLst>
      <p:ext uri="{BB962C8B-B14F-4D97-AF65-F5344CB8AC3E}">
        <p14:creationId xmlns:p14="http://schemas.microsoft.com/office/powerpoint/2010/main" val="3057468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 Sec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5331D-721A-754F-942B-A90651FFD257}"/>
              </a:ext>
            </a:extLst>
          </p:cNvPr>
          <p:cNvSpPr>
            <a:spLocks noGrp="1"/>
          </p:cNvSpPr>
          <p:nvPr>
            <p:ph type="title" hasCustomPrompt="1"/>
          </p:nvPr>
        </p:nvSpPr>
        <p:spPr>
          <a:xfrm>
            <a:off x="831850" y="455784"/>
            <a:ext cx="10515600" cy="1312648"/>
          </a:xfrm>
        </p:spPr>
        <p:txBody>
          <a:bodyPr anchor="b">
            <a:normAutofit/>
          </a:bodyPr>
          <a:lstStyle>
            <a:lvl1pPr algn="l">
              <a:defRPr sz="3600">
                <a:solidFill>
                  <a:schemeClr val="bg1"/>
                </a:solidFill>
              </a:defRPr>
            </a:lvl1pPr>
          </a:lstStyle>
          <a:p>
            <a:r>
              <a:rPr lang="en-US" dirty="0"/>
              <a:t>Click to edit section title</a:t>
            </a:r>
          </a:p>
        </p:txBody>
      </p:sp>
      <p:sp>
        <p:nvSpPr>
          <p:cNvPr id="3" name="Text Placeholder 2">
            <a:extLst>
              <a:ext uri="{FF2B5EF4-FFF2-40B4-BE49-F238E27FC236}">
                <a16:creationId xmlns:a16="http://schemas.microsoft.com/office/drawing/2014/main" id="{C3C4F635-4E32-2C45-9BD9-9C4B375AB562}"/>
              </a:ext>
            </a:extLst>
          </p:cNvPr>
          <p:cNvSpPr>
            <a:spLocks noGrp="1"/>
          </p:cNvSpPr>
          <p:nvPr>
            <p:ph type="body" idx="1" hasCustomPrompt="1"/>
          </p:nvPr>
        </p:nvSpPr>
        <p:spPr>
          <a:xfrm>
            <a:off x="831850" y="2221728"/>
            <a:ext cx="10515600" cy="706823"/>
          </a:xfrm>
        </p:spPr>
        <p:txBody>
          <a:bodyPr>
            <a:normAutofit/>
          </a:bodyPr>
          <a:lstStyle>
            <a:lvl1pPr marL="0" indent="0" algn="l">
              <a:buNone/>
              <a:defRPr sz="2800">
                <a:solidFill>
                  <a:srgbClr val="67483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Click to edit subtitle</a:t>
            </a:r>
          </a:p>
        </p:txBody>
      </p:sp>
      <p:sp>
        <p:nvSpPr>
          <p:cNvPr id="8" name="Content Placeholder 2">
            <a:extLst>
              <a:ext uri="{FF2B5EF4-FFF2-40B4-BE49-F238E27FC236}">
                <a16:creationId xmlns:a16="http://schemas.microsoft.com/office/drawing/2014/main" id="{8602FC1C-E415-C14A-9431-D009CC2D5E3F}"/>
              </a:ext>
            </a:extLst>
          </p:cNvPr>
          <p:cNvSpPr>
            <a:spLocks noGrp="1"/>
          </p:cNvSpPr>
          <p:nvPr>
            <p:ph idx="10"/>
          </p:nvPr>
        </p:nvSpPr>
        <p:spPr>
          <a:xfrm>
            <a:off x="831850" y="2928550"/>
            <a:ext cx="10375728" cy="2854411"/>
          </a:xfrm>
        </p:spPr>
        <p:txBody>
          <a:bodyPr/>
          <a:lstStyle>
            <a:lvl1pPr>
              <a:defRPr sz="28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138784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3 Content 2 Colum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8DA5A-03EB-7C4E-BED7-BCB1E5A11604}"/>
              </a:ext>
            </a:extLst>
          </p:cNvPr>
          <p:cNvSpPr>
            <a:spLocks noGrp="1"/>
          </p:cNvSpPr>
          <p:nvPr>
            <p:ph type="title" hasCustomPrompt="1"/>
          </p:nvPr>
        </p:nvSpPr>
        <p:spPr>
          <a:xfrm>
            <a:off x="838200" y="713559"/>
            <a:ext cx="10515600" cy="1146991"/>
          </a:xfrm>
        </p:spPr>
        <p:txBody>
          <a:bodyPr anchor="b">
            <a:normAutofit/>
          </a:bodyPr>
          <a:lstStyle>
            <a:lvl1pPr>
              <a:defRPr sz="3600"/>
            </a:lvl1pPr>
          </a:lstStyle>
          <a:p>
            <a:r>
              <a:rPr lang="en-US" dirty="0"/>
              <a:t>Click to edit title</a:t>
            </a:r>
          </a:p>
        </p:txBody>
      </p:sp>
      <p:sp>
        <p:nvSpPr>
          <p:cNvPr id="3" name="Content Placeholder 2">
            <a:extLst>
              <a:ext uri="{FF2B5EF4-FFF2-40B4-BE49-F238E27FC236}">
                <a16:creationId xmlns:a16="http://schemas.microsoft.com/office/drawing/2014/main" id="{11062FDB-A149-0B44-BB49-58F5C3155A54}"/>
              </a:ext>
            </a:extLst>
          </p:cNvPr>
          <p:cNvSpPr>
            <a:spLocks noGrp="1"/>
          </p:cNvSpPr>
          <p:nvPr>
            <p:ph sz="half" idx="1"/>
          </p:nvPr>
        </p:nvSpPr>
        <p:spPr>
          <a:xfrm>
            <a:off x="838200" y="1995487"/>
            <a:ext cx="5181600" cy="38863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B07721E-11C3-6B42-AE2E-8506E4B9E51F}"/>
              </a:ext>
            </a:extLst>
          </p:cNvPr>
          <p:cNvSpPr>
            <a:spLocks noGrp="1"/>
          </p:cNvSpPr>
          <p:nvPr>
            <p:ph sz="half" idx="2"/>
          </p:nvPr>
        </p:nvSpPr>
        <p:spPr>
          <a:xfrm>
            <a:off x="6172200" y="1995487"/>
            <a:ext cx="5181600" cy="38863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D97C17BB-75EA-1B44-9B9D-53D3269DA0AF}"/>
              </a:ext>
            </a:extLst>
          </p:cNvPr>
          <p:cNvSpPr txBox="1">
            <a:spLocks/>
          </p:cNvSpPr>
          <p:nvPr userDrawn="1"/>
        </p:nvSpPr>
        <p:spPr>
          <a:xfrm>
            <a:off x="8763000" y="634682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lumMod val="40000"/>
                    <a:lumOff val="60000"/>
                  </a:schemeClr>
                </a:solidFill>
                <a:latin typeface="Gill Sans Ultra Bold" panose="020B0A0202010402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2D8F1A-69A8-9242-9469-8400121D240A}" type="slidenum">
              <a:rPr lang="en-US" smtClean="0"/>
              <a:pPr/>
              <a:t>‹#›</a:t>
            </a:fld>
            <a:endParaRPr lang="en-US" dirty="0"/>
          </a:p>
        </p:txBody>
      </p:sp>
    </p:spTree>
    <p:extLst>
      <p:ext uri="{BB962C8B-B14F-4D97-AF65-F5344CB8AC3E}">
        <p14:creationId xmlns:p14="http://schemas.microsoft.com/office/powerpoint/2010/main" val="3262664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Conten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8DA5A-03EB-7C4E-BED7-BCB1E5A11604}"/>
              </a:ext>
            </a:extLst>
          </p:cNvPr>
          <p:cNvSpPr>
            <a:spLocks noGrp="1"/>
          </p:cNvSpPr>
          <p:nvPr>
            <p:ph type="title" hasCustomPrompt="1"/>
          </p:nvPr>
        </p:nvSpPr>
        <p:spPr>
          <a:xfrm>
            <a:off x="838200" y="713559"/>
            <a:ext cx="10515600" cy="1146991"/>
          </a:xfrm>
        </p:spPr>
        <p:txBody>
          <a:bodyPr anchor="b">
            <a:normAutofit/>
          </a:bodyPr>
          <a:lstStyle>
            <a:lvl1pPr>
              <a:defRPr sz="3600"/>
            </a:lvl1pPr>
          </a:lstStyle>
          <a:p>
            <a:r>
              <a:rPr lang="en-US" dirty="0"/>
              <a:t>Click to edit title</a:t>
            </a:r>
          </a:p>
        </p:txBody>
      </p:sp>
      <p:sp>
        <p:nvSpPr>
          <p:cNvPr id="12" name="Slide Number Placeholder 5">
            <a:extLst>
              <a:ext uri="{FF2B5EF4-FFF2-40B4-BE49-F238E27FC236}">
                <a16:creationId xmlns:a16="http://schemas.microsoft.com/office/drawing/2014/main" id="{D97C17BB-75EA-1B44-9B9D-53D3269DA0AF}"/>
              </a:ext>
            </a:extLst>
          </p:cNvPr>
          <p:cNvSpPr txBox="1">
            <a:spLocks/>
          </p:cNvSpPr>
          <p:nvPr userDrawn="1"/>
        </p:nvSpPr>
        <p:spPr>
          <a:xfrm>
            <a:off x="8763000" y="634682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lumMod val="40000"/>
                    <a:lumOff val="60000"/>
                  </a:schemeClr>
                </a:solidFill>
                <a:latin typeface="Gill Sans Ultra Bold" panose="020B0A0202010402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2D8F1A-69A8-9242-9469-8400121D240A}" type="slidenum">
              <a:rPr lang="en-US" smtClean="0"/>
              <a:pPr/>
              <a:t>‹#›</a:t>
            </a:fld>
            <a:endParaRPr lang="en-US" dirty="0"/>
          </a:p>
        </p:txBody>
      </p:sp>
      <p:sp>
        <p:nvSpPr>
          <p:cNvPr id="8" name="Content Placeholder 2">
            <a:extLst>
              <a:ext uri="{FF2B5EF4-FFF2-40B4-BE49-F238E27FC236}">
                <a16:creationId xmlns:a16="http://schemas.microsoft.com/office/drawing/2014/main" id="{310C3C29-A639-4947-ABE0-595414656825}"/>
              </a:ext>
            </a:extLst>
          </p:cNvPr>
          <p:cNvSpPr>
            <a:spLocks noGrp="1"/>
          </p:cNvSpPr>
          <p:nvPr>
            <p:ph sz="half" idx="1"/>
          </p:nvPr>
        </p:nvSpPr>
        <p:spPr>
          <a:xfrm>
            <a:off x="838200" y="1995487"/>
            <a:ext cx="10515600" cy="38492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56283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8B9249B-BE17-6849-9D73-B0C3BA84C550}"/>
              </a:ext>
            </a:extLst>
          </p:cNvPr>
          <p:cNvSpPr>
            <a:spLocks noGrp="1"/>
          </p:cNvSpPr>
          <p:nvPr>
            <p:ph type="sldNum" sz="quarter" idx="12"/>
          </p:nvPr>
        </p:nvSpPr>
        <p:spPr/>
        <p:txBody>
          <a:bodyPr/>
          <a:lstStyle/>
          <a:p>
            <a:fld id="{492D8F1A-69A8-9242-9469-8400121D240A}" type="slidenum">
              <a:rPr lang="en-US" smtClean="0"/>
              <a:t>‹#›</a:t>
            </a:fld>
            <a:endParaRPr lang="en-US" dirty="0"/>
          </a:p>
        </p:txBody>
      </p:sp>
    </p:spTree>
    <p:extLst>
      <p:ext uri="{BB962C8B-B14F-4D97-AF65-F5344CB8AC3E}">
        <p14:creationId xmlns:p14="http://schemas.microsoft.com/office/powerpoint/2010/main" val="568866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smtClean="0"/>
              <a:t>7/3/2020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0732170"/>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52D507-5401-464E-AD07-D24EE91AF6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3A2FC3-D2C7-9B4C-9B9B-A2C7D0FDA3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 Remember to ad alt text to all imported graphics and images.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2F650318-0809-C04F-9288-E60B69D548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4"/>
                </a:solidFill>
                <a:latin typeface="Gill Sans Ultra Bold" panose="020B0A02020104020203" pitchFamily="34" charset="77"/>
              </a:defRPr>
            </a:lvl1pPr>
          </a:lstStyle>
          <a:p>
            <a:fld id="{492D8F1A-69A8-9242-9469-8400121D240A}" type="slidenum">
              <a:rPr lang="en-US" smtClean="0"/>
              <a:pPr/>
              <a:t>‹#›</a:t>
            </a:fld>
            <a:endParaRPr lang="en-US" dirty="0"/>
          </a:p>
        </p:txBody>
      </p:sp>
    </p:spTree>
    <p:extLst>
      <p:ext uri="{BB962C8B-B14F-4D97-AF65-F5344CB8AC3E}">
        <p14:creationId xmlns:p14="http://schemas.microsoft.com/office/powerpoint/2010/main" val="984657070"/>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52" r:id="rId3"/>
    <p:sldLayoutId id="2147483667" r:id="rId4"/>
    <p:sldLayoutId id="2147483655" r:id="rId5"/>
    <p:sldLayoutId id="2147483670" r:id="rId6"/>
  </p:sldLayoutIdLst>
  <p:hf hdr="0" ftr="0" dt="0"/>
  <p:txStyles>
    <p:titleStyle>
      <a:lvl1pPr algn="l" defTabSz="914400" rtl="0" eaLnBrk="1" latinLnBrk="0" hangingPunct="1">
        <a:lnSpc>
          <a:spcPct val="90000"/>
        </a:lnSpc>
        <a:spcBef>
          <a:spcPct val="0"/>
        </a:spcBef>
        <a:buNone/>
        <a:defRPr sz="4400" kern="1200">
          <a:solidFill>
            <a:schemeClr val="accent2"/>
          </a:solidFill>
          <a:latin typeface="Palatino" pitchFamily="2" charset="77"/>
          <a:ea typeface="Palatino" pitchFamily="2" charset="77"/>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674831"/>
          </a:solidFill>
          <a:latin typeface="Gill Sans" panose="020B0502020104020203" pitchFamily="34" charset="-79"/>
          <a:ea typeface="+mn-ea"/>
          <a:cs typeface="Gill Sans" panose="020B05020201040202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674831"/>
          </a:solidFill>
          <a:latin typeface="Gill Sans" panose="020B0502020104020203" pitchFamily="34" charset="-79"/>
          <a:ea typeface="+mn-ea"/>
          <a:cs typeface="Gill Sans" panose="020B0502020104020203" pitchFamily="34"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674831"/>
          </a:solidFill>
          <a:latin typeface="Gill Sans" panose="020B0502020104020203" pitchFamily="34" charset="-79"/>
          <a:ea typeface="+mn-ea"/>
          <a:cs typeface="Gill Sans" panose="020B05020201040202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674831"/>
          </a:solidFill>
          <a:latin typeface="Gill Sans" panose="020B0502020104020203" pitchFamily="34" charset="-79"/>
          <a:ea typeface="+mn-ea"/>
          <a:cs typeface="Gill Sans" panose="020B05020201040202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674831"/>
          </a:solidFill>
          <a:latin typeface="Gill Sans" panose="020B0502020104020203" pitchFamily="34" charset="-79"/>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govt.westlaw.com/calregs/Document/IB50561600DA042C099E9D38FC65DF7F2?originationContext=document&amp;transitionType=StatuteNavigator&amp;needToInjectTerms=False&amp;viewType=FullText&amp;bhcp=1&amp;contextData=%28sc.Default%29"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chart" Target="../charts/chart8.xml"/></Relationships>
</file>

<file path=ppt/slides/_rels/slide3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chart" Target="../charts/chart10.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microsoft.com/office/2007/relationships/hdphoto" Target="../media/hdphoto2.wdp"/></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5.xml"/><Relationship Id="rId4" Type="http://schemas.microsoft.com/office/2007/relationships/hdphoto" Target="../media/hdphoto3.wdp"/></Relationships>
</file>

<file path=ppt/slides/_rels/slide43.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5.xml"/><Relationship Id="rId4" Type="http://schemas.microsoft.com/office/2007/relationships/hdphoto" Target="../media/hdphoto4.wdp"/></Relationships>
</file>

<file path=ppt/slides/_rels/slide45.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3.xml"/><Relationship Id="rId1" Type="http://schemas.openxmlformats.org/officeDocument/2006/relationships/slideLayout" Target="../slideLayouts/slideLayout3.xml"/><Relationship Id="rId5" Type="http://schemas.openxmlformats.org/officeDocument/2006/relationships/hyperlink" Target="about:blank" TargetMode="External"/><Relationship Id="rId4" Type="http://schemas.openxmlformats.org/officeDocument/2006/relationships/image" Target="../media/image28.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image" Target="../media/image29.tmp"/></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8" Type="http://schemas.openxmlformats.org/officeDocument/2006/relationships/hyperlink" Target="https://asccc.org/sites/default/files/3%20Hidden%20Figures%20-%20Recoding%20GP%20Webinar.ppt" TargetMode="External"/><Relationship Id="rId3" Type="http://schemas.openxmlformats.org/officeDocument/2006/relationships/hyperlink" Target="about:blank" TargetMode="External"/><Relationship Id="rId7" Type="http://schemas.openxmlformats.org/officeDocument/2006/relationships/hyperlink" Target="https://zoom.us/recording/share/Pj70a84cjW8sWSZzQTtKgdBjhRBhIBnsYnrP0DE2fvywIumekTziMw?startTime=1569437865000" TargetMode="External"/><Relationship Id="rId2" Type="http://schemas.openxmlformats.org/officeDocument/2006/relationships/notesSlide" Target="../notesSlides/notesSlide46.xml"/><Relationship Id="rId1" Type="http://schemas.openxmlformats.org/officeDocument/2006/relationships/slideLayout" Target="../slideLayouts/slideLayout4.xml"/><Relationship Id="rId6" Type="http://schemas.openxmlformats.org/officeDocument/2006/relationships/hyperlink" Target="https://asccc.org/sites/default/files/9.25.19%20Webinar%202%20ESL%20Recoding%20and%20SCFF.ppt" TargetMode="External"/><Relationship Id="rId5" Type="http://schemas.openxmlformats.org/officeDocument/2006/relationships/hyperlink" Target="https://asccc.org/sites/default/files/Courses%20with%20code.docx" TargetMode="External"/><Relationship Id="rId4" Type="http://schemas.openxmlformats.org/officeDocument/2006/relationships/hyperlink" Target="https://webdata.cccco.edu/ded/cb/cb_all.pdf" TargetMode="External"/><Relationship Id="rId9" Type="http://schemas.openxmlformats.org/officeDocument/2006/relationships/hyperlink" Target="https://zoom.us/recording/share/sVQW2LdpHy4_7s_qZqKe8_mHIHtVJk0GBUtQTrxLGYGwIumekTziMw?startTime=1553713142000" TargetMode="External"/></Relationships>
</file>

<file path=ppt/slides/_rels/slide54.xml.rels><?xml version="1.0" encoding="UTF-8" standalone="yes"?>
<Relationships xmlns="http://schemas.openxmlformats.org/package/2006/relationships"><Relationship Id="rId2" Type="http://schemas.openxmlformats.org/officeDocument/2006/relationships/hyperlink" Target="https://www.canyons.edu/_resources/documents/administration/irpie/CanyonsAB705Fall2019Data.pdf" TargetMode="Externa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742DC-C50C-6A4A-90EB-7E6171EC2CB2}"/>
              </a:ext>
            </a:extLst>
          </p:cNvPr>
          <p:cNvSpPr>
            <a:spLocks noGrp="1"/>
          </p:cNvSpPr>
          <p:nvPr>
            <p:ph type="title"/>
          </p:nvPr>
        </p:nvSpPr>
        <p:spPr>
          <a:xfrm>
            <a:off x="650618" y="3787947"/>
            <a:ext cx="10515600" cy="1312648"/>
          </a:xfrm>
        </p:spPr>
        <p:txBody>
          <a:bodyPr>
            <a:normAutofit fontScale="90000"/>
          </a:bodyPr>
          <a:lstStyle/>
          <a:p>
            <a:r>
              <a:rPr lang="en-US" dirty="0"/>
              <a:t>Breakout III </a:t>
            </a:r>
            <a:br>
              <a:rPr lang="en-US" dirty="0"/>
            </a:br>
            <a:r>
              <a:rPr lang="en-US" dirty="0"/>
              <a:t>Evaluation of Placement and Course-Taking Success</a:t>
            </a:r>
          </a:p>
        </p:txBody>
      </p:sp>
      <p:sp>
        <p:nvSpPr>
          <p:cNvPr id="3" name="Text Placeholder 2">
            <a:extLst>
              <a:ext uri="{FF2B5EF4-FFF2-40B4-BE49-F238E27FC236}">
                <a16:creationId xmlns:a16="http://schemas.microsoft.com/office/drawing/2014/main" id="{18EDE4DB-C5A2-9049-993E-E12B18A15781}"/>
              </a:ext>
            </a:extLst>
          </p:cNvPr>
          <p:cNvSpPr>
            <a:spLocks noGrp="1"/>
          </p:cNvSpPr>
          <p:nvPr>
            <p:ph type="body" idx="1"/>
          </p:nvPr>
        </p:nvSpPr>
        <p:spPr>
          <a:xfrm>
            <a:off x="831850" y="5420497"/>
            <a:ext cx="10515600" cy="669153"/>
          </a:xfrm>
        </p:spPr>
        <p:txBody>
          <a:bodyPr/>
          <a:lstStyle/>
          <a:p>
            <a:r>
              <a:rPr lang="en-US" dirty="0"/>
              <a:t>Wednesday, July 8 1:00pm-2:15pm</a:t>
            </a:r>
          </a:p>
        </p:txBody>
      </p:sp>
    </p:spTree>
    <p:extLst>
      <p:ext uri="{BB962C8B-B14F-4D97-AF65-F5344CB8AC3E}">
        <p14:creationId xmlns:p14="http://schemas.microsoft.com/office/powerpoint/2010/main" val="2691546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D0443-2F2B-F44A-846D-2417AA8A3661}"/>
              </a:ext>
            </a:extLst>
          </p:cNvPr>
          <p:cNvSpPr>
            <a:spLocks noGrp="1"/>
          </p:cNvSpPr>
          <p:nvPr>
            <p:ph type="title"/>
          </p:nvPr>
        </p:nvSpPr>
        <p:spPr/>
        <p:txBody>
          <a:bodyPr/>
          <a:lstStyle/>
          <a:p>
            <a:r>
              <a:rPr lang="en-US" dirty="0"/>
              <a:t>The balance between Access, Success and Failure and Equity Implications</a:t>
            </a:r>
          </a:p>
        </p:txBody>
      </p:sp>
      <p:pic>
        <p:nvPicPr>
          <p:cNvPr id="5" name="Content Placeholder 4" descr="A close up of a logo&#10;&#10;Description automatically generated">
            <a:extLst>
              <a:ext uri="{FF2B5EF4-FFF2-40B4-BE49-F238E27FC236}">
                <a16:creationId xmlns:a16="http://schemas.microsoft.com/office/drawing/2014/main" id="{CFF1AE5C-8C67-EF4C-8A2D-09BB7E34F105}"/>
              </a:ext>
            </a:extLst>
          </p:cNvPr>
          <p:cNvPicPr>
            <a:picLocks noGrp="1" noChangeAspect="1"/>
          </p:cNvPicPr>
          <p:nvPr>
            <p:ph sz="half" idx="1"/>
          </p:nvPr>
        </p:nvPicPr>
        <p:blipFill>
          <a:blip r:embed="rId3"/>
          <a:stretch>
            <a:fillRect/>
          </a:stretch>
        </p:blipFill>
        <p:spPr>
          <a:xfrm>
            <a:off x="4171156" y="1995488"/>
            <a:ext cx="3849687" cy="3849687"/>
          </a:xfrm>
        </p:spPr>
      </p:pic>
    </p:spTree>
    <p:extLst>
      <p:ext uri="{BB962C8B-B14F-4D97-AF65-F5344CB8AC3E}">
        <p14:creationId xmlns:p14="http://schemas.microsoft.com/office/powerpoint/2010/main" val="3390463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63CC0-85E7-EF4B-BC18-1EDF99ADD512}"/>
              </a:ext>
            </a:extLst>
          </p:cNvPr>
          <p:cNvSpPr>
            <a:spLocks noGrp="1"/>
          </p:cNvSpPr>
          <p:nvPr>
            <p:ph type="title"/>
          </p:nvPr>
        </p:nvSpPr>
        <p:spPr>
          <a:xfrm>
            <a:off x="838200" y="1198897"/>
            <a:ext cx="3201537" cy="2458703"/>
          </a:xfrm>
        </p:spPr>
        <p:txBody>
          <a:bodyPr anchor="b">
            <a:normAutofit fontScale="90000"/>
          </a:bodyPr>
          <a:lstStyle/>
          <a:p>
            <a:r>
              <a:rPr lang="en-US" dirty="0"/>
              <a:t>Examining Equity in Mathematics Placement and Completion</a:t>
            </a:r>
          </a:p>
        </p:txBody>
      </p:sp>
      <p:pic>
        <p:nvPicPr>
          <p:cNvPr id="5" name="Content Placeholder 4" descr="A screenshot of a social media post&#10;&#10;Description automatically generated">
            <a:extLst>
              <a:ext uri="{FF2B5EF4-FFF2-40B4-BE49-F238E27FC236}">
                <a16:creationId xmlns:a16="http://schemas.microsoft.com/office/drawing/2014/main" id="{07D99218-0403-B54E-9937-D96D619E13CE}"/>
              </a:ext>
            </a:extLst>
          </p:cNvPr>
          <p:cNvPicPr>
            <a:picLocks noGrp="1" noChangeAspect="1"/>
          </p:cNvPicPr>
          <p:nvPr>
            <p:ph sz="half" idx="1"/>
          </p:nvPr>
        </p:nvPicPr>
        <p:blipFill>
          <a:blip r:embed="rId3"/>
          <a:stretch>
            <a:fillRect/>
          </a:stretch>
        </p:blipFill>
        <p:spPr>
          <a:xfrm>
            <a:off x="4039737" y="426659"/>
            <a:ext cx="7656394" cy="5378617"/>
          </a:xfrm>
          <a:noFill/>
        </p:spPr>
      </p:pic>
      <p:sp>
        <p:nvSpPr>
          <p:cNvPr id="6" name="TextBox 5">
            <a:extLst>
              <a:ext uri="{FF2B5EF4-FFF2-40B4-BE49-F238E27FC236}">
                <a16:creationId xmlns:a16="http://schemas.microsoft.com/office/drawing/2014/main" id="{785296DC-A568-D64B-8831-C5A4AF42B385}"/>
              </a:ext>
            </a:extLst>
          </p:cNvPr>
          <p:cNvSpPr txBox="1"/>
          <p:nvPr/>
        </p:nvSpPr>
        <p:spPr>
          <a:xfrm>
            <a:off x="838200" y="4735773"/>
            <a:ext cx="2996821" cy="1200329"/>
          </a:xfrm>
          <a:prstGeom prst="rect">
            <a:avLst/>
          </a:prstGeom>
          <a:noFill/>
        </p:spPr>
        <p:txBody>
          <a:bodyPr wrap="square" rtlCol="0">
            <a:spAutoFit/>
          </a:bodyPr>
          <a:lstStyle/>
          <a:p>
            <a:r>
              <a:rPr lang="en-US" dirty="0"/>
              <a:t>Statewide Data source: CCCCO Data Mart. Fall 2018 &amp; Fall 2019. TOPS Code 1701, transfer</a:t>
            </a:r>
          </a:p>
        </p:txBody>
      </p:sp>
    </p:spTree>
    <p:extLst>
      <p:ext uri="{BB962C8B-B14F-4D97-AF65-F5344CB8AC3E}">
        <p14:creationId xmlns:p14="http://schemas.microsoft.com/office/powerpoint/2010/main" val="3672844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7F28F-E88C-42B8-B3DE-AC75D81F1818}"/>
              </a:ext>
            </a:extLst>
          </p:cNvPr>
          <p:cNvSpPr>
            <a:spLocks noGrp="1"/>
          </p:cNvSpPr>
          <p:nvPr>
            <p:ph type="title"/>
          </p:nvPr>
        </p:nvSpPr>
        <p:spPr>
          <a:xfrm>
            <a:off x="838200" y="441185"/>
            <a:ext cx="10515600" cy="1146991"/>
          </a:xfrm>
        </p:spPr>
        <p:txBody>
          <a:bodyPr/>
          <a:lstStyle/>
          <a:p>
            <a:r>
              <a:rPr lang="en-US" dirty="0"/>
              <a:t>Equity Issues around placement and Course success; moving beyond throughput</a:t>
            </a:r>
          </a:p>
        </p:txBody>
      </p:sp>
      <p:graphicFrame>
        <p:nvGraphicFramePr>
          <p:cNvPr id="4" name="Content Placeholder 3">
            <a:extLst>
              <a:ext uri="{FF2B5EF4-FFF2-40B4-BE49-F238E27FC236}">
                <a16:creationId xmlns:a16="http://schemas.microsoft.com/office/drawing/2014/main" id="{49019436-CA7C-420E-A0E6-56B8768B9264}"/>
              </a:ext>
            </a:extLst>
          </p:cNvPr>
          <p:cNvGraphicFramePr>
            <a:graphicFrameLocks noGrp="1"/>
          </p:cNvGraphicFramePr>
          <p:nvPr>
            <p:ph sz="half" idx="1"/>
            <p:extLst>
              <p:ext uri="{D42A27DB-BD31-4B8C-83A1-F6EECF244321}">
                <p14:modId xmlns:p14="http://schemas.microsoft.com/office/powerpoint/2010/main" val="113439295"/>
              </p:ext>
            </p:extLst>
          </p:nvPr>
        </p:nvGraphicFramePr>
        <p:xfrm>
          <a:off x="838200" y="1579766"/>
          <a:ext cx="10515600" cy="384968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C672204D-E0BC-4392-A9A4-CA076BAEF6E4}"/>
              </a:ext>
            </a:extLst>
          </p:cNvPr>
          <p:cNvSpPr txBox="1"/>
          <p:nvPr/>
        </p:nvSpPr>
        <p:spPr>
          <a:xfrm>
            <a:off x="710119" y="5429453"/>
            <a:ext cx="10972800" cy="900246"/>
          </a:xfrm>
          <a:prstGeom prst="rect">
            <a:avLst/>
          </a:prstGeom>
          <a:noFill/>
        </p:spPr>
        <p:txBody>
          <a:bodyPr wrap="square" rtlCol="0">
            <a:spAutoFit/>
          </a:bodyPr>
          <a:lstStyle/>
          <a:p>
            <a:r>
              <a:rPr lang="en-US" sz="1050" i="1" dirty="0">
                <a:solidFill>
                  <a:schemeClr val="tx2"/>
                </a:solidFill>
              </a:rPr>
              <a:t>*English 28 (Intermediate Reading and Composition) is a one level below-transfer English course. </a:t>
            </a:r>
            <a:endParaRPr lang="en-US" sz="1050" dirty="0">
              <a:solidFill>
                <a:schemeClr val="tx2"/>
              </a:solidFill>
            </a:endParaRPr>
          </a:p>
          <a:p>
            <a:r>
              <a:rPr lang="en-US" sz="1050" i="1" dirty="0">
                <a:solidFill>
                  <a:schemeClr val="tx2"/>
                </a:solidFill>
              </a:rPr>
              <a:t>English 101 (College Reading and Composition) is a transfer-level course and an associate degree requirement.</a:t>
            </a:r>
            <a:endParaRPr lang="en-US" sz="1050" dirty="0">
              <a:solidFill>
                <a:schemeClr val="tx2"/>
              </a:solidFill>
            </a:endParaRPr>
          </a:p>
          <a:p>
            <a:r>
              <a:rPr lang="en-US" sz="1050" i="1" dirty="0">
                <a:solidFill>
                  <a:schemeClr val="tx2"/>
                </a:solidFill>
              </a:rPr>
              <a:t>Math 125 (Intermediate Algebra) is a one-level below-transfer course that satisfies LACCD’s Math Competency requirement. </a:t>
            </a:r>
            <a:endParaRPr lang="en-US" sz="1050" dirty="0">
              <a:solidFill>
                <a:schemeClr val="tx2"/>
              </a:solidFill>
            </a:endParaRPr>
          </a:p>
          <a:p>
            <a:r>
              <a:rPr lang="en-US" sz="1050" i="1" dirty="0">
                <a:solidFill>
                  <a:schemeClr val="tx2"/>
                </a:solidFill>
              </a:rPr>
              <a:t>Math 227 (Statistics) and Statistics 101 (Statistics for the Social Sciences) are transfer-level courses. </a:t>
            </a:r>
            <a:endParaRPr lang="en-US" sz="1050" dirty="0">
              <a:solidFill>
                <a:schemeClr val="tx2"/>
              </a:solidFill>
            </a:endParaRPr>
          </a:p>
          <a:p>
            <a:endParaRPr lang="en-US" sz="1050" dirty="0">
              <a:solidFill>
                <a:schemeClr val="tx2"/>
              </a:solidFill>
            </a:endParaRPr>
          </a:p>
        </p:txBody>
      </p:sp>
    </p:spTree>
    <p:extLst>
      <p:ext uri="{BB962C8B-B14F-4D97-AF65-F5344CB8AC3E}">
        <p14:creationId xmlns:p14="http://schemas.microsoft.com/office/powerpoint/2010/main" val="2321920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4935853-A396-42EF-86EC-70C65DF72A1C}"/>
              </a:ext>
            </a:extLst>
          </p:cNvPr>
          <p:cNvSpPr>
            <a:spLocks noGrp="1"/>
          </p:cNvSpPr>
          <p:nvPr>
            <p:ph type="sldNum" sz="quarter" idx="4294967295"/>
          </p:nvPr>
        </p:nvSpPr>
        <p:spPr>
          <a:xfrm>
            <a:off x="9448800" y="6356350"/>
            <a:ext cx="2743200" cy="365125"/>
          </a:xfrm>
        </p:spPr>
        <p:txBody>
          <a:bodyPr/>
          <a:lstStyle/>
          <a:p>
            <a:fld id="{492D8F1A-69A8-9242-9469-8400121D240A}" type="slidenum">
              <a:rPr lang="en-US" smtClean="0"/>
              <a:t>13</a:t>
            </a:fld>
            <a:endParaRPr lang="en-US" dirty="0"/>
          </a:p>
        </p:txBody>
      </p:sp>
      <p:graphicFrame>
        <p:nvGraphicFramePr>
          <p:cNvPr id="5" name="Content Placeholder 4">
            <a:extLst>
              <a:ext uri="{FF2B5EF4-FFF2-40B4-BE49-F238E27FC236}">
                <a16:creationId xmlns:a16="http://schemas.microsoft.com/office/drawing/2014/main" id="{F099102E-6834-49F3-BB7F-4CEE69F837FA}"/>
              </a:ext>
            </a:extLst>
          </p:cNvPr>
          <p:cNvGraphicFramePr>
            <a:graphicFrameLocks noGrp="1"/>
          </p:cNvGraphicFramePr>
          <p:nvPr>
            <p:ph sz="half" idx="1"/>
            <p:extLst>
              <p:ext uri="{D42A27DB-BD31-4B8C-83A1-F6EECF244321}">
                <p14:modId xmlns:p14="http://schemas.microsoft.com/office/powerpoint/2010/main" val="3377672894"/>
              </p:ext>
            </p:extLst>
          </p:nvPr>
        </p:nvGraphicFramePr>
        <p:xfrm>
          <a:off x="389106" y="680936"/>
          <a:ext cx="11225720" cy="53769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63951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B7A89-4164-4B3B-ADFB-93D0951491C8}"/>
              </a:ext>
            </a:extLst>
          </p:cNvPr>
          <p:cNvSpPr>
            <a:spLocks noGrp="1"/>
          </p:cNvSpPr>
          <p:nvPr>
            <p:ph type="title"/>
          </p:nvPr>
        </p:nvSpPr>
        <p:spPr/>
        <p:txBody>
          <a:bodyPr/>
          <a:lstStyle/>
          <a:p>
            <a:r>
              <a:rPr lang="en-US" dirty="0"/>
              <a:t>English Examining Equity in Placement and Completion</a:t>
            </a:r>
          </a:p>
        </p:txBody>
      </p:sp>
      <p:sp>
        <p:nvSpPr>
          <p:cNvPr id="3" name="Content Placeholder 2">
            <a:extLst>
              <a:ext uri="{FF2B5EF4-FFF2-40B4-BE49-F238E27FC236}">
                <a16:creationId xmlns:a16="http://schemas.microsoft.com/office/drawing/2014/main" id="{3AD9BD24-D122-44FC-BBB8-C88B75EC62E3}"/>
              </a:ext>
            </a:extLst>
          </p:cNvPr>
          <p:cNvSpPr>
            <a:spLocks noGrp="1"/>
          </p:cNvSpPr>
          <p:nvPr>
            <p:ph sz="half" idx="1"/>
          </p:nvPr>
        </p:nvSpPr>
        <p:spPr/>
        <p:txBody>
          <a:bodyPr>
            <a:normAutofit lnSpcReduction="10000"/>
          </a:bodyPr>
          <a:lstStyle/>
          <a:p>
            <a:pPr marL="0" indent="0">
              <a:buNone/>
            </a:pPr>
            <a:r>
              <a:rPr lang="en-US" dirty="0"/>
              <a:t>All students have been placed into English by default placement rules; some colleges used their own placement methods</a:t>
            </a:r>
          </a:p>
          <a:p>
            <a:pPr marL="0" indent="0">
              <a:buNone/>
            </a:pPr>
            <a:endParaRPr lang="en-US" dirty="0"/>
          </a:p>
          <a:p>
            <a:pPr marL="0" indent="0">
              <a:buNone/>
            </a:pPr>
            <a:r>
              <a:rPr lang="en-US" dirty="0"/>
              <a:t>By and large – more students overall are getting through (the cohort of new students each year)</a:t>
            </a:r>
          </a:p>
          <a:p>
            <a:pPr marL="0" indent="0">
              <a:buNone/>
            </a:pPr>
            <a:endParaRPr lang="en-US" dirty="0"/>
          </a:p>
          <a:p>
            <a:pPr marL="0" indent="0">
              <a:buNone/>
            </a:pPr>
            <a:r>
              <a:rPr lang="en-US" dirty="0"/>
              <a:t>However, there are disparities among special populations and among ethnicities, as well as between males and females, particularly African American Males.</a:t>
            </a:r>
          </a:p>
        </p:txBody>
      </p:sp>
    </p:spTree>
    <p:extLst>
      <p:ext uri="{BB962C8B-B14F-4D97-AF65-F5344CB8AC3E}">
        <p14:creationId xmlns:p14="http://schemas.microsoft.com/office/powerpoint/2010/main" val="2626635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C8B6F-3FE6-47CD-8347-8CDFC1A76F31}"/>
              </a:ext>
            </a:extLst>
          </p:cNvPr>
          <p:cNvSpPr>
            <a:spLocks noGrp="1"/>
          </p:cNvSpPr>
          <p:nvPr>
            <p:ph type="title"/>
          </p:nvPr>
        </p:nvSpPr>
        <p:spPr>
          <a:xfrm>
            <a:off x="838200" y="140063"/>
            <a:ext cx="10515600" cy="1146991"/>
          </a:xfrm>
        </p:spPr>
        <p:txBody>
          <a:bodyPr/>
          <a:lstStyle/>
          <a:p>
            <a:r>
              <a:rPr lang="en-US" dirty="0"/>
              <a:t>What are we learning?</a:t>
            </a:r>
          </a:p>
        </p:txBody>
      </p:sp>
      <p:sp>
        <p:nvSpPr>
          <p:cNvPr id="3" name="Content Placeholder 2">
            <a:extLst>
              <a:ext uri="{FF2B5EF4-FFF2-40B4-BE49-F238E27FC236}">
                <a16:creationId xmlns:a16="http://schemas.microsoft.com/office/drawing/2014/main" id="{0F598547-73A8-4C9A-9706-096B59207009}"/>
              </a:ext>
            </a:extLst>
          </p:cNvPr>
          <p:cNvSpPr>
            <a:spLocks noGrp="1"/>
          </p:cNvSpPr>
          <p:nvPr>
            <p:ph sz="half" idx="1"/>
          </p:nvPr>
        </p:nvSpPr>
        <p:spPr>
          <a:xfrm>
            <a:off x="838200" y="1287055"/>
            <a:ext cx="10515600" cy="4557692"/>
          </a:xfrm>
        </p:spPr>
        <p:txBody>
          <a:bodyPr>
            <a:normAutofit lnSpcReduction="10000"/>
          </a:bodyPr>
          <a:lstStyle/>
          <a:p>
            <a:r>
              <a:rPr lang="en-US" sz="2000" dirty="0">
                <a:latin typeface="Calibri" panose="020F0502020204030204" pitchFamily="34" charset="0"/>
                <a:cs typeface="Calibri" panose="020F0502020204030204" pitchFamily="34" charset="0"/>
              </a:rPr>
              <a:t>English</a:t>
            </a:r>
          </a:p>
          <a:p>
            <a:pPr lvl="1"/>
            <a:r>
              <a:rPr lang="en-US" sz="2000" dirty="0">
                <a:latin typeface="Calibri" panose="020F0502020204030204" pitchFamily="34" charset="0"/>
                <a:cs typeface="Calibri" panose="020F0502020204030204" pitchFamily="34" charset="0"/>
              </a:rPr>
              <a:t>Overall good success</a:t>
            </a:r>
          </a:p>
          <a:p>
            <a:pPr lvl="1"/>
            <a:r>
              <a:rPr lang="en-US" sz="2000" dirty="0">
                <a:latin typeface="Calibri" panose="020F0502020204030204" pitchFamily="34" charset="0"/>
                <a:cs typeface="Calibri" panose="020F0502020204030204" pitchFamily="34" charset="0"/>
              </a:rPr>
              <a:t>Variety of curricular approached – DeAnza English – stretch, additional support 5 qtr units to 8 qtr units standard typical single term. Glendale stretch innovation for math</a:t>
            </a:r>
          </a:p>
          <a:p>
            <a:pPr lvl="1"/>
            <a:r>
              <a:rPr lang="en-US" sz="2000" dirty="0">
                <a:latin typeface="Calibri" panose="020F0502020204030204" pitchFamily="34" charset="0"/>
                <a:cs typeface="Calibri" panose="020F0502020204030204" pitchFamily="34" charset="0"/>
              </a:rPr>
              <a:t>2</a:t>
            </a:r>
            <a:r>
              <a:rPr lang="en-US" sz="2000" baseline="30000" dirty="0">
                <a:latin typeface="Calibri" panose="020F0502020204030204" pitchFamily="34" charset="0"/>
                <a:cs typeface="Calibri" panose="020F0502020204030204" pitchFamily="34" charset="0"/>
              </a:rPr>
              <a:t>nd</a:t>
            </a:r>
            <a:r>
              <a:rPr lang="en-US" sz="2000" dirty="0">
                <a:latin typeface="Calibri" panose="020F0502020204030204" pitchFamily="34" charset="0"/>
                <a:cs typeface="Calibri" panose="020F0502020204030204" pitchFamily="34" charset="0"/>
              </a:rPr>
              <a:t> and 3</a:t>
            </a:r>
            <a:r>
              <a:rPr lang="en-US" sz="2000" baseline="30000" dirty="0">
                <a:latin typeface="Calibri" panose="020F0502020204030204" pitchFamily="34" charset="0"/>
                <a:cs typeface="Calibri" panose="020F0502020204030204" pitchFamily="34" charset="0"/>
              </a:rPr>
              <a:t>rd</a:t>
            </a:r>
            <a:r>
              <a:rPr lang="en-US" sz="2000" dirty="0">
                <a:latin typeface="Calibri" panose="020F0502020204030204" pitchFamily="34" charset="0"/>
                <a:cs typeface="Calibri" panose="020F0502020204030204" pitchFamily="34" charset="0"/>
              </a:rPr>
              <a:t> attempts Second attempts and success (problems with support success and target course failure; sidecar versus integrated support; lab versus additional class)</a:t>
            </a:r>
          </a:p>
          <a:p>
            <a:pPr lvl="1"/>
            <a:r>
              <a:rPr lang="en-US" sz="2000" dirty="0">
                <a:latin typeface="Calibri" panose="020F0502020204030204" pitchFamily="34" charset="0"/>
                <a:cs typeface="Calibri" panose="020F0502020204030204" pitchFamily="34" charset="0"/>
              </a:rPr>
              <a:t>Support for the underprepared student – pedagogical concerns, mitigation – pairing, mentoring, late start ESL</a:t>
            </a:r>
          </a:p>
          <a:p>
            <a:pPr lvl="1"/>
            <a:r>
              <a:rPr lang="en-US" sz="2000" dirty="0">
                <a:latin typeface="Calibri" panose="020F0502020204030204" pitchFamily="34" charset="0"/>
                <a:cs typeface="Calibri" panose="020F0502020204030204" pitchFamily="34" charset="0"/>
              </a:rPr>
              <a:t>Working with ESL – don’t miss collaboration opportunities</a:t>
            </a:r>
          </a:p>
          <a:p>
            <a:pPr lvl="1"/>
            <a:r>
              <a:rPr lang="en-US" sz="2000" dirty="0">
                <a:latin typeface="Calibri" panose="020F0502020204030204" pitchFamily="34" charset="0"/>
                <a:cs typeface="Calibri" panose="020F0502020204030204" pitchFamily="34" charset="0"/>
              </a:rPr>
              <a:t>Declines in success rates were not as significant as math</a:t>
            </a:r>
          </a:p>
          <a:p>
            <a:pPr lvl="1"/>
            <a:r>
              <a:rPr lang="en-US" sz="2000" dirty="0">
                <a:latin typeface="Calibri" panose="020F0502020204030204" pitchFamily="34" charset="0"/>
                <a:cs typeface="Calibri" panose="020F0502020204030204" pitchFamily="34" charset="0"/>
              </a:rPr>
              <a:t>Colleges offering one level below in English had an important effect for those feeling under-prepared and noncredit opportunities</a:t>
            </a:r>
          </a:p>
          <a:p>
            <a:pPr lvl="1"/>
            <a:r>
              <a:rPr lang="en-US" sz="2000" dirty="0">
                <a:latin typeface="Calibri" panose="020F0502020204030204" pitchFamily="34" charset="0"/>
                <a:cs typeface="Calibri" panose="020F0502020204030204" pitchFamily="34" charset="0"/>
              </a:rPr>
              <a:t>Innovative support (ESL support for stats; Intrusive support; ESL/ English collaboration; ESL certificates; ESL – GE; Language issues in math; ESL placement and math placement should not be two separate actions)</a:t>
            </a:r>
          </a:p>
          <a:p>
            <a:pPr marL="457200" lvl="1" indent="0">
              <a:buNone/>
            </a:pPr>
            <a:endParaRPr lang="en-US" sz="2000" dirty="0">
              <a:latin typeface="Calibri" panose="020F0502020204030204" pitchFamily="34" charset="0"/>
              <a:cs typeface="Calibri" panose="020F0502020204030204" pitchFamily="34" charset="0"/>
            </a:endParaRPr>
          </a:p>
          <a:p>
            <a:pPr lvl="1"/>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01742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A61C0-0885-44DF-B64C-7659DF7B51E6}"/>
              </a:ext>
            </a:extLst>
          </p:cNvPr>
          <p:cNvSpPr>
            <a:spLocks noGrp="1"/>
          </p:cNvSpPr>
          <p:nvPr>
            <p:ph type="title"/>
          </p:nvPr>
        </p:nvSpPr>
        <p:spPr/>
        <p:txBody>
          <a:bodyPr/>
          <a:lstStyle/>
          <a:p>
            <a:r>
              <a:rPr lang="en-US" dirty="0"/>
              <a:t>Important Factors for English AB 705 Implementation</a:t>
            </a:r>
          </a:p>
        </p:txBody>
      </p:sp>
      <p:sp>
        <p:nvSpPr>
          <p:cNvPr id="3" name="Content Placeholder 2">
            <a:extLst>
              <a:ext uri="{FF2B5EF4-FFF2-40B4-BE49-F238E27FC236}">
                <a16:creationId xmlns:a16="http://schemas.microsoft.com/office/drawing/2014/main" id="{38000853-AE35-4F85-AA49-D2F7A9540E9F}"/>
              </a:ext>
            </a:extLst>
          </p:cNvPr>
          <p:cNvSpPr>
            <a:spLocks noGrp="1"/>
          </p:cNvSpPr>
          <p:nvPr>
            <p:ph sz="half" idx="1"/>
          </p:nvPr>
        </p:nvSpPr>
        <p:spPr/>
        <p:txBody>
          <a:bodyPr/>
          <a:lstStyle/>
          <a:p>
            <a:r>
              <a:rPr lang="en-US" dirty="0"/>
              <a:t>How do we help under-prepared students?</a:t>
            </a:r>
          </a:p>
          <a:p>
            <a:r>
              <a:rPr lang="en-US" dirty="0"/>
              <a:t>What pedagogical changes can be made?</a:t>
            </a:r>
          </a:p>
          <a:p>
            <a:r>
              <a:rPr lang="en-US" dirty="0"/>
              <a:t>How soon do we proactively communicate with the student?</a:t>
            </a:r>
          </a:p>
          <a:p>
            <a:r>
              <a:rPr lang="en-US" dirty="0"/>
              <a:t>Interpersonal pairing and mentoring in the class may mitigate some issues for students</a:t>
            </a:r>
          </a:p>
          <a:p>
            <a:r>
              <a:rPr lang="en-US" dirty="0"/>
              <a:t>How do we work collaboratively with ESL and noncredit?</a:t>
            </a:r>
          </a:p>
        </p:txBody>
      </p:sp>
    </p:spTree>
    <p:extLst>
      <p:ext uri="{BB962C8B-B14F-4D97-AF65-F5344CB8AC3E}">
        <p14:creationId xmlns:p14="http://schemas.microsoft.com/office/powerpoint/2010/main" val="2270075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A141FE7-BFD9-409D-896D-9963DC600B33}"/>
              </a:ext>
            </a:extLst>
          </p:cNvPr>
          <p:cNvSpPr>
            <a:spLocks noGrp="1"/>
          </p:cNvSpPr>
          <p:nvPr>
            <p:ph type="sldNum" sz="quarter" idx="4294967295"/>
          </p:nvPr>
        </p:nvSpPr>
        <p:spPr>
          <a:xfrm>
            <a:off x="9448800" y="6356350"/>
            <a:ext cx="2743200" cy="365125"/>
          </a:xfrm>
        </p:spPr>
        <p:txBody>
          <a:bodyPr/>
          <a:lstStyle/>
          <a:p>
            <a:fld id="{492D8F1A-69A8-9242-9469-8400121D240A}" type="slidenum">
              <a:rPr lang="en-US" smtClean="0"/>
              <a:t>17</a:t>
            </a:fld>
            <a:endParaRPr lang="en-US" dirty="0"/>
          </a:p>
        </p:txBody>
      </p:sp>
      <p:graphicFrame>
        <p:nvGraphicFramePr>
          <p:cNvPr id="5" name="Chart 4">
            <a:extLst>
              <a:ext uri="{FF2B5EF4-FFF2-40B4-BE49-F238E27FC236}">
                <a16:creationId xmlns:a16="http://schemas.microsoft.com/office/drawing/2014/main" id="{E21134FA-BEA9-4065-B0FE-6F552BBD638E}"/>
              </a:ext>
            </a:extLst>
          </p:cNvPr>
          <p:cNvGraphicFramePr>
            <a:graphicFrameLocks/>
          </p:cNvGraphicFramePr>
          <p:nvPr>
            <p:extLst>
              <p:ext uri="{D42A27DB-BD31-4B8C-83A1-F6EECF244321}">
                <p14:modId xmlns:p14="http://schemas.microsoft.com/office/powerpoint/2010/main" val="976339416"/>
              </p:ext>
            </p:extLst>
          </p:nvPr>
        </p:nvGraphicFramePr>
        <p:xfrm>
          <a:off x="249382" y="609599"/>
          <a:ext cx="11734800" cy="53617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59853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A456B-FB98-4C59-8701-C2F7C09DF734}"/>
              </a:ext>
            </a:extLst>
          </p:cNvPr>
          <p:cNvSpPr>
            <a:spLocks noGrp="1"/>
          </p:cNvSpPr>
          <p:nvPr>
            <p:ph type="title"/>
          </p:nvPr>
        </p:nvSpPr>
        <p:spPr>
          <a:xfrm>
            <a:off x="155643" y="713559"/>
            <a:ext cx="2597285" cy="2715441"/>
          </a:xfrm>
        </p:spPr>
        <p:txBody>
          <a:bodyPr>
            <a:normAutofit fontScale="90000"/>
          </a:bodyPr>
          <a:lstStyle/>
          <a:p>
            <a:r>
              <a:rPr lang="en-US" dirty="0"/>
              <a:t>Examining English Equity in Placement and Completion</a:t>
            </a:r>
          </a:p>
        </p:txBody>
      </p:sp>
      <p:graphicFrame>
        <p:nvGraphicFramePr>
          <p:cNvPr id="4" name="Content Placeholder 3">
            <a:extLst>
              <a:ext uri="{FF2B5EF4-FFF2-40B4-BE49-F238E27FC236}">
                <a16:creationId xmlns:a16="http://schemas.microsoft.com/office/drawing/2014/main" id="{76C64DB5-26CD-4661-8F74-8C908BBF7E79}"/>
              </a:ext>
            </a:extLst>
          </p:cNvPr>
          <p:cNvGraphicFramePr>
            <a:graphicFrameLocks noGrp="1"/>
          </p:cNvGraphicFramePr>
          <p:nvPr>
            <p:ph sz="half" idx="1"/>
            <p:extLst>
              <p:ext uri="{D42A27DB-BD31-4B8C-83A1-F6EECF244321}">
                <p14:modId xmlns:p14="http://schemas.microsoft.com/office/powerpoint/2010/main" val="1873181388"/>
              </p:ext>
            </p:extLst>
          </p:nvPr>
        </p:nvGraphicFramePr>
        <p:xfrm>
          <a:off x="2752928" y="713560"/>
          <a:ext cx="8600872" cy="513161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3CB992AC-5A78-4FC7-B3D3-956AE3A8E05C}"/>
              </a:ext>
            </a:extLst>
          </p:cNvPr>
          <p:cNvSpPr txBox="1"/>
          <p:nvPr/>
        </p:nvSpPr>
        <p:spPr>
          <a:xfrm>
            <a:off x="464233" y="3958658"/>
            <a:ext cx="1153551" cy="1384995"/>
          </a:xfrm>
          <a:prstGeom prst="rect">
            <a:avLst/>
          </a:prstGeom>
          <a:noFill/>
        </p:spPr>
        <p:txBody>
          <a:bodyPr wrap="square" rtlCol="0">
            <a:spAutoFit/>
          </a:bodyPr>
          <a:lstStyle/>
          <a:p>
            <a:r>
              <a:rPr lang="en-US" sz="1200" dirty="0">
                <a:solidFill>
                  <a:schemeClr val="tx2"/>
                </a:solidFill>
              </a:rPr>
              <a:t>Data</a:t>
            </a:r>
          </a:p>
          <a:p>
            <a:r>
              <a:rPr lang="en-US" sz="1200" dirty="0">
                <a:solidFill>
                  <a:schemeClr val="tx2"/>
                </a:solidFill>
              </a:rPr>
              <a:t>source is CCCCO Datamart Statewide data</a:t>
            </a:r>
          </a:p>
          <a:p>
            <a:r>
              <a:rPr lang="en-US" sz="1200" dirty="0">
                <a:solidFill>
                  <a:schemeClr val="tx2"/>
                </a:solidFill>
              </a:rPr>
              <a:t>Transfer level English</a:t>
            </a:r>
          </a:p>
        </p:txBody>
      </p:sp>
    </p:spTree>
    <p:extLst>
      <p:ext uri="{BB962C8B-B14F-4D97-AF65-F5344CB8AC3E}">
        <p14:creationId xmlns:p14="http://schemas.microsoft.com/office/powerpoint/2010/main" val="3417065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46C664E-DB91-4B69-94B5-1E843E2F70E7}"/>
              </a:ext>
            </a:extLst>
          </p:cNvPr>
          <p:cNvSpPr>
            <a:spLocks noGrp="1"/>
          </p:cNvSpPr>
          <p:nvPr>
            <p:ph type="title"/>
          </p:nvPr>
        </p:nvSpPr>
        <p:spPr>
          <a:xfrm>
            <a:off x="838200" y="713559"/>
            <a:ext cx="10515600" cy="658041"/>
          </a:xfrm>
        </p:spPr>
        <p:txBody>
          <a:bodyPr/>
          <a:lstStyle/>
          <a:p>
            <a:r>
              <a:rPr lang="en-US" dirty="0"/>
              <a:t>College of the Canyons English Data</a:t>
            </a:r>
          </a:p>
        </p:txBody>
      </p:sp>
      <p:pic>
        <p:nvPicPr>
          <p:cNvPr id="5" name="Content Placeholder 4" descr="A screenshot of a map&#10;&#10;Description automatically generated">
            <a:extLst>
              <a:ext uri="{FF2B5EF4-FFF2-40B4-BE49-F238E27FC236}">
                <a16:creationId xmlns:a16="http://schemas.microsoft.com/office/drawing/2014/main" id="{A22E43C5-4181-4C01-8B33-A338E35A3042}"/>
              </a:ext>
            </a:extLst>
          </p:cNvPr>
          <p:cNvPicPr>
            <a:picLocks noGrp="1" noChangeAspect="1"/>
          </p:cNvPicPr>
          <p:nvPr>
            <p:ph sz="half" idx="1"/>
          </p:nvPr>
        </p:nvPicPr>
        <p:blipFill>
          <a:blip r:embed="rId3"/>
          <a:stretch>
            <a:fillRect/>
          </a:stretch>
        </p:blipFill>
        <p:spPr>
          <a:xfrm>
            <a:off x="2023353" y="1371600"/>
            <a:ext cx="8843513" cy="4724454"/>
          </a:xfrm>
        </p:spPr>
      </p:pic>
      <p:sp>
        <p:nvSpPr>
          <p:cNvPr id="2" name="TextBox 1">
            <a:extLst>
              <a:ext uri="{FF2B5EF4-FFF2-40B4-BE49-F238E27FC236}">
                <a16:creationId xmlns:a16="http://schemas.microsoft.com/office/drawing/2014/main" id="{BEFBB56A-91EC-4695-8DAD-A7D9D3E48E77}"/>
              </a:ext>
            </a:extLst>
          </p:cNvPr>
          <p:cNvSpPr txBox="1"/>
          <p:nvPr/>
        </p:nvSpPr>
        <p:spPr>
          <a:xfrm>
            <a:off x="211015" y="2912012"/>
            <a:ext cx="1645920" cy="1754326"/>
          </a:xfrm>
          <a:prstGeom prst="rect">
            <a:avLst/>
          </a:prstGeom>
          <a:noFill/>
        </p:spPr>
        <p:txBody>
          <a:bodyPr wrap="square" rtlCol="0">
            <a:spAutoFit/>
          </a:bodyPr>
          <a:lstStyle/>
          <a:p>
            <a:r>
              <a:rPr lang="en-US" dirty="0">
                <a:solidFill>
                  <a:schemeClr val="tx2"/>
                </a:solidFill>
              </a:rPr>
              <a:t>Data source: College of the Canyons Impact of AB 705on Math and English</a:t>
            </a:r>
          </a:p>
        </p:txBody>
      </p:sp>
    </p:spTree>
    <p:extLst>
      <p:ext uri="{BB962C8B-B14F-4D97-AF65-F5344CB8AC3E}">
        <p14:creationId xmlns:p14="http://schemas.microsoft.com/office/powerpoint/2010/main" val="1721221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F3A87-5E28-4B79-B0CE-1DAFA2464E38}"/>
              </a:ext>
            </a:extLst>
          </p:cNvPr>
          <p:cNvSpPr>
            <a:spLocks noGrp="1"/>
          </p:cNvSpPr>
          <p:nvPr>
            <p:ph type="title"/>
          </p:nvPr>
        </p:nvSpPr>
        <p:spPr/>
        <p:txBody>
          <a:bodyPr/>
          <a:lstStyle/>
          <a:p>
            <a:r>
              <a:rPr lang="en-US" dirty="0"/>
              <a:t>Evaluation of Placement and Course-Taking Success</a:t>
            </a:r>
          </a:p>
        </p:txBody>
      </p:sp>
      <p:sp>
        <p:nvSpPr>
          <p:cNvPr id="4" name="Content Placeholder 3">
            <a:extLst>
              <a:ext uri="{FF2B5EF4-FFF2-40B4-BE49-F238E27FC236}">
                <a16:creationId xmlns:a16="http://schemas.microsoft.com/office/drawing/2014/main" id="{1C5DF189-F861-43C7-A39B-FA94B028EB3A}"/>
              </a:ext>
            </a:extLst>
          </p:cNvPr>
          <p:cNvSpPr>
            <a:spLocks noGrp="1"/>
          </p:cNvSpPr>
          <p:nvPr>
            <p:ph idx="10"/>
          </p:nvPr>
        </p:nvSpPr>
        <p:spPr>
          <a:xfrm>
            <a:off x="831850" y="2011680"/>
            <a:ext cx="11055350" cy="4242816"/>
          </a:xfrm>
        </p:spPr>
        <p:txBody>
          <a:bodyPr>
            <a:normAutofit/>
          </a:bodyPr>
          <a:lstStyle/>
          <a:p>
            <a:pPr marL="0" indent="0">
              <a:buNone/>
            </a:pPr>
            <a:r>
              <a:rPr lang="en-US" dirty="0">
                <a:latin typeface="Calibri" panose="020F0502020204030204" pitchFamily="34" charset="0"/>
                <a:cs typeface="Calibri" panose="020F0502020204030204" pitchFamily="34" charset="0"/>
              </a:rPr>
              <a:t>After a year of updated placement practices, it's important that colleges evaluate student course-taking success. This session will discuss:</a:t>
            </a:r>
          </a:p>
          <a:p>
            <a:r>
              <a:rPr lang="en-US" dirty="0">
                <a:latin typeface="Calibri" panose="020F0502020204030204" pitchFamily="34" charset="0"/>
                <a:cs typeface="Calibri" panose="020F0502020204030204" pitchFamily="34" charset="0"/>
              </a:rPr>
              <a:t> statewide success given available statewide data</a:t>
            </a:r>
          </a:p>
          <a:p>
            <a:r>
              <a:rPr lang="en-US" dirty="0">
                <a:latin typeface="Calibri" panose="020F0502020204030204" pitchFamily="34" charset="0"/>
                <a:cs typeface="Calibri" panose="020F0502020204030204" pitchFamily="34" charset="0"/>
              </a:rPr>
              <a:t>ways to evaluate local data</a:t>
            </a:r>
          </a:p>
          <a:p>
            <a:r>
              <a:rPr lang="en-US" dirty="0">
                <a:latin typeface="Calibri" panose="020F0502020204030204" pitchFamily="34" charset="0"/>
                <a:cs typeface="Calibri" panose="020F0502020204030204" pitchFamily="34" charset="0"/>
              </a:rPr>
              <a:t>the importance of properly coding CB 25 and 26 to ensure quality data</a:t>
            </a:r>
          </a:p>
          <a:p>
            <a:r>
              <a:rPr lang="en-US" dirty="0">
                <a:latin typeface="Calibri" panose="020F0502020204030204" pitchFamily="34" charset="0"/>
                <a:cs typeface="Calibri" panose="020F0502020204030204" pitchFamily="34" charset="0"/>
              </a:rPr>
              <a:t>other considerations for evaluating student success based on new placement practices.</a:t>
            </a:r>
          </a:p>
          <a:p>
            <a:pPr marL="0" indent="0">
              <a:buNone/>
            </a:pPr>
            <a:r>
              <a:rPr lang="en-US" dirty="0">
                <a:latin typeface="Calibri" panose="020F0502020204030204" pitchFamily="34" charset="0"/>
                <a:cs typeface="Calibri" panose="020F0502020204030204" pitchFamily="34" charset="0"/>
              </a:rPr>
              <a:t>Participants are encouraged to also attend the </a:t>
            </a:r>
            <a:r>
              <a:rPr lang="en-US" b="1" dirty="0">
                <a:latin typeface="Calibri" panose="020F0502020204030204" pitchFamily="34" charset="0"/>
                <a:cs typeface="Calibri" panose="020F0502020204030204" pitchFamily="34" charset="0"/>
              </a:rPr>
              <a:t>follow-up session </a:t>
            </a:r>
            <a:r>
              <a:rPr lang="en-US" dirty="0">
                <a:latin typeface="Calibri" panose="020F0502020204030204" pitchFamily="34" charset="0"/>
                <a:cs typeface="Calibri" panose="020F0502020204030204" pitchFamily="34" charset="0"/>
              </a:rPr>
              <a:t>for discipline-specific dialog and sharing of practices.</a:t>
            </a:r>
          </a:p>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743916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742DC-C50C-6A4A-90EB-7E6171EC2CB2}"/>
              </a:ext>
            </a:extLst>
          </p:cNvPr>
          <p:cNvSpPr>
            <a:spLocks noGrp="1"/>
          </p:cNvSpPr>
          <p:nvPr>
            <p:ph type="title"/>
          </p:nvPr>
        </p:nvSpPr>
        <p:spPr>
          <a:xfrm>
            <a:off x="650618" y="3787947"/>
            <a:ext cx="10515600" cy="1312648"/>
          </a:xfrm>
        </p:spPr>
        <p:txBody>
          <a:bodyPr>
            <a:normAutofit fontScale="90000"/>
          </a:bodyPr>
          <a:lstStyle/>
          <a:p>
            <a:r>
              <a:rPr lang="en-US" dirty="0"/>
              <a:t>Breakout III </a:t>
            </a:r>
            <a:br>
              <a:rPr lang="en-US" dirty="0"/>
            </a:br>
            <a:r>
              <a:rPr lang="en-US" dirty="0"/>
              <a:t>Evaluation of Placement and Course-Taking Success</a:t>
            </a:r>
          </a:p>
        </p:txBody>
      </p:sp>
      <p:sp>
        <p:nvSpPr>
          <p:cNvPr id="3" name="Text Placeholder 2">
            <a:extLst>
              <a:ext uri="{FF2B5EF4-FFF2-40B4-BE49-F238E27FC236}">
                <a16:creationId xmlns:a16="http://schemas.microsoft.com/office/drawing/2014/main" id="{18EDE4DB-C5A2-9049-993E-E12B18A15781}"/>
              </a:ext>
            </a:extLst>
          </p:cNvPr>
          <p:cNvSpPr>
            <a:spLocks noGrp="1"/>
          </p:cNvSpPr>
          <p:nvPr>
            <p:ph type="body" idx="1"/>
          </p:nvPr>
        </p:nvSpPr>
        <p:spPr>
          <a:xfrm>
            <a:off x="831850" y="5420497"/>
            <a:ext cx="10515600" cy="669153"/>
          </a:xfrm>
        </p:spPr>
        <p:txBody>
          <a:bodyPr/>
          <a:lstStyle/>
          <a:p>
            <a:r>
              <a:rPr lang="en-US" dirty="0"/>
              <a:t>Wednesday, July 8 1:00pm-2:15pm</a:t>
            </a:r>
          </a:p>
        </p:txBody>
      </p:sp>
    </p:spTree>
    <p:extLst>
      <p:ext uri="{BB962C8B-B14F-4D97-AF65-F5344CB8AC3E}">
        <p14:creationId xmlns:p14="http://schemas.microsoft.com/office/powerpoint/2010/main" val="9372502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37502-5F05-421B-882A-7AD0BAE136F2}"/>
              </a:ext>
            </a:extLst>
          </p:cNvPr>
          <p:cNvSpPr>
            <a:spLocks noGrp="1"/>
          </p:cNvSpPr>
          <p:nvPr>
            <p:ph type="title"/>
          </p:nvPr>
        </p:nvSpPr>
        <p:spPr/>
        <p:txBody>
          <a:bodyPr/>
          <a:lstStyle/>
          <a:p>
            <a:r>
              <a:rPr lang="en-US" dirty="0"/>
              <a:t>What Are We Learning?</a:t>
            </a:r>
          </a:p>
        </p:txBody>
      </p:sp>
      <p:sp>
        <p:nvSpPr>
          <p:cNvPr id="3" name="Content Placeholder 2">
            <a:extLst>
              <a:ext uri="{FF2B5EF4-FFF2-40B4-BE49-F238E27FC236}">
                <a16:creationId xmlns:a16="http://schemas.microsoft.com/office/drawing/2014/main" id="{7CEC6BF6-8577-41CB-BDDA-06D706B272EC}"/>
              </a:ext>
            </a:extLst>
          </p:cNvPr>
          <p:cNvSpPr>
            <a:spLocks noGrp="1"/>
          </p:cNvSpPr>
          <p:nvPr>
            <p:ph sz="half" idx="1"/>
          </p:nvPr>
        </p:nvSpPr>
        <p:spPr/>
        <p:txBody>
          <a:bodyPr/>
          <a:lstStyle/>
          <a:p>
            <a:r>
              <a:rPr lang="en-US" dirty="0">
                <a:latin typeface="+mn-lt"/>
              </a:rPr>
              <a:t>Completion data for various ESL student typologies is limited.</a:t>
            </a:r>
          </a:p>
          <a:p>
            <a:r>
              <a:rPr lang="en-US" dirty="0">
                <a:latin typeface="+mn-lt"/>
                <a:cs typeface="Calibri" panose="020F0502020204030204" pitchFamily="34" charset="0"/>
              </a:rPr>
              <a:t>ESL CB21 Update</a:t>
            </a:r>
          </a:p>
          <a:p>
            <a:r>
              <a:rPr lang="en-US" dirty="0">
                <a:latin typeface="+mn-lt"/>
                <a:cs typeface="Calibri" panose="020F0502020204030204" pitchFamily="34" charset="0"/>
              </a:rPr>
              <a:t>Chaptering of ESL regs changing placement into English with any HS diploma shifting many away from ESL placement</a:t>
            </a:r>
          </a:p>
          <a:p>
            <a:r>
              <a:rPr lang="en-US" dirty="0">
                <a:latin typeface="+mn-lt"/>
              </a:rPr>
              <a:t>Innovation in ESL </a:t>
            </a:r>
          </a:p>
          <a:p>
            <a:pPr lvl="1"/>
            <a:r>
              <a:rPr lang="en-US" dirty="0">
                <a:latin typeface="+mn-lt"/>
              </a:rPr>
              <a:t>Transferability &amp; GE fulfillment</a:t>
            </a:r>
          </a:p>
          <a:p>
            <a:pPr lvl="1"/>
            <a:r>
              <a:rPr lang="en-US" dirty="0">
                <a:latin typeface="+mn-lt"/>
              </a:rPr>
              <a:t>Making courses count: Guided Pathways ESL Milestone Certificates</a:t>
            </a:r>
          </a:p>
        </p:txBody>
      </p:sp>
    </p:spTree>
    <p:extLst>
      <p:ext uri="{BB962C8B-B14F-4D97-AF65-F5344CB8AC3E}">
        <p14:creationId xmlns:p14="http://schemas.microsoft.com/office/powerpoint/2010/main" val="3207803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37502-5F05-421B-882A-7AD0BAE136F2}"/>
              </a:ext>
            </a:extLst>
          </p:cNvPr>
          <p:cNvSpPr>
            <a:spLocks noGrp="1"/>
          </p:cNvSpPr>
          <p:nvPr>
            <p:ph type="title"/>
          </p:nvPr>
        </p:nvSpPr>
        <p:spPr>
          <a:xfrm>
            <a:off x="764142" y="297434"/>
            <a:ext cx="10515600" cy="1146991"/>
          </a:xfrm>
        </p:spPr>
        <p:txBody>
          <a:bodyPr/>
          <a:lstStyle/>
          <a:p>
            <a:r>
              <a:rPr lang="en-US" dirty="0"/>
              <a:t>Completion Data for ESL</a:t>
            </a:r>
          </a:p>
        </p:txBody>
      </p:sp>
      <p:sp>
        <p:nvSpPr>
          <p:cNvPr id="4" name="Content Placeholder 2">
            <a:extLst>
              <a:ext uri="{FF2B5EF4-FFF2-40B4-BE49-F238E27FC236}">
                <a16:creationId xmlns:a16="http://schemas.microsoft.com/office/drawing/2014/main" id="{C77EBA8C-917B-4941-9098-7EECEC7CEFB5}"/>
              </a:ext>
            </a:extLst>
          </p:cNvPr>
          <p:cNvSpPr txBox="1">
            <a:spLocks/>
          </p:cNvSpPr>
          <p:nvPr/>
        </p:nvSpPr>
        <p:spPr>
          <a:xfrm>
            <a:off x="764142" y="1531366"/>
            <a:ext cx="10058400" cy="47000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674831"/>
                </a:solidFill>
                <a:latin typeface="Gill Sans" panose="020B0502020104020203" pitchFamily="34" charset="-79"/>
                <a:ea typeface="+mn-ea"/>
                <a:cs typeface="Gill Sans" panose="020B05020201040202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674831"/>
                </a:solidFill>
                <a:latin typeface="Gill Sans" panose="020B0502020104020203" pitchFamily="34" charset="-79"/>
                <a:ea typeface="+mn-ea"/>
                <a:cs typeface="Gill Sans" panose="020B0502020104020203" pitchFamily="34"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674831"/>
                </a:solidFill>
                <a:latin typeface="Gill Sans" panose="020B0502020104020203" pitchFamily="34" charset="-79"/>
                <a:ea typeface="+mn-ea"/>
                <a:cs typeface="Gill Sans" panose="020B05020201040202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674831"/>
                </a:solidFill>
                <a:latin typeface="Gill Sans" panose="020B0502020104020203" pitchFamily="34" charset="-79"/>
                <a:ea typeface="+mn-ea"/>
                <a:cs typeface="Gill Sans" panose="020B05020201040202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674831"/>
                </a:solidFill>
                <a:latin typeface="Gill Sans" panose="020B0502020104020203" pitchFamily="34" charset="-79"/>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latin typeface="Calibri" panose="020F0502020204030204" pitchFamily="34" charset="0"/>
                <a:cs typeface="Calibri" panose="020F0502020204030204" pitchFamily="34" charset="0"/>
              </a:rPr>
              <a:t>Completion data for ESL …. in progress. </a:t>
            </a:r>
          </a:p>
          <a:p>
            <a:pPr marL="0" indent="0">
              <a:buNone/>
            </a:pPr>
            <a:endParaRPr lang="en-US" b="1" dirty="0">
              <a:latin typeface="Calibri" panose="020F0502020204030204" pitchFamily="34" charset="0"/>
              <a:cs typeface="Calibri" panose="020F0502020204030204" pitchFamily="34" charset="0"/>
            </a:endParaRPr>
          </a:p>
          <a:p>
            <a:pPr marL="0" indent="0">
              <a:buNone/>
            </a:pPr>
            <a:r>
              <a:rPr lang="en-US" b="1" dirty="0">
                <a:latin typeface="Calibri" panose="020F0502020204030204" pitchFamily="34" charset="0"/>
                <a:cs typeface="Calibri" panose="020F0502020204030204" pitchFamily="34" charset="0"/>
              </a:rPr>
              <a:t>Some questions come to mind:</a:t>
            </a:r>
          </a:p>
          <a:p>
            <a:pPr marL="0" indent="0">
              <a:buNone/>
            </a:pPr>
            <a:endParaRPr lang="en-US" b="1" dirty="0">
              <a:latin typeface="Calibri" panose="020F0502020204030204" pitchFamily="34" charset="0"/>
              <a:cs typeface="Calibri" panose="020F0502020204030204" pitchFamily="34" charset="0"/>
            </a:endParaRPr>
          </a:p>
          <a:p>
            <a:r>
              <a:rPr lang="en-US" b="1" dirty="0">
                <a:latin typeface="Calibri" panose="020F0502020204030204" pitchFamily="34" charset="0"/>
                <a:cs typeface="Calibri" panose="020F0502020204030204" pitchFamily="34" charset="0"/>
              </a:rPr>
              <a:t>How are our placement processes progressing?</a:t>
            </a:r>
          </a:p>
          <a:p>
            <a:r>
              <a:rPr lang="en-US" b="1" dirty="0">
                <a:latin typeface="Calibri" panose="020F0502020204030204" pitchFamily="34" charset="0"/>
                <a:cs typeface="Calibri" panose="020F0502020204030204" pitchFamily="34" charset="0"/>
              </a:rPr>
              <a:t>Who are our ESL students? </a:t>
            </a:r>
          </a:p>
          <a:p>
            <a:r>
              <a:rPr lang="en-US" b="1" dirty="0">
                <a:latin typeface="Calibri" panose="020F0502020204030204" pitchFamily="34" charset="0"/>
                <a:cs typeface="Calibri" panose="020F0502020204030204" pitchFamily="34" charset="0"/>
              </a:rPr>
              <a:t>What is the “credit ESL throughput rate” that colleges need to meet or exceed?</a:t>
            </a:r>
          </a:p>
        </p:txBody>
      </p:sp>
    </p:spTree>
    <p:extLst>
      <p:ext uri="{BB962C8B-B14F-4D97-AF65-F5344CB8AC3E}">
        <p14:creationId xmlns:p14="http://schemas.microsoft.com/office/powerpoint/2010/main" val="8354307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37502-5F05-421B-882A-7AD0BAE136F2}"/>
              </a:ext>
            </a:extLst>
          </p:cNvPr>
          <p:cNvSpPr>
            <a:spLocks noGrp="1"/>
          </p:cNvSpPr>
          <p:nvPr>
            <p:ph type="title"/>
          </p:nvPr>
        </p:nvSpPr>
        <p:spPr>
          <a:xfrm>
            <a:off x="764142" y="297434"/>
            <a:ext cx="10515600" cy="1146991"/>
          </a:xfrm>
        </p:spPr>
        <p:txBody>
          <a:bodyPr/>
          <a:lstStyle/>
          <a:p>
            <a:r>
              <a:rPr lang="en-US" dirty="0"/>
              <a:t>Training Aspects of Implementation</a:t>
            </a:r>
          </a:p>
        </p:txBody>
      </p:sp>
      <p:sp>
        <p:nvSpPr>
          <p:cNvPr id="5" name="Content Placeholder 2">
            <a:extLst>
              <a:ext uri="{FF2B5EF4-FFF2-40B4-BE49-F238E27FC236}">
                <a16:creationId xmlns:a16="http://schemas.microsoft.com/office/drawing/2014/main" id="{5F4EA866-F45C-3447-889E-4FBCDC0ED19E}"/>
              </a:ext>
            </a:extLst>
          </p:cNvPr>
          <p:cNvSpPr>
            <a:spLocks noGrp="1"/>
          </p:cNvSpPr>
          <p:nvPr>
            <p:ph sz="half" idx="1"/>
          </p:nvPr>
        </p:nvSpPr>
        <p:spPr>
          <a:xfrm>
            <a:off x="764142" y="1600199"/>
            <a:ext cx="10058400" cy="4416553"/>
          </a:xfrm>
        </p:spPr>
        <p:txBody>
          <a:bodyPr/>
          <a:lstStyle/>
          <a:p>
            <a:pPr marL="0" indent="0">
              <a:buNone/>
            </a:pPr>
            <a:r>
              <a:rPr lang="en-US" b="1" dirty="0">
                <a:latin typeface="Calibri" panose="020F0502020204030204" pitchFamily="34" charset="0"/>
                <a:cs typeface="Calibri" panose="020F0502020204030204" pitchFamily="34" charset="0"/>
              </a:rPr>
              <a:t>ESL &amp; CB21</a:t>
            </a:r>
            <a:br>
              <a:rPr lang="en-US" b="1"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pPr marL="457200" lvl="1" indent="0">
              <a:buNone/>
            </a:pPr>
            <a:r>
              <a:rPr lang="en-US" dirty="0">
                <a:latin typeface="Calibri" panose="020F0502020204030204" pitchFamily="34" charset="0"/>
                <a:cs typeface="Calibri" panose="020F0502020204030204" pitchFamily="34" charset="0"/>
              </a:rPr>
              <a:t>Adopted at Fall 2019 Plenary</a:t>
            </a:r>
          </a:p>
          <a:p>
            <a:pPr marL="1371600" lvl="2" indent="-457200">
              <a:buFont typeface="+mj-lt"/>
              <a:buAutoNum type="arabicPeriod"/>
            </a:pPr>
            <a:r>
              <a:rPr lang="en-US" dirty="0">
                <a:latin typeface="Calibri" panose="020F0502020204030204" pitchFamily="34" charset="0"/>
                <a:cs typeface="Calibri" panose="020F0502020204030204" pitchFamily="34" charset="0"/>
              </a:rPr>
              <a:t>Training was possibly going to happen in Spring 2020, but …</a:t>
            </a:r>
          </a:p>
          <a:p>
            <a:pPr marL="914400" lvl="2" indent="0">
              <a:buNone/>
            </a:pPr>
            <a:endParaRPr lang="en-US" dirty="0">
              <a:latin typeface="Calibri" panose="020F0502020204030204" pitchFamily="34" charset="0"/>
              <a:cs typeface="Calibri" panose="020F0502020204030204" pitchFamily="34" charset="0"/>
            </a:endParaRPr>
          </a:p>
          <a:p>
            <a:pPr marL="457200" lvl="1" indent="0">
              <a:buNone/>
            </a:pPr>
            <a:r>
              <a:rPr lang="en-US" dirty="0">
                <a:latin typeface="Calibri" panose="020F0502020204030204" pitchFamily="34" charset="0"/>
                <a:cs typeface="Calibri" panose="020F0502020204030204" pitchFamily="34" charset="0"/>
              </a:rPr>
              <a:t>CB coding for ESL is tricky:</a:t>
            </a:r>
          </a:p>
          <a:p>
            <a:pPr lvl="2"/>
            <a:r>
              <a:rPr lang="en-US" dirty="0">
                <a:latin typeface="Calibri" panose="020F0502020204030204" pitchFamily="34" charset="0"/>
                <a:cs typeface="Calibri" panose="020F0502020204030204" pitchFamily="34" charset="0"/>
              </a:rPr>
              <a:t>Some courses have transferability (UCTCA) but are still in the pathway to TLC.</a:t>
            </a:r>
          </a:p>
          <a:p>
            <a:pPr lvl="2"/>
            <a:r>
              <a:rPr lang="en-US" dirty="0">
                <a:latin typeface="Calibri" panose="020F0502020204030204" pitchFamily="34" charset="0"/>
                <a:cs typeface="Calibri" panose="020F0502020204030204" pitchFamily="34" charset="0"/>
              </a:rPr>
              <a:t>Other courses may be optional support courses in discrete skills. </a:t>
            </a:r>
          </a:p>
          <a:p>
            <a:pPr marL="457200" lvl="1" indent="0">
              <a:buNone/>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171658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37502-5F05-421B-882A-7AD0BAE136F2}"/>
              </a:ext>
            </a:extLst>
          </p:cNvPr>
          <p:cNvSpPr>
            <a:spLocks noGrp="1"/>
          </p:cNvSpPr>
          <p:nvPr>
            <p:ph type="title"/>
          </p:nvPr>
        </p:nvSpPr>
        <p:spPr>
          <a:xfrm>
            <a:off x="764142" y="297434"/>
            <a:ext cx="10515600" cy="1146991"/>
          </a:xfrm>
        </p:spPr>
        <p:txBody>
          <a:bodyPr/>
          <a:lstStyle/>
          <a:p>
            <a:r>
              <a:rPr lang="en-US" sz="4400" dirty="0">
                <a:cs typeface="Calibri" panose="020F0502020204030204" pitchFamily="34" charset="0"/>
                <a:hlinkClick r:id="rId3"/>
              </a:rPr>
              <a:t>ESL Regulations – </a:t>
            </a:r>
            <a:r>
              <a:rPr lang="en-US" b="1" dirty="0">
                <a:hlinkClick r:id="rId3"/>
              </a:rPr>
              <a:t>§ </a:t>
            </a:r>
            <a:r>
              <a:rPr lang="en-US" sz="4400" dirty="0">
                <a:cs typeface="Calibri" panose="020F0502020204030204" pitchFamily="34" charset="0"/>
                <a:hlinkClick r:id="rId3"/>
              </a:rPr>
              <a:t>55522.5</a:t>
            </a:r>
            <a:endParaRPr lang="en-US" dirty="0"/>
          </a:p>
        </p:txBody>
      </p:sp>
      <p:sp>
        <p:nvSpPr>
          <p:cNvPr id="4" name="Content Placeholder 2">
            <a:extLst>
              <a:ext uri="{FF2B5EF4-FFF2-40B4-BE49-F238E27FC236}">
                <a16:creationId xmlns:a16="http://schemas.microsoft.com/office/drawing/2014/main" id="{C77EBA8C-917B-4941-9098-7EECEC7CEFB5}"/>
              </a:ext>
            </a:extLst>
          </p:cNvPr>
          <p:cNvSpPr txBox="1">
            <a:spLocks/>
          </p:cNvSpPr>
          <p:nvPr/>
        </p:nvSpPr>
        <p:spPr>
          <a:xfrm>
            <a:off x="764142" y="1531366"/>
            <a:ext cx="10058400" cy="47000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674831"/>
                </a:solidFill>
                <a:latin typeface="Gill Sans" panose="020B0502020104020203" pitchFamily="34" charset="-79"/>
                <a:ea typeface="+mn-ea"/>
                <a:cs typeface="Gill Sans" panose="020B05020201040202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674831"/>
                </a:solidFill>
                <a:latin typeface="Gill Sans" panose="020B0502020104020203" pitchFamily="34" charset="-79"/>
                <a:ea typeface="+mn-ea"/>
                <a:cs typeface="Gill Sans" panose="020B0502020104020203" pitchFamily="34"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674831"/>
                </a:solidFill>
                <a:latin typeface="Gill Sans" panose="020B0502020104020203" pitchFamily="34" charset="-79"/>
                <a:ea typeface="+mn-ea"/>
                <a:cs typeface="Gill Sans" panose="020B05020201040202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674831"/>
                </a:solidFill>
                <a:latin typeface="Gill Sans" panose="020B0502020104020203" pitchFamily="34" charset="-79"/>
                <a:ea typeface="+mn-ea"/>
                <a:cs typeface="Gill Sans" panose="020B05020201040202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674831"/>
                </a:solidFill>
                <a:latin typeface="Gill Sans" panose="020B0502020104020203" pitchFamily="34" charset="-79"/>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latin typeface="Calibri" panose="020F0502020204030204" pitchFamily="34" charset="0"/>
                <a:cs typeface="Calibri" panose="020F0502020204030204" pitchFamily="34" charset="0"/>
                <a:hlinkClick r:id="rId3"/>
              </a:rPr>
              <a:t>ESL regulations </a:t>
            </a:r>
            <a:r>
              <a:rPr lang="en-US" b="1" dirty="0">
                <a:latin typeface="Calibri" panose="020F0502020204030204" pitchFamily="34" charset="0"/>
                <a:cs typeface="Calibri" panose="020F0502020204030204" pitchFamily="34" charset="0"/>
              </a:rPr>
              <a:t>were adopted on the Monday, March 16 of COVID-19</a:t>
            </a:r>
          </a:p>
          <a:p>
            <a:pPr marL="0" indent="0">
              <a:buNone/>
            </a:pPr>
            <a:endParaRPr lang="en-US" b="1" dirty="0">
              <a:latin typeface="Calibri" panose="020F0502020204030204" pitchFamily="34" charset="0"/>
              <a:cs typeface="Calibri" panose="020F0502020204030204" pitchFamily="34" charset="0"/>
            </a:endParaRPr>
          </a:p>
          <a:p>
            <a:r>
              <a:rPr lang="en-US" b="1" dirty="0">
                <a:latin typeface="Calibri" panose="020F0502020204030204" pitchFamily="34" charset="0"/>
                <a:cs typeface="Calibri" panose="020F0502020204030204" pitchFamily="34" charset="0"/>
              </a:rPr>
              <a:t>Highlights of changes: </a:t>
            </a:r>
            <a:r>
              <a:rPr lang="en-US" b="1" dirty="0"/>
              <a:t>§</a:t>
            </a:r>
            <a:r>
              <a:rPr lang="en-US" b="1" dirty="0">
                <a:latin typeface="Calibri" panose="020F0502020204030204" pitchFamily="34" charset="0"/>
                <a:cs typeface="Calibri" panose="020F0502020204030204" pitchFamily="34" charset="0"/>
              </a:rPr>
              <a:t>55522.5(b)(2)</a:t>
            </a:r>
          </a:p>
          <a:p>
            <a:pPr marL="457200" lvl="1" indent="0">
              <a:buNone/>
            </a:pPr>
            <a:r>
              <a:rPr lang="en-US" sz="2000" dirty="0"/>
              <a:t>Students who have acquired a United States high school diploma or the equivalent shall be placed according to section 55522.</a:t>
            </a:r>
          </a:p>
          <a:p>
            <a:pPr marL="457200" lvl="1" indent="0">
              <a:buNone/>
            </a:pPr>
            <a:endParaRPr lang="en-US" sz="1600" dirty="0"/>
          </a:p>
          <a:p>
            <a:r>
              <a:rPr lang="en-US" b="1" dirty="0">
                <a:latin typeface="Calibri" panose="020F0502020204030204" pitchFamily="34" charset="0"/>
                <a:cs typeface="Calibri" panose="020F0502020204030204" pitchFamily="34" charset="0"/>
              </a:rPr>
              <a:t>Highlights of changes: </a:t>
            </a:r>
            <a:r>
              <a:rPr lang="en-US" b="1" dirty="0"/>
              <a:t>§</a:t>
            </a:r>
            <a:r>
              <a:rPr lang="en-US" b="1" dirty="0">
                <a:latin typeface="Calibri" panose="020F0502020204030204" pitchFamily="34" charset="0"/>
                <a:cs typeface="Calibri" panose="020F0502020204030204" pitchFamily="34" charset="0"/>
              </a:rPr>
              <a:t>55522.5(b)(4)(B)</a:t>
            </a:r>
          </a:p>
          <a:p>
            <a:pPr marL="457200" lvl="1" indent="0">
              <a:buNone/>
            </a:pPr>
            <a:r>
              <a:rPr lang="en-US" sz="2000" dirty="0"/>
              <a:t>(B) The district's failure to demonstrate that the local placement method meets or exceeds the credit ESL throughput rate(s) of a placement method, once published, by the Chancellor's Office.</a:t>
            </a:r>
            <a:endParaRPr lang="en-US" sz="2000" b="1" dirty="0">
              <a:latin typeface="Calibri" panose="020F0502020204030204" pitchFamily="34" charset="0"/>
              <a:cs typeface="Calibri" panose="020F0502020204030204" pitchFamily="34" charset="0"/>
            </a:endParaRPr>
          </a:p>
          <a:p>
            <a:pPr marL="457200" lvl="1" indent="0">
              <a:buNone/>
            </a:pPr>
            <a:endParaRPr lang="en-US"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800772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37502-5F05-421B-882A-7AD0BAE136F2}"/>
              </a:ext>
            </a:extLst>
          </p:cNvPr>
          <p:cNvSpPr>
            <a:spLocks noGrp="1"/>
          </p:cNvSpPr>
          <p:nvPr>
            <p:ph type="title"/>
          </p:nvPr>
        </p:nvSpPr>
        <p:spPr>
          <a:xfrm>
            <a:off x="764142" y="297434"/>
            <a:ext cx="10515600" cy="1146991"/>
          </a:xfrm>
        </p:spPr>
        <p:txBody>
          <a:bodyPr/>
          <a:lstStyle/>
          <a:p>
            <a:r>
              <a:rPr lang="en-US" sz="4400" dirty="0">
                <a:cs typeface="Calibri" panose="020F0502020204030204" pitchFamily="34" charset="0"/>
              </a:rPr>
              <a:t>ESL Regulations - </a:t>
            </a:r>
            <a:r>
              <a:rPr lang="en-US" b="1" dirty="0"/>
              <a:t>§</a:t>
            </a:r>
            <a:r>
              <a:rPr lang="en-US" sz="4400" dirty="0">
                <a:cs typeface="Calibri" panose="020F0502020204030204" pitchFamily="34" charset="0"/>
              </a:rPr>
              <a:t>55522.5</a:t>
            </a:r>
            <a:endParaRPr lang="en-US" dirty="0"/>
          </a:p>
        </p:txBody>
      </p:sp>
      <p:sp>
        <p:nvSpPr>
          <p:cNvPr id="4" name="Content Placeholder 2">
            <a:extLst>
              <a:ext uri="{FF2B5EF4-FFF2-40B4-BE49-F238E27FC236}">
                <a16:creationId xmlns:a16="http://schemas.microsoft.com/office/drawing/2014/main" id="{C77EBA8C-917B-4941-9098-7EECEC7CEFB5}"/>
              </a:ext>
            </a:extLst>
          </p:cNvPr>
          <p:cNvSpPr txBox="1">
            <a:spLocks/>
          </p:cNvSpPr>
          <p:nvPr/>
        </p:nvSpPr>
        <p:spPr>
          <a:xfrm>
            <a:off x="764142" y="1531366"/>
            <a:ext cx="10058400" cy="47000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674831"/>
                </a:solidFill>
                <a:latin typeface="Gill Sans" panose="020B0502020104020203" pitchFamily="34" charset="-79"/>
                <a:ea typeface="+mn-ea"/>
                <a:cs typeface="Gill Sans" panose="020B05020201040202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674831"/>
                </a:solidFill>
                <a:latin typeface="Gill Sans" panose="020B0502020104020203" pitchFamily="34" charset="-79"/>
                <a:ea typeface="+mn-ea"/>
                <a:cs typeface="Gill Sans" panose="020B0502020104020203" pitchFamily="34"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674831"/>
                </a:solidFill>
                <a:latin typeface="Gill Sans" panose="020B0502020104020203" pitchFamily="34" charset="-79"/>
                <a:ea typeface="+mn-ea"/>
                <a:cs typeface="Gill Sans" panose="020B05020201040202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674831"/>
                </a:solidFill>
                <a:latin typeface="Gill Sans" panose="020B0502020104020203" pitchFamily="34" charset="-79"/>
                <a:ea typeface="+mn-ea"/>
                <a:cs typeface="Gill Sans" panose="020B05020201040202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674831"/>
                </a:solidFill>
                <a:latin typeface="Gill Sans" panose="020B0502020104020203" pitchFamily="34" charset="-79"/>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b="1" dirty="0">
              <a:latin typeface="Calibri" panose="020F0502020204030204" pitchFamily="34" charset="0"/>
              <a:cs typeface="Calibri" panose="020F0502020204030204" pitchFamily="34" charset="0"/>
            </a:endParaRPr>
          </a:p>
          <a:p>
            <a:r>
              <a:rPr lang="en-US" b="1" dirty="0">
                <a:latin typeface="Calibri" panose="020F0502020204030204" pitchFamily="34" charset="0"/>
                <a:cs typeface="Calibri" panose="020F0502020204030204" pitchFamily="34" charset="0"/>
              </a:rPr>
              <a:t>Highlights of changes: </a:t>
            </a:r>
            <a:r>
              <a:rPr lang="en-US" b="1" dirty="0"/>
              <a:t>§</a:t>
            </a:r>
            <a:r>
              <a:rPr lang="en-US" b="1" dirty="0">
                <a:latin typeface="Calibri" panose="020F0502020204030204" pitchFamily="34" charset="0"/>
                <a:cs typeface="Calibri" panose="020F0502020204030204" pitchFamily="34" charset="0"/>
              </a:rPr>
              <a:t>55522.5(5) and </a:t>
            </a:r>
            <a:r>
              <a:rPr lang="en-US" b="1" dirty="0"/>
              <a:t>§</a:t>
            </a:r>
            <a:r>
              <a:rPr lang="en-US" b="1" dirty="0">
                <a:latin typeface="Calibri" panose="020F0502020204030204" pitchFamily="34" charset="0"/>
                <a:cs typeface="Calibri" panose="020F0502020204030204" pitchFamily="34" charset="0"/>
              </a:rPr>
              <a:t>55522.5(6)</a:t>
            </a:r>
          </a:p>
          <a:p>
            <a:pPr marL="457200" lvl="1" indent="0">
              <a:buNone/>
            </a:pPr>
            <a:r>
              <a:rPr lang="en-US" sz="2000" dirty="0"/>
              <a:t>(5) Districts must inform students placed into credit ESL coursework prior to fall 2020 of their right to access the newly adopted placement processes that comply with this section and students who have completed a United States high school diploma or the equivalent shall be placed according to section 55522. Districts shall disclose their plans to implement retroactive placement recommendations as part of the adoption plan described in subparagraph (b)(4).</a:t>
            </a:r>
          </a:p>
          <a:p>
            <a:pPr marL="457200" lvl="1" indent="0">
              <a:buNone/>
            </a:pPr>
            <a:endParaRPr lang="en-US" sz="2000" dirty="0"/>
          </a:p>
          <a:p>
            <a:pPr marL="457200" lvl="1" indent="0">
              <a:buNone/>
            </a:pPr>
            <a:r>
              <a:rPr lang="en-US" sz="2000" dirty="0"/>
              <a:t>(6) Any placement for the fall semester or quarter of 2020 must comply with this section and Education Code section 78213.</a:t>
            </a:r>
          </a:p>
          <a:p>
            <a:endParaRPr lang="en-US" b="1" dirty="0">
              <a:latin typeface="Calibri" panose="020F0502020204030204" pitchFamily="34" charset="0"/>
              <a:cs typeface="Calibri" panose="020F0502020204030204" pitchFamily="34" charset="0"/>
            </a:endParaRPr>
          </a:p>
          <a:p>
            <a:pPr lvl="1"/>
            <a:endParaRPr lang="en-US"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839073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37502-5F05-421B-882A-7AD0BAE136F2}"/>
              </a:ext>
            </a:extLst>
          </p:cNvPr>
          <p:cNvSpPr>
            <a:spLocks noGrp="1"/>
          </p:cNvSpPr>
          <p:nvPr>
            <p:ph type="title"/>
          </p:nvPr>
        </p:nvSpPr>
        <p:spPr>
          <a:xfrm>
            <a:off x="764142" y="168735"/>
            <a:ext cx="10515600" cy="1146991"/>
          </a:xfrm>
        </p:spPr>
        <p:txBody>
          <a:bodyPr/>
          <a:lstStyle/>
          <a:p>
            <a:r>
              <a:rPr lang="en-US" dirty="0"/>
              <a:t>Innovation in ESL</a:t>
            </a:r>
          </a:p>
        </p:txBody>
      </p:sp>
      <p:sp>
        <p:nvSpPr>
          <p:cNvPr id="4" name="Content Placeholder 2">
            <a:extLst>
              <a:ext uri="{FF2B5EF4-FFF2-40B4-BE49-F238E27FC236}">
                <a16:creationId xmlns:a16="http://schemas.microsoft.com/office/drawing/2014/main" id="{C77EBA8C-917B-4941-9098-7EECEC7CEFB5}"/>
              </a:ext>
            </a:extLst>
          </p:cNvPr>
          <p:cNvSpPr txBox="1">
            <a:spLocks/>
          </p:cNvSpPr>
          <p:nvPr/>
        </p:nvSpPr>
        <p:spPr>
          <a:xfrm>
            <a:off x="764142" y="1531366"/>
            <a:ext cx="10058400" cy="470001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674831"/>
                </a:solidFill>
                <a:latin typeface="Gill Sans" panose="020B0502020104020203" pitchFamily="34" charset="-79"/>
                <a:ea typeface="+mn-ea"/>
                <a:cs typeface="Gill Sans" panose="020B05020201040202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674831"/>
                </a:solidFill>
                <a:latin typeface="Gill Sans" panose="020B0502020104020203" pitchFamily="34" charset="-79"/>
                <a:ea typeface="+mn-ea"/>
                <a:cs typeface="Gill Sans" panose="020B0502020104020203" pitchFamily="34"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674831"/>
                </a:solidFill>
                <a:latin typeface="Gill Sans" panose="020B0502020104020203" pitchFamily="34" charset="-79"/>
                <a:ea typeface="+mn-ea"/>
                <a:cs typeface="Gill Sans" panose="020B05020201040202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674831"/>
                </a:solidFill>
                <a:latin typeface="Gill Sans" panose="020B0502020104020203" pitchFamily="34" charset="-79"/>
                <a:ea typeface="+mn-ea"/>
                <a:cs typeface="Gill Sans" panose="020B05020201040202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674831"/>
                </a:solidFill>
                <a:latin typeface="Gill Sans" panose="020B0502020104020203" pitchFamily="34" charset="-79"/>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latin typeface="Calibri" panose="020F0502020204030204" pitchFamily="34" charset="0"/>
                <a:cs typeface="Calibri" panose="020F0502020204030204" pitchFamily="34" charset="0"/>
              </a:rPr>
              <a:t>ESL, Transferability, and GE Requirements</a:t>
            </a:r>
            <a:endParaRPr lang="en-US" dirty="0">
              <a:latin typeface="Calibri" panose="020F0502020204030204" pitchFamily="34" charset="0"/>
              <a:cs typeface="Calibri" panose="020F0502020204030204" pitchFamily="34" charset="0"/>
            </a:endParaRPr>
          </a:p>
          <a:p>
            <a:pPr marL="457200" lvl="1" indent="0">
              <a:buFont typeface="Arial" panose="020B0604020202020204" pitchFamily="34" charset="0"/>
              <a:buNone/>
            </a:pP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Rooted in AB 705 amendments that recognize …</a:t>
            </a:r>
          </a:p>
          <a:p>
            <a:pPr marL="1371600" lvl="2" indent="-457200">
              <a:buFont typeface="+mj-lt"/>
              <a:buAutoNum type="arabicPeriod"/>
            </a:pPr>
            <a:r>
              <a:rPr lang="en-US" dirty="0">
                <a:latin typeface="Calibri" panose="020F0502020204030204" pitchFamily="34" charset="0"/>
                <a:cs typeface="Calibri" panose="020F0502020204030204" pitchFamily="34" charset="0"/>
              </a:rPr>
              <a:t>ESL instruction as distinct from “remediation” in English</a:t>
            </a:r>
          </a:p>
          <a:p>
            <a:pPr marL="1371600" lvl="2" indent="-457200">
              <a:buFont typeface="+mj-lt"/>
              <a:buAutoNum type="arabicPeriod"/>
            </a:pPr>
            <a:r>
              <a:rPr lang="en-US" dirty="0">
                <a:latin typeface="Calibri" panose="020F0502020204030204" pitchFamily="34" charset="0"/>
                <a:cs typeface="Calibri" panose="020F0502020204030204" pitchFamily="34" charset="0"/>
              </a:rPr>
              <a:t>Students in ESL courses are engaged in foreign language learning</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pPr marL="457200" lvl="1" indent="0">
              <a:buFont typeface="Arial" panose="020B0604020202020204" pitchFamily="34" charset="0"/>
              <a:buNone/>
            </a:pPr>
            <a:r>
              <a:rPr lang="en-US" dirty="0">
                <a:latin typeface="Calibri" panose="020F0502020204030204" pitchFamily="34" charset="0"/>
                <a:cs typeface="Calibri" panose="020F0502020204030204" pitchFamily="34" charset="0"/>
              </a:rPr>
              <a:t>Rooted in evidence:</a:t>
            </a:r>
          </a:p>
          <a:p>
            <a:pPr marL="1371600" lvl="2" indent="-457200">
              <a:buFont typeface="+mj-lt"/>
              <a:buAutoNum type="arabicPeriod"/>
            </a:pPr>
            <a:r>
              <a:rPr lang="en-US" dirty="0">
                <a:latin typeface="Calibri" panose="020F0502020204030204" pitchFamily="34" charset="0"/>
                <a:cs typeface="Calibri" panose="020F0502020204030204" pitchFamily="34" charset="0"/>
              </a:rPr>
              <a:t>“ …improves the likelihood of earning  a degree by almost 13 percentage points” (PPIC 2019)</a:t>
            </a:r>
          </a:p>
          <a:p>
            <a:pPr marL="457200" lvl="1" indent="0">
              <a:buFont typeface="Arial" panose="020B0604020202020204" pitchFamily="34" charset="0"/>
              <a:buNone/>
            </a:pP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Rooted in success:</a:t>
            </a:r>
          </a:p>
          <a:p>
            <a:pPr lvl="2"/>
            <a:r>
              <a:rPr lang="en-US" dirty="0">
                <a:latin typeface="Calibri" panose="020F0502020204030204" pitchFamily="34" charset="0"/>
                <a:cs typeface="Calibri" panose="020F0502020204030204" pitchFamily="34" charset="0"/>
              </a:rPr>
              <a:t>Small but mighty ESL with A2 have had high success. </a:t>
            </a:r>
          </a:p>
          <a:p>
            <a:pPr lvl="3"/>
            <a:r>
              <a:rPr lang="en-US" dirty="0">
                <a:latin typeface="Calibri" panose="020F0502020204030204" pitchFamily="34" charset="0"/>
                <a:cs typeface="Calibri" panose="020F0502020204030204" pitchFamily="34" charset="0"/>
              </a:rPr>
              <a:t>Eight colleges now have ESL with 1A/A2 approval! More have A2</a:t>
            </a:r>
          </a:p>
          <a:p>
            <a:pPr lvl="2"/>
            <a:r>
              <a:rPr lang="en-US" dirty="0">
                <a:latin typeface="Calibri" panose="020F0502020204030204" pitchFamily="34" charset="0"/>
                <a:cs typeface="Calibri" panose="020F0502020204030204" pitchFamily="34" charset="0"/>
              </a:rPr>
              <a:t>Small number of advanced ESL courses have 3B/C2 approval.</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483608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37502-5F05-421B-882A-7AD0BAE136F2}"/>
              </a:ext>
            </a:extLst>
          </p:cNvPr>
          <p:cNvSpPr>
            <a:spLocks noGrp="1"/>
          </p:cNvSpPr>
          <p:nvPr>
            <p:ph type="title"/>
          </p:nvPr>
        </p:nvSpPr>
        <p:spPr>
          <a:xfrm>
            <a:off x="764142" y="297434"/>
            <a:ext cx="10515600" cy="1146991"/>
          </a:xfrm>
        </p:spPr>
        <p:txBody>
          <a:bodyPr/>
          <a:lstStyle/>
          <a:p>
            <a:r>
              <a:rPr lang="en-US" dirty="0"/>
              <a:t>Innovation in ESL</a:t>
            </a:r>
          </a:p>
        </p:txBody>
      </p:sp>
      <p:sp>
        <p:nvSpPr>
          <p:cNvPr id="5" name="Content Placeholder 2">
            <a:extLst>
              <a:ext uri="{FF2B5EF4-FFF2-40B4-BE49-F238E27FC236}">
                <a16:creationId xmlns:a16="http://schemas.microsoft.com/office/drawing/2014/main" id="{5F4EA866-F45C-3447-889E-4FBCDC0ED19E}"/>
              </a:ext>
            </a:extLst>
          </p:cNvPr>
          <p:cNvSpPr>
            <a:spLocks noGrp="1"/>
          </p:cNvSpPr>
          <p:nvPr>
            <p:ph sz="half" idx="1"/>
          </p:nvPr>
        </p:nvSpPr>
        <p:spPr>
          <a:xfrm>
            <a:off x="764142" y="1600199"/>
            <a:ext cx="10058400" cy="4416553"/>
          </a:xfrm>
        </p:spPr>
        <p:txBody>
          <a:bodyPr/>
          <a:lstStyle/>
          <a:p>
            <a:pPr marL="0" indent="0">
              <a:buNone/>
            </a:pPr>
            <a:r>
              <a:rPr lang="en-US" b="1" dirty="0">
                <a:latin typeface="Calibri" panose="020F0502020204030204" pitchFamily="34" charset="0"/>
                <a:cs typeface="Calibri" panose="020F0502020204030204" pitchFamily="34" charset="0"/>
              </a:rPr>
              <a:t>Guided Pathways ESL Milestone Certificates</a:t>
            </a:r>
            <a:br>
              <a:rPr lang="en-US" b="1"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pPr marL="457200" lvl="1" indent="0">
              <a:buNone/>
            </a:pPr>
            <a:r>
              <a:rPr lang="en-US" dirty="0">
                <a:latin typeface="Calibri" panose="020F0502020204030204" pitchFamily="34" charset="0"/>
                <a:cs typeface="Calibri" panose="020F0502020204030204" pitchFamily="34" charset="0"/>
              </a:rPr>
              <a:t>Rooted in AB 705 amendments that recognize …</a:t>
            </a:r>
          </a:p>
          <a:p>
            <a:pPr marL="1371600" lvl="2" indent="-457200">
              <a:buFont typeface="+mj-lt"/>
              <a:buAutoNum type="arabicPeriod"/>
            </a:pPr>
            <a:r>
              <a:rPr lang="en-US" dirty="0">
                <a:latin typeface="Calibri" panose="020F0502020204030204" pitchFamily="34" charset="0"/>
                <a:cs typeface="Calibri" panose="020F0502020204030204" pitchFamily="34" charset="0"/>
              </a:rPr>
              <a:t>ESL instruction as distinct from “remediation” in English</a:t>
            </a:r>
          </a:p>
          <a:p>
            <a:pPr marL="1371600" lvl="2" indent="-457200">
              <a:buFont typeface="+mj-lt"/>
              <a:buAutoNum type="arabicPeriod"/>
            </a:pPr>
            <a:r>
              <a:rPr lang="en-US" dirty="0">
                <a:latin typeface="Calibri" panose="020F0502020204030204" pitchFamily="34" charset="0"/>
                <a:cs typeface="Calibri" panose="020F0502020204030204" pitchFamily="34" charset="0"/>
              </a:rPr>
              <a:t>Students in ESL courses are engaged in foreign language learning</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pPr marL="457200" lvl="1" indent="0">
              <a:buNone/>
            </a:pPr>
            <a:r>
              <a:rPr lang="en-US" dirty="0">
                <a:latin typeface="Calibri" panose="020F0502020204030204" pitchFamily="34" charset="0"/>
                <a:cs typeface="Calibri" panose="020F0502020204030204" pitchFamily="34" charset="0"/>
              </a:rPr>
              <a:t>Amazingly Successful:</a:t>
            </a:r>
          </a:p>
          <a:p>
            <a:pPr lvl="2"/>
            <a:r>
              <a:rPr lang="en-US" dirty="0">
                <a:latin typeface="Calibri" panose="020F0502020204030204" pitchFamily="34" charset="0"/>
                <a:cs typeface="Calibri" panose="020F0502020204030204" pitchFamily="34" charset="0"/>
              </a:rPr>
              <a:t>Fall 2019: 79 students for a total of 301 certificates!</a:t>
            </a:r>
          </a:p>
          <a:p>
            <a:pPr lvl="2"/>
            <a:r>
              <a:rPr lang="en-US" dirty="0">
                <a:latin typeface="Calibri" panose="020F0502020204030204" pitchFamily="34" charset="0"/>
                <a:cs typeface="Calibri" panose="020F0502020204030204" pitchFamily="34" charset="0"/>
              </a:rPr>
              <a:t>Spring 2020: 124 students for a total of 407 certificates!</a:t>
            </a:r>
          </a:p>
          <a:p>
            <a:pPr lvl="2"/>
            <a:r>
              <a:rPr lang="en-US" dirty="0">
                <a:latin typeface="Calibri" panose="020F0502020204030204" pitchFamily="34" charset="0"/>
                <a:cs typeface="Calibri" panose="020F0502020204030204" pitchFamily="34" charset="0"/>
              </a:rPr>
              <a:t>For 2018-2019, Cypress awarded approximately 1,200 certificates. In our first year, we have awarded 700+ so far!</a:t>
            </a:r>
          </a:p>
          <a:p>
            <a:pPr marL="914400" lvl="2" indent="0">
              <a:buNone/>
            </a:pPr>
            <a:endParaRPr lang="en-US" dirty="0">
              <a:latin typeface="Calibri" panose="020F0502020204030204" pitchFamily="34" charset="0"/>
              <a:cs typeface="Calibri" panose="020F0502020204030204" pitchFamily="34" charset="0"/>
            </a:endParaRPr>
          </a:p>
          <a:p>
            <a:pPr marL="457200" lvl="1" indent="0">
              <a:buNone/>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846334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D02E28-4D39-4E9B-B2BB-42BC990C1C1F}"/>
              </a:ext>
            </a:extLst>
          </p:cNvPr>
          <p:cNvSpPr>
            <a:spLocks noGrp="1"/>
          </p:cNvSpPr>
          <p:nvPr>
            <p:ph type="title"/>
          </p:nvPr>
        </p:nvSpPr>
        <p:spPr/>
        <p:txBody>
          <a:bodyPr/>
          <a:lstStyle/>
          <a:p>
            <a:r>
              <a:rPr lang="en-US" dirty="0"/>
              <a:t>Equity outcomes for Special Populations</a:t>
            </a:r>
          </a:p>
        </p:txBody>
      </p:sp>
      <p:sp>
        <p:nvSpPr>
          <p:cNvPr id="5" name="Text Placeholder 4">
            <a:extLst>
              <a:ext uri="{FF2B5EF4-FFF2-40B4-BE49-F238E27FC236}">
                <a16:creationId xmlns:a16="http://schemas.microsoft.com/office/drawing/2014/main" id="{E677721A-5E49-44E7-8F52-576C2AE3024C}"/>
              </a:ext>
            </a:extLst>
          </p:cNvPr>
          <p:cNvSpPr>
            <a:spLocks noGrp="1"/>
          </p:cNvSpPr>
          <p:nvPr>
            <p:ph type="body" idx="1"/>
          </p:nvPr>
        </p:nvSpPr>
        <p:spPr/>
        <p:txBody>
          <a:bodyPr/>
          <a:lstStyle/>
          <a:p>
            <a:r>
              <a:rPr lang="en-US" dirty="0"/>
              <a:t>It is a mixed bag; good for some, not so good for other</a:t>
            </a:r>
          </a:p>
        </p:txBody>
      </p:sp>
    </p:spTree>
    <p:extLst>
      <p:ext uri="{BB962C8B-B14F-4D97-AF65-F5344CB8AC3E}">
        <p14:creationId xmlns:p14="http://schemas.microsoft.com/office/powerpoint/2010/main" val="32477149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1D177-E0B6-47C7-9068-2EB75269AECD}"/>
              </a:ext>
            </a:extLst>
          </p:cNvPr>
          <p:cNvSpPr>
            <a:spLocks noGrp="1"/>
          </p:cNvSpPr>
          <p:nvPr>
            <p:ph type="title"/>
          </p:nvPr>
        </p:nvSpPr>
        <p:spPr>
          <a:xfrm>
            <a:off x="838199" y="42863"/>
            <a:ext cx="10515600" cy="428624"/>
          </a:xfrm>
        </p:spPr>
        <p:txBody>
          <a:bodyPr>
            <a:normAutofit fontScale="90000"/>
          </a:bodyPr>
          <a:lstStyle/>
          <a:p>
            <a:r>
              <a:rPr lang="en-US" dirty="0">
                <a:solidFill>
                  <a:schemeClr val="bg1"/>
                </a:solidFill>
              </a:rPr>
              <a:t>From the CCCCO Vision Resource Center _ VRC</a:t>
            </a:r>
          </a:p>
        </p:txBody>
      </p:sp>
      <p:pic>
        <p:nvPicPr>
          <p:cNvPr id="5" name="Content Placeholder 4" descr="A screenshot of a cell phone&#10;&#10;Description automatically generated">
            <a:extLst>
              <a:ext uri="{FF2B5EF4-FFF2-40B4-BE49-F238E27FC236}">
                <a16:creationId xmlns:a16="http://schemas.microsoft.com/office/drawing/2014/main" id="{42FCF745-2440-42D5-BB3B-EDFD015D8BC6}"/>
              </a:ext>
            </a:extLst>
          </p:cNvPr>
          <p:cNvPicPr>
            <a:picLocks noGrp="1" noChangeAspect="1"/>
          </p:cNvPicPr>
          <p:nvPr>
            <p:ph sz="half" idx="1"/>
          </p:nvPr>
        </p:nvPicPr>
        <p:blipFill>
          <a:blip r:embed="rId3"/>
          <a:stretch>
            <a:fillRect/>
          </a:stretch>
        </p:blipFill>
        <p:spPr>
          <a:xfrm>
            <a:off x="141132" y="800100"/>
            <a:ext cx="9628373" cy="5045075"/>
          </a:xfrm>
        </p:spPr>
      </p:pic>
      <p:sp>
        <p:nvSpPr>
          <p:cNvPr id="6" name="TextBox 5">
            <a:extLst>
              <a:ext uri="{FF2B5EF4-FFF2-40B4-BE49-F238E27FC236}">
                <a16:creationId xmlns:a16="http://schemas.microsoft.com/office/drawing/2014/main" id="{A992C46E-E310-4DF3-AD39-0DCAE270B3F4}"/>
              </a:ext>
            </a:extLst>
          </p:cNvPr>
          <p:cNvSpPr txBox="1"/>
          <p:nvPr/>
        </p:nvSpPr>
        <p:spPr>
          <a:xfrm>
            <a:off x="9915525" y="1014413"/>
            <a:ext cx="1914525" cy="4524315"/>
          </a:xfrm>
          <a:prstGeom prst="rect">
            <a:avLst/>
          </a:prstGeom>
          <a:noFill/>
        </p:spPr>
        <p:txBody>
          <a:bodyPr wrap="square" rtlCol="0">
            <a:spAutoFit/>
          </a:bodyPr>
          <a:lstStyle/>
          <a:p>
            <a:r>
              <a:rPr lang="en-US" sz="2400" dirty="0"/>
              <a:t>This statement was made based on predictive analytics.</a:t>
            </a:r>
          </a:p>
          <a:p>
            <a:endParaRPr lang="en-US" sz="2400" dirty="0"/>
          </a:p>
          <a:p>
            <a:r>
              <a:rPr lang="en-US" sz="2400" dirty="0"/>
              <a:t>Let’s look at some data after the first implementation semester</a:t>
            </a:r>
          </a:p>
        </p:txBody>
      </p:sp>
    </p:spTree>
    <p:extLst>
      <p:ext uri="{BB962C8B-B14F-4D97-AF65-F5344CB8AC3E}">
        <p14:creationId xmlns:p14="http://schemas.microsoft.com/office/powerpoint/2010/main" val="264173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7D3CD-594E-4733-AFA9-6D1A59B72B82}"/>
              </a:ext>
            </a:extLst>
          </p:cNvPr>
          <p:cNvSpPr>
            <a:spLocks noGrp="1"/>
          </p:cNvSpPr>
          <p:nvPr>
            <p:ph type="title"/>
          </p:nvPr>
        </p:nvSpPr>
        <p:spPr>
          <a:xfrm>
            <a:off x="176784" y="713559"/>
            <a:ext cx="11836876" cy="940143"/>
          </a:xfrm>
        </p:spPr>
        <p:txBody>
          <a:bodyPr>
            <a:normAutofit/>
          </a:bodyPr>
          <a:lstStyle/>
          <a:p>
            <a:r>
              <a:rPr lang="en-US" dirty="0"/>
              <a:t>Presenters</a:t>
            </a:r>
          </a:p>
        </p:txBody>
      </p:sp>
      <p:sp>
        <p:nvSpPr>
          <p:cNvPr id="3" name="Content Placeholder 2">
            <a:extLst>
              <a:ext uri="{FF2B5EF4-FFF2-40B4-BE49-F238E27FC236}">
                <a16:creationId xmlns:a16="http://schemas.microsoft.com/office/drawing/2014/main" id="{DCCAA901-184D-4B0B-9636-A9C52063E964}"/>
              </a:ext>
            </a:extLst>
          </p:cNvPr>
          <p:cNvSpPr>
            <a:spLocks noGrp="1"/>
          </p:cNvSpPr>
          <p:nvPr>
            <p:ph sz="half" idx="1"/>
          </p:nvPr>
        </p:nvSpPr>
        <p:spPr>
          <a:xfrm>
            <a:off x="330740" y="1880940"/>
            <a:ext cx="3482503" cy="3586005"/>
          </a:xfrm>
        </p:spPr>
        <p:txBody>
          <a:bodyPr>
            <a:noAutofit/>
          </a:bodyPr>
          <a:lstStyle/>
          <a:p>
            <a:pPr marL="0" indent="0">
              <a:buNone/>
            </a:pPr>
            <a:r>
              <a:rPr lang="en-US" sz="2400" b="1" dirty="0">
                <a:latin typeface="Calibri" panose="020F0502020204030204" pitchFamily="34" charset="0"/>
                <a:cs typeface="Calibri" panose="020F0502020204030204" pitchFamily="34" charset="0"/>
              </a:rPr>
              <a:t>Math</a:t>
            </a:r>
            <a:r>
              <a:rPr lang="en-US" sz="2400" dirty="0">
                <a:latin typeface="Calibri" panose="020F0502020204030204" pitchFamily="34" charset="0"/>
                <a:cs typeface="Calibri" panose="020F0502020204030204" pitchFamily="34" charset="0"/>
              </a:rPr>
              <a:t> 	</a:t>
            </a:r>
          </a:p>
          <a:p>
            <a:pPr marL="0" indent="0">
              <a:buNone/>
            </a:pPr>
            <a:r>
              <a:rPr lang="en-US" sz="2400" dirty="0">
                <a:latin typeface="Calibri" panose="020F0502020204030204" pitchFamily="34" charset="0"/>
                <a:cs typeface="Calibri" panose="020F0502020204030204" pitchFamily="34" charset="0"/>
              </a:rPr>
              <a:t>Angela Echeverri – LA Mission College, LACCD District Academic Senate President </a:t>
            </a:r>
          </a:p>
          <a:p>
            <a:pPr marL="0" indent="0">
              <a:buNone/>
            </a:pPr>
            <a:r>
              <a:rPr lang="en-US" sz="2400" dirty="0">
                <a:latin typeface="Calibri" panose="020F0502020204030204" pitchFamily="34" charset="0"/>
                <a:cs typeface="Calibri" panose="020F0502020204030204" pitchFamily="34" charset="0"/>
              </a:rPr>
              <a:t>Mike Davis - Glendale College</a:t>
            </a:r>
          </a:p>
          <a:p>
            <a:pPr marL="0" indent="0">
              <a:buNone/>
            </a:pPr>
            <a:r>
              <a:rPr lang="en-US" sz="2400" dirty="0">
                <a:latin typeface="Calibri" panose="020F0502020204030204" pitchFamily="34" charset="0"/>
                <a:cs typeface="Calibri" panose="020F0502020204030204" pitchFamily="34" charset="0"/>
              </a:rPr>
              <a:t>Eddie Tchertchian –LA Pierce College, Math Chair &amp; Quantitative Reasoning Taskforce</a:t>
            </a:r>
          </a:p>
          <a:p>
            <a:pPr marL="0" indent="0">
              <a:buNone/>
            </a:pPr>
            <a:endParaRPr lang="en-US" sz="2400" b="1" dirty="0">
              <a:latin typeface="Calibri" panose="020F0502020204030204" pitchFamily="34" charset="0"/>
              <a:cs typeface="Calibri" panose="020F0502020204030204" pitchFamily="34" charset="0"/>
            </a:endParaRPr>
          </a:p>
          <a:p>
            <a:pPr marL="0" indent="0">
              <a:buNone/>
            </a:pPr>
            <a:endParaRPr lang="en-US" sz="2400" dirty="0"/>
          </a:p>
        </p:txBody>
      </p:sp>
      <p:sp>
        <p:nvSpPr>
          <p:cNvPr id="4" name="Content Placeholder 2">
            <a:extLst>
              <a:ext uri="{FF2B5EF4-FFF2-40B4-BE49-F238E27FC236}">
                <a16:creationId xmlns:a16="http://schemas.microsoft.com/office/drawing/2014/main" id="{3B687974-26E3-4792-8B60-B1BF8D7FB35B}"/>
              </a:ext>
            </a:extLst>
          </p:cNvPr>
          <p:cNvSpPr txBox="1">
            <a:spLocks/>
          </p:cNvSpPr>
          <p:nvPr/>
        </p:nvSpPr>
        <p:spPr>
          <a:xfrm>
            <a:off x="4011039" y="1880940"/>
            <a:ext cx="3965642" cy="45280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674831"/>
                </a:solidFill>
                <a:latin typeface="Gill Sans" panose="020B0502020104020203" pitchFamily="34" charset="-79"/>
                <a:ea typeface="+mn-ea"/>
                <a:cs typeface="Gill Sans" panose="020B05020201040202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674831"/>
                </a:solidFill>
                <a:latin typeface="Gill Sans" panose="020B0502020104020203" pitchFamily="34" charset="-79"/>
                <a:ea typeface="+mn-ea"/>
                <a:cs typeface="Gill Sans" panose="020B0502020104020203" pitchFamily="34"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674831"/>
                </a:solidFill>
                <a:latin typeface="Gill Sans" panose="020B0502020104020203" pitchFamily="34" charset="-79"/>
                <a:ea typeface="+mn-ea"/>
                <a:cs typeface="Gill Sans" panose="020B05020201040202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674831"/>
                </a:solidFill>
                <a:latin typeface="Gill Sans" panose="020B0502020104020203" pitchFamily="34" charset="-79"/>
                <a:ea typeface="+mn-ea"/>
                <a:cs typeface="Gill Sans" panose="020B05020201040202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674831"/>
                </a:solidFill>
                <a:latin typeface="Gill Sans" panose="020B0502020104020203" pitchFamily="34" charset="-79"/>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latin typeface="Calibri" panose="020F0502020204030204" pitchFamily="34" charset="0"/>
                <a:cs typeface="Calibri" panose="020F0502020204030204" pitchFamily="34" charset="0"/>
              </a:rPr>
              <a:t>English</a:t>
            </a:r>
            <a:r>
              <a:rPr lang="en-US" sz="2400" dirty="0">
                <a:latin typeface="Calibri" panose="020F0502020204030204" pitchFamily="34" charset="0"/>
                <a:cs typeface="Calibri" panose="020F0502020204030204" pitchFamily="34" charset="0"/>
              </a:rPr>
              <a:t> 	</a:t>
            </a:r>
          </a:p>
          <a:p>
            <a:pPr marL="0" indent="0">
              <a:buFont typeface="Arial" panose="020B0604020202020204" pitchFamily="34" charset="0"/>
              <a:buNone/>
            </a:pPr>
            <a:r>
              <a:rPr lang="en-US" sz="2400" dirty="0">
                <a:latin typeface="Calibri" panose="020F0502020204030204" pitchFamily="34" charset="0"/>
                <a:cs typeface="Calibri" panose="020F0502020204030204" pitchFamily="34" charset="0"/>
              </a:rPr>
              <a:t>Juan Buriel - College of the Canyons, ASCCC Equity and Diversity Action Committee</a:t>
            </a:r>
          </a:p>
          <a:p>
            <a:pPr marL="0" indent="0">
              <a:buFont typeface="Arial" panose="020B0604020202020204" pitchFamily="34" charset="0"/>
              <a:buNone/>
            </a:pPr>
            <a:r>
              <a:rPr lang="en-US" sz="2400" dirty="0">
                <a:latin typeface="Calibri" panose="020F0502020204030204" pitchFamily="34" charset="0"/>
                <a:cs typeface="Calibri" panose="020F0502020204030204" pitchFamily="34" charset="0"/>
              </a:rPr>
              <a:t>Karen Chow - DeAnza College, ASCCC Executive Committee, AB705 Implementation Committee</a:t>
            </a:r>
          </a:p>
          <a:p>
            <a:pPr marL="0" indent="0">
              <a:buFont typeface="Arial" panose="020B0604020202020204" pitchFamily="34" charset="0"/>
              <a:buNone/>
            </a:pPr>
            <a:endParaRPr lang="en-US" sz="2400" b="1" dirty="0">
              <a:latin typeface="Calibri" panose="020F0502020204030204" pitchFamily="34" charset="0"/>
              <a:cs typeface="Calibri" panose="020F0502020204030204" pitchFamily="34" charset="0"/>
            </a:endParaRPr>
          </a:p>
          <a:p>
            <a:pPr marL="0" indent="0">
              <a:buFont typeface="Arial" panose="020B0604020202020204" pitchFamily="34" charset="0"/>
              <a:buNone/>
            </a:pPr>
            <a:endParaRPr lang="en-US" sz="2400" dirty="0"/>
          </a:p>
        </p:txBody>
      </p:sp>
      <p:sp>
        <p:nvSpPr>
          <p:cNvPr id="5" name="Content Placeholder 2">
            <a:extLst>
              <a:ext uri="{FF2B5EF4-FFF2-40B4-BE49-F238E27FC236}">
                <a16:creationId xmlns:a16="http://schemas.microsoft.com/office/drawing/2014/main" id="{8AFFA8E5-1BDD-49D8-BF9F-CED800E51242}"/>
              </a:ext>
            </a:extLst>
          </p:cNvPr>
          <p:cNvSpPr txBox="1">
            <a:spLocks/>
          </p:cNvSpPr>
          <p:nvPr/>
        </p:nvSpPr>
        <p:spPr>
          <a:xfrm>
            <a:off x="8112868" y="1880939"/>
            <a:ext cx="3822970" cy="24089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674831"/>
                </a:solidFill>
                <a:latin typeface="Gill Sans" panose="020B0502020104020203" pitchFamily="34" charset="-79"/>
                <a:ea typeface="+mn-ea"/>
                <a:cs typeface="Gill Sans" panose="020B05020201040202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674831"/>
                </a:solidFill>
                <a:latin typeface="Gill Sans" panose="020B0502020104020203" pitchFamily="34" charset="-79"/>
                <a:ea typeface="+mn-ea"/>
                <a:cs typeface="Gill Sans" panose="020B0502020104020203" pitchFamily="34"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674831"/>
                </a:solidFill>
                <a:latin typeface="Gill Sans" panose="020B0502020104020203" pitchFamily="34" charset="-79"/>
                <a:ea typeface="+mn-ea"/>
                <a:cs typeface="Gill Sans" panose="020B05020201040202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674831"/>
                </a:solidFill>
                <a:latin typeface="Gill Sans" panose="020B0502020104020203" pitchFamily="34" charset="-79"/>
                <a:ea typeface="+mn-ea"/>
                <a:cs typeface="Gill Sans" panose="020B05020201040202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674831"/>
                </a:solidFill>
                <a:latin typeface="Gill Sans" panose="020B0502020104020203" pitchFamily="34" charset="-79"/>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latin typeface="Calibri" panose="020F0502020204030204" pitchFamily="34" charset="0"/>
                <a:cs typeface="Calibri" panose="020F0502020204030204" pitchFamily="34" charset="0"/>
              </a:rPr>
              <a:t>ESL</a:t>
            </a:r>
            <a:r>
              <a:rPr lang="en-US" sz="2400" dirty="0">
                <a:latin typeface="Calibri" panose="020F0502020204030204" pitchFamily="34" charset="0"/>
                <a:cs typeface="Calibri" panose="020F0502020204030204" pitchFamily="34" charset="0"/>
              </a:rPr>
              <a:t>	</a:t>
            </a:r>
          </a:p>
          <a:p>
            <a:pPr marL="0" indent="0">
              <a:buFont typeface="Arial" panose="020B0604020202020204" pitchFamily="34" charset="0"/>
              <a:buNone/>
            </a:pPr>
            <a:r>
              <a:rPr lang="en-US" sz="2400" dirty="0">
                <a:latin typeface="Calibri" panose="020F0502020204030204" pitchFamily="34" charset="0"/>
                <a:cs typeface="Calibri" panose="020F0502020204030204" pitchFamily="34" charset="0"/>
              </a:rPr>
              <a:t>Lisa Saperston, LACCD, ASCCC Curriculum Committee </a:t>
            </a:r>
          </a:p>
          <a:p>
            <a:pPr marL="0" indent="0">
              <a:buFont typeface="Arial" panose="020B0604020202020204" pitchFamily="34" charset="0"/>
              <a:buNone/>
            </a:pPr>
            <a:r>
              <a:rPr lang="en-US" sz="2400" dirty="0">
                <a:latin typeface="Calibri" panose="020F0502020204030204" pitchFamily="34" charset="0"/>
                <a:cs typeface="Calibri" panose="020F0502020204030204" pitchFamily="34" charset="0"/>
              </a:rPr>
              <a:t>Kathy Wada, Cypress College, AB705 Implementation Committee</a:t>
            </a:r>
          </a:p>
          <a:p>
            <a:pPr marL="0" indent="0">
              <a:buFont typeface="Arial" panose="020B0604020202020204" pitchFamily="34" charset="0"/>
              <a:buNone/>
            </a:pPr>
            <a:endParaRPr lang="en-US" sz="2400" dirty="0"/>
          </a:p>
        </p:txBody>
      </p:sp>
      <p:sp>
        <p:nvSpPr>
          <p:cNvPr id="6" name="TextBox 5">
            <a:extLst>
              <a:ext uri="{FF2B5EF4-FFF2-40B4-BE49-F238E27FC236}">
                <a16:creationId xmlns:a16="http://schemas.microsoft.com/office/drawing/2014/main" id="{71816AC8-4865-4263-A893-4BA43195D19D}"/>
              </a:ext>
            </a:extLst>
          </p:cNvPr>
          <p:cNvSpPr txBox="1"/>
          <p:nvPr/>
        </p:nvSpPr>
        <p:spPr>
          <a:xfrm>
            <a:off x="5902035" y="5051446"/>
            <a:ext cx="5761429" cy="830997"/>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Host: Janet Fulks Guided Pathway co-chair, AB 705 Implementation Committee</a:t>
            </a:r>
            <a:endParaRPr lang="en-US" sz="2400" dirty="0"/>
          </a:p>
        </p:txBody>
      </p:sp>
    </p:spTree>
    <p:extLst>
      <p:ext uri="{BB962C8B-B14F-4D97-AF65-F5344CB8AC3E}">
        <p14:creationId xmlns:p14="http://schemas.microsoft.com/office/powerpoint/2010/main" val="33428106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66BB352-56A2-4346-9282-1C9196156A51}"/>
              </a:ext>
            </a:extLst>
          </p:cNvPr>
          <p:cNvGraphicFramePr>
            <a:graphicFrameLocks noGrp="1"/>
          </p:cNvGraphicFramePr>
          <p:nvPr>
            <p:ph sz="half" idx="1"/>
            <p:extLst>
              <p:ext uri="{D42A27DB-BD31-4B8C-83A1-F6EECF244321}">
                <p14:modId xmlns:p14="http://schemas.microsoft.com/office/powerpoint/2010/main" val="3378324996"/>
              </p:ext>
            </p:extLst>
          </p:nvPr>
        </p:nvGraphicFramePr>
        <p:xfrm>
          <a:off x="271463" y="685800"/>
          <a:ext cx="11515725" cy="51593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667187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4118E32-8162-4D2D-AD00-DB0D2FD93EF1}"/>
              </a:ext>
            </a:extLst>
          </p:cNvPr>
          <p:cNvGraphicFramePr>
            <a:graphicFrameLocks noGrp="1"/>
          </p:cNvGraphicFramePr>
          <p:nvPr>
            <p:ph sz="half" idx="1"/>
            <p:extLst>
              <p:ext uri="{D42A27DB-BD31-4B8C-83A1-F6EECF244321}">
                <p14:modId xmlns:p14="http://schemas.microsoft.com/office/powerpoint/2010/main" val="224773355"/>
              </p:ext>
            </p:extLst>
          </p:nvPr>
        </p:nvGraphicFramePr>
        <p:xfrm>
          <a:off x="228601" y="671512"/>
          <a:ext cx="11744324" cy="54435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926089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63CC0-85E7-EF4B-BC18-1EDF99ADD512}"/>
              </a:ext>
            </a:extLst>
          </p:cNvPr>
          <p:cNvSpPr>
            <a:spLocks noGrp="1"/>
          </p:cNvSpPr>
          <p:nvPr>
            <p:ph type="title"/>
          </p:nvPr>
        </p:nvSpPr>
        <p:spPr>
          <a:xfrm>
            <a:off x="838200" y="1198897"/>
            <a:ext cx="3201537" cy="2708085"/>
          </a:xfrm>
        </p:spPr>
        <p:txBody>
          <a:bodyPr anchor="b">
            <a:normAutofit fontScale="90000"/>
          </a:bodyPr>
          <a:lstStyle/>
          <a:p>
            <a:r>
              <a:rPr lang="en-US" dirty="0"/>
              <a:t>Examining Equity in Math Enrollment and Successful Completion– EOPS Students</a:t>
            </a:r>
          </a:p>
        </p:txBody>
      </p:sp>
      <p:sp>
        <p:nvSpPr>
          <p:cNvPr id="6" name="TextBox 5">
            <a:extLst>
              <a:ext uri="{FF2B5EF4-FFF2-40B4-BE49-F238E27FC236}">
                <a16:creationId xmlns:a16="http://schemas.microsoft.com/office/drawing/2014/main" id="{785296DC-A568-D64B-8831-C5A4AF42B385}"/>
              </a:ext>
            </a:extLst>
          </p:cNvPr>
          <p:cNvSpPr txBox="1"/>
          <p:nvPr/>
        </p:nvSpPr>
        <p:spPr>
          <a:xfrm>
            <a:off x="838200" y="4735773"/>
            <a:ext cx="2996821" cy="923330"/>
          </a:xfrm>
          <a:prstGeom prst="rect">
            <a:avLst/>
          </a:prstGeom>
          <a:noFill/>
        </p:spPr>
        <p:txBody>
          <a:bodyPr wrap="square" rtlCol="0">
            <a:spAutoFit/>
          </a:bodyPr>
          <a:lstStyle/>
          <a:p>
            <a:r>
              <a:rPr lang="en-US" dirty="0"/>
              <a:t>Data source: CCCCO Data Mart. Fall 2018 &amp; Fall 2019. TOPS Code 1701, transfer</a:t>
            </a:r>
          </a:p>
        </p:txBody>
      </p:sp>
      <p:pic>
        <p:nvPicPr>
          <p:cNvPr id="8" name="Content Placeholder 7" descr="A screenshot of a cell phone&#10;&#10;Description automatically generated">
            <a:extLst>
              <a:ext uri="{FF2B5EF4-FFF2-40B4-BE49-F238E27FC236}">
                <a16:creationId xmlns:a16="http://schemas.microsoft.com/office/drawing/2014/main" id="{C81ED5F5-ED02-E745-91A3-A8BFDFEE17F4}"/>
              </a:ext>
            </a:extLst>
          </p:cNvPr>
          <p:cNvPicPr>
            <a:picLocks noGrp="1" noChangeAspect="1"/>
          </p:cNvPicPr>
          <p:nvPr>
            <p:ph sz="half" idx="1"/>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5500688" y="598399"/>
            <a:ext cx="5949783" cy="5261379"/>
          </a:xfrm>
        </p:spPr>
      </p:pic>
    </p:spTree>
    <p:extLst>
      <p:ext uri="{BB962C8B-B14F-4D97-AF65-F5344CB8AC3E}">
        <p14:creationId xmlns:p14="http://schemas.microsoft.com/office/powerpoint/2010/main" val="16659522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screenshot of a cell phone&#10;&#10;Description automatically generated">
            <a:extLst>
              <a:ext uri="{FF2B5EF4-FFF2-40B4-BE49-F238E27FC236}">
                <a16:creationId xmlns:a16="http://schemas.microsoft.com/office/drawing/2014/main" id="{5E0A20DC-EBEC-4EBE-B6E9-9B0E91B76D51}"/>
              </a:ext>
            </a:extLst>
          </p:cNvPr>
          <p:cNvPicPr>
            <a:picLocks noGrp="1" noChangeAspect="1"/>
          </p:cNvPicPr>
          <p:nvPr>
            <p:ph idx="10"/>
          </p:nvPr>
        </p:nvPicPr>
        <p:blipFill rotWithShape="1">
          <a:blip r:embed="rId3"/>
          <a:srcRect l="1233" r="7202" b="1"/>
          <a:stretch/>
        </p:blipFill>
        <p:spPr>
          <a:xfrm>
            <a:off x="120650" y="68263"/>
            <a:ext cx="11950700" cy="6721475"/>
          </a:xfrm>
          <a:prstGeom prst="rect">
            <a:avLst/>
          </a:prstGeom>
          <a:noFill/>
          <a:ln>
            <a:noFill/>
          </a:ln>
        </p:spPr>
      </p:pic>
      <p:sp>
        <p:nvSpPr>
          <p:cNvPr id="3" name="TextBox 1">
            <a:extLst>
              <a:ext uri="{FF2B5EF4-FFF2-40B4-BE49-F238E27FC236}">
                <a16:creationId xmlns:a16="http://schemas.microsoft.com/office/drawing/2014/main" id="{389A26DF-F8B0-4F3B-8869-E87C130475FA}"/>
              </a:ext>
            </a:extLst>
          </p:cNvPr>
          <p:cNvSpPr txBox="1"/>
          <p:nvPr/>
        </p:nvSpPr>
        <p:spPr>
          <a:xfrm>
            <a:off x="10625797" y="831231"/>
            <a:ext cx="1153551" cy="175432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solidFill>
                  <a:schemeClr val="tx2"/>
                </a:solidFill>
              </a:rPr>
              <a:t>Data</a:t>
            </a:r>
          </a:p>
          <a:p>
            <a:r>
              <a:rPr lang="en-US" sz="1200" dirty="0">
                <a:solidFill>
                  <a:schemeClr val="tx2"/>
                </a:solidFill>
              </a:rPr>
              <a:t>source is CCCCO Datamart Statewide data</a:t>
            </a:r>
          </a:p>
          <a:p>
            <a:r>
              <a:rPr lang="en-US" sz="1200" dirty="0">
                <a:solidFill>
                  <a:schemeClr val="tx2"/>
                </a:solidFill>
              </a:rPr>
              <a:t>Transfer level English for Special Populations</a:t>
            </a:r>
          </a:p>
        </p:txBody>
      </p:sp>
    </p:spTree>
    <p:extLst>
      <p:ext uri="{BB962C8B-B14F-4D97-AF65-F5344CB8AC3E}">
        <p14:creationId xmlns:p14="http://schemas.microsoft.com/office/powerpoint/2010/main" val="42259819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A4168B9-10CE-44DD-8C4D-670F3F79E17A}"/>
              </a:ext>
            </a:extLst>
          </p:cNvPr>
          <p:cNvGraphicFramePr>
            <a:graphicFrameLocks noGrp="1"/>
          </p:cNvGraphicFramePr>
          <p:nvPr>
            <p:ph idx="1"/>
            <p:extLst>
              <p:ext uri="{D42A27DB-BD31-4B8C-83A1-F6EECF244321}">
                <p14:modId xmlns:p14="http://schemas.microsoft.com/office/powerpoint/2010/main" val="3530393797"/>
              </p:ext>
            </p:extLst>
          </p:nvPr>
        </p:nvGraphicFramePr>
        <p:xfrm>
          <a:off x="420130" y="81280"/>
          <a:ext cx="6096000" cy="66954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D4B851E8-A448-4076-AF52-BF2FE0248882}"/>
              </a:ext>
            </a:extLst>
          </p:cNvPr>
          <p:cNvGraphicFramePr>
            <a:graphicFrameLocks/>
          </p:cNvGraphicFramePr>
          <p:nvPr>
            <p:extLst>
              <p:ext uri="{D42A27DB-BD31-4B8C-83A1-F6EECF244321}">
                <p14:modId xmlns:p14="http://schemas.microsoft.com/office/powerpoint/2010/main" val="372350423"/>
              </p:ext>
            </p:extLst>
          </p:nvPr>
        </p:nvGraphicFramePr>
        <p:xfrm>
          <a:off x="6417276" y="403654"/>
          <a:ext cx="5683284" cy="6373066"/>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1">
            <a:extLst>
              <a:ext uri="{FF2B5EF4-FFF2-40B4-BE49-F238E27FC236}">
                <a16:creationId xmlns:a16="http://schemas.microsoft.com/office/drawing/2014/main" id="{389A26DF-F8B0-4F3B-8869-E87C130475FA}"/>
              </a:ext>
            </a:extLst>
          </p:cNvPr>
          <p:cNvSpPr txBox="1"/>
          <p:nvPr/>
        </p:nvSpPr>
        <p:spPr>
          <a:xfrm>
            <a:off x="105508" y="1046594"/>
            <a:ext cx="1153551" cy="175432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solidFill>
                  <a:schemeClr val="tx2"/>
                </a:solidFill>
              </a:rPr>
              <a:t>Data</a:t>
            </a:r>
          </a:p>
          <a:p>
            <a:r>
              <a:rPr lang="en-US" sz="1200" dirty="0">
                <a:solidFill>
                  <a:schemeClr val="tx2"/>
                </a:solidFill>
              </a:rPr>
              <a:t>source is CCCCO Datamart Statewide data</a:t>
            </a:r>
          </a:p>
          <a:p>
            <a:r>
              <a:rPr lang="en-US" sz="1200" dirty="0">
                <a:solidFill>
                  <a:schemeClr val="tx2"/>
                </a:solidFill>
              </a:rPr>
              <a:t>Transfer level English for Special Populations</a:t>
            </a:r>
          </a:p>
        </p:txBody>
      </p:sp>
    </p:spTree>
    <p:extLst>
      <p:ext uri="{BB962C8B-B14F-4D97-AF65-F5344CB8AC3E}">
        <p14:creationId xmlns:p14="http://schemas.microsoft.com/office/powerpoint/2010/main" val="1116010241"/>
      </p:ext>
    </p:extLst>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3">
            <a:extLst>
              <a:ext uri="{FF2B5EF4-FFF2-40B4-BE49-F238E27FC236}">
                <a16:creationId xmlns:a16="http://schemas.microsoft.com/office/drawing/2014/main" id="{281680B9-608A-4397-B718-D792EA11E312}"/>
              </a:ext>
            </a:extLst>
          </p:cNvPr>
          <p:cNvGraphicFramePr>
            <a:graphicFrameLocks noGrp="1"/>
          </p:cNvGraphicFramePr>
          <p:nvPr>
            <p:ph sz="half" idx="1"/>
            <p:extLst>
              <p:ext uri="{D42A27DB-BD31-4B8C-83A1-F6EECF244321}">
                <p14:modId xmlns:p14="http://schemas.microsoft.com/office/powerpoint/2010/main" val="894345833"/>
              </p:ext>
            </p:extLst>
          </p:nvPr>
        </p:nvGraphicFramePr>
        <p:xfrm>
          <a:off x="142875" y="571500"/>
          <a:ext cx="5876925" cy="53101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7">
            <a:extLst>
              <a:ext uri="{FF2B5EF4-FFF2-40B4-BE49-F238E27FC236}">
                <a16:creationId xmlns:a16="http://schemas.microsoft.com/office/drawing/2014/main" id="{B81651B2-83F9-4AE0-9DF8-CA6A25F9F306}"/>
              </a:ext>
            </a:extLst>
          </p:cNvPr>
          <p:cNvGraphicFramePr>
            <a:graphicFrameLocks noGrp="1"/>
          </p:cNvGraphicFramePr>
          <p:nvPr>
            <p:ph sz="half" idx="2"/>
            <p:extLst>
              <p:ext uri="{D42A27DB-BD31-4B8C-83A1-F6EECF244321}">
                <p14:modId xmlns:p14="http://schemas.microsoft.com/office/powerpoint/2010/main" val="3812055776"/>
              </p:ext>
            </p:extLst>
          </p:nvPr>
        </p:nvGraphicFramePr>
        <p:xfrm>
          <a:off x="6172199" y="571500"/>
          <a:ext cx="5876925" cy="53101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986021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55E19-3381-FF40-B29D-12E3F157663B}"/>
              </a:ext>
            </a:extLst>
          </p:cNvPr>
          <p:cNvSpPr>
            <a:spLocks noGrp="1"/>
          </p:cNvSpPr>
          <p:nvPr>
            <p:ph type="title"/>
          </p:nvPr>
        </p:nvSpPr>
        <p:spPr>
          <a:xfrm>
            <a:off x="838200" y="713559"/>
            <a:ext cx="2973779" cy="3490306"/>
          </a:xfrm>
        </p:spPr>
        <p:txBody>
          <a:bodyPr/>
          <a:lstStyle/>
          <a:p>
            <a:r>
              <a:rPr lang="en-US" dirty="0"/>
              <a:t>Examining Equity in Successful Math Completion</a:t>
            </a:r>
          </a:p>
        </p:txBody>
      </p:sp>
      <p:pic>
        <p:nvPicPr>
          <p:cNvPr id="5" name="Content Placeholder 4" descr="A screenshot of a cell phone&#10;&#10;Description automatically generated">
            <a:extLst>
              <a:ext uri="{FF2B5EF4-FFF2-40B4-BE49-F238E27FC236}">
                <a16:creationId xmlns:a16="http://schemas.microsoft.com/office/drawing/2014/main" id="{1A4071DB-878F-1740-8DFB-8AF77E49F34A}"/>
              </a:ext>
            </a:extLst>
          </p:cNvPr>
          <p:cNvPicPr>
            <a:picLocks noGrp="1" noChangeAspect="1"/>
          </p:cNvPicPr>
          <p:nvPr>
            <p:ph sz="half" idx="1"/>
          </p:nvPr>
        </p:nvPicPr>
        <p:blipFill>
          <a:blip r:embed="rId3">
            <a:extLst>
              <a:ext uri="{BEBA8EAE-BF5A-486C-A8C5-ECC9F3942E4B}">
                <a14:imgProps xmlns:a14="http://schemas.microsoft.com/office/drawing/2010/main">
                  <a14:imgLayer r:embed="rId4">
                    <a14:imgEffect>
                      <a14:sharpenSoften amount="50000"/>
                    </a14:imgEffect>
                    <a14:imgEffect>
                      <a14:saturation sat="400000"/>
                    </a14:imgEffect>
                  </a14:imgLayer>
                </a14:imgProps>
              </a:ext>
            </a:extLst>
          </a:blip>
          <a:stretch>
            <a:fillRect/>
          </a:stretch>
        </p:blipFill>
        <p:spPr>
          <a:xfrm>
            <a:off x="3640808" y="713559"/>
            <a:ext cx="8242573" cy="4945544"/>
          </a:xfrm>
        </p:spPr>
      </p:pic>
      <p:sp>
        <p:nvSpPr>
          <p:cNvPr id="6" name="TextBox 5">
            <a:extLst>
              <a:ext uri="{FF2B5EF4-FFF2-40B4-BE49-F238E27FC236}">
                <a16:creationId xmlns:a16="http://schemas.microsoft.com/office/drawing/2014/main" id="{C692F565-D103-644B-A5B6-5C17BD2481B9}"/>
              </a:ext>
            </a:extLst>
          </p:cNvPr>
          <p:cNvSpPr txBox="1"/>
          <p:nvPr/>
        </p:nvSpPr>
        <p:spPr>
          <a:xfrm>
            <a:off x="838200" y="4735773"/>
            <a:ext cx="2996821" cy="923330"/>
          </a:xfrm>
          <a:prstGeom prst="rect">
            <a:avLst/>
          </a:prstGeom>
          <a:noFill/>
        </p:spPr>
        <p:txBody>
          <a:bodyPr wrap="square" rtlCol="0">
            <a:spAutoFit/>
          </a:bodyPr>
          <a:lstStyle/>
          <a:p>
            <a:r>
              <a:rPr lang="en-US" dirty="0"/>
              <a:t>Data source: CCCCO Data Mart. Fall 2018 &amp; Fall 2019. TOPS Code 1701, transfer</a:t>
            </a:r>
          </a:p>
        </p:txBody>
      </p:sp>
    </p:spTree>
    <p:extLst>
      <p:ext uri="{BB962C8B-B14F-4D97-AF65-F5344CB8AC3E}">
        <p14:creationId xmlns:p14="http://schemas.microsoft.com/office/powerpoint/2010/main" val="6418118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55E19-3381-FF40-B29D-12E3F157663B}"/>
              </a:ext>
            </a:extLst>
          </p:cNvPr>
          <p:cNvSpPr>
            <a:spLocks noGrp="1"/>
          </p:cNvSpPr>
          <p:nvPr>
            <p:ph type="title"/>
          </p:nvPr>
        </p:nvSpPr>
        <p:spPr>
          <a:xfrm>
            <a:off x="838200" y="713559"/>
            <a:ext cx="2973779" cy="3490306"/>
          </a:xfrm>
        </p:spPr>
        <p:txBody>
          <a:bodyPr/>
          <a:lstStyle/>
          <a:p>
            <a:r>
              <a:rPr lang="en-US" dirty="0"/>
              <a:t>Examining Statewide  Equity in</a:t>
            </a:r>
            <a:br>
              <a:rPr lang="en-US" dirty="0"/>
            </a:br>
            <a:r>
              <a:rPr lang="en-US" dirty="0"/>
              <a:t>Successful Math Completion</a:t>
            </a:r>
          </a:p>
        </p:txBody>
      </p:sp>
      <p:sp>
        <p:nvSpPr>
          <p:cNvPr id="8" name="TextBox 7">
            <a:extLst>
              <a:ext uri="{FF2B5EF4-FFF2-40B4-BE49-F238E27FC236}">
                <a16:creationId xmlns:a16="http://schemas.microsoft.com/office/drawing/2014/main" id="{BB2D9991-D59C-1B47-A109-2424696B358E}"/>
              </a:ext>
            </a:extLst>
          </p:cNvPr>
          <p:cNvSpPr txBox="1"/>
          <p:nvPr/>
        </p:nvSpPr>
        <p:spPr>
          <a:xfrm>
            <a:off x="838200" y="4735773"/>
            <a:ext cx="2996821" cy="923330"/>
          </a:xfrm>
          <a:prstGeom prst="rect">
            <a:avLst/>
          </a:prstGeom>
          <a:noFill/>
        </p:spPr>
        <p:txBody>
          <a:bodyPr wrap="square" rtlCol="0">
            <a:spAutoFit/>
          </a:bodyPr>
          <a:lstStyle/>
          <a:p>
            <a:r>
              <a:rPr lang="en-US" dirty="0"/>
              <a:t>Data source: CCCCO Data Mart. Fall 2018 &amp; Fall 2019. TOPS Code 1701, transfer</a:t>
            </a:r>
          </a:p>
        </p:txBody>
      </p:sp>
      <p:pic>
        <p:nvPicPr>
          <p:cNvPr id="12" name="Content Placeholder 11" descr="A screenshot of a cell phone&#10;&#10;Description automatically generated">
            <a:extLst>
              <a:ext uri="{FF2B5EF4-FFF2-40B4-BE49-F238E27FC236}">
                <a16:creationId xmlns:a16="http://schemas.microsoft.com/office/drawing/2014/main" id="{82C8E42C-AD9F-FD4C-9F6F-7DA0C569DFEB}"/>
              </a:ext>
            </a:extLst>
          </p:cNvPr>
          <p:cNvPicPr>
            <a:picLocks noGrp="1" noChangeAspect="1"/>
          </p:cNvPicPr>
          <p:nvPr>
            <p:ph sz="half" idx="1"/>
          </p:nvPr>
        </p:nvPicPr>
        <p:blipFill>
          <a:blip r:embed="rId3"/>
          <a:stretch>
            <a:fillRect/>
          </a:stretch>
        </p:blipFill>
        <p:spPr>
          <a:xfrm>
            <a:off x="4408701" y="898477"/>
            <a:ext cx="7051306" cy="4628866"/>
          </a:xfrm>
        </p:spPr>
      </p:pic>
    </p:spTree>
    <p:extLst>
      <p:ext uri="{BB962C8B-B14F-4D97-AF65-F5344CB8AC3E}">
        <p14:creationId xmlns:p14="http://schemas.microsoft.com/office/powerpoint/2010/main" val="36456953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60D718F-1CDA-4EF6-B498-6B436A0465B9}"/>
              </a:ext>
            </a:extLst>
          </p:cNvPr>
          <p:cNvGraphicFramePr>
            <a:graphicFrameLocks noGrp="1"/>
          </p:cNvGraphicFramePr>
          <p:nvPr>
            <p:ph idx="1"/>
            <p:extLst>
              <p:ext uri="{D42A27DB-BD31-4B8C-83A1-F6EECF244321}">
                <p14:modId xmlns:p14="http://schemas.microsoft.com/office/powerpoint/2010/main" val="2523964069"/>
              </p:ext>
            </p:extLst>
          </p:nvPr>
        </p:nvGraphicFramePr>
        <p:xfrm>
          <a:off x="0" y="139064"/>
          <a:ext cx="12049760" cy="66376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67683956"/>
      </p:ext>
    </p:extLst>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7CDD8-56A4-8D47-AAFB-240EFBA8F2F4}"/>
              </a:ext>
            </a:extLst>
          </p:cNvPr>
          <p:cNvSpPr>
            <a:spLocks noGrp="1"/>
          </p:cNvSpPr>
          <p:nvPr>
            <p:ph type="title"/>
          </p:nvPr>
        </p:nvSpPr>
        <p:spPr>
          <a:xfrm>
            <a:off x="838200" y="713559"/>
            <a:ext cx="10515600" cy="615179"/>
          </a:xfrm>
        </p:spPr>
        <p:txBody>
          <a:bodyPr/>
          <a:lstStyle/>
          <a:p>
            <a:r>
              <a:rPr lang="en-US" dirty="0"/>
              <a:t>Unintended Consequences</a:t>
            </a:r>
          </a:p>
        </p:txBody>
      </p:sp>
      <p:sp>
        <p:nvSpPr>
          <p:cNvPr id="3" name="Content Placeholder 2">
            <a:extLst>
              <a:ext uri="{FF2B5EF4-FFF2-40B4-BE49-F238E27FC236}">
                <a16:creationId xmlns:a16="http://schemas.microsoft.com/office/drawing/2014/main" id="{B85862AB-7602-9240-A863-F3E5AFE68678}"/>
              </a:ext>
            </a:extLst>
          </p:cNvPr>
          <p:cNvSpPr>
            <a:spLocks noGrp="1"/>
          </p:cNvSpPr>
          <p:nvPr>
            <p:ph sz="half" idx="1"/>
          </p:nvPr>
        </p:nvSpPr>
        <p:spPr>
          <a:xfrm>
            <a:off x="838200" y="1328739"/>
            <a:ext cx="10515600" cy="4516008"/>
          </a:xfrm>
        </p:spPr>
        <p:txBody>
          <a:bodyPr>
            <a:normAutofit/>
          </a:bodyPr>
          <a:lstStyle/>
          <a:p>
            <a:r>
              <a:rPr lang="en-US" dirty="0"/>
              <a:t>Transfer-level corequisite course packages are, generally, higher number of transferrable units.  With an unsuccessful </a:t>
            </a:r>
            <a:r>
              <a:rPr lang="en-US" dirty="0">
                <a:latin typeface="Calibri" panose="020F0502020204030204" pitchFamily="34" charset="0"/>
                <a:cs typeface="Calibri" panose="020F0502020204030204" pitchFamily="34" charset="0"/>
              </a:rPr>
              <a:t>attempt</a:t>
            </a:r>
            <a:r>
              <a:rPr lang="en-US" dirty="0"/>
              <a:t>, students risk:</a:t>
            </a:r>
          </a:p>
          <a:p>
            <a:pPr lvl="1"/>
            <a:r>
              <a:rPr lang="en-US" dirty="0"/>
              <a:t>Not making Sufficient Academic Progress</a:t>
            </a:r>
          </a:p>
          <a:p>
            <a:pPr lvl="1"/>
            <a:r>
              <a:rPr lang="en-US" dirty="0"/>
              <a:t>Losing financial aid</a:t>
            </a:r>
          </a:p>
          <a:p>
            <a:pPr lvl="1"/>
            <a:r>
              <a:rPr lang="en-US" dirty="0"/>
              <a:t>Permanent negative impact on transfer-level GPA/transcripts</a:t>
            </a:r>
          </a:p>
          <a:p>
            <a:pPr lvl="1"/>
            <a:r>
              <a:rPr lang="en-US" dirty="0"/>
              <a:t>Repeatability of co-requisite support courses</a:t>
            </a:r>
          </a:p>
          <a:p>
            <a:pPr lvl="1"/>
            <a:r>
              <a:rPr lang="en-US" dirty="0"/>
              <a:t>Disillusionment and attrition</a:t>
            </a:r>
          </a:p>
          <a:p>
            <a:pPr marL="457200" lvl="1" indent="0">
              <a:buNone/>
            </a:pPr>
            <a:endParaRPr lang="en-US" dirty="0"/>
          </a:p>
          <a:p>
            <a:r>
              <a:rPr lang="en-US" dirty="0"/>
              <a:t>What are we doing to mitigate these negative effects?</a:t>
            </a:r>
          </a:p>
        </p:txBody>
      </p:sp>
    </p:spTree>
    <p:extLst>
      <p:ext uri="{BB962C8B-B14F-4D97-AF65-F5344CB8AC3E}">
        <p14:creationId xmlns:p14="http://schemas.microsoft.com/office/powerpoint/2010/main" val="613628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1847D-ACEB-4A1E-9E17-B5C919604728}"/>
              </a:ext>
            </a:extLst>
          </p:cNvPr>
          <p:cNvSpPr>
            <a:spLocks noGrp="1"/>
          </p:cNvSpPr>
          <p:nvPr>
            <p:ph type="title"/>
          </p:nvPr>
        </p:nvSpPr>
        <p:spPr>
          <a:xfrm>
            <a:off x="838200" y="713560"/>
            <a:ext cx="10515600" cy="629466"/>
          </a:xfrm>
        </p:spPr>
        <p:txBody>
          <a:bodyPr/>
          <a:lstStyle/>
          <a:p>
            <a:r>
              <a:rPr lang="en-US" dirty="0"/>
              <a:t>The Plan for this breakout</a:t>
            </a:r>
          </a:p>
        </p:txBody>
      </p:sp>
      <p:sp>
        <p:nvSpPr>
          <p:cNvPr id="3" name="Content Placeholder 2">
            <a:extLst>
              <a:ext uri="{FF2B5EF4-FFF2-40B4-BE49-F238E27FC236}">
                <a16:creationId xmlns:a16="http://schemas.microsoft.com/office/drawing/2014/main" id="{F1BBB76A-E44C-4EB8-A0F4-840675D069E6}"/>
              </a:ext>
            </a:extLst>
          </p:cNvPr>
          <p:cNvSpPr>
            <a:spLocks noGrp="1"/>
          </p:cNvSpPr>
          <p:nvPr>
            <p:ph sz="half" idx="1"/>
          </p:nvPr>
        </p:nvSpPr>
        <p:spPr>
          <a:xfrm>
            <a:off x="838200" y="1738312"/>
            <a:ext cx="5181600" cy="3886329"/>
          </a:xfrm>
        </p:spPr>
        <p:txBody>
          <a:bodyPr>
            <a:normAutofit/>
          </a:bodyPr>
          <a:lstStyle/>
          <a:p>
            <a:r>
              <a:rPr lang="en-US" sz="3200" dirty="0"/>
              <a:t>Legislation and Memos</a:t>
            </a:r>
          </a:p>
          <a:p>
            <a:r>
              <a:rPr lang="en-US" sz="3200" dirty="0"/>
              <a:t>Concepts of Placement</a:t>
            </a:r>
          </a:p>
          <a:p>
            <a:r>
              <a:rPr lang="en-US" sz="3200" dirty="0"/>
              <a:t>Math Placement data</a:t>
            </a:r>
          </a:p>
          <a:p>
            <a:r>
              <a:rPr lang="en-US" sz="3200" dirty="0"/>
              <a:t>English Placement data</a:t>
            </a:r>
          </a:p>
          <a:p>
            <a:r>
              <a:rPr lang="en-US" sz="3200" dirty="0"/>
              <a:t>ESL Placement data</a:t>
            </a:r>
          </a:p>
          <a:p>
            <a:endParaRPr lang="en-US" sz="3200" dirty="0"/>
          </a:p>
        </p:txBody>
      </p:sp>
      <p:sp>
        <p:nvSpPr>
          <p:cNvPr id="4" name="Content Placeholder 3">
            <a:extLst>
              <a:ext uri="{FF2B5EF4-FFF2-40B4-BE49-F238E27FC236}">
                <a16:creationId xmlns:a16="http://schemas.microsoft.com/office/drawing/2014/main" id="{FD0713FD-8425-4842-8EE4-F6B0A8104A99}"/>
              </a:ext>
            </a:extLst>
          </p:cNvPr>
          <p:cNvSpPr>
            <a:spLocks noGrp="1"/>
          </p:cNvSpPr>
          <p:nvPr>
            <p:ph sz="half" idx="2"/>
          </p:nvPr>
        </p:nvSpPr>
        <p:spPr>
          <a:xfrm>
            <a:off x="6172202" y="1609724"/>
            <a:ext cx="5181600" cy="3886329"/>
          </a:xfrm>
        </p:spPr>
        <p:txBody>
          <a:bodyPr>
            <a:noAutofit/>
          </a:bodyPr>
          <a:lstStyle/>
          <a:p>
            <a:r>
              <a:rPr lang="en-US" sz="3200" dirty="0"/>
              <a:t>Outcomes and Equity</a:t>
            </a:r>
          </a:p>
          <a:p>
            <a:r>
              <a:rPr lang="en-US" sz="3200" dirty="0"/>
              <a:t>Qualitative Input from Faculty and Students</a:t>
            </a:r>
          </a:p>
          <a:p>
            <a:r>
              <a:rPr lang="en-US" sz="3200" dirty="0"/>
              <a:t>Coding Issues for good data</a:t>
            </a:r>
          </a:p>
          <a:p>
            <a:r>
              <a:rPr lang="en-US" sz="3200" dirty="0"/>
              <a:t>Resources</a:t>
            </a:r>
          </a:p>
          <a:p>
            <a:r>
              <a:rPr lang="en-US" sz="3200" dirty="0"/>
              <a:t>Follow-up  Breakout by Discipline</a:t>
            </a:r>
          </a:p>
          <a:p>
            <a:endParaRPr lang="en-US" sz="3200" dirty="0"/>
          </a:p>
          <a:p>
            <a:endParaRPr lang="en-US" sz="3200" dirty="0"/>
          </a:p>
        </p:txBody>
      </p:sp>
    </p:spTree>
    <p:extLst>
      <p:ext uri="{BB962C8B-B14F-4D97-AF65-F5344CB8AC3E}">
        <p14:creationId xmlns:p14="http://schemas.microsoft.com/office/powerpoint/2010/main" val="34753274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0EEF04-95AC-4ECC-A981-4A342A50D221}"/>
              </a:ext>
            </a:extLst>
          </p:cNvPr>
          <p:cNvSpPr>
            <a:spLocks noGrp="1"/>
          </p:cNvSpPr>
          <p:nvPr>
            <p:ph type="title"/>
          </p:nvPr>
        </p:nvSpPr>
        <p:spPr/>
        <p:txBody>
          <a:bodyPr/>
          <a:lstStyle/>
          <a:p>
            <a:r>
              <a:rPr lang="en-US" dirty="0"/>
              <a:t>Input from students and faculty</a:t>
            </a:r>
          </a:p>
        </p:txBody>
      </p:sp>
      <p:sp>
        <p:nvSpPr>
          <p:cNvPr id="9" name="Text Placeholder 8">
            <a:extLst>
              <a:ext uri="{FF2B5EF4-FFF2-40B4-BE49-F238E27FC236}">
                <a16:creationId xmlns:a16="http://schemas.microsoft.com/office/drawing/2014/main" id="{E87F2E3D-F000-4DF5-929A-81608ABC2FAE}"/>
              </a:ext>
            </a:extLst>
          </p:cNvPr>
          <p:cNvSpPr>
            <a:spLocks noGrp="1"/>
          </p:cNvSpPr>
          <p:nvPr>
            <p:ph type="body" idx="1"/>
          </p:nvPr>
        </p:nvSpPr>
        <p:spPr/>
        <p:txBody>
          <a:bodyPr/>
          <a:lstStyle/>
          <a:p>
            <a:endParaRPr lang="en-US" dirty="0"/>
          </a:p>
        </p:txBody>
      </p:sp>
      <p:sp>
        <p:nvSpPr>
          <p:cNvPr id="2" name="Slide Number Placeholder 1">
            <a:extLst>
              <a:ext uri="{FF2B5EF4-FFF2-40B4-BE49-F238E27FC236}">
                <a16:creationId xmlns:a16="http://schemas.microsoft.com/office/drawing/2014/main" id="{E108EB50-871A-4B5F-A131-2DB91F80FD2E}"/>
              </a:ext>
            </a:extLst>
          </p:cNvPr>
          <p:cNvSpPr>
            <a:spLocks noGrp="1"/>
          </p:cNvSpPr>
          <p:nvPr>
            <p:ph type="sldNum" sz="quarter" idx="4294967295"/>
          </p:nvPr>
        </p:nvSpPr>
        <p:spPr>
          <a:xfrm>
            <a:off x="9448800" y="6356350"/>
            <a:ext cx="2743200" cy="365125"/>
          </a:xfrm>
        </p:spPr>
        <p:txBody>
          <a:bodyPr/>
          <a:lstStyle/>
          <a:p>
            <a:fld id="{492D8F1A-69A8-9242-9469-8400121D240A}" type="slidenum">
              <a:rPr lang="en-US" smtClean="0"/>
              <a:t>40</a:t>
            </a:fld>
            <a:endParaRPr lang="en-US" dirty="0"/>
          </a:p>
        </p:txBody>
      </p:sp>
    </p:spTree>
    <p:extLst>
      <p:ext uri="{BB962C8B-B14F-4D97-AF65-F5344CB8AC3E}">
        <p14:creationId xmlns:p14="http://schemas.microsoft.com/office/powerpoint/2010/main" val="42487093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865A288-4C5D-4E95-B021-647286F11E3F}"/>
              </a:ext>
            </a:extLst>
          </p:cNvPr>
          <p:cNvSpPr>
            <a:spLocks noGrp="1"/>
          </p:cNvSpPr>
          <p:nvPr>
            <p:ph type="title"/>
          </p:nvPr>
        </p:nvSpPr>
        <p:spPr>
          <a:xfrm>
            <a:off x="838200" y="593817"/>
            <a:ext cx="10515600" cy="625384"/>
          </a:xfrm>
        </p:spPr>
        <p:txBody>
          <a:bodyPr/>
          <a:lstStyle/>
          <a:p>
            <a:r>
              <a:rPr lang="en-US" dirty="0"/>
              <a:t>Glendale Comprehensive AB 705 Implementation</a:t>
            </a:r>
          </a:p>
        </p:txBody>
      </p:sp>
      <p:pic>
        <p:nvPicPr>
          <p:cNvPr id="8" name="Content Placeholder 7" descr="A screenshot of a cell phone&#10;&#10;Description automatically generated">
            <a:extLst>
              <a:ext uri="{FF2B5EF4-FFF2-40B4-BE49-F238E27FC236}">
                <a16:creationId xmlns:a16="http://schemas.microsoft.com/office/drawing/2014/main" id="{C11ABAE2-E546-4920-934F-D036A0475809}"/>
              </a:ext>
            </a:extLst>
          </p:cNvPr>
          <p:cNvPicPr>
            <a:picLocks noGrp="1" noChangeAspect="1"/>
          </p:cNvPicPr>
          <p:nvPr>
            <p:ph sz="half" idx="1"/>
          </p:nvPr>
        </p:nvPicPr>
        <p:blipFill>
          <a:blip r:embed="rId3"/>
          <a:stretch>
            <a:fillRect/>
          </a:stretch>
        </p:blipFill>
        <p:spPr>
          <a:xfrm>
            <a:off x="1817915" y="1171471"/>
            <a:ext cx="9174308" cy="4673705"/>
          </a:xfrm>
        </p:spPr>
      </p:pic>
    </p:spTree>
    <p:extLst>
      <p:ext uri="{BB962C8B-B14F-4D97-AF65-F5344CB8AC3E}">
        <p14:creationId xmlns:p14="http://schemas.microsoft.com/office/powerpoint/2010/main" val="9772421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BD6BE153-5998-4FEE-9A8D-17A371358BB5}"/>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t="5397" r="1" b="23650"/>
          <a:stretch/>
        </p:blipFill>
        <p:spPr>
          <a:xfrm>
            <a:off x="643467" y="136526"/>
            <a:ext cx="10905066" cy="6219824"/>
          </a:xfrm>
          <a:prstGeom prst="rect">
            <a:avLst/>
          </a:prstGeom>
          <a:ln>
            <a:noFill/>
          </a:ln>
        </p:spPr>
      </p:pic>
      <p:sp>
        <p:nvSpPr>
          <p:cNvPr id="2" name="Slide Number Placeholder 1">
            <a:extLst>
              <a:ext uri="{FF2B5EF4-FFF2-40B4-BE49-F238E27FC236}">
                <a16:creationId xmlns:a16="http://schemas.microsoft.com/office/drawing/2014/main" id="{2087C2F8-FD48-460B-AAE3-0B98DF829936}"/>
              </a:ext>
            </a:extLst>
          </p:cNvPr>
          <p:cNvSpPr>
            <a:spLocks noGrp="1"/>
          </p:cNvSpPr>
          <p:nvPr>
            <p:ph type="sldNum" sz="quarter" idx="12"/>
          </p:nvPr>
        </p:nvSpPr>
        <p:spPr>
          <a:xfrm>
            <a:off x="8805333" y="6356350"/>
            <a:ext cx="2743200" cy="365125"/>
          </a:xfrm>
        </p:spPr>
        <p:txBody>
          <a:bodyPr>
            <a:normAutofit/>
          </a:bodyPr>
          <a:lstStyle/>
          <a:p>
            <a:pPr>
              <a:spcAft>
                <a:spcPts val="600"/>
              </a:spcAft>
            </a:pPr>
            <a:fld id="{492D8F1A-69A8-9242-9469-8400121D240A}" type="slidenum">
              <a:rPr lang="en-US" smtClean="0"/>
              <a:pPr>
                <a:spcAft>
                  <a:spcPts val="600"/>
                </a:spcAft>
              </a:pPr>
              <a:t>42</a:t>
            </a:fld>
            <a:endParaRPr lang="en-US" dirty="0"/>
          </a:p>
        </p:txBody>
      </p:sp>
    </p:spTree>
    <p:extLst>
      <p:ext uri="{BB962C8B-B14F-4D97-AF65-F5344CB8AC3E}">
        <p14:creationId xmlns:p14="http://schemas.microsoft.com/office/powerpoint/2010/main" val="37184304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AFC07B-1F58-4B45-9B73-C26E723C92FE}"/>
              </a:ext>
            </a:extLst>
          </p:cNvPr>
          <p:cNvSpPr>
            <a:spLocks noGrp="1"/>
          </p:cNvSpPr>
          <p:nvPr>
            <p:ph type="sldNum" sz="quarter" idx="12"/>
          </p:nvPr>
        </p:nvSpPr>
        <p:spPr/>
        <p:txBody>
          <a:bodyPr/>
          <a:lstStyle/>
          <a:p>
            <a:fld id="{492D8F1A-69A8-9242-9469-8400121D240A}" type="slidenum">
              <a:rPr lang="en-US" smtClean="0"/>
              <a:t>43</a:t>
            </a:fld>
            <a:endParaRPr lang="en-US" dirty="0"/>
          </a:p>
        </p:txBody>
      </p:sp>
      <p:pic>
        <p:nvPicPr>
          <p:cNvPr id="4" name="Picture 3" descr="A screenshot of a cell phone&#10;&#10;Description automatically generated">
            <a:extLst>
              <a:ext uri="{FF2B5EF4-FFF2-40B4-BE49-F238E27FC236}">
                <a16:creationId xmlns:a16="http://schemas.microsoft.com/office/drawing/2014/main" id="{90A438C1-DAAC-4C24-A25D-45CDEA116D37}"/>
              </a:ext>
            </a:extLst>
          </p:cNvPr>
          <p:cNvPicPr>
            <a:picLocks noChangeAspect="1"/>
          </p:cNvPicPr>
          <p:nvPr/>
        </p:nvPicPr>
        <p:blipFill>
          <a:blip r:embed="rId3"/>
          <a:stretch>
            <a:fillRect/>
          </a:stretch>
        </p:blipFill>
        <p:spPr>
          <a:xfrm>
            <a:off x="1446739" y="136525"/>
            <a:ext cx="9148334" cy="6478587"/>
          </a:xfrm>
          <a:prstGeom prst="rect">
            <a:avLst/>
          </a:prstGeom>
        </p:spPr>
      </p:pic>
    </p:spTree>
    <p:extLst>
      <p:ext uri="{BB962C8B-B14F-4D97-AF65-F5344CB8AC3E}">
        <p14:creationId xmlns:p14="http://schemas.microsoft.com/office/powerpoint/2010/main" val="15708837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BBD165C-E785-4E34-9487-193254E168B4}"/>
              </a:ext>
            </a:extLst>
          </p:cNvPr>
          <p:cNvSpPr>
            <a:spLocks noGrp="1"/>
          </p:cNvSpPr>
          <p:nvPr>
            <p:ph type="sldNum" sz="quarter" idx="12"/>
          </p:nvPr>
        </p:nvSpPr>
        <p:spPr>
          <a:xfrm>
            <a:off x="8805333" y="6356350"/>
            <a:ext cx="2743200" cy="365125"/>
          </a:xfrm>
        </p:spPr>
        <p:txBody>
          <a:bodyPr>
            <a:normAutofit/>
          </a:bodyPr>
          <a:lstStyle/>
          <a:p>
            <a:pPr>
              <a:spcAft>
                <a:spcPts val="600"/>
              </a:spcAft>
            </a:pPr>
            <a:fld id="{492D8F1A-69A8-9242-9469-8400121D240A}" type="slidenum">
              <a:rPr lang="en-US" smtClean="0"/>
              <a:pPr>
                <a:spcAft>
                  <a:spcPts val="600"/>
                </a:spcAft>
              </a:pPr>
              <a:t>44</a:t>
            </a:fld>
            <a:endParaRPr lang="en-US" dirty="0"/>
          </a:p>
        </p:txBody>
      </p:sp>
      <p:pic>
        <p:nvPicPr>
          <p:cNvPr id="4" name="Picture 3" descr="A screenshot of a cell phone&#10;&#10;Description automatically generated">
            <a:extLst>
              <a:ext uri="{FF2B5EF4-FFF2-40B4-BE49-F238E27FC236}">
                <a16:creationId xmlns:a16="http://schemas.microsoft.com/office/drawing/2014/main" id="{B54DBE70-88A3-41DA-8595-832A88BBFAB1}"/>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t="6570" r="1" b="23448"/>
          <a:stretch/>
        </p:blipFill>
        <p:spPr>
          <a:xfrm>
            <a:off x="0" y="48959"/>
            <a:ext cx="12068783" cy="6165573"/>
          </a:xfrm>
          <a:prstGeom prst="rect">
            <a:avLst/>
          </a:prstGeom>
          <a:ln>
            <a:noFill/>
          </a:ln>
        </p:spPr>
      </p:pic>
    </p:spTree>
    <p:extLst>
      <p:ext uri="{BB962C8B-B14F-4D97-AF65-F5344CB8AC3E}">
        <p14:creationId xmlns:p14="http://schemas.microsoft.com/office/powerpoint/2010/main" val="10590565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1C5CD71-F829-46E0-A3D2-00108CF83EAC}"/>
              </a:ext>
            </a:extLst>
          </p:cNvPr>
          <p:cNvSpPr>
            <a:spLocks noGrp="1"/>
          </p:cNvSpPr>
          <p:nvPr>
            <p:ph type="title"/>
          </p:nvPr>
        </p:nvSpPr>
        <p:spPr>
          <a:xfrm>
            <a:off x="605548" y="34820"/>
            <a:ext cx="10515600" cy="436971"/>
          </a:xfrm>
        </p:spPr>
        <p:txBody>
          <a:bodyPr>
            <a:normAutofit fontScale="90000"/>
          </a:bodyPr>
          <a:lstStyle/>
          <a:p>
            <a:pPr algn="ctr"/>
            <a:r>
              <a:rPr lang="en-US" dirty="0">
                <a:solidFill>
                  <a:schemeClr val="bg1"/>
                </a:solidFill>
              </a:rPr>
              <a:t>College of the Canyons Student and Faculty Input</a:t>
            </a:r>
          </a:p>
        </p:txBody>
      </p:sp>
      <p:sp>
        <p:nvSpPr>
          <p:cNvPr id="6" name="Content Placeholder 5">
            <a:extLst>
              <a:ext uri="{FF2B5EF4-FFF2-40B4-BE49-F238E27FC236}">
                <a16:creationId xmlns:a16="http://schemas.microsoft.com/office/drawing/2014/main" id="{96A8810F-4D23-4F52-B5A8-00969EEE77AB}"/>
              </a:ext>
            </a:extLst>
          </p:cNvPr>
          <p:cNvSpPr>
            <a:spLocks noGrp="1"/>
          </p:cNvSpPr>
          <p:nvPr>
            <p:ph sz="half" idx="1"/>
          </p:nvPr>
        </p:nvSpPr>
        <p:spPr/>
        <p:txBody>
          <a:bodyPr/>
          <a:lstStyle/>
          <a:p>
            <a:endParaRPr lang="en-US" dirty="0"/>
          </a:p>
        </p:txBody>
      </p:sp>
      <p:sp>
        <p:nvSpPr>
          <p:cNvPr id="7" name="Content Placeholder 6">
            <a:extLst>
              <a:ext uri="{FF2B5EF4-FFF2-40B4-BE49-F238E27FC236}">
                <a16:creationId xmlns:a16="http://schemas.microsoft.com/office/drawing/2014/main" id="{10865348-8ACE-4CD0-B4F3-229400DAAE16}"/>
              </a:ext>
            </a:extLst>
          </p:cNvPr>
          <p:cNvSpPr>
            <a:spLocks noGrp="1"/>
          </p:cNvSpPr>
          <p:nvPr>
            <p:ph sz="half" idx="2"/>
          </p:nvPr>
        </p:nvSpPr>
        <p:spPr/>
        <p:txBody>
          <a:bodyPr/>
          <a:lstStyle/>
          <a:p>
            <a:endParaRPr lang="en-US" dirty="0"/>
          </a:p>
        </p:txBody>
      </p:sp>
      <p:sp>
        <p:nvSpPr>
          <p:cNvPr id="2" name="Slide Number Placeholder 1">
            <a:extLst>
              <a:ext uri="{FF2B5EF4-FFF2-40B4-BE49-F238E27FC236}">
                <a16:creationId xmlns:a16="http://schemas.microsoft.com/office/drawing/2014/main" id="{9158831B-99F8-4E45-8848-972A0E5EFD54}"/>
              </a:ext>
            </a:extLst>
          </p:cNvPr>
          <p:cNvSpPr>
            <a:spLocks noGrp="1"/>
          </p:cNvSpPr>
          <p:nvPr>
            <p:ph type="sldNum" sz="quarter" idx="4294967295"/>
          </p:nvPr>
        </p:nvSpPr>
        <p:spPr>
          <a:xfrm>
            <a:off x="9448800" y="6356350"/>
            <a:ext cx="2743200" cy="365125"/>
          </a:xfrm>
        </p:spPr>
        <p:txBody>
          <a:bodyPr/>
          <a:lstStyle/>
          <a:p>
            <a:fld id="{492D8F1A-69A8-9242-9469-8400121D240A}" type="slidenum">
              <a:rPr lang="en-US" smtClean="0"/>
              <a:t>45</a:t>
            </a:fld>
            <a:endParaRPr lang="en-US" dirty="0"/>
          </a:p>
        </p:txBody>
      </p:sp>
      <p:pic>
        <p:nvPicPr>
          <p:cNvPr id="4" name="Picture 3" descr="A screenshot of a cell phone&#10;&#10;Description automatically generated">
            <a:extLst>
              <a:ext uri="{FF2B5EF4-FFF2-40B4-BE49-F238E27FC236}">
                <a16:creationId xmlns:a16="http://schemas.microsoft.com/office/drawing/2014/main" id="{318ADFA3-D5ED-4895-AA35-159DEE97816C}"/>
              </a:ext>
            </a:extLst>
          </p:cNvPr>
          <p:cNvPicPr>
            <a:picLocks noChangeAspect="1"/>
          </p:cNvPicPr>
          <p:nvPr/>
        </p:nvPicPr>
        <p:blipFill>
          <a:blip r:embed="rId3"/>
          <a:stretch>
            <a:fillRect/>
          </a:stretch>
        </p:blipFill>
        <p:spPr>
          <a:xfrm>
            <a:off x="1070852" y="608316"/>
            <a:ext cx="9843581" cy="6249684"/>
          </a:xfrm>
          <a:prstGeom prst="rect">
            <a:avLst/>
          </a:prstGeom>
        </p:spPr>
      </p:pic>
    </p:spTree>
    <p:extLst>
      <p:ext uri="{BB962C8B-B14F-4D97-AF65-F5344CB8AC3E}">
        <p14:creationId xmlns:p14="http://schemas.microsoft.com/office/powerpoint/2010/main" val="3377727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FD439D0-2EC6-4D54-993E-AD8BBA594EBE}"/>
              </a:ext>
            </a:extLst>
          </p:cNvPr>
          <p:cNvSpPr>
            <a:spLocks noGrp="1"/>
          </p:cNvSpPr>
          <p:nvPr>
            <p:ph type="title"/>
          </p:nvPr>
        </p:nvSpPr>
        <p:spPr>
          <a:xfrm>
            <a:off x="692285" y="107005"/>
            <a:ext cx="10515600" cy="428017"/>
          </a:xfrm>
        </p:spPr>
        <p:txBody>
          <a:bodyPr>
            <a:normAutofit fontScale="90000"/>
          </a:bodyPr>
          <a:lstStyle/>
          <a:p>
            <a:r>
              <a:rPr lang="en-US" dirty="0">
                <a:solidFill>
                  <a:schemeClr val="bg1"/>
                </a:solidFill>
              </a:rPr>
              <a:t>LACCD Student Input</a:t>
            </a:r>
          </a:p>
        </p:txBody>
      </p:sp>
      <p:graphicFrame>
        <p:nvGraphicFramePr>
          <p:cNvPr id="4" name="Content Placeholder 3">
            <a:extLst>
              <a:ext uri="{FF2B5EF4-FFF2-40B4-BE49-F238E27FC236}">
                <a16:creationId xmlns:a16="http://schemas.microsoft.com/office/drawing/2014/main" id="{7B30D277-557D-48C8-A8CE-33DA65D6C6C7}"/>
              </a:ext>
            </a:extLst>
          </p:cNvPr>
          <p:cNvGraphicFramePr>
            <a:graphicFrameLocks noGrp="1"/>
          </p:cNvGraphicFramePr>
          <p:nvPr>
            <p:ph sz="half" idx="1"/>
            <p:extLst>
              <p:ext uri="{D42A27DB-BD31-4B8C-83A1-F6EECF244321}">
                <p14:modId xmlns:p14="http://schemas.microsoft.com/office/powerpoint/2010/main" val="3694531339"/>
              </p:ext>
            </p:extLst>
          </p:nvPr>
        </p:nvGraphicFramePr>
        <p:xfrm>
          <a:off x="311285" y="535022"/>
          <a:ext cx="11188429" cy="54766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826585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2582F-7070-4731-B6C9-74C91BC98D3C}"/>
              </a:ext>
            </a:extLst>
          </p:cNvPr>
          <p:cNvSpPr>
            <a:spLocks noGrp="1"/>
          </p:cNvSpPr>
          <p:nvPr>
            <p:ph type="title"/>
          </p:nvPr>
        </p:nvSpPr>
        <p:spPr/>
        <p:txBody>
          <a:bodyPr/>
          <a:lstStyle/>
          <a:p>
            <a:r>
              <a:rPr lang="en-US" dirty="0"/>
              <a:t>Training Aspects of Implementation</a:t>
            </a:r>
          </a:p>
        </p:txBody>
      </p:sp>
      <p:sp>
        <p:nvSpPr>
          <p:cNvPr id="3" name="Content Placeholder 2">
            <a:extLst>
              <a:ext uri="{FF2B5EF4-FFF2-40B4-BE49-F238E27FC236}">
                <a16:creationId xmlns:a16="http://schemas.microsoft.com/office/drawing/2014/main" id="{0012CCC6-2598-429B-97F1-DEA92DD08D1A}"/>
              </a:ext>
            </a:extLst>
          </p:cNvPr>
          <p:cNvSpPr>
            <a:spLocks noGrp="1"/>
          </p:cNvSpPr>
          <p:nvPr>
            <p:ph sz="half" idx="1"/>
          </p:nvPr>
        </p:nvSpPr>
        <p:spPr/>
        <p:txBody>
          <a:bodyPr/>
          <a:lstStyle/>
          <a:p>
            <a:r>
              <a:rPr lang="en-US" dirty="0">
                <a:latin typeface="Calibri" panose="020F0502020204030204" pitchFamily="34" charset="0"/>
                <a:cs typeface="Calibri" panose="020F0502020204030204" pitchFamily="34" charset="0"/>
              </a:rPr>
              <a:t>CB 21, 25 &amp; 26</a:t>
            </a:r>
          </a:p>
          <a:p>
            <a:r>
              <a:rPr lang="en-US" dirty="0">
                <a:latin typeface="Calibri" panose="020F0502020204030204" pitchFamily="34" charset="0"/>
                <a:cs typeface="Calibri" panose="020F0502020204030204" pitchFamily="34" charset="0"/>
              </a:rPr>
              <a:t>ESL</a:t>
            </a:r>
          </a:p>
          <a:p>
            <a:r>
              <a:rPr lang="en-US" dirty="0">
                <a:latin typeface="Calibri" panose="020F0502020204030204" pitchFamily="34" charset="0"/>
                <a:cs typeface="Calibri" panose="020F0502020204030204" pitchFamily="34" charset="0"/>
              </a:rPr>
              <a:t>Credit and Noncredit</a:t>
            </a:r>
          </a:p>
        </p:txBody>
      </p:sp>
    </p:spTree>
    <p:extLst>
      <p:ext uri="{BB962C8B-B14F-4D97-AF65-F5344CB8AC3E}">
        <p14:creationId xmlns:p14="http://schemas.microsoft.com/office/powerpoint/2010/main" val="42301153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869A2-8459-45B2-85E5-D36D924F5861}"/>
              </a:ext>
            </a:extLst>
          </p:cNvPr>
          <p:cNvSpPr>
            <a:spLocks noGrp="1"/>
          </p:cNvSpPr>
          <p:nvPr>
            <p:ph type="title"/>
          </p:nvPr>
        </p:nvSpPr>
        <p:spPr>
          <a:xfrm>
            <a:off x="0" y="21947"/>
            <a:ext cx="11353800" cy="982385"/>
          </a:xfrm>
        </p:spPr>
        <p:txBody>
          <a:bodyPr/>
          <a:lstStyle/>
          <a:p>
            <a:r>
              <a:rPr lang="en-US" dirty="0"/>
              <a:t>CB 25 General Education</a:t>
            </a:r>
          </a:p>
        </p:txBody>
      </p:sp>
      <p:pic>
        <p:nvPicPr>
          <p:cNvPr id="6" name="Content Placeholder 5">
            <a:extLst>
              <a:ext uri="{FF2B5EF4-FFF2-40B4-BE49-F238E27FC236}">
                <a16:creationId xmlns:a16="http://schemas.microsoft.com/office/drawing/2014/main" id="{45ED7913-D0E4-4277-B59F-BE6D8BC3868E}"/>
              </a:ext>
            </a:extLst>
          </p:cNvPr>
          <p:cNvPicPr>
            <a:picLocks noGrp="1" noChangeAspect="1"/>
          </p:cNvPicPr>
          <p:nvPr>
            <p:ph sz="half" idx="1"/>
          </p:nvPr>
        </p:nvPicPr>
        <p:blipFill rotWithShape="1">
          <a:blip r:embed="rId3"/>
          <a:srcRect l="25392" t="23916" r="25392" b="8459"/>
          <a:stretch/>
        </p:blipFill>
        <p:spPr>
          <a:xfrm>
            <a:off x="-15029" y="1004332"/>
            <a:ext cx="6230799" cy="5760535"/>
          </a:xfrm>
          <a:prstGeom prst="rect">
            <a:avLst/>
          </a:prstGeom>
        </p:spPr>
      </p:pic>
      <p:pic>
        <p:nvPicPr>
          <p:cNvPr id="7" name="Content Placeholder 6">
            <a:extLst>
              <a:ext uri="{FF2B5EF4-FFF2-40B4-BE49-F238E27FC236}">
                <a16:creationId xmlns:a16="http://schemas.microsoft.com/office/drawing/2014/main" id="{363C9F76-4CA6-4374-B9A6-27B23213DA20}"/>
              </a:ext>
            </a:extLst>
          </p:cNvPr>
          <p:cNvPicPr>
            <a:picLocks noGrp="1" noChangeAspect="1"/>
          </p:cNvPicPr>
          <p:nvPr>
            <p:ph sz="half" idx="2"/>
          </p:nvPr>
        </p:nvPicPr>
        <p:blipFill rotWithShape="1">
          <a:blip r:embed="rId4"/>
          <a:srcRect l="25909" t="30365" r="25785" b="5429"/>
          <a:stretch/>
        </p:blipFill>
        <p:spPr>
          <a:xfrm>
            <a:off x="6293407" y="1083734"/>
            <a:ext cx="5783531" cy="5681134"/>
          </a:xfrm>
          <a:prstGeom prst="rect">
            <a:avLst/>
          </a:prstGeom>
        </p:spPr>
      </p:pic>
      <p:sp>
        <p:nvSpPr>
          <p:cNvPr id="8" name="TextBox 7">
            <a:extLst>
              <a:ext uri="{FF2B5EF4-FFF2-40B4-BE49-F238E27FC236}">
                <a16:creationId xmlns:a16="http://schemas.microsoft.com/office/drawing/2014/main" id="{D014225E-93DD-4688-BB25-B0D21C54B0E7}"/>
              </a:ext>
            </a:extLst>
          </p:cNvPr>
          <p:cNvSpPr txBox="1"/>
          <p:nvPr/>
        </p:nvSpPr>
        <p:spPr>
          <a:xfrm>
            <a:off x="6096000" y="220133"/>
            <a:ext cx="5901267" cy="461665"/>
          </a:xfrm>
          <a:prstGeom prst="rect">
            <a:avLst/>
          </a:prstGeom>
          <a:noFill/>
        </p:spPr>
        <p:txBody>
          <a:bodyPr wrap="square" rtlCol="0">
            <a:spAutoFit/>
          </a:bodyPr>
          <a:lstStyle/>
          <a:p>
            <a:r>
              <a:rPr lang="en-US" sz="2400" dirty="0">
                <a:hlinkClick r:id="rId5"/>
              </a:rPr>
              <a:t>https://webdata.cccco.edu/ded/cb/cb25.pdf</a:t>
            </a:r>
            <a:endParaRPr lang="en-US" sz="2400" dirty="0"/>
          </a:p>
        </p:txBody>
      </p:sp>
    </p:spTree>
    <p:extLst>
      <p:ext uri="{BB962C8B-B14F-4D97-AF65-F5344CB8AC3E}">
        <p14:creationId xmlns:p14="http://schemas.microsoft.com/office/powerpoint/2010/main" val="40670958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37502-5F05-421B-882A-7AD0BAE136F2}"/>
              </a:ext>
            </a:extLst>
          </p:cNvPr>
          <p:cNvSpPr>
            <a:spLocks noGrp="1"/>
          </p:cNvSpPr>
          <p:nvPr>
            <p:ph type="title"/>
          </p:nvPr>
        </p:nvSpPr>
        <p:spPr>
          <a:xfrm>
            <a:off x="764142" y="564720"/>
            <a:ext cx="10515600" cy="1146991"/>
          </a:xfrm>
        </p:spPr>
        <p:txBody>
          <a:bodyPr/>
          <a:lstStyle/>
          <a:p>
            <a:r>
              <a:rPr lang="en-US" dirty="0"/>
              <a:t>Training Aspects of Implementation and ESL</a:t>
            </a:r>
          </a:p>
        </p:txBody>
      </p:sp>
      <p:sp>
        <p:nvSpPr>
          <p:cNvPr id="5" name="Content Placeholder 2">
            <a:extLst>
              <a:ext uri="{FF2B5EF4-FFF2-40B4-BE49-F238E27FC236}">
                <a16:creationId xmlns:a16="http://schemas.microsoft.com/office/drawing/2014/main" id="{5F4EA866-F45C-3447-889E-4FBCDC0ED19E}"/>
              </a:ext>
            </a:extLst>
          </p:cNvPr>
          <p:cNvSpPr>
            <a:spLocks noGrp="1"/>
          </p:cNvSpPr>
          <p:nvPr>
            <p:ph sz="half" idx="1"/>
          </p:nvPr>
        </p:nvSpPr>
        <p:spPr>
          <a:xfrm>
            <a:off x="764142" y="2219177"/>
            <a:ext cx="10058400" cy="4416553"/>
          </a:xfrm>
        </p:spPr>
        <p:txBody>
          <a:bodyPr/>
          <a:lstStyle/>
          <a:p>
            <a:pPr marL="0" indent="0">
              <a:buNone/>
            </a:pPr>
            <a:r>
              <a:rPr lang="en-US" b="1" dirty="0">
                <a:latin typeface="Calibri" panose="020F0502020204030204" pitchFamily="34" charset="0"/>
                <a:cs typeface="Calibri" panose="020F0502020204030204" pitchFamily="34" charset="0"/>
              </a:rPr>
              <a:t>ESL &amp; CB21</a:t>
            </a:r>
            <a:br>
              <a:rPr lang="en-US" b="1"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pPr marL="457200" lvl="1" indent="0">
              <a:buNone/>
            </a:pPr>
            <a:r>
              <a:rPr lang="en-US" dirty="0">
                <a:latin typeface="Calibri" panose="020F0502020204030204" pitchFamily="34" charset="0"/>
                <a:cs typeface="Calibri" panose="020F0502020204030204" pitchFamily="34" charset="0"/>
              </a:rPr>
              <a:t>Adopted at Fall 2019 Plenary</a:t>
            </a:r>
          </a:p>
          <a:p>
            <a:pPr marL="1371600" lvl="2" indent="-457200">
              <a:buFont typeface="+mj-lt"/>
              <a:buAutoNum type="arabicPeriod"/>
            </a:pPr>
            <a:r>
              <a:rPr lang="en-US" dirty="0">
                <a:latin typeface="Calibri" panose="020F0502020204030204" pitchFamily="34" charset="0"/>
                <a:cs typeface="Calibri" panose="020F0502020204030204" pitchFamily="34" charset="0"/>
              </a:rPr>
              <a:t>Training was possibly going to happen in Spring 2020, but …</a:t>
            </a:r>
          </a:p>
          <a:p>
            <a:pPr marL="914400" lvl="2" indent="0">
              <a:buNone/>
            </a:pPr>
            <a:endParaRPr lang="en-US" dirty="0">
              <a:latin typeface="Calibri" panose="020F0502020204030204" pitchFamily="34" charset="0"/>
              <a:cs typeface="Calibri" panose="020F0502020204030204" pitchFamily="34" charset="0"/>
            </a:endParaRPr>
          </a:p>
          <a:p>
            <a:pPr marL="457200" lvl="1" indent="0">
              <a:buNone/>
            </a:pPr>
            <a:r>
              <a:rPr lang="en-US" dirty="0">
                <a:latin typeface="Calibri" panose="020F0502020204030204" pitchFamily="34" charset="0"/>
                <a:cs typeface="Calibri" panose="020F0502020204030204" pitchFamily="34" charset="0"/>
              </a:rPr>
              <a:t>CB coding for ESL is tricky:</a:t>
            </a:r>
          </a:p>
          <a:p>
            <a:pPr lvl="2"/>
            <a:r>
              <a:rPr lang="en-US" dirty="0">
                <a:latin typeface="Calibri" panose="020F0502020204030204" pitchFamily="34" charset="0"/>
                <a:cs typeface="Calibri" panose="020F0502020204030204" pitchFamily="34" charset="0"/>
              </a:rPr>
              <a:t>Some courses have transferability (UCTCA) but are still in the pathway to TLC.</a:t>
            </a:r>
          </a:p>
          <a:p>
            <a:pPr lvl="2"/>
            <a:r>
              <a:rPr lang="en-US" dirty="0">
                <a:latin typeface="Calibri" panose="020F0502020204030204" pitchFamily="34" charset="0"/>
                <a:cs typeface="Calibri" panose="020F0502020204030204" pitchFamily="34" charset="0"/>
              </a:rPr>
              <a:t>Other courses may be optional support courses in discrete skills. </a:t>
            </a:r>
          </a:p>
          <a:p>
            <a:pPr marL="457200" lvl="1" indent="0">
              <a:buNone/>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03703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9DD50B-38BE-4A13-8D4F-EF8EA2C96DF9}"/>
              </a:ext>
            </a:extLst>
          </p:cNvPr>
          <p:cNvSpPr>
            <a:spLocks noGrp="1"/>
          </p:cNvSpPr>
          <p:nvPr>
            <p:ph sz="half" idx="1"/>
          </p:nvPr>
        </p:nvSpPr>
        <p:spPr>
          <a:xfrm>
            <a:off x="838199" y="1801091"/>
            <a:ext cx="10758055" cy="4043655"/>
          </a:xfrm>
        </p:spPr>
        <p:txBody>
          <a:bodyPr>
            <a:normAutofit/>
          </a:bodyPr>
          <a:lstStyle/>
          <a:p>
            <a:pPr marL="0" indent="0">
              <a:buNone/>
            </a:pPr>
            <a:r>
              <a:rPr lang="en-US" sz="2400" dirty="0">
                <a:latin typeface="Calibri" panose="020F0502020204030204" pitchFamily="34" charset="0"/>
                <a:cs typeface="Calibri" panose="020F0502020204030204" pitchFamily="34" charset="0"/>
              </a:rPr>
              <a:t>Assembly Bill (AB) 705 was unanimously passed by the legislature and signed into law by Governor Brown in October 2017. This bill is designed to accomplish several important outcomes that are paramount to the Chancellor’s Vision for Success: </a:t>
            </a:r>
          </a:p>
          <a:p>
            <a:pPr marL="514350" indent="-514350">
              <a:buAutoNum type="arabicPeriod"/>
            </a:pPr>
            <a:r>
              <a:rPr lang="en-US" sz="2400" b="1" dirty="0">
                <a:latin typeface="Calibri" panose="020F0502020204030204" pitchFamily="34" charset="0"/>
                <a:cs typeface="Calibri" panose="020F0502020204030204" pitchFamily="34" charset="0"/>
              </a:rPr>
              <a:t>Increase the numbers of students who enter and complete </a:t>
            </a:r>
            <a:r>
              <a:rPr lang="en-US" sz="2400" dirty="0">
                <a:latin typeface="Calibri" panose="020F0502020204030204" pitchFamily="34" charset="0"/>
                <a:cs typeface="Calibri" panose="020F0502020204030204" pitchFamily="34" charset="0"/>
              </a:rPr>
              <a:t>transfer-level English and mathematics/quantitative reasoning in one year. </a:t>
            </a:r>
          </a:p>
          <a:p>
            <a:pPr marL="514350" indent="-514350">
              <a:buAutoNum type="arabicPeriod"/>
            </a:pPr>
            <a:r>
              <a:rPr lang="en-US" sz="2400" b="1" dirty="0">
                <a:latin typeface="Calibri" panose="020F0502020204030204" pitchFamily="34" charset="0"/>
                <a:cs typeface="Calibri" panose="020F0502020204030204" pitchFamily="34" charset="0"/>
              </a:rPr>
              <a:t>Minimize the disproportionate </a:t>
            </a:r>
            <a:r>
              <a:rPr lang="en-US" sz="2400" dirty="0">
                <a:latin typeface="Calibri" panose="020F0502020204030204" pitchFamily="34" charset="0"/>
                <a:cs typeface="Calibri" panose="020F0502020204030204" pitchFamily="34" charset="0"/>
              </a:rPr>
              <a:t>impact on students created through inaccurate placement processes. </a:t>
            </a:r>
          </a:p>
          <a:p>
            <a:pPr marL="514350" indent="-514350">
              <a:buAutoNum type="arabicPeriod"/>
            </a:pPr>
            <a:r>
              <a:rPr lang="en-US" sz="2400" b="1" dirty="0">
                <a:latin typeface="Calibri" panose="020F0502020204030204" pitchFamily="34" charset="0"/>
                <a:cs typeface="Calibri" panose="020F0502020204030204" pitchFamily="34" charset="0"/>
              </a:rPr>
              <a:t>Increase the number of students completing transfer-level </a:t>
            </a:r>
            <a:r>
              <a:rPr lang="en-US" sz="2400" dirty="0">
                <a:latin typeface="Calibri" panose="020F0502020204030204" pitchFamily="34" charset="0"/>
                <a:cs typeface="Calibri" panose="020F0502020204030204" pitchFamily="34" charset="0"/>
              </a:rPr>
              <a:t>English as a Second Language (ESL) within three years. </a:t>
            </a:r>
          </a:p>
          <a:p>
            <a:pPr marL="0" indent="0">
              <a:buNone/>
            </a:pPr>
            <a:endParaRPr lang="en-US" sz="2400" dirty="0">
              <a:latin typeface="Calibri" panose="020F0502020204030204" pitchFamily="34" charset="0"/>
              <a:cs typeface="Calibri" panose="020F0502020204030204" pitchFamily="34" charset="0"/>
            </a:endParaRPr>
          </a:p>
        </p:txBody>
      </p:sp>
      <p:pic>
        <p:nvPicPr>
          <p:cNvPr id="4" name="Picture 3" descr="A close up of a logo&#10;&#10;Description automatically generated">
            <a:extLst>
              <a:ext uri="{FF2B5EF4-FFF2-40B4-BE49-F238E27FC236}">
                <a16:creationId xmlns:a16="http://schemas.microsoft.com/office/drawing/2014/main" id="{4DB7D366-428C-4421-9C61-A4FCB2DFA23B}"/>
              </a:ext>
            </a:extLst>
          </p:cNvPr>
          <p:cNvPicPr>
            <a:picLocks noChangeAspect="1"/>
          </p:cNvPicPr>
          <p:nvPr/>
        </p:nvPicPr>
        <p:blipFill>
          <a:blip r:embed="rId3"/>
          <a:stretch>
            <a:fillRect/>
          </a:stretch>
        </p:blipFill>
        <p:spPr>
          <a:xfrm>
            <a:off x="941241" y="0"/>
            <a:ext cx="10309518" cy="1686434"/>
          </a:xfrm>
          <a:prstGeom prst="rect">
            <a:avLst/>
          </a:prstGeom>
        </p:spPr>
      </p:pic>
    </p:spTree>
    <p:extLst>
      <p:ext uri="{BB962C8B-B14F-4D97-AF65-F5344CB8AC3E}">
        <p14:creationId xmlns:p14="http://schemas.microsoft.com/office/powerpoint/2010/main" val="19100806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488AD6-761E-40A6-92FB-41A24FF0E547}"/>
              </a:ext>
            </a:extLst>
          </p:cNvPr>
          <p:cNvSpPr>
            <a:spLocks noGrp="1"/>
          </p:cNvSpPr>
          <p:nvPr>
            <p:ph type="title"/>
          </p:nvPr>
        </p:nvSpPr>
        <p:spPr>
          <a:xfrm>
            <a:off x="838200" y="10162"/>
            <a:ext cx="10515600" cy="1325563"/>
          </a:xfrm>
        </p:spPr>
        <p:txBody>
          <a:bodyPr>
            <a:normAutofit fontScale="90000"/>
          </a:bodyPr>
          <a:lstStyle/>
          <a:p>
            <a:r>
              <a:rPr lang="en-US" dirty="0"/>
              <a:t>CB 26 Course Support Status  </a:t>
            </a:r>
            <a:r>
              <a:rPr lang="en-US" dirty="0">
                <a:hlinkClick r:id="rId3"/>
              </a:rPr>
              <a:t>https://webdata.cccco.edu/ded/cb/cb26.pdf</a:t>
            </a:r>
            <a:endParaRPr lang="en-US" dirty="0"/>
          </a:p>
        </p:txBody>
      </p:sp>
      <p:pic>
        <p:nvPicPr>
          <p:cNvPr id="8" name="Content Placeholder 7" descr="A screenshot of a cell phone&#10;&#10;Description automatically generated">
            <a:extLst>
              <a:ext uri="{FF2B5EF4-FFF2-40B4-BE49-F238E27FC236}">
                <a16:creationId xmlns:a16="http://schemas.microsoft.com/office/drawing/2014/main" id="{EBCFE1E5-79A5-417E-BFA3-B5ED68E058D0}"/>
              </a:ext>
            </a:extLst>
          </p:cNvPr>
          <p:cNvPicPr>
            <a:picLocks noGrp="1" noChangeAspect="1"/>
          </p:cNvPicPr>
          <p:nvPr>
            <p:ph idx="1"/>
          </p:nvPr>
        </p:nvPicPr>
        <p:blipFill>
          <a:blip r:embed="rId4"/>
          <a:stretch>
            <a:fillRect/>
          </a:stretch>
        </p:blipFill>
        <p:spPr>
          <a:xfrm>
            <a:off x="980439" y="1422400"/>
            <a:ext cx="10027383" cy="5283835"/>
          </a:xfrm>
        </p:spPr>
      </p:pic>
    </p:spTree>
    <p:extLst>
      <p:ext uri="{BB962C8B-B14F-4D97-AF65-F5344CB8AC3E}">
        <p14:creationId xmlns:p14="http://schemas.microsoft.com/office/powerpoint/2010/main" val="556626085"/>
      </p:ext>
    </p:extLst>
  </p:cSld>
  <p:clrMapOvr>
    <a:masterClrMapping/>
  </p:clrMapOvr>
  <p:transition spd="slow">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16DC9-87E4-4B89-8079-CE2FC9EFF1E0}"/>
              </a:ext>
            </a:extLst>
          </p:cNvPr>
          <p:cNvSpPr>
            <a:spLocks noGrp="1"/>
          </p:cNvSpPr>
          <p:nvPr>
            <p:ph type="title"/>
          </p:nvPr>
        </p:nvSpPr>
        <p:spPr/>
        <p:txBody>
          <a:bodyPr/>
          <a:lstStyle/>
          <a:p>
            <a:r>
              <a:rPr lang="en-US" dirty="0"/>
              <a:t>Type in the chat any other thoughts, information or concerns on your radar</a:t>
            </a:r>
          </a:p>
        </p:txBody>
      </p:sp>
      <p:sp>
        <p:nvSpPr>
          <p:cNvPr id="3" name="Content Placeholder 2">
            <a:extLst>
              <a:ext uri="{FF2B5EF4-FFF2-40B4-BE49-F238E27FC236}">
                <a16:creationId xmlns:a16="http://schemas.microsoft.com/office/drawing/2014/main" id="{47AFE2A3-C6B4-4332-96F5-6C25F8AFAEE6}"/>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620B2527-AC89-4FDA-9EC8-30B801C7731B}"/>
              </a:ext>
            </a:extLst>
          </p:cNvPr>
          <p:cNvSpPr>
            <a:spLocks noGrp="1"/>
          </p:cNvSpPr>
          <p:nvPr>
            <p:ph type="sldNum" sz="quarter" idx="12"/>
          </p:nvPr>
        </p:nvSpPr>
        <p:spPr/>
        <p:txBody>
          <a:bodyPr/>
          <a:lstStyle/>
          <a:p>
            <a:fld id="{6D22F896-40B5-4ADD-8801-0D06FADFA095}" type="slidenum">
              <a:rPr lang="en-US" smtClean="0"/>
              <a:t>51</a:t>
            </a:fld>
            <a:endParaRPr lang="en-US" dirty="0"/>
          </a:p>
        </p:txBody>
      </p:sp>
    </p:spTree>
    <p:extLst>
      <p:ext uri="{BB962C8B-B14F-4D97-AF65-F5344CB8AC3E}">
        <p14:creationId xmlns:p14="http://schemas.microsoft.com/office/powerpoint/2010/main" val="1400410122"/>
      </p:ext>
    </p:extLst>
  </p:cSld>
  <p:clrMapOvr>
    <a:masterClrMapping/>
  </p:clrMapOvr>
  <p:transition spd="slow">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5EE75-F638-44FE-A71E-C90EF47EF23D}"/>
              </a:ext>
            </a:extLst>
          </p:cNvPr>
          <p:cNvSpPr>
            <a:spLocks noGrp="1"/>
          </p:cNvSpPr>
          <p:nvPr>
            <p:ph type="title"/>
          </p:nvPr>
        </p:nvSpPr>
        <p:spPr/>
        <p:txBody>
          <a:bodyPr/>
          <a:lstStyle/>
          <a:p>
            <a:r>
              <a:rPr lang="en-US" dirty="0"/>
              <a:t>Effect of???</a:t>
            </a:r>
          </a:p>
        </p:txBody>
      </p:sp>
      <p:sp>
        <p:nvSpPr>
          <p:cNvPr id="3" name="Content Placeholder 2">
            <a:extLst>
              <a:ext uri="{FF2B5EF4-FFF2-40B4-BE49-F238E27FC236}">
                <a16:creationId xmlns:a16="http://schemas.microsoft.com/office/drawing/2014/main" id="{FF91937A-D98F-4429-A083-7E49B6ED2E6A}"/>
              </a:ext>
            </a:extLst>
          </p:cNvPr>
          <p:cNvSpPr>
            <a:spLocks noGrp="1"/>
          </p:cNvSpPr>
          <p:nvPr>
            <p:ph sz="half" idx="1"/>
          </p:nvPr>
        </p:nvSpPr>
        <p:spPr/>
        <p:txBody>
          <a:bodyPr/>
          <a:lstStyle/>
          <a:p>
            <a:r>
              <a:rPr lang="en-US" dirty="0">
                <a:latin typeface="Calibri" panose="020F0502020204030204" pitchFamily="34" charset="0"/>
                <a:cs typeface="Calibri" panose="020F0502020204030204" pitchFamily="34" charset="0"/>
              </a:rPr>
              <a:t>No pre-transfer level courses</a:t>
            </a:r>
          </a:p>
          <a:p>
            <a:r>
              <a:rPr lang="en-US" dirty="0">
                <a:latin typeface="Calibri" panose="020F0502020204030204" pitchFamily="34" charset="0"/>
                <a:cs typeface="Calibri" panose="020F0502020204030204" pitchFamily="34" charset="0"/>
              </a:rPr>
              <a:t>Covid-19 which was most impactful on those struggling</a:t>
            </a:r>
          </a:p>
          <a:p>
            <a:r>
              <a:rPr lang="en-US" dirty="0">
                <a:latin typeface="Calibri" panose="020F0502020204030204" pitchFamily="34" charset="0"/>
                <a:cs typeface="Calibri" panose="020F0502020204030204" pitchFamily="34" charset="0"/>
              </a:rPr>
              <a:t>High unit support coursework</a:t>
            </a:r>
          </a:p>
          <a:p>
            <a:endParaRPr lang="en-US" dirty="0"/>
          </a:p>
        </p:txBody>
      </p:sp>
    </p:spTree>
    <p:extLst>
      <p:ext uri="{BB962C8B-B14F-4D97-AF65-F5344CB8AC3E}">
        <p14:creationId xmlns:p14="http://schemas.microsoft.com/office/powerpoint/2010/main" val="42923648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4D721-91A1-41A9-9739-7C702C494E72}"/>
              </a:ext>
            </a:extLst>
          </p:cNvPr>
          <p:cNvSpPr>
            <a:spLocks noGrp="1"/>
          </p:cNvSpPr>
          <p:nvPr>
            <p:ph type="title"/>
          </p:nvPr>
        </p:nvSpPr>
        <p:spPr>
          <a:xfrm>
            <a:off x="838200" y="713560"/>
            <a:ext cx="10515600" cy="671896"/>
          </a:xfrm>
        </p:spPr>
        <p:txBody>
          <a:bodyPr/>
          <a:lstStyle/>
          <a:p>
            <a:r>
              <a:rPr lang="en-US" dirty="0"/>
              <a:t>Resources</a:t>
            </a:r>
          </a:p>
        </p:txBody>
      </p:sp>
      <p:sp>
        <p:nvSpPr>
          <p:cNvPr id="3" name="Content Placeholder 2">
            <a:extLst>
              <a:ext uri="{FF2B5EF4-FFF2-40B4-BE49-F238E27FC236}">
                <a16:creationId xmlns:a16="http://schemas.microsoft.com/office/drawing/2014/main" id="{4E1BDA68-B164-4F2F-9427-0247AF2A0152}"/>
              </a:ext>
            </a:extLst>
          </p:cNvPr>
          <p:cNvSpPr>
            <a:spLocks noGrp="1"/>
          </p:cNvSpPr>
          <p:nvPr>
            <p:ph sz="half" idx="1"/>
          </p:nvPr>
        </p:nvSpPr>
        <p:spPr>
          <a:xfrm>
            <a:off x="838200" y="1385456"/>
            <a:ext cx="10515600" cy="4459291"/>
          </a:xfrm>
        </p:spPr>
        <p:txBody>
          <a:bodyPr>
            <a:normAutofit fontScale="70000" lnSpcReduction="20000"/>
          </a:bodyPr>
          <a:lstStyle/>
          <a:p>
            <a:r>
              <a:rPr lang="en-US" dirty="0">
                <a:latin typeface="Calibri" panose="020F0502020204030204" pitchFamily="34" charset="0"/>
                <a:cs typeface="Calibri" panose="020F0502020204030204" pitchFamily="34" charset="0"/>
                <a:hlinkClick r:id="rId3"/>
              </a:rPr>
              <a:t>AB 705 Language</a:t>
            </a: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hlinkClick r:id="rId3"/>
              </a:rPr>
              <a:t>AB 705 Implementation memo for English and Math</a:t>
            </a: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hlinkClick r:id="rId3"/>
              </a:rPr>
              <a:t>AB 705 memo initial memo for ESL</a:t>
            </a: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hlinkClick r:id="rId3"/>
              </a:rPr>
              <a:t>ASCCC Resources for AB 705</a:t>
            </a: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hlinkClick r:id="rId3"/>
              </a:rPr>
              <a:t>CCCCO webpage with AB 705 information</a:t>
            </a: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hlinkClick r:id="rId4"/>
              </a:rPr>
              <a:t>CB 21, 25 and 26 Coding </a:t>
            </a: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Coding</a:t>
            </a:r>
          </a:p>
          <a:p>
            <a:pPr lvl="1"/>
            <a:r>
              <a:rPr lang="en-US" dirty="0">
                <a:latin typeface="Calibri" panose="020F0502020204030204" pitchFamily="34" charset="0"/>
                <a:cs typeface="Calibri" panose="020F0502020204030204" pitchFamily="34" charset="0"/>
                <a:hlinkClick r:id="rId5" tooltip="Noncredit Courses and Coding Table Document"/>
              </a:rPr>
              <a:t>Noncredit Courses and Coding Table Document</a:t>
            </a:r>
            <a:endParaRPr lang="en-US" dirty="0">
              <a:latin typeface="Calibri" panose="020F0502020204030204" pitchFamily="34" charset="0"/>
              <a:cs typeface="Calibri" panose="020F0502020204030204" pitchFamily="34" charset="0"/>
            </a:endParaRPr>
          </a:p>
          <a:p>
            <a:pPr lvl="1"/>
            <a:r>
              <a:rPr lang="en-US" dirty="0">
                <a:latin typeface="Calibri" panose="020F0502020204030204" pitchFamily="34" charset="0"/>
                <a:cs typeface="Calibri" panose="020F0502020204030204" pitchFamily="34" charset="0"/>
              </a:rPr>
              <a:t>ESL Recoding, New SCFF, and Guided Pathways - </a:t>
            </a:r>
            <a:r>
              <a:rPr lang="en-US" dirty="0">
                <a:latin typeface="Calibri" panose="020F0502020204030204" pitchFamily="34" charset="0"/>
                <a:cs typeface="Calibri" panose="020F0502020204030204" pitchFamily="34" charset="0"/>
                <a:hlinkClick r:id="rId6" tooltip="ESL Recoding, New SCFF, and Guided Pathways - Powerpoint"/>
              </a:rPr>
              <a:t>PPT</a:t>
            </a:r>
            <a:r>
              <a:rPr lang="en-US" dirty="0">
                <a:latin typeface="Calibri" panose="020F0502020204030204" pitchFamily="34" charset="0"/>
                <a:cs typeface="Calibri" panose="020F0502020204030204" pitchFamily="34" charset="0"/>
              </a:rPr>
              <a:t> | </a:t>
            </a:r>
            <a:r>
              <a:rPr lang="en-US" dirty="0">
                <a:latin typeface="Calibri" panose="020F0502020204030204" pitchFamily="34" charset="0"/>
                <a:cs typeface="Calibri" panose="020F0502020204030204" pitchFamily="34" charset="0"/>
                <a:hlinkClick r:id="rId7" tooltip="Sustaining Guided Pathways through Governance Processes that Work Recording"/>
              </a:rPr>
              <a:t>Recording</a:t>
            </a:r>
            <a:endParaRPr lang="en-US" dirty="0">
              <a:latin typeface="Calibri" panose="020F0502020204030204" pitchFamily="34" charset="0"/>
              <a:cs typeface="Calibri" panose="020F0502020204030204" pitchFamily="34" charset="0"/>
            </a:endParaRPr>
          </a:p>
          <a:p>
            <a:pPr lvl="1"/>
            <a:r>
              <a:rPr lang="en-US" dirty="0">
                <a:latin typeface="Calibri" panose="020F0502020204030204" pitchFamily="34" charset="0"/>
                <a:cs typeface="Calibri" panose="020F0502020204030204" pitchFamily="34" charset="0"/>
              </a:rPr>
              <a:t>AB 705 Recoding Project for  MATH/ Quantitative Reasoning and English/Reading/ESL - </a:t>
            </a:r>
            <a:r>
              <a:rPr lang="en-US" dirty="0">
                <a:latin typeface="Calibri" panose="020F0502020204030204" pitchFamily="34" charset="0"/>
                <a:cs typeface="Calibri" panose="020F0502020204030204" pitchFamily="34" charset="0"/>
                <a:hlinkClick r:id="rId8" tooltip="AB 705 Recoding Project for  MATH/ Quantitative Reasoning and English/Reading/ESL PowerPoint"/>
              </a:rPr>
              <a:t>PPT</a:t>
            </a:r>
            <a:r>
              <a:rPr lang="en-US" dirty="0">
                <a:latin typeface="Calibri" panose="020F0502020204030204" pitchFamily="34" charset="0"/>
                <a:cs typeface="Calibri" panose="020F0502020204030204" pitchFamily="34" charset="0"/>
              </a:rPr>
              <a:t> | </a:t>
            </a:r>
            <a:r>
              <a:rPr lang="en-US" dirty="0">
                <a:latin typeface="Calibri" panose="020F0502020204030204" pitchFamily="34" charset="0"/>
                <a:cs typeface="Calibri" panose="020F0502020204030204" pitchFamily="34" charset="0"/>
                <a:hlinkClick r:id="rId9" tooltip="AB 705 Recoding Project for  MATH/ Quantitative Reasoning and English/Reading/ESL Recording"/>
              </a:rPr>
              <a:t>Recording</a:t>
            </a:r>
            <a:endParaRPr lang="en-US" dirty="0">
              <a:latin typeface="Calibri" panose="020F0502020204030204" pitchFamily="34" charset="0"/>
              <a:cs typeface="Calibri" panose="020F0502020204030204" pitchFamily="34" charset="0"/>
            </a:endParaRPr>
          </a:p>
          <a:p>
            <a:pPr>
              <a:lnSpc>
                <a:spcPct val="120000"/>
              </a:lnSpc>
            </a:pPr>
            <a:r>
              <a:rPr lang="en-US" dirty="0">
                <a:solidFill>
                  <a:schemeClr val="tx1"/>
                </a:solidFill>
                <a:latin typeface="Calibri" panose="020F0502020204030204" pitchFamily="34" charset="0"/>
                <a:ea typeface="ヒラギノ角ゴ Pro W3" charset="-128"/>
                <a:cs typeface="Calibri" panose="020F0502020204030204" pitchFamily="34" charset="0"/>
              </a:rPr>
              <a:t>Rodriguez, O., Bohn, S., Hill, L., &amp; Brooks, B. (2019). </a:t>
            </a:r>
            <a:r>
              <a:rPr lang="en-US" i="1" dirty="0">
                <a:solidFill>
                  <a:schemeClr val="tx1"/>
                </a:solidFill>
                <a:latin typeface="Calibri" panose="020F0502020204030204" pitchFamily="34" charset="0"/>
                <a:ea typeface="ヒラギノ角ゴ Pro W3" charset="-128"/>
                <a:cs typeface="Calibri" panose="020F0502020204030204" pitchFamily="34" charset="0"/>
              </a:rPr>
              <a:t>English as a second language in California’s community colleges. </a:t>
            </a:r>
            <a:r>
              <a:rPr lang="en-US" dirty="0">
                <a:solidFill>
                  <a:schemeClr val="tx1"/>
                </a:solidFill>
                <a:latin typeface="Calibri" panose="020F0502020204030204" pitchFamily="34" charset="0"/>
                <a:ea typeface="ヒラギノ角ゴ Pro W3" charset="-128"/>
                <a:cs typeface="Calibri" panose="020F0502020204030204" pitchFamily="34" charset="0"/>
              </a:rPr>
              <a:t>San Francisco, CA: Public Policy Institute of California. Retrieved from https://www.ppic.org/wp-content/uploads/english-as-a- second-language-in-californias-community-colleges.pdf </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465554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AE23A-79CA-4BE4-887B-623CD3DA7560}"/>
              </a:ext>
            </a:extLst>
          </p:cNvPr>
          <p:cNvSpPr>
            <a:spLocks noGrp="1"/>
          </p:cNvSpPr>
          <p:nvPr>
            <p:ph type="title"/>
          </p:nvPr>
        </p:nvSpPr>
        <p:spPr/>
        <p:txBody>
          <a:bodyPr/>
          <a:lstStyle/>
          <a:p>
            <a:r>
              <a:rPr lang="en-US" dirty="0"/>
              <a:t>Specific College Research</a:t>
            </a:r>
          </a:p>
        </p:txBody>
      </p:sp>
      <p:sp>
        <p:nvSpPr>
          <p:cNvPr id="3" name="Content Placeholder 2">
            <a:extLst>
              <a:ext uri="{FF2B5EF4-FFF2-40B4-BE49-F238E27FC236}">
                <a16:creationId xmlns:a16="http://schemas.microsoft.com/office/drawing/2014/main" id="{C301364E-3350-4C3F-BDB1-F9B39AD992D8}"/>
              </a:ext>
            </a:extLst>
          </p:cNvPr>
          <p:cNvSpPr>
            <a:spLocks noGrp="1"/>
          </p:cNvSpPr>
          <p:nvPr>
            <p:ph sz="half" idx="1"/>
          </p:nvPr>
        </p:nvSpPr>
        <p:spPr/>
        <p:txBody>
          <a:bodyPr/>
          <a:lstStyle/>
          <a:p>
            <a:r>
              <a:rPr lang="en-US" dirty="0">
                <a:hlinkClick r:id="rId2"/>
              </a:rPr>
              <a:t>College of the Canyons Brief on AB 705 Implementation in Math and English</a:t>
            </a:r>
            <a:endParaRPr lang="en-US" dirty="0"/>
          </a:p>
          <a:p>
            <a:r>
              <a:rPr lang="en-US" dirty="0"/>
              <a:t>LACCD Academic Senate President Summary</a:t>
            </a:r>
          </a:p>
          <a:p>
            <a:r>
              <a:rPr lang="en-US" dirty="0"/>
              <a:t>LACCD AB705 Evaluation Plan – Curriculum Institute</a:t>
            </a:r>
          </a:p>
          <a:p>
            <a:r>
              <a:rPr lang="en-US" dirty="0"/>
              <a:t>Glendale Comprehensive AB 705 Implementation plan – Curriculum Institute</a:t>
            </a:r>
          </a:p>
          <a:p>
            <a:endParaRPr lang="en-US" dirty="0"/>
          </a:p>
          <a:p>
            <a:endParaRPr lang="en-US" dirty="0"/>
          </a:p>
        </p:txBody>
      </p:sp>
      <p:sp>
        <p:nvSpPr>
          <p:cNvPr id="4" name="Rectangle 1">
            <a:extLst>
              <a:ext uri="{FF2B5EF4-FFF2-40B4-BE49-F238E27FC236}">
                <a16:creationId xmlns:a16="http://schemas.microsoft.com/office/drawing/2014/main" id="{DB86F69D-46F1-45DE-85EC-DBC5F0C4CF78}"/>
              </a:ext>
            </a:extLst>
          </p:cNvPr>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900" b="0" i="0" u="none" strike="noStrike" cap="none" normalizeH="0" baseline="0" dirty="0">
                <a:ln>
                  <a:noFill/>
                </a:ln>
                <a:solidFill>
                  <a:srgbClr val="1155CC"/>
                </a:solidFill>
                <a:effectLst/>
                <a:latin typeface="Times New Roman" panose="02020603050405020304" pitchFamily="18" charset="0"/>
                <a:cs typeface="Times New Roman" panose="02020603050405020304" pitchFamily="18" charset="0"/>
                <a:hlinkClick r:id="rId2"/>
              </a:rPr>
              <a:t>https://www.canyons.edu/_resources/documents/administration/irpie/CanyonsAB705Fall2019Data.pdf</a:t>
            </a:r>
            <a:r>
              <a:rPr kumimoji="0" lang="en-US" altLang="en-US" sz="9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80423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36330-FAA3-48C6-BB57-2BF6A693A415}"/>
              </a:ext>
            </a:extLst>
          </p:cNvPr>
          <p:cNvSpPr>
            <a:spLocks noGrp="1"/>
          </p:cNvSpPr>
          <p:nvPr>
            <p:ph type="title"/>
          </p:nvPr>
        </p:nvSpPr>
        <p:spPr/>
        <p:txBody>
          <a:bodyPr/>
          <a:lstStyle/>
          <a:p>
            <a:r>
              <a:rPr lang="en-US" dirty="0"/>
              <a:t>Please join us for our follow up session </a:t>
            </a:r>
          </a:p>
        </p:txBody>
      </p:sp>
      <p:sp>
        <p:nvSpPr>
          <p:cNvPr id="3" name="Content Placeholder 2">
            <a:extLst>
              <a:ext uri="{FF2B5EF4-FFF2-40B4-BE49-F238E27FC236}">
                <a16:creationId xmlns:a16="http://schemas.microsoft.com/office/drawing/2014/main" id="{D8397BB2-229A-4CD8-A07E-0BC4544C3A36}"/>
              </a:ext>
            </a:extLst>
          </p:cNvPr>
          <p:cNvSpPr>
            <a:spLocks noGrp="1"/>
          </p:cNvSpPr>
          <p:nvPr>
            <p:ph sz="half" idx="1"/>
          </p:nvPr>
        </p:nvSpPr>
        <p:spPr/>
        <p:txBody>
          <a:bodyPr/>
          <a:lstStyle/>
          <a:p>
            <a:endParaRPr lang="en-US"/>
          </a:p>
        </p:txBody>
      </p:sp>
    </p:spTree>
    <p:extLst>
      <p:ext uri="{BB962C8B-B14F-4D97-AF65-F5344CB8AC3E}">
        <p14:creationId xmlns:p14="http://schemas.microsoft.com/office/powerpoint/2010/main" val="41004778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E9BB1-0180-47D3-951E-BA3F258E8A6D}"/>
              </a:ext>
            </a:extLst>
          </p:cNvPr>
          <p:cNvSpPr>
            <a:spLocks noGrp="1"/>
          </p:cNvSpPr>
          <p:nvPr>
            <p:ph type="title"/>
          </p:nvPr>
        </p:nvSpPr>
        <p:spPr>
          <a:xfrm>
            <a:off x="838200" y="499552"/>
            <a:ext cx="10515600" cy="619130"/>
          </a:xfrm>
        </p:spPr>
        <p:txBody>
          <a:bodyPr/>
          <a:lstStyle/>
          <a:p>
            <a:r>
              <a:rPr lang="en-US" dirty="0"/>
              <a:t>True or False</a:t>
            </a:r>
          </a:p>
        </p:txBody>
      </p:sp>
      <p:sp>
        <p:nvSpPr>
          <p:cNvPr id="3" name="Content Placeholder 2">
            <a:extLst>
              <a:ext uri="{FF2B5EF4-FFF2-40B4-BE49-F238E27FC236}">
                <a16:creationId xmlns:a16="http://schemas.microsoft.com/office/drawing/2014/main" id="{2498123D-D80D-45B0-81F0-4FF69BB3540C}"/>
              </a:ext>
            </a:extLst>
          </p:cNvPr>
          <p:cNvSpPr>
            <a:spLocks noGrp="1"/>
          </p:cNvSpPr>
          <p:nvPr>
            <p:ph sz="half" idx="1"/>
          </p:nvPr>
        </p:nvSpPr>
        <p:spPr>
          <a:xfrm>
            <a:off x="175098" y="1118682"/>
            <a:ext cx="11887199" cy="4805463"/>
          </a:xfrm>
        </p:spPr>
        <p:txBody>
          <a:bodyPr>
            <a:normAutofit fontScale="62500" lnSpcReduction="20000"/>
          </a:bodyPr>
          <a:lstStyle/>
          <a:p>
            <a:r>
              <a:rPr lang="en-US" dirty="0">
                <a:latin typeface="Calibri" panose="020F0502020204030204" pitchFamily="34" charset="0"/>
                <a:cs typeface="Calibri" panose="020F0502020204030204" pitchFamily="34" charset="0"/>
              </a:rPr>
              <a:t>“Early adoption of AB 705, which eliminates remedial classes at California community colleges, is already showing promising results, as support for the new law outside of the California Community Colleges continues to grow.”</a:t>
            </a:r>
          </a:p>
          <a:p>
            <a:r>
              <a:rPr lang="en-US" dirty="0">
                <a:solidFill>
                  <a:schemeClr val="tx1">
                    <a:lumMod val="75000"/>
                  </a:schemeClr>
                </a:solidFill>
                <a:latin typeface="Calibri" panose="020F0502020204030204" pitchFamily="34" charset="0"/>
                <a:cs typeface="Calibri" panose="020F0502020204030204" pitchFamily="34" charset="0"/>
              </a:rPr>
              <a:t>False</a:t>
            </a:r>
            <a:r>
              <a:rPr lang="en-US" dirty="0">
                <a:latin typeface="Calibri" panose="020F0502020204030204" pitchFamily="34" charset="0"/>
                <a:cs typeface="Calibri" panose="020F0502020204030204" pitchFamily="34" charset="0"/>
              </a:rPr>
              <a:t> – colleges were not required to eliminate remedial courses &amp; many did not eliminate them</a:t>
            </a:r>
          </a:p>
          <a:p>
            <a:pPr marL="0" indent="0">
              <a:buNone/>
            </a:pP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“Success rates jumped for students completing English 101”</a:t>
            </a:r>
          </a:p>
          <a:p>
            <a:r>
              <a:rPr lang="en-US" dirty="0">
                <a:solidFill>
                  <a:schemeClr val="tx1">
                    <a:lumMod val="75000"/>
                  </a:schemeClr>
                </a:solidFill>
                <a:latin typeface="Calibri" panose="020F0502020204030204" pitchFamily="34" charset="0"/>
                <a:cs typeface="Calibri" panose="020F0502020204030204" pitchFamily="34" charset="0"/>
              </a:rPr>
              <a:t>False</a:t>
            </a:r>
            <a:r>
              <a:rPr lang="en-US" dirty="0">
                <a:latin typeface="Calibri" panose="020F0502020204030204" pitchFamily="34" charset="0"/>
                <a:cs typeface="Calibri" panose="020F0502020204030204" pitchFamily="34" charset="0"/>
              </a:rPr>
              <a:t> - most colleges experienced a decreased success rate- </a:t>
            </a:r>
            <a:r>
              <a:rPr lang="en-US" b="1" dirty="0">
                <a:latin typeface="Calibri" panose="020F0502020204030204" pitchFamily="34" charset="0"/>
                <a:cs typeface="Calibri" panose="020F0502020204030204" pitchFamily="34" charset="0"/>
              </a:rPr>
              <a:t>statewide the success </a:t>
            </a:r>
            <a:r>
              <a:rPr lang="en-US" dirty="0">
                <a:latin typeface="Calibri" panose="020F0502020204030204" pitchFamily="34" charset="0"/>
                <a:cs typeface="Calibri" panose="020F0502020204030204" pitchFamily="34" charset="0"/>
              </a:rPr>
              <a:t>rates in transfer English TOP code 1501 dropped from 71.2% to 66.2%; some colleges saw very small declines in success rates and some much larger – the concern is disparity between ethnicities and special populations</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Because of AB 705 throughput in transfer courses has increased</a:t>
            </a:r>
          </a:p>
          <a:p>
            <a:r>
              <a:rPr lang="en-US" dirty="0">
                <a:solidFill>
                  <a:schemeClr val="tx1">
                    <a:lumMod val="75000"/>
                  </a:schemeClr>
                </a:solidFill>
                <a:latin typeface="Calibri" panose="020F0502020204030204" pitchFamily="34" charset="0"/>
                <a:cs typeface="Calibri" panose="020F0502020204030204" pitchFamily="34" charset="0"/>
              </a:rPr>
              <a:t>False – </a:t>
            </a:r>
            <a:r>
              <a:rPr lang="en-US" dirty="0">
                <a:solidFill>
                  <a:schemeClr val="tx2"/>
                </a:solidFill>
                <a:latin typeface="Calibri" panose="020F0502020204030204" pitchFamily="34" charset="0"/>
                <a:cs typeface="Calibri" panose="020F0502020204030204" pitchFamily="34" charset="0"/>
              </a:rPr>
              <a:t>It depends upon the course and the students; while English and statistics throughput has increased for some colleges and some groups, STEM math has seen some considerable declines among nearly all populations and at most colleges</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“AB 705 has erased all equity gaps.”</a:t>
            </a:r>
          </a:p>
          <a:p>
            <a:r>
              <a:rPr lang="en-US" dirty="0">
                <a:solidFill>
                  <a:schemeClr val="tx1">
                    <a:lumMod val="75000"/>
                  </a:schemeClr>
                </a:solidFill>
                <a:latin typeface="Calibri" panose="020F0502020204030204" pitchFamily="34" charset="0"/>
                <a:cs typeface="Calibri" panose="020F0502020204030204" pitchFamily="34" charset="0"/>
              </a:rPr>
              <a:t>False</a:t>
            </a:r>
            <a:r>
              <a:rPr lang="en-US" dirty="0">
                <a:latin typeface="Calibri" panose="020F0502020204030204" pitchFamily="34" charset="0"/>
                <a:cs typeface="Calibri" panose="020F0502020204030204" pitchFamily="34" charset="0"/>
              </a:rPr>
              <a:t> – equity gaps, have increased when examining success; placement has been the same for all students therefore no equity gaps in placement, success is a different story</a:t>
            </a:r>
          </a:p>
          <a:p>
            <a:endParaRPr lang="en-US"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71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A9DC5-BDD0-438B-B3F3-454A065A64BC}"/>
              </a:ext>
            </a:extLst>
          </p:cNvPr>
          <p:cNvSpPr>
            <a:spLocks noGrp="1"/>
          </p:cNvSpPr>
          <p:nvPr>
            <p:ph type="title"/>
          </p:nvPr>
        </p:nvSpPr>
        <p:spPr>
          <a:xfrm>
            <a:off x="838200" y="713560"/>
            <a:ext cx="10515600" cy="619130"/>
          </a:xfrm>
        </p:spPr>
        <p:txBody>
          <a:bodyPr/>
          <a:lstStyle/>
          <a:p>
            <a:r>
              <a:rPr lang="en-US" dirty="0"/>
              <a:t>Evaluate your AB 705 Implementation</a:t>
            </a:r>
          </a:p>
        </p:txBody>
      </p:sp>
      <p:sp>
        <p:nvSpPr>
          <p:cNvPr id="3" name="Content Placeholder 2">
            <a:extLst>
              <a:ext uri="{FF2B5EF4-FFF2-40B4-BE49-F238E27FC236}">
                <a16:creationId xmlns:a16="http://schemas.microsoft.com/office/drawing/2014/main" id="{19137784-FE18-439D-8EDC-6DCFF9716045}"/>
              </a:ext>
            </a:extLst>
          </p:cNvPr>
          <p:cNvSpPr>
            <a:spLocks noGrp="1"/>
          </p:cNvSpPr>
          <p:nvPr>
            <p:ph sz="half" idx="1"/>
          </p:nvPr>
        </p:nvSpPr>
        <p:spPr>
          <a:xfrm>
            <a:off x="301512" y="1343734"/>
            <a:ext cx="5181600" cy="3886329"/>
          </a:xfrm>
        </p:spPr>
        <p:txBody>
          <a:bodyPr>
            <a:normAutofit fontScale="85000" lnSpcReduction="20000"/>
          </a:bodyPr>
          <a:lstStyle/>
          <a:p>
            <a:pPr marL="0" indent="0">
              <a:buNone/>
            </a:pPr>
            <a:r>
              <a:rPr lang="en-US" dirty="0">
                <a:latin typeface="Calibri" panose="020F0502020204030204" pitchFamily="34" charset="0"/>
                <a:cs typeface="Calibri" panose="020F0502020204030204" pitchFamily="34" charset="0"/>
              </a:rPr>
              <a:t>Required Evaluation July 11, 2018 memo AA 18-40</a:t>
            </a:r>
          </a:p>
          <a:p>
            <a:pPr marL="0" indent="0">
              <a:buNone/>
            </a:pPr>
            <a:r>
              <a:rPr lang="en-US" dirty="0">
                <a:latin typeface="Calibri" panose="020F0502020204030204" pitchFamily="34" charset="0"/>
                <a:cs typeface="Calibri" panose="020F0502020204030204" pitchFamily="34" charset="0"/>
              </a:rPr>
              <a:t>As title 5 currently allows in 55003(g), colleges have not more than two years to innovate and validate their own innovations and compare the effectiveness of those designs to the tables above. The primary philosophy in this recommendation is that students should not be placed or directed in any way such that their completion of the transfer-level gateway course would be less likely than it would have been with direct placement into the course. </a:t>
            </a:r>
          </a:p>
        </p:txBody>
      </p:sp>
      <p:sp>
        <p:nvSpPr>
          <p:cNvPr id="5" name="Content Placeholder 4">
            <a:extLst>
              <a:ext uri="{FF2B5EF4-FFF2-40B4-BE49-F238E27FC236}">
                <a16:creationId xmlns:a16="http://schemas.microsoft.com/office/drawing/2014/main" id="{50253A7C-FEEE-4F89-BB4F-C1DE45570E82}"/>
              </a:ext>
            </a:extLst>
          </p:cNvPr>
          <p:cNvSpPr>
            <a:spLocks noGrp="1"/>
          </p:cNvSpPr>
          <p:nvPr>
            <p:ph sz="half" idx="2"/>
          </p:nvPr>
        </p:nvSpPr>
        <p:spPr>
          <a:xfrm>
            <a:off x="6026285" y="1485835"/>
            <a:ext cx="5181600" cy="3886329"/>
          </a:xfrm>
        </p:spPr>
        <p:txBody>
          <a:bodyPr>
            <a:normAutofit fontScale="85000" lnSpcReduction="20000"/>
          </a:bodyPr>
          <a:lstStyle/>
          <a:p>
            <a:r>
              <a:rPr lang="en-US" dirty="0">
                <a:latin typeface="Calibri" panose="020F0502020204030204" pitchFamily="34" charset="0"/>
                <a:cs typeface="Calibri" panose="020F0502020204030204" pitchFamily="34" charset="0"/>
              </a:rPr>
              <a:t>Recent Memo ES 20-24</a:t>
            </a:r>
          </a:p>
          <a:p>
            <a:pPr marL="0" indent="0">
              <a:buNone/>
            </a:pPr>
            <a:r>
              <a:rPr lang="en-US" dirty="0">
                <a:latin typeface="Calibri" panose="020F0502020204030204" pitchFamily="34" charset="0"/>
                <a:cs typeface="Calibri" panose="020F0502020204030204" pitchFamily="34" charset="0"/>
              </a:rPr>
              <a:t>GSP Guided Self Placement Evaluation – extended to December 30, 2020</a:t>
            </a:r>
          </a:p>
          <a:p>
            <a:pPr marL="0" indent="0">
              <a:buNone/>
            </a:pPr>
            <a:endParaRPr lang="en-US" dirty="0">
              <a:latin typeface="Calibri" panose="020F0502020204030204" pitchFamily="34" charset="0"/>
              <a:cs typeface="Calibri" panose="020F0502020204030204" pitchFamily="34" charset="0"/>
            </a:endParaRPr>
          </a:p>
          <a:p>
            <a:pPr marL="0" indent="0">
              <a:buNone/>
            </a:pPr>
            <a:r>
              <a:rPr lang="en-US" dirty="0">
                <a:latin typeface="Calibri" panose="020F0502020204030204" pitchFamily="34" charset="0"/>
                <a:cs typeface="Calibri" panose="020F0502020204030204" pitchFamily="34" charset="0"/>
              </a:rPr>
              <a:t>Extended ESL Placement Assessments to July 1, 2021</a:t>
            </a:r>
          </a:p>
          <a:p>
            <a:pPr marL="0" indent="0">
              <a:buNone/>
            </a:pPr>
            <a:endParaRPr lang="en-US" dirty="0">
              <a:latin typeface="Calibri" panose="020F0502020204030204" pitchFamily="34" charset="0"/>
              <a:cs typeface="Calibri" panose="020F0502020204030204" pitchFamily="34" charset="0"/>
            </a:endParaRPr>
          </a:p>
          <a:p>
            <a:pPr marL="0" indent="0">
              <a:buNone/>
            </a:pPr>
            <a:r>
              <a:rPr lang="en-US" dirty="0">
                <a:latin typeface="Calibri" panose="020F0502020204030204" pitchFamily="34" charset="0"/>
                <a:cs typeface="Calibri" panose="020F0502020204030204" pitchFamily="34" charset="0"/>
              </a:rPr>
              <a:t>Extended ESL Implementation Plans to July 1, 2021</a:t>
            </a:r>
          </a:p>
          <a:p>
            <a:endParaRPr lang="en-US" dirty="0"/>
          </a:p>
        </p:txBody>
      </p:sp>
      <p:pic>
        <p:nvPicPr>
          <p:cNvPr id="4" name="Picture 3" descr="A picture containing knife&#10;&#10;Description automatically generated">
            <a:extLst>
              <a:ext uri="{FF2B5EF4-FFF2-40B4-BE49-F238E27FC236}">
                <a16:creationId xmlns:a16="http://schemas.microsoft.com/office/drawing/2014/main" id="{C0DABC0C-E911-4006-9D94-1F2D0B54C4E2}"/>
              </a:ext>
            </a:extLst>
          </p:cNvPr>
          <p:cNvPicPr>
            <a:picLocks noChangeAspect="1"/>
          </p:cNvPicPr>
          <p:nvPr/>
        </p:nvPicPr>
        <p:blipFill>
          <a:blip r:embed="rId3"/>
          <a:stretch>
            <a:fillRect/>
          </a:stretch>
        </p:blipFill>
        <p:spPr>
          <a:xfrm>
            <a:off x="1215957" y="5176686"/>
            <a:ext cx="2454613" cy="705130"/>
          </a:xfrm>
          <a:prstGeom prst="rect">
            <a:avLst/>
          </a:prstGeom>
        </p:spPr>
      </p:pic>
    </p:spTree>
    <p:extLst>
      <p:ext uri="{BB962C8B-B14F-4D97-AF65-F5344CB8AC3E}">
        <p14:creationId xmlns:p14="http://schemas.microsoft.com/office/powerpoint/2010/main" val="1483447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C4541-9C2B-471F-8421-4B2714CA0EF0}"/>
              </a:ext>
            </a:extLst>
          </p:cNvPr>
          <p:cNvSpPr>
            <a:spLocks noGrp="1"/>
          </p:cNvSpPr>
          <p:nvPr>
            <p:ph type="title"/>
          </p:nvPr>
        </p:nvSpPr>
        <p:spPr>
          <a:xfrm>
            <a:off x="838200" y="713560"/>
            <a:ext cx="10515600" cy="512126"/>
          </a:xfrm>
        </p:spPr>
        <p:txBody>
          <a:bodyPr>
            <a:normAutofit fontScale="90000"/>
          </a:bodyPr>
          <a:lstStyle/>
          <a:p>
            <a:r>
              <a:rPr lang="en-US" dirty="0"/>
              <a:t>You may have heard the following claims</a:t>
            </a:r>
          </a:p>
        </p:txBody>
      </p:sp>
      <p:sp>
        <p:nvSpPr>
          <p:cNvPr id="3" name="Content Placeholder 2">
            <a:extLst>
              <a:ext uri="{FF2B5EF4-FFF2-40B4-BE49-F238E27FC236}">
                <a16:creationId xmlns:a16="http://schemas.microsoft.com/office/drawing/2014/main" id="{C084786C-73C7-449E-AE76-843CFA7AF282}"/>
              </a:ext>
            </a:extLst>
          </p:cNvPr>
          <p:cNvSpPr>
            <a:spLocks noGrp="1"/>
          </p:cNvSpPr>
          <p:nvPr>
            <p:ph sz="half" idx="1"/>
          </p:nvPr>
        </p:nvSpPr>
        <p:spPr>
          <a:xfrm>
            <a:off x="838200" y="1225686"/>
            <a:ext cx="10515600" cy="4232139"/>
          </a:xfrm>
        </p:spPr>
        <p:txBody>
          <a:bodyPr>
            <a:normAutofit fontScale="92500" lnSpcReduction="10000"/>
          </a:bodyPr>
          <a:lstStyle/>
          <a:p>
            <a:pPr marL="0" indent="0">
              <a:buNone/>
            </a:pPr>
            <a:r>
              <a:rPr lang="en-US" dirty="0">
                <a:latin typeface="Calibri" panose="020F0502020204030204" pitchFamily="34" charset="0"/>
                <a:cs typeface="Calibri" panose="020F0502020204030204" pitchFamily="34" charset="0"/>
              </a:rPr>
              <a:t>“Early adoption of AB 705, which eliminates remedial classes at California community colleges, is already showing promising results, as support for the new law outside of the California Community Colleges continues to grow.”</a:t>
            </a:r>
          </a:p>
          <a:p>
            <a:pPr marL="0" indent="0">
              <a:buNone/>
            </a:pPr>
            <a:endParaRPr lang="en-US" dirty="0">
              <a:latin typeface="Calibri" panose="020F0502020204030204" pitchFamily="34" charset="0"/>
              <a:cs typeface="Calibri" panose="020F0502020204030204" pitchFamily="34" charset="0"/>
            </a:endParaRPr>
          </a:p>
          <a:p>
            <a:pPr marL="0" indent="0">
              <a:buNone/>
            </a:pPr>
            <a:r>
              <a:rPr lang="en-US" dirty="0">
                <a:latin typeface="Calibri" panose="020F0502020204030204" pitchFamily="34" charset="0"/>
                <a:cs typeface="Calibri" panose="020F0502020204030204" pitchFamily="34" charset="0"/>
              </a:rPr>
              <a:t>“Success rates jumped for students completing English 101”</a:t>
            </a:r>
          </a:p>
          <a:p>
            <a:pPr marL="0" indent="0">
              <a:buNone/>
            </a:pPr>
            <a:endParaRPr lang="en-US" dirty="0">
              <a:latin typeface="Calibri" panose="020F0502020204030204" pitchFamily="34" charset="0"/>
              <a:cs typeface="Calibri" panose="020F0502020204030204" pitchFamily="34" charset="0"/>
            </a:endParaRPr>
          </a:p>
          <a:p>
            <a:pPr marL="0" indent="0">
              <a:buNone/>
            </a:pPr>
            <a:r>
              <a:rPr lang="en-US" dirty="0">
                <a:latin typeface="Calibri" panose="020F0502020204030204" pitchFamily="34" charset="0"/>
                <a:cs typeface="Calibri" panose="020F0502020204030204" pitchFamily="34" charset="0"/>
              </a:rPr>
              <a:t>“Some students are forced to take non-credit remedial classes before they really get started on their degree, this sets them up for failure.”</a:t>
            </a:r>
          </a:p>
          <a:p>
            <a:pPr marL="0" indent="0">
              <a:buNone/>
            </a:pPr>
            <a:endParaRPr lang="en-US" dirty="0">
              <a:latin typeface="Calibri" panose="020F0502020204030204" pitchFamily="34" charset="0"/>
              <a:cs typeface="Calibri" panose="020F0502020204030204" pitchFamily="34" charset="0"/>
            </a:endParaRPr>
          </a:p>
          <a:p>
            <a:pPr marL="0" indent="0">
              <a:buNone/>
            </a:pPr>
            <a:r>
              <a:rPr lang="en-US" dirty="0">
                <a:latin typeface="Calibri" panose="020F0502020204030204" pitchFamily="34" charset="0"/>
                <a:cs typeface="Calibri" panose="020F0502020204030204" pitchFamily="34" charset="0"/>
              </a:rPr>
              <a:t> “AB 705 has erased all equity gaps.”</a:t>
            </a:r>
          </a:p>
          <a:p>
            <a:pPr marL="0" indent="0">
              <a:buNone/>
            </a:pPr>
            <a:endParaRPr lang="en-US" dirty="0">
              <a:latin typeface="Calibri" panose="020F0502020204030204" pitchFamily="34" charset="0"/>
              <a:cs typeface="Calibri" panose="020F0502020204030204" pitchFamily="34" charset="0"/>
            </a:endParaRPr>
          </a:p>
        </p:txBody>
      </p:sp>
      <p:sp>
        <p:nvSpPr>
          <p:cNvPr id="4" name="Title 1">
            <a:extLst>
              <a:ext uri="{FF2B5EF4-FFF2-40B4-BE49-F238E27FC236}">
                <a16:creationId xmlns:a16="http://schemas.microsoft.com/office/drawing/2014/main" id="{62A3B8A8-8F34-4C3B-BF73-43AB115CD127}"/>
              </a:ext>
            </a:extLst>
          </p:cNvPr>
          <p:cNvSpPr txBox="1">
            <a:spLocks/>
          </p:cNvSpPr>
          <p:nvPr/>
        </p:nvSpPr>
        <p:spPr>
          <a:xfrm>
            <a:off x="595008" y="5204298"/>
            <a:ext cx="10515600" cy="84887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accent2"/>
                </a:solidFill>
                <a:latin typeface="Palatino" pitchFamily="2" charset="77"/>
                <a:ea typeface="Palatino" pitchFamily="2" charset="77"/>
                <a:cs typeface="+mj-cs"/>
              </a:defRPr>
            </a:lvl1pPr>
          </a:lstStyle>
          <a:p>
            <a:r>
              <a:rPr lang="en-US" dirty="0"/>
              <a:t>that are simply not accurate</a:t>
            </a:r>
          </a:p>
        </p:txBody>
      </p:sp>
    </p:spTree>
    <p:extLst>
      <p:ext uri="{BB962C8B-B14F-4D97-AF65-F5344CB8AC3E}">
        <p14:creationId xmlns:p14="http://schemas.microsoft.com/office/powerpoint/2010/main" val="1110516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F070E-88EA-482C-AD9F-4DF3DD08570A}"/>
              </a:ext>
            </a:extLst>
          </p:cNvPr>
          <p:cNvSpPr>
            <a:spLocks noGrp="1"/>
          </p:cNvSpPr>
          <p:nvPr>
            <p:ph type="title"/>
          </p:nvPr>
        </p:nvSpPr>
        <p:spPr>
          <a:xfrm>
            <a:off x="838200" y="713560"/>
            <a:ext cx="10515600" cy="671896"/>
          </a:xfrm>
        </p:spPr>
        <p:txBody>
          <a:bodyPr/>
          <a:lstStyle/>
          <a:p>
            <a:r>
              <a:rPr lang="en-US" dirty="0"/>
              <a:t> Clarifying the data</a:t>
            </a:r>
          </a:p>
        </p:txBody>
      </p:sp>
      <p:sp>
        <p:nvSpPr>
          <p:cNvPr id="3" name="Content Placeholder 2">
            <a:extLst>
              <a:ext uri="{FF2B5EF4-FFF2-40B4-BE49-F238E27FC236}">
                <a16:creationId xmlns:a16="http://schemas.microsoft.com/office/drawing/2014/main" id="{5FC8A8B6-5C95-4673-89C9-50334479D5A3}"/>
              </a:ext>
            </a:extLst>
          </p:cNvPr>
          <p:cNvSpPr>
            <a:spLocks noGrp="1"/>
          </p:cNvSpPr>
          <p:nvPr>
            <p:ph sz="half" idx="1"/>
          </p:nvPr>
        </p:nvSpPr>
        <p:spPr>
          <a:xfrm>
            <a:off x="270164" y="1995487"/>
            <a:ext cx="5022273" cy="3849259"/>
          </a:xfrm>
        </p:spPr>
        <p:txBody>
          <a:bodyPr>
            <a:normAutofit lnSpcReduction="10000"/>
          </a:bodyPr>
          <a:lstStyle/>
          <a:p>
            <a:r>
              <a:rPr lang="en-US" dirty="0"/>
              <a:t>Placement data</a:t>
            </a:r>
          </a:p>
          <a:p>
            <a:r>
              <a:rPr lang="en-US" dirty="0"/>
              <a:t>Enrollment data</a:t>
            </a:r>
          </a:p>
          <a:p>
            <a:r>
              <a:rPr lang="en-US" dirty="0"/>
              <a:t>Success data</a:t>
            </a:r>
          </a:p>
          <a:p>
            <a:r>
              <a:rPr lang="en-US" dirty="0"/>
              <a:t>Non-success data</a:t>
            </a:r>
          </a:p>
          <a:p>
            <a:r>
              <a:rPr lang="en-US" dirty="0"/>
              <a:t>Support data</a:t>
            </a:r>
          </a:p>
          <a:p>
            <a:r>
              <a:rPr lang="en-US" dirty="0"/>
              <a:t>Second and third attempt data</a:t>
            </a:r>
          </a:p>
          <a:p>
            <a:r>
              <a:rPr lang="en-US" dirty="0"/>
              <a:t>Subsequent pathway data</a:t>
            </a:r>
          </a:p>
        </p:txBody>
      </p:sp>
      <p:sp>
        <p:nvSpPr>
          <p:cNvPr id="4" name="Content Placeholder 2">
            <a:extLst>
              <a:ext uri="{FF2B5EF4-FFF2-40B4-BE49-F238E27FC236}">
                <a16:creationId xmlns:a16="http://schemas.microsoft.com/office/drawing/2014/main" id="{0F6B6BF1-9C43-42D4-A4AC-F3ABC1A06BAB}"/>
              </a:ext>
            </a:extLst>
          </p:cNvPr>
          <p:cNvSpPr txBox="1">
            <a:spLocks/>
          </p:cNvSpPr>
          <p:nvPr/>
        </p:nvSpPr>
        <p:spPr>
          <a:xfrm>
            <a:off x="5548746" y="1995486"/>
            <a:ext cx="6373090" cy="38492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674831"/>
                </a:solidFill>
                <a:latin typeface="Gill Sans" panose="020B0502020104020203" pitchFamily="34" charset="-79"/>
                <a:ea typeface="+mn-ea"/>
                <a:cs typeface="Gill Sans" panose="020B05020201040202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674831"/>
                </a:solidFill>
                <a:latin typeface="Gill Sans" panose="020B0502020104020203" pitchFamily="34" charset="-79"/>
                <a:ea typeface="+mn-ea"/>
                <a:cs typeface="Gill Sans" panose="020B0502020104020203" pitchFamily="34"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674831"/>
                </a:solidFill>
                <a:latin typeface="Gill Sans" panose="020B0502020104020203" pitchFamily="34" charset="-79"/>
                <a:ea typeface="+mn-ea"/>
                <a:cs typeface="Gill Sans" panose="020B05020201040202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674831"/>
                </a:solidFill>
                <a:latin typeface="Gill Sans" panose="020B0502020104020203" pitchFamily="34" charset="-79"/>
                <a:ea typeface="+mn-ea"/>
                <a:cs typeface="Gill Sans" panose="020B05020201040202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674831"/>
                </a:solidFill>
                <a:latin typeface="Gill Sans" panose="020B0502020104020203" pitchFamily="34" charset="-79"/>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Placement data – swimming example</a:t>
            </a:r>
          </a:p>
          <a:p>
            <a:pPr marL="0" indent="0">
              <a:buFont typeface="Arial" panose="020B0604020202020204" pitchFamily="34" charset="0"/>
              <a:buNone/>
            </a:pPr>
            <a:r>
              <a:rPr lang="en-US" dirty="0"/>
              <a:t>Guppies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Dolphins </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Sharks  </a:t>
            </a:r>
          </a:p>
        </p:txBody>
      </p:sp>
      <p:pic>
        <p:nvPicPr>
          <p:cNvPr id="8" name="Graphic 1" descr="Fish">
            <a:extLst>
              <a:ext uri="{FF2B5EF4-FFF2-40B4-BE49-F238E27FC236}">
                <a16:creationId xmlns:a16="http://schemas.microsoft.com/office/drawing/2014/main" id="{EB66193F-3EBD-4C4D-9021-CCD101B8C5A0}"/>
              </a:ext>
            </a:extLst>
          </p:cNvPr>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35291" y="2326735"/>
            <a:ext cx="914400" cy="914400"/>
          </a:xfrm>
          <a:prstGeom prst="rect">
            <a:avLst/>
          </a:prstGeom>
        </p:spPr>
      </p:pic>
      <p:pic>
        <p:nvPicPr>
          <p:cNvPr id="9" name="Graphic 2" descr="Dolphin">
            <a:extLst>
              <a:ext uri="{FF2B5EF4-FFF2-40B4-BE49-F238E27FC236}">
                <a16:creationId xmlns:a16="http://schemas.microsoft.com/office/drawing/2014/main" id="{C8ECB639-B2D9-477F-98BD-D22450AC46A3}"/>
              </a:ext>
            </a:extLst>
          </p:cNvPr>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35291" y="3393965"/>
            <a:ext cx="914400" cy="914400"/>
          </a:xfrm>
          <a:prstGeom prst="rect">
            <a:avLst/>
          </a:prstGeom>
        </p:spPr>
      </p:pic>
      <p:pic>
        <p:nvPicPr>
          <p:cNvPr id="10" name="Graphic 3" descr="Shark">
            <a:extLst>
              <a:ext uri="{FF2B5EF4-FFF2-40B4-BE49-F238E27FC236}">
                <a16:creationId xmlns:a16="http://schemas.microsoft.com/office/drawing/2014/main" id="{30EDB2B2-6972-499B-867B-02A4879B643D}"/>
              </a:ext>
            </a:extLst>
          </p:cNvPr>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735291" y="4741970"/>
            <a:ext cx="914400" cy="914400"/>
          </a:xfrm>
          <a:prstGeom prst="rect">
            <a:avLst/>
          </a:prstGeom>
        </p:spPr>
      </p:pic>
    </p:spTree>
    <p:extLst>
      <p:ext uri="{BB962C8B-B14F-4D97-AF65-F5344CB8AC3E}">
        <p14:creationId xmlns:p14="http://schemas.microsoft.com/office/powerpoint/2010/main" val="141091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EFAFAC3-879E-496E-BFF3-D0202D8D3D2C}"/>
              </a:ext>
            </a:extLst>
          </p:cNvPr>
          <p:cNvSpPr>
            <a:spLocks noGrp="1"/>
          </p:cNvSpPr>
          <p:nvPr>
            <p:ph type="title"/>
          </p:nvPr>
        </p:nvSpPr>
        <p:spPr>
          <a:xfrm>
            <a:off x="0" y="600782"/>
            <a:ext cx="10515600" cy="588019"/>
          </a:xfrm>
        </p:spPr>
        <p:txBody>
          <a:bodyPr>
            <a:normAutofit/>
          </a:bodyPr>
          <a:lstStyle/>
          <a:p>
            <a:r>
              <a:rPr lang="en-US" dirty="0"/>
              <a:t>The Issue with Throughput and Success</a:t>
            </a:r>
          </a:p>
        </p:txBody>
      </p:sp>
      <p:sp>
        <p:nvSpPr>
          <p:cNvPr id="6" name="Content Placeholder 5">
            <a:extLst>
              <a:ext uri="{FF2B5EF4-FFF2-40B4-BE49-F238E27FC236}">
                <a16:creationId xmlns:a16="http://schemas.microsoft.com/office/drawing/2014/main" id="{5C820B42-ABCA-4AB9-AE5B-E280F0862CE1}"/>
              </a:ext>
            </a:extLst>
          </p:cNvPr>
          <p:cNvSpPr>
            <a:spLocks noGrp="1"/>
          </p:cNvSpPr>
          <p:nvPr>
            <p:ph sz="half" idx="1"/>
          </p:nvPr>
        </p:nvSpPr>
        <p:spPr>
          <a:xfrm>
            <a:off x="203886" y="1482811"/>
            <a:ext cx="11683313" cy="4847969"/>
          </a:xfrm>
        </p:spPr>
        <p:txBody>
          <a:bodyPr>
            <a:normAutofit fontScale="70000" lnSpcReduction="20000"/>
          </a:bodyPr>
          <a:lstStyle/>
          <a:p>
            <a:pPr marL="0" indent="0">
              <a:lnSpc>
                <a:spcPct val="120000"/>
              </a:lnSpc>
              <a:buNone/>
            </a:pPr>
            <a:r>
              <a:rPr lang="en-US" dirty="0">
                <a:latin typeface="Calibri" panose="020F0502020204030204" pitchFamily="34" charset="0"/>
                <a:cs typeface="Calibri" panose="020F0502020204030204" pitchFamily="34" charset="0"/>
              </a:rPr>
              <a:t>“Throughput rate” – maximizing throughput is a function based upon many variables and focuses on a cohort of students</a:t>
            </a:r>
          </a:p>
          <a:p>
            <a:pPr marL="0" indent="0">
              <a:lnSpc>
                <a:spcPct val="120000"/>
              </a:lnSpc>
              <a:buNone/>
            </a:pPr>
            <a:r>
              <a:rPr lang="en-US" dirty="0">
                <a:latin typeface="Calibri" panose="020F0502020204030204" pitchFamily="34" charset="0"/>
                <a:cs typeface="Calibri" panose="020F0502020204030204" pitchFamily="34" charset="0"/>
              </a:rPr>
              <a:t>Optimizing success is a complex process that focuses on individual students and directly responds to CA Ed Code section 66010.2 which declares “the opportunity for educational success, for all qualified Californians”</a:t>
            </a:r>
          </a:p>
          <a:p>
            <a:pPr marL="0" indent="0">
              <a:lnSpc>
                <a:spcPct val="120000"/>
              </a:lnSpc>
              <a:buNone/>
            </a:pPr>
            <a:r>
              <a:rPr lang="en-US" u="sng" dirty="0">
                <a:latin typeface="Calibri" panose="020F0502020204030204" pitchFamily="34" charset="0"/>
                <a:cs typeface="Calibri" panose="020F0502020204030204" pitchFamily="34" charset="0"/>
              </a:rPr>
              <a:t>An example</a:t>
            </a:r>
            <a:r>
              <a:rPr lang="en-US" dirty="0">
                <a:latin typeface="Calibri" panose="020F0502020204030204" pitchFamily="34" charset="0"/>
                <a:cs typeface="Calibri" panose="020F0502020204030204" pitchFamily="34" charset="0"/>
              </a:rPr>
              <a:t>  of this can be seen in a business model where the main goal is to maximize profit while many constraints on the variables significantly impact outcomes. Profit = Revenue – Cost. </a:t>
            </a:r>
          </a:p>
          <a:p>
            <a:pPr marL="0" indent="0">
              <a:lnSpc>
                <a:spcPct val="120000"/>
              </a:lnSpc>
              <a:buNone/>
            </a:pPr>
            <a:r>
              <a:rPr lang="en-US" dirty="0">
                <a:latin typeface="Calibri" panose="020F0502020204030204" pitchFamily="34" charset="0"/>
                <a:cs typeface="Calibri" panose="020F0502020204030204" pitchFamily="34" charset="0"/>
              </a:rPr>
              <a:t>To maximize profit, it seems that one would simply maximize revenue and minimize cost, and that is true, but they must be done at the same time. As revenue increases, so does cost. So, equilibrium points or levels need to be determined. However, revenue is based on many variables: price of the commodity, which is based on demand. As the price goes up, generally, demand will go down and vice-versa . As one will notice, this becomes complicated quickly. </a:t>
            </a:r>
            <a:r>
              <a:rPr lang="en-US" u="sng" dirty="0">
                <a:latin typeface="Calibri" panose="020F0502020204030204" pitchFamily="34" charset="0"/>
                <a:cs typeface="Calibri" panose="020F0502020204030204" pitchFamily="34" charset="0"/>
              </a:rPr>
              <a:t>Similarly, while maximizing throughput or throughput rates, it is also important, and student-centered to maximize pass rates and numbers, minimize fail rates and numbers, maximize retention</a:t>
            </a:r>
            <a:r>
              <a:rPr lang="en-US" dirty="0">
                <a:latin typeface="Calibri" panose="020F0502020204030204" pitchFamily="34" charset="0"/>
                <a:cs typeface="Calibri" panose="020F0502020204030204" pitchFamily="34" charset="0"/>
              </a:rPr>
              <a:t> , minimize equity and achievement gaps, and so something that seems so simple, becomes </a:t>
            </a:r>
            <a:r>
              <a:rPr lang="en-US" u="sng" dirty="0">
                <a:latin typeface="Calibri" panose="020F0502020204030204" pitchFamily="34" charset="0"/>
                <a:cs typeface="Calibri" panose="020F0502020204030204" pitchFamily="34" charset="0"/>
              </a:rPr>
              <a:t>complicated</a:t>
            </a:r>
            <a:r>
              <a:rPr lang="en-US" dirty="0">
                <a:latin typeface="Calibri" panose="020F0502020204030204" pitchFamily="34" charset="0"/>
                <a:cs typeface="Calibri" panose="020F0502020204030204" pitchFamily="34" charset="0"/>
              </a:rPr>
              <a:t> . </a:t>
            </a:r>
          </a:p>
          <a:p>
            <a:pPr marL="0" indent="0">
              <a:lnSpc>
                <a:spcPct val="120000"/>
              </a:lnSpc>
              <a:buNone/>
            </a:pPr>
            <a:endParaRPr lang="en-US" dirty="0">
              <a:latin typeface="Calibri" panose="020F0502020204030204" pitchFamily="34" charset="0"/>
              <a:cs typeface="Calibri" panose="020F0502020204030204" pitchFamily="34" charset="0"/>
            </a:endParaRPr>
          </a:p>
          <a:p>
            <a:pPr marL="0" indent="0">
              <a:lnSpc>
                <a:spcPct val="120000"/>
              </a:lnSpc>
              <a:buNone/>
            </a:pPr>
            <a:endParaRPr lang="en-US" dirty="0">
              <a:latin typeface="Calibri" panose="020F0502020204030204" pitchFamily="34" charset="0"/>
              <a:cs typeface="Calibri" panose="020F0502020204030204" pitchFamily="34" charset="0"/>
            </a:endParaRPr>
          </a:p>
        </p:txBody>
      </p:sp>
      <p:pic>
        <p:nvPicPr>
          <p:cNvPr id="1028" name="Picture 4">
            <a:extLst>
              <a:ext uri="{FF2B5EF4-FFF2-40B4-BE49-F238E27FC236}">
                <a16:creationId xmlns:a16="http://schemas.microsoft.com/office/drawing/2014/main" id="{D92F7C3A-B060-4E8E-A70C-8F83330915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3050" y="-60239"/>
            <a:ext cx="3028950" cy="1543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2463973"/>
      </p:ext>
    </p:extLst>
  </p:cSld>
  <p:clrMapOvr>
    <a:masterClrMapping/>
  </p:clrMapOvr>
</p:sld>
</file>

<file path=ppt/theme/theme1.xml><?xml version="1.0" encoding="utf-8"?>
<a:theme xmlns:a="http://schemas.openxmlformats.org/drawingml/2006/main" name="Office Theme">
  <a:themeElements>
    <a:clrScheme name="ASCCC colors">
      <a:dk1>
        <a:srgbClr val="E02826"/>
      </a:dk1>
      <a:lt1>
        <a:srgbClr val="FFFFFF"/>
      </a:lt1>
      <a:dk2>
        <a:srgbClr val="513628"/>
      </a:dk2>
      <a:lt2>
        <a:srgbClr val="E7E6E6"/>
      </a:lt2>
      <a:accent1>
        <a:srgbClr val="E02826"/>
      </a:accent1>
      <a:accent2>
        <a:srgbClr val="93011D"/>
      </a:accent2>
      <a:accent3>
        <a:srgbClr val="FAA01E"/>
      </a:accent3>
      <a:accent4>
        <a:srgbClr val="888888"/>
      </a:accent4>
      <a:accent5>
        <a:srgbClr val="005691"/>
      </a:accent5>
      <a:accent6>
        <a:srgbClr val="00A593"/>
      </a:accent6>
      <a:hlink>
        <a:srgbClr val="5C3628"/>
      </a:hlink>
      <a:folHlink>
        <a:srgbClr val="5C3628"/>
      </a:folHlink>
    </a:clrScheme>
    <a:fontScheme name="ASCCC Fonts">
      <a:majorFont>
        <a:latin typeface="Palatino Linotype"/>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ppt template 2019 Red.potx" id="{6AA6FEBC-B7CB-F043-B5CB-1B17D5DFA489}" vid="{76F6CDD2-2258-5649-80FE-65E4B8364F2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376</TotalTime>
  <Words>4662</Words>
  <Application>Microsoft Office PowerPoint</Application>
  <PresentationFormat>Widescreen</PresentationFormat>
  <Paragraphs>439</Paragraphs>
  <Slides>56</Slides>
  <Notes>47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56</vt:i4>
      </vt:variant>
    </vt:vector>
  </HeadingPairs>
  <TitlesOfParts>
    <vt:vector size="64" baseType="lpstr">
      <vt:lpstr>Arial</vt:lpstr>
      <vt:lpstr>Calibri</vt:lpstr>
      <vt:lpstr>Gill Sans</vt:lpstr>
      <vt:lpstr>Gill Sans MT</vt:lpstr>
      <vt:lpstr>Gill Sans Ultra Bold</vt:lpstr>
      <vt:lpstr>Palatino</vt:lpstr>
      <vt:lpstr>Times New Roman</vt:lpstr>
      <vt:lpstr>Office Theme</vt:lpstr>
      <vt:lpstr>Breakout III  Evaluation of Placement and Course-Taking Success</vt:lpstr>
      <vt:lpstr>Evaluation of Placement and Course-Taking Success</vt:lpstr>
      <vt:lpstr>Presenters</vt:lpstr>
      <vt:lpstr>The Plan for this breakout</vt:lpstr>
      <vt:lpstr>PowerPoint Presentation</vt:lpstr>
      <vt:lpstr>Evaluate your AB 705 Implementation</vt:lpstr>
      <vt:lpstr>You may have heard the following claims</vt:lpstr>
      <vt:lpstr> Clarifying the data</vt:lpstr>
      <vt:lpstr>The Issue with Throughput and Success</vt:lpstr>
      <vt:lpstr>The balance between Access, Success and Failure and Equity Implications</vt:lpstr>
      <vt:lpstr>Examining Equity in Mathematics Placement and Completion</vt:lpstr>
      <vt:lpstr>Equity Issues around placement and Course success; moving beyond throughput</vt:lpstr>
      <vt:lpstr>PowerPoint Presentation</vt:lpstr>
      <vt:lpstr>English Examining Equity in Placement and Completion</vt:lpstr>
      <vt:lpstr>What are we learning?</vt:lpstr>
      <vt:lpstr>Important Factors for English AB 705 Implementation</vt:lpstr>
      <vt:lpstr>PowerPoint Presentation</vt:lpstr>
      <vt:lpstr>Examining English Equity in Placement and Completion</vt:lpstr>
      <vt:lpstr>College of the Canyons English Data</vt:lpstr>
      <vt:lpstr>Breakout III  Evaluation of Placement and Course-Taking Success</vt:lpstr>
      <vt:lpstr>What Are We Learning?</vt:lpstr>
      <vt:lpstr>Completion Data for ESL</vt:lpstr>
      <vt:lpstr>Training Aspects of Implementation</vt:lpstr>
      <vt:lpstr>ESL Regulations – § 55522.5</vt:lpstr>
      <vt:lpstr>ESL Regulations - §55522.5</vt:lpstr>
      <vt:lpstr>Innovation in ESL</vt:lpstr>
      <vt:lpstr>Innovation in ESL</vt:lpstr>
      <vt:lpstr>Equity outcomes for Special Populations</vt:lpstr>
      <vt:lpstr>From the CCCCO Vision Resource Center _ VRC</vt:lpstr>
      <vt:lpstr>PowerPoint Presentation</vt:lpstr>
      <vt:lpstr>PowerPoint Presentation</vt:lpstr>
      <vt:lpstr>Examining Equity in Math Enrollment and Successful Completion– EOPS Students</vt:lpstr>
      <vt:lpstr>PowerPoint Presentation</vt:lpstr>
      <vt:lpstr>PowerPoint Presentation</vt:lpstr>
      <vt:lpstr>PowerPoint Presentation</vt:lpstr>
      <vt:lpstr>Examining Equity in Successful Math Completion</vt:lpstr>
      <vt:lpstr>Examining Statewide  Equity in Successful Math Completion</vt:lpstr>
      <vt:lpstr>PowerPoint Presentation</vt:lpstr>
      <vt:lpstr>Unintended Consequences</vt:lpstr>
      <vt:lpstr>Input from students and faculty</vt:lpstr>
      <vt:lpstr>Glendale Comprehensive AB 705 Implementation</vt:lpstr>
      <vt:lpstr>PowerPoint Presentation</vt:lpstr>
      <vt:lpstr>PowerPoint Presentation</vt:lpstr>
      <vt:lpstr>PowerPoint Presentation</vt:lpstr>
      <vt:lpstr>College of the Canyons Student and Faculty Input</vt:lpstr>
      <vt:lpstr>LACCD Student Input</vt:lpstr>
      <vt:lpstr>Training Aspects of Implementation</vt:lpstr>
      <vt:lpstr>CB 25 General Education</vt:lpstr>
      <vt:lpstr>Training Aspects of Implementation and ESL</vt:lpstr>
      <vt:lpstr>CB 26 Course Support Status  https://webdata.cccco.edu/ded/cb/cb26.pdf</vt:lpstr>
      <vt:lpstr>Type in the chat any other thoughts, information or concerns on your radar</vt:lpstr>
      <vt:lpstr>Effect of???</vt:lpstr>
      <vt:lpstr>Resources</vt:lpstr>
      <vt:lpstr>Specific College Research</vt:lpstr>
      <vt:lpstr>Please join us for our follow up session </vt:lpstr>
      <vt:lpstr>True or False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Breakout III  Evaluation of Placement and Course-Taking Success</dc:title>
  <dc:creator>Janet Fulks</dc:creator>
  <cp:lastModifiedBy>Janet Fulks</cp:lastModifiedBy>
  <cp:revision>18</cp:revision>
  <dcterms:created xsi:type="dcterms:W3CDTF">2020-06-26T22:31:08Z</dcterms:created>
  <dcterms:modified xsi:type="dcterms:W3CDTF">2020-07-04T02:34:07Z</dcterms:modified>
</cp:coreProperties>
</file>