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handoutMasterIdLst>
    <p:handoutMasterId r:id="rId25"/>
  </p:handoutMasterIdLst>
  <p:sldIdLst>
    <p:sldId id="256" r:id="rId2"/>
    <p:sldId id="389" r:id="rId3"/>
    <p:sldId id="363" r:id="rId4"/>
    <p:sldId id="368" r:id="rId5"/>
    <p:sldId id="369" r:id="rId6"/>
    <p:sldId id="370" r:id="rId7"/>
    <p:sldId id="375" r:id="rId8"/>
    <p:sldId id="390" r:id="rId9"/>
    <p:sldId id="318" r:id="rId10"/>
    <p:sldId id="387" r:id="rId11"/>
    <p:sldId id="391" r:id="rId12"/>
    <p:sldId id="393" r:id="rId13"/>
    <p:sldId id="394" r:id="rId14"/>
    <p:sldId id="395" r:id="rId15"/>
    <p:sldId id="365" r:id="rId16"/>
    <p:sldId id="396" r:id="rId17"/>
    <p:sldId id="376" r:id="rId18"/>
    <p:sldId id="379" r:id="rId19"/>
    <p:sldId id="382" r:id="rId20"/>
    <p:sldId id="383" r:id="rId21"/>
    <p:sldId id="381" r:id="rId22"/>
    <p:sldId id="39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3"/>
    <p:restoredTop sz="94597"/>
  </p:normalViewPr>
  <p:slideViewPr>
    <p:cSldViewPr snapToGrid="0" snapToObjects="1">
      <p:cViewPr varScale="1">
        <p:scale>
          <a:sx n="85" d="100"/>
          <a:sy n="85" d="100"/>
        </p:scale>
        <p:origin x="208"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t>5/18/18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5/18/18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5/18/18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5/18/18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5/18/18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5/18/18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5/18/18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t>5/18/18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t>5/18/18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5/18/18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5/18/18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5/18/18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5/18/18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t>5/18/18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tatic1.squarespace.com/static/5a565796692ebefb3ec5526e/t/5ab91d9f2b6a28bbf5c1157b/1522081183841/Approved+Assessments++9-17+for+web.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762" y="1347446"/>
            <a:ext cx="9139237" cy="1710079"/>
          </a:xfrm>
        </p:spPr>
        <p:txBody>
          <a:bodyPr anchor="ctr">
            <a:normAutofit fontScale="90000"/>
          </a:bodyPr>
          <a:lstStyle/>
          <a:p>
            <a:r>
              <a:rPr lang="en-US" dirty="0">
                <a:latin typeface="+mn-lt"/>
                <a:ea typeface="Times New Roman" charset="0"/>
                <a:cs typeface="Times New Roman" charset="0"/>
              </a:rPr>
              <a:t>AB 705 Implementation requirements</a:t>
            </a:r>
          </a:p>
        </p:txBody>
      </p:sp>
      <p:sp>
        <p:nvSpPr>
          <p:cNvPr id="3" name="Subtitle 2"/>
          <p:cNvSpPr>
            <a:spLocks noGrp="1"/>
          </p:cNvSpPr>
          <p:nvPr>
            <p:ph type="subTitle" idx="1"/>
          </p:nvPr>
        </p:nvSpPr>
        <p:spPr>
          <a:xfrm>
            <a:off x="1528762" y="3570155"/>
            <a:ext cx="10663238" cy="3122954"/>
          </a:xfrm>
        </p:spPr>
        <p:txBody>
          <a:bodyPr>
            <a:normAutofit/>
          </a:bodyPr>
          <a:lstStyle/>
          <a:p>
            <a:pPr algn="r"/>
            <a:r>
              <a:rPr lang="en-US" sz="2800" dirty="0">
                <a:latin typeface="Arial" panose="020B0604020202020204" pitchFamily="34" charset="0"/>
                <a:ea typeface="Times New Roman" charset="0"/>
                <a:cs typeface="Arial" panose="020B0604020202020204" pitchFamily="34" charset="0"/>
              </a:rPr>
              <a:t>Craig Rutan, Area D Representative, Curriculum Committee Chair</a:t>
            </a:r>
          </a:p>
          <a:p>
            <a:pPr algn="r"/>
            <a:endParaRPr lang="en-US" sz="2800" dirty="0">
              <a:latin typeface="Arial" panose="020B0604020202020204" pitchFamily="34" charset="0"/>
              <a:ea typeface="Times New Roman" charset="0"/>
              <a:cs typeface="Arial" panose="020B0604020202020204" pitchFamily="34" charset="0"/>
            </a:endParaRPr>
          </a:p>
          <a:p>
            <a:pPr algn="r"/>
            <a:r>
              <a:rPr lang="en-US" sz="2800" dirty="0">
                <a:solidFill>
                  <a:srgbClr val="0070C0"/>
                </a:solidFill>
                <a:latin typeface="Arial" panose="020B0604020202020204" pitchFamily="34" charset="0"/>
                <a:ea typeface="Times New Roman" charset="0"/>
                <a:cs typeface="Arial" panose="020B0604020202020204" pitchFamily="34" charset="0"/>
              </a:rPr>
              <a:t>2018 ASCCC Spring Curriculum Regional</a:t>
            </a:r>
          </a:p>
          <a:p>
            <a:pPr algn="l"/>
            <a:endParaRPr lang="en-US" sz="2800"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a:p>
            <a:pPr algn="r"/>
            <a:endParaRPr lang="en-US" sz="2000" dirty="0">
              <a:solidFill>
                <a:srgbClr val="FF0000"/>
              </a:solidFill>
              <a:latin typeface="Times New Roman" charset="0"/>
              <a:ea typeface="Times New Roman" charset="0"/>
              <a:cs typeface="Times New Roman" charset="0"/>
            </a:endParaRPr>
          </a:p>
        </p:txBody>
      </p:sp>
      <p:pic>
        <p:nvPicPr>
          <p:cNvPr id="4" name="Picture 3" descr="ASCCC_Logo"/>
          <p:cNvPicPr/>
          <p:nvPr/>
        </p:nvPicPr>
        <p:blipFill>
          <a:blip r:embed="rId2"/>
          <a:srcRect/>
          <a:stretch>
            <a:fillRect/>
          </a:stretch>
        </p:blipFill>
        <p:spPr bwMode="auto">
          <a:xfrm>
            <a:off x="4163631" y="335893"/>
            <a:ext cx="4231670" cy="786470"/>
          </a:xfrm>
          <a:prstGeom prst="rect">
            <a:avLst/>
          </a:prstGeom>
          <a:noFill/>
          <a:ln w="9525">
            <a:noFill/>
            <a:miter lim="800000"/>
            <a:headEnd/>
            <a:tailEnd/>
          </a:ln>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3B3C-57C8-C844-97D8-858D8F9ADC86}"/>
              </a:ext>
            </a:extLst>
          </p:cNvPr>
          <p:cNvSpPr>
            <a:spLocks noGrp="1"/>
          </p:cNvSpPr>
          <p:nvPr>
            <p:ph type="title"/>
          </p:nvPr>
        </p:nvSpPr>
        <p:spPr/>
        <p:txBody>
          <a:bodyPr/>
          <a:lstStyle/>
          <a:p>
            <a:pPr algn="ctr"/>
            <a:r>
              <a:rPr lang="en-US" b="1" dirty="0">
                <a:solidFill>
                  <a:srgbClr val="0070C0"/>
                </a:solidFill>
                <a:latin typeface="Times New Roman" charset="0"/>
                <a:cs typeface="Times New Roman" charset="0"/>
              </a:rPr>
              <a:t>What does this mean for English?</a:t>
            </a:r>
            <a:endParaRPr lang="en-US" dirty="0"/>
          </a:p>
        </p:txBody>
      </p:sp>
      <p:sp>
        <p:nvSpPr>
          <p:cNvPr id="3" name="Content Placeholder 2">
            <a:extLst>
              <a:ext uri="{FF2B5EF4-FFF2-40B4-BE49-F238E27FC236}">
                <a16:creationId xmlns:a16="http://schemas.microsoft.com/office/drawing/2014/main" id="{B8852430-CCB8-9046-B820-4ECF26E6760F}"/>
              </a:ext>
            </a:extLst>
          </p:cNvPr>
          <p:cNvSpPr>
            <a:spLocks noGrp="1"/>
          </p:cNvSpPr>
          <p:nvPr>
            <p:ph idx="1"/>
          </p:nvPr>
        </p:nvSpPr>
        <p:spPr/>
        <p:txBody>
          <a:bodyPr/>
          <a:lstStyle/>
          <a:p>
            <a:r>
              <a:rPr lang="en-US" dirty="0"/>
              <a:t>Colleges may only place students into a basic skills English course if the college has data that demonstrates that students are </a:t>
            </a:r>
            <a:r>
              <a:rPr lang="en-US" b="1" dirty="0"/>
              <a:t>more likely to complete transfer level English in one year</a:t>
            </a:r>
            <a:r>
              <a:rPr lang="en-US" dirty="0"/>
              <a:t> than if they are placed into transfer level directly</a:t>
            </a:r>
          </a:p>
          <a:p>
            <a:r>
              <a:rPr lang="en-US" dirty="0"/>
              <a:t>Colleges </a:t>
            </a:r>
            <a:r>
              <a:rPr lang="en-US" b="1" dirty="0"/>
              <a:t>are not required</a:t>
            </a:r>
            <a:r>
              <a:rPr lang="en-US" dirty="0"/>
              <a:t> to change the prerequisites on their English courses and colleges can still offer basic skills courses in English and reading</a:t>
            </a:r>
          </a:p>
          <a:p>
            <a:r>
              <a:rPr lang="en-US" dirty="0"/>
              <a:t>Student may choose to enroll in an English course that is basic skills, but a college can only require that if they can demonstrate that the student would be more likely to complete transfer level in a year</a:t>
            </a:r>
          </a:p>
        </p:txBody>
      </p:sp>
    </p:spTree>
    <p:extLst>
      <p:ext uri="{BB962C8B-B14F-4D97-AF65-F5344CB8AC3E}">
        <p14:creationId xmlns:p14="http://schemas.microsoft.com/office/powerpoint/2010/main" val="349244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5C913-4868-AB43-B508-BB6A7AA3F128}"/>
              </a:ext>
            </a:extLst>
          </p:cNvPr>
          <p:cNvSpPr>
            <a:spLocks noGrp="1"/>
          </p:cNvSpPr>
          <p:nvPr>
            <p:ph type="title"/>
          </p:nvPr>
        </p:nvSpPr>
        <p:spPr/>
        <p:txBody>
          <a:bodyPr/>
          <a:lstStyle/>
          <a:p>
            <a:r>
              <a:rPr lang="en-US" dirty="0"/>
              <a:t>Chancellor’s office guidance for mathematics</a:t>
            </a:r>
          </a:p>
        </p:txBody>
      </p:sp>
      <p:sp>
        <p:nvSpPr>
          <p:cNvPr id="3" name="Text Placeholder 2">
            <a:extLst>
              <a:ext uri="{FF2B5EF4-FFF2-40B4-BE49-F238E27FC236}">
                <a16:creationId xmlns:a16="http://schemas.microsoft.com/office/drawing/2014/main" id="{D2C78AC8-A117-574E-A9E1-FBCA7C5EE3D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62355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34403" cy="624226"/>
          </a:xfrm>
        </p:spPr>
        <p:txBody>
          <a:bodyPr>
            <a:normAutofit fontScale="90000"/>
          </a:bodyPr>
          <a:lstStyle/>
          <a:p>
            <a:pPr algn="ctr"/>
            <a:r>
              <a:rPr lang="en-US" sz="4800" b="1" dirty="0">
                <a:solidFill>
                  <a:srgbClr val="0070C0"/>
                </a:solidFill>
                <a:latin typeface="Times New Roman" charset="0"/>
                <a:ea typeface="Times New Roman" charset="0"/>
                <a:cs typeface="Times New Roman" charset="0"/>
              </a:rPr>
              <a:t>Statistics</a:t>
            </a:r>
          </a:p>
        </p:txBody>
      </p:sp>
      <p:graphicFrame>
        <p:nvGraphicFramePr>
          <p:cNvPr id="5" name="Content Placeholder 4">
            <a:extLst>
              <a:ext uri="{FF2B5EF4-FFF2-40B4-BE49-F238E27FC236}">
                <a16:creationId xmlns:a16="http://schemas.microsoft.com/office/drawing/2014/main" id="{F4ADBA93-BF22-2B48-823D-85D329CEC471}"/>
              </a:ext>
            </a:extLst>
          </p:cNvPr>
          <p:cNvGraphicFramePr>
            <a:graphicFrameLocks noGrp="1"/>
          </p:cNvGraphicFramePr>
          <p:nvPr>
            <p:ph idx="1"/>
            <p:extLst>
              <p:ext uri="{D42A27DB-BD31-4B8C-83A1-F6EECF244321}">
                <p14:modId xmlns:p14="http://schemas.microsoft.com/office/powerpoint/2010/main" val="1512991807"/>
              </p:ext>
            </p:extLst>
          </p:nvPr>
        </p:nvGraphicFramePr>
        <p:xfrm>
          <a:off x="3469401" y="1409629"/>
          <a:ext cx="4310494" cy="5141073"/>
        </p:xfrm>
        <a:graphic>
          <a:graphicData uri="http://schemas.openxmlformats.org/drawingml/2006/table">
            <a:tbl>
              <a:tblPr firstRow="1" firstCol="1" bandRow="1">
                <a:tableStyleId>{FABFCF23-3B69-468F-B69F-88F6DE6A72F2}</a:tableStyleId>
              </a:tblPr>
              <a:tblGrid>
                <a:gridCol w="2164265">
                  <a:extLst>
                    <a:ext uri="{9D8B030D-6E8A-4147-A177-3AD203B41FA5}">
                      <a16:colId xmlns:a16="http://schemas.microsoft.com/office/drawing/2014/main" val="3644467786"/>
                    </a:ext>
                  </a:extLst>
                </a:gridCol>
                <a:gridCol w="2146229">
                  <a:extLst>
                    <a:ext uri="{9D8B030D-6E8A-4147-A177-3AD203B41FA5}">
                      <a16:colId xmlns:a16="http://schemas.microsoft.com/office/drawing/2014/main" val="1154918824"/>
                    </a:ext>
                  </a:extLst>
                </a:gridCol>
              </a:tblGrid>
              <a:tr h="2170318">
                <a:tc>
                  <a:txBody>
                    <a:bodyPr/>
                    <a:lstStyle/>
                    <a:p>
                      <a:pPr marL="0" marR="0" algn="ctr">
                        <a:lnSpc>
                          <a:spcPct val="115000"/>
                        </a:lnSpc>
                        <a:spcBef>
                          <a:spcPts val="0"/>
                        </a:spcBef>
                        <a:spcAft>
                          <a:spcPts val="1000"/>
                        </a:spcAft>
                      </a:pPr>
                      <a:r>
                        <a:rPr lang="en-US" sz="1600" dirty="0">
                          <a:effectLst/>
                        </a:rPr>
                        <a:t>High School Performance</a:t>
                      </a:r>
                    </a:p>
                    <a:p>
                      <a:pPr marL="0" marR="0" algn="ctr">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Average Success Rate</a:t>
                      </a:r>
                    </a:p>
                    <a:p>
                      <a:pPr marL="0" marR="0" algn="ctr">
                        <a:lnSpc>
                          <a:spcPct val="115000"/>
                        </a:lnSpc>
                        <a:spcBef>
                          <a:spcPts val="0"/>
                        </a:spcBef>
                        <a:spcAft>
                          <a:spcPts val="1000"/>
                        </a:spcAft>
                      </a:pPr>
                      <a:r>
                        <a:rPr lang="en-US" sz="1600" dirty="0">
                          <a:effectLst/>
                        </a:rPr>
                        <a:t>Students Enrolling Directly in Transfer-Level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1482284"/>
                  </a:ext>
                </a:extLst>
              </a:tr>
              <a:tr h="1525562">
                <a:tc>
                  <a:txBody>
                    <a:bodyPr/>
                    <a:lstStyle/>
                    <a:p>
                      <a:pPr marL="0" marR="0" algn="ctr">
                        <a:lnSpc>
                          <a:spcPct val="115000"/>
                        </a:lnSpc>
                        <a:spcBef>
                          <a:spcPts val="0"/>
                        </a:spcBef>
                        <a:spcAft>
                          <a:spcPts val="1000"/>
                        </a:spcAft>
                      </a:pPr>
                      <a:r>
                        <a:rPr lang="en-US" sz="1600" dirty="0">
                          <a:effectLst/>
                        </a:rPr>
                        <a:t> High School GPA ≥ 3.0 or ≥ 2.3 and C or better in Pre Calculus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 </a:t>
                      </a:r>
                    </a:p>
                    <a:p>
                      <a:pPr marL="0" marR="0" algn="ctr">
                        <a:lnSpc>
                          <a:spcPct val="115000"/>
                        </a:lnSpc>
                        <a:spcBef>
                          <a:spcPts val="0"/>
                        </a:spcBef>
                        <a:spcAft>
                          <a:spcPts val="1000"/>
                        </a:spcAft>
                      </a:pPr>
                      <a:r>
                        <a:rPr lang="en-US" sz="1600" dirty="0">
                          <a:effectLst/>
                        </a:rPr>
                        <a:t>79.4 %</a:t>
                      </a:r>
                    </a:p>
                    <a:p>
                      <a:pPr marL="0" marR="0" algn="ctr">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7541102"/>
                  </a:ext>
                </a:extLst>
              </a:tr>
              <a:tr h="668582">
                <a:tc>
                  <a:txBody>
                    <a:bodyPr/>
                    <a:lstStyle/>
                    <a:p>
                      <a:pPr marL="0" marR="0" algn="ctr">
                        <a:lnSpc>
                          <a:spcPct val="115000"/>
                        </a:lnSpc>
                        <a:spcBef>
                          <a:spcPts val="0"/>
                        </a:spcBef>
                        <a:spcAft>
                          <a:spcPts val="1000"/>
                        </a:spcAft>
                      </a:pPr>
                      <a:r>
                        <a:rPr lang="en-US" sz="1600" u="none" strike="noStrike" dirty="0">
                          <a:effectLst/>
                        </a:rPr>
                        <a:t> </a:t>
                      </a:r>
                      <a:r>
                        <a:rPr lang="en-US" sz="1600" dirty="0">
                          <a:effectLst/>
                        </a:rPr>
                        <a:t>High School GPA 1.9-2.6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 53.9 %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217098"/>
                  </a:ext>
                </a:extLst>
              </a:tr>
              <a:tr h="776611">
                <a:tc>
                  <a:txBody>
                    <a:bodyPr/>
                    <a:lstStyle/>
                    <a:p>
                      <a:pPr marL="0" marR="0" algn="ctr">
                        <a:lnSpc>
                          <a:spcPct val="115000"/>
                        </a:lnSpc>
                        <a:spcBef>
                          <a:spcPts val="0"/>
                        </a:spcBef>
                        <a:spcAft>
                          <a:spcPts val="1000"/>
                        </a:spcAft>
                      </a:pPr>
                      <a:r>
                        <a:rPr lang="en-US" sz="1600" u="none" strike="noStrike" dirty="0">
                          <a:effectLst/>
                        </a:rPr>
                        <a:t> </a:t>
                      </a:r>
                      <a:r>
                        <a:rPr lang="en-US" sz="1600" dirty="0">
                          <a:effectLst/>
                        </a:rPr>
                        <a:t>High School GPA &lt; 1.9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 39.8 %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4626328"/>
                  </a:ext>
                </a:extLst>
              </a:tr>
            </a:tbl>
          </a:graphicData>
        </a:graphic>
      </p:graphicFrame>
      <p:sp>
        <p:nvSpPr>
          <p:cNvPr id="6" name="Rectangle 1">
            <a:extLst>
              <a:ext uri="{FF2B5EF4-FFF2-40B4-BE49-F238E27FC236}">
                <a16:creationId xmlns:a16="http://schemas.microsoft.com/office/drawing/2014/main" id="{68BC92C4-A641-FB4F-8D8A-9824FBBF2773}"/>
              </a:ext>
            </a:extLst>
          </p:cNvPr>
          <p:cNvSpPr>
            <a:spLocks noChangeArrowheads="1"/>
          </p:cNvSpPr>
          <p:nvPr/>
        </p:nvSpPr>
        <p:spPr bwMode="auto">
          <a:xfrm>
            <a:off x="-3524021" y="-55151"/>
            <a:ext cx="1784409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Segoe UI Light"/>
                <a:ea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500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6FCB4-57D8-4543-8FCC-0B80AED53108}"/>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Mathematics Placement</a:t>
            </a:r>
            <a:endParaRPr lang="en-US" dirty="0"/>
          </a:p>
        </p:txBody>
      </p:sp>
      <p:sp>
        <p:nvSpPr>
          <p:cNvPr id="3" name="Content Placeholder 2">
            <a:extLst>
              <a:ext uri="{FF2B5EF4-FFF2-40B4-BE49-F238E27FC236}">
                <a16:creationId xmlns:a16="http://schemas.microsoft.com/office/drawing/2014/main" id="{0526FF73-9392-7045-B282-18A28926A94A}"/>
              </a:ext>
            </a:extLst>
          </p:cNvPr>
          <p:cNvSpPr>
            <a:spLocks noGrp="1"/>
          </p:cNvSpPr>
          <p:nvPr>
            <p:ph idx="1"/>
          </p:nvPr>
        </p:nvSpPr>
        <p:spPr/>
        <p:txBody>
          <a:bodyPr/>
          <a:lstStyle/>
          <a:p>
            <a:r>
              <a:rPr lang="en-US" dirty="0"/>
              <a:t>Guidance rules have been developed for non-STEM pathways (Liberal Arts Math, Math for future Teachers, Statistics)</a:t>
            </a:r>
          </a:p>
          <a:p>
            <a:r>
              <a:rPr lang="en-US" dirty="0"/>
              <a:t>Discussions have not happened for placement into Business or STEM math pathways</a:t>
            </a:r>
          </a:p>
          <a:p>
            <a:r>
              <a:rPr lang="en-US" dirty="0"/>
              <a:t>Initial guidance for all math placement is expected prior to the Curriculum Institute</a:t>
            </a:r>
          </a:p>
        </p:txBody>
      </p:sp>
    </p:spTree>
    <p:extLst>
      <p:ext uri="{BB962C8B-B14F-4D97-AF65-F5344CB8AC3E}">
        <p14:creationId xmlns:p14="http://schemas.microsoft.com/office/powerpoint/2010/main" val="284034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6179-539B-154A-B816-41FB49B8FC78}"/>
              </a:ext>
            </a:extLst>
          </p:cNvPr>
          <p:cNvSpPr>
            <a:spLocks noGrp="1"/>
          </p:cNvSpPr>
          <p:nvPr>
            <p:ph type="title"/>
          </p:nvPr>
        </p:nvSpPr>
        <p:spPr/>
        <p:txBody>
          <a:bodyPr/>
          <a:lstStyle/>
          <a:p>
            <a:r>
              <a:rPr lang="en-US" dirty="0" err="1"/>
              <a:t>eSL</a:t>
            </a:r>
            <a:endParaRPr lang="en-US" dirty="0"/>
          </a:p>
        </p:txBody>
      </p:sp>
      <p:sp>
        <p:nvSpPr>
          <p:cNvPr id="3" name="Text Placeholder 2">
            <a:extLst>
              <a:ext uri="{FF2B5EF4-FFF2-40B4-BE49-F238E27FC236}">
                <a16:creationId xmlns:a16="http://schemas.microsoft.com/office/drawing/2014/main" id="{24859569-98AF-F24A-90D8-805D7B1A21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70884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ESL</a:t>
            </a:r>
          </a:p>
        </p:txBody>
      </p:sp>
      <p:sp>
        <p:nvSpPr>
          <p:cNvPr id="3" name="Content Placeholder 2"/>
          <p:cNvSpPr>
            <a:spLocks noGrp="1"/>
          </p:cNvSpPr>
          <p:nvPr>
            <p:ph idx="1"/>
          </p:nvPr>
        </p:nvSpPr>
        <p:spPr>
          <a:xfrm>
            <a:off x="389164" y="1498288"/>
            <a:ext cx="11413672" cy="5207312"/>
          </a:xfrm>
        </p:spPr>
        <p:txBody>
          <a:bodyPr>
            <a:norm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are expected to maximize the likelihood that credit ESL students complete transfer level coursework in English (could be an ESL course equivalent to freshmen composition) in three years.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Placement models based on high school performance data have had mixed results.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 workgroup is meeting to develop tools for placement into credit ESL courses and develop strategies colleges could explore to decrease the time it takes for students to complete ESL sequences.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Full implementation for ESL is required by Fall 2020.</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The Chancellor’s Office plans to release initial guidance for ESL by Fall 2018</a:t>
            </a:r>
          </a:p>
        </p:txBody>
      </p:sp>
    </p:spTree>
    <p:extLst>
      <p:ext uri="{BB962C8B-B14F-4D97-AF65-F5344CB8AC3E}">
        <p14:creationId xmlns:p14="http://schemas.microsoft.com/office/powerpoint/2010/main" val="1425933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97E7-8093-CE42-8084-D62247F22BA3}"/>
              </a:ext>
            </a:extLst>
          </p:cNvPr>
          <p:cNvSpPr>
            <a:spLocks noGrp="1"/>
          </p:cNvSpPr>
          <p:nvPr>
            <p:ph type="title"/>
          </p:nvPr>
        </p:nvSpPr>
        <p:spPr/>
        <p:txBody>
          <a:bodyPr/>
          <a:lstStyle/>
          <a:p>
            <a:r>
              <a:rPr lang="en-US" dirty="0"/>
              <a:t>Additional information</a:t>
            </a:r>
          </a:p>
        </p:txBody>
      </p:sp>
      <p:sp>
        <p:nvSpPr>
          <p:cNvPr id="3" name="Text Placeholder 2">
            <a:extLst>
              <a:ext uri="{FF2B5EF4-FFF2-40B4-BE49-F238E27FC236}">
                <a16:creationId xmlns:a16="http://schemas.microsoft.com/office/drawing/2014/main" id="{C6FA9EA7-3525-3742-9560-0A42323708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210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7352-59D9-8A4F-A923-AB6C41EDFB99}"/>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Transcript Data</a:t>
            </a:r>
          </a:p>
        </p:txBody>
      </p:sp>
      <p:sp>
        <p:nvSpPr>
          <p:cNvPr id="3" name="Content Placeholder 2">
            <a:extLst>
              <a:ext uri="{FF2B5EF4-FFF2-40B4-BE49-F238E27FC236}">
                <a16:creationId xmlns:a16="http://schemas.microsoft.com/office/drawing/2014/main" id="{60B82C1B-D6DF-9846-A9C0-6753A6B41BFE}"/>
              </a:ext>
            </a:extLst>
          </p:cNvPr>
          <p:cNvSpPr>
            <a:spLocks noGrp="1"/>
          </p:cNvSpPr>
          <p:nvPr>
            <p:ph idx="1"/>
          </p:nvPr>
        </p:nvSpPr>
        <p:spPr>
          <a:xfrm>
            <a:off x="838200" y="1426231"/>
            <a:ext cx="10515600" cy="5247837"/>
          </a:xfrm>
        </p:spPr>
        <p:txBody>
          <a:bodyPr/>
          <a:lstStyle/>
          <a:p>
            <a:r>
              <a:rPr lang="en-US" dirty="0"/>
              <a:t>How long after graduation would HS transcript information be used?  Is there a statute of limitations?</a:t>
            </a:r>
          </a:p>
          <a:p>
            <a:pPr lvl="1"/>
            <a:r>
              <a:rPr lang="en-US" sz="2400" dirty="0">
                <a:latin typeface="Times New Roman" panose="02020603050405020304" pitchFamily="18" charset="0"/>
                <a:cs typeface="Times New Roman" panose="02020603050405020304" pitchFamily="18" charset="0"/>
              </a:rPr>
              <a:t>The Chancellor’s Office had researchers from the RP Group and Educational Results Partnership look at this question and they found that the transcript data is predictive for 10 years. Colleges are still permitted to use transcript data that is more than 10 years old, but they may choose to use other measures that have been approved by the Board of Governors. If the data is within 10 years, the colleges are required to use it.</a:t>
            </a:r>
          </a:p>
        </p:txBody>
      </p:sp>
    </p:spTree>
    <p:extLst>
      <p:ext uri="{BB962C8B-B14F-4D97-AF65-F5344CB8AC3E}">
        <p14:creationId xmlns:p14="http://schemas.microsoft.com/office/powerpoint/2010/main" val="3420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7352-59D9-8A4F-A923-AB6C41EDFB99}"/>
              </a:ext>
            </a:extLst>
          </p:cNvPr>
          <p:cNvSpPr>
            <a:spLocks noGrp="1"/>
          </p:cNvSpPr>
          <p:nvPr>
            <p:ph type="title"/>
          </p:nvPr>
        </p:nvSpPr>
        <p:spPr/>
        <p:txBody>
          <a:bodyPr/>
          <a:lstStyle/>
          <a:p>
            <a:pPr algn="ctr"/>
            <a:r>
              <a:rPr lang="en-US" b="1" dirty="0">
                <a:solidFill>
                  <a:srgbClr val="0070C0"/>
                </a:solidFill>
                <a:latin typeface="Times New Roman" charset="0"/>
                <a:cs typeface="Times New Roman" charset="0"/>
              </a:rPr>
              <a:t>Students that Don’t Graduate</a:t>
            </a:r>
            <a:endParaRPr lang="en-US" dirty="0"/>
          </a:p>
        </p:txBody>
      </p:sp>
      <p:sp>
        <p:nvSpPr>
          <p:cNvPr id="3" name="Content Placeholder 2">
            <a:extLst>
              <a:ext uri="{FF2B5EF4-FFF2-40B4-BE49-F238E27FC236}">
                <a16:creationId xmlns:a16="http://schemas.microsoft.com/office/drawing/2014/main" id="{60B82C1B-D6DF-9846-A9C0-6753A6B41BFE}"/>
              </a:ext>
            </a:extLst>
          </p:cNvPr>
          <p:cNvSpPr>
            <a:spLocks noGrp="1"/>
          </p:cNvSpPr>
          <p:nvPr>
            <p:ph idx="1"/>
          </p:nvPr>
        </p:nvSpPr>
        <p:spPr>
          <a:xfrm>
            <a:off x="838200" y="1426231"/>
            <a:ext cx="10515600" cy="5247837"/>
          </a:xfrm>
        </p:spPr>
        <p:txBody>
          <a:bodyPr>
            <a:normAutofit/>
          </a:bodyPr>
          <a:lstStyle/>
          <a:p>
            <a:pPr>
              <a:buClr>
                <a:srgbClr val="0070C0"/>
              </a:buClr>
            </a:pPr>
            <a:r>
              <a:rPr lang="en-US" dirty="0"/>
              <a:t> Are we required to use HS transcripts in placing students who do not graduate? </a:t>
            </a:r>
          </a:p>
          <a:p>
            <a:pPr lvl="1">
              <a:buClr>
                <a:srgbClr val="0070C0"/>
              </a:buClr>
            </a:pPr>
            <a:r>
              <a:rPr lang="en-US" sz="2400" dirty="0"/>
              <a:t>The Chancellor’s Office recommendations are based on students that have complete transcripts through the 11</a:t>
            </a:r>
            <a:r>
              <a:rPr lang="en-US" sz="2400" baseline="30000" dirty="0"/>
              <a:t>th</a:t>
            </a:r>
            <a:r>
              <a:rPr lang="en-US" sz="2400" dirty="0"/>
              <a:t> grade. If the student doesn’t finish the 12</a:t>
            </a:r>
            <a:r>
              <a:rPr lang="en-US" sz="2400" baseline="30000" dirty="0"/>
              <a:t>th</a:t>
            </a:r>
            <a:r>
              <a:rPr lang="en-US" sz="2400" dirty="0"/>
              <a:t> grade, the college would still need to use the 11</a:t>
            </a:r>
            <a:r>
              <a:rPr lang="en-US" sz="2400" baseline="30000" dirty="0"/>
              <a:t>th</a:t>
            </a:r>
            <a:r>
              <a:rPr lang="en-US" sz="2400" dirty="0"/>
              <a:t> grade transcript data. If 11</a:t>
            </a:r>
            <a:r>
              <a:rPr lang="en-US" sz="2400" baseline="30000" dirty="0"/>
              <a:t>th</a:t>
            </a:r>
            <a:r>
              <a:rPr lang="en-US" sz="2400" dirty="0"/>
              <a:t> grade data isn’t available, the college can use guided self placement or other measures that have been approved by the Board of Governors.</a:t>
            </a:r>
          </a:p>
          <a:p>
            <a:pPr marL="0" indent="0">
              <a:buClr>
                <a:srgbClr val="0070C0"/>
              </a:buCl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2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2168-26FC-904A-A2B4-607887D6E15F}"/>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Accuplacer</a:t>
            </a:r>
            <a:endParaRPr lang="en-US" dirty="0"/>
          </a:p>
        </p:txBody>
      </p:sp>
      <p:sp>
        <p:nvSpPr>
          <p:cNvPr id="3" name="Content Placeholder 2">
            <a:extLst>
              <a:ext uri="{FF2B5EF4-FFF2-40B4-BE49-F238E27FC236}">
                <a16:creationId xmlns:a16="http://schemas.microsoft.com/office/drawing/2014/main" id="{62DE7714-09CE-D144-B472-1C110156E83A}"/>
              </a:ext>
            </a:extLst>
          </p:cNvPr>
          <p:cNvSpPr>
            <a:spLocks noGrp="1"/>
          </p:cNvSpPr>
          <p:nvPr>
            <p:ph idx="1"/>
          </p:nvPr>
        </p:nvSpPr>
        <p:spPr/>
        <p:txBody>
          <a:bodyPr/>
          <a:lstStyle/>
          <a:p>
            <a:r>
              <a:rPr lang="en-US" dirty="0"/>
              <a:t>Is Accuplacer one of the “approved” instruments?</a:t>
            </a:r>
          </a:p>
          <a:p>
            <a:pPr lvl="1"/>
            <a:r>
              <a:rPr lang="en-US" sz="2400" dirty="0"/>
              <a:t>Accuplacer is currently on the list of </a:t>
            </a:r>
            <a:r>
              <a:rPr lang="en-US" sz="2400" dirty="0">
                <a:hlinkClick r:id="rId2"/>
              </a:rPr>
              <a:t>approved assessment instruments</a:t>
            </a:r>
            <a:r>
              <a:rPr lang="en-US" sz="2400" dirty="0"/>
              <a:t> but that approval is due to expire soon. Accuplacer Next Gen is not approved and it is not known if the Chancellor’s Office will review assessment tests for approval going forward. </a:t>
            </a:r>
          </a:p>
          <a:p>
            <a:pPr lvl="1"/>
            <a:r>
              <a:rPr lang="en-US" sz="2400" dirty="0"/>
              <a:t>The ESL workgroup is pushing to allow Accuplacer for ESL to continue to be an approved instrument.</a:t>
            </a:r>
          </a:p>
          <a:p>
            <a:pPr marL="457200" indent="-457200">
              <a:buFont typeface="+mj-lt"/>
              <a:buAutoNum type="arabicPeriod"/>
            </a:pPr>
            <a:endParaRPr lang="en-US" dirty="0"/>
          </a:p>
        </p:txBody>
      </p:sp>
    </p:spTree>
    <p:extLst>
      <p:ext uri="{BB962C8B-B14F-4D97-AF65-F5344CB8AC3E}">
        <p14:creationId xmlns:p14="http://schemas.microsoft.com/office/powerpoint/2010/main" val="291676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r>
              <a:rPr lang="en-US" dirty="0"/>
              <a:t>Requirements of the law and  definitions</a:t>
            </a:r>
          </a:p>
        </p:txBody>
      </p:sp>
      <p:sp>
        <p:nvSpPr>
          <p:cNvPr id="3" name="Text Placeholder 2">
            <a:extLst>
              <a:ext uri="{FF2B5EF4-FFF2-40B4-BE49-F238E27FC236}">
                <a16:creationId xmlns:a16="http://schemas.microsoft.com/office/drawing/2014/main" id="{7F6C7124-7892-0A40-9D6C-F951E981DF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57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268A3-B6F7-C148-9E1F-E3A6F4921CAE}"/>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Availability of Data</a:t>
            </a:r>
            <a:endParaRPr lang="en-US" dirty="0"/>
          </a:p>
        </p:txBody>
      </p:sp>
      <p:sp>
        <p:nvSpPr>
          <p:cNvPr id="3" name="Content Placeholder 2">
            <a:extLst>
              <a:ext uri="{FF2B5EF4-FFF2-40B4-BE49-F238E27FC236}">
                <a16:creationId xmlns:a16="http://schemas.microsoft.com/office/drawing/2014/main" id="{48271A21-0F05-9A4D-9B11-013D13072371}"/>
              </a:ext>
            </a:extLst>
          </p:cNvPr>
          <p:cNvSpPr>
            <a:spLocks noGrp="1"/>
          </p:cNvSpPr>
          <p:nvPr>
            <p:ph idx="1"/>
          </p:nvPr>
        </p:nvSpPr>
        <p:spPr/>
        <p:txBody>
          <a:bodyPr>
            <a:normAutofit/>
          </a:bodyPr>
          <a:lstStyle/>
          <a:p>
            <a:r>
              <a:rPr lang="en-US" dirty="0"/>
              <a:t>Will the state require all high schools to report data so that the CCC can accurately use HS data as mandated by this bill? </a:t>
            </a:r>
          </a:p>
          <a:p>
            <a:pPr lvl="1"/>
            <a:r>
              <a:rPr lang="en-US" sz="2400" dirty="0"/>
              <a:t>While the Chancellor’s Office does not have the ability to require the high schools to make the data available, they are working on a MOU with the California Department of Education to provide access to 11</a:t>
            </a:r>
            <a:r>
              <a:rPr lang="en-US" sz="2400" baseline="30000" dirty="0"/>
              <a:t>th</a:t>
            </a:r>
            <a:r>
              <a:rPr lang="en-US" sz="2400" dirty="0"/>
              <a:t> grade transcript data.</a:t>
            </a:r>
          </a:p>
          <a:p>
            <a:pPr lvl="1"/>
            <a:r>
              <a:rPr lang="en-US" sz="2400" dirty="0"/>
              <a:t>The Chancellor’s Office hopes to have the data available by Spring 2019. The Chancellor’s Office is also working on developing technology solutions to help deliver the data to the colleges and to run placement models that utilize the data to place students.</a:t>
            </a:r>
          </a:p>
        </p:txBody>
      </p:sp>
    </p:spTree>
    <p:extLst>
      <p:ext uri="{BB962C8B-B14F-4D97-AF65-F5344CB8AC3E}">
        <p14:creationId xmlns:p14="http://schemas.microsoft.com/office/powerpoint/2010/main" val="202052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FCDA-25C5-9F49-8B32-A7D50E4DF69E}"/>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Assessment Tools</a:t>
            </a:r>
            <a:endParaRPr lang="en-US" dirty="0"/>
          </a:p>
        </p:txBody>
      </p:sp>
      <p:sp>
        <p:nvSpPr>
          <p:cNvPr id="3" name="Content Placeholder 2">
            <a:extLst>
              <a:ext uri="{FF2B5EF4-FFF2-40B4-BE49-F238E27FC236}">
                <a16:creationId xmlns:a16="http://schemas.microsoft.com/office/drawing/2014/main" id="{D3E31693-C4A4-7844-843F-E9EC67AC1303}"/>
              </a:ext>
            </a:extLst>
          </p:cNvPr>
          <p:cNvSpPr>
            <a:spLocks noGrp="1"/>
          </p:cNvSpPr>
          <p:nvPr>
            <p:ph idx="1"/>
          </p:nvPr>
        </p:nvSpPr>
        <p:spPr/>
        <p:txBody>
          <a:bodyPr>
            <a:normAutofit/>
          </a:bodyPr>
          <a:lstStyle/>
          <a:p>
            <a:r>
              <a:rPr lang="en-US" dirty="0"/>
              <a:t>What are the guidelines for an assessment tools other than what is outlined in this bill?</a:t>
            </a:r>
          </a:p>
          <a:p>
            <a:pPr lvl="1"/>
            <a:r>
              <a:rPr lang="en-US" sz="2400" dirty="0"/>
              <a:t>Only assessment tools outlined in the bill or approved by the Board of Governors may be used by colleges. The Implementation Advisory Committee has not begun discussion about assessment instruments that are not included in the bill, but the Chancellor’s Office is planning to have discussions about this at future meetings.</a:t>
            </a:r>
          </a:p>
          <a:p>
            <a:pPr lvl="1"/>
            <a:r>
              <a:rPr lang="en-US" sz="2400" dirty="0"/>
              <a:t>At this time, the Chancellor’s Office has given no indication that assessment tests will be considered for approval.</a:t>
            </a:r>
          </a:p>
        </p:txBody>
      </p:sp>
    </p:spTree>
    <p:extLst>
      <p:ext uri="{BB962C8B-B14F-4D97-AF65-F5344CB8AC3E}">
        <p14:creationId xmlns:p14="http://schemas.microsoft.com/office/powerpoint/2010/main" val="290596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0A8C-B500-9A49-8B75-18D9DB9C2332}"/>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013366A0-0692-7648-87DB-C88A7D0E4A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565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AB 705 (signed October 13, 2017) requires colleges to use one or more of the following when placing students into courses in math and English:</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Coursework</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GPA</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Grades </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colleges are not able to obtain official transcript data, they can use self reported data or guided placement.</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349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 What is a Year?</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pPr>
            <a:r>
              <a:rPr lang="en-US" dirty="0">
                <a:latin typeface="Times New Roman" panose="02020603050405020304" pitchFamily="18" charset="0"/>
                <a:ea typeface="Times New Roman" charset="0"/>
                <a:cs typeface="Times New Roman" panose="02020603050405020304" pitchFamily="18" charset="0"/>
              </a:rPr>
              <a:t>Per the memo from the Chancellor’s Office (March 22, 2018), one year will be two semesters (or three quarters).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Summer and intersession would count as a term (semester or quarter) if a student chooses to take a math or English courses during those sessions.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a student were placed more than one level below transfer, it would be impossible for them to complete transfer level course work in one year at a semester college.</a:t>
            </a:r>
          </a:p>
        </p:txBody>
      </p:sp>
    </p:spTree>
    <p:extLst>
      <p:ext uri="{BB962C8B-B14F-4D97-AF65-F5344CB8AC3E}">
        <p14:creationId xmlns:p14="http://schemas.microsoft.com/office/powerpoint/2010/main" val="358496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 – When Does the Clock Start?</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The one-year clock begins when a student enrolls in a math or English course that is part of a sequence leading to transfer level coursework.</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 noncredit course will start the clock if is part of a sequence leading to transfer level coursework and the student has a goal of transfer.</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may offer programs to help the students refresh their skills. Those programs will not start the clock if they are not courses.</a:t>
            </a:r>
          </a:p>
          <a:p>
            <a:pPr>
              <a:lnSpc>
                <a:spcPct val="110000"/>
              </a:lnSpc>
              <a:spcBef>
                <a:spcPts val="600"/>
              </a:spcBef>
              <a:buClr>
                <a:srgbClr val="0070C0"/>
              </a:buClr>
            </a:pPr>
            <a:r>
              <a:rPr lang="en-US" b="1" dirty="0">
                <a:latin typeface="Times New Roman" panose="02020603050405020304" pitchFamily="18" charset="0"/>
                <a:ea typeface="Times New Roman" charset="0"/>
                <a:cs typeface="Times New Roman" panose="02020603050405020304" pitchFamily="18" charset="0"/>
              </a:rPr>
              <a:t>Students are currently allowed to choose a path that would take more than two semesters/three quarters to complete.</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94331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a:solidFill>
                  <a:srgbClr val="0070C0"/>
                </a:solidFill>
                <a:latin typeface="Times New Roman" charset="0"/>
                <a:ea typeface="Times New Roman" charset="0"/>
                <a:cs typeface="Times New Roman" charset="0"/>
              </a:rPr>
              <a:t>AB 705 – Highly Unlikely and Maximize Likelihood</a:t>
            </a:r>
          </a:p>
        </p:txBody>
      </p:sp>
      <p:sp>
        <p:nvSpPr>
          <p:cNvPr id="3" name="Content Placeholder 2"/>
          <p:cNvSpPr>
            <a:spLocks noGrp="1"/>
          </p:cNvSpPr>
          <p:nvPr>
            <p:ph idx="1"/>
          </p:nvPr>
        </p:nvSpPr>
        <p:spPr>
          <a:xfrm>
            <a:off x="424543" y="1818290"/>
            <a:ext cx="11381014" cy="4745796"/>
          </a:xfrm>
        </p:spPr>
        <p:txBody>
          <a:bodyPr>
            <a:noAutofit/>
          </a:bodyPr>
          <a:lstStyle/>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a:r>
            <a:r>
              <a:rPr lang="en-US" sz="2400" dirty="0"/>
              <a:t>a community college district or college cannot require a student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p>
          <a:p>
            <a:pPr>
              <a:lnSpc>
                <a:spcPct val="110000"/>
              </a:lnSpc>
              <a:spcBef>
                <a:spcPts val="600"/>
              </a:spcBef>
              <a:buClr>
                <a:srgbClr val="0070C0"/>
              </a:buClr>
              <a:buFont typeface="Arial" panose="020B0604020202020204" pitchFamily="34" charset="0"/>
              <a:buChar char="•"/>
            </a:pPr>
            <a:r>
              <a:rPr lang="en-US" sz="2400" dirty="0"/>
              <a:t>“placement models selected by a community college demonstrate that they guide English and mathematics placements to achieve the goal of maximizing the probability that a student will enter and complete transfer-level coursework in English and mathematics within a one-year timeframe”</a:t>
            </a:r>
          </a:p>
          <a:p>
            <a:pPr>
              <a:lnSpc>
                <a:spcPct val="110000"/>
              </a:lnSpc>
              <a:spcBef>
                <a:spcPts val="600"/>
              </a:spcBef>
              <a:buClr>
                <a:srgbClr val="0070C0"/>
              </a:buClr>
              <a:buFont typeface="Arial" panose="020B0604020202020204" pitchFamily="34" charset="0"/>
              <a:buChar char="•"/>
            </a:pPr>
            <a:endParaRPr lang="en-US" sz="2400" dirty="0"/>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06727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FE325-7F4F-B441-958F-71EEDAA85666}"/>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AB 705 – What Does That Mean for Colleges?</a:t>
            </a:r>
            <a:endParaRPr lang="en-US" b="1" dirty="0"/>
          </a:p>
        </p:txBody>
      </p:sp>
      <p:sp>
        <p:nvSpPr>
          <p:cNvPr id="3" name="Content Placeholder 2">
            <a:extLst>
              <a:ext uri="{FF2B5EF4-FFF2-40B4-BE49-F238E27FC236}">
                <a16:creationId xmlns:a16="http://schemas.microsoft.com/office/drawing/2014/main" id="{1D2D6D35-6B27-AA46-BD44-643BFB88152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Chancellor’s Office has interpreted those portions of AB 705 to mean that colleges may only place students into basic skills courses if they are highly unlikely to succeed at the transfer level AND taking the basic skills course will improve the likelihood that a student will complete transfer level coursework in one year.</a:t>
            </a:r>
          </a:p>
          <a:p>
            <a:r>
              <a:rPr lang="en-US" dirty="0">
                <a:latin typeface="Times New Roman" panose="02020603050405020304" pitchFamily="18" charset="0"/>
                <a:cs typeface="Times New Roman" panose="02020603050405020304" pitchFamily="18" charset="0"/>
              </a:rPr>
              <a:t>This does not mean that colleges must get rid of their basic skills courses.</a:t>
            </a:r>
          </a:p>
          <a:p>
            <a:r>
              <a:rPr lang="en-US" dirty="0">
                <a:latin typeface="Times New Roman" panose="02020603050405020304" pitchFamily="18" charset="0"/>
                <a:cs typeface="Times New Roman" panose="02020603050405020304" pitchFamily="18" charset="0"/>
              </a:rPr>
              <a:t>Students can still choose to take a basic skills course if that is what they want.</a:t>
            </a:r>
          </a:p>
        </p:txBody>
      </p:sp>
    </p:spTree>
    <p:extLst>
      <p:ext uri="{BB962C8B-B14F-4D97-AF65-F5344CB8AC3E}">
        <p14:creationId xmlns:p14="http://schemas.microsoft.com/office/powerpoint/2010/main" val="307193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75FA3-A919-C547-917E-2025C864C0ED}"/>
              </a:ext>
            </a:extLst>
          </p:cNvPr>
          <p:cNvSpPr>
            <a:spLocks noGrp="1"/>
          </p:cNvSpPr>
          <p:nvPr>
            <p:ph type="title"/>
          </p:nvPr>
        </p:nvSpPr>
        <p:spPr/>
        <p:txBody>
          <a:bodyPr/>
          <a:lstStyle/>
          <a:p>
            <a:r>
              <a:rPr lang="en-US" dirty="0"/>
              <a:t>Chancellor’s office guidance for English</a:t>
            </a:r>
          </a:p>
        </p:txBody>
      </p:sp>
      <p:sp>
        <p:nvSpPr>
          <p:cNvPr id="3" name="Text Placeholder 2">
            <a:extLst>
              <a:ext uri="{FF2B5EF4-FFF2-40B4-BE49-F238E27FC236}">
                <a16:creationId xmlns:a16="http://schemas.microsoft.com/office/drawing/2014/main" id="{423CFDD7-9FB9-B44E-A8BD-B78CFDE3597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3133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34403" cy="624226"/>
          </a:xfrm>
        </p:spPr>
        <p:txBody>
          <a:bodyPr>
            <a:normAutofit fontScale="90000"/>
          </a:bodyPr>
          <a:lstStyle/>
          <a:p>
            <a:pPr algn="ctr"/>
            <a:r>
              <a:rPr lang="en-US" sz="4800" b="1" dirty="0">
                <a:solidFill>
                  <a:srgbClr val="0070C0"/>
                </a:solidFill>
                <a:latin typeface="Times New Roman" charset="0"/>
                <a:ea typeface="Times New Roman" charset="0"/>
                <a:cs typeface="Times New Roman" charset="0"/>
              </a:rPr>
              <a:t>English</a:t>
            </a:r>
          </a:p>
        </p:txBody>
      </p:sp>
      <p:graphicFrame>
        <p:nvGraphicFramePr>
          <p:cNvPr id="5" name="Content Placeholder 4">
            <a:extLst>
              <a:ext uri="{FF2B5EF4-FFF2-40B4-BE49-F238E27FC236}">
                <a16:creationId xmlns:a16="http://schemas.microsoft.com/office/drawing/2014/main" id="{F4ADBA93-BF22-2B48-823D-85D329CEC471}"/>
              </a:ext>
            </a:extLst>
          </p:cNvPr>
          <p:cNvGraphicFramePr>
            <a:graphicFrameLocks noGrp="1"/>
          </p:cNvGraphicFramePr>
          <p:nvPr>
            <p:ph idx="1"/>
            <p:extLst>
              <p:ext uri="{D42A27DB-BD31-4B8C-83A1-F6EECF244321}">
                <p14:modId xmlns:p14="http://schemas.microsoft.com/office/powerpoint/2010/main" val="1859314311"/>
              </p:ext>
            </p:extLst>
          </p:nvPr>
        </p:nvGraphicFramePr>
        <p:xfrm>
          <a:off x="1523828" y="989352"/>
          <a:ext cx="9354207" cy="5715964"/>
        </p:xfrm>
        <a:graphic>
          <a:graphicData uri="http://schemas.openxmlformats.org/drawingml/2006/table">
            <a:tbl>
              <a:tblPr firstRow="1" firstCol="1" bandRow="1">
                <a:tableStyleId>{FABFCF23-3B69-468F-B69F-88F6DE6A72F2}</a:tableStyleId>
              </a:tblPr>
              <a:tblGrid>
                <a:gridCol w="1672884">
                  <a:extLst>
                    <a:ext uri="{9D8B030D-6E8A-4147-A177-3AD203B41FA5}">
                      <a16:colId xmlns:a16="http://schemas.microsoft.com/office/drawing/2014/main" val="3644467786"/>
                    </a:ext>
                  </a:extLst>
                </a:gridCol>
                <a:gridCol w="1658943">
                  <a:extLst>
                    <a:ext uri="{9D8B030D-6E8A-4147-A177-3AD203B41FA5}">
                      <a16:colId xmlns:a16="http://schemas.microsoft.com/office/drawing/2014/main" val="1154918824"/>
                    </a:ext>
                  </a:extLst>
                </a:gridCol>
                <a:gridCol w="1840172">
                  <a:extLst>
                    <a:ext uri="{9D8B030D-6E8A-4147-A177-3AD203B41FA5}">
                      <a16:colId xmlns:a16="http://schemas.microsoft.com/office/drawing/2014/main" val="3893175700"/>
                    </a:ext>
                  </a:extLst>
                </a:gridCol>
                <a:gridCol w="4182208">
                  <a:extLst>
                    <a:ext uri="{9D8B030D-6E8A-4147-A177-3AD203B41FA5}">
                      <a16:colId xmlns:a16="http://schemas.microsoft.com/office/drawing/2014/main" val="194163017"/>
                    </a:ext>
                  </a:extLst>
                </a:gridCol>
              </a:tblGrid>
              <a:tr h="1968903">
                <a:tc>
                  <a:txBody>
                    <a:bodyPr/>
                    <a:lstStyle/>
                    <a:p>
                      <a:pPr marL="0" marR="0" algn="ctr">
                        <a:lnSpc>
                          <a:spcPct val="115000"/>
                        </a:lnSpc>
                        <a:spcBef>
                          <a:spcPts val="0"/>
                        </a:spcBef>
                        <a:spcAft>
                          <a:spcPts val="1000"/>
                        </a:spcAft>
                      </a:pPr>
                      <a:r>
                        <a:rPr lang="en-US" sz="1600" dirty="0">
                          <a:effectLst/>
                        </a:rPr>
                        <a:t>High School Performance</a:t>
                      </a:r>
                    </a:p>
                    <a:p>
                      <a:pPr marL="0" marR="0" algn="ctr">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Average Success Rate</a:t>
                      </a:r>
                    </a:p>
                    <a:p>
                      <a:pPr marL="0" marR="0" algn="ctr">
                        <a:lnSpc>
                          <a:spcPct val="115000"/>
                        </a:lnSpc>
                        <a:spcBef>
                          <a:spcPts val="0"/>
                        </a:spcBef>
                        <a:spcAft>
                          <a:spcPts val="1000"/>
                        </a:spcAft>
                      </a:pPr>
                      <a:r>
                        <a:rPr lang="en-US" sz="1600" dirty="0">
                          <a:effectLst/>
                        </a:rPr>
                        <a:t>Students Enrolling Directly in Transfer-Level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One-Year Completion of Transfer-Level</a:t>
                      </a:r>
                    </a:p>
                    <a:p>
                      <a:pPr marL="0" marR="0" algn="ctr">
                        <a:lnSpc>
                          <a:spcPct val="115000"/>
                        </a:lnSpc>
                        <a:spcBef>
                          <a:spcPts val="0"/>
                        </a:spcBef>
                        <a:spcAft>
                          <a:spcPts val="1000"/>
                        </a:spcAft>
                      </a:pPr>
                      <a:r>
                        <a:rPr lang="en-US" sz="1600" dirty="0">
                          <a:effectLst/>
                        </a:rPr>
                        <a:t>Students Enrolling One Level Below Transfer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AB 705-Compliant Placement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1482284"/>
                  </a:ext>
                </a:extLst>
              </a:tr>
              <a:tr h="1183015">
                <a:tc>
                  <a:txBody>
                    <a:bodyPr/>
                    <a:lstStyle/>
                    <a:p>
                      <a:pPr marL="0" marR="0" algn="ctr">
                        <a:lnSpc>
                          <a:spcPct val="115000"/>
                        </a:lnSpc>
                        <a:spcBef>
                          <a:spcPts val="0"/>
                        </a:spcBef>
                        <a:spcAft>
                          <a:spcPts val="1000"/>
                        </a:spcAft>
                      </a:pPr>
                      <a:r>
                        <a:rPr lang="en-US" sz="1600" dirty="0">
                          <a:effectLst/>
                        </a:rPr>
                        <a:t> </a:t>
                      </a:r>
                    </a:p>
                    <a:p>
                      <a:pPr marL="0" marR="0" algn="ctr">
                        <a:lnSpc>
                          <a:spcPct val="115000"/>
                        </a:lnSpc>
                        <a:spcBef>
                          <a:spcPts val="0"/>
                        </a:spcBef>
                        <a:spcAft>
                          <a:spcPts val="1000"/>
                        </a:spcAft>
                      </a:pPr>
                      <a:r>
                        <a:rPr lang="en-US" sz="1600" dirty="0">
                          <a:effectLst/>
                        </a:rPr>
                        <a:t>High School GPA ≥ 2.6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 </a:t>
                      </a:r>
                    </a:p>
                    <a:p>
                      <a:pPr marL="0" marR="0" algn="ctr">
                        <a:lnSpc>
                          <a:spcPct val="115000"/>
                        </a:lnSpc>
                        <a:spcBef>
                          <a:spcPts val="0"/>
                        </a:spcBef>
                        <a:spcAft>
                          <a:spcPts val="1000"/>
                        </a:spcAft>
                      </a:pPr>
                      <a:r>
                        <a:rPr lang="en-US" sz="1600" dirty="0">
                          <a:effectLst/>
                        </a:rPr>
                        <a:t>80%</a:t>
                      </a:r>
                    </a:p>
                    <a:p>
                      <a:pPr marL="0" marR="0" algn="ctr">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 </a:t>
                      </a:r>
                    </a:p>
                    <a:p>
                      <a:pPr marL="0" marR="0" algn="ctr">
                        <a:lnSpc>
                          <a:spcPct val="115000"/>
                        </a:lnSpc>
                        <a:spcBef>
                          <a:spcPts val="0"/>
                        </a:spcBef>
                        <a:spcAft>
                          <a:spcPts val="1000"/>
                        </a:spcAft>
                      </a:pPr>
                      <a:r>
                        <a:rPr lang="en-US" sz="1600" dirty="0">
                          <a:effectLst/>
                        </a:rPr>
                        <a:t>40%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600" dirty="0">
                          <a:effectLst/>
                        </a:rPr>
                        <a:t>Transfer-Level English Composition</a:t>
                      </a:r>
                    </a:p>
                    <a:p>
                      <a:pPr marL="0" marR="0">
                        <a:lnSpc>
                          <a:spcPct val="115000"/>
                        </a:lnSpc>
                        <a:spcBef>
                          <a:spcPts val="0"/>
                        </a:spcBef>
                        <a:spcAft>
                          <a:spcPts val="1000"/>
                        </a:spcAft>
                      </a:pPr>
                      <a:r>
                        <a:rPr lang="en-US" sz="1600" dirty="0">
                          <a:effectLst/>
                        </a:rPr>
                        <a:t>No change in level of support required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7541102"/>
                  </a:ext>
                </a:extLst>
              </a:tr>
              <a:tr h="1188262">
                <a:tc>
                  <a:txBody>
                    <a:bodyPr/>
                    <a:lstStyle/>
                    <a:p>
                      <a:pPr marL="0" marR="0" algn="ctr">
                        <a:lnSpc>
                          <a:spcPct val="115000"/>
                        </a:lnSpc>
                        <a:spcBef>
                          <a:spcPts val="0"/>
                        </a:spcBef>
                        <a:spcAft>
                          <a:spcPts val="1000"/>
                        </a:spcAft>
                      </a:pPr>
                      <a:r>
                        <a:rPr lang="en-US" sz="1600" u="none" strike="noStrike">
                          <a:effectLst/>
                        </a:rPr>
                        <a:t> </a:t>
                      </a:r>
                      <a:endParaRPr lang="en-US" sz="1600">
                        <a:effectLst/>
                      </a:endParaRPr>
                    </a:p>
                    <a:p>
                      <a:pPr marL="0" marR="0" algn="ctr">
                        <a:lnSpc>
                          <a:spcPct val="115000"/>
                        </a:lnSpc>
                        <a:spcBef>
                          <a:spcPts val="0"/>
                        </a:spcBef>
                        <a:spcAft>
                          <a:spcPts val="1000"/>
                        </a:spcAft>
                      </a:pPr>
                      <a:r>
                        <a:rPr lang="en-US" sz="1600">
                          <a:effectLst/>
                        </a:rPr>
                        <a:t>High School GPA 1.9-2.6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 </a:t>
                      </a:r>
                    </a:p>
                    <a:p>
                      <a:pPr marL="0" marR="0" algn="ctr">
                        <a:lnSpc>
                          <a:spcPct val="115000"/>
                        </a:lnSpc>
                        <a:spcBef>
                          <a:spcPts val="0"/>
                        </a:spcBef>
                        <a:spcAft>
                          <a:spcPts val="1000"/>
                        </a:spcAft>
                      </a:pPr>
                      <a:r>
                        <a:rPr lang="en-US" sz="1600">
                          <a:effectLst/>
                        </a:rPr>
                        <a:t>59%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dirty="0">
                          <a:effectLst/>
                        </a:rPr>
                        <a:t> </a:t>
                      </a:r>
                    </a:p>
                    <a:p>
                      <a:pPr marL="0" marR="0" algn="ctr">
                        <a:lnSpc>
                          <a:spcPct val="115000"/>
                        </a:lnSpc>
                        <a:spcBef>
                          <a:spcPts val="0"/>
                        </a:spcBef>
                        <a:spcAft>
                          <a:spcPts val="1000"/>
                        </a:spcAft>
                      </a:pPr>
                      <a:r>
                        <a:rPr lang="en-US" sz="1600" dirty="0">
                          <a:effectLst/>
                        </a:rPr>
                        <a:t>22%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600" dirty="0">
                          <a:effectLst/>
                        </a:rPr>
                        <a:t>Transfer-Level English Composition</a:t>
                      </a:r>
                    </a:p>
                    <a:p>
                      <a:pPr marL="0" marR="0">
                        <a:lnSpc>
                          <a:spcPct val="115000"/>
                        </a:lnSpc>
                        <a:spcBef>
                          <a:spcPts val="0"/>
                        </a:spcBef>
                        <a:spcAft>
                          <a:spcPts val="1000"/>
                        </a:spcAft>
                      </a:pPr>
                      <a:r>
                        <a:rPr lang="en-US" sz="1600" dirty="0">
                          <a:effectLst/>
                        </a:rPr>
                        <a:t>Additional academic and co-requisite support should be considered to improve success rates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217098"/>
                  </a:ext>
                </a:extLst>
              </a:tr>
              <a:tr h="1188262">
                <a:tc>
                  <a:txBody>
                    <a:bodyPr/>
                    <a:lstStyle/>
                    <a:p>
                      <a:pPr marL="0" marR="0" algn="ctr">
                        <a:lnSpc>
                          <a:spcPct val="115000"/>
                        </a:lnSpc>
                        <a:spcBef>
                          <a:spcPts val="0"/>
                        </a:spcBef>
                        <a:spcAft>
                          <a:spcPts val="1000"/>
                        </a:spcAft>
                      </a:pPr>
                      <a:r>
                        <a:rPr lang="en-US" sz="1600" u="none" strike="noStrike">
                          <a:effectLst/>
                        </a:rPr>
                        <a:t> </a:t>
                      </a:r>
                      <a:endParaRPr lang="en-US" sz="1600">
                        <a:effectLst/>
                      </a:endParaRPr>
                    </a:p>
                    <a:p>
                      <a:pPr marL="0" marR="0" algn="ctr">
                        <a:lnSpc>
                          <a:spcPct val="115000"/>
                        </a:lnSpc>
                        <a:spcBef>
                          <a:spcPts val="0"/>
                        </a:spcBef>
                        <a:spcAft>
                          <a:spcPts val="1000"/>
                        </a:spcAft>
                      </a:pPr>
                      <a:r>
                        <a:rPr lang="en-US" sz="1600">
                          <a:effectLst/>
                        </a:rPr>
                        <a:t>High School GPA &lt; 1.9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 </a:t>
                      </a:r>
                    </a:p>
                    <a:p>
                      <a:pPr marL="0" marR="0" algn="ctr">
                        <a:lnSpc>
                          <a:spcPct val="115000"/>
                        </a:lnSpc>
                        <a:spcBef>
                          <a:spcPts val="0"/>
                        </a:spcBef>
                        <a:spcAft>
                          <a:spcPts val="1000"/>
                        </a:spcAft>
                      </a:pPr>
                      <a:r>
                        <a:rPr lang="en-US" sz="1600">
                          <a:effectLst/>
                        </a:rPr>
                        <a:t>43%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 </a:t>
                      </a:r>
                    </a:p>
                    <a:p>
                      <a:pPr marL="0" marR="0" algn="ctr">
                        <a:lnSpc>
                          <a:spcPct val="115000"/>
                        </a:lnSpc>
                        <a:spcBef>
                          <a:spcPts val="0"/>
                        </a:spcBef>
                        <a:spcAft>
                          <a:spcPts val="100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600" dirty="0">
                          <a:effectLst/>
                        </a:rPr>
                        <a:t>Transfer-Level English Composition</a:t>
                      </a:r>
                    </a:p>
                    <a:p>
                      <a:pPr marL="0" marR="0">
                        <a:lnSpc>
                          <a:spcPct val="115000"/>
                        </a:lnSpc>
                        <a:spcBef>
                          <a:spcPts val="0"/>
                        </a:spcBef>
                        <a:spcAft>
                          <a:spcPts val="1000"/>
                        </a:spcAft>
                      </a:pPr>
                      <a:r>
                        <a:rPr lang="en-US" sz="1600" dirty="0">
                          <a:effectLst/>
                        </a:rPr>
                        <a:t>Additional academic and co-requisite support should be provided to improve success rates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4626328"/>
                  </a:ext>
                </a:extLst>
              </a:tr>
            </a:tbl>
          </a:graphicData>
        </a:graphic>
      </p:graphicFrame>
      <p:sp>
        <p:nvSpPr>
          <p:cNvPr id="6" name="Rectangle 1">
            <a:extLst>
              <a:ext uri="{FF2B5EF4-FFF2-40B4-BE49-F238E27FC236}">
                <a16:creationId xmlns:a16="http://schemas.microsoft.com/office/drawing/2014/main" id="{68BC92C4-A641-FB4F-8D8A-9824FBBF2773}"/>
              </a:ext>
            </a:extLst>
          </p:cNvPr>
          <p:cNvSpPr>
            <a:spLocks noChangeArrowheads="1"/>
          </p:cNvSpPr>
          <p:nvPr/>
        </p:nvSpPr>
        <p:spPr bwMode="auto">
          <a:xfrm>
            <a:off x="-3524021" y="-55151"/>
            <a:ext cx="1784409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Segoe UI Light"/>
                <a:ea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1367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1844</TotalTime>
  <Words>1051</Words>
  <Application>Microsoft Macintosh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Segoe UI Light</vt:lpstr>
      <vt:lpstr>Times New Roman</vt:lpstr>
      <vt:lpstr>ASCCC</vt:lpstr>
      <vt:lpstr>AB 705 Implementation requirements</vt:lpstr>
      <vt:lpstr>Requirements of the law and  definitions</vt:lpstr>
      <vt:lpstr>AB 705</vt:lpstr>
      <vt:lpstr>AB 705: What is a Year?</vt:lpstr>
      <vt:lpstr>AB 705 – When Does the Clock Start?</vt:lpstr>
      <vt:lpstr>AB 705 – Highly Unlikely and Maximize Likelihood</vt:lpstr>
      <vt:lpstr>AB 705 – What Does That Mean for Colleges?</vt:lpstr>
      <vt:lpstr>Chancellor’s office guidance for English</vt:lpstr>
      <vt:lpstr>English</vt:lpstr>
      <vt:lpstr>What does this mean for English?</vt:lpstr>
      <vt:lpstr>Chancellor’s office guidance for mathematics</vt:lpstr>
      <vt:lpstr>Statistics</vt:lpstr>
      <vt:lpstr>Mathematics Placement</vt:lpstr>
      <vt:lpstr>eSL</vt:lpstr>
      <vt:lpstr>ESL</vt:lpstr>
      <vt:lpstr>Additional information</vt:lpstr>
      <vt:lpstr>Transcript Data</vt:lpstr>
      <vt:lpstr>Students that Don’t Graduate</vt:lpstr>
      <vt:lpstr>Accuplacer</vt:lpstr>
      <vt:lpstr>Availability of Data</vt:lpstr>
      <vt:lpstr>Assessment Tools</vt:lpstr>
      <vt:lpstr>Questions?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Rutan, Craig</cp:lastModifiedBy>
  <cp:revision>209</cp:revision>
  <cp:lastPrinted>2017-10-22T17:16:51Z</cp:lastPrinted>
  <dcterms:created xsi:type="dcterms:W3CDTF">2017-10-02T12:56:57Z</dcterms:created>
  <dcterms:modified xsi:type="dcterms:W3CDTF">2018-05-19T03:36:11Z</dcterms:modified>
</cp:coreProperties>
</file>