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6" r:id="rId2"/>
    <p:sldId id="272" r:id="rId3"/>
    <p:sldId id="279" r:id="rId4"/>
    <p:sldId id="300" r:id="rId5"/>
    <p:sldId id="284" r:id="rId6"/>
    <p:sldId id="290" r:id="rId7"/>
    <p:sldId id="296" r:id="rId8"/>
    <p:sldId id="297" r:id="rId9"/>
    <p:sldId id="287" r:id="rId10"/>
    <p:sldId id="302" r:id="rId11"/>
    <p:sldId id="298" r:id="rId12"/>
    <p:sldId id="305" r:id="rId13"/>
    <p:sldId id="299" r:id="rId14"/>
    <p:sldId id="303" r:id="rId15"/>
    <p:sldId id="301" r:id="rId16"/>
    <p:sldId id="306" r:id="rId17"/>
    <p:sldId id="267" r:id="rId18"/>
    <p:sldId id="289" r:id="rId19"/>
    <p:sldId id="307" r:id="rId20"/>
  </p:sldIdLst>
  <p:sldSz cx="9144000" cy="6858000" type="overhead"/>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89"/>
    <p:restoredTop sz="83425" autoAdjust="0"/>
  </p:normalViewPr>
  <p:slideViewPr>
    <p:cSldViewPr snapToGrid="0" snapToObjects="1">
      <p:cViewPr varScale="1">
        <p:scale>
          <a:sx n="76" d="100"/>
          <a:sy n="76" d="100"/>
        </p:scale>
        <p:origin x="1464"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C9EEC53-FCEB-BA44-8403-BAA492F48AEE}" type="datetimeFigureOut">
              <a:rPr lang="en-US" smtClean="0"/>
              <a:t>4/11/18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5FDB693-0342-544D-BBCA-E7193DBA2A83}" type="slidenum">
              <a:rPr lang="en-US" smtClean="0"/>
              <a:t>‹#›</a:t>
            </a:fld>
            <a:endParaRPr lang="en-US" dirty="0"/>
          </a:p>
        </p:txBody>
      </p:sp>
    </p:spTree>
    <p:extLst>
      <p:ext uri="{BB962C8B-B14F-4D97-AF65-F5344CB8AC3E}">
        <p14:creationId xmlns:p14="http://schemas.microsoft.com/office/powerpoint/2010/main" val="2038865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3"/>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2017 ASCCC Curriculum Regionals</a:t>
            </a:r>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2017 ASCCC Curriculum Regionals</a:t>
            </a:r>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1"/>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1"/>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2017 ASCCC Curriculum Regionals</a:t>
            </a:r>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2514600" y="1524"/>
            <a:ext cx="4114800" cy="329184"/>
          </a:xfrm>
        </p:spPr>
        <p:txBody>
          <a:bodyPr/>
          <a:lstStyle/>
          <a:p>
            <a:r>
              <a:rPr lang="en-US" dirty="0"/>
              <a:t>2017 ASCCC Curriculum Regionals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7"/>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2017 ASCCC Curriculum Regionals</a:t>
            </a:r>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2017 ASCCC Curriculum Regionals</a:t>
            </a:r>
          </a:p>
        </p:txBody>
      </p:sp>
      <p:sp>
        <p:nvSpPr>
          <p:cNvPr id="7" name="Slide Number Placeholder 6"/>
          <p:cNvSpPr>
            <a:spLocks noGrp="1"/>
          </p:cNvSpPr>
          <p:nvPr>
            <p:ph type="sldNum" sz="quarter" idx="12"/>
          </p:nvPr>
        </p:nvSpPr>
        <p:spPr/>
        <p:txBody>
          <a:bodyPr/>
          <a:lstStyle/>
          <a:p>
            <a:fld id="{FFD1E92A-3C10-0743-B93B-950DF699F23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1"/>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1"/>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a:t>2017 ASCCC Curriculum Regionals</a:t>
            </a:r>
          </a:p>
        </p:txBody>
      </p:sp>
      <p:sp>
        <p:nvSpPr>
          <p:cNvPr id="9" name="Slide Number Placeholder 8"/>
          <p:cNvSpPr>
            <a:spLocks noGrp="1"/>
          </p:cNvSpPr>
          <p:nvPr>
            <p:ph type="sldNum" sz="quarter" idx="12"/>
          </p:nvPr>
        </p:nvSpPr>
        <p:spPr/>
        <p:txBody>
          <a:bodyPr/>
          <a:lstStyle/>
          <a:p>
            <a:fld id="{FFD1E92A-3C10-0743-B93B-950DF699F23F}" type="slidenum">
              <a:rPr lang="en-US" smtClean="0"/>
              <a:t>‹#›</a:t>
            </a:fld>
            <a:endParaRPr lang="en-US" dirty="0"/>
          </a:p>
        </p:txBody>
      </p:sp>
      <p:cxnSp>
        <p:nvCxnSpPr>
          <p:cNvPr id="11" name="Straight Connector 10"/>
          <p:cNvCxnSpPr/>
          <p:nvPr/>
        </p:nvCxnSpPr>
        <p:spPr>
          <a:xfrm rot="5400000">
            <a:off x="2217818"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2017 ASCCC Curriculum Regionals</a:t>
            </a:r>
          </a:p>
        </p:txBody>
      </p:sp>
      <p:sp>
        <p:nvSpPr>
          <p:cNvPr id="5" name="Slide Number Placeholder 4"/>
          <p:cNvSpPr>
            <a:spLocks noGrp="1"/>
          </p:cNvSpPr>
          <p:nvPr>
            <p:ph type="sldNum" sz="quarter" idx="12"/>
          </p:nvPr>
        </p:nvSpPr>
        <p:spPr/>
        <p:txBody>
          <a:bodyPr/>
          <a:lstStyle/>
          <a:p>
            <a:fld id="{FFD1E92A-3C10-0743-B93B-950DF699F23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2017 ASCCC Curriculum Regionals</a:t>
            </a:r>
          </a:p>
        </p:txBody>
      </p:sp>
      <p:sp>
        <p:nvSpPr>
          <p:cNvPr id="4" name="Slide Number Placeholder 3"/>
          <p:cNvSpPr>
            <a:spLocks noGrp="1"/>
          </p:cNvSpPr>
          <p:nvPr>
            <p:ph type="sldNum" sz="quarter" idx="12"/>
          </p:nvPr>
        </p:nvSpPr>
        <p:spPr/>
        <p:txBody>
          <a:bodyPr/>
          <a:lstStyle/>
          <a:p>
            <a:fld id="{FFD1E92A-3C10-0743-B93B-950DF699F23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2130555"/>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9" name="Straight Connector 8"/>
          <p:cNvCxnSpPr/>
          <p:nvPr/>
        </p:nvCxnSpPr>
        <p:spPr>
          <a:xfrm rot="5400000">
            <a:off x="-13116" y="3580208"/>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Date Placeholder 7"/>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r>
              <a:rPr lang="en-US" dirty="0"/>
              <a:t>2017 ASCCC Curriculum Regionals</a:t>
            </a:r>
          </a:p>
        </p:txBody>
      </p:sp>
      <p:sp>
        <p:nvSpPr>
          <p:cNvPr id="11" name="Slide Number Placeholder 10"/>
          <p:cNvSpPr>
            <a:spLocks noGrp="1"/>
          </p:cNvSpPr>
          <p:nvPr>
            <p:ph type="sldNum" sz="quarter" idx="12"/>
          </p:nvPr>
        </p:nvSpPr>
        <p:spPr/>
        <p:txBody>
          <a:bodyPr/>
          <a:lstStyle/>
          <a:p>
            <a:fld id="{FFD1E92A-3C10-0743-B93B-950DF699F23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2017 ASCCC Curriculum Regionals</a:t>
            </a:r>
          </a:p>
        </p:txBody>
      </p:sp>
      <p:sp>
        <p:nvSpPr>
          <p:cNvPr id="7" name="Slide Number Placeholder 6"/>
          <p:cNvSpPr>
            <a:spLocks noGrp="1"/>
          </p:cNvSpPr>
          <p:nvPr>
            <p:ph type="sldNum" sz="quarter" idx="12"/>
          </p:nvPr>
        </p:nvSpPr>
        <p:spPr/>
        <p:txBody>
          <a:bodyPr/>
          <a:lstStyle/>
          <a:p>
            <a:fld id="{FFD1E92A-3C10-0743-B93B-950DF699F23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457200" y="533401"/>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dirty="0"/>
              <a:t>2017 ASCCC Curriculum Regionals</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FD1E92A-3C10-0743-B93B-950DF699F23F}" type="slidenum">
              <a:rPr lang="en-US" smtClean="0"/>
              <a:t>‹#›</a:t>
            </a:fld>
            <a:endParaRPr lang="en-US" dirty="0"/>
          </a:p>
        </p:txBody>
      </p:sp>
    </p:spTree>
    <p:extLst>
      <p:ext uri="{BB962C8B-B14F-4D97-AF65-F5344CB8AC3E}">
        <p14:creationId xmlns:p14="http://schemas.microsoft.com/office/powerpoint/2010/main" val="46057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mailto:rutan_craig@sccollege.edu" TargetMode="External"/><Relationship Id="rId2" Type="http://schemas.openxmlformats.org/officeDocument/2006/relationships/hyperlink" Target="mailto:jbruno@sierracollege.edu" TargetMode="External"/><Relationship Id="rId1" Type="http://schemas.openxmlformats.org/officeDocument/2006/relationships/slideLayout" Target="../slideLayouts/slideLayout2.xml"/><Relationship Id="rId4" Type="http://schemas.openxmlformats.org/officeDocument/2006/relationships/hyperlink" Target="mailto:shawl@smccd.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latin typeface="Calibri" charset="0"/>
                <a:ea typeface="Calibri" charset="0"/>
                <a:cs typeface="Calibri" charset="0"/>
              </a:rPr>
              <a:t>Additional information about ab 705</a:t>
            </a:r>
          </a:p>
        </p:txBody>
      </p:sp>
      <p:sp>
        <p:nvSpPr>
          <p:cNvPr id="3" name="Subtitle 2"/>
          <p:cNvSpPr>
            <a:spLocks noGrp="1"/>
          </p:cNvSpPr>
          <p:nvPr>
            <p:ph type="subTitle" idx="1"/>
          </p:nvPr>
        </p:nvSpPr>
        <p:spPr>
          <a:xfrm>
            <a:off x="685801" y="3505200"/>
            <a:ext cx="7948535" cy="1752600"/>
          </a:xfrm>
        </p:spPr>
        <p:txBody>
          <a:bodyPr/>
          <a:lstStyle/>
          <a:p>
            <a:r>
              <a:rPr lang="en-US" dirty="0"/>
              <a:t>Julie Bruno, ASCCC President</a:t>
            </a:r>
          </a:p>
          <a:p>
            <a:r>
              <a:rPr lang="en-US" dirty="0"/>
              <a:t>Craig Rutan, ASCCC Area D Representative</a:t>
            </a:r>
          </a:p>
          <a:p>
            <a:r>
              <a:rPr lang="en-US"/>
              <a:t>Leigh Anne </a:t>
            </a:r>
            <a:r>
              <a:rPr lang="en-US" dirty="0"/>
              <a:t>Shaw, Skyline College</a:t>
            </a:r>
          </a:p>
        </p:txBody>
      </p:sp>
      <p:pic>
        <p:nvPicPr>
          <p:cNvPr id="4" name="Picture 3" descr="ASCCC_Logo"/>
          <p:cNvPicPr/>
          <p:nvPr/>
        </p:nvPicPr>
        <p:blipFill>
          <a:blip r:embed="rId2"/>
          <a:srcRect/>
          <a:stretch>
            <a:fillRect/>
          </a:stretch>
        </p:blipFill>
        <p:spPr bwMode="auto">
          <a:xfrm>
            <a:off x="2777666" y="444468"/>
            <a:ext cx="3173752" cy="786470"/>
          </a:xfrm>
          <a:prstGeom prst="rect">
            <a:avLst/>
          </a:prstGeom>
          <a:noFill/>
          <a:ln w="9525">
            <a:noFill/>
            <a:miter lim="800000"/>
            <a:headEnd/>
            <a:tailEnd/>
          </a:ln>
        </p:spPr>
      </p:pic>
      <p:sp>
        <p:nvSpPr>
          <p:cNvPr id="6" name="TextBox 5"/>
          <p:cNvSpPr txBox="1"/>
          <p:nvPr/>
        </p:nvSpPr>
        <p:spPr>
          <a:xfrm>
            <a:off x="3794317" y="6152908"/>
            <a:ext cx="5129550" cy="461665"/>
          </a:xfrm>
          <a:prstGeom prst="rect">
            <a:avLst/>
          </a:prstGeom>
          <a:noFill/>
        </p:spPr>
        <p:txBody>
          <a:bodyPr wrap="square" rtlCol="0">
            <a:spAutoFit/>
          </a:bodyPr>
          <a:lstStyle/>
          <a:p>
            <a:r>
              <a:rPr lang="en-US" sz="2400" b="1" dirty="0">
                <a:solidFill>
                  <a:schemeClr val="accent1"/>
                </a:solidFill>
                <a:latin typeface="Calibri" charset="0"/>
                <a:ea typeface="Calibri" charset="0"/>
                <a:cs typeface="Calibri" charset="0"/>
              </a:rPr>
              <a:t>2018 ASCCC Spring Plenary Session</a:t>
            </a:r>
          </a:p>
        </p:txBody>
      </p:sp>
    </p:spTree>
    <p:extLst>
      <p:ext uri="{BB962C8B-B14F-4D97-AF65-F5344CB8AC3E}">
        <p14:creationId xmlns:p14="http://schemas.microsoft.com/office/powerpoint/2010/main" val="378339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53BBC-BDCA-4FA3-9B65-D323B34FEB31}"/>
              </a:ext>
            </a:extLst>
          </p:cNvPr>
          <p:cNvSpPr>
            <a:spLocks noGrp="1"/>
          </p:cNvSpPr>
          <p:nvPr>
            <p:ph type="title"/>
          </p:nvPr>
        </p:nvSpPr>
        <p:spPr/>
        <p:txBody>
          <a:bodyPr/>
          <a:lstStyle/>
          <a:p>
            <a:r>
              <a:rPr lang="en-US" dirty="0">
                <a:cs typeface="Arial"/>
              </a:rPr>
              <a:t>ESL</a:t>
            </a:r>
            <a:endParaRPr lang="en-US" dirty="0"/>
          </a:p>
        </p:txBody>
      </p:sp>
      <p:sp>
        <p:nvSpPr>
          <p:cNvPr id="3" name="Content Placeholder 2">
            <a:extLst>
              <a:ext uri="{FF2B5EF4-FFF2-40B4-BE49-F238E27FC236}">
                <a16:creationId xmlns:a16="http://schemas.microsoft.com/office/drawing/2014/main" id="{F116DD11-ED25-4737-BC7D-EB7F1F68658B}"/>
              </a:ext>
            </a:extLst>
          </p:cNvPr>
          <p:cNvSpPr>
            <a:spLocks noGrp="1"/>
          </p:cNvSpPr>
          <p:nvPr>
            <p:ph idx="1"/>
          </p:nvPr>
        </p:nvSpPr>
        <p:spPr/>
        <p:txBody>
          <a:bodyPr vert="horz" lIns="91440" tIns="45720" rIns="91440" bIns="45720" rtlCol="0" anchor="t">
            <a:normAutofit/>
          </a:bodyPr>
          <a:lstStyle/>
          <a:p>
            <a:r>
              <a:rPr lang="en-US" sz="2800" dirty="0">
                <a:cs typeface="Arial"/>
              </a:rPr>
              <a:t>On March 22, 2018, the Chancellor’s Office issued a memo pertaining to English and Math implementation of AB 705. </a:t>
            </a:r>
            <a:r>
              <a:rPr lang="en-US" sz="2800" b="1" dirty="0">
                <a:cs typeface="Arial"/>
              </a:rPr>
              <a:t>It does not pertain to ESL.</a:t>
            </a:r>
          </a:p>
          <a:p>
            <a:r>
              <a:rPr lang="en-US" sz="2800" dirty="0">
                <a:cs typeface="Arial"/>
              </a:rPr>
              <a:t>A separate implementation group focused on ESL is working on recommendations.  </a:t>
            </a:r>
            <a:r>
              <a:rPr lang="en-US" sz="2800" u="sng" dirty="0">
                <a:cs typeface="Arial"/>
              </a:rPr>
              <a:t>No ESL recommendations have yet been adopted</a:t>
            </a:r>
            <a:r>
              <a:rPr lang="en-US" sz="2800" dirty="0">
                <a:cs typeface="Arial"/>
              </a:rPr>
              <a:t>.</a:t>
            </a:r>
          </a:p>
          <a:p>
            <a:pPr lvl="1"/>
            <a:r>
              <a:rPr lang="en-US" sz="2400" dirty="0">
                <a:cs typeface="Arial"/>
              </a:rPr>
              <a:t>ESL departments can still use placement tests for now</a:t>
            </a:r>
          </a:p>
          <a:p>
            <a:pPr lvl="1"/>
            <a:r>
              <a:rPr lang="en-US" sz="2400" dirty="0">
                <a:cs typeface="Arial"/>
              </a:rPr>
              <a:t>ESL departments should begin looking at their programs to begin structuring for compliance</a:t>
            </a:r>
          </a:p>
        </p:txBody>
      </p:sp>
    </p:spTree>
    <p:extLst>
      <p:ext uri="{BB962C8B-B14F-4D97-AF65-F5344CB8AC3E}">
        <p14:creationId xmlns:p14="http://schemas.microsoft.com/office/powerpoint/2010/main" val="711486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2E8EC-C0EC-4C4E-9121-C61F9B66C593}"/>
              </a:ext>
            </a:extLst>
          </p:cNvPr>
          <p:cNvSpPr>
            <a:spLocks noGrp="1"/>
          </p:cNvSpPr>
          <p:nvPr>
            <p:ph type="title"/>
          </p:nvPr>
        </p:nvSpPr>
        <p:spPr/>
        <p:txBody>
          <a:bodyPr/>
          <a:lstStyle/>
          <a:p>
            <a:r>
              <a:rPr lang="en-US" dirty="0"/>
              <a:t>ESL</a:t>
            </a:r>
          </a:p>
        </p:txBody>
      </p:sp>
      <p:sp>
        <p:nvSpPr>
          <p:cNvPr id="3" name="Content Placeholder 2">
            <a:extLst>
              <a:ext uri="{FF2B5EF4-FFF2-40B4-BE49-F238E27FC236}">
                <a16:creationId xmlns:a16="http://schemas.microsoft.com/office/drawing/2014/main" id="{FFA81A37-83A1-4745-A6A9-3D194190E85B}"/>
              </a:ext>
            </a:extLst>
          </p:cNvPr>
          <p:cNvSpPr>
            <a:spLocks noGrp="1"/>
          </p:cNvSpPr>
          <p:nvPr>
            <p:ph idx="1"/>
          </p:nvPr>
        </p:nvSpPr>
        <p:spPr/>
        <p:txBody>
          <a:bodyPr vert="horz" lIns="91440" tIns="45720" rIns="91440" bIns="45720" rtlCol="0" anchor="t">
            <a:normAutofit/>
          </a:bodyPr>
          <a:lstStyle/>
          <a:p>
            <a:r>
              <a:rPr lang="en-US" sz="2800" dirty="0"/>
              <a:t>The law requires that colleges maximize the probability that ESL students complete a course equivalent to transfer level English (could be an ESL course) within six semesters (9 quarters)</a:t>
            </a:r>
            <a:r>
              <a:rPr lang="en-US" sz="2800" dirty="0">
                <a:cs typeface="Arial"/>
              </a:rPr>
              <a:t> </a:t>
            </a:r>
            <a:br>
              <a:rPr lang="en-US" sz="2800" dirty="0">
                <a:cs typeface="Arial"/>
              </a:rPr>
            </a:br>
            <a:endParaRPr lang="en-US" sz="2800" dirty="0">
              <a:cs typeface="Arial"/>
            </a:endParaRPr>
          </a:p>
          <a:p>
            <a:r>
              <a:rPr lang="en-US" sz="2800" dirty="0">
                <a:cs typeface="Arial"/>
              </a:rPr>
              <a:t>The intent of the law is NOT to:</a:t>
            </a:r>
          </a:p>
          <a:p>
            <a:pPr lvl="1"/>
            <a:r>
              <a:rPr lang="en-US" sz="2400" dirty="0">
                <a:cs typeface="Arial"/>
              </a:rPr>
              <a:t>cut ESL, or shift credit ESL into noncredit</a:t>
            </a:r>
          </a:p>
          <a:p>
            <a:pPr lvl="1"/>
            <a:r>
              <a:rPr lang="en-US" sz="2400" dirty="0">
                <a:cs typeface="Arial"/>
              </a:rPr>
              <a:t>limit ESL course offerings to ONLY courses leading to freshman comp</a:t>
            </a:r>
          </a:p>
          <a:p>
            <a:pPr lvl="1"/>
            <a:r>
              <a:rPr lang="en-US" sz="2400" dirty="0">
                <a:cs typeface="Arial"/>
              </a:rPr>
              <a:t>eliminate elective, support courses focused on specific language skills which are not part of the ESL sequence</a:t>
            </a:r>
          </a:p>
        </p:txBody>
      </p:sp>
    </p:spTree>
    <p:extLst>
      <p:ext uri="{BB962C8B-B14F-4D97-AF65-F5344CB8AC3E}">
        <p14:creationId xmlns:p14="http://schemas.microsoft.com/office/powerpoint/2010/main" val="20390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2E8EC-C0EC-4C4E-9121-C61F9B66C593}"/>
              </a:ext>
            </a:extLst>
          </p:cNvPr>
          <p:cNvSpPr>
            <a:spLocks noGrp="1"/>
          </p:cNvSpPr>
          <p:nvPr>
            <p:ph type="title"/>
          </p:nvPr>
        </p:nvSpPr>
        <p:spPr/>
        <p:txBody>
          <a:bodyPr/>
          <a:lstStyle/>
          <a:p>
            <a:r>
              <a:rPr lang="en-US" dirty="0"/>
              <a:t>ESL Re-envisioning</a:t>
            </a:r>
          </a:p>
        </p:txBody>
      </p:sp>
      <p:sp>
        <p:nvSpPr>
          <p:cNvPr id="3" name="Content Placeholder 2">
            <a:extLst>
              <a:ext uri="{FF2B5EF4-FFF2-40B4-BE49-F238E27FC236}">
                <a16:creationId xmlns:a16="http://schemas.microsoft.com/office/drawing/2014/main" id="{FFA81A37-83A1-4745-A6A9-3D194190E85B}"/>
              </a:ext>
            </a:extLst>
          </p:cNvPr>
          <p:cNvSpPr>
            <a:spLocks noGrp="1"/>
          </p:cNvSpPr>
          <p:nvPr>
            <p:ph idx="1"/>
          </p:nvPr>
        </p:nvSpPr>
        <p:spPr>
          <a:xfrm>
            <a:off x="457200" y="1600200"/>
            <a:ext cx="8229600" cy="5126064"/>
          </a:xfrm>
        </p:spPr>
        <p:txBody>
          <a:bodyPr vert="horz" lIns="91440" tIns="45720" rIns="91440" bIns="45720" rtlCol="0" anchor="t">
            <a:normAutofit lnSpcReduction="10000"/>
          </a:bodyPr>
          <a:lstStyle/>
          <a:p>
            <a:r>
              <a:rPr lang="en-US" dirty="0"/>
              <a:t>ESL departments are encouraged to reimagine their ESL sequences to provide their unique populations with the best support and language skill building within timeline laid out by the law. Campuses must support this.</a:t>
            </a:r>
          </a:p>
          <a:p>
            <a:pPr marL="0" indent="0">
              <a:buNone/>
            </a:pPr>
            <a:br>
              <a:rPr lang="en-US" dirty="0"/>
            </a:br>
            <a:r>
              <a:rPr lang="en-US" dirty="0"/>
              <a:t>Suggestions:</a:t>
            </a:r>
          </a:p>
          <a:p>
            <a:pPr lvl="1"/>
            <a:r>
              <a:rPr lang="en-US" sz="2400" i="1" dirty="0"/>
              <a:t>Integrating </a:t>
            </a:r>
            <a:r>
              <a:rPr lang="en-US" sz="2400" dirty="0"/>
              <a:t>ESL Reading/Writing/Grammar (separate sequences / multiple strands of required courses may no longer be compliant)</a:t>
            </a:r>
            <a:endParaRPr lang="en-US" sz="2400" dirty="0">
              <a:cs typeface="Arial"/>
            </a:endParaRPr>
          </a:p>
          <a:p>
            <a:pPr lvl="1"/>
            <a:r>
              <a:rPr lang="en-US" sz="2400" i="1" dirty="0">
                <a:cs typeface="Arial"/>
              </a:rPr>
              <a:t>Revising</a:t>
            </a:r>
            <a:r>
              <a:rPr lang="en-US" sz="2400" dirty="0">
                <a:cs typeface="Arial"/>
              </a:rPr>
              <a:t> pathways where ESL feeds directly into developmental English (this will not be compliant)</a:t>
            </a:r>
          </a:p>
          <a:p>
            <a:pPr lvl="1"/>
            <a:r>
              <a:rPr lang="en-US" sz="2400" i="1" dirty="0">
                <a:cs typeface="Arial"/>
              </a:rPr>
              <a:t>Exploring</a:t>
            </a:r>
            <a:r>
              <a:rPr lang="en-US" sz="2400" dirty="0">
                <a:cs typeface="Arial"/>
              </a:rPr>
              <a:t> cohort models, sections taught by professors with dual MQs, transferable ESL</a:t>
            </a:r>
          </a:p>
          <a:p>
            <a:pPr lvl="1"/>
            <a:r>
              <a:rPr lang="en-US" sz="2400" i="1" dirty="0">
                <a:cs typeface="Arial"/>
              </a:rPr>
              <a:t>Collaborating</a:t>
            </a:r>
            <a:r>
              <a:rPr lang="en-US" sz="2400" dirty="0">
                <a:cs typeface="Arial"/>
              </a:rPr>
              <a:t> across disciplines</a:t>
            </a:r>
            <a:endParaRPr lang="en-US" sz="2400" i="1" dirty="0">
              <a:cs typeface="Arial"/>
            </a:endParaRPr>
          </a:p>
          <a:p>
            <a:pPr lvl="1"/>
            <a:endParaRPr lang="en-US" dirty="0">
              <a:cs typeface="Arial"/>
            </a:endParaRPr>
          </a:p>
        </p:txBody>
      </p:sp>
    </p:spTree>
    <p:extLst>
      <p:ext uri="{BB962C8B-B14F-4D97-AF65-F5344CB8AC3E}">
        <p14:creationId xmlns:p14="http://schemas.microsoft.com/office/powerpoint/2010/main" val="306442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0AF84-5C99-114E-81B4-4E84D0B06935}"/>
              </a:ext>
            </a:extLst>
          </p:cNvPr>
          <p:cNvSpPr>
            <a:spLocks noGrp="1"/>
          </p:cNvSpPr>
          <p:nvPr>
            <p:ph type="title"/>
          </p:nvPr>
        </p:nvSpPr>
        <p:spPr/>
        <p:txBody>
          <a:bodyPr/>
          <a:lstStyle/>
          <a:p>
            <a:r>
              <a:rPr lang="en-US" dirty="0"/>
              <a:t>ESL Placement</a:t>
            </a:r>
          </a:p>
        </p:txBody>
      </p:sp>
      <p:sp>
        <p:nvSpPr>
          <p:cNvPr id="3" name="Content Placeholder 2">
            <a:extLst>
              <a:ext uri="{FF2B5EF4-FFF2-40B4-BE49-F238E27FC236}">
                <a16:creationId xmlns:a16="http://schemas.microsoft.com/office/drawing/2014/main" id="{E0BA0992-029F-3D45-A9C0-4CE07F2B5CFC}"/>
              </a:ext>
            </a:extLst>
          </p:cNvPr>
          <p:cNvSpPr>
            <a:spLocks noGrp="1"/>
          </p:cNvSpPr>
          <p:nvPr>
            <p:ph idx="1"/>
          </p:nvPr>
        </p:nvSpPr>
        <p:spPr/>
        <p:txBody>
          <a:bodyPr vert="horz" lIns="91440" tIns="45720" rIns="91440" bIns="45720" rtlCol="0" anchor="t">
            <a:noAutofit/>
          </a:bodyPr>
          <a:lstStyle/>
          <a:p>
            <a:r>
              <a:rPr lang="en-US" sz="2800" dirty="0"/>
              <a:t>AB 705 states "Instruction in English as a second language (ESL) is distinct from remediation in English. Students enrolled in ESL credit coursework are foreign language learners who require additional language training in English" </a:t>
            </a:r>
            <a:endParaRPr lang="en-US" sz="2800" dirty="0">
              <a:cs typeface="Arial"/>
            </a:endParaRPr>
          </a:p>
          <a:p>
            <a:pPr lvl="1"/>
            <a:r>
              <a:rPr lang="en-US" sz="2400" dirty="0"/>
              <a:t>Placement testing has long been critical for placement into language programs, ESL included</a:t>
            </a:r>
            <a:endParaRPr lang="en-US" sz="2400" dirty="0">
              <a:cs typeface="Arial"/>
            </a:endParaRPr>
          </a:p>
          <a:p>
            <a:pPr lvl="1"/>
            <a:r>
              <a:rPr lang="en-US" sz="2400" dirty="0"/>
              <a:t>Colleges have varying methods of directing students to take the English or ESL placement test; students usually have to choose to take the ESL assessment </a:t>
            </a:r>
            <a:endParaRPr lang="en-US" sz="2400" dirty="0">
              <a:cs typeface="Arial"/>
            </a:endParaRPr>
          </a:p>
          <a:p>
            <a:pPr lvl="1"/>
            <a:r>
              <a:rPr lang="en-US" sz="2400" dirty="0"/>
              <a:t>Placement tools and methods for ESL will need to be explored, and multiple measures must be used </a:t>
            </a:r>
            <a:endParaRPr lang="en-US" sz="2400" strike="sngStrike" dirty="0">
              <a:cs typeface="Arial"/>
            </a:endParaRPr>
          </a:p>
        </p:txBody>
      </p:sp>
    </p:spTree>
    <p:extLst>
      <p:ext uri="{BB962C8B-B14F-4D97-AF65-F5344CB8AC3E}">
        <p14:creationId xmlns:p14="http://schemas.microsoft.com/office/powerpoint/2010/main" val="262200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037AF-103B-4A39-A60C-6ABE27604F67}"/>
              </a:ext>
            </a:extLst>
          </p:cNvPr>
          <p:cNvSpPr>
            <a:spLocks noGrp="1"/>
          </p:cNvSpPr>
          <p:nvPr>
            <p:ph type="title"/>
          </p:nvPr>
        </p:nvSpPr>
        <p:spPr/>
        <p:txBody>
          <a:bodyPr/>
          <a:lstStyle/>
          <a:p>
            <a:r>
              <a:rPr lang="en-US" dirty="0">
                <a:cs typeface="Arial"/>
              </a:rPr>
              <a:t>ESL Placement Concerns</a:t>
            </a:r>
            <a:endParaRPr lang="en-US" dirty="0"/>
          </a:p>
        </p:txBody>
      </p:sp>
      <p:sp>
        <p:nvSpPr>
          <p:cNvPr id="3" name="Content Placeholder 2">
            <a:extLst>
              <a:ext uri="{FF2B5EF4-FFF2-40B4-BE49-F238E27FC236}">
                <a16:creationId xmlns:a16="http://schemas.microsoft.com/office/drawing/2014/main" id="{FE6CAF51-8D03-410E-91A0-95F832F91A8C}"/>
              </a:ext>
            </a:extLst>
          </p:cNvPr>
          <p:cNvSpPr>
            <a:spLocks noGrp="1"/>
          </p:cNvSpPr>
          <p:nvPr>
            <p:ph idx="1"/>
          </p:nvPr>
        </p:nvSpPr>
        <p:spPr/>
        <p:txBody>
          <a:bodyPr vert="horz" lIns="91440" tIns="45720" rIns="91440" bIns="45720" rtlCol="0" anchor="t">
            <a:noAutofit/>
          </a:bodyPr>
          <a:lstStyle/>
          <a:p>
            <a:r>
              <a:rPr lang="en-US" sz="3200" dirty="0">
                <a:solidFill>
                  <a:srgbClr val="000000"/>
                </a:solidFill>
                <a:cs typeface="Arial"/>
              </a:rPr>
              <a:t>ESL placement models using high school performance data have had mixed results</a:t>
            </a:r>
          </a:p>
          <a:p>
            <a:pPr lvl="2"/>
            <a:r>
              <a:rPr lang="en-US" sz="2400" dirty="0">
                <a:cs typeface="Arial"/>
              </a:rPr>
              <a:t>HS English Learner (EL) programs vary</a:t>
            </a:r>
          </a:p>
          <a:p>
            <a:pPr lvl="2"/>
            <a:r>
              <a:rPr lang="en-US" sz="2400" dirty="0">
                <a:cs typeface="Arial"/>
              </a:rPr>
              <a:t>Few HS EL programs indicate whether a student is EL</a:t>
            </a:r>
          </a:p>
          <a:p>
            <a:pPr lvl="2"/>
            <a:r>
              <a:rPr lang="en-US" sz="2400" dirty="0">
                <a:cs typeface="Arial"/>
              </a:rPr>
              <a:t>Campus outreach to high school seniors for AB 705 compliance can unintentionally "sweep" English language learners into transfer-level English despite not having sufficient English language study</a:t>
            </a:r>
          </a:p>
          <a:p>
            <a:pPr lvl="2"/>
            <a:r>
              <a:rPr lang="en-US" sz="2400" dirty="0">
                <a:cs typeface="Arial"/>
              </a:rPr>
              <a:t>An overwhelming majority of ESL students have no transcripts</a:t>
            </a:r>
          </a:p>
          <a:p>
            <a:pPr lvl="2"/>
            <a:r>
              <a:rPr lang="en-US" sz="2400" dirty="0">
                <a:cs typeface="Arial"/>
              </a:rPr>
              <a:t>80% of students in ESL courses have no </a:t>
            </a:r>
            <a:r>
              <a:rPr lang="en-US" sz="2400" dirty="0" err="1">
                <a:cs typeface="Arial"/>
              </a:rPr>
              <a:t>CalPass</a:t>
            </a:r>
            <a:r>
              <a:rPr lang="en-US" sz="2400" dirty="0">
                <a:cs typeface="Arial"/>
              </a:rPr>
              <a:t> data*  </a:t>
            </a:r>
            <a:endParaRPr lang="en-US" sz="2800" dirty="0">
              <a:cs typeface="Arial"/>
            </a:endParaRPr>
          </a:p>
        </p:txBody>
      </p:sp>
      <p:sp>
        <p:nvSpPr>
          <p:cNvPr id="4" name="TextBox 3"/>
          <p:cNvSpPr txBox="1"/>
          <p:nvPr/>
        </p:nvSpPr>
        <p:spPr>
          <a:xfrm>
            <a:off x="2464231" y="6446003"/>
            <a:ext cx="6493789" cy="369332"/>
          </a:xfrm>
          <a:prstGeom prst="rect">
            <a:avLst/>
          </a:prstGeom>
          <a:noFill/>
        </p:spPr>
        <p:txBody>
          <a:bodyPr wrap="square" rtlCol="0">
            <a:spAutoFit/>
          </a:bodyPr>
          <a:lstStyle/>
          <a:p>
            <a:r>
              <a:rPr lang="en-US" dirty="0">
                <a:cs typeface="Arial"/>
              </a:rPr>
              <a:t>*Source: Cypress College Office of Institutional Research)</a:t>
            </a:r>
          </a:p>
        </p:txBody>
      </p:sp>
    </p:spTree>
    <p:extLst>
      <p:ext uri="{BB962C8B-B14F-4D97-AF65-F5344CB8AC3E}">
        <p14:creationId xmlns:p14="http://schemas.microsoft.com/office/powerpoint/2010/main" val="908379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A9D9-76E1-D743-A28D-31333FA40520}"/>
              </a:ext>
            </a:extLst>
          </p:cNvPr>
          <p:cNvSpPr>
            <a:spLocks noGrp="1"/>
          </p:cNvSpPr>
          <p:nvPr>
            <p:ph type="title"/>
          </p:nvPr>
        </p:nvSpPr>
        <p:spPr/>
        <p:txBody>
          <a:bodyPr/>
          <a:lstStyle/>
          <a:p>
            <a:r>
              <a:rPr lang="en-US" dirty="0"/>
              <a:t>Possibilities for ESL</a:t>
            </a:r>
          </a:p>
        </p:txBody>
      </p:sp>
      <p:sp>
        <p:nvSpPr>
          <p:cNvPr id="3" name="Content Placeholder 2">
            <a:extLst>
              <a:ext uri="{FF2B5EF4-FFF2-40B4-BE49-F238E27FC236}">
                <a16:creationId xmlns:a16="http://schemas.microsoft.com/office/drawing/2014/main" id="{231C114F-07E6-AF48-B3FC-3D115F8C9BD5}"/>
              </a:ext>
            </a:extLst>
          </p:cNvPr>
          <p:cNvSpPr>
            <a:spLocks noGrp="1"/>
          </p:cNvSpPr>
          <p:nvPr>
            <p:ph idx="1"/>
          </p:nvPr>
        </p:nvSpPr>
        <p:spPr/>
        <p:txBody>
          <a:bodyPr vert="horz" lIns="91440" tIns="45720" rIns="91440" bIns="45720" rtlCol="0" anchor="t">
            <a:normAutofit/>
          </a:bodyPr>
          <a:lstStyle/>
          <a:p>
            <a:r>
              <a:rPr lang="en-US" sz="2800" dirty="0"/>
              <a:t>Colleges will likely have until Fall 2020 to fully comply with the law</a:t>
            </a:r>
          </a:p>
          <a:p>
            <a:r>
              <a:rPr lang="en-US" sz="2800" dirty="0"/>
              <a:t>ESL must be preserved for those who need it; it cannot be replaced solely by adding concurrent or just-in-time support</a:t>
            </a:r>
          </a:p>
          <a:p>
            <a:r>
              <a:rPr lang="en-US" sz="2800" dirty="0"/>
              <a:t>Any concurrent support must be developed in collaboration with ESL professionals</a:t>
            </a:r>
          </a:p>
          <a:p>
            <a:pPr lvl="1"/>
            <a:r>
              <a:rPr lang="en-US" sz="2400" dirty="0">
                <a:cs typeface="Arial"/>
              </a:rPr>
              <a:t>Challenge: Many ESL courses are already high-unit courses</a:t>
            </a:r>
            <a:endParaRPr lang="en-US" sz="2400" dirty="0"/>
          </a:p>
          <a:p>
            <a:endParaRPr lang="en-US" sz="2800" dirty="0"/>
          </a:p>
        </p:txBody>
      </p:sp>
    </p:spTree>
    <p:extLst>
      <p:ext uri="{BB962C8B-B14F-4D97-AF65-F5344CB8AC3E}">
        <p14:creationId xmlns:p14="http://schemas.microsoft.com/office/powerpoint/2010/main" val="2115106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A9D9-76E1-D743-A28D-31333FA40520}"/>
              </a:ext>
            </a:extLst>
          </p:cNvPr>
          <p:cNvSpPr>
            <a:spLocks noGrp="1"/>
          </p:cNvSpPr>
          <p:nvPr>
            <p:ph type="title"/>
          </p:nvPr>
        </p:nvSpPr>
        <p:spPr/>
        <p:txBody>
          <a:bodyPr/>
          <a:lstStyle/>
          <a:p>
            <a:r>
              <a:rPr lang="en-US" dirty="0"/>
              <a:t>Possibilities for ESL</a:t>
            </a:r>
          </a:p>
        </p:txBody>
      </p:sp>
      <p:sp>
        <p:nvSpPr>
          <p:cNvPr id="3" name="Content Placeholder 2">
            <a:extLst>
              <a:ext uri="{FF2B5EF4-FFF2-40B4-BE49-F238E27FC236}">
                <a16:creationId xmlns:a16="http://schemas.microsoft.com/office/drawing/2014/main" id="{231C114F-07E6-AF48-B3FC-3D115F8C9BD5}"/>
              </a:ext>
            </a:extLst>
          </p:cNvPr>
          <p:cNvSpPr>
            <a:spLocks noGrp="1"/>
          </p:cNvSpPr>
          <p:nvPr>
            <p:ph idx="1"/>
          </p:nvPr>
        </p:nvSpPr>
        <p:spPr/>
        <p:txBody>
          <a:bodyPr vert="horz" lIns="91440" tIns="45720" rIns="91440" bIns="45720" rtlCol="0" anchor="t">
            <a:normAutofit/>
          </a:bodyPr>
          <a:lstStyle/>
          <a:p>
            <a:r>
              <a:rPr lang="en-US" sz="3600" dirty="0"/>
              <a:t>State-level changes to explore</a:t>
            </a:r>
          </a:p>
          <a:p>
            <a:pPr lvl="2"/>
            <a:r>
              <a:rPr lang="en-US" sz="2400" dirty="0"/>
              <a:t>ESL course revision to apply towards CSU Area C2 Humanities </a:t>
            </a:r>
          </a:p>
          <a:p>
            <a:pPr lvl="2"/>
            <a:r>
              <a:rPr lang="en-US" sz="2400" dirty="0"/>
              <a:t>ESL course revision to apply towards IGETC 3B Humanities as well as IGETC 6A Language Other Than English (LOTE)</a:t>
            </a:r>
          </a:p>
          <a:p>
            <a:pPr lvl="2"/>
            <a:r>
              <a:rPr lang="en-US" sz="2400" dirty="0"/>
              <a:t>Creation of certificates of bi-literacy</a:t>
            </a:r>
            <a:endParaRPr lang="en-US" sz="3600" dirty="0"/>
          </a:p>
        </p:txBody>
      </p:sp>
    </p:spTree>
    <p:extLst>
      <p:ext uri="{BB962C8B-B14F-4D97-AF65-F5344CB8AC3E}">
        <p14:creationId xmlns:p14="http://schemas.microsoft.com/office/powerpoint/2010/main" val="3717890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Guided or Directed Self Placement</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An allowed placement option for students that have incomplete or no transcript data</a:t>
            </a:r>
          </a:p>
          <a:p>
            <a:r>
              <a:rPr lang="en-US" dirty="0"/>
              <a:t>Students are asked a series of questions and/or presented with sample materials and courses are recommended based on answers</a:t>
            </a:r>
            <a:endParaRPr lang="en-US" dirty="0">
              <a:cs typeface="Arial"/>
            </a:endParaRPr>
          </a:p>
          <a:p>
            <a:r>
              <a:rPr lang="en-US" dirty="0"/>
              <a:t>The questions may be about the students perceptions of their abilities for a particular subject and their previous work as a student</a:t>
            </a:r>
          </a:p>
          <a:p>
            <a:r>
              <a:rPr lang="en-US" dirty="0"/>
              <a:t>Students may choose to enroll in classes other than those recommended</a:t>
            </a:r>
          </a:p>
          <a:p>
            <a:r>
              <a:rPr lang="en-US" dirty="0"/>
              <a:t>Colleges implementing guided self placement have not seen a significant change in success rates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2373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56190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EF414-37B8-0C4B-8269-3CBBBF96F18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55EDAFCE-870A-C04C-95E5-BED94984FF23}"/>
              </a:ext>
            </a:extLst>
          </p:cNvPr>
          <p:cNvSpPr>
            <a:spLocks noGrp="1"/>
          </p:cNvSpPr>
          <p:nvPr>
            <p:ph idx="1"/>
          </p:nvPr>
        </p:nvSpPr>
        <p:spPr/>
        <p:txBody>
          <a:bodyPr/>
          <a:lstStyle/>
          <a:p>
            <a:r>
              <a:rPr lang="en-US" dirty="0"/>
              <a:t>Julie Bruno – </a:t>
            </a:r>
            <a:r>
              <a:rPr lang="en-US" dirty="0">
                <a:hlinkClick r:id="rId2"/>
              </a:rPr>
              <a:t>jbruno@sierracollege.edu</a:t>
            </a:r>
            <a:endParaRPr lang="en-US" dirty="0"/>
          </a:p>
          <a:p>
            <a:endParaRPr lang="en-US" dirty="0"/>
          </a:p>
          <a:p>
            <a:r>
              <a:rPr lang="en-US" dirty="0"/>
              <a:t>Craig Rutan – </a:t>
            </a:r>
            <a:r>
              <a:rPr lang="en-US" dirty="0">
                <a:hlinkClick r:id="rId3"/>
              </a:rPr>
              <a:t>rutan_craig@sccollege.edu</a:t>
            </a:r>
            <a:endParaRPr lang="en-US" dirty="0"/>
          </a:p>
          <a:p>
            <a:endParaRPr lang="en-US" dirty="0"/>
          </a:p>
          <a:p>
            <a:r>
              <a:rPr lang="en-US" dirty="0"/>
              <a:t>Leigh Anne Shaw – </a:t>
            </a:r>
            <a:r>
              <a:rPr lang="en-US" dirty="0">
                <a:hlinkClick r:id="rId4"/>
              </a:rPr>
              <a:t>shawl@smccd.edu</a:t>
            </a:r>
            <a:endParaRPr lang="en-US"/>
          </a:p>
          <a:p>
            <a:endParaRPr lang="en-US"/>
          </a:p>
        </p:txBody>
      </p:sp>
    </p:spTree>
    <p:extLst>
      <p:ext uri="{BB962C8B-B14F-4D97-AF65-F5344CB8AC3E}">
        <p14:creationId xmlns:p14="http://schemas.microsoft.com/office/powerpoint/2010/main" val="2106943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from General Session</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One year is equivalent to two semesters (or three quarters)</a:t>
            </a:r>
          </a:p>
          <a:p>
            <a:r>
              <a:rPr lang="en-US" dirty="0"/>
              <a:t>All students with an 11</a:t>
            </a:r>
            <a:r>
              <a:rPr lang="en-US" baseline="30000" dirty="0"/>
              <a:t>th</a:t>
            </a:r>
            <a:r>
              <a:rPr lang="en-US" dirty="0"/>
              <a:t> grade HS GPA should be placed into transfer level English. Some students could be required to have concurrent support. Does not apply to ESL students.</a:t>
            </a:r>
          </a:p>
          <a:p>
            <a:r>
              <a:rPr lang="en-US" dirty="0"/>
              <a:t>No default placement for math has been released, but direct placement into transfer level for SLAM (Statistics and Liberal Arts Math) students is possible</a:t>
            </a:r>
          </a:p>
          <a:p>
            <a:r>
              <a:rPr lang="en-US" dirty="0"/>
              <a:t>Colleges are not required to delete pre-collegiate courses, but the Chancellor’s Office interpretation of the law does not permit forcing students to enroll in them.</a:t>
            </a:r>
            <a:endParaRPr lang="en-US" dirty="0">
              <a:cs typeface="Arial"/>
            </a:endParaRPr>
          </a:p>
        </p:txBody>
      </p:sp>
    </p:spTree>
    <p:extLst>
      <p:ext uri="{BB962C8B-B14F-4D97-AF65-F5344CB8AC3E}">
        <p14:creationId xmlns:p14="http://schemas.microsoft.com/office/powerpoint/2010/main" val="1646638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About Articulation</a:t>
            </a:r>
          </a:p>
        </p:txBody>
      </p:sp>
      <p:sp>
        <p:nvSpPr>
          <p:cNvPr id="3" name="Content Placeholder 2"/>
          <p:cNvSpPr>
            <a:spLocks noGrp="1"/>
          </p:cNvSpPr>
          <p:nvPr>
            <p:ph idx="1"/>
          </p:nvPr>
        </p:nvSpPr>
        <p:spPr/>
        <p:txBody>
          <a:bodyPr/>
          <a:lstStyle/>
          <a:p>
            <a:r>
              <a:rPr lang="en-US" dirty="0"/>
              <a:t>There have been questions about whether the change in default placement could impact the existing articulation of courses.</a:t>
            </a:r>
          </a:p>
          <a:p>
            <a:r>
              <a:rPr lang="en-US" dirty="0"/>
              <a:t>Per an email sent by the Chancellor’s Office on March 28, the CSU and UC have indicated that there will be no impact on articulation for changing placement</a:t>
            </a:r>
          </a:p>
          <a:p>
            <a:r>
              <a:rPr lang="en-US" dirty="0"/>
              <a:t>Removing prerequisite courses could have an impact, but it is unclear if it will.</a:t>
            </a:r>
          </a:p>
          <a:p>
            <a:r>
              <a:rPr lang="en-US" dirty="0"/>
              <a:t>Colleges are encouraged to maintain their current prerequisites on CORs.</a:t>
            </a:r>
          </a:p>
        </p:txBody>
      </p:sp>
    </p:spTree>
    <p:extLst>
      <p:ext uri="{BB962C8B-B14F-4D97-AF65-F5344CB8AC3E}">
        <p14:creationId xmlns:p14="http://schemas.microsoft.com/office/powerpoint/2010/main" val="1573961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420FC-728C-1046-AA23-1387805B5E6D}"/>
              </a:ext>
            </a:extLst>
          </p:cNvPr>
          <p:cNvSpPr>
            <a:spLocks noGrp="1"/>
          </p:cNvSpPr>
          <p:nvPr>
            <p:ph type="title"/>
          </p:nvPr>
        </p:nvSpPr>
        <p:spPr/>
        <p:txBody>
          <a:bodyPr/>
          <a:lstStyle/>
          <a:p>
            <a:r>
              <a:rPr lang="en-US" dirty="0"/>
              <a:t>Death of Basic Skills?</a:t>
            </a:r>
          </a:p>
        </p:txBody>
      </p:sp>
      <p:sp>
        <p:nvSpPr>
          <p:cNvPr id="3" name="Content Placeholder 2">
            <a:extLst>
              <a:ext uri="{FF2B5EF4-FFF2-40B4-BE49-F238E27FC236}">
                <a16:creationId xmlns:a16="http://schemas.microsoft.com/office/drawing/2014/main" id="{25E421AF-70F3-A14E-8F91-13C5B4D05C00}"/>
              </a:ext>
            </a:extLst>
          </p:cNvPr>
          <p:cNvSpPr>
            <a:spLocks noGrp="1"/>
          </p:cNvSpPr>
          <p:nvPr>
            <p:ph idx="1"/>
          </p:nvPr>
        </p:nvSpPr>
        <p:spPr/>
        <p:txBody>
          <a:bodyPr vert="horz" lIns="91440" tIns="45720" rIns="91440" bIns="45720" rtlCol="0" anchor="t">
            <a:normAutofit/>
          </a:bodyPr>
          <a:lstStyle/>
          <a:p>
            <a:r>
              <a:rPr lang="en-US" dirty="0"/>
              <a:t>The initial guidance from the Chancellor’s Office restricts colleges from placing students into basic skills courses unless they are highly unlikely to succeed at the transfer level and if the basic skills course will increase the changes that a student will complete transfer level in one year</a:t>
            </a:r>
            <a:r>
              <a:rPr lang="en-US" dirty="0">
                <a:cs typeface="Arial"/>
              </a:rPr>
              <a:t>.</a:t>
            </a:r>
            <a:endParaRPr lang="en-US" dirty="0"/>
          </a:p>
          <a:p>
            <a:r>
              <a:rPr lang="en-US" dirty="0"/>
              <a:t>Students may choose the basic skills course, especially if they are not able to manage the time requirements of a course + concurrent support.</a:t>
            </a:r>
          </a:p>
          <a:p>
            <a:endParaRPr lang="en-US" dirty="0"/>
          </a:p>
        </p:txBody>
      </p:sp>
    </p:spTree>
    <p:extLst>
      <p:ext uri="{BB962C8B-B14F-4D97-AF65-F5344CB8AC3E}">
        <p14:creationId xmlns:p14="http://schemas.microsoft.com/office/powerpoint/2010/main" val="2565178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Concurrent Support</a:t>
            </a:r>
          </a:p>
        </p:txBody>
      </p:sp>
      <p:sp>
        <p:nvSpPr>
          <p:cNvPr id="6" name="Content Placeholder 5">
            <a:extLst>
              <a:ext uri="{FF2B5EF4-FFF2-40B4-BE49-F238E27FC236}">
                <a16:creationId xmlns:a16="http://schemas.microsoft.com/office/drawing/2014/main" id="{DFE3CA59-23C3-894E-AF3B-C07AF86C2F89}"/>
              </a:ext>
            </a:extLst>
          </p:cNvPr>
          <p:cNvSpPr>
            <a:spLocks noGrp="1"/>
          </p:cNvSpPr>
          <p:nvPr>
            <p:ph idx="1"/>
          </p:nvPr>
        </p:nvSpPr>
        <p:spPr/>
        <p:txBody>
          <a:bodyPr vert="horz" lIns="91440" tIns="45720" rIns="91440" bIns="45720" rtlCol="0" anchor="t">
            <a:normAutofit/>
          </a:bodyPr>
          <a:lstStyle/>
          <a:p>
            <a:r>
              <a:rPr lang="en-US" dirty="0"/>
              <a:t>There are several different types of concurrent support that colleges could offer to students. These include</a:t>
            </a:r>
          </a:p>
          <a:p>
            <a:pPr lvl="1"/>
            <a:r>
              <a:rPr lang="en-US" dirty="0"/>
              <a:t>Corequisite Credit Course (lecture or lab)</a:t>
            </a:r>
          </a:p>
          <a:p>
            <a:pPr lvl="1"/>
            <a:r>
              <a:rPr lang="en-US" dirty="0"/>
              <a:t>Corequisite Noncredit Course</a:t>
            </a:r>
          </a:p>
          <a:p>
            <a:pPr lvl="1"/>
            <a:r>
              <a:rPr lang="en-US" dirty="0"/>
              <a:t>Increased Access to Learning Centers</a:t>
            </a:r>
          </a:p>
          <a:p>
            <a:pPr lvl="1"/>
            <a:r>
              <a:rPr lang="en-US" dirty="0"/>
              <a:t>Embedded Tutoring</a:t>
            </a:r>
            <a:endParaRPr lang="en-US" dirty="0">
              <a:cs typeface="Arial"/>
            </a:endParaRPr>
          </a:p>
          <a:p>
            <a:pPr lvl="1"/>
            <a:r>
              <a:rPr lang="en-US" dirty="0"/>
              <a:t>Supplemental Instruction</a:t>
            </a:r>
          </a:p>
        </p:txBody>
      </p:sp>
    </p:spTree>
    <p:extLst>
      <p:ext uri="{BB962C8B-B14F-4D97-AF65-F5344CB8AC3E}">
        <p14:creationId xmlns:p14="http://schemas.microsoft.com/office/powerpoint/2010/main" val="716240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C5FA8-675D-C649-B89B-29AEB6CEA0E7}"/>
              </a:ext>
            </a:extLst>
          </p:cNvPr>
          <p:cNvSpPr>
            <a:spLocks noGrp="1"/>
          </p:cNvSpPr>
          <p:nvPr>
            <p:ph type="title"/>
          </p:nvPr>
        </p:nvSpPr>
        <p:spPr/>
        <p:txBody>
          <a:bodyPr/>
          <a:lstStyle/>
          <a:p>
            <a:r>
              <a:rPr lang="en-US" dirty="0"/>
              <a:t>Corequisite Credit Course</a:t>
            </a:r>
          </a:p>
        </p:txBody>
      </p:sp>
      <p:sp>
        <p:nvSpPr>
          <p:cNvPr id="3" name="Content Placeholder 2">
            <a:extLst>
              <a:ext uri="{FF2B5EF4-FFF2-40B4-BE49-F238E27FC236}">
                <a16:creationId xmlns:a16="http://schemas.microsoft.com/office/drawing/2014/main" id="{2D39550D-6A7D-E947-BBE4-50887251BDD1}"/>
              </a:ext>
            </a:extLst>
          </p:cNvPr>
          <p:cNvSpPr>
            <a:spLocks noGrp="1"/>
          </p:cNvSpPr>
          <p:nvPr>
            <p:ph idx="1"/>
          </p:nvPr>
        </p:nvSpPr>
        <p:spPr/>
        <p:txBody>
          <a:bodyPr vert="horz" lIns="91440" tIns="45720" rIns="91440" bIns="45720" rtlCol="0" anchor="t">
            <a:normAutofit/>
          </a:bodyPr>
          <a:lstStyle/>
          <a:p>
            <a:r>
              <a:rPr lang="en-US" dirty="0"/>
              <a:t>How it would look: </a:t>
            </a:r>
          </a:p>
          <a:p>
            <a:pPr lvl="1"/>
            <a:r>
              <a:rPr lang="en-US" dirty="0"/>
              <a:t>Have a separate course that is “attached” to the parent </a:t>
            </a:r>
            <a:r>
              <a:rPr lang="en-US" dirty="0" err="1"/>
              <a:t>cours</a:t>
            </a:r>
            <a:endParaRPr lang="en-US" dirty="0"/>
          </a:p>
          <a:p>
            <a:pPr lvl="1"/>
            <a:r>
              <a:rPr lang="en-US" dirty="0"/>
              <a:t>Create a new COR that includes the support.</a:t>
            </a:r>
            <a:endParaRPr lang="en-US" dirty="0">
              <a:cs typeface="Arial"/>
            </a:endParaRPr>
          </a:p>
          <a:p>
            <a:r>
              <a:rPr lang="en-US" dirty="0"/>
              <a:t>Concerns:</a:t>
            </a:r>
            <a:endParaRPr lang="en-US" dirty="0">
              <a:cs typeface="Arial"/>
            </a:endParaRPr>
          </a:p>
          <a:p>
            <a:pPr lvl="1"/>
            <a:r>
              <a:rPr lang="en-US" dirty="0"/>
              <a:t>If a new combined course is created, it will need to be articulated (will take time).</a:t>
            </a:r>
            <a:endParaRPr lang="en-US" dirty="0">
              <a:cs typeface="Arial"/>
            </a:endParaRPr>
          </a:p>
          <a:p>
            <a:pPr lvl="1"/>
            <a:r>
              <a:rPr lang="en-US" dirty="0"/>
              <a:t>If the support is a separate course, the student might pass the support course and fail the main course. These courses are not repeatable</a:t>
            </a:r>
            <a:r>
              <a:rPr lang="en-US" dirty="0">
                <a:cs typeface="Arial"/>
              </a:rPr>
              <a:t>, so colleges will need to consider protocols for this situation.</a:t>
            </a:r>
          </a:p>
          <a:p>
            <a:pPr lvl="1"/>
            <a:r>
              <a:rPr lang="en-US" dirty="0"/>
              <a:t>Students who repeat will accumulate more units they will need to pay for.</a:t>
            </a:r>
            <a:endParaRPr lang="en-US" dirty="0">
              <a:cs typeface="Arial"/>
            </a:endParaRPr>
          </a:p>
          <a:p>
            <a:endParaRPr lang="en-US" dirty="0"/>
          </a:p>
        </p:txBody>
      </p:sp>
    </p:spTree>
    <p:extLst>
      <p:ext uri="{BB962C8B-B14F-4D97-AF65-F5344CB8AC3E}">
        <p14:creationId xmlns:p14="http://schemas.microsoft.com/office/powerpoint/2010/main" val="1927284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4EBA-AEE6-9B44-ABB9-BAADBB1E16B9}"/>
              </a:ext>
            </a:extLst>
          </p:cNvPr>
          <p:cNvSpPr>
            <a:spLocks noGrp="1"/>
          </p:cNvSpPr>
          <p:nvPr>
            <p:ph type="title"/>
          </p:nvPr>
        </p:nvSpPr>
        <p:spPr/>
        <p:txBody>
          <a:bodyPr/>
          <a:lstStyle/>
          <a:p>
            <a:r>
              <a:rPr lang="en-US" dirty="0"/>
              <a:t>Corequisite Noncredit Course</a:t>
            </a:r>
          </a:p>
        </p:txBody>
      </p:sp>
      <p:sp>
        <p:nvSpPr>
          <p:cNvPr id="3" name="Content Placeholder 2">
            <a:extLst>
              <a:ext uri="{FF2B5EF4-FFF2-40B4-BE49-F238E27FC236}">
                <a16:creationId xmlns:a16="http://schemas.microsoft.com/office/drawing/2014/main" id="{2B793D5C-ABAE-884A-AE76-4F272F46928C}"/>
              </a:ext>
            </a:extLst>
          </p:cNvPr>
          <p:cNvSpPr>
            <a:spLocks noGrp="1"/>
          </p:cNvSpPr>
          <p:nvPr>
            <p:ph idx="1"/>
          </p:nvPr>
        </p:nvSpPr>
        <p:spPr/>
        <p:txBody>
          <a:bodyPr vert="horz" lIns="91440" tIns="45720" rIns="91440" bIns="45720" rtlCol="0" anchor="t">
            <a:normAutofit/>
          </a:bodyPr>
          <a:lstStyle/>
          <a:p>
            <a:r>
              <a:rPr lang="en-US" dirty="0"/>
              <a:t>How it would look:</a:t>
            </a:r>
          </a:p>
          <a:p>
            <a:pPr lvl="1"/>
            <a:r>
              <a:rPr lang="en-US" dirty="0"/>
              <a:t>A separate course from the parent course</a:t>
            </a:r>
            <a:endParaRPr lang="en-US" dirty="0">
              <a:cs typeface="Arial"/>
            </a:endParaRPr>
          </a:p>
          <a:p>
            <a:pPr lvl="1"/>
            <a:r>
              <a:rPr lang="en-US" dirty="0"/>
              <a:t>Could only cover basic skills (nothing at the transfer level)</a:t>
            </a:r>
            <a:endParaRPr lang="en-US" dirty="0">
              <a:cs typeface="Arial"/>
            </a:endParaRPr>
          </a:p>
          <a:p>
            <a:pPr>
              <a:buFont typeface="Arial"/>
              <a:buChar char="•"/>
            </a:pPr>
            <a:r>
              <a:rPr lang="en-US" dirty="0">
                <a:cs typeface="Arial"/>
              </a:rPr>
              <a:t>Benefits:</a:t>
            </a:r>
          </a:p>
          <a:p>
            <a:pPr lvl="1"/>
            <a:r>
              <a:rPr lang="en-US" dirty="0"/>
              <a:t>Students could re-enroll if given an SP grade</a:t>
            </a:r>
            <a:endParaRPr lang="en-US" dirty="0">
              <a:cs typeface="Arial"/>
            </a:endParaRPr>
          </a:p>
          <a:p>
            <a:pPr lvl="1"/>
            <a:r>
              <a:rPr lang="en-US" dirty="0"/>
              <a:t>Course is free and adds no additional units on the transcript.</a:t>
            </a:r>
            <a:endParaRPr lang="en-US" dirty="0">
              <a:cs typeface="Arial"/>
            </a:endParaRPr>
          </a:p>
          <a:p>
            <a:r>
              <a:rPr lang="en-US" dirty="0"/>
              <a:t>Concerns:</a:t>
            </a:r>
            <a:endParaRPr lang="en-US" dirty="0">
              <a:cs typeface="Arial"/>
            </a:endParaRPr>
          </a:p>
          <a:p>
            <a:pPr lvl="1"/>
            <a:r>
              <a:rPr lang="en-US" dirty="0"/>
              <a:t>Cannot require the student to enroll.</a:t>
            </a:r>
            <a:endParaRPr lang="en-US" dirty="0">
              <a:cs typeface="Arial"/>
            </a:endParaRPr>
          </a:p>
          <a:p>
            <a:pPr lvl="1"/>
            <a:r>
              <a:rPr lang="en-US" dirty="0"/>
              <a:t>College will be reimbursed at noncredit rate</a:t>
            </a:r>
            <a:endParaRPr lang="en-US" dirty="0">
              <a:solidFill>
                <a:srgbClr val="00B0F0"/>
              </a:solidFill>
              <a:cs typeface="Arial"/>
            </a:endParaRPr>
          </a:p>
        </p:txBody>
      </p:sp>
    </p:spTree>
    <p:extLst>
      <p:ext uri="{BB962C8B-B14F-4D97-AF65-F5344CB8AC3E}">
        <p14:creationId xmlns:p14="http://schemas.microsoft.com/office/powerpoint/2010/main" val="3536903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1CFAD-960A-AD4A-AD56-B4FBFFDBB0A1}"/>
              </a:ext>
            </a:extLst>
          </p:cNvPr>
          <p:cNvSpPr>
            <a:spLocks noGrp="1"/>
          </p:cNvSpPr>
          <p:nvPr>
            <p:ph type="title"/>
          </p:nvPr>
        </p:nvSpPr>
        <p:spPr/>
        <p:txBody>
          <a:bodyPr/>
          <a:lstStyle/>
          <a:p>
            <a:r>
              <a:rPr lang="en-US" dirty="0"/>
              <a:t>Tutoring</a:t>
            </a:r>
            <a:r>
              <a:rPr lang="en-US" dirty="0">
                <a:cs typeface="Arial"/>
              </a:rPr>
              <a:t> Models</a:t>
            </a:r>
            <a:endParaRPr lang="en-US" dirty="0"/>
          </a:p>
        </p:txBody>
      </p:sp>
      <p:sp>
        <p:nvSpPr>
          <p:cNvPr id="3" name="Content Placeholder 2">
            <a:extLst>
              <a:ext uri="{FF2B5EF4-FFF2-40B4-BE49-F238E27FC236}">
                <a16:creationId xmlns:a16="http://schemas.microsoft.com/office/drawing/2014/main" id="{4779E172-500E-A249-8B4B-A00760F5609C}"/>
              </a:ext>
            </a:extLst>
          </p:cNvPr>
          <p:cNvSpPr>
            <a:spLocks noGrp="1"/>
          </p:cNvSpPr>
          <p:nvPr>
            <p:ph idx="1"/>
          </p:nvPr>
        </p:nvSpPr>
        <p:spPr/>
        <p:txBody>
          <a:bodyPr vert="horz" lIns="91440" tIns="45720" rIns="91440" bIns="45720" rtlCol="0" anchor="t">
            <a:normAutofit/>
          </a:bodyPr>
          <a:lstStyle/>
          <a:p>
            <a:r>
              <a:rPr lang="en-US" dirty="0"/>
              <a:t>Drop-in</a:t>
            </a:r>
          </a:p>
          <a:p>
            <a:pPr lvl="1"/>
            <a:r>
              <a:rPr lang="en-US" dirty="0"/>
              <a:t>Most common model in most colleges</a:t>
            </a:r>
            <a:endParaRPr lang="en-US" dirty="0">
              <a:cs typeface="Arial"/>
            </a:endParaRPr>
          </a:p>
          <a:p>
            <a:pPr lvl="1"/>
            <a:r>
              <a:rPr lang="en-US" dirty="0"/>
              <a:t>Free to student; does not require additional units</a:t>
            </a:r>
            <a:endParaRPr lang="en-US" dirty="0">
              <a:cs typeface="Arial"/>
            </a:endParaRPr>
          </a:p>
          <a:p>
            <a:r>
              <a:rPr lang="en-US" dirty="0"/>
              <a:t>Embedded tutoring</a:t>
            </a:r>
            <a:endParaRPr lang="en-US" dirty="0">
              <a:cs typeface="Arial"/>
            </a:endParaRPr>
          </a:p>
          <a:p>
            <a:pPr lvl="1"/>
            <a:r>
              <a:rPr lang="en-US" dirty="0"/>
              <a:t>Tutor is embedded in the classroom</a:t>
            </a:r>
            <a:r>
              <a:rPr lang="en-US" dirty="0">
                <a:cs typeface="Arial"/>
              </a:rPr>
              <a:t>; meets with instructor, supports all students in the class</a:t>
            </a:r>
          </a:p>
          <a:p>
            <a:pPr lvl="1"/>
            <a:r>
              <a:rPr lang="en-US" dirty="0">
                <a:cs typeface="Arial"/>
              </a:rPr>
              <a:t>Some models have tutors meeting individually or in small groups outside of class</a:t>
            </a:r>
            <a:endParaRPr lang="en-US" dirty="0"/>
          </a:p>
          <a:p>
            <a:pPr lvl="1"/>
            <a:r>
              <a:rPr lang="en-US" dirty="0">
                <a:cs typeface="Arial"/>
              </a:rPr>
              <a:t>Free, no obligation to student</a:t>
            </a:r>
            <a:endParaRPr lang="en-US" dirty="0"/>
          </a:p>
          <a:p>
            <a:pPr lvl="1"/>
            <a:r>
              <a:rPr lang="en-US" dirty="0">
                <a:cs typeface="Arial"/>
              </a:rPr>
              <a:t>Creates a community of practice</a:t>
            </a:r>
            <a:endParaRPr lang="en-US" dirty="0"/>
          </a:p>
          <a:p>
            <a:r>
              <a:rPr lang="en-US" dirty="0"/>
              <a:t>Complications</a:t>
            </a:r>
            <a:r>
              <a:rPr lang="en-US" dirty="0">
                <a:cs typeface="Arial"/>
              </a:rPr>
              <a:t>:</a:t>
            </a:r>
          </a:p>
          <a:p>
            <a:pPr lvl="1"/>
            <a:r>
              <a:rPr lang="en-US" dirty="0"/>
              <a:t>Currently restricted to basic skills, but there are two bills that would expand the use of tutoring</a:t>
            </a:r>
            <a:endParaRPr lang="en-US" dirty="0">
              <a:cs typeface="Arial"/>
            </a:endParaRPr>
          </a:p>
        </p:txBody>
      </p:sp>
    </p:spTree>
    <p:extLst>
      <p:ext uri="{BB962C8B-B14F-4D97-AF65-F5344CB8AC3E}">
        <p14:creationId xmlns:p14="http://schemas.microsoft.com/office/powerpoint/2010/main" val="1572701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Instruction</a:t>
            </a:r>
            <a:r>
              <a:rPr lang="en-US" dirty="0">
                <a:cs typeface="Arial"/>
              </a:rPr>
              <a:t> Models</a:t>
            </a:r>
            <a:endParaRPr lang="en-US" dirty="0"/>
          </a:p>
        </p:txBody>
      </p:sp>
      <p:sp>
        <p:nvSpPr>
          <p:cNvPr id="3" name="Content Placeholder 2"/>
          <p:cNvSpPr>
            <a:spLocks noGrp="1"/>
          </p:cNvSpPr>
          <p:nvPr>
            <p:ph idx="1"/>
          </p:nvPr>
        </p:nvSpPr>
        <p:spPr/>
        <p:txBody>
          <a:bodyPr>
            <a:normAutofit/>
          </a:bodyPr>
          <a:lstStyle/>
          <a:p>
            <a:r>
              <a:rPr lang="en-US" dirty="0"/>
              <a:t>Many colleges have implemented supplemental Instruction (SI) in the past</a:t>
            </a:r>
          </a:p>
          <a:p>
            <a:r>
              <a:rPr lang="en-US" dirty="0"/>
              <a:t>SI typically involves SI leaders that attend course lectures and offer option SI sessions to cover topics from lecture.</a:t>
            </a:r>
          </a:p>
          <a:p>
            <a:r>
              <a:rPr lang="en-US" dirty="0"/>
              <a:t>SI sessions are usually not mandatory</a:t>
            </a:r>
          </a:p>
          <a:p>
            <a:r>
              <a:rPr lang="en-US" dirty="0"/>
              <a:t>Colleges normally have to fund SI, which sometimes limits availability</a:t>
            </a:r>
          </a:p>
        </p:txBody>
      </p:sp>
    </p:spTree>
    <p:extLst>
      <p:ext uri="{BB962C8B-B14F-4D97-AF65-F5344CB8AC3E}">
        <p14:creationId xmlns:p14="http://schemas.microsoft.com/office/powerpoint/2010/main" val="620788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2956</TotalTime>
  <Words>1091</Words>
  <Application>Microsoft Macintosh PowerPoint</Application>
  <PresentationFormat>Overhead</PresentationFormat>
  <Paragraphs>113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ASCCC</vt:lpstr>
      <vt:lpstr>Additional information about ab 705</vt:lpstr>
      <vt:lpstr>Recap from General Session</vt:lpstr>
      <vt:lpstr>Questions About Articulation</vt:lpstr>
      <vt:lpstr>Death of Basic Skills?</vt:lpstr>
      <vt:lpstr>Concurrent Support</vt:lpstr>
      <vt:lpstr>Corequisite Credit Course</vt:lpstr>
      <vt:lpstr>Corequisite Noncredit Course</vt:lpstr>
      <vt:lpstr>Tutoring Models</vt:lpstr>
      <vt:lpstr>Supplemental Instruction Models</vt:lpstr>
      <vt:lpstr>ESL</vt:lpstr>
      <vt:lpstr>ESL</vt:lpstr>
      <vt:lpstr>ESL Re-envisioning</vt:lpstr>
      <vt:lpstr>ESL Placement</vt:lpstr>
      <vt:lpstr>ESL Placement Concerns</vt:lpstr>
      <vt:lpstr>Possibilities for ESL</vt:lpstr>
      <vt:lpstr>Possibilities for ESL</vt:lpstr>
      <vt:lpstr>Guided or Directed Self Placement</vt:lpstr>
      <vt:lpstr>Questions?</vt:lpstr>
      <vt:lpstr>Contact Information</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Ensuring proper placement of students</dc:title>
  <dc:creator>Craig Rutan</dc:creator>
  <cp:lastModifiedBy>Microsoft Office User</cp:lastModifiedBy>
  <cp:revision>216</cp:revision>
  <cp:lastPrinted>2017-07-07T00:05:33Z</cp:lastPrinted>
  <dcterms:created xsi:type="dcterms:W3CDTF">2017-06-28T01:42:19Z</dcterms:created>
  <dcterms:modified xsi:type="dcterms:W3CDTF">2018-04-11T18:08:58Z</dcterms:modified>
</cp:coreProperties>
</file>