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7"/>
  </p:notesMasterIdLst>
  <p:handoutMasterIdLst>
    <p:handoutMasterId r:id="rId18"/>
  </p:handoutMasterIdLst>
  <p:sldIdLst>
    <p:sldId id="256" r:id="rId2"/>
    <p:sldId id="272" r:id="rId3"/>
    <p:sldId id="279" r:id="rId4"/>
    <p:sldId id="284" r:id="rId5"/>
    <p:sldId id="290" r:id="rId6"/>
    <p:sldId id="296" r:id="rId7"/>
    <p:sldId id="297" r:id="rId8"/>
    <p:sldId id="287" r:id="rId9"/>
    <p:sldId id="298" r:id="rId10"/>
    <p:sldId id="299" r:id="rId11"/>
    <p:sldId id="294" r:id="rId12"/>
    <p:sldId id="288" r:id="rId13"/>
    <p:sldId id="295" r:id="rId14"/>
    <p:sldId id="267" r:id="rId15"/>
    <p:sldId id="289" r:id="rId16"/>
  </p:sldIdLst>
  <p:sldSz cx="9144000" cy="6858000" type="overhead"/>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89"/>
    <p:restoredTop sz="83457" autoAdjust="0"/>
  </p:normalViewPr>
  <p:slideViewPr>
    <p:cSldViewPr snapToGrid="0" snapToObjects="1">
      <p:cViewPr varScale="1">
        <p:scale>
          <a:sx n="75" d="100"/>
          <a:sy n="75" d="100"/>
        </p:scale>
        <p:origin x="1464"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857F90D-5624-3646-8081-9543E5ACC1CB}"/>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0AF1487-E618-3C4D-8726-B1F7345D8B04}"/>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CBF5A18A-3854-5647-9B81-28024750700E}" type="datetimeFigureOut">
              <a:rPr lang="en-US" smtClean="0"/>
              <a:t>3/7/18</a:t>
            </a:fld>
            <a:endParaRPr lang="en-US"/>
          </a:p>
        </p:txBody>
      </p:sp>
      <p:sp>
        <p:nvSpPr>
          <p:cNvPr id="4" name="Footer Placeholder 3">
            <a:extLst>
              <a:ext uri="{FF2B5EF4-FFF2-40B4-BE49-F238E27FC236}">
                <a16:creationId xmlns:a16="http://schemas.microsoft.com/office/drawing/2014/main" id="{552DE378-AA50-2F4A-9A37-E80B6F136E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D0F2546-2E36-D944-A140-8C7E9254187F}"/>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AFEF99F6-DBB1-3841-9202-E651AED05F72}" type="slidenum">
              <a:rPr lang="en-US" smtClean="0"/>
              <a:t>‹#›</a:t>
            </a:fld>
            <a:endParaRPr lang="en-US"/>
          </a:p>
        </p:txBody>
      </p:sp>
    </p:spTree>
    <p:extLst>
      <p:ext uri="{BB962C8B-B14F-4D97-AF65-F5344CB8AC3E}">
        <p14:creationId xmlns:p14="http://schemas.microsoft.com/office/powerpoint/2010/main" val="11337926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C9EEC53-FCEB-BA44-8403-BAA492F48AEE}" type="datetimeFigureOut">
              <a:rPr lang="en-US" smtClean="0"/>
              <a:t>3/7/18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5FDB693-0342-544D-BBCA-E7193DBA2A83}" type="slidenum">
              <a:rPr lang="en-US" smtClean="0"/>
              <a:t>‹#›</a:t>
            </a:fld>
            <a:endParaRPr lang="en-US"/>
          </a:p>
        </p:txBody>
      </p:sp>
    </p:spTree>
    <p:extLst>
      <p:ext uri="{BB962C8B-B14F-4D97-AF65-F5344CB8AC3E}">
        <p14:creationId xmlns:p14="http://schemas.microsoft.com/office/powerpoint/2010/main" val="2038865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3"/>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2017 ASCCC Curriculum Regionals</a:t>
            </a:r>
            <a:endParaRPr lang="en-US" dirty="0"/>
          </a:p>
        </p:txBody>
      </p:sp>
      <p:sp>
        <p:nvSpPr>
          <p:cNvPr id="6" name="Slide Number Placeholder 5"/>
          <p:cNvSpPr>
            <a:spLocks noGrp="1"/>
          </p:cNvSpPr>
          <p:nvPr>
            <p:ph type="sldNum" sz="quarter" idx="12"/>
          </p:nvPr>
        </p:nvSpPr>
        <p:spPr/>
        <p:txBody>
          <a:bodyPr/>
          <a:lstStyle/>
          <a:p>
            <a:fld id="{FFD1E92A-3C10-0743-B93B-950DF699F23F}"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2017 ASCCC Curriculum Regionals</a:t>
            </a:r>
          </a:p>
        </p:txBody>
      </p:sp>
      <p:sp>
        <p:nvSpPr>
          <p:cNvPr id="6" name="Slide Number Placeholder 5"/>
          <p:cNvSpPr>
            <a:spLocks noGrp="1"/>
          </p:cNvSpPr>
          <p:nvPr>
            <p:ph type="sldNum" sz="quarter" idx="12"/>
          </p:nvPr>
        </p:nvSpPr>
        <p:spPr/>
        <p:txBody>
          <a:bodyPr/>
          <a:lstStyle/>
          <a:p>
            <a:fld id="{FFD1E92A-3C10-0743-B93B-950DF699F23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1"/>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1"/>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2017 ASCCC Curriculum Regionals</a:t>
            </a:r>
          </a:p>
        </p:txBody>
      </p:sp>
      <p:sp>
        <p:nvSpPr>
          <p:cNvPr id="6" name="Slide Number Placeholder 5"/>
          <p:cNvSpPr>
            <a:spLocks noGrp="1"/>
          </p:cNvSpPr>
          <p:nvPr>
            <p:ph type="sldNum" sz="quarter" idx="12"/>
          </p:nvPr>
        </p:nvSpPr>
        <p:spPr/>
        <p:txBody>
          <a:bodyPr/>
          <a:lstStyle/>
          <a:p>
            <a:fld id="{FFD1E92A-3C10-0743-B93B-950DF699F23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2514600" y="1524"/>
            <a:ext cx="4114800" cy="329184"/>
          </a:xfrm>
        </p:spPr>
        <p:txBody>
          <a:bodyPr/>
          <a:lstStyle/>
          <a:p>
            <a:r>
              <a:rPr lang="en-US"/>
              <a:t>2017 ASCCC Curriculum Regionals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7"/>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2017 ASCCC Curriculum Regionals</a:t>
            </a:r>
          </a:p>
        </p:txBody>
      </p:sp>
      <p:sp>
        <p:nvSpPr>
          <p:cNvPr id="6" name="Slide Number Placeholder 5"/>
          <p:cNvSpPr>
            <a:spLocks noGrp="1"/>
          </p:cNvSpPr>
          <p:nvPr>
            <p:ph type="sldNum" sz="quarter" idx="12"/>
          </p:nvPr>
        </p:nvSpPr>
        <p:spPr/>
        <p:txBody>
          <a:bodyPr/>
          <a:lstStyle/>
          <a:p>
            <a:fld id="{FFD1E92A-3C10-0743-B93B-950DF699F23F}"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2017 ASCCC Curriculum Regionals</a:t>
            </a:r>
            <a:endParaRPr lang="en-US" dirty="0"/>
          </a:p>
        </p:txBody>
      </p:sp>
      <p:sp>
        <p:nvSpPr>
          <p:cNvPr id="7" name="Slide Number Placeholder 6"/>
          <p:cNvSpPr>
            <a:spLocks noGrp="1"/>
          </p:cNvSpPr>
          <p:nvPr>
            <p:ph type="sldNum" sz="quarter" idx="12"/>
          </p:nvPr>
        </p:nvSpPr>
        <p:spPr/>
        <p:txBody>
          <a:bodyPr/>
          <a:lstStyle/>
          <a:p>
            <a:fld id="{FFD1E92A-3C10-0743-B93B-950DF699F23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1"/>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1"/>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2017 ASCCC Curriculum Regionals</a:t>
            </a:r>
          </a:p>
        </p:txBody>
      </p:sp>
      <p:sp>
        <p:nvSpPr>
          <p:cNvPr id="9" name="Slide Number Placeholder 8"/>
          <p:cNvSpPr>
            <a:spLocks noGrp="1"/>
          </p:cNvSpPr>
          <p:nvPr>
            <p:ph type="sldNum" sz="quarter" idx="12"/>
          </p:nvPr>
        </p:nvSpPr>
        <p:spPr/>
        <p:txBody>
          <a:bodyPr/>
          <a:lstStyle/>
          <a:p>
            <a:fld id="{FFD1E92A-3C10-0743-B93B-950DF699F23F}" type="slidenum">
              <a:rPr lang="en-US" smtClean="0"/>
              <a:t>‹#›</a:t>
            </a:fld>
            <a:endParaRPr lang="en-US"/>
          </a:p>
        </p:txBody>
      </p:sp>
      <p:cxnSp>
        <p:nvCxnSpPr>
          <p:cNvPr id="11" name="Straight Connector 10"/>
          <p:cNvCxnSpPr/>
          <p:nvPr/>
        </p:nvCxnSpPr>
        <p:spPr>
          <a:xfrm rot="5400000">
            <a:off x="2217818" y="4045823"/>
            <a:ext cx="4709160" cy="79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2017 ASCCC Curriculum Regionals</a:t>
            </a:r>
            <a:endParaRPr lang="en-US" dirty="0"/>
          </a:p>
        </p:txBody>
      </p:sp>
      <p:sp>
        <p:nvSpPr>
          <p:cNvPr id="5" name="Slide Number Placeholder 4"/>
          <p:cNvSpPr>
            <a:spLocks noGrp="1"/>
          </p:cNvSpPr>
          <p:nvPr>
            <p:ph type="sldNum" sz="quarter" idx="12"/>
          </p:nvPr>
        </p:nvSpPr>
        <p:spPr/>
        <p:txBody>
          <a:bodyPr/>
          <a:lstStyle/>
          <a:p>
            <a:fld id="{FFD1E92A-3C10-0743-B93B-950DF699F23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2017 ASCCC Curriculum Regionals</a:t>
            </a:r>
          </a:p>
        </p:txBody>
      </p:sp>
      <p:sp>
        <p:nvSpPr>
          <p:cNvPr id="4" name="Slide Number Placeholder 3"/>
          <p:cNvSpPr>
            <a:spLocks noGrp="1"/>
          </p:cNvSpPr>
          <p:nvPr>
            <p:ph type="sldNum" sz="quarter" idx="12"/>
          </p:nvPr>
        </p:nvSpPr>
        <p:spPr/>
        <p:txBody>
          <a:bodyPr/>
          <a:lstStyle/>
          <a:p>
            <a:fld id="{FFD1E92A-3C10-0743-B93B-950DF699F23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2" y="2130555"/>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9" name="Straight Connector 8"/>
          <p:cNvCxnSpPr/>
          <p:nvPr/>
        </p:nvCxnSpPr>
        <p:spPr>
          <a:xfrm rot="5400000">
            <a:off x="-13116" y="3580208"/>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Date Placeholder 7"/>
          <p:cNvSpPr>
            <a:spLocks noGrp="1"/>
          </p:cNvSpPr>
          <p:nvPr>
            <p:ph type="dt" sz="half" idx="10"/>
          </p:nvPr>
        </p:nvSpPr>
        <p:spPr/>
        <p:txBody>
          <a:bodyPr/>
          <a:lstStyle/>
          <a:p>
            <a:endParaRPr lang="en-US"/>
          </a:p>
        </p:txBody>
      </p:sp>
      <p:sp>
        <p:nvSpPr>
          <p:cNvPr id="10" name="Footer Placeholder 9"/>
          <p:cNvSpPr>
            <a:spLocks noGrp="1"/>
          </p:cNvSpPr>
          <p:nvPr>
            <p:ph type="ftr" sz="quarter" idx="11"/>
          </p:nvPr>
        </p:nvSpPr>
        <p:spPr/>
        <p:txBody>
          <a:bodyPr/>
          <a:lstStyle/>
          <a:p>
            <a:r>
              <a:rPr lang="en-US"/>
              <a:t>2017 ASCCC Curriculum Regionals</a:t>
            </a:r>
            <a:endParaRPr lang="en-US" dirty="0"/>
          </a:p>
        </p:txBody>
      </p:sp>
      <p:sp>
        <p:nvSpPr>
          <p:cNvPr id="11" name="Slide Number Placeholder 10"/>
          <p:cNvSpPr>
            <a:spLocks noGrp="1"/>
          </p:cNvSpPr>
          <p:nvPr>
            <p:ph type="sldNum" sz="quarter" idx="12"/>
          </p:nvPr>
        </p:nvSpPr>
        <p:spPr/>
        <p:txBody>
          <a:bodyPr/>
          <a:lstStyle/>
          <a:p>
            <a:fld id="{FFD1E92A-3C10-0743-B93B-950DF699F23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1"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2017 ASCCC Curriculum Regionals</a:t>
            </a:r>
          </a:p>
        </p:txBody>
      </p:sp>
      <p:sp>
        <p:nvSpPr>
          <p:cNvPr id="7" name="Slide Number Placeholder 6"/>
          <p:cNvSpPr>
            <a:spLocks noGrp="1"/>
          </p:cNvSpPr>
          <p:nvPr>
            <p:ph type="sldNum" sz="quarter" idx="12"/>
          </p:nvPr>
        </p:nvSpPr>
        <p:spPr/>
        <p:txBody>
          <a:bodyPr/>
          <a:lstStyle/>
          <a:p>
            <a:fld id="{FFD1E92A-3C10-0743-B93B-950DF699F23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457200" y="533401"/>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n-US"/>
              <a:t>2017 ASCCC Curriculum Regionals</a:t>
            </a: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FD1E92A-3C10-0743-B93B-950DF699F23F}" type="slidenum">
              <a:rPr lang="en-US" smtClean="0"/>
              <a:t>‹#›</a:t>
            </a:fld>
            <a:endParaRPr lang="en-US"/>
          </a:p>
        </p:txBody>
      </p:sp>
    </p:spTree>
    <p:extLst>
      <p:ext uri="{BB962C8B-B14F-4D97-AF65-F5344CB8AC3E}">
        <p14:creationId xmlns:p14="http://schemas.microsoft.com/office/powerpoint/2010/main" val="460572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a:latin typeface="Calibri" charset="0"/>
                <a:ea typeface="Calibri" charset="0"/>
                <a:cs typeface="Calibri" charset="0"/>
              </a:rPr>
              <a:t>AB 705: An Update</a:t>
            </a:r>
          </a:p>
        </p:txBody>
      </p:sp>
      <p:sp>
        <p:nvSpPr>
          <p:cNvPr id="3" name="Subtitle 2"/>
          <p:cNvSpPr>
            <a:spLocks noGrp="1"/>
          </p:cNvSpPr>
          <p:nvPr>
            <p:ph type="subTitle" idx="1"/>
          </p:nvPr>
        </p:nvSpPr>
        <p:spPr>
          <a:xfrm>
            <a:off x="685801" y="3505200"/>
            <a:ext cx="7948535" cy="1752600"/>
          </a:xfrm>
        </p:spPr>
        <p:txBody>
          <a:bodyPr/>
          <a:lstStyle/>
          <a:p>
            <a:r>
              <a:rPr lang="en-US" dirty="0" err="1"/>
              <a:t>Ginni</a:t>
            </a:r>
            <a:r>
              <a:rPr lang="en-US" dirty="0"/>
              <a:t> May, ASCCC Area A Representative</a:t>
            </a:r>
          </a:p>
        </p:txBody>
      </p:sp>
      <p:pic>
        <p:nvPicPr>
          <p:cNvPr id="4" name="Picture 3" descr="ASCCC_Logo"/>
          <p:cNvPicPr/>
          <p:nvPr/>
        </p:nvPicPr>
        <p:blipFill>
          <a:blip r:embed="rId2"/>
          <a:srcRect/>
          <a:stretch>
            <a:fillRect/>
          </a:stretch>
        </p:blipFill>
        <p:spPr bwMode="auto">
          <a:xfrm>
            <a:off x="2777666" y="444468"/>
            <a:ext cx="3173752" cy="786470"/>
          </a:xfrm>
          <a:prstGeom prst="rect">
            <a:avLst/>
          </a:prstGeom>
          <a:noFill/>
          <a:ln w="9525">
            <a:noFill/>
            <a:miter lim="800000"/>
            <a:headEnd/>
            <a:tailEnd/>
          </a:ln>
        </p:spPr>
      </p:pic>
      <p:sp>
        <p:nvSpPr>
          <p:cNvPr id="6" name="TextBox 5"/>
          <p:cNvSpPr txBox="1"/>
          <p:nvPr/>
        </p:nvSpPr>
        <p:spPr>
          <a:xfrm>
            <a:off x="3794317" y="6152908"/>
            <a:ext cx="5129550" cy="461665"/>
          </a:xfrm>
          <a:prstGeom prst="rect">
            <a:avLst/>
          </a:prstGeom>
          <a:noFill/>
        </p:spPr>
        <p:txBody>
          <a:bodyPr wrap="square" rtlCol="0">
            <a:spAutoFit/>
          </a:bodyPr>
          <a:lstStyle/>
          <a:p>
            <a:r>
              <a:rPr lang="en-US" sz="2400" b="1" dirty="0">
                <a:solidFill>
                  <a:schemeClr val="accent1"/>
                </a:solidFill>
                <a:latin typeface="Calibri" charset="0"/>
                <a:ea typeface="Calibri" charset="0"/>
                <a:cs typeface="Calibri" charset="0"/>
              </a:rPr>
              <a:t>2018 ASCCC TASSC Regional Meeting</a:t>
            </a:r>
          </a:p>
        </p:txBody>
      </p:sp>
    </p:spTree>
    <p:extLst>
      <p:ext uri="{BB962C8B-B14F-4D97-AF65-F5344CB8AC3E}">
        <p14:creationId xmlns:p14="http://schemas.microsoft.com/office/powerpoint/2010/main" val="378339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0AF84-5C99-114E-81B4-4E84D0B06935}"/>
              </a:ext>
            </a:extLst>
          </p:cNvPr>
          <p:cNvSpPr>
            <a:spLocks noGrp="1"/>
          </p:cNvSpPr>
          <p:nvPr>
            <p:ph type="title"/>
          </p:nvPr>
        </p:nvSpPr>
        <p:spPr/>
        <p:txBody>
          <a:bodyPr/>
          <a:lstStyle/>
          <a:p>
            <a:r>
              <a:rPr lang="en-US" dirty="0"/>
              <a:t>Business and STEM</a:t>
            </a:r>
          </a:p>
        </p:txBody>
      </p:sp>
      <p:sp>
        <p:nvSpPr>
          <p:cNvPr id="3" name="Content Placeholder 2">
            <a:extLst>
              <a:ext uri="{FF2B5EF4-FFF2-40B4-BE49-F238E27FC236}">
                <a16:creationId xmlns:a16="http://schemas.microsoft.com/office/drawing/2014/main" id="{E0BA0992-029F-3D45-A9C0-4CE07F2B5CFC}"/>
              </a:ext>
            </a:extLst>
          </p:cNvPr>
          <p:cNvSpPr>
            <a:spLocks noGrp="1"/>
          </p:cNvSpPr>
          <p:nvPr>
            <p:ph idx="1"/>
          </p:nvPr>
        </p:nvSpPr>
        <p:spPr/>
        <p:txBody>
          <a:bodyPr/>
          <a:lstStyle/>
          <a:p>
            <a:r>
              <a:rPr lang="en-US" dirty="0"/>
              <a:t>Business and STEM placement is still being examined</a:t>
            </a:r>
          </a:p>
          <a:p>
            <a:r>
              <a:rPr lang="en-US" dirty="0"/>
              <a:t>Transfer level courses for these majors are required to have a prerequisite of intermediate algebra or higher.</a:t>
            </a:r>
          </a:p>
          <a:p>
            <a:r>
              <a:rPr lang="en-US" dirty="0"/>
              <a:t>Many of these students will have to take several math classes, so it isn’t enough to just pass a single math course.</a:t>
            </a:r>
          </a:p>
          <a:p>
            <a:r>
              <a:rPr lang="en-US" dirty="0"/>
              <a:t>Colleges might want to look at their traditional math pathways to see if there are ways to increase the likelihood that students complete a transfer level course in two semesters.</a:t>
            </a:r>
          </a:p>
        </p:txBody>
      </p:sp>
    </p:spTree>
    <p:extLst>
      <p:ext uri="{BB962C8B-B14F-4D97-AF65-F5344CB8AC3E}">
        <p14:creationId xmlns:p14="http://schemas.microsoft.com/office/powerpoint/2010/main" val="262200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AF319-2535-0C4A-8D13-87DC5857CB0B}"/>
              </a:ext>
            </a:extLst>
          </p:cNvPr>
          <p:cNvSpPr>
            <a:spLocks noGrp="1"/>
          </p:cNvSpPr>
          <p:nvPr>
            <p:ph type="title"/>
          </p:nvPr>
        </p:nvSpPr>
        <p:spPr/>
        <p:txBody>
          <a:bodyPr>
            <a:normAutofit fontScale="90000"/>
          </a:bodyPr>
          <a:lstStyle/>
          <a:p>
            <a:r>
              <a:rPr lang="en-US" dirty="0"/>
              <a:t>Math and Quantitative Reasoning Task Force (MQRTF)</a:t>
            </a:r>
          </a:p>
        </p:txBody>
      </p:sp>
      <p:sp>
        <p:nvSpPr>
          <p:cNvPr id="3" name="Content Placeholder 2">
            <a:extLst>
              <a:ext uri="{FF2B5EF4-FFF2-40B4-BE49-F238E27FC236}">
                <a16:creationId xmlns:a16="http://schemas.microsoft.com/office/drawing/2014/main" id="{348C9E8A-87B6-FC40-BD3C-FCE5CC97925B}"/>
              </a:ext>
            </a:extLst>
          </p:cNvPr>
          <p:cNvSpPr>
            <a:spLocks noGrp="1"/>
          </p:cNvSpPr>
          <p:nvPr>
            <p:ph idx="1"/>
          </p:nvPr>
        </p:nvSpPr>
        <p:spPr/>
        <p:txBody>
          <a:bodyPr/>
          <a:lstStyle/>
          <a:p>
            <a:r>
              <a:rPr lang="en-US" dirty="0"/>
              <a:t>ASCCC has partnered with CMC</a:t>
            </a:r>
            <a:r>
              <a:rPr lang="en-US" baseline="30000" dirty="0"/>
              <a:t>3</a:t>
            </a:r>
            <a:r>
              <a:rPr lang="en-US" dirty="0"/>
              <a:t> and CMC</a:t>
            </a:r>
            <a:r>
              <a:rPr lang="en-US" baseline="30000" dirty="0"/>
              <a:t>3 </a:t>
            </a:r>
            <a:r>
              <a:rPr lang="en-US" dirty="0"/>
              <a:t>–South to form a task force to develop possible options that will comply with AB 705.</a:t>
            </a:r>
          </a:p>
          <a:p>
            <a:r>
              <a:rPr lang="en-US" dirty="0"/>
              <a:t>The options being developed will serve the needs of both STEM and non-STEM pathways.</a:t>
            </a:r>
          </a:p>
          <a:p>
            <a:r>
              <a:rPr lang="en-US" dirty="0"/>
              <a:t>ASCCC hopes to be able to share the work of this group beginning at the TASSC Regional Meetings </a:t>
            </a:r>
          </a:p>
          <a:p>
            <a:r>
              <a:rPr lang="en-US" dirty="0"/>
              <a:t>Additional presentations will occur at the spring plenary session in April, spring curriculum regional meetings in May, and the Curriculum Institute in July. </a:t>
            </a:r>
          </a:p>
        </p:txBody>
      </p:sp>
    </p:spTree>
    <p:extLst>
      <p:ext uri="{BB962C8B-B14F-4D97-AF65-F5344CB8AC3E}">
        <p14:creationId xmlns:p14="http://schemas.microsoft.com/office/powerpoint/2010/main" val="863936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Many Questions Need to be Answered</a:t>
            </a:r>
          </a:p>
        </p:txBody>
      </p:sp>
      <p:sp>
        <p:nvSpPr>
          <p:cNvPr id="3" name="Content Placeholder 2"/>
          <p:cNvSpPr>
            <a:spLocks noGrp="1"/>
          </p:cNvSpPr>
          <p:nvPr>
            <p:ph idx="1"/>
          </p:nvPr>
        </p:nvSpPr>
        <p:spPr/>
        <p:txBody>
          <a:bodyPr/>
          <a:lstStyle/>
          <a:p>
            <a:r>
              <a:rPr lang="en-US" dirty="0"/>
              <a:t>How are these </a:t>
            </a:r>
            <a:r>
              <a:rPr lang="en-US" dirty="0" err="1"/>
              <a:t>corequisites</a:t>
            </a:r>
            <a:r>
              <a:rPr lang="en-US" dirty="0"/>
              <a:t> validated? Does the language in Title 5 §55003 need to be modified?</a:t>
            </a:r>
          </a:p>
          <a:p>
            <a:r>
              <a:rPr lang="en-US" dirty="0"/>
              <a:t>What data will need to be collected to ensure there is no disproportionate impact?</a:t>
            </a:r>
          </a:p>
          <a:p>
            <a:r>
              <a:rPr lang="en-US" dirty="0"/>
              <a:t>Will there be different levels of corequisite support for a single parent course? If yes, how can a placement model be developed to choose the “ideal” amount of support?</a:t>
            </a:r>
          </a:p>
          <a:p>
            <a:r>
              <a:rPr lang="en-US" dirty="0"/>
              <a:t>Can noncredit courses be used as a corequisite for a credit course? What if the parent course is at transfer level?</a:t>
            </a:r>
          </a:p>
          <a:p>
            <a:endParaRPr lang="en-US" dirty="0"/>
          </a:p>
        </p:txBody>
      </p:sp>
    </p:spTree>
    <p:extLst>
      <p:ext uri="{BB962C8B-B14F-4D97-AF65-F5344CB8AC3E}">
        <p14:creationId xmlns:p14="http://schemas.microsoft.com/office/powerpoint/2010/main" val="377537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19838-FA82-BC43-B61E-725F96D0EB51}"/>
              </a:ext>
            </a:extLst>
          </p:cNvPr>
          <p:cNvSpPr>
            <a:spLocks noGrp="1"/>
          </p:cNvSpPr>
          <p:nvPr>
            <p:ph type="title"/>
          </p:nvPr>
        </p:nvSpPr>
        <p:spPr/>
        <p:txBody>
          <a:bodyPr/>
          <a:lstStyle/>
          <a:p>
            <a:r>
              <a:rPr lang="en-US" dirty="0"/>
              <a:t>What Do We Do Right Now?</a:t>
            </a:r>
          </a:p>
        </p:txBody>
      </p:sp>
      <p:sp>
        <p:nvSpPr>
          <p:cNvPr id="3" name="Content Placeholder 2">
            <a:extLst>
              <a:ext uri="{FF2B5EF4-FFF2-40B4-BE49-F238E27FC236}">
                <a16:creationId xmlns:a16="http://schemas.microsoft.com/office/drawing/2014/main" id="{6177C761-E7D5-2842-BA4A-38741AAB3258}"/>
              </a:ext>
            </a:extLst>
          </p:cNvPr>
          <p:cNvSpPr>
            <a:spLocks noGrp="1"/>
          </p:cNvSpPr>
          <p:nvPr>
            <p:ph idx="1"/>
          </p:nvPr>
        </p:nvSpPr>
        <p:spPr/>
        <p:txBody>
          <a:bodyPr/>
          <a:lstStyle/>
          <a:p>
            <a:r>
              <a:rPr lang="en-US" dirty="0"/>
              <a:t>Colleges are able to create corequisite support courses now, but those courses might not be compliant once all of the implementation decisions around AB 705 have been made.</a:t>
            </a:r>
          </a:p>
          <a:p>
            <a:r>
              <a:rPr lang="en-US" dirty="0"/>
              <a:t>ASCCC will be providing guidance on implementing </a:t>
            </a:r>
            <a:r>
              <a:rPr lang="en-US" dirty="0" err="1"/>
              <a:t>corequisites</a:t>
            </a:r>
            <a:r>
              <a:rPr lang="en-US" dirty="0"/>
              <a:t> as more information becomes available.</a:t>
            </a:r>
          </a:p>
          <a:p>
            <a:r>
              <a:rPr lang="en-US" dirty="0"/>
              <a:t>Assistance on this topic will be available at the spring curriculum regionals in May and the Curriculum Institute in July.</a:t>
            </a:r>
          </a:p>
        </p:txBody>
      </p:sp>
    </p:spTree>
    <p:extLst>
      <p:ext uri="{BB962C8B-B14F-4D97-AF65-F5344CB8AC3E}">
        <p14:creationId xmlns:p14="http://schemas.microsoft.com/office/powerpoint/2010/main" val="4225624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Guided or Directed Self Placement</a:t>
            </a:r>
          </a:p>
        </p:txBody>
      </p:sp>
      <p:sp>
        <p:nvSpPr>
          <p:cNvPr id="3" name="Content Placeholder 2"/>
          <p:cNvSpPr>
            <a:spLocks noGrp="1"/>
          </p:cNvSpPr>
          <p:nvPr>
            <p:ph idx="1"/>
          </p:nvPr>
        </p:nvSpPr>
        <p:spPr/>
        <p:txBody>
          <a:bodyPr/>
          <a:lstStyle/>
          <a:p>
            <a:r>
              <a:rPr lang="en-US" dirty="0"/>
              <a:t>An allowed placement option for students that have incomplete or no transcript data</a:t>
            </a:r>
          </a:p>
          <a:p>
            <a:r>
              <a:rPr lang="en-US" dirty="0"/>
              <a:t>Students are asked a series of questions and courses are recommended based on responses.</a:t>
            </a:r>
          </a:p>
          <a:p>
            <a:r>
              <a:rPr lang="en-US" dirty="0"/>
              <a:t>The questions may be about the students perceptions of their abilities for a particular subject and their previous work as a student.</a:t>
            </a:r>
          </a:p>
          <a:p>
            <a:r>
              <a:rPr lang="en-US" dirty="0"/>
              <a:t>Students may choose to enroll in classes other than those recommended.</a:t>
            </a:r>
          </a:p>
          <a:p>
            <a:r>
              <a:rPr lang="en-US" dirty="0"/>
              <a:t>Colleges implementing guided self placement have not seen a significant change in success rates.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2373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756190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a:t>
            </a:r>
          </a:p>
        </p:txBody>
      </p:sp>
      <p:sp>
        <p:nvSpPr>
          <p:cNvPr id="3" name="Content Placeholder 2"/>
          <p:cNvSpPr>
            <a:spLocks noGrp="1"/>
          </p:cNvSpPr>
          <p:nvPr>
            <p:ph idx="1"/>
          </p:nvPr>
        </p:nvSpPr>
        <p:spPr/>
        <p:txBody>
          <a:bodyPr/>
          <a:lstStyle/>
          <a:p>
            <a:r>
              <a:rPr lang="en-US" dirty="0"/>
              <a:t>AB 705 (signed October 13, 2017) requires colleges to use one or more of the following when placing students into courses in math and English:</a:t>
            </a:r>
          </a:p>
          <a:p>
            <a:pPr lvl="1"/>
            <a:r>
              <a:rPr lang="en-US" dirty="0"/>
              <a:t>High School Coursework</a:t>
            </a:r>
          </a:p>
          <a:p>
            <a:pPr lvl="1"/>
            <a:r>
              <a:rPr lang="en-US" dirty="0"/>
              <a:t>High School GPA</a:t>
            </a:r>
          </a:p>
          <a:p>
            <a:pPr lvl="1"/>
            <a:r>
              <a:rPr lang="en-US" dirty="0"/>
              <a:t>High School Grades </a:t>
            </a:r>
          </a:p>
          <a:p>
            <a:r>
              <a:rPr lang="en-US" dirty="0"/>
              <a:t>If colleges are not able to obtain official transcript data, they can use self reported data or guided placement</a:t>
            </a:r>
          </a:p>
          <a:p>
            <a:endParaRPr lang="en-US" dirty="0"/>
          </a:p>
        </p:txBody>
      </p:sp>
    </p:spTree>
    <p:extLst>
      <p:ext uri="{BB962C8B-B14F-4D97-AF65-F5344CB8AC3E}">
        <p14:creationId xmlns:p14="http://schemas.microsoft.com/office/powerpoint/2010/main" val="1646638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Transcript Data</a:t>
            </a:r>
          </a:p>
        </p:txBody>
      </p:sp>
      <p:sp>
        <p:nvSpPr>
          <p:cNvPr id="3" name="Content Placeholder 2"/>
          <p:cNvSpPr>
            <a:spLocks noGrp="1"/>
          </p:cNvSpPr>
          <p:nvPr>
            <p:ph idx="1"/>
          </p:nvPr>
        </p:nvSpPr>
        <p:spPr/>
        <p:txBody>
          <a:bodyPr/>
          <a:lstStyle/>
          <a:p>
            <a:r>
              <a:rPr lang="en-US" dirty="0"/>
              <a:t>The Chancellor’s Office has a preliminary agreement with the California Department of Education to share official high school transcript data (MOU pending)</a:t>
            </a:r>
          </a:p>
          <a:p>
            <a:r>
              <a:rPr lang="en-US" dirty="0"/>
              <a:t>Data that will be available will be through 11</a:t>
            </a:r>
            <a:r>
              <a:rPr lang="en-US" baseline="30000" dirty="0"/>
              <a:t>th</a:t>
            </a:r>
            <a:r>
              <a:rPr lang="en-US" dirty="0"/>
              <a:t> grade for direct </a:t>
            </a:r>
            <a:r>
              <a:rPr lang="en-US" dirty="0" err="1"/>
              <a:t>matriculants</a:t>
            </a:r>
            <a:endParaRPr lang="en-US" dirty="0"/>
          </a:p>
          <a:p>
            <a:r>
              <a:rPr lang="en-US" dirty="0"/>
              <a:t>Sources of transcript data are California College Guidance Initiative (CCGI), Cal-PASS Plus, California Department of Education (CDE), and Self Reported</a:t>
            </a:r>
          </a:p>
          <a:p>
            <a:r>
              <a:rPr lang="en-US" dirty="0"/>
              <a:t>Colleges are strongly encouraged to enable the self reported data collection feature in </a:t>
            </a:r>
            <a:r>
              <a:rPr lang="en-US" dirty="0" err="1"/>
              <a:t>CCCApply</a:t>
            </a:r>
            <a:endParaRPr lang="en-US" dirty="0"/>
          </a:p>
        </p:txBody>
      </p:sp>
    </p:spTree>
    <p:extLst>
      <p:ext uri="{BB962C8B-B14F-4D97-AF65-F5344CB8AC3E}">
        <p14:creationId xmlns:p14="http://schemas.microsoft.com/office/powerpoint/2010/main" val="1573961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Transfer Level in One Year</a:t>
            </a:r>
          </a:p>
        </p:txBody>
      </p:sp>
      <p:sp>
        <p:nvSpPr>
          <p:cNvPr id="3" name="Content Placeholder 2"/>
          <p:cNvSpPr>
            <a:spLocks noGrp="1"/>
          </p:cNvSpPr>
          <p:nvPr>
            <p:ph idx="1"/>
          </p:nvPr>
        </p:nvSpPr>
        <p:spPr/>
        <p:txBody>
          <a:bodyPr>
            <a:normAutofit lnSpcReduction="10000"/>
          </a:bodyPr>
          <a:lstStyle/>
          <a:p>
            <a:r>
              <a:rPr lang="en-US" dirty="0"/>
              <a:t>AB 705 includes other details that could directly impact college curriculum</a:t>
            </a:r>
          </a:p>
          <a:p>
            <a:pPr lvl="1"/>
            <a:r>
              <a:rPr lang="en-US" dirty="0"/>
              <a:t>A community college district or college shall maximize the probability that a student will enter and complete transfer-level coursework in English and mathematics within a one-year timeframe</a:t>
            </a:r>
          </a:p>
          <a:p>
            <a:r>
              <a:rPr lang="en-US" dirty="0"/>
              <a:t>It is likely that one year will be defined as two semesters</a:t>
            </a:r>
          </a:p>
          <a:p>
            <a:r>
              <a:rPr lang="en-US" dirty="0"/>
              <a:t>Currently, these two semesters are not required to be consecutive because colleges cannot force students into a specific behavior.</a:t>
            </a:r>
          </a:p>
          <a:p>
            <a:r>
              <a:rPr lang="en-US" dirty="0"/>
              <a:t>The “clock” will begin when the student enrolls in a course that is part of the sequence leading to transfer level. The initial course could be credit or noncredit.</a:t>
            </a:r>
          </a:p>
        </p:txBody>
      </p:sp>
    </p:spTree>
    <p:extLst>
      <p:ext uri="{BB962C8B-B14F-4D97-AF65-F5344CB8AC3E}">
        <p14:creationId xmlns:p14="http://schemas.microsoft.com/office/powerpoint/2010/main" val="716240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C5FA8-675D-C649-B89B-29AEB6CEA0E7}"/>
              </a:ext>
            </a:extLst>
          </p:cNvPr>
          <p:cNvSpPr>
            <a:spLocks noGrp="1"/>
          </p:cNvSpPr>
          <p:nvPr>
            <p:ph type="title"/>
          </p:nvPr>
        </p:nvSpPr>
        <p:spPr/>
        <p:txBody>
          <a:bodyPr/>
          <a:lstStyle/>
          <a:p>
            <a:r>
              <a:rPr lang="en-US" dirty="0"/>
              <a:t>Highly Unlikely to Succeed</a:t>
            </a:r>
          </a:p>
        </p:txBody>
      </p:sp>
      <p:sp>
        <p:nvSpPr>
          <p:cNvPr id="3" name="Content Placeholder 2">
            <a:extLst>
              <a:ext uri="{FF2B5EF4-FFF2-40B4-BE49-F238E27FC236}">
                <a16:creationId xmlns:a16="http://schemas.microsoft.com/office/drawing/2014/main" id="{2D39550D-6A7D-E947-BBE4-50887251BDD1}"/>
              </a:ext>
            </a:extLst>
          </p:cNvPr>
          <p:cNvSpPr>
            <a:spLocks noGrp="1"/>
          </p:cNvSpPr>
          <p:nvPr>
            <p:ph idx="1"/>
          </p:nvPr>
        </p:nvSpPr>
        <p:spPr/>
        <p:txBody>
          <a:bodyPr/>
          <a:lstStyle/>
          <a:p>
            <a:r>
              <a:rPr lang="en-US" dirty="0"/>
              <a:t>AB 705 also includes the following about placing students into remedial math and English courses</a:t>
            </a:r>
          </a:p>
          <a:p>
            <a:pPr lvl="1"/>
            <a:r>
              <a:rPr lang="en-US" dirty="0"/>
              <a:t>a community college district or college shall not require students to enroll in remedial English or mathematics coursework that lengthens their time to complete a degree unless placement research that includes consideration of high school grade point average and coursework shows that those students are highly unlikely to succeed in transfer-level coursework in English and mathematics</a:t>
            </a:r>
          </a:p>
          <a:p>
            <a:r>
              <a:rPr lang="en-US" dirty="0"/>
              <a:t>A specific definition of highly unlikely to succeed is still being formulated. </a:t>
            </a:r>
          </a:p>
        </p:txBody>
      </p:sp>
    </p:spTree>
    <p:extLst>
      <p:ext uri="{BB962C8B-B14F-4D97-AF65-F5344CB8AC3E}">
        <p14:creationId xmlns:p14="http://schemas.microsoft.com/office/powerpoint/2010/main" val="1927284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24EBA-AEE6-9B44-ABB9-BAADBB1E16B9}"/>
              </a:ext>
            </a:extLst>
          </p:cNvPr>
          <p:cNvSpPr>
            <a:spLocks noGrp="1"/>
          </p:cNvSpPr>
          <p:nvPr>
            <p:ph type="title"/>
          </p:nvPr>
        </p:nvSpPr>
        <p:spPr/>
        <p:txBody>
          <a:bodyPr/>
          <a:lstStyle/>
          <a:p>
            <a:r>
              <a:rPr lang="en-US" dirty="0"/>
              <a:t>Default Placement</a:t>
            </a:r>
          </a:p>
        </p:txBody>
      </p:sp>
      <p:sp>
        <p:nvSpPr>
          <p:cNvPr id="3" name="Content Placeholder 2">
            <a:extLst>
              <a:ext uri="{FF2B5EF4-FFF2-40B4-BE49-F238E27FC236}">
                <a16:creationId xmlns:a16="http://schemas.microsoft.com/office/drawing/2014/main" id="{2B793D5C-ABAE-884A-AE76-4F272F46928C}"/>
              </a:ext>
            </a:extLst>
          </p:cNvPr>
          <p:cNvSpPr>
            <a:spLocks noGrp="1"/>
          </p:cNvSpPr>
          <p:nvPr>
            <p:ph idx="1"/>
          </p:nvPr>
        </p:nvSpPr>
        <p:spPr/>
        <p:txBody>
          <a:bodyPr>
            <a:normAutofit lnSpcReduction="10000"/>
          </a:bodyPr>
          <a:lstStyle/>
          <a:p>
            <a:r>
              <a:rPr lang="en-US" dirty="0"/>
              <a:t>Using historical data, researchers from MMAP have shown that the lowest performing high school students (11</a:t>
            </a:r>
            <a:r>
              <a:rPr lang="en-US" baseline="30000" dirty="0"/>
              <a:t>th</a:t>
            </a:r>
            <a:r>
              <a:rPr lang="en-US" dirty="0"/>
              <a:t> grade GPA &lt; 1.9) are more likely to complete transfer level English in one year if they are placed directly into freshmen composition (24% - 43% vs. 12%)</a:t>
            </a:r>
          </a:p>
          <a:p>
            <a:r>
              <a:rPr lang="en-US" dirty="0"/>
              <a:t>The proposed interpretation of AB 705 requires colleges to maximize the likelihood of students completing transfer level and this analysis points to direct placement into transfer level accomplishing that.</a:t>
            </a:r>
          </a:p>
          <a:p>
            <a:r>
              <a:rPr lang="en-US" dirty="0"/>
              <a:t>The guidance may be that all English students be placed directly into freshmen composition. Some students will be required to participate in some level of corequisite support.</a:t>
            </a:r>
          </a:p>
        </p:txBody>
      </p:sp>
    </p:spTree>
    <p:extLst>
      <p:ext uri="{BB962C8B-B14F-4D97-AF65-F5344CB8AC3E}">
        <p14:creationId xmlns:p14="http://schemas.microsoft.com/office/powerpoint/2010/main" val="3536903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1CFAD-960A-AD4A-AD56-B4FBFFDBB0A1}"/>
              </a:ext>
            </a:extLst>
          </p:cNvPr>
          <p:cNvSpPr>
            <a:spLocks noGrp="1"/>
          </p:cNvSpPr>
          <p:nvPr>
            <p:ph type="title"/>
          </p:nvPr>
        </p:nvSpPr>
        <p:spPr/>
        <p:txBody>
          <a:bodyPr/>
          <a:lstStyle/>
          <a:p>
            <a:r>
              <a:rPr lang="en-US" dirty="0"/>
              <a:t>No More Remedial Courses?</a:t>
            </a:r>
          </a:p>
        </p:txBody>
      </p:sp>
      <p:sp>
        <p:nvSpPr>
          <p:cNvPr id="3" name="Content Placeholder 2">
            <a:extLst>
              <a:ext uri="{FF2B5EF4-FFF2-40B4-BE49-F238E27FC236}">
                <a16:creationId xmlns:a16="http://schemas.microsoft.com/office/drawing/2014/main" id="{4779E172-500E-A249-8B4B-A00760F5609C}"/>
              </a:ext>
            </a:extLst>
          </p:cNvPr>
          <p:cNvSpPr>
            <a:spLocks noGrp="1"/>
          </p:cNvSpPr>
          <p:nvPr>
            <p:ph idx="1"/>
          </p:nvPr>
        </p:nvSpPr>
        <p:spPr/>
        <p:txBody>
          <a:bodyPr/>
          <a:lstStyle/>
          <a:p>
            <a:r>
              <a:rPr lang="en-US" dirty="0"/>
              <a:t>Colleges are still permitted to have courses that are below transfer level.</a:t>
            </a:r>
          </a:p>
          <a:p>
            <a:r>
              <a:rPr lang="en-US" dirty="0"/>
              <a:t>If a college can demonstrate that students are more likely to complete transfer level coursework in one year by taking an additional course, they can place students into that course.</a:t>
            </a:r>
          </a:p>
          <a:p>
            <a:r>
              <a:rPr lang="en-US" dirty="0"/>
              <a:t>Even if a student is placed into transfer level, they have the option to enroll in a course that is below transfer.</a:t>
            </a:r>
          </a:p>
          <a:p>
            <a:r>
              <a:rPr lang="en-US" dirty="0"/>
              <a:t>Colleges will likely have to change their class schedules because the majority of students will be placed into transfer level courses.</a:t>
            </a:r>
          </a:p>
        </p:txBody>
      </p:sp>
    </p:spTree>
    <p:extLst>
      <p:ext uri="{BB962C8B-B14F-4D97-AF65-F5344CB8AC3E}">
        <p14:creationId xmlns:p14="http://schemas.microsoft.com/office/powerpoint/2010/main" val="1572701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Corequisites</a:t>
            </a:r>
            <a:endParaRPr lang="en-US" dirty="0"/>
          </a:p>
        </p:txBody>
      </p:sp>
      <p:sp>
        <p:nvSpPr>
          <p:cNvPr id="3" name="Content Placeholder 2"/>
          <p:cNvSpPr>
            <a:spLocks noGrp="1"/>
          </p:cNvSpPr>
          <p:nvPr>
            <p:ph idx="1"/>
          </p:nvPr>
        </p:nvSpPr>
        <p:spPr/>
        <p:txBody>
          <a:bodyPr>
            <a:normAutofit/>
          </a:bodyPr>
          <a:lstStyle/>
          <a:p>
            <a:r>
              <a:rPr lang="en-US" dirty="0"/>
              <a:t>Placing all students into transfer level courses isn’t the end of the placement discussion. </a:t>
            </a:r>
          </a:p>
          <a:p>
            <a:r>
              <a:rPr lang="en-US" dirty="0"/>
              <a:t>The likelihood of students succeeding at the transfer level can be increased by offering some type of support (tutoring, SI, corequisite course)</a:t>
            </a:r>
          </a:p>
          <a:p>
            <a:r>
              <a:rPr lang="en-US" dirty="0"/>
              <a:t>AB 705 specifically permits colleges to implement the corequisite model</a:t>
            </a:r>
          </a:p>
          <a:p>
            <a:pPr lvl="1"/>
            <a:r>
              <a:rPr lang="en-US" dirty="0"/>
              <a:t>A community college district or college may require students to enroll in additional concurrent support, including additional language support for ESL students, during the same semester that they take a transfer-level English or mathematics course, but only if it is determined that the support will increase their likelihood of passing the transfer-level English or mathematics course. </a:t>
            </a:r>
          </a:p>
        </p:txBody>
      </p:sp>
    </p:spTree>
    <p:extLst>
      <p:ext uri="{BB962C8B-B14F-4D97-AF65-F5344CB8AC3E}">
        <p14:creationId xmlns:p14="http://schemas.microsoft.com/office/powerpoint/2010/main" val="620788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2E8EC-C0EC-4C4E-9121-C61F9B66C593}"/>
              </a:ext>
            </a:extLst>
          </p:cNvPr>
          <p:cNvSpPr>
            <a:spLocks noGrp="1"/>
          </p:cNvSpPr>
          <p:nvPr>
            <p:ph type="title"/>
          </p:nvPr>
        </p:nvSpPr>
        <p:spPr/>
        <p:txBody>
          <a:bodyPr/>
          <a:lstStyle/>
          <a:p>
            <a:r>
              <a:rPr lang="en-US" dirty="0"/>
              <a:t>What About Math?</a:t>
            </a:r>
          </a:p>
        </p:txBody>
      </p:sp>
      <p:sp>
        <p:nvSpPr>
          <p:cNvPr id="3" name="Content Placeholder 2">
            <a:extLst>
              <a:ext uri="{FF2B5EF4-FFF2-40B4-BE49-F238E27FC236}">
                <a16:creationId xmlns:a16="http://schemas.microsoft.com/office/drawing/2014/main" id="{FFA81A37-83A1-4745-A6A9-3D194190E85B}"/>
              </a:ext>
            </a:extLst>
          </p:cNvPr>
          <p:cNvSpPr>
            <a:spLocks noGrp="1"/>
          </p:cNvSpPr>
          <p:nvPr>
            <p:ph idx="1"/>
          </p:nvPr>
        </p:nvSpPr>
        <p:spPr/>
        <p:txBody>
          <a:bodyPr/>
          <a:lstStyle/>
          <a:p>
            <a:r>
              <a:rPr lang="en-US" dirty="0"/>
              <a:t>A similar analysis was done for student placement into math courses and it indicated that students placed directly into statistics or liberal arts math were more likely to complete the transfer course in one year than if they were placed into intermediate algebra.</a:t>
            </a:r>
          </a:p>
          <a:p>
            <a:r>
              <a:rPr lang="en-US" dirty="0"/>
              <a:t>Additional analysis is currently being done, but it is possible that colleges will be encouraged to place students that are not majoring in business or STEM directly into transfer level math.</a:t>
            </a:r>
          </a:p>
          <a:p>
            <a:endParaRPr lang="en-US" dirty="0"/>
          </a:p>
        </p:txBody>
      </p:sp>
    </p:spTree>
    <p:extLst>
      <p:ext uri="{BB962C8B-B14F-4D97-AF65-F5344CB8AC3E}">
        <p14:creationId xmlns:p14="http://schemas.microsoft.com/office/powerpoint/2010/main" val="203907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CCC">
  <a:themeElements>
    <a:clrScheme name="Custom 5">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0E20D2"/>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ASCCC" id="{582654A2-8F12-3146-83F7-BD9873F812BA}" vid="{58C9C3D4-CDC4-ED46-994E-B4971180DEA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ASCCC</Template>
  <TotalTime>1763</TotalTime>
  <Words>1184</Words>
  <Application>Microsoft Macintosh PowerPoint</Application>
  <PresentationFormat>Overhead</PresentationFormat>
  <Paragraphs>67</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ASCCC</vt:lpstr>
      <vt:lpstr>AB 705: An Update</vt:lpstr>
      <vt:lpstr>Requirements</vt:lpstr>
      <vt:lpstr>Transcript Data</vt:lpstr>
      <vt:lpstr>Transfer Level in One Year</vt:lpstr>
      <vt:lpstr>Highly Unlikely to Succeed</vt:lpstr>
      <vt:lpstr>Default Placement</vt:lpstr>
      <vt:lpstr>No More Remedial Courses?</vt:lpstr>
      <vt:lpstr>Corequisites</vt:lpstr>
      <vt:lpstr>What About Math?</vt:lpstr>
      <vt:lpstr>Business and STEM</vt:lpstr>
      <vt:lpstr>Math and Quantitative Reasoning Task Force (MQRTF)</vt:lpstr>
      <vt:lpstr>Many Questions Need to be Answered</vt:lpstr>
      <vt:lpstr>What Do We Do Right Now?</vt:lpstr>
      <vt:lpstr>Guided or Directed Self Placement</vt:lpstr>
      <vt:lpstr>Questions?</vt:lpstr>
    </vt:vector>
  </TitlesOfParts>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Ensuring proper placement of students</dc:title>
  <dc:creator>Craig Rutan</dc:creator>
  <cp:lastModifiedBy>Virginia May</cp:lastModifiedBy>
  <cp:revision>72</cp:revision>
  <cp:lastPrinted>2018-03-08T02:48:18Z</cp:lastPrinted>
  <dcterms:created xsi:type="dcterms:W3CDTF">2017-06-28T01:42:19Z</dcterms:created>
  <dcterms:modified xsi:type="dcterms:W3CDTF">2018-03-08T02:50:20Z</dcterms:modified>
</cp:coreProperties>
</file>