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6" r:id="rId10"/>
    <p:sldId id="267" r:id="rId11"/>
    <p:sldId id="268" r:id="rId12"/>
    <p:sldId id="269" r:id="rId1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8" autoAdjust="0"/>
    <p:restoredTop sz="93590" autoAdjust="0"/>
  </p:normalViewPr>
  <p:slideViewPr>
    <p:cSldViewPr snapToGrid="0" snapToObjects="1">
      <p:cViewPr varScale="1">
        <p:scale>
          <a:sx n="118" d="100"/>
          <a:sy n="118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7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November 05,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November 05,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info@ascc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458200" cy="1875295"/>
          </a:xfrm>
        </p:spPr>
        <p:txBody>
          <a:bodyPr/>
          <a:lstStyle/>
          <a:p>
            <a:r>
              <a:rPr lang="en-US" sz="3600" b="1" cap="none" dirty="0" smtClean="0"/>
              <a:t/>
            </a:r>
            <a:br>
              <a:rPr lang="en-US" sz="3600" b="1" cap="none" dirty="0" smtClean="0"/>
            </a:br>
            <a:r>
              <a:rPr lang="en-US" sz="3600" b="1" cap="none" dirty="0"/>
              <a:t/>
            </a:r>
            <a:br>
              <a:rPr lang="en-US" sz="3600" b="1" cap="none" dirty="0"/>
            </a:br>
            <a:r>
              <a:rPr lang="en-US" sz="3600" b="1" cap="none" dirty="0" smtClean="0"/>
              <a:t/>
            </a:r>
            <a:br>
              <a:rPr lang="en-US" sz="3600" b="1" cap="none" dirty="0" smtClean="0"/>
            </a:br>
            <a:r>
              <a:rPr lang="en-US" sz="3600" b="1" cap="none" dirty="0" smtClean="0"/>
              <a:t/>
            </a:r>
            <a:br>
              <a:rPr lang="en-US" sz="3600" b="1" cap="none" dirty="0" smtClean="0"/>
            </a:br>
            <a:endParaRPr lang="en-US" sz="36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895600"/>
          </a:xfrm>
        </p:spPr>
        <p:txBody>
          <a:bodyPr>
            <a:normAutofit/>
          </a:bodyPr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 smtClean="0"/>
              <a:t>LaTonya </a:t>
            </a:r>
            <a:r>
              <a:rPr lang="en-US" sz="2600" dirty="0"/>
              <a:t>Parker, ASCCC Area D Representative</a:t>
            </a:r>
          </a:p>
          <a:p>
            <a:pPr algn="ctr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Cheryl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Aschenbach, ASCCC Secretary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900" b="1" dirty="0">
                <a:solidFill>
                  <a:srgbClr val="434EB7"/>
                </a:solidFill>
                <a:cs typeface="Times New Roman"/>
              </a:rPr>
              <a:t>2019 </a:t>
            </a:r>
            <a:r>
              <a:rPr lang="en-US" sz="1900" b="1" dirty="0" smtClean="0">
                <a:solidFill>
                  <a:srgbClr val="434EB7"/>
                </a:solidFill>
                <a:cs typeface="Times New Roman"/>
              </a:rPr>
              <a:t>FALL PLENARY</a:t>
            </a:r>
          </a:p>
          <a:p>
            <a:pPr algn="ctr"/>
            <a:r>
              <a:rPr lang="en-US" sz="1900" dirty="0">
                <a:solidFill>
                  <a:srgbClr val="434EB7"/>
                </a:solidFill>
                <a:cs typeface="Times New Roman"/>
              </a:rPr>
              <a:t>Thursday, November 7, 2019</a:t>
            </a:r>
          </a:p>
          <a:p>
            <a:pPr algn="ctr"/>
            <a:r>
              <a:rPr lang="en-US" sz="1900" dirty="0">
                <a:solidFill>
                  <a:srgbClr val="434EB7"/>
                </a:solidFill>
                <a:cs typeface="Times New Roman"/>
              </a:rPr>
              <a:t>4:00 p.m. to 5:15 p.m. </a:t>
            </a:r>
            <a:r>
              <a:rPr lang="en-US" sz="1900" dirty="0" smtClean="0">
                <a:solidFill>
                  <a:srgbClr val="434EB7"/>
                </a:solidFill>
                <a:cs typeface="Times New Roman"/>
              </a:rPr>
              <a:t>Third Breakout Session</a:t>
            </a:r>
            <a:endParaRPr lang="en-US" sz="1900" b="1" dirty="0" smtClean="0">
              <a:solidFill>
                <a:srgbClr val="434EB7"/>
              </a:solidFill>
              <a:cs typeface="Times New Roman"/>
            </a:endParaRPr>
          </a:p>
        </p:txBody>
      </p:sp>
      <p:pic>
        <p:nvPicPr>
          <p:cNvPr id="6" name="Picture 5" descr="Academic Senate for California Community Colleges, celebrating 50 years">
            <a:extLst>
              <a:ext uri="{FF2B5EF4-FFF2-40B4-BE49-F238E27FC236}">
                <a16:creationId xmlns:a16="http://schemas.microsoft.com/office/drawing/2014/main" xmlns="" id="{F7D86394-97B1-4A50-9566-A75BB6CDF2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98" y="504173"/>
            <a:ext cx="4572000" cy="1102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62459" y="1828800"/>
            <a:ext cx="70952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AB705 Implementation </a:t>
            </a:r>
            <a:r>
              <a:rPr lang="en-US" sz="3600" dirty="0" smtClean="0"/>
              <a:t>– </a:t>
            </a:r>
          </a:p>
          <a:p>
            <a:pPr algn="ctr"/>
            <a:r>
              <a:rPr lang="en-US" sz="3600" dirty="0" smtClean="0"/>
              <a:t>How’s </a:t>
            </a:r>
            <a:r>
              <a:rPr lang="en-US" sz="3600" dirty="0"/>
              <a:t>it Going? </a:t>
            </a:r>
          </a:p>
        </p:txBody>
      </p:sp>
    </p:spTree>
    <p:extLst>
      <p:ext uri="{BB962C8B-B14F-4D97-AF65-F5344CB8AC3E}">
        <p14:creationId xmlns:p14="http://schemas.microsoft.com/office/powerpoint/2010/main" val="2571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705 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Holistic Counseling Services-An opportunity to rethink how we provide services to students</a:t>
            </a:r>
          </a:p>
          <a:p>
            <a:r>
              <a:rPr lang="en-US" dirty="0" smtClean="0"/>
              <a:t>High School Coursework and Guided Self-Placement-Help Students Understand the Process and Understand High School mathematics, Grade Point Average and College Level Placement and Support Courses</a:t>
            </a:r>
          </a:p>
          <a:p>
            <a:r>
              <a:rPr lang="en-US" dirty="0" smtClean="0"/>
              <a:t>Matriculation and </a:t>
            </a:r>
            <a:r>
              <a:rPr lang="en-US" b="1" dirty="0" smtClean="0"/>
              <a:t>Advisement-</a:t>
            </a:r>
            <a:r>
              <a:rPr lang="en-US" dirty="0" smtClean="0"/>
              <a:t>Online Orientation and Online Placement-Counselors Provide Meaningful Face-to-Face Time with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67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 705 Counseling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Career Exploration and Personal Aspiration Completion</a:t>
            </a:r>
          </a:p>
          <a:p>
            <a:r>
              <a:rPr lang="en-US" dirty="0" smtClean="0"/>
              <a:t>Career/Major Decision Making (Undecided Student)</a:t>
            </a:r>
          </a:p>
          <a:p>
            <a:r>
              <a:rPr lang="en-US" dirty="0" smtClean="0"/>
              <a:t>Completing Mindset &amp; the Creation of a Pathway to Completing Student Educational Plan</a:t>
            </a:r>
          </a:p>
          <a:p>
            <a:r>
              <a:rPr lang="en-US" dirty="0" smtClean="0"/>
              <a:t>Advisement-Aligning Correct Courses with Educational Goal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1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Joining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More Questions: </a:t>
            </a:r>
            <a:r>
              <a:rPr lang="en-US" dirty="0" smtClean="0">
                <a:hlinkClick r:id="rId2"/>
              </a:rPr>
              <a:t>info@asccc.org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6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Welcome</a:t>
            </a:r>
          </a:p>
          <a:p>
            <a:pPr marL="0" indent="0">
              <a:buNone/>
            </a:pPr>
            <a:r>
              <a:rPr lang="en-US" dirty="0" smtClean="0"/>
              <a:t>Who’s in the room?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Placement Implementation in Response to AB 705 What’s Really Going On?</a:t>
            </a:r>
          </a:p>
          <a:p>
            <a:r>
              <a:rPr lang="en-US" dirty="0"/>
              <a:t>Discussion and Dialogue on Local Implementation Outcomes and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Impact of New Placements:</a:t>
            </a:r>
          </a:p>
          <a:p>
            <a:pPr lvl="1"/>
            <a:r>
              <a:rPr lang="en-US" dirty="0" smtClean="0"/>
              <a:t>Instruction</a:t>
            </a:r>
          </a:p>
          <a:p>
            <a:pPr lvl="1"/>
            <a:r>
              <a:rPr lang="en-US" dirty="0" smtClean="0"/>
              <a:t>Curriculum</a:t>
            </a:r>
          </a:p>
          <a:p>
            <a:pPr lvl="1"/>
            <a:r>
              <a:rPr lang="en-US" dirty="0" smtClean="0"/>
              <a:t>Counseling</a:t>
            </a:r>
          </a:p>
          <a:p>
            <a:r>
              <a:rPr lang="en-US" dirty="0" smtClean="0"/>
              <a:t>Facilitated Discussion</a:t>
            </a:r>
          </a:p>
          <a:p>
            <a:pPr lvl="1"/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Best Practices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“Placement” as of Fall 2019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What’s Really Going On</a:t>
            </a:r>
            <a:r>
              <a:rPr lang="en-US" sz="3200" dirty="0" smtClean="0"/>
              <a:t>?</a:t>
            </a:r>
          </a:p>
          <a:p>
            <a:pPr algn="ctr"/>
            <a:r>
              <a:rPr lang="en-US" sz="3200" dirty="0" smtClean="0">
                <a:solidFill>
                  <a:srgbClr val="434EB7"/>
                </a:solidFill>
              </a:rPr>
              <a:t>What is happening the data cannot capture?</a:t>
            </a:r>
            <a:endParaRPr lang="en-US" sz="3200" dirty="0">
              <a:solidFill>
                <a:srgbClr val="434EB7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sz="4400" dirty="0" smtClean="0">
                <a:latin typeface="+mj-lt"/>
              </a:rPr>
              <a:t>Instruction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local approach, impacted classrooms may have a more diversely prepared student population than usual</a:t>
            </a:r>
          </a:p>
          <a:p>
            <a:r>
              <a:rPr lang="en-US" dirty="0" smtClean="0"/>
              <a:t>Co-requisite/integrated support</a:t>
            </a:r>
          </a:p>
          <a:p>
            <a:pPr lvl="1"/>
            <a:r>
              <a:rPr lang="en-US" dirty="0" smtClean="0"/>
              <a:t>Low adjustment on how best to meet the needs of students</a:t>
            </a:r>
            <a:r>
              <a:rPr lang="en-US" dirty="0"/>
              <a:t> </a:t>
            </a:r>
            <a:r>
              <a:rPr lang="en-US" dirty="0" smtClean="0"/>
              <a:t>have been implemented. </a:t>
            </a:r>
            <a:r>
              <a:rPr lang="en-US" dirty="0" smtClean="0">
                <a:solidFill>
                  <a:srgbClr val="434EB7"/>
                </a:solidFill>
              </a:rPr>
              <a:t>Now What?</a:t>
            </a:r>
          </a:p>
          <a:p>
            <a:pPr lvl="1"/>
            <a:r>
              <a:rPr lang="en-US" dirty="0" smtClean="0"/>
              <a:t>Some institution have learned </a:t>
            </a:r>
            <a:r>
              <a:rPr lang="en-US" dirty="0"/>
              <a:t>h</a:t>
            </a:r>
            <a:r>
              <a:rPr lang="en-US" dirty="0" smtClean="0"/>
              <a:t>ow to make high-unit options workable.  </a:t>
            </a:r>
            <a:r>
              <a:rPr lang="en-US" dirty="0" smtClean="0">
                <a:solidFill>
                  <a:srgbClr val="434EB7"/>
                </a:solidFill>
              </a:rPr>
              <a:t>Now What?</a:t>
            </a:r>
          </a:p>
          <a:p>
            <a:r>
              <a:rPr lang="en-US" dirty="0" smtClean="0"/>
              <a:t>What sorts of state level (ASCCC) support should be provided </a:t>
            </a:r>
            <a:r>
              <a:rPr lang="mr-IN" dirty="0" smtClean="0"/>
              <a:t>–</a:t>
            </a:r>
            <a:r>
              <a:rPr lang="en-US" dirty="0" smtClean="0"/>
              <a:t> and how?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much of the attention has been placed on math and English </a:t>
            </a:r>
            <a:r>
              <a:rPr lang="mr-IN" dirty="0" smtClean="0"/>
              <a:t>–</a:t>
            </a:r>
            <a:r>
              <a:rPr lang="en-US" dirty="0" smtClean="0"/>
              <a:t> what is happening in courses that fill the same requirements, but are not math or English?</a:t>
            </a:r>
          </a:p>
          <a:p>
            <a:r>
              <a:rPr lang="en-US" dirty="0" smtClean="0"/>
              <a:t>How, for example, is additional support provided for Psychology/Sociology Statistics?</a:t>
            </a:r>
          </a:p>
          <a:p>
            <a:r>
              <a:rPr lang="en-US" dirty="0" smtClean="0"/>
              <a:t>Curriculum-Course Sequencing</a:t>
            </a:r>
            <a:endParaRPr lang="en-US" dirty="0"/>
          </a:p>
          <a:p>
            <a:r>
              <a:rPr lang="en-US" dirty="0"/>
              <a:t>Concurrent Support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Curriculum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Corequisite support</a:t>
            </a:r>
          </a:p>
          <a:p>
            <a:r>
              <a:rPr lang="en-US" dirty="0" smtClean="0"/>
              <a:t>Integrated support</a:t>
            </a:r>
          </a:p>
          <a:p>
            <a:r>
              <a:rPr lang="en-US" dirty="0" smtClean="0"/>
              <a:t>Unit impact</a:t>
            </a:r>
          </a:p>
          <a:p>
            <a:r>
              <a:rPr lang="en-US" dirty="0" smtClean="0"/>
              <a:t>Articulation issues</a:t>
            </a:r>
          </a:p>
          <a:p>
            <a:r>
              <a:rPr lang="en-US" dirty="0" smtClean="0"/>
              <a:t>Noncredit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53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Counseling/Student Services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has change how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o</a:t>
            </a:r>
            <a:r>
              <a:rPr lang="en-US" dirty="0" smtClean="0"/>
              <a:t>perate: </a:t>
            </a:r>
          </a:p>
          <a:p>
            <a:pPr lvl="1"/>
            <a:r>
              <a:rPr lang="en-US" dirty="0" smtClean="0"/>
              <a:t>AB 705 Educational Planning </a:t>
            </a:r>
          </a:p>
          <a:p>
            <a:pPr lvl="1"/>
            <a:r>
              <a:rPr lang="en-US" dirty="0" smtClean="0"/>
              <a:t>AB 705 Academic Standing</a:t>
            </a:r>
          </a:p>
          <a:p>
            <a:r>
              <a:rPr lang="en-US" dirty="0" smtClean="0"/>
              <a:t>Maximizing Probabilities-Advising Student on How To Complete Transfer Level English and Mathematics &amp; Students Rights </a:t>
            </a:r>
          </a:p>
          <a:p>
            <a:r>
              <a:rPr lang="en-US" dirty="0" smtClean="0"/>
              <a:t>Identifying the Correct Mathematics Course – Students Rights to Take Below Transfer Curriculum (Examining Student’s Skills)</a:t>
            </a:r>
          </a:p>
          <a:p>
            <a:r>
              <a:rPr lang="en-US" dirty="0" smtClean="0"/>
              <a:t>Student Enrollment-Faster Route to Completion</a:t>
            </a:r>
          </a:p>
        </p:txBody>
      </p:sp>
    </p:spTree>
    <p:extLst>
      <p:ext uri="{BB962C8B-B14F-4D97-AF65-F5344CB8AC3E}">
        <p14:creationId xmlns:p14="http://schemas.microsoft.com/office/powerpoint/2010/main" val="11154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 705 the New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796"/>
            <a:ext cx="8229600" cy="4743203"/>
          </a:xfrm>
        </p:spPr>
        <p:txBody>
          <a:bodyPr>
            <a:normAutofit/>
          </a:bodyPr>
          <a:lstStyle/>
          <a:p>
            <a:r>
              <a:rPr lang="en-US" dirty="0" smtClean="0"/>
              <a:t>An adopted culture of acceleration and completion</a:t>
            </a:r>
          </a:p>
          <a:p>
            <a:r>
              <a:rPr lang="en-US" b="1" dirty="0" smtClean="0"/>
              <a:t>Maximizing </a:t>
            </a:r>
            <a:r>
              <a:rPr lang="en-US" b="1" dirty="0"/>
              <a:t>the </a:t>
            </a:r>
            <a:r>
              <a:rPr lang="en-US" b="1" dirty="0" smtClean="0"/>
              <a:t>probability </a:t>
            </a:r>
            <a:r>
              <a:rPr lang="en-US" dirty="0" smtClean="0"/>
              <a:t>a </a:t>
            </a:r>
            <a:r>
              <a:rPr lang="en-US" dirty="0"/>
              <a:t>student will enter and complete transfer-level coursework in English and math within a one year timeframe </a:t>
            </a:r>
            <a:r>
              <a:rPr lang="en-US" dirty="0" smtClean="0"/>
              <a:t>English- </a:t>
            </a:r>
            <a:r>
              <a:rPr lang="en-US" dirty="0" smtClean="0">
                <a:solidFill>
                  <a:srgbClr val="434EB7"/>
                </a:solidFill>
              </a:rPr>
              <a:t>What happens when they don’t?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5447372"/>
            <a:ext cx="1504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66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2511</TotalTime>
  <Words>416</Words>
  <Application>Microsoft Office PowerPoint</Application>
  <PresentationFormat>On-screen Show (4:3)</PresentationFormat>
  <Paragraphs>67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Mangal</vt:lpstr>
      <vt:lpstr>Tahoma</vt:lpstr>
      <vt:lpstr>Times New Roman</vt:lpstr>
      <vt:lpstr>Clarity</vt:lpstr>
      <vt:lpstr>    </vt:lpstr>
      <vt:lpstr>Setting the Stage</vt:lpstr>
      <vt:lpstr>Overview</vt:lpstr>
      <vt:lpstr>“Placement” as of Fall 2019</vt:lpstr>
      <vt:lpstr>Instruction </vt:lpstr>
      <vt:lpstr>Instruction</vt:lpstr>
      <vt:lpstr> Curriculum </vt:lpstr>
      <vt:lpstr> Counseling/Student Services </vt:lpstr>
      <vt:lpstr>AB 705 the New Culture</vt:lpstr>
      <vt:lpstr>AB 705 Counseling </vt:lpstr>
      <vt:lpstr>AB 705 Counseling </vt:lpstr>
      <vt:lpstr>Thank You for Joining Us!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Parker, LaTonya</cp:lastModifiedBy>
  <cp:revision>96</cp:revision>
  <cp:lastPrinted>2019-06-12T13:46:17Z</cp:lastPrinted>
  <dcterms:created xsi:type="dcterms:W3CDTF">2015-10-21T19:14:41Z</dcterms:created>
  <dcterms:modified xsi:type="dcterms:W3CDTF">2019-11-05T18:47:04Z</dcterms:modified>
</cp:coreProperties>
</file>