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818" r:id="rId4"/>
    <p:sldId id="823" r:id="rId5"/>
    <p:sldId id="819" r:id="rId6"/>
    <p:sldId id="820" r:id="rId7"/>
    <p:sldId id="821" r:id="rId8"/>
    <p:sldId id="822" r:id="rId9"/>
    <p:sldId id="264" r:id="rId10"/>
    <p:sldId id="265" r:id="rId11"/>
    <p:sldId id="266" r:id="rId12"/>
    <p:sldId id="824" r:id="rId13"/>
    <p:sldId id="268" r:id="rId14"/>
    <p:sldId id="825" r:id="rId15"/>
    <p:sldId id="826" r:id="rId16"/>
    <p:sldId id="827" r:id="rId17"/>
    <p:sldId id="271" r:id="rId18"/>
    <p:sldId id="828" r:id="rId19"/>
    <p:sldId id="273" r:id="rId20"/>
    <p:sldId id="274" r:id="rId21"/>
    <p:sldId id="829" r:id="rId22"/>
    <p:sldId id="831" r:id="rId23"/>
    <p:sldId id="832" r:id="rId24"/>
    <p:sldId id="833" r:id="rId25"/>
    <p:sldId id="834" r:id="rId26"/>
    <p:sldId id="841" r:id="rId27"/>
    <p:sldId id="842" r:id="rId28"/>
    <p:sldId id="843" r:id="rId29"/>
    <p:sldId id="845" r:id="rId30"/>
    <p:sldId id="850" r:id="rId31"/>
    <p:sldId id="851" r:id="rId32"/>
    <p:sldId id="853" r:id="rId33"/>
    <p:sldId id="854" r:id="rId34"/>
    <p:sldId id="855" r:id="rId35"/>
    <p:sldId id="858" r:id="rId36"/>
    <p:sldId id="860" r:id="rId37"/>
    <p:sldId id="859" r:id="rId38"/>
    <p:sldId id="597" r:id="rId39"/>
    <p:sldId id="772" r:id="rId40"/>
    <p:sldId id="806" r:id="rId41"/>
    <p:sldId id="807" r:id="rId42"/>
    <p:sldId id="804" r:id="rId43"/>
    <p:sldId id="275" r:id="rId44"/>
    <p:sldId id="263" r:id="rId45"/>
    <p:sldId id="269" r:id="rId46"/>
    <p:sldId id="282" r:id="rId47"/>
    <p:sldId id="800" r:id="rId48"/>
    <p:sldId id="803" r:id="rId49"/>
    <p:sldId id="801" r:id="rId50"/>
    <p:sldId id="270" r:id="rId51"/>
    <p:sldId id="802" r:id="rId52"/>
    <p:sldId id="285" r:id="rId53"/>
    <p:sldId id="286" r:id="rId54"/>
    <p:sldId id="287" r:id="rId55"/>
    <p:sldId id="862" r:id="rId56"/>
    <p:sldId id="272" r:id="rId57"/>
    <p:sldId id="771" r:id="rId58"/>
    <p:sldId id="798" r:id="rId59"/>
    <p:sldId id="799" r:id="rId60"/>
    <p:sldId id="267" r:id="rId61"/>
    <p:sldId id="861" r:id="rId62"/>
    <p:sldId id="791"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Calibri Light" panose="020F0302020204030204" pitchFamily="34" charset="0"/>
      <p:regular r:id="rId69"/>
      <p:italic r:id="rId70"/>
    </p:embeddedFont>
    <p:embeddedFont>
      <p:font typeface="Gill Sans" panose="020B0604020202020204" charset="0"/>
      <p:regular r:id="rId71"/>
      <p:bold r:id="rId72"/>
    </p:embeddedFont>
    <p:embeddedFont>
      <p:font typeface="Gill Sans Ultra Bold" panose="020B0A02020104020203" pitchFamily="34" charset="0"/>
      <p:regular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emlP7OclW/fBiRLzfHe5L9tqV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2" y="10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English%20COurse%20Success%20and%20Retention%20Fall%202016-fall%202019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English%201501%20TOP%20CourseRetSuccessFall%202016_17_18_19%20and%20equity%20gap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INGSTON\ASCCC\AB705%20Implementation%20Regional%20Convenings\AB%20705%20Research\English%201501%20TOP%20CourseRetSuccessFall%202016_17_18_19%20and%20equity%20gap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oleObject" Target="about:blank" TargetMode="External"/></Relationships>
</file>

<file path=ppt/charts/_rels/chart7.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bg2"/>
                </a:solidFill>
                <a:latin typeface="+mn-lt"/>
                <a:ea typeface="+mn-ea"/>
                <a:cs typeface="+mn-cs"/>
              </a:defRPr>
            </a:pPr>
            <a:r>
              <a:rPr lang="en-US"/>
              <a:t>Figure 8: Unsuccessful Attempts at Transfer Math &amp; English</a:t>
            </a:r>
          </a:p>
          <a:p>
            <a:pPr>
              <a:defRPr/>
            </a:pPr>
            <a:r>
              <a:rPr lang="en-US"/>
              <a:t>Entering LACCD Students in Fall 2017, 2018 &amp; 2019 </a:t>
            </a:r>
          </a:p>
        </c:rich>
      </c:tx>
      <c:layout>
        <c:manualLayout>
          <c:xMode val="edge"/>
          <c:yMode val="edge"/>
          <c:x val="0.26434173989120918"/>
          <c:y val="1.979381700382394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Unsuccessful in Transfer-Level Math</c:v>
                </c:pt>
                <c:pt idx="1">
                  <c:v>Unsuccessful in Transfer-Level English</c:v>
                </c:pt>
              </c:strCache>
            </c:strRef>
          </c:cat>
          <c:val>
            <c:numRef>
              <c:f>Sheet1!$B$2:$B$3</c:f>
              <c:numCache>
                <c:formatCode>General</c:formatCode>
                <c:ptCount val="2"/>
                <c:pt idx="0">
                  <c:v>974</c:v>
                </c:pt>
                <c:pt idx="1">
                  <c:v>1590</c:v>
                </c:pt>
              </c:numCache>
            </c:numRef>
          </c:val>
          <c:extLst>
            <c:ext xmlns:c16="http://schemas.microsoft.com/office/drawing/2014/chart" uri="{C3380CC4-5D6E-409C-BE32-E72D297353CC}">
              <c16:uniqueId val="{00000000-F5D9-4611-A98D-1C0159B00D08}"/>
            </c:ext>
          </c:extLst>
        </c:ser>
        <c:ser>
          <c:idx val="1"/>
          <c:order val="1"/>
          <c:tx>
            <c:strRef>
              <c:f>Sheet1!$C$1</c:f>
              <c:strCache>
                <c:ptCount val="1"/>
                <c:pt idx="0">
                  <c:v>Fall 2018</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Unsuccessful in Transfer-Level Math</c:v>
                </c:pt>
                <c:pt idx="1">
                  <c:v>Unsuccessful in Transfer-Level English</c:v>
                </c:pt>
              </c:strCache>
            </c:strRef>
          </c:cat>
          <c:val>
            <c:numRef>
              <c:f>Sheet1!$C$2:$C$3</c:f>
              <c:numCache>
                <c:formatCode>General</c:formatCode>
                <c:ptCount val="2"/>
                <c:pt idx="0">
                  <c:v>1085</c:v>
                </c:pt>
                <c:pt idx="1">
                  <c:v>2092</c:v>
                </c:pt>
              </c:numCache>
            </c:numRef>
          </c:val>
          <c:extLst>
            <c:ext xmlns:c16="http://schemas.microsoft.com/office/drawing/2014/chart" uri="{C3380CC4-5D6E-409C-BE32-E72D297353CC}">
              <c16:uniqueId val="{00000001-F5D9-4611-A98D-1C0159B00D08}"/>
            </c:ext>
          </c:extLst>
        </c:ser>
        <c:ser>
          <c:idx val="2"/>
          <c:order val="2"/>
          <c:tx>
            <c:strRef>
              <c:f>Sheet1!$D$1</c:f>
              <c:strCache>
                <c:ptCount val="1"/>
                <c:pt idx="0">
                  <c:v>Fall 2019</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Unsuccessful in Transfer-Level Math</c:v>
                </c:pt>
                <c:pt idx="1">
                  <c:v>Unsuccessful in Transfer-Level English</c:v>
                </c:pt>
              </c:strCache>
            </c:strRef>
          </c:cat>
          <c:val>
            <c:numRef>
              <c:f>Sheet1!$D$2:$D$3</c:f>
              <c:numCache>
                <c:formatCode>General</c:formatCode>
                <c:ptCount val="2"/>
                <c:pt idx="0">
                  <c:v>3341</c:v>
                </c:pt>
                <c:pt idx="1">
                  <c:v>4468</c:v>
                </c:pt>
              </c:numCache>
            </c:numRef>
          </c:val>
          <c:extLst>
            <c:ext xmlns:c16="http://schemas.microsoft.com/office/drawing/2014/chart" uri="{C3380CC4-5D6E-409C-BE32-E72D297353CC}">
              <c16:uniqueId val="{00000002-F5D9-4611-A98D-1C0159B00D08}"/>
            </c:ext>
          </c:extLst>
        </c:ser>
        <c:dLbls>
          <c:dLblPos val="outEnd"/>
          <c:showLegendKey val="0"/>
          <c:showVal val="1"/>
          <c:showCatName val="0"/>
          <c:showSerName val="0"/>
          <c:showPercent val="0"/>
          <c:showBubbleSize val="0"/>
        </c:dLbls>
        <c:gapWidth val="219"/>
        <c:overlap val="-27"/>
        <c:axId val="1879200383"/>
        <c:axId val="1797772271"/>
      </c:barChart>
      <c:catAx>
        <c:axId val="1879200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797772271"/>
        <c:crosses val="autoZero"/>
        <c:auto val="1"/>
        <c:lblAlgn val="ctr"/>
        <c:lblOffset val="100"/>
        <c:noMultiLvlLbl val="0"/>
      </c:catAx>
      <c:valAx>
        <c:axId val="17977722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crossAx val="1879200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bg2"/>
                </a:solidFill>
                <a:latin typeface="+mn-lt"/>
                <a:ea typeface="+mn-ea"/>
                <a:cs typeface="+mn-cs"/>
              </a:defRPr>
            </a:pPr>
            <a:r>
              <a:rPr lang="en-US"/>
              <a:t>Changes in Transfer English (TOP 1501) Enrollment, Success and Failure 2016-2019</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Sheet!$C$26</c:f>
              <c:strCache>
                <c:ptCount val="1"/>
                <c:pt idx="0">
                  <c:v>Transfer Enrollment</c:v>
                </c:pt>
              </c:strCache>
            </c:strRef>
          </c:tx>
          <c:spPr>
            <a:solidFill>
              <a:schemeClr val="accent1"/>
            </a:solidFill>
            <a:ln>
              <a:noFill/>
            </a:ln>
            <a:effectLst/>
          </c:spPr>
          <c:invertIfNegative val="0"/>
          <c:cat>
            <c:strRef>
              <c:f>Sheet!$D$25:$I$25</c:f>
              <c:strCache>
                <c:ptCount val="6"/>
                <c:pt idx="0">
                  <c:v>Fall 2016</c:v>
                </c:pt>
                <c:pt idx="1">
                  <c:v>Fall 2017</c:v>
                </c:pt>
                <c:pt idx="2">
                  <c:v>Fall 2018</c:v>
                </c:pt>
                <c:pt idx="3">
                  <c:v>Fall 2019</c:v>
                </c:pt>
                <c:pt idx="4">
                  <c:v>Change from 2016-19</c:v>
                </c:pt>
                <c:pt idx="5">
                  <c:v>Percent change from 2016-19</c:v>
                </c:pt>
              </c:strCache>
            </c:strRef>
          </c:cat>
          <c:val>
            <c:numRef>
              <c:f>Sheet!$D$26:$I$26</c:f>
              <c:numCache>
                <c:formatCode>#,##0</c:formatCode>
                <c:ptCount val="6"/>
                <c:pt idx="0">
                  <c:v>194907</c:v>
                </c:pt>
                <c:pt idx="1">
                  <c:v>204049</c:v>
                </c:pt>
                <c:pt idx="2">
                  <c:v>219097</c:v>
                </c:pt>
                <c:pt idx="3">
                  <c:v>283099</c:v>
                </c:pt>
                <c:pt idx="4" formatCode="General">
                  <c:v>88192</c:v>
                </c:pt>
                <c:pt idx="5" formatCode="0%">
                  <c:v>0.45</c:v>
                </c:pt>
              </c:numCache>
            </c:numRef>
          </c:val>
          <c:extLst>
            <c:ext xmlns:c16="http://schemas.microsoft.com/office/drawing/2014/chart" uri="{C3380CC4-5D6E-409C-BE32-E72D297353CC}">
              <c16:uniqueId val="{00000000-8473-4FA5-AD5C-208E871B8553}"/>
            </c:ext>
          </c:extLst>
        </c:ser>
        <c:ser>
          <c:idx val="1"/>
          <c:order val="1"/>
          <c:tx>
            <c:strRef>
              <c:f>Sheet!$C$27</c:f>
              <c:strCache>
                <c:ptCount val="1"/>
                <c:pt idx="0">
                  <c:v>Transfer Success</c:v>
                </c:pt>
              </c:strCache>
            </c:strRef>
          </c:tx>
          <c:spPr>
            <a:solidFill>
              <a:schemeClr val="accent2"/>
            </a:solidFill>
            <a:ln>
              <a:noFill/>
            </a:ln>
            <a:effectLst/>
          </c:spPr>
          <c:invertIfNegative val="0"/>
          <c:cat>
            <c:strRef>
              <c:f>Sheet!$D$25:$I$25</c:f>
              <c:strCache>
                <c:ptCount val="6"/>
                <c:pt idx="0">
                  <c:v>Fall 2016</c:v>
                </c:pt>
                <c:pt idx="1">
                  <c:v>Fall 2017</c:v>
                </c:pt>
                <c:pt idx="2">
                  <c:v>Fall 2018</c:v>
                </c:pt>
                <c:pt idx="3">
                  <c:v>Fall 2019</c:v>
                </c:pt>
                <c:pt idx="4">
                  <c:v>Change from 2016-19</c:v>
                </c:pt>
                <c:pt idx="5">
                  <c:v>Percent change from 2016-19</c:v>
                </c:pt>
              </c:strCache>
            </c:strRef>
          </c:cat>
          <c:val>
            <c:numRef>
              <c:f>Sheet!$D$27:$I$27</c:f>
              <c:numCache>
                <c:formatCode>#,##0</c:formatCode>
                <c:ptCount val="6"/>
                <c:pt idx="0">
                  <c:v>116957</c:v>
                </c:pt>
                <c:pt idx="1">
                  <c:v>121177</c:v>
                </c:pt>
                <c:pt idx="2">
                  <c:v>128902</c:v>
                </c:pt>
                <c:pt idx="3">
                  <c:v>155279</c:v>
                </c:pt>
                <c:pt idx="4">
                  <c:v>38322</c:v>
                </c:pt>
                <c:pt idx="5" formatCode="0%">
                  <c:v>0.33</c:v>
                </c:pt>
              </c:numCache>
            </c:numRef>
          </c:val>
          <c:extLst>
            <c:ext xmlns:c16="http://schemas.microsoft.com/office/drawing/2014/chart" uri="{C3380CC4-5D6E-409C-BE32-E72D297353CC}">
              <c16:uniqueId val="{00000001-8473-4FA5-AD5C-208E871B8553}"/>
            </c:ext>
          </c:extLst>
        </c:ser>
        <c:ser>
          <c:idx val="2"/>
          <c:order val="2"/>
          <c:tx>
            <c:strRef>
              <c:f>Sheet!$C$28</c:f>
              <c:strCache>
                <c:ptCount val="1"/>
                <c:pt idx="0">
                  <c:v>Transfer Failure</c:v>
                </c:pt>
              </c:strCache>
            </c:strRef>
          </c:tx>
          <c:spPr>
            <a:solidFill>
              <a:schemeClr val="accent3"/>
            </a:solidFill>
            <a:ln>
              <a:noFill/>
            </a:ln>
            <a:effectLst/>
          </c:spPr>
          <c:invertIfNegative val="0"/>
          <c:cat>
            <c:strRef>
              <c:f>Sheet!$D$25:$I$25</c:f>
              <c:strCache>
                <c:ptCount val="6"/>
                <c:pt idx="0">
                  <c:v>Fall 2016</c:v>
                </c:pt>
                <c:pt idx="1">
                  <c:v>Fall 2017</c:v>
                </c:pt>
                <c:pt idx="2">
                  <c:v>Fall 2018</c:v>
                </c:pt>
                <c:pt idx="3">
                  <c:v>Fall 2019</c:v>
                </c:pt>
                <c:pt idx="4">
                  <c:v>Change from 2016-19</c:v>
                </c:pt>
                <c:pt idx="5">
                  <c:v>Percent change from 2016-19</c:v>
                </c:pt>
              </c:strCache>
            </c:strRef>
          </c:cat>
          <c:val>
            <c:numRef>
              <c:f>Sheet!$D$28:$I$28</c:f>
              <c:numCache>
                <c:formatCode>#,##0</c:formatCode>
                <c:ptCount val="6"/>
                <c:pt idx="0">
                  <c:v>77950</c:v>
                </c:pt>
                <c:pt idx="1">
                  <c:v>82872</c:v>
                </c:pt>
                <c:pt idx="2">
                  <c:v>90195</c:v>
                </c:pt>
                <c:pt idx="3">
                  <c:v>127820</c:v>
                </c:pt>
                <c:pt idx="4">
                  <c:v>49870</c:v>
                </c:pt>
                <c:pt idx="5" formatCode="0%">
                  <c:v>0.64</c:v>
                </c:pt>
              </c:numCache>
            </c:numRef>
          </c:val>
          <c:extLst>
            <c:ext xmlns:c16="http://schemas.microsoft.com/office/drawing/2014/chart" uri="{C3380CC4-5D6E-409C-BE32-E72D297353CC}">
              <c16:uniqueId val="{00000002-8473-4FA5-AD5C-208E871B8553}"/>
            </c:ext>
          </c:extLst>
        </c:ser>
        <c:dLbls>
          <c:showLegendKey val="0"/>
          <c:showVal val="0"/>
          <c:showCatName val="0"/>
          <c:showSerName val="0"/>
          <c:showPercent val="0"/>
          <c:showBubbleSize val="0"/>
        </c:dLbls>
        <c:gapWidth val="219"/>
        <c:overlap val="-27"/>
        <c:axId val="1000951520"/>
        <c:axId val="1002597680"/>
      </c:barChart>
      <c:catAx>
        <c:axId val="100095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crossAx val="1002597680"/>
        <c:crosses val="autoZero"/>
        <c:auto val="1"/>
        <c:lblAlgn val="ctr"/>
        <c:lblOffset val="100"/>
        <c:noMultiLvlLbl val="0"/>
      </c:catAx>
      <c:valAx>
        <c:axId val="1002597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crossAx val="100095152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bg2"/>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2"/>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2"/>
                </a:solidFill>
                <a:latin typeface="+mn-lt"/>
                <a:ea typeface="+mn-ea"/>
                <a:cs typeface="+mn-cs"/>
              </a:defRPr>
            </a:pPr>
            <a:r>
              <a:rPr lang="en-US"/>
              <a:t>Percent Change English TOP code 1501 from Fall 2018 to Fall 2019 in Enrollment, Success and Failure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21"/>
          <c:order val="21"/>
          <c:tx>
            <c:strRef>
              <c:f>Sheet2!$W$1</c:f>
              <c:strCache>
                <c:ptCount val="1"/>
                <c:pt idx="0">
                  <c:v>Change in enrollment</c:v>
                </c:pt>
              </c:strCache>
            </c:strRef>
          </c:tx>
          <c:spPr>
            <a:solidFill>
              <a:schemeClr val="accent5">
                <a:lumMod val="40000"/>
                <a:lumOff val="60000"/>
              </a:schemeClr>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Sheet2!$W$2:$W$10</c:f>
              <c:numCache>
                <c:formatCode>0%</c:formatCode>
                <c:ptCount val="9"/>
                <c:pt idx="0">
                  <c:v>0.22937771345875543</c:v>
                </c:pt>
                <c:pt idx="1">
                  <c:v>-5.8635394456289978E-2</c:v>
                </c:pt>
                <c:pt idx="2">
                  <c:v>1.285968505523285E-2</c:v>
                </c:pt>
                <c:pt idx="3">
                  <c:v>0.22357566815331478</c:v>
                </c:pt>
                <c:pt idx="4">
                  <c:v>6.2842346379842651E-2</c:v>
                </c:pt>
                <c:pt idx="5">
                  <c:v>0.20777891504605936</c:v>
                </c:pt>
                <c:pt idx="6">
                  <c:v>1.5315203955500618</c:v>
                </c:pt>
                <c:pt idx="7">
                  <c:v>-3.6900083247826843E-2</c:v>
                </c:pt>
                <c:pt idx="8">
                  <c:v>0.15703061429833848</c:v>
                </c:pt>
              </c:numCache>
            </c:numRef>
          </c:val>
          <c:extLst>
            <c:ext xmlns:c16="http://schemas.microsoft.com/office/drawing/2014/chart" uri="{C3380CC4-5D6E-409C-BE32-E72D297353CC}">
              <c16:uniqueId val="{00000000-FA80-4B29-B1E4-A4D1275F0527}"/>
            </c:ext>
          </c:extLst>
        </c:ser>
        <c:ser>
          <c:idx val="22"/>
          <c:order val="22"/>
          <c:tx>
            <c:strRef>
              <c:f>Sheet2!$X$1</c:f>
              <c:strCache>
                <c:ptCount val="1"/>
                <c:pt idx="0">
                  <c:v>Change in Success</c:v>
                </c:pt>
              </c:strCache>
            </c:strRef>
          </c:tx>
          <c:spPr>
            <a:solidFill>
              <a:schemeClr val="accent3"/>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Sheet2!$X$2:$X$10</c:f>
              <c:numCache>
                <c:formatCode>0.0%</c:formatCode>
                <c:ptCount val="9"/>
                <c:pt idx="0">
                  <c:v>0.11336150371557628</c:v>
                </c:pt>
                <c:pt idx="1">
                  <c:v>-9.6551724137931033E-2</c:v>
                </c:pt>
                <c:pt idx="2">
                  <c:v>-1.2013167457569151E-2</c:v>
                </c:pt>
                <c:pt idx="3">
                  <c:v>0.15683473605641779</c:v>
                </c:pt>
                <c:pt idx="4">
                  <c:v>4.3362708071058888E-2</c:v>
                </c:pt>
                <c:pt idx="5">
                  <c:v>0.14499999999999999</c:v>
                </c:pt>
                <c:pt idx="6">
                  <c:v>1.404109589041096</c:v>
                </c:pt>
                <c:pt idx="7">
                  <c:v>-5.2759370731954067E-2</c:v>
                </c:pt>
                <c:pt idx="8">
                  <c:v>9.9534930427851456E-2</c:v>
                </c:pt>
              </c:numCache>
            </c:numRef>
          </c:val>
          <c:extLst>
            <c:ext xmlns:c16="http://schemas.microsoft.com/office/drawing/2014/chart" uri="{C3380CC4-5D6E-409C-BE32-E72D297353CC}">
              <c16:uniqueId val="{00000001-FA80-4B29-B1E4-A4D1275F0527}"/>
            </c:ext>
          </c:extLst>
        </c:ser>
        <c:ser>
          <c:idx val="23"/>
          <c:order val="23"/>
          <c:tx>
            <c:strRef>
              <c:f>Sheet2!$Y$1</c:f>
              <c:strCache>
                <c:ptCount val="1"/>
                <c:pt idx="0">
                  <c:v>Change in Failure</c:v>
                </c:pt>
              </c:strCache>
            </c:strRef>
          </c:tx>
          <c:spPr>
            <a:solidFill>
              <a:schemeClr val="bg1">
                <a:lumMod val="50000"/>
              </a:schemeClr>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Sheet2!$Y$2:$Y$10</c:f>
              <c:numCache>
                <c:formatCode>0.0%</c:formatCode>
                <c:ptCount val="9"/>
                <c:pt idx="0">
                  <c:v>0.41927021225852612</c:v>
                </c:pt>
                <c:pt idx="1">
                  <c:v>2.7932960893854749E-3</c:v>
                </c:pt>
                <c:pt idx="2">
                  <c:v>0.10387984981226533</c:v>
                </c:pt>
                <c:pt idx="3">
                  <c:v>0.34830920198181731</c:v>
                </c:pt>
                <c:pt idx="4">
                  <c:v>0.11099585062240663</c:v>
                </c:pt>
                <c:pt idx="5">
                  <c:v>0.30769230769230771</c:v>
                </c:pt>
                <c:pt idx="6">
                  <c:v>1.8622222222222222</c:v>
                </c:pt>
                <c:pt idx="7">
                  <c:v>1.4857614527445316E-2</c:v>
                </c:pt>
                <c:pt idx="8">
                  <c:v>0.2893076312179626</c:v>
                </c:pt>
              </c:numCache>
            </c:numRef>
          </c:val>
          <c:extLst>
            <c:ext xmlns:c16="http://schemas.microsoft.com/office/drawing/2014/chart" uri="{C3380CC4-5D6E-409C-BE32-E72D297353CC}">
              <c16:uniqueId val="{00000002-FA80-4B29-B1E4-A4D1275F0527}"/>
            </c:ext>
          </c:extLst>
        </c:ser>
        <c:dLbls>
          <c:showLegendKey val="0"/>
          <c:showVal val="0"/>
          <c:showCatName val="0"/>
          <c:showSerName val="0"/>
          <c:showPercent val="0"/>
          <c:showBubbleSize val="0"/>
        </c:dLbls>
        <c:gapWidth val="219"/>
        <c:overlap val="-27"/>
        <c:axId val="477617055"/>
        <c:axId val="86036015"/>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Fall 2018 Transferable Enrollment Count</c:v>
                      </c:pt>
                    </c:strCache>
                  </c:strRef>
                </c:tx>
                <c:spPr>
                  <a:solidFill>
                    <a:schemeClr val="accent1"/>
                  </a:solidFill>
                  <a:ln>
                    <a:noFill/>
                  </a:ln>
                  <a:effectLst/>
                </c:spPr>
                <c:invertIfNegative val="0"/>
                <c:cat>
                  <c:strRef>
                    <c:extLst>
                      <c:ex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c:ext uri="{02D57815-91ED-43cb-92C2-25804820EDAC}">
                        <c15:formulaRef>
                          <c15:sqref>Sheet2!$B$2:$B$10</c15:sqref>
                        </c15:formulaRef>
                      </c:ext>
                    </c:extLst>
                    <c:numCache>
                      <c:formatCode>#,##0</c:formatCode>
                      <c:ptCount val="9"/>
                      <c:pt idx="0">
                        <c:v>11056</c:v>
                      </c:pt>
                      <c:pt idx="1">
                        <c:v>938</c:v>
                      </c:pt>
                      <c:pt idx="2">
                        <c:v>29783</c:v>
                      </c:pt>
                      <c:pt idx="3">
                        <c:v>119284</c:v>
                      </c:pt>
                      <c:pt idx="4">
                        <c:v>10041</c:v>
                      </c:pt>
                      <c:pt idx="5">
                        <c:v>977</c:v>
                      </c:pt>
                      <c:pt idx="6">
                        <c:v>4854</c:v>
                      </c:pt>
                      <c:pt idx="7">
                        <c:v>51653</c:v>
                      </c:pt>
                      <c:pt idx="8">
                        <c:v>228586</c:v>
                      </c:pt>
                    </c:numCache>
                  </c:numRef>
                </c:val>
                <c:extLst>
                  <c:ext xmlns:c16="http://schemas.microsoft.com/office/drawing/2014/chart" uri="{C3380CC4-5D6E-409C-BE32-E72D297353CC}">
                    <c16:uniqueId val="{00000003-FA80-4B29-B1E4-A4D1275F0527}"/>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Fall 2018 Transferable Retention Count</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Sheet2!$C$2:$C$10</c15:sqref>
                        </c15:formulaRef>
                      </c:ext>
                    </c:extLst>
                    <c:numCache>
                      <c:formatCode>#,##0</c:formatCode>
                      <c:ptCount val="9"/>
                      <c:pt idx="0">
                        <c:v>9249</c:v>
                      </c:pt>
                      <c:pt idx="1">
                        <c:v>780</c:v>
                      </c:pt>
                      <c:pt idx="2">
                        <c:v>26743</c:v>
                      </c:pt>
                      <c:pt idx="3">
                        <c:v>101448</c:v>
                      </c:pt>
                      <c:pt idx="4">
                        <c:v>8701</c:v>
                      </c:pt>
                      <c:pt idx="5">
                        <c:v>813</c:v>
                      </c:pt>
                      <c:pt idx="6">
                        <c:v>4231</c:v>
                      </c:pt>
                      <c:pt idx="7">
                        <c:v>45945</c:v>
                      </c:pt>
                      <c:pt idx="8">
                        <c:v>197910</c:v>
                      </c:pt>
                    </c:numCache>
                  </c:numRef>
                </c:val>
                <c:extLst xmlns:c15="http://schemas.microsoft.com/office/drawing/2012/chart">
                  <c:ext xmlns:c16="http://schemas.microsoft.com/office/drawing/2014/chart" uri="{C3380CC4-5D6E-409C-BE32-E72D297353CC}">
                    <c16:uniqueId val="{00000004-FA80-4B29-B1E4-A4D1275F0527}"/>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Fall 2018 Transferable Success Count</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Sheet2!$D$2:$D$10</c15:sqref>
                        </c15:formulaRef>
                      </c:ext>
                    </c:extLst>
                    <c:numCache>
                      <c:formatCode>#,##0</c:formatCode>
                      <c:ptCount val="9"/>
                      <c:pt idx="0">
                        <c:v>6863</c:v>
                      </c:pt>
                      <c:pt idx="1">
                        <c:v>580</c:v>
                      </c:pt>
                      <c:pt idx="2">
                        <c:v>23391</c:v>
                      </c:pt>
                      <c:pt idx="3">
                        <c:v>77706</c:v>
                      </c:pt>
                      <c:pt idx="4">
                        <c:v>7149</c:v>
                      </c:pt>
                      <c:pt idx="5">
                        <c:v>600</c:v>
                      </c:pt>
                      <c:pt idx="6">
                        <c:v>3504</c:v>
                      </c:pt>
                      <c:pt idx="7">
                        <c:v>39538</c:v>
                      </c:pt>
                      <c:pt idx="8">
                        <c:v>159331</c:v>
                      </c:pt>
                    </c:numCache>
                  </c:numRef>
                </c:val>
                <c:extLst xmlns:c15="http://schemas.microsoft.com/office/drawing/2012/chart">
                  <c:ext xmlns:c16="http://schemas.microsoft.com/office/drawing/2014/chart" uri="{C3380CC4-5D6E-409C-BE32-E72D297353CC}">
                    <c16:uniqueId val="{00000005-FA80-4B29-B1E4-A4D1275F052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Fall 2018 Transferable Failure Count</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Sheet2!$E$2:$E$10</c15:sqref>
                        </c15:formulaRef>
                      </c:ext>
                    </c:extLst>
                    <c:numCache>
                      <c:formatCode>#,##0</c:formatCode>
                      <c:ptCount val="9"/>
                      <c:pt idx="0">
                        <c:v>4193</c:v>
                      </c:pt>
                      <c:pt idx="1">
                        <c:v>358</c:v>
                      </c:pt>
                      <c:pt idx="2">
                        <c:v>6392</c:v>
                      </c:pt>
                      <c:pt idx="3">
                        <c:v>41578</c:v>
                      </c:pt>
                      <c:pt idx="4">
                        <c:v>2892</c:v>
                      </c:pt>
                      <c:pt idx="5">
                        <c:v>377</c:v>
                      </c:pt>
                      <c:pt idx="6">
                        <c:v>1350</c:v>
                      </c:pt>
                      <c:pt idx="7">
                        <c:v>12115</c:v>
                      </c:pt>
                      <c:pt idx="8">
                        <c:v>69255</c:v>
                      </c:pt>
                    </c:numCache>
                  </c:numRef>
                </c:val>
                <c:extLst xmlns:c15="http://schemas.microsoft.com/office/drawing/2012/chart">
                  <c:ext xmlns:c16="http://schemas.microsoft.com/office/drawing/2014/chart" uri="{C3380CC4-5D6E-409C-BE32-E72D297353CC}">
                    <c16:uniqueId val="{00000006-FA80-4B29-B1E4-A4D1275F0527}"/>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Fall 2018 Transferable Retention Rate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Sheet2!$F$2:$F$10</c15:sqref>
                        </c15:formulaRef>
                      </c:ext>
                    </c:extLst>
                    <c:numCache>
                      <c:formatCode>#,##0.00\ %</c:formatCode>
                      <c:ptCount val="9"/>
                      <c:pt idx="0">
                        <c:v>0.83655933429811868</c:v>
                      </c:pt>
                      <c:pt idx="1">
                        <c:v>0.83155650319829422</c:v>
                      </c:pt>
                      <c:pt idx="2">
                        <c:v>0.89792834838666358</c:v>
                      </c:pt>
                      <c:pt idx="3">
                        <c:v>0.85047449783709461</c:v>
                      </c:pt>
                      <c:pt idx="4">
                        <c:v>0.86654715665770343</c:v>
                      </c:pt>
                      <c:pt idx="5">
                        <c:v>0.8321392016376663</c:v>
                      </c:pt>
                      <c:pt idx="6">
                        <c:v>0.87165224557066334</c:v>
                      </c:pt>
                      <c:pt idx="7">
                        <c:v>0.88949334985383233</c:v>
                      </c:pt>
                      <c:pt idx="8">
                        <c:v>0.86580105518273209</c:v>
                      </c:pt>
                    </c:numCache>
                  </c:numRef>
                </c:val>
                <c:extLst xmlns:c15="http://schemas.microsoft.com/office/drawing/2012/chart">
                  <c:ext xmlns:c16="http://schemas.microsoft.com/office/drawing/2014/chart" uri="{C3380CC4-5D6E-409C-BE32-E72D297353CC}">
                    <c16:uniqueId val="{00000007-FA80-4B29-B1E4-A4D1275F0527}"/>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Fall 2018 Transferable Success Rate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Sheet2!$G$2:$G$10</c15:sqref>
                        </c15:formulaRef>
                      </c:ext>
                    </c:extLst>
                    <c:numCache>
                      <c:formatCode>#,##0.00\ %</c:formatCode>
                      <c:ptCount val="9"/>
                      <c:pt idx="0">
                        <c:v>0.62074891461649784</c:v>
                      </c:pt>
                      <c:pt idx="1">
                        <c:v>0.61833688699360345</c:v>
                      </c:pt>
                      <c:pt idx="2">
                        <c:v>0.78538092200248466</c:v>
                      </c:pt>
                      <c:pt idx="3">
                        <c:v>0.65143690687770361</c:v>
                      </c:pt>
                      <c:pt idx="4">
                        <c:v>0.71198087839856583</c:v>
                      </c:pt>
                      <c:pt idx="5">
                        <c:v>0.61412487205731836</c:v>
                      </c:pt>
                      <c:pt idx="6">
                        <c:v>0.72187886279357227</c:v>
                      </c:pt>
                      <c:pt idx="7">
                        <c:v>0.76545408785549729</c:v>
                      </c:pt>
                      <c:pt idx="8">
                        <c:v>0.69702868942104945</c:v>
                      </c:pt>
                    </c:numCache>
                  </c:numRef>
                </c:val>
                <c:extLst xmlns:c15="http://schemas.microsoft.com/office/drawing/2012/chart">
                  <c:ext xmlns:c16="http://schemas.microsoft.com/office/drawing/2014/chart" uri="{C3380CC4-5D6E-409C-BE32-E72D297353CC}">
                    <c16:uniqueId val="{00000008-FA80-4B29-B1E4-A4D1275F0527}"/>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2018 Failure rate</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Sheet2!$H$2:$H$10</c15:sqref>
                        </c15:formulaRef>
                      </c:ext>
                    </c:extLst>
                    <c:numCache>
                      <c:formatCode>#,##0.00\ %</c:formatCode>
                      <c:ptCount val="9"/>
                      <c:pt idx="0">
                        <c:v>0.37925108538350216</c:v>
                      </c:pt>
                      <c:pt idx="1">
                        <c:v>0.38166311300639655</c:v>
                      </c:pt>
                      <c:pt idx="2">
                        <c:v>0.21461907799751534</c:v>
                      </c:pt>
                      <c:pt idx="3">
                        <c:v>0.34856309312229639</c:v>
                      </c:pt>
                      <c:pt idx="4">
                        <c:v>0.28801912160143417</c:v>
                      </c:pt>
                      <c:pt idx="5">
                        <c:v>0.38587512794268164</c:v>
                      </c:pt>
                      <c:pt idx="6">
                        <c:v>0.27812113720642773</c:v>
                      </c:pt>
                      <c:pt idx="7">
                        <c:v>0.23454591214450271</c:v>
                      </c:pt>
                      <c:pt idx="8">
                        <c:v>0.30297131057895055</c:v>
                      </c:pt>
                    </c:numCache>
                  </c:numRef>
                </c:val>
                <c:extLst xmlns:c15="http://schemas.microsoft.com/office/drawing/2012/chart">
                  <c:ext xmlns:c16="http://schemas.microsoft.com/office/drawing/2014/chart" uri="{C3380CC4-5D6E-409C-BE32-E72D297353CC}">
                    <c16:uniqueId val="{00000009-FA80-4B29-B1E4-A4D1275F0527}"/>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Fall 2019 Basic Skills Enrollment Count</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Sheet2!$I$2:$I$10</c15:sqref>
                        </c15:formulaRef>
                      </c:ext>
                    </c:extLst>
                    <c:numCache>
                      <c:formatCode>#,##0</c:formatCode>
                      <c:ptCount val="9"/>
                      <c:pt idx="0">
                        <c:v>2346</c:v>
                      </c:pt>
                      <c:pt idx="1">
                        <c:v>114</c:v>
                      </c:pt>
                      <c:pt idx="2">
                        <c:v>3497</c:v>
                      </c:pt>
                      <c:pt idx="3">
                        <c:v>15675</c:v>
                      </c:pt>
                      <c:pt idx="4">
                        <c:v>1089</c:v>
                      </c:pt>
                      <c:pt idx="5">
                        <c:v>147</c:v>
                      </c:pt>
                      <c:pt idx="6">
                        <c:v>1556</c:v>
                      </c:pt>
                      <c:pt idx="7">
                        <c:v>4904</c:v>
                      </c:pt>
                      <c:pt idx="8">
                        <c:v>29328</c:v>
                      </c:pt>
                    </c:numCache>
                  </c:numRef>
                </c:val>
                <c:extLst xmlns:c15="http://schemas.microsoft.com/office/drawing/2012/chart">
                  <c:ext xmlns:c16="http://schemas.microsoft.com/office/drawing/2014/chart" uri="{C3380CC4-5D6E-409C-BE32-E72D297353CC}">
                    <c16:uniqueId val="{0000000A-FA80-4B29-B1E4-A4D1275F0527}"/>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Fall 2019 Basic Skills  Retention Count</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Sheet2!$J$2:$J$10</c15:sqref>
                        </c15:formulaRef>
                      </c:ext>
                    </c:extLst>
                    <c:numCache>
                      <c:formatCode>#,##0</c:formatCode>
                      <c:ptCount val="9"/>
                      <c:pt idx="0">
                        <c:v>1940</c:v>
                      </c:pt>
                      <c:pt idx="1">
                        <c:v>96</c:v>
                      </c:pt>
                      <c:pt idx="2">
                        <c:v>3099</c:v>
                      </c:pt>
                      <c:pt idx="3">
                        <c:v>13419</c:v>
                      </c:pt>
                      <c:pt idx="4">
                        <c:v>967</c:v>
                      </c:pt>
                      <c:pt idx="5">
                        <c:v>120</c:v>
                      </c:pt>
                      <c:pt idx="6">
                        <c:v>1307</c:v>
                      </c:pt>
                      <c:pt idx="7">
                        <c:v>4346</c:v>
                      </c:pt>
                      <c:pt idx="8">
                        <c:v>25294</c:v>
                      </c:pt>
                    </c:numCache>
                  </c:numRef>
                </c:val>
                <c:extLst xmlns:c15="http://schemas.microsoft.com/office/drawing/2012/chart">
                  <c:ext xmlns:c16="http://schemas.microsoft.com/office/drawing/2014/chart" uri="{C3380CC4-5D6E-409C-BE32-E72D297353CC}">
                    <c16:uniqueId val="{0000000B-FA80-4B29-B1E4-A4D1275F0527}"/>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Fall 2019 Basic Skills  Success Count</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Sheet2!$K$2:$K$10</c15:sqref>
                        </c15:formulaRef>
                      </c:ext>
                    </c:extLst>
                    <c:numCache>
                      <c:formatCode>#,##0</c:formatCode>
                      <c:ptCount val="9"/>
                      <c:pt idx="0">
                        <c:v>1334</c:v>
                      </c:pt>
                      <c:pt idx="1">
                        <c:v>63</c:v>
                      </c:pt>
                      <c:pt idx="2">
                        <c:v>2547</c:v>
                      </c:pt>
                      <c:pt idx="3">
                        <c:v>9532</c:v>
                      </c:pt>
                      <c:pt idx="4">
                        <c:v>717</c:v>
                      </c:pt>
                      <c:pt idx="5">
                        <c:v>83</c:v>
                      </c:pt>
                      <c:pt idx="6">
                        <c:v>970</c:v>
                      </c:pt>
                      <c:pt idx="7">
                        <c:v>3603</c:v>
                      </c:pt>
                      <c:pt idx="8">
                        <c:v>18849</c:v>
                      </c:pt>
                    </c:numCache>
                  </c:numRef>
                </c:val>
                <c:extLst xmlns:c15="http://schemas.microsoft.com/office/drawing/2012/chart">
                  <c:ext xmlns:c16="http://schemas.microsoft.com/office/drawing/2014/chart" uri="{C3380CC4-5D6E-409C-BE32-E72D297353CC}">
                    <c16:uniqueId val="{0000000C-FA80-4B29-B1E4-A4D1275F0527}"/>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Fall 2019 Basic Skills Failure Count</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Sheet2!$L$2:$L$10</c15:sqref>
                        </c15:formulaRef>
                      </c:ext>
                    </c:extLst>
                    <c:numCache>
                      <c:formatCode>#,##0</c:formatCode>
                      <c:ptCount val="9"/>
                      <c:pt idx="0">
                        <c:v>0</c:v>
                      </c:pt>
                      <c:pt idx="1">
                        <c:v>1012</c:v>
                      </c:pt>
                      <c:pt idx="2">
                        <c:v>51</c:v>
                      </c:pt>
                      <c:pt idx="3">
                        <c:v>950</c:v>
                      </c:pt>
                      <c:pt idx="4">
                        <c:v>6143</c:v>
                      </c:pt>
                      <c:pt idx="5">
                        <c:v>372</c:v>
                      </c:pt>
                      <c:pt idx="6">
                        <c:v>64</c:v>
                      </c:pt>
                      <c:pt idx="7">
                        <c:v>586</c:v>
                      </c:pt>
                      <c:pt idx="8">
                        <c:v>1301</c:v>
                      </c:pt>
                    </c:numCache>
                  </c:numRef>
                </c:val>
                <c:extLst xmlns:c15="http://schemas.microsoft.com/office/drawing/2012/chart">
                  <c:ext xmlns:c16="http://schemas.microsoft.com/office/drawing/2014/chart" uri="{C3380CC4-5D6E-409C-BE32-E72D297353CC}">
                    <c16:uniqueId val="{0000000D-FA80-4B29-B1E4-A4D1275F0527}"/>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Fall 2019 Basic Skills  Retention Rate</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Sheet2!$M$2:$M$10</c15:sqref>
                        </c15:formulaRef>
                      </c:ext>
                    </c:extLst>
                    <c:numCache>
                      <c:formatCode>#,##0.00\ %</c:formatCode>
                      <c:ptCount val="9"/>
                      <c:pt idx="0">
                        <c:v>0.8269394714407502</c:v>
                      </c:pt>
                      <c:pt idx="1">
                        <c:v>0.84210526315789469</c:v>
                      </c:pt>
                      <c:pt idx="2">
                        <c:v>0.88618816128109812</c:v>
                      </c:pt>
                      <c:pt idx="3">
                        <c:v>0.85607655502392344</c:v>
                      </c:pt>
                      <c:pt idx="4">
                        <c:v>0.88797061524334253</c:v>
                      </c:pt>
                      <c:pt idx="5">
                        <c:v>0.81632653061224492</c:v>
                      </c:pt>
                      <c:pt idx="6">
                        <c:v>0.83997429305912596</c:v>
                      </c:pt>
                      <c:pt idx="7">
                        <c:v>0.88621533442088096</c:v>
                      </c:pt>
                      <c:pt idx="8">
                        <c:v>0.86245226404800868</c:v>
                      </c:pt>
                    </c:numCache>
                  </c:numRef>
                </c:val>
                <c:extLst xmlns:c15="http://schemas.microsoft.com/office/drawing/2012/chart">
                  <c:ext xmlns:c16="http://schemas.microsoft.com/office/drawing/2014/chart" uri="{C3380CC4-5D6E-409C-BE32-E72D297353CC}">
                    <c16:uniqueId val="{0000000E-FA80-4B29-B1E4-A4D1275F0527}"/>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Fall 2019 Basic Skills Success Rate</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Sheet2!$N$2:$N$10</c15:sqref>
                        </c15:formulaRef>
                      </c:ext>
                    </c:extLst>
                    <c:numCache>
                      <c:formatCode>#,##0.00\ %</c:formatCode>
                      <c:ptCount val="9"/>
                      <c:pt idx="0">
                        <c:v>0.56862745098039214</c:v>
                      </c:pt>
                      <c:pt idx="1">
                        <c:v>0.55263157894736847</c:v>
                      </c:pt>
                      <c:pt idx="2">
                        <c:v>0.72833857592221907</c:v>
                      </c:pt>
                      <c:pt idx="3">
                        <c:v>0.60810207336523125</c:v>
                      </c:pt>
                      <c:pt idx="4">
                        <c:v>0.6584022038567493</c:v>
                      </c:pt>
                      <c:pt idx="5">
                        <c:v>0.56462585034013602</c:v>
                      </c:pt>
                      <c:pt idx="6">
                        <c:v>0.62339331619537275</c:v>
                      </c:pt>
                      <c:pt idx="7">
                        <c:v>0.73470636215334417</c:v>
                      </c:pt>
                      <c:pt idx="8">
                        <c:v>0.64269639934533551</c:v>
                      </c:pt>
                    </c:numCache>
                  </c:numRef>
                </c:val>
                <c:extLst xmlns:c15="http://schemas.microsoft.com/office/drawing/2012/chart">
                  <c:ext xmlns:c16="http://schemas.microsoft.com/office/drawing/2014/chart" uri="{C3380CC4-5D6E-409C-BE32-E72D297353CC}">
                    <c16:uniqueId val="{0000000F-FA80-4B29-B1E4-A4D1275F0527}"/>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Fall 2019 Transferable Enrollment Count</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Sheet2!$O$2:$O$10</c15:sqref>
                        </c15:formulaRef>
                      </c:ext>
                    </c:extLst>
                    <c:numCache>
                      <c:formatCode>#,##0</c:formatCode>
                      <c:ptCount val="9"/>
                      <c:pt idx="0">
                        <c:v>13592</c:v>
                      </c:pt>
                      <c:pt idx="1">
                        <c:v>883</c:v>
                      </c:pt>
                      <c:pt idx="2">
                        <c:v>30166</c:v>
                      </c:pt>
                      <c:pt idx="3">
                        <c:v>145953</c:v>
                      </c:pt>
                      <c:pt idx="4">
                        <c:v>10672</c:v>
                      </c:pt>
                      <c:pt idx="5">
                        <c:v>1180</c:v>
                      </c:pt>
                      <c:pt idx="6">
                        <c:v>12288</c:v>
                      </c:pt>
                      <c:pt idx="7">
                        <c:v>49747</c:v>
                      </c:pt>
                      <c:pt idx="8">
                        <c:v>264481</c:v>
                      </c:pt>
                    </c:numCache>
                  </c:numRef>
                </c:val>
                <c:extLst xmlns:c15="http://schemas.microsoft.com/office/drawing/2012/chart">
                  <c:ext xmlns:c16="http://schemas.microsoft.com/office/drawing/2014/chart" uri="{C3380CC4-5D6E-409C-BE32-E72D297353CC}">
                    <c16:uniqueId val="{00000010-FA80-4B29-B1E4-A4D1275F0527}"/>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Fall 2019 Transferable  Retention Count</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Sheet2!$P$2:$P$10</c15:sqref>
                        </c15:formulaRef>
                      </c:ext>
                    </c:extLst>
                    <c:numCache>
                      <c:formatCode>#,##0</c:formatCode>
                      <c:ptCount val="9"/>
                      <c:pt idx="0">
                        <c:v>11146</c:v>
                      </c:pt>
                      <c:pt idx="1">
                        <c:v>733</c:v>
                      </c:pt>
                      <c:pt idx="2">
                        <c:v>27046</c:v>
                      </c:pt>
                      <c:pt idx="3">
                        <c:v>123016</c:v>
                      </c:pt>
                      <c:pt idx="4">
                        <c:v>9240</c:v>
                      </c:pt>
                      <c:pt idx="5">
                        <c:v>978</c:v>
                      </c:pt>
                      <c:pt idx="6">
                        <c:v>10663</c:v>
                      </c:pt>
                      <c:pt idx="7">
                        <c:v>44101</c:v>
                      </c:pt>
                      <c:pt idx="8">
                        <c:v>226923</c:v>
                      </c:pt>
                    </c:numCache>
                  </c:numRef>
                </c:val>
                <c:extLst xmlns:c15="http://schemas.microsoft.com/office/drawing/2012/chart">
                  <c:ext xmlns:c16="http://schemas.microsoft.com/office/drawing/2014/chart" uri="{C3380CC4-5D6E-409C-BE32-E72D297353CC}">
                    <c16:uniqueId val="{00000011-FA80-4B29-B1E4-A4D1275F0527}"/>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Sheet2!$Q$1</c15:sqref>
                        </c15:formulaRef>
                      </c:ext>
                    </c:extLst>
                    <c:strCache>
                      <c:ptCount val="1"/>
                      <c:pt idx="0">
                        <c:v>Fall 2019 Transferable  Success Count</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Sheet2!$Q$2:$Q$10</c15:sqref>
                        </c15:formulaRef>
                      </c:ext>
                    </c:extLst>
                    <c:numCache>
                      <c:formatCode>#,##0</c:formatCode>
                      <c:ptCount val="9"/>
                      <c:pt idx="0">
                        <c:v>7641</c:v>
                      </c:pt>
                      <c:pt idx="1">
                        <c:v>524</c:v>
                      </c:pt>
                      <c:pt idx="2">
                        <c:v>23110</c:v>
                      </c:pt>
                      <c:pt idx="3">
                        <c:v>89893</c:v>
                      </c:pt>
                      <c:pt idx="4">
                        <c:v>7459</c:v>
                      </c:pt>
                      <c:pt idx="5">
                        <c:v>687</c:v>
                      </c:pt>
                      <c:pt idx="6">
                        <c:v>8424</c:v>
                      </c:pt>
                      <c:pt idx="7">
                        <c:v>37452</c:v>
                      </c:pt>
                      <c:pt idx="8">
                        <c:v>175190</c:v>
                      </c:pt>
                    </c:numCache>
                  </c:numRef>
                </c:val>
                <c:extLst xmlns:c15="http://schemas.microsoft.com/office/drawing/2012/chart">
                  <c:ext xmlns:c16="http://schemas.microsoft.com/office/drawing/2014/chart" uri="{C3380CC4-5D6E-409C-BE32-E72D297353CC}">
                    <c16:uniqueId val="{00000012-FA80-4B29-B1E4-A4D1275F0527}"/>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Sheet2!$R$1</c15:sqref>
                        </c15:formulaRef>
                      </c:ext>
                    </c:extLst>
                    <c:strCache>
                      <c:ptCount val="1"/>
                      <c:pt idx="0">
                        <c:v>Fall 2019Transferable Failure Count</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Sheet2!$R$2:$R$10</c15:sqref>
                        </c15:formulaRef>
                      </c:ext>
                    </c:extLst>
                    <c:numCache>
                      <c:formatCode>#,##0</c:formatCode>
                      <c:ptCount val="9"/>
                      <c:pt idx="0">
                        <c:v>5951</c:v>
                      </c:pt>
                      <c:pt idx="1">
                        <c:v>359</c:v>
                      </c:pt>
                      <c:pt idx="2">
                        <c:v>7056</c:v>
                      </c:pt>
                      <c:pt idx="3">
                        <c:v>56060</c:v>
                      </c:pt>
                      <c:pt idx="4">
                        <c:v>3213</c:v>
                      </c:pt>
                      <c:pt idx="5">
                        <c:v>493</c:v>
                      </c:pt>
                      <c:pt idx="6">
                        <c:v>3864</c:v>
                      </c:pt>
                      <c:pt idx="7">
                        <c:v>12295</c:v>
                      </c:pt>
                      <c:pt idx="8">
                        <c:v>89291</c:v>
                      </c:pt>
                    </c:numCache>
                  </c:numRef>
                </c:val>
                <c:extLst xmlns:c15="http://schemas.microsoft.com/office/drawing/2012/chart">
                  <c:ext xmlns:c16="http://schemas.microsoft.com/office/drawing/2014/chart" uri="{C3380CC4-5D6E-409C-BE32-E72D297353CC}">
                    <c16:uniqueId val="{00000013-FA80-4B29-B1E4-A4D1275F0527}"/>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Sheet2!$S$1</c15:sqref>
                        </c15:formulaRef>
                      </c:ext>
                    </c:extLst>
                    <c:strCache>
                      <c:ptCount val="1"/>
                      <c:pt idx="0">
                        <c:v>Fall 2019 Transferable  Retention Rate</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Sheet2!$S$2:$S$10</c15:sqref>
                        </c15:formulaRef>
                      </c:ext>
                    </c:extLst>
                    <c:numCache>
                      <c:formatCode>#,##0.00\ %</c:formatCode>
                      <c:ptCount val="9"/>
                      <c:pt idx="0">
                        <c:v>0.82004120070629782</c:v>
                      </c:pt>
                      <c:pt idx="1">
                        <c:v>0.83012457531143824</c:v>
                      </c:pt>
                      <c:pt idx="2">
                        <c:v>0.89657229994033016</c:v>
                      </c:pt>
                      <c:pt idx="3">
                        <c:v>0.8428466698183662</c:v>
                      </c:pt>
                      <c:pt idx="4">
                        <c:v>0.86581709145427288</c:v>
                      </c:pt>
                      <c:pt idx="5">
                        <c:v>0.82881355932203393</c:v>
                      </c:pt>
                      <c:pt idx="6">
                        <c:v>0.86775716145833337</c:v>
                      </c:pt>
                      <c:pt idx="7">
                        <c:v>0.88650571893782537</c:v>
                      </c:pt>
                      <c:pt idx="8">
                        <c:v>0.85799357987908398</c:v>
                      </c:pt>
                    </c:numCache>
                  </c:numRef>
                </c:val>
                <c:extLst xmlns:c15="http://schemas.microsoft.com/office/drawing/2012/chart">
                  <c:ext xmlns:c16="http://schemas.microsoft.com/office/drawing/2014/chart" uri="{C3380CC4-5D6E-409C-BE32-E72D297353CC}">
                    <c16:uniqueId val="{00000014-FA80-4B29-B1E4-A4D1275F0527}"/>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Sheet2!$T$1</c15:sqref>
                        </c15:formulaRef>
                      </c:ext>
                    </c:extLst>
                    <c:strCache>
                      <c:ptCount val="1"/>
                      <c:pt idx="0">
                        <c:v>Fall 2019 Transferable Success Rate</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Sheet2!$T$2:$T$10</c15:sqref>
                        </c15:formulaRef>
                      </c:ext>
                    </c:extLst>
                    <c:numCache>
                      <c:formatCode>#,##0.00\ %</c:formatCode>
                      <c:ptCount val="9"/>
                      <c:pt idx="0">
                        <c:v>0.5621689228958211</c:v>
                      </c:pt>
                      <c:pt idx="1">
                        <c:v>0.5934314835787089</c:v>
                      </c:pt>
                      <c:pt idx="2">
                        <c:v>0.76609427832659283</c:v>
                      </c:pt>
                      <c:pt idx="3">
                        <c:v>0.61590374983727636</c:v>
                      </c:pt>
                      <c:pt idx="4">
                        <c:v>0.69893178410794599</c:v>
                      </c:pt>
                      <c:pt idx="5">
                        <c:v>0.58220338983050846</c:v>
                      </c:pt>
                      <c:pt idx="6">
                        <c:v>0.685546875</c:v>
                      </c:pt>
                      <c:pt idx="7">
                        <c:v>0.7528494180553601</c:v>
                      </c:pt>
                      <c:pt idx="8">
                        <c:v>0.66239162737587953</c:v>
                      </c:pt>
                    </c:numCache>
                  </c:numRef>
                </c:val>
                <c:extLst xmlns:c15="http://schemas.microsoft.com/office/drawing/2012/chart">
                  <c:ext xmlns:c16="http://schemas.microsoft.com/office/drawing/2014/chart" uri="{C3380CC4-5D6E-409C-BE32-E72D297353CC}">
                    <c16:uniqueId val="{00000015-FA80-4B29-B1E4-A4D1275F0527}"/>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Sheet2!$U$1</c15:sqref>
                        </c15:formulaRef>
                      </c:ext>
                    </c:extLst>
                    <c:strCache>
                      <c:ptCount val="1"/>
                      <c:pt idx="0">
                        <c:v>2019 Failure Rate</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Sheet2!$U$2:$U$10</c15:sqref>
                        </c15:formulaRef>
                      </c:ext>
                    </c:extLst>
                    <c:numCache>
                      <c:formatCode>#,##0.00\ %</c:formatCode>
                      <c:ptCount val="9"/>
                      <c:pt idx="0">
                        <c:v>0.4378310771041789</c:v>
                      </c:pt>
                      <c:pt idx="1">
                        <c:v>0.4065685164212911</c:v>
                      </c:pt>
                      <c:pt idx="2">
                        <c:v>0.23390572167340717</c:v>
                      </c:pt>
                      <c:pt idx="3">
                        <c:v>0.38409625016272364</c:v>
                      </c:pt>
                      <c:pt idx="4">
                        <c:v>0.30106821589205401</c:v>
                      </c:pt>
                      <c:pt idx="5">
                        <c:v>0.41779661016949154</c:v>
                      </c:pt>
                      <c:pt idx="6">
                        <c:v>0.314453125</c:v>
                      </c:pt>
                      <c:pt idx="7">
                        <c:v>0.2471505819446399</c:v>
                      </c:pt>
                      <c:pt idx="8">
                        <c:v>0.33760837262412047</c:v>
                      </c:pt>
                    </c:numCache>
                  </c:numRef>
                </c:val>
                <c:extLst xmlns:c15="http://schemas.microsoft.com/office/drawing/2012/chart">
                  <c:ext xmlns:c16="http://schemas.microsoft.com/office/drawing/2014/chart" uri="{C3380CC4-5D6E-409C-BE32-E72D297353CC}">
                    <c16:uniqueId val="{00000016-FA80-4B29-B1E4-A4D1275F0527}"/>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Sheet2!$V$1</c15:sqref>
                        </c15:formulaRef>
                      </c:ext>
                    </c:extLst>
                    <c:strCache>
                      <c:ptCount val="1"/>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Sheet2!$V$2:$V$10</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7-FA80-4B29-B1E4-A4D1275F0527}"/>
                  </c:ext>
                </c:extLst>
              </c15:ser>
            </c15:filteredBarSeries>
          </c:ext>
        </c:extLst>
      </c:barChart>
      <c:catAx>
        <c:axId val="47761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86036015"/>
        <c:crosses val="autoZero"/>
        <c:auto val="1"/>
        <c:lblAlgn val="ctr"/>
        <c:lblOffset val="100"/>
        <c:noMultiLvlLbl val="0"/>
      </c:catAx>
      <c:valAx>
        <c:axId val="86036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crossAx val="47761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bg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2"/>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2"/>
                </a:solidFill>
                <a:latin typeface="+mn-lt"/>
                <a:ea typeface="+mn-ea"/>
                <a:cs typeface="+mn-cs"/>
              </a:defRPr>
            </a:pPr>
            <a:r>
              <a:rPr lang="en-US" dirty="0">
                <a:solidFill>
                  <a:schemeClr val="bg2"/>
                </a:solidFill>
              </a:rPr>
              <a:t>Percent Change English TOP code 1501 from Fall 2018 to Fall 2019 in Enrollment, Success and Failure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21"/>
          <c:order val="21"/>
          <c:tx>
            <c:strRef>
              <c:f>Sheet2!$W$1</c:f>
              <c:strCache>
                <c:ptCount val="1"/>
                <c:pt idx="0">
                  <c:v>Change in enrollment</c:v>
                </c:pt>
              </c:strCache>
            </c:strRef>
          </c:tx>
          <c:spPr>
            <a:solidFill>
              <a:schemeClr val="accent5">
                <a:lumMod val="40000"/>
                <a:lumOff val="60000"/>
              </a:schemeClr>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Sheet2!$W$2:$W$10</c:f>
              <c:numCache>
                <c:formatCode>0%</c:formatCode>
                <c:ptCount val="9"/>
                <c:pt idx="0">
                  <c:v>0.22937771345875543</c:v>
                </c:pt>
                <c:pt idx="1">
                  <c:v>-5.8635394456289978E-2</c:v>
                </c:pt>
                <c:pt idx="2">
                  <c:v>1.285968505523285E-2</c:v>
                </c:pt>
                <c:pt idx="3">
                  <c:v>0.22357566815331478</c:v>
                </c:pt>
                <c:pt idx="4">
                  <c:v>6.2842346379842651E-2</c:v>
                </c:pt>
                <c:pt idx="5">
                  <c:v>0.20777891504605936</c:v>
                </c:pt>
                <c:pt idx="6">
                  <c:v>1.5315203955500618</c:v>
                </c:pt>
                <c:pt idx="7">
                  <c:v>-3.6900083247826843E-2</c:v>
                </c:pt>
                <c:pt idx="8">
                  <c:v>0.15703061429833848</c:v>
                </c:pt>
              </c:numCache>
            </c:numRef>
          </c:val>
          <c:extLst>
            <c:ext xmlns:c16="http://schemas.microsoft.com/office/drawing/2014/chart" uri="{C3380CC4-5D6E-409C-BE32-E72D297353CC}">
              <c16:uniqueId val="{00000000-5A0F-4A4D-8C6E-D0D81BF67D0B}"/>
            </c:ext>
          </c:extLst>
        </c:ser>
        <c:ser>
          <c:idx val="22"/>
          <c:order val="22"/>
          <c:tx>
            <c:strRef>
              <c:f>Sheet2!$X$1</c:f>
              <c:strCache>
                <c:ptCount val="1"/>
                <c:pt idx="0">
                  <c:v>Change in Success</c:v>
                </c:pt>
              </c:strCache>
            </c:strRef>
          </c:tx>
          <c:spPr>
            <a:solidFill>
              <a:schemeClr val="accent3"/>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Sheet2!$X$2:$X$10</c:f>
              <c:numCache>
                <c:formatCode>0.0%</c:formatCode>
                <c:ptCount val="9"/>
                <c:pt idx="0">
                  <c:v>0.11336150371557628</c:v>
                </c:pt>
                <c:pt idx="1">
                  <c:v>-9.6551724137931033E-2</c:v>
                </c:pt>
                <c:pt idx="2">
                  <c:v>-1.2013167457569151E-2</c:v>
                </c:pt>
                <c:pt idx="3">
                  <c:v>0.15683473605641779</c:v>
                </c:pt>
                <c:pt idx="4">
                  <c:v>4.3362708071058888E-2</c:v>
                </c:pt>
                <c:pt idx="5">
                  <c:v>0.14499999999999999</c:v>
                </c:pt>
                <c:pt idx="6">
                  <c:v>1.404109589041096</c:v>
                </c:pt>
                <c:pt idx="7">
                  <c:v>-5.2759370731954067E-2</c:v>
                </c:pt>
                <c:pt idx="8">
                  <c:v>9.9534930427851456E-2</c:v>
                </c:pt>
              </c:numCache>
            </c:numRef>
          </c:val>
          <c:extLst>
            <c:ext xmlns:c16="http://schemas.microsoft.com/office/drawing/2014/chart" uri="{C3380CC4-5D6E-409C-BE32-E72D297353CC}">
              <c16:uniqueId val="{00000001-5A0F-4A4D-8C6E-D0D81BF67D0B}"/>
            </c:ext>
          </c:extLst>
        </c:ser>
        <c:ser>
          <c:idx val="23"/>
          <c:order val="23"/>
          <c:tx>
            <c:strRef>
              <c:f>Sheet2!$Y$1</c:f>
              <c:strCache>
                <c:ptCount val="1"/>
                <c:pt idx="0">
                  <c:v>Change in Failure</c:v>
                </c:pt>
              </c:strCache>
            </c:strRef>
          </c:tx>
          <c:spPr>
            <a:solidFill>
              <a:schemeClr val="bg1">
                <a:lumMod val="50000"/>
              </a:schemeClr>
            </a:solidFill>
            <a:ln>
              <a:noFill/>
            </a:ln>
            <a:effectLst/>
          </c:spPr>
          <c:invertIfNegative val="0"/>
          <c:cat>
            <c:strRef>
              <c:f>Sheet2!$A$2:$A$10</c:f>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f>Sheet2!$Y$2:$Y$10</c:f>
              <c:numCache>
                <c:formatCode>0.0%</c:formatCode>
                <c:ptCount val="9"/>
                <c:pt idx="0">
                  <c:v>0.41927021225852612</c:v>
                </c:pt>
                <c:pt idx="1">
                  <c:v>2.7932960893854749E-3</c:v>
                </c:pt>
                <c:pt idx="2">
                  <c:v>0.10387984981226533</c:v>
                </c:pt>
                <c:pt idx="3">
                  <c:v>0.34830920198181731</c:v>
                </c:pt>
                <c:pt idx="4">
                  <c:v>0.11099585062240663</c:v>
                </c:pt>
                <c:pt idx="5">
                  <c:v>0.30769230769230771</c:v>
                </c:pt>
                <c:pt idx="6">
                  <c:v>1.8622222222222222</c:v>
                </c:pt>
                <c:pt idx="7">
                  <c:v>1.4857614527445316E-2</c:v>
                </c:pt>
                <c:pt idx="8">
                  <c:v>0.2893076312179626</c:v>
                </c:pt>
              </c:numCache>
            </c:numRef>
          </c:val>
          <c:extLst>
            <c:ext xmlns:c16="http://schemas.microsoft.com/office/drawing/2014/chart" uri="{C3380CC4-5D6E-409C-BE32-E72D297353CC}">
              <c16:uniqueId val="{00000002-5A0F-4A4D-8C6E-D0D81BF67D0B}"/>
            </c:ext>
          </c:extLst>
        </c:ser>
        <c:dLbls>
          <c:showLegendKey val="0"/>
          <c:showVal val="0"/>
          <c:showCatName val="0"/>
          <c:showSerName val="0"/>
          <c:showPercent val="0"/>
          <c:showBubbleSize val="0"/>
        </c:dLbls>
        <c:gapWidth val="219"/>
        <c:overlap val="-27"/>
        <c:axId val="477617055"/>
        <c:axId val="86036015"/>
        <c:extLst>
          <c:ext xmlns:c15="http://schemas.microsoft.com/office/drawing/2012/chart" uri="{02D57815-91ED-43cb-92C2-25804820EDAC}">
            <c15:filteredBarSeries>
              <c15:ser>
                <c:idx val="0"/>
                <c:order val="0"/>
                <c:tx>
                  <c:strRef>
                    <c:extLst>
                      <c:ext uri="{02D57815-91ED-43cb-92C2-25804820EDAC}">
                        <c15:formulaRef>
                          <c15:sqref>Sheet2!$B$1</c15:sqref>
                        </c15:formulaRef>
                      </c:ext>
                    </c:extLst>
                    <c:strCache>
                      <c:ptCount val="1"/>
                      <c:pt idx="0">
                        <c:v>Fall 2018 Transferable Enrollment Count</c:v>
                      </c:pt>
                    </c:strCache>
                  </c:strRef>
                </c:tx>
                <c:spPr>
                  <a:solidFill>
                    <a:schemeClr val="accent1"/>
                  </a:solidFill>
                  <a:ln>
                    <a:noFill/>
                  </a:ln>
                  <a:effectLst/>
                </c:spPr>
                <c:invertIfNegative val="0"/>
                <c:cat>
                  <c:strRef>
                    <c:extLst>
                      <c:ex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c:ext uri="{02D57815-91ED-43cb-92C2-25804820EDAC}">
                        <c15:formulaRef>
                          <c15:sqref>Sheet2!$B$2:$B$10</c15:sqref>
                        </c15:formulaRef>
                      </c:ext>
                    </c:extLst>
                    <c:numCache>
                      <c:formatCode>#,##0</c:formatCode>
                      <c:ptCount val="9"/>
                      <c:pt idx="0">
                        <c:v>11056</c:v>
                      </c:pt>
                      <c:pt idx="1">
                        <c:v>938</c:v>
                      </c:pt>
                      <c:pt idx="2">
                        <c:v>29783</c:v>
                      </c:pt>
                      <c:pt idx="3">
                        <c:v>119284</c:v>
                      </c:pt>
                      <c:pt idx="4">
                        <c:v>10041</c:v>
                      </c:pt>
                      <c:pt idx="5">
                        <c:v>977</c:v>
                      </c:pt>
                      <c:pt idx="6">
                        <c:v>4854</c:v>
                      </c:pt>
                      <c:pt idx="7">
                        <c:v>51653</c:v>
                      </c:pt>
                      <c:pt idx="8">
                        <c:v>228586</c:v>
                      </c:pt>
                    </c:numCache>
                  </c:numRef>
                </c:val>
                <c:extLst>
                  <c:ext xmlns:c16="http://schemas.microsoft.com/office/drawing/2014/chart" uri="{C3380CC4-5D6E-409C-BE32-E72D297353CC}">
                    <c16:uniqueId val="{00000003-5A0F-4A4D-8C6E-D0D81BF67D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Sheet2!$C$1</c15:sqref>
                        </c15:formulaRef>
                      </c:ext>
                    </c:extLst>
                    <c:strCache>
                      <c:ptCount val="1"/>
                      <c:pt idx="0">
                        <c:v>Fall 2018 Transferable Retention Count</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Sheet2!$C$2:$C$10</c15:sqref>
                        </c15:formulaRef>
                      </c:ext>
                    </c:extLst>
                    <c:numCache>
                      <c:formatCode>#,##0</c:formatCode>
                      <c:ptCount val="9"/>
                      <c:pt idx="0">
                        <c:v>9249</c:v>
                      </c:pt>
                      <c:pt idx="1">
                        <c:v>780</c:v>
                      </c:pt>
                      <c:pt idx="2">
                        <c:v>26743</c:v>
                      </c:pt>
                      <c:pt idx="3">
                        <c:v>101448</c:v>
                      </c:pt>
                      <c:pt idx="4">
                        <c:v>8701</c:v>
                      </c:pt>
                      <c:pt idx="5">
                        <c:v>813</c:v>
                      </c:pt>
                      <c:pt idx="6">
                        <c:v>4231</c:v>
                      </c:pt>
                      <c:pt idx="7">
                        <c:v>45945</c:v>
                      </c:pt>
                      <c:pt idx="8">
                        <c:v>197910</c:v>
                      </c:pt>
                    </c:numCache>
                  </c:numRef>
                </c:val>
                <c:extLst xmlns:c15="http://schemas.microsoft.com/office/drawing/2012/chart">
                  <c:ext xmlns:c16="http://schemas.microsoft.com/office/drawing/2014/chart" uri="{C3380CC4-5D6E-409C-BE32-E72D297353CC}">
                    <c16:uniqueId val="{00000004-5A0F-4A4D-8C6E-D0D81BF67D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Sheet2!$D$1</c15:sqref>
                        </c15:formulaRef>
                      </c:ext>
                    </c:extLst>
                    <c:strCache>
                      <c:ptCount val="1"/>
                      <c:pt idx="0">
                        <c:v>Fall 2018 Transferable Success Count</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Sheet2!$D$2:$D$10</c15:sqref>
                        </c15:formulaRef>
                      </c:ext>
                    </c:extLst>
                    <c:numCache>
                      <c:formatCode>#,##0</c:formatCode>
                      <c:ptCount val="9"/>
                      <c:pt idx="0">
                        <c:v>6863</c:v>
                      </c:pt>
                      <c:pt idx="1">
                        <c:v>580</c:v>
                      </c:pt>
                      <c:pt idx="2">
                        <c:v>23391</c:v>
                      </c:pt>
                      <c:pt idx="3">
                        <c:v>77706</c:v>
                      </c:pt>
                      <c:pt idx="4">
                        <c:v>7149</c:v>
                      </c:pt>
                      <c:pt idx="5">
                        <c:v>600</c:v>
                      </c:pt>
                      <c:pt idx="6">
                        <c:v>3504</c:v>
                      </c:pt>
                      <c:pt idx="7">
                        <c:v>39538</c:v>
                      </c:pt>
                      <c:pt idx="8">
                        <c:v>159331</c:v>
                      </c:pt>
                    </c:numCache>
                  </c:numRef>
                </c:val>
                <c:extLst xmlns:c15="http://schemas.microsoft.com/office/drawing/2012/chart">
                  <c:ext xmlns:c16="http://schemas.microsoft.com/office/drawing/2014/chart" uri="{C3380CC4-5D6E-409C-BE32-E72D297353CC}">
                    <c16:uniqueId val="{00000005-5A0F-4A4D-8C6E-D0D81BF67D0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Sheet2!$E$1</c15:sqref>
                        </c15:formulaRef>
                      </c:ext>
                    </c:extLst>
                    <c:strCache>
                      <c:ptCount val="1"/>
                      <c:pt idx="0">
                        <c:v>Fall 2018 Transferable Failure Count</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Sheet2!$E$2:$E$10</c15:sqref>
                        </c15:formulaRef>
                      </c:ext>
                    </c:extLst>
                    <c:numCache>
                      <c:formatCode>#,##0</c:formatCode>
                      <c:ptCount val="9"/>
                      <c:pt idx="0">
                        <c:v>4193</c:v>
                      </c:pt>
                      <c:pt idx="1">
                        <c:v>358</c:v>
                      </c:pt>
                      <c:pt idx="2">
                        <c:v>6392</c:v>
                      </c:pt>
                      <c:pt idx="3">
                        <c:v>41578</c:v>
                      </c:pt>
                      <c:pt idx="4">
                        <c:v>2892</c:v>
                      </c:pt>
                      <c:pt idx="5">
                        <c:v>377</c:v>
                      </c:pt>
                      <c:pt idx="6">
                        <c:v>1350</c:v>
                      </c:pt>
                      <c:pt idx="7">
                        <c:v>12115</c:v>
                      </c:pt>
                      <c:pt idx="8">
                        <c:v>69255</c:v>
                      </c:pt>
                    </c:numCache>
                  </c:numRef>
                </c:val>
                <c:extLst xmlns:c15="http://schemas.microsoft.com/office/drawing/2012/chart">
                  <c:ext xmlns:c16="http://schemas.microsoft.com/office/drawing/2014/chart" uri="{C3380CC4-5D6E-409C-BE32-E72D297353CC}">
                    <c16:uniqueId val="{00000006-5A0F-4A4D-8C6E-D0D81BF67D0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Sheet2!$F$1</c15:sqref>
                        </c15:formulaRef>
                      </c:ext>
                    </c:extLst>
                    <c:strCache>
                      <c:ptCount val="1"/>
                      <c:pt idx="0">
                        <c:v>Fall 2018 Transferable Retention Rate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Sheet2!$F$2:$F$10</c15:sqref>
                        </c15:formulaRef>
                      </c:ext>
                    </c:extLst>
                    <c:numCache>
                      <c:formatCode>#,##0.00\ %</c:formatCode>
                      <c:ptCount val="9"/>
                      <c:pt idx="0">
                        <c:v>0.83655933429811868</c:v>
                      </c:pt>
                      <c:pt idx="1">
                        <c:v>0.83155650319829422</c:v>
                      </c:pt>
                      <c:pt idx="2">
                        <c:v>0.89792834838666358</c:v>
                      </c:pt>
                      <c:pt idx="3">
                        <c:v>0.85047449783709461</c:v>
                      </c:pt>
                      <c:pt idx="4">
                        <c:v>0.86654715665770343</c:v>
                      </c:pt>
                      <c:pt idx="5">
                        <c:v>0.8321392016376663</c:v>
                      </c:pt>
                      <c:pt idx="6">
                        <c:v>0.87165224557066334</c:v>
                      </c:pt>
                      <c:pt idx="7">
                        <c:v>0.88949334985383233</c:v>
                      </c:pt>
                      <c:pt idx="8">
                        <c:v>0.86580105518273209</c:v>
                      </c:pt>
                    </c:numCache>
                  </c:numRef>
                </c:val>
                <c:extLst xmlns:c15="http://schemas.microsoft.com/office/drawing/2012/chart">
                  <c:ext xmlns:c16="http://schemas.microsoft.com/office/drawing/2014/chart" uri="{C3380CC4-5D6E-409C-BE32-E72D297353CC}">
                    <c16:uniqueId val="{00000007-5A0F-4A4D-8C6E-D0D81BF67D0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Sheet2!$G$1</c15:sqref>
                        </c15:formulaRef>
                      </c:ext>
                    </c:extLst>
                    <c:strCache>
                      <c:ptCount val="1"/>
                      <c:pt idx="0">
                        <c:v>Fall 2018 Transferable Success Rate</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Sheet2!$G$2:$G$10</c15:sqref>
                        </c15:formulaRef>
                      </c:ext>
                    </c:extLst>
                    <c:numCache>
                      <c:formatCode>#,##0.00\ %</c:formatCode>
                      <c:ptCount val="9"/>
                      <c:pt idx="0">
                        <c:v>0.62074891461649784</c:v>
                      </c:pt>
                      <c:pt idx="1">
                        <c:v>0.61833688699360345</c:v>
                      </c:pt>
                      <c:pt idx="2">
                        <c:v>0.78538092200248466</c:v>
                      </c:pt>
                      <c:pt idx="3">
                        <c:v>0.65143690687770361</c:v>
                      </c:pt>
                      <c:pt idx="4">
                        <c:v>0.71198087839856583</c:v>
                      </c:pt>
                      <c:pt idx="5">
                        <c:v>0.61412487205731836</c:v>
                      </c:pt>
                      <c:pt idx="6">
                        <c:v>0.72187886279357227</c:v>
                      </c:pt>
                      <c:pt idx="7">
                        <c:v>0.76545408785549729</c:v>
                      </c:pt>
                      <c:pt idx="8">
                        <c:v>0.69702868942104945</c:v>
                      </c:pt>
                    </c:numCache>
                  </c:numRef>
                </c:val>
                <c:extLst xmlns:c15="http://schemas.microsoft.com/office/drawing/2012/chart">
                  <c:ext xmlns:c16="http://schemas.microsoft.com/office/drawing/2014/chart" uri="{C3380CC4-5D6E-409C-BE32-E72D297353CC}">
                    <c16:uniqueId val="{00000008-5A0F-4A4D-8C6E-D0D81BF67D0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Sheet2!$H$1</c15:sqref>
                        </c15:formulaRef>
                      </c:ext>
                    </c:extLst>
                    <c:strCache>
                      <c:ptCount val="1"/>
                      <c:pt idx="0">
                        <c:v>2018 Failure rate</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Sheet2!$H$2:$H$10</c15:sqref>
                        </c15:formulaRef>
                      </c:ext>
                    </c:extLst>
                    <c:numCache>
                      <c:formatCode>#,##0.00\ %</c:formatCode>
                      <c:ptCount val="9"/>
                      <c:pt idx="0">
                        <c:v>0.37925108538350216</c:v>
                      </c:pt>
                      <c:pt idx="1">
                        <c:v>0.38166311300639655</c:v>
                      </c:pt>
                      <c:pt idx="2">
                        <c:v>0.21461907799751534</c:v>
                      </c:pt>
                      <c:pt idx="3">
                        <c:v>0.34856309312229639</c:v>
                      </c:pt>
                      <c:pt idx="4">
                        <c:v>0.28801912160143417</c:v>
                      </c:pt>
                      <c:pt idx="5">
                        <c:v>0.38587512794268164</c:v>
                      </c:pt>
                      <c:pt idx="6">
                        <c:v>0.27812113720642773</c:v>
                      </c:pt>
                      <c:pt idx="7">
                        <c:v>0.23454591214450271</c:v>
                      </c:pt>
                      <c:pt idx="8">
                        <c:v>0.30297131057895055</c:v>
                      </c:pt>
                    </c:numCache>
                  </c:numRef>
                </c:val>
                <c:extLst xmlns:c15="http://schemas.microsoft.com/office/drawing/2012/chart">
                  <c:ext xmlns:c16="http://schemas.microsoft.com/office/drawing/2014/chart" uri="{C3380CC4-5D6E-409C-BE32-E72D297353CC}">
                    <c16:uniqueId val="{00000009-5A0F-4A4D-8C6E-D0D81BF67D0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Sheet2!$I$1</c15:sqref>
                        </c15:formulaRef>
                      </c:ext>
                    </c:extLst>
                    <c:strCache>
                      <c:ptCount val="1"/>
                      <c:pt idx="0">
                        <c:v>Fall 2019 Basic Skills Enrollment Count</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Sheet2!$I$2:$I$10</c15:sqref>
                        </c15:formulaRef>
                      </c:ext>
                    </c:extLst>
                    <c:numCache>
                      <c:formatCode>#,##0</c:formatCode>
                      <c:ptCount val="9"/>
                      <c:pt idx="0">
                        <c:v>2346</c:v>
                      </c:pt>
                      <c:pt idx="1">
                        <c:v>114</c:v>
                      </c:pt>
                      <c:pt idx="2">
                        <c:v>3497</c:v>
                      </c:pt>
                      <c:pt idx="3">
                        <c:v>15675</c:v>
                      </c:pt>
                      <c:pt idx="4">
                        <c:v>1089</c:v>
                      </c:pt>
                      <c:pt idx="5">
                        <c:v>147</c:v>
                      </c:pt>
                      <c:pt idx="6">
                        <c:v>1556</c:v>
                      </c:pt>
                      <c:pt idx="7">
                        <c:v>4904</c:v>
                      </c:pt>
                      <c:pt idx="8">
                        <c:v>29328</c:v>
                      </c:pt>
                    </c:numCache>
                  </c:numRef>
                </c:val>
                <c:extLst xmlns:c15="http://schemas.microsoft.com/office/drawing/2012/chart">
                  <c:ext xmlns:c16="http://schemas.microsoft.com/office/drawing/2014/chart" uri="{C3380CC4-5D6E-409C-BE32-E72D297353CC}">
                    <c16:uniqueId val="{0000000A-5A0F-4A4D-8C6E-D0D81BF67D0B}"/>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Sheet2!$J$1</c15:sqref>
                        </c15:formulaRef>
                      </c:ext>
                    </c:extLst>
                    <c:strCache>
                      <c:ptCount val="1"/>
                      <c:pt idx="0">
                        <c:v>Fall 2019 Basic Skills  Retention Count</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Sheet2!$J$2:$J$10</c15:sqref>
                        </c15:formulaRef>
                      </c:ext>
                    </c:extLst>
                    <c:numCache>
                      <c:formatCode>#,##0</c:formatCode>
                      <c:ptCount val="9"/>
                      <c:pt idx="0">
                        <c:v>1940</c:v>
                      </c:pt>
                      <c:pt idx="1">
                        <c:v>96</c:v>
                      </c:pt>
                      <c:pt idx="2">
                        <c:v>3099</c:v>
                      </c:pt>
                      <c:pt idx="3">
                        <c:v>13419</c:v>
                      </c:pt>
                      <c:pt idx="4">
                        <c:v>967</c:v>
                      </c:pt>
                      <c:pt idx="5">
                        <c:v>120</c:v>
                      </c:pt>
                      <c:pt idx="6">
                        <c:v>1307</c:v>
                      </c:pt>
                      <c:pt idx="7">
                        <c:v>4346</c:v>
                      </c:pt>
                      <c:pt idx="8">
                        <c:v>25294</c:v>
                      </c:pt>
                    </c:numCache>
                  </c:numRef>
                </c:val>
                <c:extLst xmlns:c15="http://schemas.microsoft.com/office/drawing/2012/chart">
                  <c:ext xmlns:c16="http://schemas.microsoft.com/office/drawing/2014/chart" uri="{C3380CC4-5D6E-409C-BE32-E72D297353CC}">
                    <c16:uniqueId val="{0000000B-5A0F-4A4D-8C6E-D0D81BF67D0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Sheet2!$K$1</c15:sqref>
                        </c15:formulaRef>
                      </c:ext>
                    </c:extLst>
                    <c:strCache>
                      <c:ptCount val="1"/>
                      <c:pt idx="0">
                        <c:v>Fall 2019 Basic Skills  Success Count</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Sheet2!$K$2:$K$10</c15:sqref>
                        </c15:formulaRef>
                      </c:ext>
                    </c:extLst>
                    <c:numCache>
                      <c:formatCode>#,##0</c:formatCode>
                      <c:ptCount val="9"/>
                      <c:pt idx="0">
                        <c:v>1334</c:v>
                      </c:pt>
                      <c:pt idx="1">
                        <c:v>63</c:v>
                      </c:pt>
                      <c:pt idx="2">
                        <c:v>2547</c:v>
                      </c:pt>
                      <c:pt idx="3">
                        <c:v>9532</c:v>
                      </c:pt>
                      <c:pt idx="4">
                        <c:v>717</c:v>
                      </c:pt>
                      <c:pt idx="5">
                        <c:v>83</c:v>
                      </c:pt>
                      <c:pt idx="6">
                        <c:v>970</c:v>
                      </c:pt>
                      <c:pt idx="7">
                        <c:v>3603</c:v>
                      </c:pt>
                      <c:pt idx="8">
                        <c:v>18849</c:v>
                      </c:pt>
                    </c:numCache>
                  </c:numRef>
                </c:val>
                <c:extLst xmlns:c15="http://schemas.microsoft.com/office/drawing/2012/chart">
                  <c:ext xmlns:c16="http://schemas.microsoft.com/office/drawing/2014/chart" uri="{C3380CC4-5D6E-409C-BE32-E72D297353CC}">
                    <c16:uniqueId val="{0000000C-5A0F-4A4D-8C6E-D0D81BF67D0B}"/>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Sheet2!$L$1</c15:sqref>
                        </c15:formulaRef>
                      </c:ext>
                    </c:extLst>
                    <c:strCache>
                      <c:ptCount val="1"/>
                      <c:pt idx="0">
                        <c:v>Fall 2019 Basic Skills Failure Count</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Sheet2!$L$2:$L$10</c15:sqref>
                        </c15:formulaRef>
                      </c:ext>
                    </c:extLst>
                    <c:numCache>
                      <c:formatCode>#,##0</c:formatCode>
                      <c:ptCount val="9"/>
                      <c:pt idx="0">
                        <c:v>0</c:v>
                      </c:pt>
                      <c:pt idx="1">
                        <c:v>1012</c:v>
                      </c:pt>
                      <c:pt idx="2">
                        <c:v>51</c:v>
                      </c:pt>
                      <c:pt idx="3">
                        <c:v>950</c:v>
                      </c:pt>
                      <c:pt idx="4">
                        <c:v>6143</c:v>
                      </c:pt>
                      <c:pt idx="5">
                        <c:v>372</c:v>
                      </c:pt>
                      <c:pt idx="6">
                        <c:v>64</c:v>
                      </c:pt>
                      <c:pt idx="7">
                        <c:v>586</c:v>
                      </c:pt>
                      <c:pt idx="8">
                        <c:v>1301</c:v>
                      </c:pt>
                    </c:numCache>
                  </c:numRef>
                </c:val>
                <c:extLst xmlns:c15="http://schemas.microsoft.com/office/drawing/2012/chart">
                  <c:ext xmlns:c16="http://schemas.microsoft.com/office/drawing/2014/chart" uri="{C3380CC4-5D6E-409C-BE32-E72D297353CC}">
                    <c16:uniqueId val="{0000000D-5A0F-4A4D-8C6E-D0D81BF67D0B}"/>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Sheet2!$M$1</c15:sqref>
                        </c15:formulaRef>
                      </c:ext>
                    </c:extLst>
                    <c:strCache>
                      <c:ptCount val="1"/>
                      <c:pt idx="0">
                        <c:v>Fall 2019 Basic Skills  Retention Rate</c:v>
                      </c:pt>
                    </c:strCache>
                  </c:strRef>
                </c:tx>
                <c:spPr>
                  <a:solidFill>
                    <a:schemeClr val="accent6">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Sheet2!$M$2:$M$10</c15:sqref>
                        </c15:formulaRef>
                      </c:ext>
                    </c:extLst>
                    <c:numCache>
                      <c:formatCode>#,##0.00\ %</c:formatCode>
                      <c:ptCount val="9"/>
                      <c:pt idx="0">
                        <c:v>0.8269394714407502</c:v>
                      </c:pt>
                      <c:pt idx="1">
                        <c:v>0.84210526315789469</c:v>
                      </c:pt>
                      <c:pt idx="2">
                        <c:v>0.88618816128109812</c:v>
                      </c:pt>
                      <c:pt idx="3">
                        <c:v>0.85607655502392344</c:v>
                      </c:pt>
                      <c:pt idx="4">
                        <c:v>0.88797061524334253</c:v>
                      </c:pt>
                      <c:pt idx="5">
                        <c:v>0.81632653061224492</c:v>
                      </c:pt>
                      <c:pt idx="6">
                        <c:v>0.83997429305912596</c:v>
                      </c:pt>
                      <c:pt idx="7">
                        <c:v>0.88621533442088096</c:v>
                      </c:pt>
                      <c:pt idx="8">
                        <c:v>0.86245226404800868</c:v>
                      </c:pt>
                    </c:numCache>
                  </c:numRef>
                </c:val>
                <c:extLst xmlns:c15="http://schemas.microsoft.com/office/drawing/2012/chart">
                  <c:ext xmlns:c16="http://schemas.microsoft.com/office/drawing/2014/chart" uri="{C3380CC4-5D6E-409C-BE32-E72D297353CC}">
                    <c16:uniqueId val="{0000000E-5A0F-4A4D-8C6E-D0D81BF67D0B}"/>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Sheet2!$N$1</c15:sqref>
                        </c15:formulaRef>
                      </c:ext>
                    </c:extLst>
                    <c:strCache>
                      <c:ptCount val="1"/>
                      <c:pt idx="0">
                        <c:v>Fall 2019 Basic Skills Success Rate</c:v>
                      </c:pt>
                    </c:strCache>
                  </c:strRef>
                </c:tx>
                <c:spPr>
                  <a:solidFill>
                    <a:schemeClr val="accent1">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Sheet2!$N$2:$N$10</c15:sqref>
                        </c15:formulaRef>
                      </c:ext>
                    </c:extLst>
                    <c:numCache>
                      <c:formatCode>#,##0.00\ %</c:formatCode>
                      <c:ptCount val="9"/>
                      <c:pt idx="0">
                        <c:v>0.56862745098039214</c:v>
                      </c:pt>
                      <c:pt idx="1">
                        <c:v>0.55263157894736847</c:v>
                      </c:pt>
                      <c:pt idx="2">
                        <c:v>0.72833857592221907</c:v>
                      </c:pt>
                      <c:pt idx="3">
                        <c:v>0.60810207336523125</c:v>
                      </c:pt>
                      <c:pt idx="4">
                        <c:v>0.6584022038567493</c:v>
                      </c:pt>
                      <c:pt idx="5">
                        <c:v>0.56462585034013602</c:v>
                      </c:pt>
                      <c:pt idx="6">
                        <c:v>0.62339331619537275</c:v>
                      </c:pt>
                      <c:pt idx="7">
                        <c:v>0.73470636215334417</c:v>
                      </c:pt>
                      <c:pt idx="8">
                        <c:v>0.64269639934533551</c:v>
                      </c:pt>
                    </c:numCache>
                  </c:numRef>
                </c:val>
                <c:extLst xmlns:c15="http://schemas.microsoft.com/office/drawing/2012/chart">
                  <c:ext xmlns:c16="http://schemas.microsoft.com/office/drawing/2014/chart" uri="{C3380CC4-5D6E-409C-BE32-E72D297353CC}">
                    <c16:uniqueId val="{0000000F-5A0F-4A4D-8C6E-D0D81BF67D0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Sheet2!$O$1</c15:sqref>
                        </c15:formulaRef>
                      </c:ext>
                    </c:extLst>
                    <c:strCache>
                      <c:ptCount val="1"/>
                      <c:pt idx="0">
                        <c:v>Fall 2019 Transferable Enrollment Count</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Sheet2!$O$2:$O$10</c15:sqref>
                        </c15:formulaRef>
                      </c:ext>
                    </c:extLst>
                    <c:numCache>
                      <c:formatCode>#,##0</c:formatCode>
                      <c:ptCount val="9"/>
                      <c:pt idx="0">
                        <c:v>13592</c:v>
                      </c:pt>
                      <c:pt idx="1">
                        <c:v>883</c:v>
                      </c:pt>
                      <c:pt idx="2">
                        <c:v>30166</c:v>
                      </c:pt>
                      <c:pt idx="3">
                        <c:v>145953</c:v>
                      </c:pt>
                      <c:pt idx="4">
                        <c:v>10672</c:v>
                      </c:pt>
                      <c:pt idx="5">
                        <c:v>1180</c:v>
                      </c:pt>
                      <c:pt idx="6">
                        <c:v>12288</c:v>
                      </c:pt>
                      <c:pt idx="7">
                        <c:v>49747</c:v>
                      </c:pt>
                      <c:pt idx="8">
                        <c:v>264481</c:v>
                      </c:pt>
                    </c:numCache>
                  </c:numRef>
                </c:val>
                <c:extLst xmlns:c15="http://schemas.microsoft.com/office/drawing/2012/chart">
                  <c:ext xmlns:c16="http://schemas.microsoft.com/office/drawing/2014/chart" uri="{C3380CC4-5D6E-409C-BE32-E72D297353CC}">
                    <c16:uniqueId val="{00000010-5A0F-4A4D-8C6E-D0D81BF67D0B}"/>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Sheet2!$P$1</c15:sqref>
                        </c15:formulaRef>
                      </c:ext>
                    </c:extLst>
                    <c:strCache>
                      <c:ptCount val="1"/>
                      <c:pt idx="0">
                        <c:v>Fall 2019 Transferable  Retention Count</c:v>
                      </c:pt>
                    </c:strCache>
                  </c:strRef>
                </c:tx>
                <c:spPr>
                  <a:solidFill>
                    <a:schemeClr val="accent3">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Sheet2!$P$2:$P$10</c15:sqref>
                        </c15:formulaRef>
                      </c:ext>
                    </c:extLst>
                    <c:numCache>
                      <c:formatCode>#,##0</c:formatCode>
                      <c:ptCount val="9"/>
                      <c:pt idx="0">
                        <c:v>11146</c:v>
                      </c:pt>
                      <c:pt idx="1">
                        <c:v>733</c:v>
                      </c:pt>
                      <c:pt idx="2">
                        <c:v>27046</c:v>
                      </c:pt>
                      <c:pt idx="3">
                        <c:v>123016</c:v>
                      </c:pt>
                      <c:pt idx="4">
                        <c:v>9240</c:v>
                      </c:pt>
                      <c:pt idx="5">
                        <c:v>978</c:v>
                      </c:pt>
                      <c:pt idx="6">
                        <c:v>10663</c:v>
                      </c:pt>
                      <c:pt idx="7">
                        <c:v>44101</c:v>
                      </c:pt>
                      <c:pt idx="8">
                        <c:v>226923</c:v>
                      </c:pt>
                    </c:numCache>
                  </c:numRef>
                </c:val>
                <c:extLst xmlns:c15="http://schemas.microsoft.com/office/drawing/2012/chart">
                  <c:ext xmlns:c16="http://schemas.microsoft.com/office/drawing/2014/chart" uri="{C3380CC4-5D6E-409C-BE32-E72D297353CC}">
                    <c16:uniqueId val="{00000011-5A0F-4A4D-8C6E-D0D81BF67D0B}"/>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Sheet2!$Q$1</c15:sqref>
                        </c15:formulaRef>
                      </c:ext>
                    </c:extLst>
                    <c:strCache>
                      <c:ptCount val="1"/>
                      <c:pt idx="0">
                        <c:v>Fall 2019 Transferable  Success Count</c:v>
                      </c:pt>
                    </c:strCache>
                  </c:strRef>
                </c:tx>
                <c:spPr>
                  <a:solidFill>
                    <a:schemeClr val="accent4">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Sheet2!$Q$2:$Q$10</c15:sqref>
                        </c15:formulaRef>
                      </c:ext>
                    </c:extLst>
                    <c:numCache>
                      <c:formatCode>#,##0</c:formatCode>
                      <c:ptCount val="9"/>
                      <c:pt idx="0">
                        <c:v>7641</c:v>
                      </c:pt>
                      <c:pt idx="1">
                        <c:v>524</c:v>
                      </c:pt>
                      <c:pt idx="2">
                        <c:v>23110</c:v>
                      </c:pt>
                      <c:pt idx="3">
                        <c:v>89893</c:v>
                      </c:pt>
                      <c:pt idx="4">
                        <c:v>7459</c:v>
                      </c:pt>
                      <c:pt idx="5">
                        <c:v>687</c:v>
                      </c:pt>
                      <c:pt idx="6">
                        <c:v>8424</c:v>
                      </c:pt>
                      <c:pt idx="7">
                        <c:v>37452</c:v>
                      </c:pt>
                      <c:pt idx="8">
                        <c:v>175190</c:v>
                      </c:pt>
                    </c:numCache>
                  </c:numRef>
                </c:val>
                <c:extLst xmlns:c15="http://schemas.microsoft.com/office/drawing/2012/chart">
                  <c:ext xmlns:c16="http://schemas.microsoft.com/office/drawing/2014/chart" uri="{C3380CC4-5D6E-409C-BE32-E72D297353CC}">
                    <c16:uniqueId val="{00000012-5A0F-4A4D-8C6E-D0D81BF67D0B}"/>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Sheet2!$R$1</c15:sqref>
                        </c15:formulaRef>
                      </c:ext>
                    </c:extLst>
                    <c:strCache>
                      <c:ptCount val="1"/>
                      <c:pt idx="0">
                        <c:v>Fall 2019Transferable Failure Count</c:v>
                      </c:pt>
                    </c:strCache>
                  </c:strRef>
                </c:tx>
                <c:spPr>
                  <a:solidFill>
                    <a:schemeClr val="accent5">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Sheet2!$R$2:$R$10</c15:sqref>
                        </c15:formulaRef>
                      </c:ext>
                    </c:extLst>
                    <c:numCache>
                      <c:formatCode>#,##0</c:formatCode>
                      <c:ptCount val="9"/>
                      <c:pt idx="0">
                        <c:v>5951</c:v>
                      </c:pt>
                      <c:pt idx="1">
                        <c:v>359</c:v>
                      </c:pt>
                      <c:pt idx="2">
                        <c:v>7056</c:v>
                      </c:pt>
                      <c:pt idx="3">
                        <c:v>56060</c:v>
                      </c:pt>
                      <c:pt idx="4">
                        <c:v>3213</c:v>
                      </c:pt>
                      <c:pt idx="5">
                        <c:v>493</c:v>
                      </c:pt>
                      <c:pt idx="6">
                        <c:v>3864</c:v>
                      </c:pt>
                      <c:pt idx="7">
                        <c:v>12295</c:v>
                      </c:pt>
                      <c:pt idx="8">
                        <c:v>89291</c:v>
                      </c:pt>
                    </c:numCache>
                  </c:numRef>
                </c:val>
                <c:extLst xmlns:c15="http://schemas.microsoft.com/office/drawing/2012/chart">
                  <c:ext xmlns:c16="http://schemas.microsoft.com/office/drawing/2014/chart" uri="{C3380CC4-5D6E-409C-BE32-E72D297353CC}">
                    <c16:uniqueId val="{00000013-5A0F-4A4D-8C6E-D0D81BF67D0B}"/>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Sheet2!$S$1</c15:sqref>
                        </c15:formulaRef>
                      </c:ext>
                    </c:extLst>
                    <c:strCache>
                      <c:ptCount val="1"/>
                      <c:pt idx="0">
                        <c:v>Fall 2019 Transferable  Retention Rate</c:v>
                      </c:pt>
                    </c:strCache>
                  </c:strRef>
                </c:tx>
                <c:spPr>
                  <a:solidFill>
                    <a:schemeClr val="accent6">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Sheet2!$S$2:$S$10</c15:sqref>
                        </c15:formulaRef>
                      </c:ext>
                    </c:extLst>
                    <c:numCache>
                      <c:formatCode>#,##0.00\ %</c:formatCode>
                      <c:ptCount val="9"/>
                      <c:pt idx="0">
                        <c:v>0.82004120070629782</c:v>
                      </c:pt>
                      <c:pt idx="1">
                        <c:v>0.83012457531143824</c:v>
                      </c:pt>
                      <c:pt idx="2">
                        <c:v>0.89657229994033016</c:v>
                      </c:pt>
                      <c:pt idx="3">
                        <c:v>0.8428466698183662</c:v>
                      </c:pt>
                      <c:pt idx="4">
                        <c:v>0.86581709145427288</c:v>
                      </c:pt>
                      <c:pt idx="5">
                        <c:v>0.82881355932203393</c:v>
                      </c:pt>
                      <c:pt idx="6">
                        <c:v>0.86775716145833337</c:v>
                      </c:pt>
                      <c:pt idx="7">
                        <c:v>0.88650571893782537</c:v>
                      </c:pt>
                      <c:pt idx="8">
                        <c:v>0.85799357987908398</c:v>
                      </c:pt>
                    </c:numCache>
                  </c:numRef>
                </c:val>
                <c:extLst xmlns:c15="http://schemas.microsoft.com/office/drawing/2012/chart">
                  <c:ext xmlns:c16="http://schemas.microsoft.com/office/drawing/2014/chart" uri="{C3380CC4-5D6E-409C-BE32-E72D297353CC}">
                    <c16:uniqueId val="{00000014-5A0F-4A4D-8C6E-D0D81BF67D0B}"/>
                  </c:ext>
                </c:extLst>
              </c15:ser>
            </c15:filteredBarSeries>
            <c15:filteredBarSeries>
              <c15:ser>
                <c:idx val="18"/>
                <c:order val="18"/>
                <c:tx>
                  <c:strRef>
                    <c:extLst xmlns:c15="http://schemas.microsoft.com/office/drawing/2012/chart">
                      <c:ext xmlns:c15="http://schemas.microsoft.com/office/drawing/2012/chart" uri="{02D57815-91ED-43cb-92C2-25804820EDAC}">
                        <c15:formulaRef>
                          <c15:sqref>Sheet2!$T$1</c15:sqref>
                        </c15:formulaRef>
                      </c:ext>
                    </c:extLst>
                    <c:strCache>
                      <c:ptCount val="1"/>
                      <c:pt idx="0">
                        <c:v>Fall 2019 Transferable Success Rate</c:v>
                      </c:pt>
                    </c:strCache>
                  </c:strRef>
                </c:tx>
                <c:spPr>
                  <a:solidFill>
                    <a:schemeClr val="accent1">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Sheet2!$T$2:$T$10</c15:sqref>
                        </c15:formulaRef>
                      </c:ext>
                    </c:extLst>
                    <c:numCache>
                      <c:formatCode>#,##0.00\ %</c:formatCode>
                      <c:ptCount val="9"/>
                      <c:pt idx="0">
                        <c:v>0.5621689228958211</c:v>
                      </c:pt>
                      <c:pt idx="1">
                        <c:v>0.5934314835787089</c:v>
                      </c:pt>
                      <c:pt idx="2">
                        <c:v>0.76609427832659283</c:v>
                      </c:pt>
                      <c:pt idx="3">
                        <c:v>0.61590374983727636</c:v>
                      </c:pt>
                      <c:pt idx="4">
                        <c:v>0.69893178410794599</c:v>
                      </c:pt>
                      <c:pt idx="5">
                        <c:v>0.58220338983050846</c:v>
                      </c:pt>
                      <c:pt idx="6">
                        <c:v>0.685546875</c:v>
                      </c:pt>
                      <c:pt idx="7">
                        <c:v>0.7528494180553601</c:v>
                      </c:pt>
                      <c:pt idx="8">
                        <c:v>0.66239162737587953</c:v>
                      </c:pt>
                    </c:numCache>
                  </c:numRef>
                </c:val>
                <c:extLst xmlns:c15="http://schemas.microsoft.com/office/drawing/2012/chart">
                  <c:ext xmlns:c16="http://schemas.microsoft.com/office/drawing/2014/chart" uri="{C3380CC4-5D6E-409C-BE32-E72D297353CC}">
                    <c16:uniqueId val="{00000015-5A0F-4A4D-8C6E-D0D81BF67D0B}"/>
                  </c:ext>
                </c:extLst>
              </c15:ser>
            </c15:filteredBarSeries>
            <c15:filteredBarSeries>
              <c15:ser>
                <c:idx val="19"/>
                <c:order val="19"/>
                <c:tx>
                  <c:strRef>
                    <c:extLst xmlns:c15="http://schemas.microsoft.com/office/drawing/2012/chart">
                      <c:ext xmlns:c15="http://schemas.microsoft.com/office/drawing/2012/chart" uri="{02D57815-91ED-43cb-92C2-25804820EDAC}">
                        <c15:formulaRef>
                          <c15:sqref>Sheet2!$U$1</c15:sqref>
                        </c15:formulaRef>
                      </c:ext>
                    </c:extLst>
                    <c:strCache>
                      <c:ptCount val="1"/>
                      <c:pt idx="0">
                        <c:v>2019 Failure Rate</c:v>
                      </c:pt>
                    </c:strCache>
                  </c:strRef>
                </c:tx>
                <c:spPr>
                  <a:solidFill>
                    <a:schemeClr val="accent2">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Sheet2!$U$2:$U$10</c15:sqref>
                        </c15:formulaRef>
                      </c:ext>
                    </c:extLst>
                    <c:numCache>
                      <c:formatCode>#,##0.00\ %</c:formatCode>
                      <c:ptCount val="9"/>
                      <c:pt idx="0">
                        <c:v>0.4378310771041789</c:v>
                      </c:pt>
                      <c:pt idx="1">
                        <c:v>0.4065685164212911</c:v>
                      </c:pt>
                      <c:pt idx="2">
                        <c:v>0.23390572167340717</c:v>
                      </c:pt>
                      <c:pt idx="3">
                        <c:v>0.38409625016272364</c:v>
                      </c:pt>
                      <c:pt idx="4">
                        <c:v>0.30106821589205401</c:v>
                      </c:pt>
                      <c:pt idx="5">
                        <c:v>0.41779661016949154</c:v>
                      </c:pt>
                      <c:pt idx="6">
                        <c:v>0.314453125</c:v>
                      </c:pt>
                      <c:pt idx="7">
                        <c:v>0.2471505819446399</c:v>
                      </c:pt>
                      <c:pt idx="8">
                        <c:v>0.33760837262412047</c:v>
                      </c:pt>
                    </c:numCache>
                  </c:numRef>
                </c:val>
                <c:extLst xmlns:c15="http://schemas.microsoft.com/office/drawing/2012/chart">
                  <c:ext xmlns:c16="http://schemas.microsoft.com/office/drawing/2014/chart" uri="{C3380CC4-5D6E-409C-BE32-E72D297353CC}">
                    <c16:uniqueId val="{00000016-5A0F-4A4D-8C6E-D0D81BF67D0B}"/>
                  </c:ext>
                </c:extLst>
              </c15:ser>
            </c15:filteredBarSeries>
            <c15:filteredBarSeries>
              <c15:ser>
                <c:idx val="20"/>
                <c:order val="20"/>
                <c:tx>
                  <c:strRef>
                    <c:extLst xmlns:c15="http://schemas.microsoft.com/office/drawing/2012/chart">
                      <c:ext xmlns:c15="http://schemas.microsoft.com/office/drawing/2012/chart" uri="{02D57815-91ED-43cb-92C2-25804820EDAC}">
                        <c15:formulaRef>
                          <c15:sqref>Sheet2!$V$1</c15:sqref>
                        </c15:formulaRef>
                      </c:ext>
                    </c:extLst>
                    <c:strCache>
                      <c:ptCount val="1"/>
                    </c:strCache>
                  </c:strRef>
                </c:tx>
                <c:spPr>
                  <a:solidFill>
                    <a:schemeClr val="accent3">
                      <a:lumMod val="80000"/>
                    </a:schemeClr>
                  </a:solidFill>
                  <a:ln>
                    <a:noFill/>
                  </a:ln>
                  <a:effectLst/>
                </c:spPr>
                <c:invertIfNegative val="0"/>
                <c:cat>
                  <c:strRef>
                    <c:extLst xmlns:c15="http://schemas.microsoft.com/office/drawing/2012/chart">
                      <c:ext xmlns:c15="http://schemas.microsoft.com/office/drawing/2012/chart" uri="{02D57815-91ED-43cb-92C2-25804820EDAC}">
                        <c15:formulaRef>
                          <c15:sqref>Sheet2!$A$2:$A$10</c15:sqref>
                        </c15:formulaRef>
                      </c:ext>
                    </c:extLst>
                    <c:strCache>
                      <c:ptCount val="9"/>
                      <c:pt idx="0">
                        <c:v>African-American (N=11,056 &amp; 13,592)</c:v>
                      </c:pt>
                      <c:pt idx="1">
                        <c:v>American Indian/Alaskan Native N= 938 &amp; 883)</c:v>
                      </c:pt>
                      <c:pt idx="2">
                        <c:v>Asian (N=29,783 &amp; 30,166)</c:v>
                      </c:pt>
                      <c:pt idx="3">
                        <c:v>Hispanic (N=119,284 &amp; 145,953)</c:v>
                      </c:pt>
                      <c:pt idx="4">
                        <c:v>Multi-Ethnicity (N=10,041 &amp; 10,672)</c:v>
                      </c:pt>
                      <c:pt idx="5">
                        <c:v>Pacific Islander (N=977 &amp; 1,180)</c:v>
                      </c:pt>
                      <c:pt idx="6">
                        <c:v>Unknown (N=4,854 &amp; 12,288)</c:v>
                      </c:pt>
                      <c:pt idx="7">
                        <c:v>White Non-Hispanic (N=51,653 &amp; 49,747)</c:v>
                      </c:pt>
                      <c:pt idx="8">
                        <c:v>Total</c:v>
                      </c:pt>
                    </c:strCache>
                  </c:strRef>
                </c:cat>
                <c:val>
                  <c:numRef>
                    <c:extLst xmlns:c15="http://schemas.microsoft.com/office/drawing/2012/chart">
                      <c:ext xmlns:c15="http://schemas.microsoft.com/office/drawing/2012/chart" uri="{02D57815-91ED-43cb-92C2-25804820EDAC}">
                        <c15:formulaRef>
                          <c15:sqref>Sheet2!$V$2:$V$10</c15:sqref>
                        </c15:formulaRef>
                      </c:ext>
                    </c:extLst>
                    <c:numCache>
                      <c:formatCode>General</c:formatCode>
                      <c:ptCount val="9"/>
                    </c:numCache>
                  </c:numRef>
                </c:val>
                <c:extLst xmlns:c15="http://schemas.microsoft.com/office/drawing/2012/chart">
                  <c:ext xmlns:c16="http://schemas.microsoft.com/office/drawing/2014/chart" uri="{C3380CC4-5D6E-409C-BE32-E72D297353CC}">
                    <c16:uniqueId val="{00000017-5A0F-4A4D-8C6E-D0D81BF67D0B}"/>
                  </c:ext>
                </c:extLst>
              </c15:ser>
            </c15:filteredBarSeries>
          </c:ext>
        </c:extLst>
      </c:barChart>
      <c:catAx>
        <c:axId val="47761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036015"/>
        <c:crosses val="autoZero"/>
        <c:auto val="1"/>
        <c:lblAlgn val="ctr"/>
        <c:lblOffset val="100"/>
        <c:noMultiLvlLbl val="0"/>
      </c:catAx>
      <c:valAx>
        <c:axId val="8603601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7761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bg2"/>
                </a:solidFill>
                <a:latin typeface="+mn-lt"/>
                <a:ea typeface="+mn-ea"/>
                <a:cs typeface="+mn-cs"/>
              </a:defRPr>
            </a:pPr>
            <a:r>
              <a:rPr lang="en-US"/>
              <a:t>Puente Enrollment, Retention and Success in English TOP code 1501</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bg2"/>
              </a:solidFill>
              <a:latin typeface="+mn-lt"/>
              <a:ea typeface="+mn-ea"/>
              <a:cs typeface="+mn-cs"/>
            </a:defRPr>
          </a:pPr>
          <a:endParaRPr lang="en-US"/>
        </a:p>
      </c:txPr>
    </c:title>
    <c:autoTitleDeleted val="0"/>
    <c:plotArea>
      <c:layout/>
      <c:barChart>
        <c:barDir val="col"/>
        <c:grouping val="clustered"/>
        <c:varyColors val="0"/>
        <c:ser>
          <c:idx val="0"/>
          <c:order val="0"/>
          <c:tx>
            <c:strRef>
              <c:f>Puente!$A$2</c:f>
              <c:strCache>
                <c:ptCount val="1"/>
                <c:pt idx="0">
                  <c:v>F 2016 Puente  </c:v>
                </c:pt>
              </c:strCache>
            </c:strRef>
          </c:tx>
          <c:spPr>
            <a:solidFill>
              <a:schemeClr val="accent1"/>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Puente!$B$2:$W$2</c:f>
              <c:numCache>
                <c:formatCode>General</c:formatCode>
                <c:ptCount val="6"/>
                <c:pt idx="0">
                  <c:v>584</c:v>
                </c:pt>
                <c:pt idx="1">
                  <c:v>485</c:v>
                </c:pt>
                <c:pt idx="2">
                  <c:v>99</c:v>
                </c:pt>
                <c:pt idx="3">
                  <c:v>373</c:v>
                </c:pt>
                <c:pt idx="4">
                  <c:v>280</c:v>
                </c:pt>
                <c:pt idx="5">
                  <c:v>93</c:v>
                </c:pt>
              </c:numCache>
              <c:extLst/>
            </c:numRef>
          </c:val>
          <c:extLst>
            <c:ext xmlns:c16="http://schemas.microsoft.com/office/drawing/2014/chart" uri="{C3380CC4-5D6E-409C-BE32-E72D297353CC}">
              <c16:uniqueId val="{00000000-6560-4076-BD02-4050D32E5B80}"/>
            </c:ext>
          </c:extLst>
        </c:ser>
        <c:ser>
          <c:idx val="1"/>
          <c:order val="1"/>
          <c:tx>
            <c:strRef>
              <c:f>Puente!$A$3</c:f>
              <c:strCache>
                <c:ptCount val="1"/>
                <c:pt idx="0">
                  <c:v>F 2017 Puente  </c:v>
                </c:pt>
              </c:strCache>
            </c:strRef>
          </c:tx>
          <c:spPr>
            <a:solidFill>
              <a:schemeClr val="accent2"/>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Puente!$B$3:$W$3</c:f>
              <c:numCache>
                <c:formatCode>General</c:formatCode>
                <c:ptCount val="6"/>
                <c:pt idx="0">
                  <c:v>697</c:v>
                </c:pt>
                <c:pt idx="1">
                  <c:v>555</c:v>
                </c:pt>
                <c:pt idx="2">
                  <c:v>142</c:v>
                </c:pt>
                <c:pt idx="3">
                  <c:v>520</c:v>
                </c:pt>
                <c:pt idx="4">
                  <c:v>397</c:v>
                </c:pt>
                <c:pt idx="5">
                  <c:v>123</c:v>
                </c:pt>
              </c:numCache>
              <c:extLst/>
            </c:numRef>
          </c:val>
          <c:extLst>
            <c:ext xmlns:c16="http://schemas.microsoft.com/office/drawing/2014/chart" uri="{C3380CC4-5D6E-409C-BE32-E72D297353CC}">
              <c16:uniqueId val="{00000001-6560-4076-BD02-4050D32E5B80}"/>
            </c:ext>
          </c:extLst>
        </c:ser>
        <c:ser>
          <c:idx val="2"/>
          <c:order val="2"/>
          <c:tx>
            <c:strRef>
              <c:f>Puente!$A$4</c:f>
              <c:strCache>
                <c:ptCount val="1"/>
                <c:pt idx="0">
                  <c:v>F 2018 Puente  </c:v>
                </c:pt>
              </c:strCache>
            </c:strRef>
          </c:tx>
          <c:spPr>
            <a:solidFill>
              <a:schemeClr val="accent3"/>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Puente!$B$4:$W$4</c:f>
              <c:numCache>
                <c:formatCode>General</c:formatCode>
                <c:ptCount val="6"/>
                <c:pt idx="0">
                  <c:v>582</c:v>
                </c:pt>
                <c:pt idx="1">
                  <c:v>462</c:v>
                </c:pt>
                <c:pt idx="2">
                  <c:v>120</c:v>
                </c:pt>
                <c:pt idx="3">
                  <c:v>731</c:v>
                </c:pt>
                <c:pt idx="4">
                  <c:v>555</c:v>
                </c:pt>
                <c:pt idx="5">
                  <c:v>176</c:v>
                </c:pt>
              </c:numCache>
              <c:extLst/>
            </c:numRef>
          </c:val>
          <c:extLst>
            <c:ext xmlns:c16="http://schemas.microsoft.com/office/drawing/2014/chart" uri="{C3380CC4-5D6E-409C-BE32-E72D297353CC}">
              <c16:uniqueId val="{00000002-6560-4076-BD02-4050D32E5B80}"/>
            </c:ext>
          </c:extLst>
        </c:ser>
        <c:ser>
          <c:idx val="3"/>
          <c:order val="3"/>
          <c:tx>
            <c:strRef>
              <c:f>Puente!$A$5</c:f>
              <c:strCache>
                <c:ptCount val="1"/>
                <c:pt idx="0">
                  <c:v>F 2019 Puente  </c:v>
                </c:pt>
              </c:strCache>
            </c:strRef>
          </c:tx>
          <c:spPr>
            <a:solidFill>
              <a:schemeClr val="accent4"/>
            </a:solidFill>
            <a:ln>
              <a:noFill/>
            </a:ln>
            <a:effectLst/>
          </c:spPr>
          <c:invertIfNegative val="0"/>
          <c:cat>
            <c:strRef>
              <c:f>Puente!$B$1:$W$1</c:f>
              <c:strCache>
                <c:ptCount val="6"/>
                <c:pt idx="0">
                  <c:v> Basic Skills Enrollment Count</c:v>
                </c:pt>
                <c:pt idx="1">
                  <c:v> Basic Skills  Success Count</c:v>
                </c:pt>
                <c:pt idx="2">
                  <c:v>Basic Skills Failure Count</c:v>
                </c:pt>
                <c:pt idx="3">
                  <c:v> Transferable Enrollment Count</c:v>
                </c:pt>
                <c:pt idx="4">
                  <c:v> Transferable Success Count</c:v>
                </c:pt>
                <c:pt idx="5">
                  <c:v> Transferable Failure Count</c:v>
                </c:pt>
              </c:strCache>
              <c:extLst/>
            </c:strRef>
          </c:cat>
          <c:val>
            <c:numRef>
              <c:f>Puente!$B$5:$W$5</c:f>
              <c:numCache>
                <c:formatCode>General</c:formatCode>
                <c:ptCount val="6"/>
                <c:pt idx="0">
                  <c:v>446</c:v>
                </c:pt>
                <c:pt idx="1">
                  <c:v>348</c:v>
                </c:pt>
                <c:pt idx="2">
                  <c:v>98</c:v>
                </c:pt>
                <c:pt idx="3" formatCode="#,##0">
                  <c:v>1579</c:v>
                </c:pt>
                <c:pt idx="4" formatCode="#,##0">
                  <c:v>1214</c:v>
                </c:pt>
                <c:pt idx="5">
                  <c:v>365</c:v>
                </c:pt>
              </c:numCache>
              <c:extLst/>
            </c:numRef>
          </c:val>
          <c:extLst>
            <c:ext xmlns:c16="http://schemas.microsoft.com/office/drawing/2014/chart" uri="{C3380CC4-5D6E-409C-BE32-E72D297353CC}">
              <c16:uniqueId val="{00000003-6560-4076-BD02-4050D32E5B80}"/>
            </c:ext>
          </c:extLst>
        </c:ser>
        <c:dLbls>
          <c:showLegendKey val="0"/>
          <c:showVal val="0"/>
          <c:showCatName val="0"/>
          <c:showSerName val="0"/>
          <c:showPercent val="0"/>
          <c:showBubbleSize val="0"/>
        </c:dLbls>
        <c:gapWidth val="219"/>
        <c:overlap val="-27"/>
        <c:axId val="1336551407"/>
        <c:axId val="1066966287"/>
      </c:barChart>
      <c:catAx>
        <c:axId val="133655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crossAx val="1066966287"/>
        <c:crosses val="autoZero"/>
        <c:auto val="1"/>
        <c:lblAlgn val="ctr"/>
        <c:lblOffset val="100"/>
        <c:noMultiLvlLbl val="0"/>
      </c:catAx>
      <c:valAx>
        <c:axId val="1066966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crossAx val="133655140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bg2"/>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bg2"/>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bg2"/>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Success Gap Differences for English TOP 1501 from Fall 2016 - Fall 2019 Disaggregated by Ethnicity </a:t>
            </a:r>
          </a:p>
        </c:rich>
      </c:tx>
      <c:overlay val="0"/>
      <c:spPr>
        <a:noFill/>
        <a:ln>
          <a:noFill/>
        </a:ln>
        <a:effectLst/>
      </c:spPr>
    </c:title>
    <c:autoTitleDeleted val="0"/>
    <c:plotArea>
      <c:layout>
        <c:manualLayout>
          <c:layoutTarget val="inner"/>
          <c:xMode val="edge"/>
          <c:yMode val="edge"/>
          <c:x val="0.10045527877733665"/>
          <c:y val="7.0467948323926402E-2"/>
          <c:w val="0.85542832388362922"/>
          <c:h val="0.87704951868551184"/>
        </c:manualLayout>
      </c:layout>
      <c:barChart>
        <c:barDir val="col"/>
        <c:grouping val="clustered"/>
        <c:varyColors val="0"/>
        <c:ser>
          <c:idx val="0"/>
          <c:order val="0"/>
          <c:tx>
            <c:strRef>
              <c:f>'Equity Gaps'!$B$19</c:f>
              <c:strCache>
                <c:ptCount val="1"/>
                <c:pt idx="0">
                  <c:v>2016 Equity Gap Transfer Success</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Gaps'!$B$20:$B$26</c:f>
              <c:numCache>
                <c:formatCode>#,##0.00\ %</c:formatCode>
                <c:ptCount val="7"/>
                <c:pt idx="0">
                  <c:v>0.13157495250812445</c:v>
                </c:pt>
                <c:pt idx="1">
                  <c:v>0.11543597552330842</c:v>
                </c:pt>
                <c:pt idx="2">
                  <c:v>-1.0036703748138809E-2</c:v>
                </c:pt>
                <c:pt idx="3">
                  <c:v>9.7898652042763934E-2</c:v>
                </c:pt>
                <c:pt idx="4">
                  <c:v>5.3315104913955746E-2</c:v>
                </c:pt>
                <c:pt idx="5">
                  <c:v>0.12496292200677672</c:v>
                </c:pt>
                <c:pt idx="6">
                  <c:v>-1.8945620841758992E-2</c:v>
                </c:pt>
              </c:numCache>
            </c:numRef>
          </c:val>
          <c:extLst>
            <c:ext xmlns:c16="http://schemas.microsoft.com/office/drawing/2014/chart" uri="{C3380CC4-5D6E-409C-BE32-E72D297353CC}">
              <c16:uniqueId val="{00000000-5BE0-453D-BB49-57E6BCBFB65F}"/>
            </c:ext>
          </c:extLst>
        </c:ser>
        <c:ser>
          <c:idx val="1"/>
          <c:order val="1"/>
          <c:tx>
            <c:strRef>
              <c:f>'Equity Gaps'!$C$19</c:f>
              <c:strCache>
                <c:ptCount val="1"/>
                <c:pt idx="0">
                  <c:v>2017 Equity Gap Transfer Success</c:v>
                </c:pt>
              </c:strCache>
            </c:strRef>
          </c:tx>
          <c:spPr>
            <a:solidFill>
              <a:schemeClr val="accent2"/>
            </a:solidFill>
            <a:ln>
              <a:noFill/>
            </a:ln>
            <a:effectLst/>
          </c:spPr>
          <c:invertIfNegative val="0"/>
          <c:dLbls>
            <c:dLbl>
              <c:idx val="5"/>
              <c:layout>
                <c:manualLayout>
                  <c:x val="-2.304811502715322E-3"/>
                  <c:y val="-1.422222089498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E0-453D-BB49-57E6BCBFB65F}"/>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Gaps'!$C$20:$C$26</c:f>
              <c:numCache>
                <c:formatCode>#,##0.00\ %</c:formatCode>
                <c:ptCount val="7"/>
                <c:pt idx="0">
                  <c:v>0.14429190461579666</c:v>
                </c:pt>
                <c:pt idx="1">
                  <c:v>8.7713344565663376E-2</c:v>
                </c:pt>
                <c:pt idx="2">
                  <c:v>-1.7681951045748212E-2</c:v>
                </c:pt>
                <c:pt idx="3">
                  <c:v>0.10306169903406137</c:v>
                </c:pt>
                <c:pt idx="4">
                  <c:v>5.9195911769990617E-2</c:v>
                </c:pt>
                <c:pt idx="5">
                  <c:v>0.1293881439584198</c:v>
                </c:pt>
                <c:pt idx="6">
                  <c:v>1.8534108481381928E-2</c:v>
                </c:pt>
              </c:numCache>
            </c:numRef>
          </c:val>
          <c:extLst>
            <c:ext xmlns:c16="http://schemas.microsoft.com/office/drawing/2014/chart" uri="{C3380CC4-5D6E-409C-BE32-E72D297353CC}">
              <c16:uniqueId val="{00000002-5BE0-453D-BB49-57E6BCBFB65F}"/>
            </c:ext>
          </c:extLst>
        </c:ser>
        <c:ser>
          <c:idx val="2"/>
          <c:order val="2"/>
          <c:tx>
            <c:strRef>
              <c:f>'Equity Gaps'!$D$19</c:f>
              <c:strCache>
                <c:ptCount val="1"/>
                <c:pt idx="0">
                  <c:v>2018 Equity Gap Transfer Success</c:v>
                </c:pt>
              </c:strCache>
            </c:strRef>
          </c:tx>
          <c:spPr>
            <a:solidFill>
              <a:schemeClr val="accent3"/>
            </a:solidFill>
            <a:ln>
              <a:noFill/>
            </a:ln>
            <a:effectLst/>
          </c:spPr>
          <c:invertIfNegative val="0"/>
          <c:dLbls>
            <c:dLbl>
              <c:idx val="0"/>
              <c:layout>
                <c:manualLayout>
                  <c:x val="-3.7914691943128193E-3"/>
                  <c:y val="-3.79259223866156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E0-453D-BB49-57E6BCBFB65F}"/>
                </c:ext>
              </c:extLst>
            </c:dLbl>
            <c:dLbl>
              <c:idx val="2"/>
              <c:layout>
                <c:manualLayout>
                  <c:x val="-1.152405751357661E-3"/>
                  <c:y val="-2.60740716407982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E0-453D-BB49-57E6BCBFB65F}"/>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Gaps'!$D$20:$D$26</c:f>
              <c:numCache>
                <c:formatCode>#,##0.00\ %</c:formatCode>
                <c:ptCount val="7"/>
                <c:pt idx="0">
                  <c:v>0.14470517323899945</c:v>
                </c:pt>
                <c:pt idx="1">
                  <c:v>0.14711720086189384</c:v>
                </c:pt>
                <c:pt idx="2">
                  <c:v>-1.9926834146987371E-2</c:v>
                </c:pt>
                <c:pt idx="3">
                  <c:v>0.11401718097779368</c:v>
                </c:pt>
                <c:pt idx="4">
                  <c:v>5.3473209456931459E-2</c:v>
                </c:pt>
                <c:pt idx="5">
                  <c:v>0.15132921579817893</c:v>
                </c:pt>
                <c:pt idx="6">
                  <c:v>4.3575225061925016E-2</c:v>
                </c:pt>
              </c:numCache>
            </c:numRef>
          </c:val>
          <c:extLst>
            <c:ext xmlns:c16="http://schemas.microsoft.com/office/drawing/2014/chart" uri="{C3380CC4-5D6E-409C-BE32-E72D297353CC}">
              <c16:uniqueId val="{00000005-5BE0-453D-BB49-57E6BCBFB65F}"/>
            </c:ext>
          </c:extLst>
        </c:ser>
        <c:ser>
          <c:idx val="3"/>
          <c:order val="3"/>
          <c:tx>
            <c:strRef>
              <c:f>'Equity Gaps'!$E$19</c:f>
              <c:strCache>
                <c:ptCount val="1"/>
                <c:pt idx="0">
                  <c:v>2019 Equity Gap Transfer Success</c:v>
                </c:pt>
              </c:strCache>
            </c:strRef>
          </c:tx>
          <c:spPr>
            <a:solidFill>
              <a:schemeClr val="accent4"/>
            </a:solidFill>
            <a:ln>
              <a:noFill/>
            </a:ln>
            <a:effectLst/>
          </c:spPr>
          <c:invertIfNegative val="0"/>
          <c:dLbls>
            <c:dLbl>
              <c:idx val="4"/>
              <c:layout>
                <c:manualLayout>
                  <c:x val="1.0371651762218949E-2"/>
                  <c:y val="-8.691256811459064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E0-453D-BB49-57E6BCBFB65F}"/>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'Equity Gaps'!$A$20:$A$26</c:f>
              <c:strCache>
                <c:ptCount val="7"/>
                <c:pt idx="0">
                  <c:v>African-American</c:v>
                </c:pt>
                <c:pt idx="1">
                  <c:v>American Indian/Alaskan Native</c:v>
                </c:pt>
                <c:pt idx="2">
                  <c:v>Asian</c:v>
                </c:pt>
                <c:pt idx="3">
                  <c:v>Hispanic</c:v>
                </c:pt>
                <c:pt idx="4">
                  <c:v>Multi-Ethnicity</c:v>
                </c:pt>
                <c:pt idx="5">
                  <c:v>Pacific Islander</c:v>
                </c:pt>
                <c:pt idx="6">
                  <c:v>Unknown</c:v>
                </c:pt>
              </c:strCache>
            </c:strRef>
          </c:cat>
          <c:val>
            <c:numRef>
              <c:f>'Equity Gaps'!$E$20:$E$26</c:f>
              <c:numCache>
                <c:formatCode>#,##0.00\ %</c:formatCode>
                <c:ptCount val="7"/>
                <c:pt idx="0">
                  <c:v>0.190680495159539</c:v>
                </c:pt>
                <c:pt idx="1">
                  <c:v>0.1594179344766512</c:v>
                </c:pt>
                <c:pt idx="2">
                  <c:v>-1.3244860271232728E-2</c:v>
                </c:pt>
                <c:pt idx="3">
                  <c:v>0.13694566821808374</c:v>
                </c:pt>
                <c:pt idx="4">
                  <c:v>5.3917633947414112E-2</c:v>
                </c:pt>
                <c:pt idx="5">
                  <c:v>0.17064602822485164</c:v>
                </c:pt>
                <c:pt idx="6">
                  <c:v>6.7302543055360098E-2</c:v>
                </c:pt>
              </c:numCache>
            </c:numRef>
          </c:val>
          <c:extLst>
            <c:ext xmlns:c16="http://schemas.microsoft.com/office/drawing/2014/chart" uri="{C3380CC4-5D6E-409C-BE32-E72D297353CC}">
              <c16:uniqueId val="{00000007-5BE0-453D-BB49-57E6BCBFB65F}"/>
            </c:ext>
          </c:extLst>
        </c:ser>
        <c:dLbls>
          <c:dLblPos val="outEnd"/>
          <c:showLegendKey val="0"/>
          <c:showVal val="1"/>
          <c:showCatName val="0"/>
          <c:showSerName val="0"/>
          <c:showPercent val="0"/>
          <c:showBubbleSize val="0"/>
        </c:dLbls>
        <c:gapWidth val="150"/>
        <c:axId val="106213760"/>
        <c:axId val="106215680"/>
      </c:barChart>
      <c:catAx>
        <c:axId val="106213760"/>
        <c:scaling>
          <c:orientation val="minMax"/>
        </c:scaling>
        <c:delete val="0"/>
        <c:axPos val="b"/>
        <c:title>
          <c:tx>
            <c:rich>
              <a:bodyPr rot="0" vert="horz"/>
              <a:lstStyle/>
              <a:p>
                <a:pPr>
                  <a:defRPr/>
                </a:pPr>
                <a:r>
                  <a:rPr lang="en-US"/>
                  <a:t>Success Gaps by Ethnicity</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06215680"/>
        <c:crosses val="autoZero"/>
        <c:auto val="1"/>
        <c:lblAlgn val="ctr"/>
        <c:lblOffset val="100"/>
        <c:noMultiLvlLbl val="0"/>
      </c:catAx>
      <c:valAx>
        <c:axId val="106215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Percent Success Difference - Equity Gap - From White non Hispanic Success Rate</a:t>
                </a:r>
              </a:p>
            </c:rich>
          </c:tx>
          <c:overlay val="0"/>
          <c:spPr>
            <a:noFill/>
            <a:ln>
              <a:noFill/>
            </a:ln>
            <a:effectLst/>
          </c:spPr>
        </c:title>
        <c:numFmt formatCode="#,##0.00\ %" sourceLinked="1"/>
        <c:majorTickMark val="out"/>
        <c:minorTickMark val="none"/>
        <c:tickLblPos val="nextTo"/>
        <c:spPr>
          <a:noFill/>
          <a:ln>
            <a:noFill/>
          </a:ln>
          <a:effectLst/>
        </c:spPr>
        <c:txPr>
          <a:bodyPr rot="-60000000" vert="horz"/>
          <a:lstStyle/>
          <a:p>
            <a:pPr>
              <a:defRPr/>
            </a:pPr>
            <a:endParaRPr lang="en-US"/>
          </a:p>
        </c:txPr>
        <c:crossAx val="106213760"/>
        <c:crosses val="autoZero"/>
        <c:crossBetween val="between"/>
      </c:valAx>
      <c:spPr>
        <a:noFill/>
        <a:ln>
          <a:noFill/>
        </a:ln>
        <a:effectLst/>
      </c:spPr>
    </c:plotArea>
    <c:legend>
      <c:legendPos val="r"/>
      <c:layout>
        <c:manualLayout>
          <c:xMode val="edge"/>
          <c:yMode val="edge"/>
          <c:x val="0.11165931935573821"/>
          <c:y val="7.3263513505369957E-2"/>
          <c:w val="0.80823950020581325"/>
          <c:h val="5.0095997743781852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solidFill>
            <a:schemeClr val="bg2"/>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a:t>Successful Completion Rate for Transfer-Level Math 227 (Statistics)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2018</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American Indian</c:v>
                </c:pt>
                <c:pt idx="1">
                  <c:v>Asian</c:v>
                </c:pt>
                <c:pt idx="2">
                  <c:v>Black</c:v>
                </c:pt>
                <c:pt idx="3">
                  <c:v>Filipino</c:v>
                </c:pt>
                <c:pt idx="4">
                  <c:v>Hispanic</c:v>
                </c:pt>
                <c:pt idx="5">
                  <c:v>Multi-Ethnic</c:v>
                </c:pt>
                <c:pt idx="6">
                  <c:v>Pacific Islander</c:v>
                </c:pt>
                <c:pt idx="7">
                  <c:v>Unknown</c:v>
                </c:pt>
                <c:pt idx="8">
                  <c:v>White </c:v>
                </c:pt>
                <c:pt idx="9">
                  <c:v>All</c:v>
                </c:pt>
              </c:strCache>
            </c:strRef>
          </c:cat>
          <c:val>
            <c:numRef>
              <c:f>Sheet1!$B$2:$B$11</c:f>
              <c:numCache>
                <c:formatCode>General</c:formatCode>
                <c:ptCount val="10"/>
                <c:pt idx="0">
                  <c:v>30</c:v>
                </c:pt>
                <c:pt idx="1">
                  <c:v>71.900000000000006</c:v>
                </c:pt>
                <c:pt idx="2">
                  <c:v>47.3</c:v>
                </c:pt>
                <c:pt idx="3">
                  <c:v>62.8</c:v>
                </c:pt>
                <c:pt idx="4">
                  <c:v>48.1</c:v>
                </c:pt>
                <c:pt idx="5">
                  <c:v>54</c:v>
                </c:pt>
                <c:pt idx="6">
                  <c:v>50</c:v>
                </c:pt>
                <c:pt idx="7">
                  <c:v>56.4</c:v>
                </c:pt>
                <c:pt idx="8">
                  <c:v>64.599999999999994</c:v>
                </c:pt>
                <c:pt idx="9">
                  <c:v>52.2</c:v>
                </c:pt>
              </c:numCache>
            </c:numRef>
          </c:val>
          <c:extLst>
            <c:ext xmlns:c16="http://schemas.microsoft.com/office/drawing/2014/chart" uri="{C3380CC4-5D6E-409C-BE32-E72D297353CC}">
              <c16:uniqueId val="{00000000-B6AA-3D4F-B3E0-92AD4CD77E99}"/>
            </c:ext>
          </c:extLst>
        </c:ser>
        <c:ser>
          <c:idx val="1"/>
          <c:order val="1"/>
          <c:tx>
            <c:strRef>
              <c:f>Sheet1!$C$1</c:f>
              <c:strCache>
                <c:ptCount val="1"/>
                <c:pt idx="0">
                  <c:v>Fall 2019</c:v>
                </c:pt>
              </c:strCache>
            </c:strRef>
          </c:tx>
          <c:spPr>
            <a:solidFill>
              <a:srgbClr val="EEB30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American Indian</c:v>
                </c:pt>
                <c:pt idx="1">
                  <c:v>Asian</c:v>
                </c:pt>
                <c:pt idx="2">
                  <c:v>Black</c:v>
                </c:pt>
                <c:pt idx="3">
                  <c:v>Filipino</c:v>
                </c:pt>
                <c:pt idx="4">
                  <c:v>Hispanic</c:v>
                </c:pt>
                <c:pt idx="5">
                  <c:v>Multi-Ethnic</c:v>
                </c:pt>
                <c:pt idx="6">
                  <c:v>Pacific Islander</c:v>
                </c:pt>
                <c:pt idx="7">
                  <c:v>Unknown</c:v>
                </c:pt>
                <c:pt idx="8">
                  <c:v>White </c:v>
                </c:pt>
                <c:pt idx="9">
                  <c:v>All</c:v>
                </c:pt>
              </c:strCache>
            </c:strRef>
          </c:cat>
          <c:val>
            <c:numRef>
              <c:f>Sheet1!$C$2:$C$11</c:f>
              <c:numCache>
                <c:formatCode>General</c:formatCode>
                <c:ptCount val="10"/>
                <c:pt idx="0">
                  <c:v>61.5</c:v>
                </c:pt>
                <c:pt idx="1">
                  <c:v>69.7</c:v>
                </c:pt>
                <c:pt idx="2">
                  <c:v>43.4</c:v>
                </c:pt>
                <c:pt idx="3">
                  <c:v>57.9</c:v>
                </c:pt>
                <c:pt idx="4">
                  <c:v>39</c:v>
                </c:pt>
                <c:pt idx="5">
                  <c:v>49.6</c:v>
                </c:pt>
                <c:pt idx="6">
                  <c:v>39.299999999999997</c:v>
                </c:pt>
                <c:pt idx="7">
                  <c:v>57.4</c:v>
                </c:pt>
                <c:pt idx="8">
                  <c:v>56.3</c:v>
                </c:pt>
                <c:pt idx="9">
                  <c:v>44.1</c:v>
                </c:pt>
              </c:numCache>
            </c:numRef>
          </c:val>
          <c:extLst>
            <c:ext xmlns:c16="http://schemas.microsoft.com/office/drawing/2014/chart" uri="{C3380CC4-5D6E-409C-BE32-E72D297353CC}">
              <c16:uniqueId val="{00000001-B6AA-3D4F-B3E0-92AD4CD77E99}"/>
            </c:ext>
          </c:extLst>
        </c:ser>
        <c:dLbls>
          <c:showLegendKey val="0"/>
          <c:showVal val="0"/>
          <c:showCatName val="0"/>
          <c:showSerName val="0"/>
          <c:showPercent val="0"/>
          <c:showBubbleSize val="0"/>
        </c:dLbls>
        <c:gapWidth val="219"/>
        <c:overlap val="-27"/>
        <c:axId val="496391375"/>
        <c:axId val="508836671"/>
      </c:barChart>
      <c:catAx>
        <c:axId val="49639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08836671"/>
        <c:crosses val="autoZero"/>
        <c:auto val="1"/>
        <c:lblAlgn val="ctr"/>
        <c:lblOffset val="100"/>
        <c:noMultiLvlLbl val="0"/>
      </c:catAx>
      <c:valAx>
        <c:axId val="508836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96391375"/>
        <c:crosses val="autoZero"/>
        <c:crossBetween val="between"/>
      </c:valAx>
      <c:spPr>
        <a:noFill/>
        <a:ln>
          <a:noFill/>
        </a:ln>
        <a:effectLst/>
      </c:spPr>
    </c:plotArea>
    <c:legend>
      <c:legendPos val="b"/>
      <c:layout>
        <c:manualLayout>
          <c:xMode val="edge"/>
          <c:yMode val="edge"/>
          <c:x val="0.36545884210125912"/>
          <c:y val="0.90367775438175812"/>
          <c:w val="0.25942048004868956"/>
          <c:h val="9.63222456182419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r>
              <a:rPr lang="en-US" dirty="0">
                <a:solidFill>
                  <a:schemeClr val="tx2"/>
                </a:solidFill>
              </a:rPr>
              <a:t>Successful Completion Rate for Math</a:t>
            </a:r>
            <a:r>
              <a:rPr lang="en-US" baseline="0" dirty="0">
                <a:solidFill>
                  <a:schemeClr val="tx2"/>
                </a:solidFill>
              </a:rPr>
              <a:t> 125 (Intermediate Algebra)</a:t>
            </a:r>
            <a:r>
              <a:rPr lang="en-US" dirty="0">
                <a:solidFill>
                  <a:schemeClr val="tx2"/>
                </a:solidFill>
              </a:rPr>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Fall 2018</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American Indian</c:v>
                </c:pt>
                <c:pt idx="1">
                  <c:v>Asian</c:v>
                </c:pt>
                <c:pt idx="2">
                  <c:v>Black</c:v>
                </c:pt>
                <c:pt idx="3">
                  <c:v>Filipino</c:v>
                </c:pt>
                <c:pt idx="4">
                  <c:v>Hispanic</c:v>
                </c:pt>
                <c:pt idx="5">
                  <c:v>Multi-Ethnic</c:v>
                </c:pt>
                <c:pt idx="6">
                  <c:v>Pacific Islander</c:v>
                </c:pt>
                <c:pt idx="7">
                  <c:v>Unknown</c:v>
                </c:pt>
                <c:pt idx="8">
                  <c:v>White </c:v>
                </c:pt>
                <c:pt idx="9">
                  <c:v>All</c:v>
                </c:pt>
              </c:strCache>
            </c:strRef>
          </c:cat>
          <c:val>
            <c:numRef>
              <c:f>Sheet1!$B$2:$B$11</c:f>
              <c:numCache>
                <c:formatCode>General</c:formatCode>
                <c:ptCount val="10"/>
                <c:pt idx="0">
                  <c:v>25</c:v>
                </c:pt>
                <c:pt idx="1">
                  <c:v>67</c:v>
                </c:pt>
                <c:pt idx="2">
                  <c:v>45.4</c:v>
                </c:pt>
                <c:pt idx="3">
                  <c:v>48.4</c:v>
                </c:pt>
                <c:pt idx="4">
                  <c:v>41</c:v>
                </c:pt>
                <c:pt idx="5">
                  <c:v>48.3</c:v>
                </c:pt>
                <c:pt idx="6">
                  <c:v>46.2</c:v>
                </c:pt>
                <c:pt idx="7">
                  <c:v>43.8</c:v>
                </c:pt>
                <c:pt idx="8">
                  <c:v>60.7</c:v>
                </c:pt>
                <c:pt idx="9">
                  <c:v>44.8</c:v>
                </c:pt>
              </c:numCache>
            </c:numRef>
          </c:val>
          <c:extLst>
            <c:ext xmlns:c16="http://schemas.microsoft.com/office/drawing/2014/chart" uri="{C3380CC4-5D6E-409C-BE32-E72D297353CC}">
              <c16:uniqueId val="{00000000-B6AA-3D4F-B3E0-92AD4CD77E99}"/>
            </c:ext>
          </c:extLst>
        </c:ser>
        <c:ser>
          <c:idx val="1"/>
          <c:order val="1"/>
          <c:tx>
            <c:strRef>
              <c:f>Sheet1!$C$1</c:f>
              <c:strCache>
                <c:ptCount val="1"/>
                <c:pt idx="0">
                  <c:v>Fall 2019</c:v>
                </c:pt>
              </c:strCache>
            </c:strRef>
          </c:tx>
          <c:spPr>
            <a:solidFill>
              <a:srgbClr val="EEB30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lumMod val="1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American Indian</c:v>
                </c:pt>
                <c:pt idx="1">
                  <c:v>Asian</c:v>
                </c:pt>
                <c:pt idx="2">
                  <c:v>Black</c:v>
                </c:pt>
                <c:pt idx="3">
                  <c:v>Filipino</c:v>
                </c:pt>
                <c:pt idx="4">
                  <c:v>Hispanic</c:v>
                </c:pt>
                <c:pt idx="5">
                  <c:v>Multi-Ethnic</c:v>
                </c:pt>
                <c:pt idx="6">
                  <c:v>Pacific Islander</c:v>
                </c:pt>
                <c:pt idx="7">
                  <c:v>Unknown</c:v>
                </c:pt>
                <c:pt idx="8">
                  <c:v>White </c:v>
                </c:pt>
                <c:pt idx="9">
                  <c:v>All</c:v>
                </c:pt>
              </c:strCache>
            </c:strRef>
          </c:cat>
          <c:val>
            <c:numRef>
              <c:f>Sheet1!$C$2:$C$11</c:f>
              <c:numCache>
                <c:formatCode>General</c:formatCode>
                <c:ptCount val="10"/>
                <c:pt idx="0">
                  <c:v>50</c:v>
                </c:pt>
                <c:pt idx="1">
                  <c:v>66.8</c:v>
                </c:pt>
                <c:pt idx="2">
                  <c:v>28.3</c:v>
                </c:pt>
                <c:pt idx="3">
                  <c:v>48.5</c:v>
                </c:pt>
                <c:pt idx="4">
                  <c:v>31.5</c:v>
                </c:pt>
                <c:pt idx="5">
                  <c:v>38.1</c:v>
                </c:pt>
                <c:pt idx="6">
                  <c:v>20</c:v>
                </c:pt>
                <c:pt idx="7">
                  <c:v>36.799999999999997</c:v>
                </c:pt>
                <c:pt idx="8">
                  <c:v>49.8</c:v>
                </c:pt>
                <c:pt idx="9">
                  <c:v>34.4</c:v>
                </c:pt>
              </c:numCache>
            </c:numRef>
          </c:val>
          <c:extLst>
            <c:ext xmlns:c16="http://schemas.microsoft.com/office/drawing/2014/chart" uri="{C3380CC4-5D6E-409C-BE32-E72D297353CC}">
              <c16:uniqueId val="{00000001-B6AA-3D4F-B3E0-92AD4CD77E99}"/>
            </c:ext>
          </c:extLst>
        </c:ser>
        <c:dLbls>
          <c:showLegendKey val="0"/>
          <c:showVal val="0"/>
          <c:showCatName val="0"/>
          <c:showSerName val="0"/>
          <c:showPercent val="0"/>
          <c:showBubbleSize val="0"/>
        </c:dLbls>
        <c:gapWidth val="219"/>
        <c:overlap val="-27"/>
        <c:axId val="496391375"/>
        <c:axId val="508836671"/>
      </c:barChart>
      <c:catAx>
        <c:axId val="496391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2">
                    <a:lumMod val="10000"/>
                  </a:schemeClr>
                </a:solidFill>
                <a:latin typeface="+mn-lt"/>
                <a:ea typeface="+mn-ea"/>
                <a:cs typeface="+mn-cs"/>
              </a:defRPr>
            </a:pPr>
            <a:endParaRPr lang="en-US"/>
          </a:p>
        </c:txPr>
        <c:crossAx val="508836671"/>
        <c:crosses val="autoZero"/>
        <c:auto val="1"/>
        <c:lblAlgn val="ctr"/>
        <c:lblOffset val="100"/>
        <c:noMultiLvlLbl val="0"/>
      </c:catAx>
      <c:valAx>
        <c:axId val="508836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6391375"/>
        <c:crosses val="autoZero"/>
        <c:crossBetween val="between"/>
      </c:valAx>
      <c:spPr>
        <a:noFill/>
        <a:ln>
          <a:noFill/>
        </a:ln>
        <a:effectLst/>
      </c:spPr>
    </c:plotArea>
    <c:legend>
      <c:legendPos val="b"/>
      <c:layout>
        <c:manualLayout>
          <c:xMode val="edge"/>
          <c:yMode val="edge"/>
          <c:x val="0.36545884210125912"/>
          <c:y val="0.90367775438175812"/>
          <c:w val="0.25942048004868956"/>
          <c:h val="9.632224561824190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Puente is a success story with a larger transfer enrollment, tremendous increase in success with only a moderate increase in failure compared to increased transfer success.</a:t>
            </a:r>
            <a:endParaRPr/>
          </a:p>
        </p:txBody>
      </p:sp>
      <p:sp>
        <p:nvSpPr>
          <p:cNvPr id="162" name="Google Shape;16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Why is coding important? </a:t>
            </a:r>
            <a:endParaRPr/>
          </a:p>
          <a:p>
            <a:pPr marL="0" lvl="0" indent="0" algn="l" rtl="0">
              <a:spcBef>
                <a:spcPts val="0"/>
              </a:spcBef>
              <a:spcAft>
                <a:spcPts val="0"/>
              </a:spcAft>
              <a:buNone/>
            </a:pPr>
            <a:r>
              <a:rPr lang="en-US"/>
              <a:t>Because we know that some of our strategies are working and some are not.</a:t>
            </a:r>
            <a:endParaRPr/>
          </a:p>
          <a:p>
            <a:pPr marL="0" lvl="0" indent="0" algn="l" rtl="0">
              <a:spcBef>
                <a:spcPts val="0"/>
              </a:spcBef>
              <a:spcAft>
                <a:spcPts val="0"/>
              </a:spcAft>
              <a:buNone/>
            </a:pPr>
            <a:r>
              <a:rPr lang="en-US"/>
              <a:t>This is some data we are examining in the Guided Pathways Taskforce. Faculty POV may vary from other POV. For instance, I was reviewing a MMAP presentation of data from a college that showed success and throughput rates. It included a comment about the throughput rate increasing even with a “slight decrease” in success. But that “slight decrease” meant that as many students as were succeeding were now failing. And when the failures are disaggregated new stories come to light. Here the success rates of White non-Hispanic students are compared with the other ethnicities regarding success rates. Some refer to this as an equity gap. </a:t>
            </a:r>
            <a:endParaRPr/>
          </a:p>
        </p:txBody>
      </p:sp>
      <p:sp>
        <p:nvSpPr>
          <p:cNvPr id="168" name="Google Shape;1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Juan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944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LACCD Data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2042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CCCCO Datamart data on statewide English Enrollment, Success and Failure and percent change of each – not the rate of failure exceeds the increase in enrollment and success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8059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cap="none" dirty="0">
                <a:solidFill>
                  <a:schemeClr val="dk1"/>
                </a:solidFill>
                <a:effectLst/>
                <a:latin typeface="Calibri"/>
                <a:ea typeface="Calibri"/>
                <a:cs typeface="Calibri"/>
                <a:sym typeface="Calibri"/>
              </a:rPr>
              <a:t>Rodriguez, O., Bohn, S., Hill, L., &amp; Brooks, B. (2019). </a:t>
            </a:r>
            <a:r>
              <a:rPr lang="en-US" sz="1200" b="0" i="1" u="none" strike="noStrike" cap="none" dirty="0">
                <a:solidFill>
                  <a:schemeClr val="dk1"/>
                </a:solidFill>
                <a:effectLst/>
                <a:latin typeface="Calibri"/>
                <a:ea typeface="Calibri"/>
                <a:cs typeface="Calibri"/>
                <a:sym typeface="Calibri"/>
              </a:rPr>
              <a:t>English as a second language in California’s community colleges. </a:t>
            </a:r>
            <a:r>
              <a:rPr lang="en-US" sz="1200" b="0" i="0" u="none" strike="noStrike" cap="none" dirty="0">
                <a:solidFill>
                  <a:schemeClr val="dk1"/>
                </a:solidFill>
                <a:effectLst/>
                <a:latin typeface="Calibri"/>
                <a:ea typeface="Calibri"/>
                <a:cs typeface="Calibri"/>
                <a:sym typeface="Calibri"/>
              </a:rPr>
              <a:t>San Francisco, CA: Public Policy Institute of California. Retrieved from https://www.ppic.org/wp-content/uploads/english-as-a- second-language-in-californias-community-colleges.pdf </a:t>
            </a:r>
            <a:endParaRPr lang="en-US" b="0" dirty="0">
              <a:effectLst/>
            </a:endParaRP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4615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Cypress College Language Arts Program Mapper: </a:t>
            </a:r>
            <a:r>
              <a:rPr lang="en-US" dirty="0">
                <a:hlinkClick r:id="rId3"/>
              </a:rPr>
              <a:t>https://programmap.cypresscollege.edu/academics/interest-clusters/22923f76-3941-452f-8d9b-5d07d83f17dd</a:t>
            </a:r>
            <a:endParaRPr lang="en-US" dirty="0"/>
          </a:p>
          <a:p>
            <a:r>
              <a:rPr lang="en-US" dirty="0"/>
              <a:t>Cypress College ESL Student Testimonials: </a:t>
            </a:r>
            <a:r>
              <a:rPr lang="en-US" dirty="0">
                <a:hlinkClick r:id="rId3"/>
              </a:rPr>
              <a:t>https://www.cypresscollege.edu/esl-testimonials/</a:t>
            </a:r>
            <a:endParaRPr lang="en-US" dirty="0"/>
          </a:p>
          <a:p>
            <a:r>
              <a:rPr lang="en-US" dirty="0"/>
              <a:t>Cypress College Announcement re: Guided Pathways ESL Milestone Certificates: </a:t>
            </a:r>
            <a:r>
              <a:rPr lang="en-US" dirty="0">
                <a:hlinkClick r:id="rId3"/>
              </a:rPr>
              <a:t>https://www.cypresscollege.edu/2019/08/14/cypress-college-announces-first-of-their-kind-esl-milestone-certificates/</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38</a:t>
            </a:fld>
            <a:endParaRPr lang="en-US"/>
          </a:p>
        </p:txBody>
      </p:sp>
    </p:spTree>
    <p:extLst>
      <p:ext uri="{BB962C8B-B14F-4D97-AF65-F5344CB8AC3E}">
        <p14:creationId xmlns:p14="http://schemas.microsoft.com/office/powerpoint/2010/main" val="2550693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slides you would like to have here</a:t>
            </a:r>
          </a:p>
        </p:txBody>
      </p:sp>
      <p:sp>
        <p:nvSpPr>
          <p:cNvPr id="4" name="Slide Number Placeholder 3"/>
          <p:cNvSpPr>
            <a:spLocks noGrp="1"/>
          </p:cNvSpPr>
          <p:nvPr>
            <p:ph type="sldNum" sz="quarter" idx="5"/>
          </p:nvPr>
        </p:nvSpPr>
        <p:spPr/>
        <p:txBody>
          <a:bodyPr/>
          <a:lstStyle/>
          <a:p>
            <a:fld id="{557E57F4-9D9C-5847-BCD2-13B860A1E044}" type="slidenum">
              <a:rPr lang="en-US" smtClean="0"/>
              <a:t>44</a:t>
            </a:fld>
            <a:endParaRPr lang="en-US"/>
          </a:p>
        </p:txBody>
      </p:sp>
    </p:spTree>
    <p:extLst>
      <p:ext uri="{BB962C8B-B14F-4D97-AF65-F5344CB8AC3E}">
        <p14:creationId xmlns:p14="http://schemas.microsoft.com/office/powerpoint/2010/main" val="144504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810bb62e9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810bb62e9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357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8135fd855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8135fd855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76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810bb62e94_1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810bb62e94_1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826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70ed2e87f0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70ed2e87f0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254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data from Juan’s COC report and </a:t>
            </a:r>
          </a:p>
        </p:txBody>
      </p:sp>
      <p:sp>
        <p:nvSpPr>
          <p:cNvPr id="4" name="Slide Number Placeholder 3"/>
          <p:cNvSpPr>
            <a:spLocks noGrp="1"/>
          </p:cNvSpPr>
          <p:nvPr>
            <p:ph type="sldNum" sz="quarter" idx="5"/>
          </p:nvPr>
        </p:nvSpPr>
        <p:spPr/>
        <p:txBody>
          <a:bodyPr/>
          <a:lstStyle/>
          <a:p>
            <a:fld id="{557E57F4-9D9C-5847-BCD2-13B860A1E044}" type="slidenum">
              <a:rPr lang="en-US" smtClean="0"/>
              <a:t>55</a:t>
            </a:fld>
            <a:endParaRPr lang="en-US"/>
          </a:p>
        </p:txBody>
      </p:sp>
    </p:spTree>
    <p:extLst>
      <p:ext uri="{BB962C8B-B14F-4D97-AF65-F5344CB8AC3E}">
        <p14:creationId xmlns:p14="http://schemas.microsoft.com/office/powerpoint/2010/main" val="6852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 claims by the 80% to have greatly reduced the African American gap – it actually grew larger between whites and Asians and African Americans and </a:t>
            </a:r>
            <a:r>
              <a:rPr lang="en-US" dirty="0" err="1"/>
              <a:t>LatinX</a:t>
            </a:r>
            <a:endParaRPr lang="en-US" dirty="0"/>
          </a:p>
          <a:p>
            <a:r>
              <a:rPr lang="en-US" dirty="0"/>
              <a:t>Here is the quote from the report – is it something I do not understand or is it absolute bunk</a:t>
            </a:r>
          </a:p>
          <a:p>
            <a:r>
              <a:rPr lang="en-US" dirty="0"/>
              <a:t>“Disaggregating throughput rate by race/ethnicity showed that rates of transfer-level completion in math increased for all groups substantially (Figure 7). Disproportionate impact (D.I.) analyses using the 80% benchmark indicated that the gap was significantly reduced for previously identified D.I. groups (i.e. African American/Black students and Latinx students). In 2016 African American/Black students’ rate was at 50% of the 80% benchmark, and increased to 74% of the 80% benchmark in 2019. Among Latinx students, disproportionate impact for throughput in math was also substantially reduced between 2016 and </a:t>
            </a:r>
            <a:r>
              <a:rPr lang="en-US"/>
              <a:t>2019.”</a:t>
            </a:r>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56</a:t>
            </a:fld>
            <a:endParaRPr lang="en-US"/>
          </a:p>
        </p:txBody>
      </p:sp>
    </p:spTree>
    <p:extLst>
      <p:ext uri="{BB962C8B-B14F-4D97-AF65-F5344CB8AC3E}">
        <p14:creationId xmlns:p14="http://schemas.microsoft.com/office/powerpoint/2010/main" val="2137139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557E57F4-9D9C-5847-BCD2-13B860A1E044}" type="slidenum">
              <a:rPr lang="en-US" smtClean="0"/>
              <a:t>57</a:t>
            </a:fld>
            <a:endParaRPr lang="en-US" dirty="0"/>
          </a:p>
        </p:txBody>
      </p:sp>
    </p:spTree>
    <p:extLst>
      <p:ext uri="{BB962C8B-B14F-4D97-AF65-F5344CB8AC3E}">
        <p14:creationId xmlns:p14="http://schemas.microsoft.com/office/powerpoint/2010/main" val="128987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58</a:t>
            </a:fld>
            <a:endParaRPr lang="en-US" dirty="0"/>
          </a:p>
        </p:txBody>
      </p:sp>
    </p:spTree>
    <p:extLst>
      <p:ext uri="{BB962C8B-B14F-4D97-AF65-F5344CB8AC3E}">
        <p14:creationId xmlns:p14="http://schemas.microsoft.com/office/powerpoint/2010/main" val="3739846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59</a:t>
            </a:fld>
            <a:endParaRPr lang="en-US" dirty="0"/>
          </a:p>
        </p:txBody>
      </p:sp>
    </p:spTree>
    <p:extLst>
      <p:ext uri="{BB962C8B-B14F-4D97-AF65-F5344CB8AC3E}">
        <p14:creationId xmlns:p14="http://schemas.microsoft.com/office/powerpoint/2010/main" val="14760216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61</a:t>
            </a:fld>
            <a:endParaRPr lang="en-US" dirty="0"/>
          </a:p>
        </p:txBody>
      </p:sp>
    </p:spTree>
    <p:extLst>
      <p:ext uri="{BB962C8B-B14F-4D97-AF65-F5344CB8AC3E}">
        <p14:creationId xmlns:p14="http://schemas.microsoft.com/office/powerpoint/2010/main" val="418730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LACCD Data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275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b953975cd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b953975cd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8b953975cd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b953975cd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b953975cd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8b953975cd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b953975cd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b953975cd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8b953975cd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b953975cd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b953975cd_2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8b953975cd_2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CCCCO Datamart data on statewide English Enrollment, Success and Failure and percent change of each – not the rate of failure exceeds the increase in enrollment and success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34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Statewide English data for Changes in Enrollment, Success and Failure from Fall 2018 to Fall 2019. Please note the total population for each group is in the label with the first number representing Fall 2018 and the next number representing Fall 2019 absolute number)</a:t>
            </a:r>
            <a:endParaRPr/>
          </a:p>
          <a:p>
            <a:pPr marL="0" lvl="0" indent="0" algn="l" rtl="0">
              <a:spcBef>
                <a:spcPts val="0"/>
              </a:spcBef>
              <a:spcAft>
                <a:spcPts val="0"/>
              </a:spcAft>
              <a:buNone/>
            </a:pPr>
            <a:r>
              <a:rPr lang="en-US"/>
              <a:t>While the percentage of </a:t>
            </a:r>
            <a:r>
              <a:rPr lang="en-US" b="1"/>
              <a:t>enrollment numbers </a:t>
            </a:r>
            <a:r>
              <a:rPr lang="en-US" b="0"/>
              <a:t>i</a:t>
            </a:r>
            <a:r>
              <a:rPr lang="en-US"/>
              <a:t>ncreased for many groups, it decreased for Whites and Native Americans. </a:t>
            </a:r>
            <a:endParaRPr/>
          </a:p>
          <a:p>
            <a:pPr marL="0" lvl="0" indent="0" algn="l" rtl="0">
              <a:spcBef>
                <a:spcPts val="0"/>
              </a:spcBef>
              <a:spcAft>
                <a:spcPts val="0"/>
              </a:spcAft>
              <a:buNone/>
            </a:pPr>
            <a:r>
              <a:rPr lang="en-US"/>
              <a:t>While the percentage </a:t>
            </a:r>
            <a:r>
              <a:rPr lang="en-US" b="1"/>
              <a:t>success numbers </a:t>
            </a:r>
            <a:r>
              <a:rPr lang="en-US"/>
              <a:t>increased for most groups it decreased for Native Americans, Asians and Whites.</a:t>
            </a:r>
            <a:endParaRPr/>
          </a:p>
          <a:p>
            <a:pPr marL="0" lvl="0" indent="0" algn="l" rtl="0">
              <a:spcBef>
                <a:spcPts val="0"/>
              </a:spcBef>
              <a:spcAft>
                <a:spcPts val="0"/>
              </a:spcAft>
              <a:buNone/>
            </a:pPr>
            <a:r>
              <a:rPr lang="en-US"/>
              <a:t>What is concerning is that these data represent rates of change and the rate of failure (percentage increase of failure numbers) far outstrips the rate of success and the increased rate of enrollment.</a:t>
            </a:r>
            <a:endParaRPr/>
          </a:p>
        </p:txBody>
      </p:sp>
      <p:sp>
        <p:nvSpPr>
          <p:cNvPr id="148" name="Google Shape;14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Title Slide">
  <p:cSld name="#1 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19"/>
          <p:cNvSpPr txBox="1">
            <a:spLocks noGrp="1"/>
          </p:cNvSpPr>
          <p:nvPr>
            <p:ph type="title"/>
          </p:nvPr>
        </p:nvSpPr>
        <p:spPr>
          <a:xfrm>
            <a:off x="831850" y="3310152"/>
            <a:ext cx="10515600" cy="131264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2"/>
              </a:buClr>
              <a:buSzPts val="4400"/>
              <a:buFont typeface="Palatino"/>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19"/>
          <p:cNvSpPr txBox="1">
            <a:spLocks noGrp="1"/>
          </p:cNvSpPr>
          <p:nvPr>
            <p:ph type="body" idx="1"/>
          </p:nvPr>
        </p:nvSpPr>
        <p:spPr>
          <a:xfrm>
            <a:off x="831850" y="4683125"/>
            <a:ext cx="10515600" cy="1406525"/>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0"/>
              </a:spcBef>
              <a:spcAft>
                <a:spcPts val="0"/>
              </a:spcAft>
              <a:buClr>
                <a:srgbClr val="674831"/>
              </a:buClr>
              <a:buSzPts val="2400"/>
              <a:buFont typeface="Arial"/>
              <a:buNone/>
              <a:defRPr sz="2400">
                <a:solidFill>
                  <a:srgbClr val="674831"/>
                </a:solidFill>
              </a:defRPr>
            </a:lvl1pPr>
            <a:lvl2pPr marL="914400" lvl="1" indent="-228600" algn="l">
              <a:lnSpc>
                <a:spcPct val="90000"/>
              </a:lnSpc>
              <a:spcBef>
                <a:spcPts val="500"/>
              </a:spcBef>
              <a:spcAft>
                <a:spcPts val="0"/>
              </a:spcAft>
              <a:buClr>
                <a:srgbClr val="E88B8B"/>
              </a:buClr>
              <a:buSzPts val="2000"/>
              <a:buNone/>
              <a:defRPr sz="2000">
                <a:solidFill>
                  <a:srgbClr val="E88B8B"/>
                </a:solidFill>
              </a:defRPr>
            </a:lvl2pPr>
            <a:lvl3pPr marL="1371600" lvl="2" indent="-228600" algn="l">
              <a:lnSpc>
                <a:spcPct val="90000"/>
              </a:lnSpc>
              <a:spcBef>
                <a:spcPts val="500"/>
              </a:spcBef>
              <a:spcAft>
                <a:spcPts val="0"/>
              </a:spcAft>
              <a:buClr>
                <a:srgbClr val="E88B8B"/>
              </a:buClr>
              <a:buSzPts val="1800"/>
              <a:buNone/>
              <a:defRPr sz="1800">
                <a:solidFill>
                  <a:srgbClr val="E88B8B"/>
                </a:solidFill>
              </a:defRPr>
            </a:lvl3pPr>
            <a:lvl4pPr marL="1828800" lvl="3" indent="-228600" algn="l">
              <a:lnSpc>
                <a:spcPct val="90000"/>
              </a:lnSpc>
              <a:spcBef>
                <a:spcPts val="500"/>
              </a:spcBef>
              <a:spcAft>
                <a:spcPts val="0"/>
              </a:spcAft>
              <a:buClr>
                <a:srgbClr val="E88B8B"/>
              </a:buClr>
              <a:buSzPts val="1600"/>
              <a:buNone/>
              <a:defRPr sz="1600">
                <a:solidFill>
                  <a:srgbClr val="E88B8B"/>
                </a:solidFill>
              </a:defRPr>
            </a:lvl4pPr>
            <a:lvl5pPr marL="2286000" lvl="4" indent="-228600" algn="l">
              <a:lnSpc>
                <a:spcPct val="90000"/>
              </a:lnSpc>
              <a:spcBef>
                <a:spcPts val="500"/>
              </a:spcBef>
              <a:spcAft>
                <a:spcPts val="0"/>
              </a:spcAft>
              <a:buClr>
                <a:srgbClr val="E88B8B"/>
              </a:buClr>
              <a:buSzPts val="1600"/>
              <a:buNone/>
              <a:defRPr sz="1600">
                <a:solidFill>
                  <a:srgbClr val="E88B8B"/>
                </a:solidFill>
              </a:defRPr>
            </a:lvl5pPr>
            <a:lvl6pPr marL="2743200" lvl="5" indent="-228600" algn="l">
              <a:lnSpc>
                <a:spcPct val="90000"/>
              </a:lnSpc>
              <a:spcBef>
                <a:spcPts val="500"/>
              </a:spcBef>
              <a:spcAft>
                <a:spcPts val="0"/>
              </a:spcAft>
              <a:buClr>
                <a:srgbClr val="E88B8B"/>
              </a:buClr>
              <a:buSzPts val="1600"/>
              <a:buNone/>
              <a:defRPr sz="1600">
                <a:solidFill>
                  <a:srgbClr val="E88B8B"/>
                </a:solidFill>
              </a:defRPr>
            </a:lvl6pPr>
            <a:lvl7pPr marL="3200400" lvl="6" indent="-228600" algn="l">
              <a:lnSpc>
                <a:spcPct val="90000"/>
              </a:lnSpc>
              <a:spcBef>
                <a:spcPts val="500"/>
              </a:spcBef>
              <a:spcAft>
                <a:spcPts val="0"/>
              </a:spcAft>
              <a:buClr>
                <a:srgbClr val="E88B8B"/>
              </a:buClr>
              <a:buSzPts val="1600"/>
              <a:buNone/>
              <a:defRPr sz="1600">
                <a:solidFill>
                  <a:srgbClr val="E88B8B"/>
                </a:solidFill>
              </a:defRPr>
            </a:lvl7pPr>
            <a:lvl8pPr marL="3657600" lvl="7" indent="-228600" algn="l">
              <a:lnSpc>
                <a:spcPct val="90000"/>
              </a:lnSpc>
              <a:spcBef>
                <a:spcPts val="500"/>
              </a:spcBef>
              <a:spcAft>
                <a:spcPts val="0"/>
              </a:spcAft>
              <a:buClr>
                <a:srgbClr val="E88B8B"/>
              </a:buClr>
              <a:buSzPts val="1600"/>
              <a:buNone/>
              <a:defRPr sz="1600">
                <a:solidFill>
                  <a:srgbClr val="E88B8B"/>
                </a:solidFill>
              </a:defRPr>
            </a:lvl8pPr>
            <a:lvl9pPr marL="4114800" lvl="8" indent="-228600" algn="l">
              <a:lnSpc>
                <a:spcPct val="90000"/>
              </a:lnSpc>
              <a:spcBef>
                <a:spcPts val="500"/>
              </a:spcBef>
              <a:spcAft>
                <a:spcPts val="0"/>
              </a:spcAft>
              <a:buClr>
                <a:srgbClr val="E88B8B"/>
              </a:buClr>
              <a:buSzPts val="1600"/>
              <a:buNone/>
              <a:defRPr sz="1600">
                <a:solidFill>
                  <a:srgbClr val="E88B8B"/>
                </a:solidFill>
              </a:defRPr>
            </a:lvl9pPr>
          </a:lstStyle>
          <a:p>
            <a:endParaRPr/>
          </a:p>
        </p:txBody>
      </p:sp>
      <p:pic>
        <p:nvPicPr>
          <p:cNvPr id="16" name="Google Shape;16;p19" descr="ASCCC logo"/>
          <p:cNvPicPr preferRelativeResize="0"/>
          <p:nvPr/>
        </p:nvPicPr>
        <p:blipFill rotWithShape="1">
          <a:blip r:embed="rId3">
            <a:alphaModFix/>
          </a:blip>
          <a:srcRect/>
          <a:stretch/>
        </p:blipFill>
        <p:spPr>
          <a:xfrm>
            <a:off x="3556000" y="758741"/>
            <a:ext cx="5080000" cy="1562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 Section Slide">
  <p:cSld name="#3 Section Slide">
    <p:bg>
      <p:bgPr>
        <a:solidFill>
          <a:srgbClr val="FFFFFF"/>
        </a:solidFill>
        <a:effectLst/>
      </p:bgPr>
    </p:bg>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1850" y="455784"/>
            <a:ext cx="10515600" cy="13126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600"/>
              <a:buFont typeface="Palatino"/>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1850" y="2221728"/>
            <a:ext cx="10515600" cy="7068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74831"/>
              </a:buClr>
              <a:buSzPts val="2800"/>
              <a:buNone/>
              <a:defRPr sz="2800">
                <a:solidFill>
                  <a:srgbClr val="674831"/>
                </a:solidFill>
              </a:defRPr>
            </a:lvl1pPr>
            <a:lvl2pPr marL="914400" lvl="1" indent="-228600" algn="l">
              <a:lnSpc>
                <a:spcPct val="90000"/>
              </a:lnSpc>
              <a:spcBef>
                <a:spcPts val="500"/>
              </a:spcBef>
              <a:spcAft>
                <a:spcPts val="0"/>
              </a:spcAft>
              <a:buClr>
                <a:srgbClr val="E88B8B"/>
              </a:buClr>
              <a:buSzPts val="2000"/>
              <a:buNone/>
              <a:defRPr sz="2000">
                <a:solidFill>
                  <a:srgbClr val="E88B8B"/>
                </a:solidFill>
              </a:defRPr>
            </a:lvl2pPr>
            <a:lvl3pPr marL="1371600" lvl="2" indent="-228600" algn="l">
              <a:lnSpc>
                <a:spcPct val="90000"/>
              </a:lnSpc>
              <a:spcBef>
                <a:spcPts val="500"/>
              </a:spcBef>
              <a:spcAft>
                <a:spcPts val="0"/>
              </a:spcAft>
              <a:buClr>
                <a:srgbClr val="E88B8B"/>
              </a:buClr>
              <a:buSzPts val="1800"/>
              <a:buNone/>
              <a:defRPr sz="1800">
                <a:solidFill>
                  <a:srgbClr val="E88B8B"/>
                </a:solidFill>
              </a:defRPr>
            </a:lvl3pPr>
            <a:lvl4pPr marL="1828800" lvl="3" indent="-228600" algn="l">
              <a:lnSpc>
                <a:spcPct val="90000"/>
              </a:lnSpc>
              <a:spcBef>
                <a:spcPts val="500"/>
              </a:spcBef>
              <a:spcAft>
                <a:spcPts val="0"/>
              </a:spcAft>
              <a:buClr>
                <a:srgbClr val="E88B8B"/>
              </a:buClr>
              <a:buSzPts val="1600"/>
              <a:buNone/>
              <a:defRPr sz="1600">
                <a:solidFill>
                  <a:srgbClr val="E88B8B"/>
                </a:solidFill>
              </a:defRPr>
            </a:lvl4pPr>
            <a:lvl5pPr marL="2286000" lvl="4" indent="-228600" algn="l">
              <a:lnSpc>
                <a:spcPct val="90000"/>
              </a:lnSpc>
              <a:spcBef>
                <a:spcPts val="500"/>
              </a:spcBef>
              <a:spcAft>
                <a:spcPts val="0"/>
              </a:spcAft>
              <a:buClr>
                <a:srgbClr val="E88B8B"/>
              </a:buClr>
              <a:buSzPts val="1600"/>
              <a:buNone/>
              <a:defRPr sz="1600">
                <a:solidFill>
                  <a:srgbClr val="E88B8B"/>
                </a:solidFill>
              </a:defRPr>
            </a:lvl5pPr>
            <a:lvl6pPr marL="2743200" lvl="5" indent="-228600" algn="l">
              <a:lnSpc>
                <a:spcPct val="90000"/>
              </a:lnSpc>
              <a:spcBef>
                <a:spcPts val="500"/>
              </a:spcBef>
              <a:spcAft>
                <a:spcPts val="0"/>
              </a:spcAft>
              <a:buClr>
                <a:srgbClr val="E88B8B"/>
              </a:buClr>
              <a:buSzPts val="1600"/>
              <a:buNone/>
              <a:defRPr sz="1600">
                <a:solidFill>
                  <a:srgbClr val="E88B8B"/>
                </a:solidFill>
              </a:defRPr>
            </a:lvl6pPr>
            <a:lvl7pPr marL="3200400" lvl="6" indent="-228600" algn="l">
              <a:lnSpc>
                <a:spcPct val="90000"/>
              </a:lnSpc>
              <a:spcBef>
                <a:spcPts val="500"/>
              </a:spcBef>
              <a:spcAft>
                <a:spcPts val="0"/>
              </a:spcAft>
              <a:buClr>
                <a:srgbClr val="E88B8B"/>
              </a:buClr>
              <a:buSzPts val="1600"/>
              <a:buNone/>
              <a:defRPr sz="1600">
                <a:solidFill>
                  <a:srgbClr val="E88B8B"/>
                </a:solidFill>
              </a:defRPr>
            </a:lvl7pPr>
            <a:lvl8pPr marL="3657600" lvl="7" indent="-228600" algn="l">
              <a:lnSpc>
                <a:spcPct val="90000"/>
              </a:lnSpc>
              <a:spcBef>
                <a:spcPts val="500"/>
              </a:spcBef>
              <a:spcAft>
                <a:spcPts val="0"/>
              </a:spcAft>
              <a:buClr>
                <a:srgbClr val="E88B8B"/>
              </a:buClr>
              <a:buSzPts val="1600"/>
              <a:buNone/>
              <a:defRPr sz="1600">
                <a:solidFill>
                  <a:srgbClr val="E88B8B"/>
                </a:solidFill>
              </a:defRPr>
            </a:lvl8pPr>
            <a:lvl9pPr marL="4114800" lvl="8" indent="-228600" algn="l">
              <a:lnSpc>
                <a:spcPct val="90000"/>
              </a:lnSpc>
              <a:spcBef>
                <a:spcPts val="500"/>
              </a:spcBef>
              <a:spcAft>
                <a:spcPts val="0"/>
              </a:spcAft>
              <a:buClr>
                <a:srgbClr val="E88B8B"/>
              </a:buClr>
              <a:buSzPts val="1600"/>
              <a:buNone/>
              <a:defRPr sz="1600">
                <a:solidFill>
                  <a:srgbClr val="E88B8B"/>
                </a:solidFill>
              </a:defRPr>
            </a:lvl9pPr>
          </a:lstStyle>
          <a:p>
            <a:endParaRPr/>
          </a:p>
        </p:txBody>
      </p:sp>
      <p:sp>
        <p:nvSpPr>
          <p:cNvPr id="20" name="Google Shape;20;p20"/>
          <p:cNvSpPr txBox="1">
            <a:spLocks noGrp="1"/>
          </p:cNvSpPr>
          <p:nvPr>
            <p:ph type="body" idx="2"/>
          </p:nvPr>
        </p:nvSpPr>
        <p:spPr>
          <a:xfrm>
            <a:off x="831850" y="2928550"/>
            <a:ext cx="10375728" cy="2854411"/>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674831"/>
              </a:buClr>
              <a:buSzPts val="2800"/>
              <a:buChar char="•"/>
              <a:defRPr sz="2800"/>
            </a:lvl1pPr>
            <a:lvl2pPr marL="914400" lvl="1" indent="-381000" algn="l">
              <a:lnSpc>
                <a:spcPct val="90000"/>
              </a:lnSpc>
              <a:spcBef>
                <a:spcPts val="500"/>
              </a:spcBef>
              <a:spcAft>
                <a:spcPts val="0"/>
              </a:spcAft>
              <a:buClr>
                <a:srgbClr val="674831"/>
              </a:buClr>
              <a:buSzPts val="2400"/>
              <a:buChar char="•"/>
              <a:defRPr sz="2400"/>
            </a:lvl2pPr>
            <a:lvl3pPr marL="1371600" lvl="2" indent="-355600" algn="l">
              <a:lnSpc>
                <a:spcPct val="90000"/>
              </a:lnSpc>
              <a:spcBef>
                <a:spcPts val="500"/>
              </a:spcBef>
              <a:spcAft>
                <a:spcPts val="0"/>
              </a:spcAft>
              <a:buClr>
                <a:srgbClr val="674831"/>
              </a:buClr>
              <a:buSzPts val="2000"/>
              <a:buChar char="•"/>
              <a:defRPr sz="2000"/>
            </a:lvl3pPr>
            <a:lvl4pPr marL="1828800" lvl="3" indent="-342900" algn="l">
              <a:lnSpc>
                <a:spcPct val="90000"/>
              </a:lnSpc>
              <a:spcBef>
                <a:spcPts val="500"/>
              </a:spcBef>
              <a:spcAft>
                <a:spcPts val="0"/>
              </a:spcAft>
              <a:buClr>
                <a:srgbClr val="674831"/>
              </a:buClr>
              <a:buSzPts val="1800"/>
              <a:buChar char="•"/>
              <a:defRPr sz="1800"/>
            </a:lvl4pPr>
            <a:lvl5pPr marL="2286000" lvl="4" indent="-355600" algn="l">
              <a:lnSpc>
                <a:spcPct val="90000"/>
              </a:lnSpc>
              <a:spcBef>
                <a:spcPts val="500"/>
              </a:spcBef>
              <a:spcAft>
                <a:spcPts val="0"/>
              </a:spcAft>
              <a:buClr>
                <a:srgbClr val="67483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Content Slide">
  <p:cSld name="#3 Content Slide">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8200" y="713559"/>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p:nvPr/>
        </p:nvSpPr>
        <p:spPr>
          <a:xfrm>
            <a:off x="8763000" y="634682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u="none" strike="noStrike" cap="none">
                <a:solidFill>
                  <a:srgbClr val="CBA796"/>
                </a:solidFill>
                <a:latin typeface="Gill Sans"/>
                <a:ea typeface="Gill Sans"/>
                <a:cs typeface="Gill Sans"/>
                <a:sym typeface="Gill Sans"/>
              </a:rPr>
              <a:t>‹#›</a:t>
            </a:fld>
            <a:endParaRPr sz="1200" b="1" i="0" u="none" strike="noStrike" cap="none">
              <a:solidFill>
                <a:srgbClr val="CBA796"/>
              </a:solidFill>
              <a:latin typeface="Gill Sans"/>
              <a:ea typeface="Gill Sans"/>
              <a:cs typeface="Gill Sans"/>
              <a:sym typeface="Gill Sans"/>
            </a:endParaRPr>
          </a:p>
        </p:txBody>
      </p:sp>
      <p:sp>
        <p:nvSpPr>
          <p:cNvPr id="24" name="Google Shape;24;p21"/>
          <p:cNvSpPr txBox="1">
            <a:spLocks noGrp="1"/>
          </p:cNvSpPr>
          <p:nvPr>
            <p:ph type="body" idx="1"/>
          </p:nvPr>
        </p:nvSpPr>
        <p:spPr>
          <a:xfrm>
            <a:off x="838200" y="1995487"/>
            <a:ext cx="10515600" cy="38492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4831"/>
              </a:buClr>
              <a:buSzPts val="1800"/>
              <a:buChar char="•"/>
              <a:defRPr/>
            </a:lvl1pPr>
            <a:lvl2pPr marL="914400" lvl="1" indent="-342900" algn="l">
              <a:lnSpc>
                <a:spcPct val="90000"/>
              </a:lnSpc>
              <a:spcBef>
                <a:spcPts val="500"/>
              </a:spcBef>
              <a:spcAft>
                <a:spcPts val="0"/>
              </a:spcAft>
              <a:buClr>
                <a:srgbClr val="674831"/>
              </a:buClr>
              <a:buSzPts val="1800"/>
              <a:buChar char="•"/>
              <a:defRPr/>
            </a:lvl2pPr>
            <a:lvl3pPr marL="1371600" lvl="2" indent="-342900" algn="l">
              <a:lnSpc>
                <a:spcPct val="90000"/>
              </a:lnSpc>
              <a:spcBef>
                <a:spcPts val="500"/>
              </a:spcBef>
              <a:spcAft>
                <a:spcPts val="0"/>
              </a:spcAft>
              <a:buClr>
                <a:srgbClr val="674831"/>
              </a:buClr>
              <a:buSzPts val="1800"/>
              <a:buChar char="•"/>
              <a:defRPr/>
            </a:lvl3pPr>
            <a:lvl4pPr marL="1828800" lvl="3" indent="-342900" algn="l">
              <a:lnSpc>
                <a:spcPct val="90000"/>
              </a:lnSpc>
              <a:spcBef>
                <a:spcPts val="500"/>
              </a:spcBef>
              <a:spcAft>
                <a:spcPts val="0"/>
              </a:spcAft>
              <a:buClr>
                <a:srgbClr val="674831"/>
              </a:buClr>
              <a:buSzPts val="1800"/>
              <a:buChar char="•"/>
              <a:defRPr/>
            </a:lvl4pPr>
            <a:lvl5pPr marL="2286000" lvl="4" indent="-342900" algn="l">
              <a:lnSpc>
                <a:spcPct val="90000"/>
              </a:lnSpc>
              <a:spcBef>
                <a:spcPts val="500"/>
              </a:spcBef>
              <a:spcAft>
                <a:spcPts val="0"/>
              </a:spcAft>
              <a:buClr>
                <a:srgbClr val="6748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4831"/>
              </a:buClr>
              <a:buSzPts val="1800"/>
              <a:buChar char="•"/>
              <a:defRPr/>
            </a:lvl1pPr>
            <a:lvl2pPr marL="914400" lvl="1" indent="-342900" algn="l">
              <a:lnSpc>
                <a:spcPct val="90000"/>
              </a:lnSpc>
              <a:spcBef>
                <a:spcPts val="500"/>
              </a:spcBef>
              <a:spcAft>
                <a:spcPts val="0"/>
              </a:spcAft>
              <a:buClr>
                <a:srgbClr val="674831"/>
              </a:buClr>
              <a:buSzPts val="1800"/>
              <a:buChar char="•"/>
              <a:defRPr/>
            </a:lvl2pPr>
            <a:lvl3pPr marL="1371600" lvl="2" indent="-342900" algn="l">
              <a:lnSpc>
                <a:spcPct val="90000"/>
              </a:lnSpc>
              <a:spcBef>
                <a:spcPts val="500"/>
              </a:spcBef>
              <a:spcAft>
                <a:spcPts val="0"/>
              </a:spcAft>
              <a:buClr>
                <a:srgbClr val="674831"/>
              </a:buClr>
              <a:buSzPts val="1800"/>
              <a:buChar char="•"/>
              <a:defRPr/>
            </a:lvl3pPr>
            <a:lvl4pPr marL="1828800" lvl="3" indent="-342900" algn="l">
              <a:lnSpc>
                <a:spcPct val="90000"/>
              </a:lnSpc>
              <a:spcBef>
                <a:spcPts val="500"/>
              </a:spcBef>
              <a:spcAft>
                <a:spcPts val="0"/>
              </a:spcAft>
              <a:buClr>
                <a:srgbClr val="674831"/>
              </a:buClr>
              <a:buSzPts val="1800"/>
              <a:buChar char="•"/>
              <a:defRPr/>
            </a:lvl4pPr>
            <a:lvl5pPr marL="2286000" lvl="4" indent="-342900" algn="l">
              <a:lnSpc>
                <a:spcPct val="90000"/>
              </a:lnSpc>
              <a:spcBef>
                <a:spcPts val="500"/>
              </a:spcBef>
              <a:spcAft>
                <a:spcPts val="0"/>
              </a:spcAft>
              <a:buClr>
                <a:srgbClr val="6748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29" name="Google Shape;29;p2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Content 2 Column Slide" type="twoObj">
  <p:cSld name="TWO_OBJECTS">
    <p:bg>
      <p:bgPr>
        <a:solidFill>
          <a:srgbClr val="FFFFFF"/>
        </a:solidFill>
        <a:effectLst/>
      </p:bgPr>
    </p:bg>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8200" y="713559"/>
            <a:ext cx="10515600" cy="114699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2"/>
              </a:buClr>
              <a:buSzPts val="3600"/>
              <a:buFont typeface="Palatin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8200" y="1995487"/>
            <a:ext cx="5181600" cy="388632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4831"/>
              </a:buClr>
              <a:buSzPts val="1800"/>
              <a:buChar char="•"/>
              <a:defRPr/>
            </a:lvl1pPr>
            <a:lvl2pPr marL="914400" lvl="1" indent="-342900" algn="l">
              <a:lnSpc>
                <a:spcPct val="90000"/>
              </a:lnSpc>
              <a:spcBef>
                <a:spcPts val="500"/>
              </a:spcBef>
              <a:spcAft>
                <a:spcPts val="0"/>
              </a:spcAft>
              <a:buClr>
                <a:srgbClr val="674831"/>
              </a:buClr>
              <a:buSzPts val="1800"/>
              <a:buChar char="•"/>
              <a:defRPr/>
            </a:lvl2pPr>
            <a:lvl3pPr marL="1371600" lvl="2" indent="-342900" algn="l">
              <a:lnSpc>
                <a:spcPct val="90000"/>
              </a:lnSpc>
              <a:spcBef>
                <a:spcPts val="500"/>
              </a:spcBef>
              <a:spcAft>
                <a:spcPts val="0"/>
              </a:spcAft>
              <a:buClr>
                <a:srgbClr val="674831"/>
              </a:buClr>
              <a:buSzPts val="1800"/>
              <a:buChar char="•"/>
              <a:defRPr/>
            </a:lvl3pPr>
            <a:lvl4pPr marL="1828800" lvl="3" indent="-342900" algn="l">
              <a:lnSpc>
                <a:spcPct val="90000"/>
              </a:lnSpc>
              <a:spcBef>
                <a:spcPts val="500"/>
              </a:spcBef>
              <a:spcAft>
                <a:spcPts val="0"/>
              </a:spcAft>
              <a:buClr>
                <a:srgbClr val="674831"/>
              </a:buClr>
              <a:buSzPts val="1800"/>
              <a:buChar char="•"/>
              <a:defRPr/>
            </a:lvl4pPr>
            <a:lvl5pPr marL="2286000" lvl="4" indent="-342900" algn="l">
              <a:lnSpc>
                <a:spcPct val="90000"/>
              </a:lnSpc>
              <a:spcBef>
                <a:spcPts val="500"/>
              </a:spcBef>
              <a:spcAft>
                <a:spcPts val="0"/>
              </a:spcAft>
              <a:buClr>
                <a:srgbClr val="6748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1995487"/>
            <a:ext cx="5181600" cy="388632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674831"/>
              </a:buClr>
              <a:buSzPts val="1800"/>
              <a:buChar char="•"/>
              <a:defRPr/>
            </a:lvl1pPr>
            <a:lvl2pPr marL="914400" lvl="1" indent="-342900" algn="l">
              <a:lnSpc>
                <a:spcPct val="90000"/>
              </a:lnSpc>
              <a:spcBef>
                <a:spcPts val="500"/>
              </a:spcBef>
              <a:spcAft>
                <a:spcPts val="0"/>
              </a:spcAft>
              <a:buClr>
                <a:srgbClr val="674831"/>
              </a:buClr>
              <a:buSzPts val="1800"/>
              <a:buChar char="•"/>
              <a:defRPr/>
            </a:lvl2pPr>
            <a:lvl3pPr marL="1371600" lvl="2" indent="-342900" algn="l">
              <a:lnSpc>
                <a:spcPct val="90000"/>
              </a:lnSpc>
              <a:spcBef>
                <a:spcPts val="500"/>
              </a:spcBef>
              <a:spcAft>
                <a:spcPts val="0"/>
              </a:spcAft>
              <a:buClr>
                <a:srgbClr val="674831"/>
              </a:buClr>
              <a:buSzPts val="1800"/>
              <a:buChar char="•"/>
              <a:defRPr/>
            </a:lvl3pPr>
            <a:lvl4pPr marL="1828800" lvl="3" indent="-342900" algn="l">
              <a:lnSpc>
                <a:spcPct val="90000"/>
              </a:lnSpc>
              <a:spcBef>
                <a:spcPts val="500"/>
              </a:spcBef>
              <a:spcAft>
                <a:spcPts val="0"/>
              </a:spcAft>
              <a:buClr>
                <a:srgbClr val="674831"/>
              </a:buClr>
              <a:buSzPts val="1800"/>
              <a:buChar char="•"/>
              <a:defRPr/>
            </a:lvl4pPr>
            <a:lvl5pPr marL="2286000" lvl="4" indent="-342900" algn="l">
              <a:lnSpc>
                <a:spcPct val="90000"/>
              </a:lnSpc>
              <a:spcBef>
                <a:spcPts val="500"/>
              </a:spcBef>
              <a:spcAft>
                <a:spcPts val="0"/>
              </a:spcAft>
              <a:buClr>
                <a:srgbClr val="67483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p:nvPr/>
        </p:nvSpPr>
        <p:spPr>
          <a:xfrm>
            <a:off x="8763000" y="634682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i="0" u="none" strike="noStrike" cap="none">
                <a:solidFill>
                  <a:srgbClr val="CBA796"/>
                </a:solidFill>
                <a:latin typeface="Gill Sans"/>
                <a:ea typeface="Gill Sans"/>
                <a:cs typeface="Gill Sans"/>
                <a:sym typeface="Gill Sans"/>
              </a:rPr>
              <a:t>‹#›</a:t>
            </a:fld>
            <a:endParaRPr sz="1200" b="1" i="0" u="none" strike="noStrike" cap="none">
              <a:solidFill>
                <a:srgbClr val="CBA796"/>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3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713559"/>
            <a:ext cx="10515600" cy="1146991"/>
          </a:xfrm>
        </p:spPr>
        <p:txBody>
          <a:bodyPr anchor="b">
            <a:normAutofit/>
          </a:bodyPr>
          <a:lstStyle>
            <a:lvl1pPr>
              <a:defRPr sz="3600"/>
            </a:lvl1pPr>
          </a:lstStyle>
          <a:p>
            <a:r>
              <a:rPr lang="en-US" dirty="0"/>
              <a:t>Click to edit title</a:t>
            </a:r>
          </a:p>
        </p:txBody>
      </p:sp>
      <p:sp>
        <p:nvSpPr>
          <p:cNvPr id="12" name="Slide Number Placeholder 5">
            <a:extLst>
              <a:ext uri="{FF2B5EF4-FFF2-40B4-BE49-F238E27FC236}">
                <a16:creationId xmlns:a16="http://schemas.microsoft.com/office/drawing/2014/main" id="{D97C17BB-75EA-1B44-9B9D-53D3269DA0AF}"/>
              </a:ext>
            </a:extLst>
          </p:cNvPr>
          <p:cNvSpPr txBox="1">
            <a:spLocks/>
          </p:cNvSpPr>
          <p:nvPr userDrawn="1"/>
        </p:nvSpPr>
        <p:spPr>
          <a:xfrm>
            <a:off x="8763000" y="63468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lumMod val="40000"/>
                    <a:lumOff val="60000"/>
                  </a:schemeClr>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1995487"/>
            <a:ext cx="10515600" cy="3849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252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3 Sec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831850" y="455784"/>
            <a:ext cx="10515600" cy="1312648"/>
          </a:xfr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831850" y="2221728"/>
            <a:ext cx="10515600" cy="706823"/>
          </a:xfrm>
        </p:spPr>
        <p:txBody>
          <a:bodyPr>
            <a:normAutofit/>
          </a:bodyPr>
          <a:lstStyle>
            <a:lvl1pPr marL="0" indent="0" algn="l">
              <a:buNone/>
              <a:defRPr sz="2800">
                <a:solidFill>
                  <a:srgbClr val="67483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831850" y="2928550"/>
            <a:ext cx="10375728" cy="2854411"/>
          </a:xfrm>
        </p:spPr>
        <p:txBody>
          <a:bodyPr/>
          <a:lstStyle>
            <a:lvl1pPr>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0581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Palatino"/>
              <a:buNone/>
              <a:defRPr sz="4400" b="0" i="0" u="none" strike="noStrike" cap="none">
                <a:solidFill>
                  <a:schemeClr val="accent2"/>
                </a:solidFill>
                <a:latin typeface="Palatino"/>
                <a:ea typeface="Palatino"/>
                <a:cs typeface="Palatino"/>
                <a:sym typeface="Palatin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674831"/>
              </a:buClr>
              <a:buSzPts val="2800"/>
              <a:buFont typeface="Arial"/>
              <a:buChar char="•"/>
              <a:defRPr sz="2800" b="0" i="0" u="none" strike="noStrike" cap="none">
                <a:solidFill>
                  <a:srgbClr val="674831"/>
                </a:solidFill>
                <a:latin typeface="Gill Sans"/>
                <a:ea typeface="Gill Sans"/>
                <a:cs typeface="Gill Sans"/>
                <a:sym typeface="Gill Sans"/>
              </a:defRPr>
            </a:lvl1pPr>
            <a:lvl2pPr marL="914400" marR="0" lvl="1" indent="-381000" algn="l" rtl="0">
              <a:lnSpc>
                <a:spcPct val="90000"/>
              </a:lnSpc>
              <a:spcBef>
                <a:spcPts val="500"/>
              </a:spcBef>
              <a:spcAft>
                <a:spcPts val="0"/>
              </a:spcAft>
              <a:buClr>
                <a:srgbClr val="674831"/>
              </a:buClr>
              <a:buSzPts val="2400"/>
              <a:buFont typeface="Arial"/>
              <a:buChar char="•"/>
              <a:defRPr sz="2400" b="0" i="0" u="none" strike="noStrike" cap="none">
                <a:solidFill>
                  <a:srgbClr val="674831"/>
                </a:solidFill>
                <a:latin typeface="Gill Sans"/>
                <a:ea typeface="Gill Sans"/>
                <a:cs typeface="Gill Sans"/>
                <a:sym typeface="Gill Sans"/>
              </a:defRPr>
            </a:lvl2pPr>
            <a:lvl3pPr marL="1371600" marR="0" lvl="2" indent="-355600" algn="l" rtl="0">
              <a:lnSpc>
                <a:spcPct val="90000"/>
              </a:lnSpc>
              <a:spcBef>
                <a:spcPts val="500"/>
              </a:spcBef>
              <a:spcAft>
                <a:spcPts val="0"/>
              </a:spcAft>
              <a:buClr>
                <a:srgbClr val="674831"/>
              </a:buClr>
              <a:buSzPts val="2000"/>
              <a:buFont typeface="Arial"/>
              <a:buChar char="•"/>
              <a:defRPr sz="2000" b="0" i="0" u="none" strike="noStrike" cap="none">
                <a:solidFill>
                  <a:srgbClr val="674831"/>
                </a:solidFill>
                <a:latin typeface="Gill Sans"/>
                <a:ea typeface="Gill Sans"/>
                <a:cs typeface="Gill Sans"/>
                <a:sym typeface="Gill Sans"/>
              </a:defRPr>
            </a:lvl3pPr>
            <a:lvl4pPr marL="1828800" marR="0" lvl="3" indent="-342900" algn="l" rtl="0">
              <a:lnSpc>
                <a:spcPct val="90000"/>
              </a:lnSpc>
              <a:spcBef>
                <a:spcPts val="500"/>
              </a:spcBef>
              <a:spcAft>
                <a:spcPts val="0"/>
              </a:spcAft>
              <a:buClr>
                <a:srgbClr val="674831"/>
              </a:buClr>
              <a:buSzPts val="1800"/>
              <a:buFont typeface="Arial"/>
              <a:buChar char="•"/>
              <a:defRPr sz="1800" b="0" i="0" u="none" strike="noStrike" cap="none">
                <a:solidFill>
                  <a:srgbClr val="674831"/>
                </a:solidFill>
                <a:latin typeface="Gill Sans"/>
                <a:ea typeface="Gill Sans"/>
                <a:cs typeface="Gill Sans"/>
                <a:sym typeface="Gill Sans"/>
              </a:defRPr>
            </a:lvl4pPr>
            <a:lvl5pPr marL="2286000" marR="0" lvl="4" indent="-342900" algn="l" rtl="0">
              <a:lnSpc>
                <a:spcPct val="90000"/>
              </a:lnSpc>
              <a:spcBef>
                <a:spcPts val="500"/>
              </a:spcBef>
              <a:spcAft>
                <a:spcPts val="0"/>
              </a:spcAft>
              <a:buClr>
                <a:srgbClr val="674831"/>
              </a:buClr>
              <a:buSzPts val="1800"/>
              <a:buFont typeface="Arial"/>
              <a:buChar char="•"/>
              <a:defRPr sz="1800" b="0" i="0" u="none" strike="noStrike" cap="none">
                <a:solidFill>
                  <a:srgbClr val="674831"/>
                </a:solidFill>
                <a:latin typeface="Gill Sans"/>
                <a:ea typeface="Gill Sans"/>
                <a:cs typeface="Gill Sans"/>
                <a:sym typeface="Gill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chemeClr val="accent4"/>
                </a:solidFill>
                <a:latin typeface="Gill Sans"/>
                <a:ea typeface="Gill Sans"/>
                <a:cs typeface="Gill Sans"/>
                <a:sym typeface="Gill Sans"/>
              </a:defRPr>
            </a:lvl1pPr>
            <a:lvl2pPr marL="0" marR="0" lvl="1" indent="0" algn="r" rtl="0">
              <a:spcBef>
                <a:spcPts val="0"/>
              </a:spcBef>
              <a:buNone/>
              <a:defRPr sz="1200" b="1" i="0" u="none" strike="noStrike" cap="none">
                <a:solidFill>
                  <a:schemeClr val="accent4"/>
                </a:solidFill>
                <a:latin typeface="Gill Sans"/>
                <a:ea typeface="Gill Sans"/>
                <a:cs typeface="Gill Sans"/>
                <a:sym typeface="Gill Sans"/>
              </a:defRPr>
            </a:lvl2pPr>
            <a:lvl3pPr marL="0" marR="0" lvl="2" indent="0" algn="r" rtl="0">
              <a:spcBef>
                <a:spcPts val="0"/>
              </a:spcBef>
              <a:buNone/>
              <a:defRPr sz="1200" b="1" i="0" u="none" strike="noStrike" cap="none">
                <a:solidFill>
                  <a:schemeClr val="accent4"/>
                </a:solidFill>
                <a:latin typeface="Gill Sans"/>
                <a:ea typeface="Gill Sans"/>
                <a:cs typeface="Gill Sans"/>
                <a:sym typeface="Gill Sans"/>
              </a:defRPr>
            </a:lvl3pPr>
            <a:lvl4pPr marL="0" marR="0" lvl="3" indent="0" algn="r" rtl="0">
              <a:spcBef>
                <a:spcPts val="0"/>
              </a:spcBef>
              <a:buNone/>
              <a:defRPr sz="1200" b="1" i="0" u="none" strike="noStrike" cap="none">
                <a:solidFill>
                  <a:schemeClr val="accent4"/>
                </a:solidFill>
                <a:latin typeface="Gill Sans"/>
                <a:ea typeface="Gill Sans"/>
                <a:cs typeface="Gill Sans"/>
                <a:sym typeface="Gill Sans"/>
              </a:defRPr>
            </a:lvl4pPr>
            <a:lvl5pPr marL="0" marR="0" lvl="4" indent="0" algn="r" rtl="0">
              <a:spcBef>
                <a:spcPts val="0"/>
              </a:spcBef>
              <a:buNone/>
              <a:defRPr sz="1200" b="1" i="0" u="none" strike="noStrike" cap="none">
                <a:solidFill>
                  <a:schemeClr val="accent4"/>
                </a:solidFill>
                <a:latin typeface="Gill Sans"/>
                <a:ea typeface="Gill Sans"/>
                <a:cs typeface="Gill Sans"/>
                <a:sym typeface="Gill Sans"/>
              </a:defRPr>
            </a:lvl5pPr>
            <a:lvl6pPr marL="0" marR="0" lvl="5" indent="0" algn="r" rtl="0">
              <a:spcBef>
                <a:spcPts val="0"/>
              </a:spcBef>
              <a:buNone/>
              <a:defRPr sz="1200" b="1" i="0" u="none" strike="noStrike" cap="none">
                <a:solidFill>
                  <a:schemeClr val="accent4"/>
                </a:solidFill>
                <a:latin typeface="Gill Sans"/>
                <a:ea typeface="Gill Sans"/>
                <a:cs typeface="Gill Sans"/>
                <a:sym typeface="Gill Sans"/>
              </a:defRPr>
            </a:lvl6pPr>
            <a:lvl7pPr marL="0" marR="0" lvl="6" indent="0" algn="r" rtl="0">
              <a:spcBef>
                <a:spcPts val="0"/>
              </a:spcBef>
              <a:buNone/>
              <a:defRPr sz="1200" b="1" i="0" u="none" strike="noStrike" cap="none">
                <a:solidFill>
                  <a:schemeClr val="accent4"/>
                </a:solidFill>
                <a:latin typeface="Gill Sans"/>
                <a:ea typeface="Gill Sans"/>
                <a:cs typeface="Gill Sans"/>
                <a:sym typeface="Gill Sans"/>
              </a:defRPr>
            </a:lvl7pPr>
            <a:lvl8pPr marL="0" marR="0" lvl="7" indent="0" algn="r" rtl="0">
              <a:spcBef>
                <a:spcPts val="0"/>
              </a:spcBef>
              <a:buNone/>
              <a:defRPr sz="1200" b="1" i="0" u="none" strike="noStrike" cap="none">
                <a:solidFill>
                  <a:schemeClr val="accent4"/>
                </a:solidFill>
                <a:latin typeface="Gill Sans"/>
                <a:ea typeface="Gill Sans"/>
                <a:cs typeface="Gill Sans"/>
                <a:sym typeface="Gill Sans"/>
              </a:defRPr>
            </a:lvl8pPr>
            <a:lvl9pPr marL="0" marR="0" lvl="8" indent="0" algn="r" rtl="0">
              <a:spcBef>
                <a:spcPts val="0"/>
              </a:spcBef>
              <a:buNone/>
              <a:defRPr sz="1200" b="1"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28.xml.rels><?xml version="1.0" encoding="UTF-8" standalone="yes"?>
<Relationships xmlns="http://schemas.openxmlformats.org/package/2006/relationships"><Relationship Id="rId3" Type="http://schemas.openxmlformats.org/officeDocument/2006/relationships/hyperlink" Target="https://nam01.safelinks.protection.outlook.com/?url=http%3A%2F%2Fwww.cypresscollege.edu%2Fservices%2Fcounseling%2F&amp;data=02%7C01%7CKwada%40cypresscollege.edu%7Cadf80038322d4977c39908d8192731cd%7C7b69ea2875f3494c8a21913b138337f8%7C1%7C0%7C637287003431773397&amp;sdata=iTqmhluO6NIFg9aqWyHIduM6h0%2BbEfI8Ex3uGKfZ%2BqI%3D&amp;reserved=0" TargetMode="External"/><Relationship Id="rId2" Type="http://schemas.openxmlformats.org/officeDocument/2006/relationships/hyperlink" Target="https://nam01.safelinks.protection.outlook.com/?url=https%3A%2F%2Fwww.webstar.nocccd.edu%2Fpls%2Fapex_prod%2Ff%3Fp%3D212&amp;data=02%7C01%7CKwada%40cypresscollege.edu%7Cadf80038322d4977c39908d8192731cd%7C7b69ea2875f3494c8a21913b138337f8%7C1%7C0%7C637287003431773397&amp;sdata=L6zLnFInj0%2BeQGQZjmnx%2FxlMv4RZSgc%2BWJEH32xo%2FU0%3D&amp;reserved=0"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deanza.edu/assessment/guided/english.html" TargetMode="External"/><Relationship Id="rId2" Type="http://schemas.openxmlformats.org/officeDocument/2006/relationships/hyperlink" Target="https://www.canyons.edu/_resources/documents/administration/irpie/CanyonsAB705Fall2019Data.pdf"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831850" y="3310151"/>
            <a:ext cx="10515600" cy="2037703"/>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2"/>
              </a:buClr>
              <a:buSzPts val="3959"/>
              <a:buFont typeface="Palatino"/>
              <a:buNone/>
            </a:pPr>
            <a:r>
              <a:rPr lang="en-US" sz="3959" dirty="0">
                <a:latin typeface="+mn-lt"/>
              </a:rPr>
              <a:t>Breakout IV</a:t>
            </a:r>
            <a:br>
              <a:rPr lang="en-US" sz="3959" dirty="0">
                <a:latin typeface="+mn-lt"/>
              </a:rPr>
            </a:br>
            <a:r>
              <a:rPr lang="en-US" sz="3959" dirty="0">
                <a:latin typeface="+mn-lt"/>
              </a:rPr>
              <a:t>Evaluation of Placement and Course-Taking Success: Follow-up Conversations for Math, English, and ESL</a:t>
            </a:r>
            <a:endParaRPr dirty="0">
              <a:latin typeface="+mn-lt"/>
            </a:endParaRPr>
          </a:p>
        </p:txBody>
      </p:sp>
      <p:sp>
        <p:nvSpPr>
          <p:cNvPr id="43" name="Google Shape;43;p1"/>
          <p:cNvSpPr txBox="1">
            <a:spLocks noGrp="1"/>
          </p:cNvSpPr>
          <p:nvPr>
            <p:ph type="body" idx="1"/>
          </p:nvPr>
        </p:nvSpPr>
        <p:spPr>
          <a:xfrm>
            <a:off x="831850" y="5527964"/>
            <a:ext cx="10515600" cy="561686"/>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674831"/>
              </a:buClr>
              <a:buSzPts val="2400"/>
              <a:buFont typeface="Arial"/>
              <a:buNone/>
            </a:pPr>
            <a:r>
              <a:rPr lang="en-US"/>
              <a:t>Wednesday, July 8 2:45pm-4:00pm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8b953975cd_1_15"/>
          <p:cNvSpPr txBox="1">
            <a:spLocks noGrp="1"/>
          </p:cNvSpPr>
          <p:nvPr>
            <p:ph type="title"/>
          </p:nvPr>
        </p:nvSpPr>
        <p:spPr>
          <a:xfrm>
            <a:off x="838200" y="713559"/>
            <a:ext cx="10515600" cy="1146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7" name="Google Shape;107;g8b953975cd_1_15"/>
          <p:cNvSpPr txBox="1">
            <a:spLocks noGrp="1"/>
          </p:cNvSpPr>
          <p:nvPr>
            <p:ph type="body" idx="1"/>
          </p:nvPr>
        </p:nvSpPr>
        <p:spPr>
          <a:xfrm>
            <a:off x="838200" y="1995487"/>
            <a:ext cx="10515600" cy="384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08" name="Google Shape;108;g8b953975cd_1_15"/>
          <p:cNvPicPr preferRelativeResize="0"/>
          <p:nvPr/>
        </p:nvPicPr>
        <p:blipFill>
          <a:blip r:embed="rId3">
            <a:alphaModFix/>
          </a:blip>
          <a:stretch>
            <a:fillRect/>
          </a:stretch>
        </p:blipFill>
        <p:spPr>
          <a:xfrm>
            <a:off x="838200" y="513775"/>
            <a:ext cx="10515600" cy="552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8b953975cd_1_21"/>
          <p:cNvSpPr txBox="1">
            <a:spLocks noGrp="1"/>
          </p:cNvSpPr>
          <p:nvPr>
            <p:ph type="title"/>
          </p:nvPr>
        </p:nvSpPr>
        <p:spPr>
          <a:xfrm>
            <a:off x="838200" y="713559"/>
            <a:ext cx="10515600" cy="1146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15" name="Google Shape;115;g8b953975cd_1_21"/>
          <p:cNvSpPr txBox="1">
            <a:spLocks noGrp="1"/>
          </p:cNvSpPr>
          <p:nvPr>
            <p:ph type="body" idx="1"/>
          </p:nvPr>
        </p:nvSpPr>
        <p:spPr>
          <a:xfrm>
            <a:off x="838200" y="713546"/>
            <a:ext cx="10515600" cy="513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16" name="Google Shape;116;g8b953975cd_1_21"/>
          <p:cNvPicPr preferRelativeResize="0"/>
          <p:nvPr/>
        </p:nvPicPr>
        <p:blipFill>
          <a:blip r:embed="rId3">
            <a:alphaModFix/>
          </a:blip>
          <a:stretch>
            <a:fillRect/>
          </a:stretch>
        </p:blipFill>
        <p:spPr>
          <a:xfrm>
            <a:off x="838200" y="502625"/>
            <a:ext cx="10515600" cy="5553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0446-6CD2-4FDC-9E35-E67E833D8764}"/>
              </a:ext>
            </a:extLst>
          </p:cNvPr>
          <p:cNvSpPr>
            <a:spLocks noGrp="1"/>
          </p:cNvSpPr>
          <p:nvPr>
            <p:ph type="title"/>
          </p:nvPr>
        </p:nvSpPr>
        <p:spPr>
          <a:xfrm>
            <a:off x="838200" y="713560"/>
            <a:ext cx="10515600" cy="515166"/>
          </a:xfrm>
        </p:spPr>
        <p:txBody>
          <a:bodyPr>
            <a:normAutofit fontScale="90000"/>
          </a:bodyPr>
          <a:lstStyle/>
          <a:p>
            <a:r>
              <a:rPr lang="en-US" dirty="0"/>
              <a:t>English: What are we learning?</a:t>
            </a:r>
          </a:p>
        </p:txBody>
      </p:sp>
      <p:sp>
        <p:nvSpPr>
          <p:cNvPr id="3" name="Content Placeholder 2">
            <a:extLst>
              <a:ext uri="{FF2B5EF4-FFF2-40B4-BE49-F238E27FC236}">
                <a16:creationId xmlns:a16="http://schemas.microsoft.com/office/drawing/2014/main" id="{6AC30B27-84C4-415F-A186-73CDFA9FA669}"/>
              </a:ext>
            </a:extLst>
          </p:cNvPr>
          <p:cNvSpPr>
            <a:spLocks noGrp="1"/>
          </p:cNvSpPr>
          <p:nvPr>
            <p:ph sz="half" idx="1"/>
          </p:nvPr>
        </p:nvSpPr>
        <p:spPr>
          <a:xfrm>
            <a:off x="542925" y="1228727"/>
            <a:ext cx="10810875" cy="4616020"/>
          </a:xfrm>
        </p:spPr>
        <p:txBody>
          <a:bodyPr>
            <a:normAutofit fontScale="92500" lnSpcReduction="10000"/>
          </a:bodyPr>
          <a:lstStyle/>
          <a:p>
            <a:pPr marL="685800" lvl="1" indent="-228600">
              <a:lnSpc>
                <a:spcPct val="80000"/>
              </a:lnSpc>
              <a:buSzPts val="2000"/>
            </a:pPr>
            <a:r>
              <a:rPr lang="en-US" sz="2000" dirty="0">
                <a:latin typeface="Calibri"/>
                <a:ea typeface="Calibri"/>
                <a:cs typeface="Calibri"/>
                <a:sym typeface="Calibri"/>
              </a:rPr>
              <a:t>Overall higher success, which means higher numbers of students from all groups are succeeding. However, there are still significant numbers of “unsuccessful” students--what are colleges doing to address that? In addition, are colleges tracking students who drop courses before Census and possibly never return? Are colleges tracking students who repeat and hit repeatability limit and still do not pass?</a:t>
            </a:r>
            <a:endParaRPr lang="en-US" dirty="0"/>
          </a:p>
          <a:p>
            <a:pPr marL="685800" lvl="1" indent="-228600">
              <a:lnSpc>
                <a:spcPct val="80000"/>
              </a:lnSpc>
              <a:buSzPts val="2000"/>
            </a:pPr>
            <a:r>
              <a:rPr lang="en-US" sz="2000" dirty="0">
                <a:latin typeface="Calibri"/>
                <a:ea typeface="Calibri"/>
                <a:cs typeface="Calibri"/>
                <a:sym typeface="Calibri"/>
              </a:rPr>
              <a:t>Variety of curricular approached – </a:t>
            </a:r>
            <a:r>
              <a:rPr lang="en-US" sz="2000" dirty="0" err="1">
                <a:latin typeface="Calibri"/>
                <a:ea typeface="Calibri"/>
                <a:cs typeface="Calibri"/>
                <a:sym typeface="Calibri"/>
              </a:rPr>
              <a:t>DeAnza</a:t>
            </a:r>
            <a:r>
              <a:rPr lang="en-US" sz="2000" dirty="0">
                <a:latin typeface="Calibri"/>
                <a:ea typeface="Calibri"/>
                <a:cs typeface="Calibri"/>
                <a:sym typeface="Calibri"/>
              </a:rPr>
              <a:t> English – stretch, additional support 5 </a:t>
            </a:r>
            <a:r>
              <a:rPr lang="en-US" sz="2000" dirty="0" err="1">
                <a:latin typeface="Calibri"/>
                <a:ea typeface="Calibri"/>
                <a:cs typeface="Calibri"/>
                <a:sym typeface="Calibri"/>
              </a:rPr>
              <a:t>qtr</a:t>
            </a:r>
            <a:r>
              <a:rPr lang="en-US" sz="2000" dirty="0">
                <a:latin typeface="Calibri"/>
                <a:ea typeface="Calibri"/>
                <a:cs typeface="Calibri"/>
                <a:sym typeface="Calibri"/>
              </a:rPr>
              <a:t> units to 8 </a:t>
            </a:r>
            <a:r>
              <a:rPr lang="en-US" sz="2000" dirty="0" err="1">
                <a:latin typeface="Calibri"/>
                <a:ea typeface="Calibri"/>
                <a:cs typeface="Calibri"/>
                <a:sym typeface="Calibri"/>
              </a:rPr>
              <a:t>qtr</a:t>
            </a:r>
            <a:r>
              <a:rPr lang="en-US" sz="2000" dirty="0">
                <a:latin typeface="Calibri"/>
                <a:ea typeface="Calibri"/>
                <a:cs typeface="Calibri"/>
                <a:sym typeface="Calibri"/>
              </a:rPr>
              <a:t> units standard typical single term. Glendale stretch innovation for math</a:t>
            </a:r>
            <a:endParaRPr lang="en-US" dirty="0"/>
          </a:p>
          <a:p>
            <a:pPr marL="685800" lvl="1" indent="-228600">
              <a:lnSpc>
                <a:spcPct val="80000"/>
              </a:lnSpc>
              <a:buSzPts val="2000"/>
            </a:pPr>
            <a:r>
              <a:rPr lang="en-US" sz="2000" dirty="0">
                <a:latin typeface="Calibri"/>
                <a:ea typeface="Calibri"/>
                <a:cs typeface="Calibri"/>
                <a:sym typeface="Calibri"/>
              </a:rPr>
              <a:t>2</a:t>
            </a:r>
            <a:r>
              <a:rPr lang="en-US" sz="2000" baseline="30000" dirty="0">
                <a:latin typeface="Calibri"/>
                <a:ea typeface="Calibri"/>
                <a:cs typeface="Calibri"/>
                <a:sym typeface="Calibri"/>
              </a:rPr>
              <a:t>nd</a:t>
            </a:r>
            <a:r>
              <a:rPr lang="en-US" sz="2000" dirty="0">
                <a:latin typeface="Calibri"/>
                <a:ea typeface="Calibri"/>
                <a:cs typeface="Calibri"/>
                <a:sym typeface="Calibri"/>
              </a:rPr>
              <a:t> and 3</a:t>
            </a:r>
            <a:r>
              <a:rPr lang="en-US" sz="2000" baseline="30000" dirty="0">
                <a:latin typeface="Calibri"/>
                <a:ea typeface="Calibri"/>
                <a:cs typeface="Calibri"/>
                <a:sym typeface="Calibri"/>
              </a:rPr>
              <a:t>rd</a:t>
            </a:r>
            <a:r>
              <a:rPr lang="en-US" sz="2000" dirty="0">
                <a:latin typeface="Calibri"/>
                <a:ea typeface="Calibri"/>
                <a:cs typeface="Calibri"/>
                <a:sym typeface="Calibri"/>
              </a:rPr>
              <a:t> attempts Second attempts and success (problems with support success and target course failure; sidecar versus integrated support; lab versus additional class)</a:t>
            </a:r>
            <a:endParaRPr lang="en-US" dirty="0"/>
          </a:p>
          <a:p>
            <a:pPr marL="685800" lvl="1" indent="-228600">
              <a:lnSpc>
                <a:spcPct val="80000"/>
              </a:lnSpc>
              <a:buSzPts val="2000"/>
            </a:pPr>
            <a:r>
              <a:rPr lang="en-US" sz="2000" dirty="0">
                <a:latin typeface="Calibri"/>
                <a:ea typeface="Calibri"/>
                <a:cs typeface="Calibri"/>
                <a:sym typeface="Calibri"/>
              </a:rPr>
              <a:t>Support for the underprepared student – pedagogical concerns, mitigation – pairing, mentoring, late start ESL</a:t>
            </a:r>
            <a:endParaRPr lang="en-US" dirty="0"/>
          </a:p>
          <a:p>
            <a:pPr marL="685800" lvl="1" indent="-228600">
              <a:lnSpc>
                <a:spcPct val="80000"/>
              </a:lnSpc>
              <a:buSzPts val="2000"/>
            </a:pPr>
            <a:r>
              <a:rPr lang="en-US" sz="2000" dirty="0">
                <a:latin typeface="Calibri"/>
                <a:ea typeface="Calibri"/>
                <a:cs typeface="Calibri"/>
                <a:sym typeface="Calibri"/>
              </a:rPr>
              <a:t>Working with ESL – don’t miss collaboration opportunities</a:t>
            </a:r>
            <a:endParaRPr lang="en-US" dirty="0"/>
          </a:p>
          <a:p>
            <a:pPr marL="685800" lvl="1" indent="-228600">
              <a:lnSpc>
                <a:spcPct val="80000"/>
              </a:lnSpc>
              <a:buSzPts val="2000"/>
            </a:pPr>
            <a:r>
              <a:rPr lang="en-US" sz="2000" dirty="0">
                <a:latin typeface="Calibri"/>
                <a:ea typeface="Calibri"/>
                <a:cs typeface="Calibri"/>
                <a:sym typeface="Calibri"/>
              </a:rPr>
              <a:t>Declines in success rates were not as significant as math</a:t>
            </a:r>
            <a:endParaRPr lang="en-US" dirty="0"/>
          </a:p>
          <a:p>
            <a:pPr marL="685800" lvl="1" indent="-228600">
              <a:lnSpc>
                <a:spcPct val="80000"/>
              </a:lnSpc>
              <a:buSzPts val="2000"/>
            </a:pPr>
            <a:r>
              <a:rPr lang="en-US" sz="2000" dirty="0">
                <a:latin typeface="Calibri"/>
                <a:ea typeface="Calibri"/>
                <a:cs typeface="Calibri"/>
                <a:sym typeface="Calibri"/>
              </a:rPr>
              <a:t>Colleges offering one level below in English had an important effect for those feeling under-prepared and noncredit opportunities</a:t>
            </a:r>
            <a:endParaRPr lang="en-US" dirty="0"/>
          </a:p>
          <a:p>
            <a:pPr marL="685800" lvl="1" indent="-228600">
              <a:lnSpc>
                <a:spcPct val="80000"/>
              </a:lnSpc>
              <a:buSzPts val="2000"/>
            </a:pPr>
            <a:r>
              <a:rPr lang="en-US" sz="2000" dirty="0">
                <a:latin typeface="Calibri"/>
                <a:ea typeface="Calibri"/>
                <a:cs typeface="Calibri"/>
                <a:sym typeface="Calibri"/>
              </a:rPr>
              <a:t>Innovative support (ESL support for stats; Intrusive support; ESL/ English collaboration; ESL certificates; ESL – GE; Language issues in math; ESL placement and math placement should not be two separate actions)</a:t>
            </a:r>
            <a:endParaRPr lang="en-US" dirty="0"/>
          </a:p>
          <a:p>
            <a:pPr marL="50800" indent="0">
              <a:buNone/>
            </a:pPr>
            <a:endParaRPr lang="en-US" dirty="0"/>
          </a:p>
        </p:txBody>
      </p:sp>
    </p:spTree>
    <p:extLst>
      <p:ext uri="{BB962C8B-B14F-4D97-AF65-F5344CB8AC3E}">
        <p14:creationId xmlns:p14="http://schemas.microsoft.com/office/powerpoint/2010/main" val="27330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8b953975cd_2_2"/>
          <p:cNvSpPr txBox="1">
            <a:spLocks noGrp="1"/>
          </p:cNvSpPr>
          <p:nvPr>
            <p:ph type="title"/>
          </p:nvPr>
        </p:nvSpPr>
        <p:spPr>
          <a:xfrm>
            <a:off x="838200" y="713559"/>
            <a:ext cx="10515600" cy="1146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30" name="Google Shape;130;g8b953975cd_2_2"/>
          <p:cNvSpPr txBox="1">
            <a:spLocks noGrp="1"/>
          </p:cNvSpPr>
          <p:nvPr>
            <p:ph type="body" idx="1"/>
          </p:nvPr>
        </p:nvSpPr>
        <p:spPr>
          <a:xfrm>
            <a:off x="838200" y="1995487"/>
            <a:ext cx="10515600" cy="384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31" name="Google Shape;131;g8b953975cd_2_2"/>
          <p:cNvPicPr preferRelativeResize="0"/>
          <p:nvPr/>
        </p:nvPicPr>
        <p:blipFill>
          <a:blip r:embed="rId3">
            <a:alphaModFix/>
          </a:blip>
          <a:stretch>
            <a:fillRect/>
          </a:stretch>
        </p:blipFill>
        <p:spPr>
          <a:xfrm>
            <a:off x="838200" y="493175"/>
            <a:ext cx="10515600" cy="5543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5E51-0202-4A97-AF29-5F3F758ED472}"/>
              </a:ext>
            </a:extLst>
          </p:cNvPr>
          <p:cNvSpPr>
            <a:spLocks noGrp="1"/>
          </p:cNvSpPr>
          <p:nvPr>
            <p:ph type="title"/>
          </p:nvPr>
        </p:nvSpPr>
        <p:spPr/>
        <p:txBody>
          <a:bodyPr/>
          <a:lstStyle/>
          <a:p>
            <a:r>
              <a:rPr lang="en-US" dirty="0"/>
              <a:t>Important Factors for English AB 705 Implementation</a:t>
            </a:r>
          </a:p>
        </p:txBody>
      </p:sp>
      <p:sp>
        <p:nvSpPr>
          <p:cNvPr id="3" name="Content Placeholder 2">
            <a:extLst>
              <a:ext uri="{FF2B5EF4-FFF2-40B4-BE49-F238E27FC236}">
                <a16:creationId xmlns:a16="http://schemas.microsoft.com/office/drawing/2014/main" id="{BC3F245F-F9E2-45A1-AE6C-BD342A2002B5}"/>
              </a:ext>
            </a:extLst>
          </p:cNvPr>
          <p:cNvSpPr>
            <a:spLocks noGrp="1"/>
          </p:cNvSpPr>
          <p:nvPr>
            <p:ph sz="half" idx="1"/>
          </p:nvPr>
        </p:nvSpPr>
        <p:spPr/>
        <p:txBody>
          <a:bodyPr/>
          <a:lstStyle/>
          <a:p>
            <a:pPr marL="228600" lvl="0" indent="-228600">
              <a:spcBef>
                <a:spcPts val="0"/>
              </a:spcBef>
            </a:pPr>
            <a:r>
              <a:rPr lang="en-US" dirty="0"/>
              <a:t>How do we help under-prepared students?</a:t>
            </a:r>
          </a:p>
          <a:p>
            <a:pPr marL="228600" lvl="0" indent="-228600"/>
            <a:r>
              <a:rPr lang="en-US" dirty="0"/>
              <a:t>What pedagogical changes can be made?</a:t>
            </a:r>
          </a:p>
          <a:p>
            <a:pPr marL="228600" lvl="0" indent="-228600"/>
            <a:r>
              <a:rPr lang="en-US" dirty="0"/>
              <a:t>How soon do we proactively communicate with the student?</a:t>
            </a:r>
          </a:p>
          <a:p>
            <a:pPr marL="228600" lvl="0" indent="-228600"/>
            <a:r>
              <a:rPr lang="en-US" dirty="0"/>
              <a:t>Interpersonal pairing and mentoring in the class may mitigate some issues for students</a:t>
            </a:r>
          </a:p>
          <a:p>
            <a:pPr marL="228600" lvl="0" indent="-228600"/>
            <a:r>
              <a:rPr lang="en-US" dirty="0"/>
              <a:t>How do we work collaboratively with ESL and noncredit?</a:t>
            </a:r>
          </a:p>
          <a:p>
            <a:endParaRPr lang="en-US" dirty="0"/>
          </a:p>
        </p:txBody>
      </p:sp>
    </p:spTree>
    <p:extLst>
      <p:ext uri="{BB962C8B-B14F-4D97-AF65-F5344CB8AC3E}">
        <p14:creationId xmlns:p14="http://schemas.microsoft.com/office/powerpoint/2010/main" val="957584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144;p11">
            <a:extLst>
              <a:ext uri="{FF2B5EF4-FFF2-40B4-BE49-F238E27FC236}">
                <a16:creationId xmlns:a16="http://schemas.microsoft.com/office/drawing/2014/main" id="{3947085E-694E-4630-A3E3-36BC60F583D7}"/>
              </a:ext>
            </a:extLst>
          </p:cNvPr>
          <p:cNvGraphicFramePr>
            <a:graphicFrameLocks noGrp="1"/>
          </p:cNvGraphicFramePr>
          <p:nvPr>
            <p:ph sz="half" idx="1"/>
            <p:extLst>
              <p:ext uri="{D42A27DB-BD31-4B8C-83A1-F6EECF244321}">
                <p14:modId xmlns:p14="http://schemas.microsoft.com/office/powerpoint/2010/main" val="2761104735"/>
              </p:ext>
            </p:extLst>
          </p:nvPr>
        </p:nvGraphicFramePr>
        <p:xfrm>
          <a:off x="838200" y="728664"/>
          <a:ext cx="10515600" cy="5116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816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EC6B-BAEB-44C6-85D2-077899E6B8E1}"/>
              </a:ext>
            </a:extLst>
          </p:cNvPr>
          <p:cNvSpPr>
            <a:spLocks noGrp="1"/>
          </p:cNvSpPr>
          <p:nvPr>
            <p:ph type="title"/>
          </p:nvPr>
        </p:nvSpPr>
        <p:spPr>
          <a:xfrm>
            <a:off x="838200" y="713560"/>
            <a:ext cx="10515600" cy="578528"/>
          </a:xfrm>
        </p:spPr>
        <p:txBody>
          <a:bodyPr>
            <a:normAutofit fontScale="90000"/>
          </a:bodyPr>
          <a:lstStyle/>
          <a:p>
            <a:r>
              <a:rPr lang="en-US" dirty="0"/>
              <a:t>Examining English Equity in Placement and Completion</a:t>
            </a:r>
          </a:p>
        </p:txBody>
      </p:sp>
      <p:graphicFrame>
        <p:nvGraphicFramePr>
          <p:cNvPr id="4" name="Google Shape;151;p12">
            <a:extLst>
              <a:ext uri="{FF2B5EF4-FFF2-40B4-BE49-F238E27FC236}">
                <a16:creationId xmlns:a16="http://schemas.microsoft.com/office/drawing/2014/main" id="{BB66A755-7024-4ED7-962F-F5F569E342D6}"/>
              </a:ext>
            </a:extLst>
          </p:cNvPr>
          <p:cNvGraphicFramePr>
            <a:graphicFrameLocks noGrp="1"/>
          </p:cNvGraphicFramePr>
          <p:nvPr>
            <p:ph sz="half" idx="1"/>
            <p:extLst>
              <p:ext uri="{D42A27DB-BD31-4B8C-83A1-F6EECF244321}">
                <p14:modId xmlns:p14="http://schemas.microsoft.com/office/powerpoint/2010/main" val="3354627355"/>
              </p:ext>
            </p:extLst>
          </p:nvPr>
        </p:nvGraphicFramePr>
        <p:xfrm>
          <a:off x="838200" y="1995488"/>
          <a:ext cx="10515600" cy="3849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06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155643" y="713559"/>
            <a:ext cx="2597285" cy="271544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accent2"/>
              </a:buClr>
              <a:buSzPts val="3240"/>
              <a:buFont typeface="Palatino"/>
              <a:buNone/>
            </a:pPr>
            <a:r>
              <a:rPr lang="en-US" sz="3240" dirty="0"/>
              <a:t>Examining English Equity in Placement and Completion</a:t>
            </a:r>
            <a:endParaRPr dirty="0"/>
          </a:p>
        </p:txBody>
      </p:sp>
      <p:graphicFrame>
        <p:nvGraphicFramePr>
          <p:cNvPr id="151" name="Google Shape;151;p12"/>
          <p:cNvGraphicFramePr/>
          <p:nvPr>
            <p:extLst>
              <p:ext uri="{D42A27DB-BD31-4B8C-83A1-F6EECF244321}">
                <p14:modId xmlns:p14="http://schemas.microsoft.com/office/powerpoint/2010/main" val="3041081488"/>
              </p:ext>
            </p:extLst>
          </p:nvPr>
        </p:nvGraphicFramePr>
        <p:xfrm>
          <a:off x="2752928" y="114299"/>
          <a:ext cx="8600872" cy="63150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0715-3713-47A5-8D84-67F6B42C1336}"/>
              </a:ext>
            </a:extLst>
          </p:cNvPr>
          <p:cNvSpPr>
            <a:spLocks noGrp="1"/>
          </p:cNvSpPr>
          <p:nvPr>
            <p:ph type="title"/>
          </p:nvPr>
        </p:nvSpPr>
        <p:spPr>
          <a:xfrm>
            <a:off x="261731" y="872585"/>
            <a:ext cx="1964634" cy="2715441"/>
          </a:xfrm>
        </p:spPr>
        <p:txBody>
          <a:bodyPr>
            <a:normAutofit fontScale="90000"/>
          </a:bodyPr>
          <a:lstStyle/>
          <a:p>
            <a:r>
              <a:rPr lang="en-US" dirty="0"/>
              <a:t>College of the Canyons English Data</a:t>
            </a:r>
          </a:p>
        </p:txBody>
      </p:sp>
      <p:pic>
        <p:nvPicPr>
          <p:cNvPr id="4" name="Google Shape;158;p13" descr="A screenshot of a map&#10;&#10;Description automatically generated">
            <a:extLst>
              <a:ext uri="{FF2B5EF4-FFF2-40B4-BE49-F238E27FC236}">
                <a16:creationId xmlns:a16="http://schemas.microsoft.com/office/drawing/2014/main" id="{99B56377-F8B6-4DD2-BE2F-DBCDACF87EC9}"/>
              </a:ext>
            </a:extLst>
          </p:cNvPr>
          <p:cNvPicPr preferRelativeResize="0">
            <a:picLocks noGrp="1"/>
          </p:cNvPicPr>
          <p:nvPr>
            <p:ph sz="half" idx="1"/>
          </p:nvPr>
        </p:nvPicPr>
        <p:blipFill rotWithShape="1">
          <a:blip r:embed="rId2">
            <a:alphaModFix/>
          </a:blip>
          <a:srcRect/>
          <a:stretch/>
        </p:blipFill>
        <p:spPr>
          <a:xfrm>
            <a:off x="2547442" y="872586"/>
            <a:ext cx="9382827" cy="4943486"/>
          </a:xfrm>
          <a:prstGeom prst="rect">
            <a:avLst/>
          </a:prstGeom>
          <a:noFill/>
          <a:ln>
            <a:noFill/>
          </a:ln>
        </p:spPr>
      </p:pic>
    </p:spTree>
    <p:extLst>
      <p:ext uri="{BB962C8B-B14F-4D97-AF65-F5344CB8AC3E}">
        <p14:creationId xmlns:p14="http://schemas.microsoft.com/office/powerpoint/2010/main" val="576343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aphicFrame>
        <p:nvGraphicFramePr>
          <p:cNvPr id="164" name="Google Shape;164;p14"/>
          <p:cNvGraphicFramePr/>
          <p:nvPr>
            <p:extLst>
              <p:ext uri="{D42A27DB-BD31-4B8C-83A1-F6EECF244321}">
                <p14:modId xmlns:p14="http://schemas.microsoft.com/office/powerpoint/2010/main" val="4011986063"/>
              </p:ext>
            </p:extLst>
          </p:nvPr>
        </p:nvGraphicFramePr>
        <p:xfrm>
          <a:off x="228601" y="114300"/>
          <a:ext cx="11744324" cy="60007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oogle Shape;48;p2"/>
          <p:cNvSpPr txBox="1">
            <a:spLocks noGrp="1"/>
          </p:cNvSpPr>
          <p:nvPr>
            <p:ph type="title"/>
          </p:nvPr>
        </p:nvSpPr>
        <p:spPr>
          <a:xfrm>
            <a:off x="686834" y="1153572"/>
            <a:ext cx="3200400" cy="4461163"/>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lt1"/>
              </a:buClr>
              <a:buSzPts val="3240"/>
            </a:pPr>
            <a:r>
              <a:rPr lang="en-US" sz="3100" kern="1200" dirty="0">
                <a:solidFill>
                  <a:srgbClr val="FFFFFF"/>
                </a:solidFill>
                <a:latin typeface="+mj-lt"/>
                <a:ea typeface="+mj-ea"/>
                <a:cs typeface="+mj-cs"/>
              </a:rPr>
              <a:t>Breakout IV</a:t>
            </a: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Evaluation of Placement and Course-Taking Success: Follow-up Conversations for Math, English, and ESL</a:t>
            </a:r>
          </a:p>
        </p:txBody>
      </p:sp>
      <p:sp>
        <p:nvSpPr>
          <p:cNvPr id="58" name="Arc 5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Google Shape;49;p2"/>
          <p:cNvSpPr txBox="1">
            <a:spLocks noGrp="1"/>
          </p:cNvSpPr>
          <p:nvPr>
            <p:ph type="body" idx="2"/>
          </p:nvPr>
        </p:nvSpPr>
        <p:spPr>
          <a:xfrm>
            <a:off x="4447308" y="591344"/>
            <a:ext cx="6906491" cy="5585619"/>
          </a:xfrm>
          <a:prstGeom prst="rect">
            <a:avLst/>
          </a:prstGeom>
        </p:spPr>
        <p:txBody>
          <a:bodyPr spcFirstLastPara="1" vert="horz" lIns="91440" tIns="45720" rIns="91440" bIns="45720" rtlCol="0" anchor="ctr" anchorCtr="0">
            <a:normAutofit/>
          </a:bodyPr>
          <a:lstStyle/>
          <a:p>
            <a:pPr marL="0" lvl="0" indent="-228600">
              <a:spcBef>
                <a:spcPts val="0"/>
              </a:spcBef>
              <a:spcAft>
                <a:spcPts val="0"/>
              </a:spcAft>
              <a:buClr>
                <a:srgbClr val="674831"/>
              </a:buClr>
              <a:buSzPts val="2800"/>
              <a:buFont typeface="Arial" panose="020B0604020202020204" pitchFamily="34" charset="0"/>
              <a:buChar char="•"/>
            </a:pPr>
            <a:r>
              <a:rPr lang="en-US" kern="1200" dirty="0">
                <a:solidFill>
                  <a:schemeClr val="tx1"/>
                </a:solidFill>
                <a:latin typeface="+mn-lt"/>
                <a:ea typeface="+mn-ea"/>
                <a:cs typeface="+mn-cs"/>
              </a:rPr>
              <a:t>Math, English and ESL faculty will review and discuss discipline-specific statewide data and share placement practices in a brief introduction and then go into breakout rooms by disciplines. The ESL dialogue will also include a sharing of planned placement practices for Fall 2020. This session will conclude with a final discussion summarizing what was learned in all the breakout rooms.</a:t>
            </a:r>
          </a:p>
          <a:p>
            <a:pPr marL="0" lvl="0" indent="-228600">
              <a:spcBef>
                <a:spcPts val="1000"/>
              </a:spcBef>
              <a:spcAft>
                <a:spcPts val="0"/>
              </a:spcAft>
              <a:buClr>
                <a:srgbClr val="674831"/>
              </a:buClr>
              <a:buSzPts val="2800"/>
              <a:buFont typeface="Arial" panose="020B0604020202020204" pitchFamily="34" charset="0"/>
              <a:buChar char="•"/>
            </a:pPr>
            <a:endParaRPr lang="en-US" kern="1200" dirty="0">
              <a:solidFill>
                <a:schemeClr val="tx1"/>
              </a:solidFill>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aphicFrame>
        <p:nvGraphicFramePr>
          <p:cNvPr id="170" name="Google Shape;170;p15"/>
          <p:cNvGraphicFramePr/>
          <p:nvPr>
            <p:extLst>
              <p:ext uri="{D42A27DB-BD31-4B8C-83A1-F6EECF244321}">
                <p14:modId xmlns:p14="http://schemas.microsoft.com/office/powerpoint/2010/main" val="3064666307"/>
              </p:ext>
            </p:extLst>
          </p:nvPr>
        </p:nvGraphicFramePr>
        <p:xfrm>
          <a:off x="0" y="139064"/>
          <a:ext cx="12049760" cy="66376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2298-7163-4C01-B74D-65DF755A4F90}"/>
              </a:ext>
            </a:extLst>
          </p:cNvPr>
          <p:cNvSpPr>
            <a:spLocks noGrp="1"/>
          </p:cNvSpPr>
          <p:nvPr>
            <p:ph type="title"/>
          </p:nvPr>
        </p:nvSpPr>
        <p:spPr>
          <a:xfrm>
            <a:off x="342900" y="713559"/>
            <a:ext cx="11849100" cy="658041"/>
          </a:xfrm>
        </p:spPr>
        <p:txBody>
          <a:bodyPr>
            <a:normAutofit/>
          </a:bodyPr>
          <a:lstStyle/>
          <a:p>
            <a:r>
              <a:rPr lang="en-US" dirty="0"/>
              <a:t>AB705 Implementation &amp; Equity - Some Considerations</a:t>
            </a:r>
          </a:p>
        </p:txBody>
      </p:sp>
      <p:sp>
        <p:nvSpPr>
          <p:cNvPr id="3" name="Content Placeholder 2">
            <a:extLst>
              <a:ext uri="{FF2B5EF4-FFF2-40B4-BE49-F238E27FC236}">
                <a16:creationId xmlns:a16="http://schemas.microsoft.com/office/drawing/2014/main" id="{98B31D91-F0C5-4AA4-A510-E984CBA07DB0}"/>
              </a:ext>
            </a:extLst>
          </p:cNvPr>
          <p:cNvSpPr>
            <a:spLocks noGrp="1"/>
          </p:cNvSpPr>
          <p:nvPr>
            <p:ph sz="half" idx="1"/>
          </p:nvPr>
        </p:nvSpPr>
        <p:spPr>
          <a:xfrm>
            <a:off x="838200" y="1500189"/>
            <a:ext cx="10515600" cy="4415996"/>
          </a:xfrm>
        </p:spPr>
        <p:txBody>
          <a:bodyPr>
            <a:normAutofit fontScale="62500" lnSpcReduction="20000"/>
          </a:bodyPr>
          <a:lstStyle/>
          <a:p>
            <a:pPr marL="0" lvl="0" indent="0">
              <a:spcBef>
                <a:spcPts val="0"/>
              </a:spcBef>
              <a:buNone/>
            </a:pPr>
            <a:r>
              <a:rPr lang="en-US" sz="3600" dirty="0"/>
              <a:t>Clarifying the Path</a:t>
            </a:r>
          </a:p>
          <a:p>
            <a:pPr marL="0" lvl="0" indent="0">
              <a:spcBef>
                <a:spcPts val="0"/>
              </a:spcBef>
              <a:buNone/>
            </a:pPr>
            <a:endParaRPr lang="en-US" dirty="0"/>
          </a:p>
          <a:p>
            <a:pPr lvl="0" indent="-342900">
              <a:spcBef>
                <a:spcPts val="0"/>
              </a:spcBef>
              <a:buSzPts val="1800"/>
            </a:pPr>
            <a:r>
              <a:rPr lang="en-US" dirty="0"/>
              <a:t>What processes are in place to identify underprepared students during the enrollment process?</a:t>
            </a:r>
          </a:p>
          <a:p>
            <a:pPr marL="0" lvl="0" indent="0">
              <a:spcBef>
                <a:spcPts val="0"/>
              </a:spcBef>
              <a:buNone/>
            </a:pPr>
            <a:endParaRPr lang="en-US" sz="3600" dirty="0"/>
          </a:p>
          <a:p>
            <a:pPr marL="0" lvl="0" indent="0">
              <a:spcBef>
                <a:spcPts val="0"/>
              </a:spcBef>
              <a:buNone/>
            </a:pPr>
            <a:r>
              <a:rPr lang="en-US" sz="3600" dirty="0"/>
              <a:t>Entering the Path</a:t>
            </a:r>
          </a:p>
          <a:p>
            <a:pPr marL="0" lvl="0" indent="0">
              <a:spcBef>
                <a:spcPts val="0"/>
              </a:spcBef>
              <a:buNone/>
            </a:pPr>
            <a:endParaRPr lang="en-US" dirty="0"/>
          </a:p>
          <a:p>
            <a:pPr lvl="0" indent="-342900">
              <a:spcBef>
                <a:spcPts val="0"/>
              </a:spcBef>
              <a:buSzPts val="1800"/>
            </a:pPr>
            <a:r>
              <a:rPr lang="en-US" dirty="0"/>
              <a:t>When students refuse to register in math, English, or ESL, drop before or during a course, or do not receive a passing grade, what are the tracking protocols to ensure they do not fall through the cracks?</a:t>
            </a:r>
          </a:p>
          <a:p>
            <a:pPr marL="0" lvl="0" indent="0">
              <a:spcBef>
                <a:spcPts val="0"/>
              </a:spcBef>
              <a:buNone/>
            </a:pPr>
            <a:endParaRPr lang="en-US" sz="3600" dirty="0"/>
          </a:p>
          <a:p>
            <a:pPr marL="0" lvl="0" indent="0">
              <a:spcBef>
                <a:spcPts val="0"/>
              </a:spcBef>
              <a:buNone/>
            </a:pPr>
            <a:r>
              <a:rPr lang="en-US" sz="3600" dirty="0"/>
              <a:t>Staying on the Path</a:t>
            </a:r>
          </a:p>
          <a:p>
            <a:pPr marL="0" lvl="0" indent="0">
              <a:spcBef>
                <a:spcPts val="0"/>
              </a:spcBef>
              <a:buNone/>
            </a:pPr>
            <a:endParaRPr lang="en-US" dirty="0"/>
          </a:p>
          <a:p>
            <a:pPr lvl="0" indent="-342900">
              <a:spcBef>
                <a:spcPts val="0"/>
              </a:spcBef>
              <a:buSzPts val="1800"/>
            </a:pPr>
            <a:r>
              <a:rPr lang="en-US" dirty="0"/>
              <a:t>What collaboration do math, English, and ESL departments participate in with special support programs (EOPS, Umoja, Puente, DSPS, Veterans, etc.) to understand the needs of disproportionately impacted students?</a:t>
            </a:r>
          </a:p>
          <a:p>
            <a:pPr marL="0" lvl="0" indent="0">
              <a:spcBef>
                <a:spcPts val="0"/>
              </a:spcBef>
              <a:buNone/>
            </a:pPr>
            <a:endParaRPr lang="en-US" sz="3600" dirty="0"/>
          </a:p>
          <a:p>
            <a:pPr marL="0" lvl="0" indent="0">
              <a:spcBef>
                <a:spcPts val="0"/>
              </a:spcBef>
              <a:buNone/>
            </a:pPr>
            <a:r>
              <a:rPr lang="en-US" sz="3600" dirty="0"/>
              <a:t>Ensured Learning</a:t>
            </a:r>
          </a:p>
          <a:p>
            <a:pPr marL="0" lvl="0" indent="0">
              <a:spcBef>
                <a:spcPts val="0"/>
              </a:spcBef>
              <a:buNone/>
            </a:pPr>
            <a:endParaRPr lang="en-US" dirty="0"/>
          </a:p>
          <a:p>
            <a:pPr lvl="0" indent="-342900">
              <a:spcBef>
                <a:spcPts val="0"/>
              </a:spcBef>
              <a:buSzPts val="1800"/>
            </a:pPr>
            <a:r>
              <a:rPr lang="en-US" dirty="0"/>
              <a:t>What professional development for faculty in math, English, and ESL is specifically designed to support their understanding of equity and culturally responsive teaching and learning?</a:t>
            </a:r>
            <a:endParaRPr lang="en-US" sz="3200" dirty="0">
              <a:solidFill>
                <a:srgbClr val="0000FF"/>
              </a:solidFill>
            </a:endParaRPr>
          </a:p>
          <a:p>
            <a:endParaRPr lang="en-US" dirty="0"/>
          </a:p>
        </p:txBody>
      </p:sp>
    </p:spTree>
    <p:extLst>
      <p:ext uri="{BB962C8B-B14F-4D97-AF65-F5344CB8AC3E}">
        <p14:creationId xmlns:p14="http://schemas.microsoft.com/office/powerpoint/2010/main" val="276122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EFC5B-D1B3-4541-871F-C0C276C907D1}"/>
              </a:ext>
            </a:extLst>
          </p:cNvPr>
          <p:cNvSpPr>
            <a:spLocks noGrp="1"/>
          </p:cNvSpPr>
          <p:nvPr>
            <p:ph type="title"/>
          </p:nvPr>
        </p:nvSpPr>
        <p:spPr>
          <a:xfrm>
            <a:off x="831850" y="3310152"/>
            <a:ext cx="10515600" cy="561761"/>
          </a:xfrm>
        </p:spPr>
        <p:txBody>
          <a:bodyPr>
            <a:normAutofit fontScale="90000"/>
          </a:bodyPr>
          <a:lstStyle/>
          <a:p>
            <a:r>
              <a:rPr lang="en-US" dirty="0"/>
              <a:t>ESL Breakout Leads</a:t>
            </a:r>
          </a:p>
        </p:txBody>
      </p:sp>
      <p:sp>
        <p:nvSpPr>
          <p:cNvPr id="5" name="Text Placeholder 4">
            <a:extLst>
              <a:ext uri="{FF2B5EF4-FFF2-40B4-BE49-F238E27FC236}">
                <a16:creationId xmlns:a16="http://schemas.microsoft.com/office/drawing/2014/main" id="{80527074-B756-44C4-964A-D45010C33E8A}"/>
              </a:ext>
            </a:extLst>
          </p:cNvPr>
          <p:cNvSpPr>
            <a:spLocks noGrp="1"/>
          </p:cNvSpPr>
          <p:nvPr>
            <p:ph type="body" idx="1"/>
          </p:nvPr>
        </p:nvSpPr>
        <p:spPr>
          <a:xfrm>
            <a:off x="228600" y="3871913"/>
            <a:ext cx="11118850" cy="2217737"/>
          </a:xfrm>
        </p:spPr>
        <p:txBody>
          <a:bodyPr>
            <a:normAutofit fontScale="92500" lnSpcReduction="20000"/>
          </a:bodyPr>
          <a:lstStyle/>
          <a:p>
            <a:pPr algn="l"/>
            <a:r>
              <a:rPr lang="en-US" b="1" dirty="0">
                <a:solidFill>
                  <a:schemeClr val="bg2"/>
                </a:solidFill>
              </a:rPr>
              <a:t>Lisa </a:t>
            </a:r>
            <a:r>
              <a:rPr lang="en-US" b="1" dirty="0" err="1">
                <a:solidFill>
                  <a:schemeClr val="bg2"/>
                </a:solidFill>
              </a:rPr>
              <a:t>Saperston</a:t>
            </a:r>
            <a:r>
              <a:rPr lang="en-US" b="1" dirty="0">
                <a:solidFill>
                  <a:schemeClr val="bg2"/>
                </a:solidFill>
              </a:rPr>
              <a:t>: ESL Faculty, LACCD</a:t>
            </a:r>
            <a:endParaRPr lang="en-US" dirty="0">
              <a:solidFill>
                <a:schemeClr val="bg2"/>
              </a:solidFill>
            </a:endParaRPr>
          </a:p>
          <a:p>
            <a:pPr lvl="1" fontAlgn="base"/>
            <a:r>
              <a:rPr lang="en-US" dirty="0">
                <a:solidFill>
                  <a:schemeClr val="bg2"/>
                </a:solidFill>
              </a:rPr>
              <a:t>ASCCC Curriculum Committee , CCCCO AB705 ESL Advisory committee &amp; CB21 ESL Workgroup</a:t>
            </a:r>
          </a:p>
          <a:p>
            <a:pPr algn="l"/>
            <a:r>
              <a:rPr lang="en-US" u="sng" dirty="0">
                <a:solidFill>
                  <a:schemeClr val="bg2"/>
                </a:solidFill>
                <a:hlinkClick r:id="rId2">
                  <a:extLst>
                    <a:ext uri="{A12FA001-AC4F-418D-AE19-62706E023703}">
                      <ahyp:hlinkClr xmlns:ahyp="http://schemas.microsoft.com/office/drawing/2018/hyperlinkcolor" val="tx"/>
                    </a:ext>
                  </a:extLst>
                </a:hlinkClick>
              </a:rPr>
              <a:t>LACCD Placement Information</a:t>
            </a:r>
            <a:endParaRPr lang="en-US" dirty="0">
              <a:solidFill>
                <a:schemeClr val="bg2"/>
              </a:solidFill>
            </a:endParaRPr>
          </a:p>
          <a:p>
            <a:pPr algn="l"/>
            <a:endParaRPr lang="en-US" b="1" dirty="0">
              <a:solidFill>
                <a:schemeClr val="bg2"/>
              </a:solidFill>
            </a:endParaRPr>
          </a:p>
          <a:p>
            <a:pPr algn="l"/>
            <a:r>
              <a:rPr lang="en-US" b="1" dirty="0">
                <a:solidFill>
                  <a:schemeClr val="bg2"/>
                </a:solidFill>
              </a:rPr>
              <a:t>Kathryn Wada: ESL Faculty, Cypress College</a:t>
            </a:r>
            <a:endParaRPr lang="en-US" dirty="0">
              <a:solidFill>
                <a:schemeClr val="bg2"/>
              </a:solidFill>
            </a:endParaRPr>
          </a:p>
          <a:p>
            <a:pPr lvl="1" fontAlgn="base"/>
            <a:r>
              <a:rPr lang="en-US" dirty="0">
                <a:solidFill>
                  <a:schemeClr val="bg2"/>
                </a:solidFill>
              </a:rPr>
              <a:t>CCCCO AB705 Implementation committee, CCCCO AB705 ESL Advisory committee &amp; CB21 ESL Workgroup</a:t>
            </a:r>
          </a:p>
          <a:p>
            <a:pPr algn="l"/>
            <a:r>
              <a:rPr lang="en-US" u="sng" dirty="0">
                <a:solidFill>
                  <a:schemeClr val="bg2"/>
                </a:solidFill>
                <a:hlinkClick r:id="rId2">
                  <a:extLst>
                    <a:ext uri="{A12FA001-AC4F-418D-AE19-62706E023703}">
                      <ahyp:hlinkClr xmlns:ahyp="http://schemas.microsoft.com/office/drawing/2018/hyperlinkcolor" val="tx"/>
                    </a:ext>
                  </a:extLst>
                </a:hlinkClick>
              </a:rPr>
              <a:t>Cypress College Assessment Center Link</a:t>
            </a:r>
            <a:endParaRPr lang="en-US" dirty="0">
              <a:solidFill>
                <a:schemeClr val="bg2"/>
              </a:solidFill>
            </a:endParaRPr>
          </a:p>
          <a:p>
            <a:pPr algn="l"/>
            <a:endParaRPr lang="en-US" dirty="0">
              <a:solidFill>
                <a:schemeClr val="bg2"/>
              </a:solidFill>
            </a:endParaRPr>
          </a:p>
        </p:txBody>
      </p:sp>
    </p:spTree>
    <p:extLst>
      <p:ext uri="{BB962C8B-B14F-4D97-AF65-F5344CB8AC3E}">
        <p14:creationId xmlns:p14="http://schemas.microsoft.com/office/powerpoint/2010/main" val="336023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6B7-C8C6-4BD9-9322-801F10B1E062}"/>
              </a:ext>
            </a:extLst>
          </p:cNvPr>
          <p:cNvSpPr>
            <a:spLocks noGrp="1"/>
          </p:cNvSpPr>
          <p:nvPr>
            <p:ph type="title"/>
          </p:nvPr>
        </p:nvSpPr>
        <p:spPr/>
        <p:txBody>
          <a:bodyPr>
            <a:normAutofit/>
          </a:bodyPr>
          <a:lstStyle/>
          <a:p>
            <a:r>
              <a:rPr lang="en-US" b="1" dirty="0"/>
              <a:t>Fielding Questions </a:t>
            </a:r>
            <a:br>
              <a:rPr lang="en-US" dirty="0"/>
            </a:br>
            <a:endParaRPr lang="en-US" dirty="0"/>
          </a:p>
        </p:txBody>
      </p:sp>
      <p:sp>
        <p:nvSpPr>
          <p:cNvPr id="3" name="Content Placeholder 2">
            <a:extLst>
              <a:ext uri="{FF2B5EF4-FFF2-40B4-BE49-F238E27FC236}">
                <a16:creationId xmlns:a16="http://schemas.microsoft.com/office/drawing/2014/main" id="{2E8CEE86-5A7A-4F4A-96F1-805809BBF771}"/>
              </a:ext>
            </a:extLst>
          </p:cNvPr>
          <p:cNvSpPr>
            <a:spLocks noGrp="1"/>
          </p:cNvSpPr>
          <p:nvPr>
            <p:ph sz="half" idx="1"/>
          </p:nvPr>
        </p:nvSpPr>
        <p:spPr/>
        <p:txBody>
          <a:bodyPr/>
          <a:lstStyle/>
          <a:p>
            <a:pPr fontAlgn="base"/>
            <a:r>
              <a:rPr lang="en-US" dirty="0"/>
              <a:t>We invite you to share your questions, thoughts, local practices, and any concerns during our presentation. </a:t>
            </a:r>
          </a:p>
          <a:p>
            <a:pPr fontAlgn="base"/>
            <a:r>
              <a:rPr lang="en-US" dirty="0"/>
              <a:t>Please type any information that you want to share in the Google Doc available </a:t>
            </a:r>
            <a:r>
              <a:rPr lang="en-US" u="sng" dirty="0">
                <a:hlinkClick r:id="rId2"/>
              </a:rPr>
              <a:t>here</a:t>
            </a:r>
            <a:r>
              <a:rPr lang="en-US" dirty="0"/>
              <a:t>. </a:t>
            </a:r>
          </a:p>
          <a:p>
            <a:pPr fontAlgn="base"/>
            <a:r>
              <a:rPr lang="en-US" dirty="0"/>
              <a:t>A representative from ASCCC is monitoring the document and will share your thoughts and questions with the presenters.</a:t>
            </a:r>
          </a:p>
          <a:p>
            <a:pPr marL="50800" indent="0">
              <a:buNone/>
            </a:pPr>
            <a:endParaRPr lang="en-US" dirty="0"/>
          </a:p>
        </p:txBody>
      </p:sp>
    </p:spTree>
    <p:extLst>
      <p:ext uri="{BB962C8B-B14F-4D97-AF65-F5344CB8AC3E}">
        <p14:creationId xmlns:p14="http://schemas.microsoft.com/office/powerpoint/2010/main" val="2151273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6B7-C8C6-4BD9-9322-801F10B1E062}"/>
              </a:ext>
            </a:extLst>
          </p:cNvPr>
          <p:cNvSpPr>
            <a:spLocks noGrp="1"/>
          </p:cNvSpPr>
          <p:nvPr>
            <p:ph type="title"/>
          </p:nvPr>
        </p:nvSpPr>
        <p:spPr/>
        <p:txBody>
          <a:bodyPr>
            <a:normAutofit/>
          </a:bodyPr>
          <a:lstStyle/>
          <a:p>
            <a:r>
              <a:rPr lang="en-US" b="1" dirty="0"/>
              <a:t>AB 705 and ESL:</a:t>
            </a:r>
            <a:r>
              <a:rPr lang="en-US" dirty="0"/>
              <a:t>:</a:t>
            </a:r>
          </a:p>
        </p:txBody>
      </p:sp>
      <p:sp>
        <p:nvSpPr>
          <p:cNvPr id="3" name="Content Placeholder 2">
            <a:extLst>
              <a:ext uri="{FF2B5EF4-FFF2-40B4-BE49-F238E27FC236}">
                <a16:creationId xmlns:a16="http://schemas.microsoft.com/office/drawing/2014/main" id="{2E8CEE86-5A7A-4F4A-96F1-805809BBF771}"/>
              </a:ext>
            </a:extLst>
          </p:cNvPr>
          <p:cNvSpPr>
            <a:spLocks noGrp="1"/>
          </p:cNvSpPr>
          <p:nvPr>
            <p:ph sz="half" idx="1"/>
          </p:nvPr>
        </p:nvSpPr>
        <p:spPr/>
        <p:txBody>
          <a:bodyPr>
            <a:normAutofit/>
          </a:bodyPr>
          <a:lstStyle/>
          <a:p>
            <a:pPr marL="50800" indent="0">
              <a:buNone/>
            </a:pPr>
            <a:r>
              <a:rPr lang="en-US" sz="4400" dirty="0"/>
              <a:t>Success into and beyond the Goal of Transfer-Level Composition</a:t>
            </a:r>
          </a:p>
          <a:p>
            <a:pPr marL="50800" indent="0">
              <a:buNone/>
            </a:pPr>
            <a:br>
              <a:rPr lang="en-US" sz="4400" dirty="0"/>
            </a:br>
            <a:endParaRPr lang="en-US" sz="4400" dirty="0"/>
          </a:p>
        </p:txBody>
      </p:sp>
    </p:spTree>
    <p:extLst>
      <p:ext uri="{BB962C8B-B14F-4D97-AF65-F5344CB8AC3E}">
        <p14:creationId xmlns:p14="http://schemas.microsoft.com/office/powerpoint/2010/main" val="1338561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4F9C4A-CD17-4AF6-BE86-272C907C3631}"/>
              </a:ext>
            </a:extLst>
          </p:cNvPr>
          <p:cNvSpPr>
            <a:spLocks noGrp="1"/>
          </p:cNvSpPr>
          <p:nvPr>
            <p:ph sz="half" idx="1"/>
          </p:nvPr>
        </p:nvSpPr>
        <p:spPr/>
        <p:txBody>
          <a:bodyPr/>
          <a:lstStyle/>
          <a:p>
            <a:pPr fontAlgn="base"/>
            <a:r>
              <a:rPr lang="en-US" dirty="0"/>
              <a:t>Nine Colleges – One District GSP Tool</a:t>
            </a:r>
          </a:p>
          <a:p>
            <a:pPr fontAlgn="base"/>
            <a:r>
              <a:rPr lang="en-US" dirty="0"/>
              <a:t>Directions in Korean, Russian, Spanish,  Armenian</a:t>
            </a:r>
          </a:p>
          <a:p>
            <a:pPr fontAlgn="base"/>
            <a:r>
              <a:rPr lang="en-US" dirty="0"/>
              <a:t>Survey Questions </a:t>
            </a:r>
          </a:p>
          <a:p>
            <a:pPr fontAlgn="base"/>
            <a:r>
              <a:rPr lang="en-US" dirty="0"/>
              <a:t>Guided self-placement </a:t>
            </a:r>
          </a:p>
          <a:p>
            <a:pPr fontAlgn="base"/>
            <a:r>
              <a:rPr lang="en-US" dirty="0"/>
              <a:t>Regular communication with counseling faculty</a:t>
            </a:r>
          </a:p>
          <a:p>
            <a:pPr fontAlgn="base"/>
            <a:r>
              <a:rPr lang="en-US" dirty="0"/>
              <a:t>May 'look' differently at each of the nine campuses</a:t>
            </a:r>
          </a:p>
          <a:p>
            <a:pPr marL="50800" indent="0">
              <a:buNone/>
            </a:pPr>
            <a:endParaRPr lang="en-US" dirty="0"/>
          </a:p>
        </p:txBody>
      </p:sp>
      <p:sp>
        <p:nvSpPr>
          <p:cNvPr id="5" name="Rectangle 4">
            <a:extLst>
              <a:ext uri="{FF2B5EF4-FFF2-40B4-BE49-F238E27FC236}">
                <a16:creationId xmlns:a16="http://schemas.microsoft.com/office/drawing/2014/main" id="{4412473E-50A1-4A00-AF1F-F1AA1D96A642}"/>
              </a:ext>
            </a:extLst>
          </p:cNvPr>
          <p:cNvSpPr/>
          <p:nvPr/>
        </p:nvSpPr>
        <p:spPr>
          <a:xfrm>
            <a:off x="533400" y="873681"/>
            <a:ext cx="10820400" cy="584775"/>
          </a:xfrm>
          <a:prstGeom prst="rect">
            <a:avLst/>
          </a:prstGeom>
        </p:spPr>
        <p:txBody>
          <a:bodyPr wrap="square">
            <a:spAutoFit/>
          </a:bodyPr>
          <a:lstStyle/>
          <a:p>
            <a:r>
              <a:rPr lang="en-US" sz="3200" dirty="0">
                <a:solidFill>
                  <a:srgbClr val="674831"/>
                </a:solidFill>
                <a:latin typeface="Calibri" panose="020F0502020204030204" pitchFamily="34" charset="0"/>
              </a:rPr>
              <a:t>LACCD ESL District Discipline Committee  </a:t>
            </a:r>
            <a:endParaRPr lang="en-US" sz="3200" dirty="0"/>
          </a:p>
        </p:txBody>
      </p:sp>
      <p:pic>
        <p:nvPicPr>
          <p:cNvPr id="1028" name="Picture 4" descr="LACC logo">
            <a:extLst>
              <a:ext uri="{FF2B5EF4-FFF2-40B4-BE49-F238E27FC236}">
                <a16:creationId xmlns:a16="http://schemas.microsoft.com/office/drawing/2014/main" id="{2181AAB3-2692-4BD2-B8FB-FA7392975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675" y="841147"/>
            <a:ext cx="225742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7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5E51-0202-4A97-AF29-5F3F758ED472}"/>
              </a:ext>
            </a:extLst>
          </p:cNvPr>
          <p:cNvSpPr>
            <a:spLocks noGrp="1"/>
          </p:cNvSpPr>
          <p:nvPr>
            <p:ph type="title"/>
          </p:nvPr>
        </p:nvSpPr>
        <p:spPr>
          <a:xfrm>
            <a:off x="242887" y="713559"/>
            <a:ext cx="10515600" cy="815204"/>
          </a:xfrm>
        </p:spPr>
        <p:txBody>
          <a:bodyPr/>
          <a:lstStyle/>
          <a:p>
            <a:r>
              <a:rPr lang="en-US" b="1" dirty="0"/>
              <a:t>Cypress College Guided Placement Tool </a:t>
            </a:r>
            <a:endParaRPr lang="en-US" dirty="0"/>
          </a:p>
        </p:txBody>
      </p:sp>
      <p:sp>
        <p:nvSpPr>
          <p:cNvPr id="6" name="Rectangle 5">
            <a:extLst>
              <a:ext uri="{FF2B5EF4-FFF2-40B4-BE49-F238E27FC236}">
                <a16:creationId xmlns:a16="http://schemas.microsoft.com/office/drawing/2014/main" id="{89CF2BF3-D8F4-40F1-AC76-727ABFE91E9E}"/>
              </a:ext>
            </a:extLst>
          </p:cNvPr>
          <p:cNvSpPr/>
          <p:nvPr/>
        </p:nvSpPr>
        <p:spPr>
          <a:xfrm>
            <a:off x="5978820" y="3275112"/>
            <a:ext cx="234360" cy="307777"/>
          </a:xfrm>
          <a:prstGeom prst="rect">
            <a:avLst/>
          </a:prstGeom>
        </p:spPr>
        <p:txBody>
          <a:bodyPr wrap="none">
            <a:spAutoFit/>
          </a:bodyPr>
          <a:lstStyle/>
          <a:p>
            <a:r>
              <a:rPr lang="en-US" dirty="0"/>
              <a:t> </a:t>
            </a:r>
          </a:p>
        </p:txBody>
      </p:sp>
      <p:pic>
        <p:nvPicPr>
          <p:cNvPr id="8" name="Picture 7" descr="A screenshot of a cell phone&#10;&#10;Description automatically generated">
            <a:extLst>
              <a:ext uri="{FF2B5EF4-FFF2-40B4-BE49-F238E27FC236}">
                <a16:creationId xmlns:a16="http://schemas.microsoft.com/office/drawing/2014/main" id="{A3FA4E90-D879-45DC-817D-2BC977DA1C6F}"/>
              </a:ext>
            </a:extLst>
          </p:cNvPr>
          <p:cNvPicPr>
            <a:picLocks noChangeAspect="1"/>
          </p:cNvPicPr>
          <p:nvPr/>
        </p:nvPicPr>
        <p:blipFill>
          <a:blip r:embed="rId2"/>
          <a:stretch>
            <a:fillRect/>
          </a:stretch>
        </p:blipFill>
        <p:spPr>
          <a:xfrm>
            <a:off x="335094" y="1497921"/>
            <a:ext cx="10423394" cy="4317092"/>
          </a:xfrm>
          <a:prstGeom prst="rect">
            <a:avLst/>
          </a:prstGeom>
        </p:spPr>
      </p:pic>
      <p:pic>
        <p:nvPicPr>
          <p:cNvPr id="3074" name="Picture 2" descr="Cypress College Guided Placement Tool for math and English">
            <a:extLst>
              <a:ext uri="{FF2B5EF4-FFF2-40B4-BE49-F238E27FC236}">
                <a16:creationId xmlns:a16="http://schemas.microsoft.com/office/drawing/2014/main" id="{7A74051A-9EA6-4775-9A6C-3611F1C7F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8781" y="520715"/>
            <a:ext cx="2919413" cy="120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913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931731-20BA-4A43-B9B1-8DCE58FAAD4A}"/>
              </a:ext>
            </a:extLst>
          </p:cNvPr>
          <p:cNvSpPr/>
          <p:nvPr/>
        </p:nvSpPr>
        <p:spPr>
          <a:xfrm>
            <a:off x="5978820" y="3275112"/>
            <a:ext cx="234360" cy="307777"/>
          </a:xfrm>
          <a:prstGeom prst="rect">
            <a:avLst/>
          </a:prstGeom>
        </p:spPr>
        <p:txBody>
          <a:bodyPr wrap="none">
            <a:spAutoFit/>
          </a:bodyPr>
          <a:lstStyle/>
          <a:p>
            <a:r>
              <a:rPr lang="en-US" dirty="0"/>
              <a:t> </a:t>
            </a:r>
          </a:p>
        </p:txBody>
      </p:sp>
      <p:pic>
        <p:nvPicPr>
          <p:cNvPr id="4098" name="Picture 2" descr="Cypress College Guided Placement Tool for math and English">
            <a:extLst>
              <a:ext uri="{FF2B5EF4-FFF2-40B4-BE49-F238E27FC236}">
                <a16:creationId xmlns:a16="http://schemas.microsoft.com/office/drawing/2014/main" id="{D6BB081C-05FF-4C4A-8D8A-3FE2FF964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4050"/>
            <a:ext cx="3048000" cy="12537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screenshot of a cell phone&#10;&#10;Description automatically generated">
            <a:extLst>
              <a:ext uri="{FF2B5EF4-FFF2-40B4-BE49-F238E27FC236}">
                <a16:creationId xmlns:a16="http://schemas.microsoft.com/office/drawing/2014/main" id="{E1B06F4C-F99E-424F-A4B2-7BF32C2EA2C6}"/>
              </a:ext>
            </a:extLst>
          </p:cNvPr>
          <p:cNvPicPr>
            <a:picLocks noChangeAspect="1"/>
          </p:cNvPicPr>
          <p:nvPr/>
        </p:nvPicPr>
        <p:blipFill>
          <a:blip r:embed="rId4"/>
          <a:stretch>
            <a:fillRect/>
          </a:stretch>
        </p:blipFill>
        <p:spPr>
          <a:xfrm>
            <a:off x="3485785" y="418413"/>
            <a:ext cx="7804076" cy="5625200"/>
          </a:xfrm>
          <a:prstGeom prst="rect">
            <a:avLst/>
          </a:prstGeom>
        </p:spPr>
      </p:pic>
    </p:spTree>
    <p:extLst>
      <p:ext uri="{BB962C8B-B14F-4D97-AF65-F5344CB8AC3E}">
        <p14:creationId xmlns:p14="http://schemas.microsoft.com/office/powerpoint/2010/main" val="405940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EC6B-BAEB-44C6-85D2-077899E6B8E1}"/>
              </a:ext>
            </a:extLst>
          </p:cNvPr>
          <p:cNvSpPr>
            <a:spLocks noGrp="1"/>
          </p:cNvSpPr>
          <p:nvPr>
            <p:ph type="title"/>
          </p:nvPr>
        </p:nvSpPr>
        <p:spPr>
          <a:xfrm>
            <a:off x="114301" y="570685"/>
            <a:ext cx="11687174" cy="578528"/>
          </a:xfrm>
        </p:spPr>
        <p:txBody>
          <a:bodyPr>
            <a:noAutofit/>
          </a:bodyPr>
          <a:lstStyle/>
          <a:p>
            <a:r>
              <a:rPr lang="en-US" sz="2800" b="1" dirty="0">
                <a:latin typeface="+mn-lt"/>
              </a:rPr>
              <a:t>Email to students who entered the U.S. educational system in 7</a:t>
            </a:r>
            <a:r>
              <a:rPr lang="en-US" sz="2800" b="1" baseline="30000" dirty="0">
                <a:latin typeface="+mn-lt"/>
              </a:rPr>
              <a:t>th</a:t>
            </a:r>
            <a:r>
              <a:rPr lang="en-US" sz="2800" b="1" dirty="0">
                <a:latin typeface="+mn-lt"/>
              </a:rPr>
              <a:t>-9</a:t>
            </a:r>
            <a:r>
              <a:rPr lang="en-US" sz="2800" b="1" baseline="30000" dirty="0">
                <a:latin typeface="+mn-lt"/>
              </a:rPr>
              <a:t>th</a:t>
            </a:r>
            <a:r>
              <a:rPr lang="en-US" sz="2800" b="1" dirty="0">
                <a:latin typeface="+mn-lt"/>
              </a:rPr>
              <a:t> grade</a:t>
            </a:r>
            <a:endParaRPr lang="en-US" sz="2800" dirty="0">
              <a:latin typeface="+mn-lt"/>
            </a:endParaRPr>
          </a:p>
        </p:txBody>
      </p:sp>
      <p:sp>
        <p:nvSpPr>
          <p:cNvPr id="3" name="Rectangle 2">
            <a:extLst>
              <a:ext uri="{FF2B5EF4-FFF2-40B4-BE49-F238E27FC236}">
                <a16:creationId xmlns:a16="http://schemas.microsoft.com/office/drawing/2014/main" id="{D3D7D17D-0FF4-4863-83D3-7FA151285909}"/>
              </a:ext>
            </a:extLst>
          </p:cNvPr>
          <p:cNvSpPr/>
          <p:nvPr/>
        </p:nvSpPr>
        <p:spPr>
          <a:xfrm>
            <a:off x="252413" y="1164134"/>
            <a:ext cx="11687174" cy="5693866"/>
          </a:xfrm>
          <a:prstGeom prst="rect">
            <a:avLst/>
          </a:prstGeom>
        </p:spPr>
        <p:txBody>
          <a:bodyPr wrap="square">
            <a:spAutoFit/>
          </a:bodyPr>
          <a:lstStyle/>
          <a:p>
            <a:r>
              <a:rPr lang="en-US" dirty="0">
                <a:solidFill>
                  <a:srgbClr val="201F1E"/>
                </a:solidFill>
                <a:latin typeface="+mn-lt"/>
              </a:rPr>
              <a:t>Thank you for completing the </a:t>
            </a:r>
            <a:r>
              <a:rPr lang="en-US" u="sng" dirty="0">
                <a:solidFill>
                  <a:srgbClr val="0000FF"/>
                </a:solidFill>
                <a:latin typeface="+mn-lt"/>
                <a:hlinkClick r:id="rId2"/>
              </a:rPr>
              <a:t>Cypress College Guided Self-Placement</a:t>
            </a:r>
            <a:r>
              <a:rPr lang="en-US" dirty="0">
                <a:solidFill>
                  <a:srgbClr val="201F1E"/>
                </a:solidFill>
                <a:latin typeface="+mn-lt"/>
              </a:rPr>
              <a:t> tool!</a:t>
            </a:r>
            <a:endParaRPr lang="en-US" dirty="0">
              <a:latin typeface="+mn-lt"/>
            </a:endParaRPr>
          </a:p>
          <a:p>
            <a:br>
              <a:rPr lang="en-US" dirty="0">
                <a:latin typeface="+mn-lt"/>
              </a:rPr>
            </a:br>
            <a:r>
              <a:rPr lang="en-US" dirty="0">
                <a:solidFill>
                  <a:srgbClr val="201F1E"/>
                </a:solidFill>
                <a:latin typeface="+mn-lt"/>
              </a:rPr>
              <a:t>Here are your recommended classes you have been placed in. We highly recommended that you register for these courses within the first or second term of being at Cypress College:</a:t>
            </a:r>
            <a:endParaRPr lang="en-US" dirty="0">
              <a:latin typeface="+mn-lt"/>
            </a:endParaRPr>
          </a:p>
          <a:p>
            <a:br>
              <a:rPr lang="en-US" dirty="0">
                <a:latin typeface="+mn-lt"/>
              </a:rPr>
            </a:br>
            <a:r>
              <a:rPr lang="en-US" b="1" dirty="0">
                <a:solidFill>
                  <a:srgbClr val="201F1E"/>
                </a:solidFill>
                <a:latin typeface="+mn-lt"/>
              </a:rPr>
              <a:t>English Placement</a:t>
            </a:r>
            <a:endParaRPr lang="en-US" dirty="0">
              <a:latin typeface="+mn-lt"/>
            </a:endParaRPr>
          </a:p>
          <a:p>
            <a:pPr fontAlgn="base">
              <a:buFont typeface="Arial" panose="020B0604020202020204" pitchFamily="34" charset="0"/>
              <a:buChar char="•"/>
            </a:pPr>
            <a:r>
              <a:rPr lang="en-US" b="1" dirty="0">
                <a:solidFill>
                  <a:srgbClr val="201F1E"/>
                </a:solidFill>
                <a:latin typeface="+mn-lt"/>
              </a:rPr>
              <a:t>You have the right to take </a:t>
            </a:r>
            <a:r>
              <a:rPr lang="en-US" b="1" dirty="0">
                <a:solidFill>
                  <a:srgbClr val="00B050"/>
                </a:solidFill>
                <a:latin typeface="+mn-lt"/>
              </a:rPr>
              <a:t>ESL 110 C </a:t>
            </a:r>
            <a:r>
              <a:rPr lang="en-US" b="1" i="1" dirty="0">
                <a:solidFill>
                  <a:srgbClr val="00B050"/>
                </a:solidFill>
                <a:latin typeface="+mn-lt"/>
              </a:rPr>
              <a:t>College Composition for Non-Native Speakers</a:t>
            </a:r>
            <a:r>
              <a:rPr lang="en-US" b="1" dirty="0">
                <a:solidFill>
                  <a:srgbClr val="533A27"/>
                </a:solidFill>
                <a:latin typeface="+mn-lt"/>
              </a:rPr>
              <a:t>, </a:t>
            </a:r>
            <a:r>
              <a:rPr lang="en-US" b="1" dirty="0">
                <a:solidFill>
                  <a:srgbClr val="201F1E"/>
                </a:solidFill>
                <a:latin typeface="+mn-lt"/>
              </a:rPr>
              <a:t>ENGL 100 C </a:t>
            </a:r>
            <a:r>
              <a:rPr lang="en-US" b="1" i="1" dirty="0">
                <a:solidFill>
                  <a:srgbClr val="201F1E"/>
                </a:solidFill>
                <a:latin typeface="+mn-lt"/>
              </a:rPr>
              <a:t>College Writing</a:t>
            </a:r>
            <a:r>
              <a:rPr lang="en-US" b="1" dirty="0">
                <a:solidFill>
                  <a:srgbClr val="201F1E"/>
                </a:solidFill>
                <a:latin typeface="+mn-lt"/>
              </a:rPr>
              <a:t>, or </a:t>
            </a:r>
            <a:r>
              <a:rPr lang="en-US" b="1" dirty="0">
                <a:solidFill>
                  <a:srgbClr val="00B050"/>
                </a:solidFill>
                <a:latin typeface="+mn-lt"/>
              </a:rPr>
              <a:t>English 101 C </a:t>
            </a:r>
            <a:r>
              <a:rPr lang="en-US" b="1" i="1" dirty="0">
                <a:solidFill>
                  <a:srgbClr val="00B050"/>
                </a:solidFill>
                <a:latin typeface="+mn-lt"/>
              </a:rPr>
              <a:t>Enhanced College Writing</a:t>
            </a:r>
            <a:r>
              <a:rPr lang="en-US" b="1" dirty="0">
                <a:solidFill>
                  <a:srgbClr val="00B050"/>
                </a:solidFill>
                <a:latin typeface="+mn-lt"/>
              </a:rPr>
              <a:t>. (Green font indicates possible revision for Fall 2020.)</a:t>
            </a:r>
            <a:endParaRPr lang="en-US" sz="900" b="1" dirty="0">
              <a:solidFill>
                <a:srgbClr val="201F1E"/>
              </a:solidFill>
              <a:latin typeface="+mn-lt"/>
            </a:endParaRPr>
          </a:p>
          <a:p>
            <a:pPr fontAlgn="base">
              <a:buFont typeface="Arial" panose="020B0604020202020204" pitchFamily="34" charset="0"/>
              <a:buChar char="•"/>
            </a:pPr>
            <a:r>
              <a:rPr lang="en-US" b="1" dirty="0">
                <a:solidFill>
                  <a:srgbClr val="201F1E"/>
                </a:solidFill>
                <a:latin typeface="+mn-lt"/>
              </a:rPr>
              <a:t>You also have the right to take English as a Second Language (ESL). If you want to improve your language skills, academic credit ESL is the program for you. Please take the CELSA (ESL placement test). The results will tell you the ESL course for your language level. To take the test, please</a:t>
            </a:r>
            <a:r>
              <a:rPr lang="en-US" dirty="0">
                <a:solidFill>
                  <a:srgbClr val="201F1E"/>
                </a:solidFill>
                <a:latin typeface="+mn-lt"/>
              </a:rPr>
              <a:t> [instructions on how/where to take the CELSA].</a:t>
            </a:r>
            <a:endParaRPr lang="en-US" sz="900" b="1" dirty="0">
              <a:solidFill>
                <a:srgbClr val="201F1E"/>
              </a:solidFill>
              <a:latin typeface="+mn-lt"/>
            </a:endParaRPr>
          </a:p>
          <a:p>
            <a:br>
              <a:rPr lang="en-US" dirty="0">
                <a:latin typeface="+mn-lt"/>
              </a:rPr>
            </a:br>
            <a:r>
              <a:rPr lang="en-US" b="1" dirty="0">
                <a:solidFill>
                  <a:srgbClr val="533A27"/>
                </a:solidFill>
                <a:latin typeface="+mn-lt"/>
              </a:rPr>
              <a:t>Math Placement</a:t>
            </a:r>
            <a:endParaRPr lang="en-US" dirty="0">
              <a:latin typeface="+mn-lt"/>
            </a:endParaRPr>
          </a:p>
          <a:p>
            <a:r>
              <a:rPr lang="en-US" b="1" dirty="0">
                <a:solidFill>
                  <a:srgbClr val="533A27"/>
                </a:solidFill>
                <a:latin typeface="+mn-lt"/>
              </a:rPr>
              <a:t> </a:t>
            </a:r>
            <a:r>
              <a:rPr lang="en-US" dirty="0">
                <a:solidFill>
                  <a:srgbClr val="533A27"/>
                </a:solidFill>
                <a:latin typeface="+mn-lt"/>
              </a:rPr>
              <a:t>… Math placement info intentionally omitted for this presentation.</a:t>
            </a:r>
            <a:endParaRPr lang="en-US" dirty="0">
              <a:latin typeface="+mn-lt"/>
            </a:endParaRPr>
          </a:p>
          <a:p>
            <a:br>
              <a:rPr lang="en-US" dirty="0">
                <a:latin typeface="+mn-lt"/>
              </a:rPr>
            </a:br>
            <a:r>
              <a:rPr lang="en-US" b="1" dirty="0">
                <a:solidFill>
                  <a:srgbClr val="201F1E"/>
                </a:solidFill>
                <a:latin typeface="+mn-lt"/>
              </a:rPr>
              <a:t>Counseling Recommendation</a:t>
            </a:r>
            <a:endParaRPr lang="en-US" dirty="0">
              <a:latin typeface="+mn-lt"/>
            </a:endParaRPr>
          </a:p>
          <a:p>
            <a:r>
              <a:rPr lang="en-US" dirty="0">
                <a:solidFill>
                  <a:srgbClr val="201F1E"/>
                </a:solidFill>
                <a:latin typeface="+mn-lt"/>
              </a:rPr>
              <a:t>In order to get the results and full benefit from the assessment process, we recommend that you speak with one of our counselors and bring a copy of your high school transcripts. Visit our </a:t>
            </a:r>
            <a:r>
              <a:rPr lang="en-US" u="sng" dirty="0">
                <a:solidFill>
                  <a:srgbClr val="0000FF"/>
                </a:solidFill>
                <a:latin typeface="+mn-lt"/>
                <a:hlinkClick r:id="rId3"/>
              </a:rPr>
              <a:t>Counseling Center webpage</a:t>
            </a:r>
            <a:r>
              <a:rPr lang="en-US" dirty="0">
                <a:solidFill>
                  <a:srgbClr val="201F1E"/>
                </a:solidFill>
                <a:latin typeface="+mn-lt"/>
              </a:rPr>
              <a:t> for more information.</a:t>
            </a:r>
            <a:endParaRPr lang="en-US" dirty="0">
              <a:latin typeface="+mn-lt"/>
            </a:endParaRPr>
          </a:p>
          <a:p>
            <a:br>
              <a:rPr lang="en-US" dirty="0">
                <a:latin typeface="+mn-lt"/>
              </a:rPr>
            </a:br>
            <a:r>
              <a:rPr lang="en-US" dirty="0">
                <a:solidFill>
                  <a:srgbClr val="201F1E"/>
                </a:solidFill>
                <a:latin typeface="+mn-lt"/>
              </a:rPr>
              <a:t>If you feel that you may have made a mistake on any of the questions, you can also speak with one of our counselors who can help you choose the right placement for you. Counselors are located on the 2nd floor of the Student Center Complex (near Lot 1).</a:t>
            </a:r>
            <a:endParaRPr lang="en-US" dirty="0">
              <a:latin typeface="+mn-lt"/>
            </a:endParaRPr>
          </a:p>
          <a:p>
            <a:br>
              <a:rPr lang="en-US" dirty="0">
                <a:latin typeface="+mn-lt"/>
              </a:rPr>
            </a:br>
            <a:r>
              <a:rPr lang="en-US" dirty="0">
                <a:solidFill>
                  <a:srgbClr val="201F1E"/>
                </a:solidFill>
                <a:latin typeface="+mn-lt"/>
              </a:rPr>
              <a:t>Thank you</a:t>
            </a:r>
            <a:endParaRPr lang="en-US" dirty="0">
              <a:latin typeface="+mn-lt"/>
            </a:endParaRPr>
          </a:p>
          <a:p>
            <a:br>
              <a:rPr lang="en-US" dirty="0">
                <a:latin typeface="+mn-lt"/>
              </a:rPr>
            </a:br>
            <a:endParaRPr lang="en-US" dirty="0">
              <a:latin typeface="+mn-lt"/>
            </a:endParaRPr>
          </a:p>
        </p:txBody>
      </p:sp>
    </p:spTree>
    <p:extLst>
      <p:ext uri="{BB962C8B-B14F-4D97-AF65-F5344CB8AC3E}">
        <p14:creationId xmlns:p14="http://schemas.microsoft.com/office/powerpoint/2010/main" val="29325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0715-3713-47A5-8D84-67F6B42C1336}"/>
              </a:ext>
            </a:extLst>
          </p:cNvPr>
          <p:cNvSpPr>
            <a:spLocks noGrp="1"/>
          </p:cNvSpPr>
          <p:nvPr>
            <p:ph type="title"/>
          </p:nvPr>
        </p:nvSpPr>
        <p:spPr>
          <a:xfrm>
            <a:off x="261730" y="872586"/>
            <a:ext cx="8382207" cy="770478"/>
          </a:xfrm>
        </p:spPr>
        <p:txBody>
          <a:bodyPr>
            <a:normAutofit/>
          </a:bodyPr>
          <a:lstStyle/>
          <a:p>
            <a:r>
              <a:rPr lang="en-US" dirty="0"/>
              <a:t>ESL Course Taking Success</a:t>
            </a:r>
          </a:p>
        </p:txBody>
      </p:sp>
      <p:sp>
        <p:nvSpPr>
          <p:cNvPr id="5" name="Content Placeholder 4">
            <a:extLst>
              <a:ext uri="{FF2B5EF4-FFF2-40B4-BE49-F238E27FC236}">
                <a16:creationId xmlns:a16="http://schemas.microsoft.com/office/drawing/2014/main" id="{E7F140ED-CEF2-4602-A959-4F69B96B6BEE}"/>
              </a:ext>
            </a:extLst>
          </p:cNvPr>
          <p:cNvSpPr>
            <a:spLocks noGrp="1"/>
          </p:cNvSpPr>
          <p:nvPr>
            <p:ph sz="half" idx="1"/>
          </p:nvPr>
        </p:nvSpPr>
        <p:spPr/>
        <p:txBody>
          <a:bodyPr/>
          <a:lstStyle/>
          <a:p>
            <a:pPr fontAlgn="base"/>
            <a:r>
              <a:rPr lang="en-US" dirty="0"/>
              <a:t>CB 25 ( S / N coding)</a:t>
            </a:r>
          </a:p>
          <a:p>
            <a:pPr lvl="1" fontAlgn="base"/>
            <a:r>
              <a:rPr lang="en-US" dirty="0"/>
              <a:t>ESL 101 </a:t>
            </a:r>
          </a:p>
          <a:p>
            <a:pPr marL="50800" indent="0">
              <a:buNone/>
            </a:pPr>
            <a:br>
              <a:rPr lang="en-US" dirty="0"/>
            </a:br>
            <a:endParaRPr lang="en-US" dirty="0"/>
          </a:p>
          <a:p>
            <a:pPr fontAlgn="base"/>
            <a:r>
              <a:rPr lang="en-US" dirty="0"/>
              <a:t>CB 26 ( S / N coding) </a:t>
            </a:r>
          </a:p>
          <a:p>
            <a:pPr lvl="1" fontAlgn="base"/>
            <a:r>
              <a:rPr lang="en-US" dirty="0"/>
              <a:t>ESL support courses (e.g. discrete skill courses with ESL TOP code)</a:t>
            </a:r>
          </a:p>
          <a:p>
            <a:pPr marL="50800" indent="0">
              <a:buNone/>
            </a:pPr>
            <a:endParaRPr lang="en-US" dirty="0"/>
          </a:p>
        </p:txBody>
      </p:sp>
    </p:spTree>
    <p:extLst>
      <p:ext uri="{BB962C8B-B14F-4D97-AF65-F5344CB8AC3E}">
        <p14:creationId xmlns:p14="http://schemas.microsoft.com/office/powerpoint/2010/main" val="1182421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6B7-C8C6-4BD9-9322-801F10B1E062}"/>
              </a:ext>
            </a:extLst>
          </p:cNvPr>
          <p:cNvSpPr>
            <a:spLocks noGrp="1"/>
          </p:cNvSpPr>
          <p:nvPr>
            <p:ph type="title"/>
          </p:nvPr>
        </p:nvSpPr>
        <p:spPr/>
        <p:txBody>
          <a:bodyPr/>
          <a:lstStyle/>
          <a:p>
            <a:r>
              <a:rPr lang="en-US" dirty="0"/>
              <a:t>AB 705 Discipline –specific discussions</a:t>
            </a:r>
          </a:p>
        </p:txBody>
      </p:sp>
      <p:sp>
        <p:nvSpPr>
          <p:cNvPr id="3" name="Content Placeholder 2">
            <a:extLst>
              <a:ext uri="{FF2B5EF4-FFF2-40B4-BE49-F238E27FC236}">
                <a16:creationId xmlns:a16="http://schemas.microsoft.com/office/drawing/2014/main" id="{2E8CEE86-5A7A-4F4A-96F1-805809BBF771}"/>
              </a:ext>
            </a:extLst>
          </p:cNvPr>
          <p:cNvSpPr>
            <a:spLocks noGrp="1"/>
          </p:cNvSpPr>
          <p:nvPr>
            <p:ph sz="half" idx="1"/>
          </p:nvPr>
        </p:nvSpPr>
        <p:spPr/>
        <p:txBody>
          <a:bodyPr/>
          <a:lstStyle/>
          <a:p>
            <a:pPr marL="228600" lvl="0" indent="-228600">
              <a:spcBef>
                <a:spcPts val="0"/>
              </a:spcBef>
            </a:pPr>
            <a:r>
              <a:rPr lang="en-US" dirty="0"/>
              <a:t>Brief overview</a:t>
            </a:r>
          </a:p>
          <a:p>
            <a:pPr marL="228600" lvl="0" indent="-228600"/>
            <a:r>
              <a:rPr lang="en-US" dirty="0"/>
              <a:t>Breakout room discussions – please indicate your desired breakout room in the chat (English, ESL or Mathematics</a:t>
            </a:r>
          </a:p>
          <a:p>
            <a:pPr marL="228600" lvl="0" indent="-228600"/>
            <a:r>
              <a:rPr lang="en-US" dirty="0"/>
              <a:t>Presentation by discipline experts</a:t>
            </a:r>
          </a:p>
          <a:p>
            <a:pPr marL="228600" lvl="0" indent="-228600"/>
            <a:r>
              <a:rPr lang="en-US" dirty="0"/>
              <a:t>Google Sheets to collect information and comment</a:t>
            </a:r>
          </a:p>
          <a:p>
            <a:endParaRPr lang="en-US" dirty="0"/>
          </a:p>
        </p:txBody>
      </p:sp>
    </p:spTree>
    <p:extLst>
      <p:ext uri="{BB962C8B-B14F-4D97-AF65-F5344CB8AC3E}">
        <p14:creationId xmlns:p14="http://schemas.microsoft.com/office/powerpoint/2010/main" val="831258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F6F7-E9D9-4085-957B-1C1D93C86652}"/>
              </a:ext>
            </a:extLst>
          </p:cNvPr>
          <p:cNvSpPr>
            <a:spLocks noGrp="1"/>
          </p:cNvSpPr>
          <p:nvPr>
            <p:ph type="title"/>
          </p:nvPr>
        </p:nvSpPr>
        <p:spPr/>
        <p:txBody>
          <a:bodyPr/>
          <a:lstStyle/>
          <a:p>
            <a:r>
              <a:rPr lang="en-US" b="1" dirty="0"/>
              <a:t>Three Ways to Optimize Success for ELLs in </a:t>
            </a:r>
            <a:br>
              <a:rPr lang="en-US" b="1" dirty="0"/>
            </a:br>
            <a:r>
              <a:rPr lang="en-US" b="1" dirty="0"/>
              <a:t>Transfer-level Composition</a:t>
            </a:r>
            <a:endParaRPr lang="en-US" dirty="0"/>
          </a:p>
        </p:txBody>
      </p:sp>
      <p:sp>
        <p:nvSpPr>
          <p:cNvPr id="3" name="Content Placeholder 2">
            <a:extLst>
              <a:ext uri="{FF2B5EF4-FFF2-40B4-BE49-F238E27FC236}">
                <a16:creationId xmlns:a16="http://schemas.microsoft.com/office/drawing/2014/main" id="{2F012648-4A9C-49EA-904C-63576B6156FF}"/>
              </a:ext>
            </a:extLst>
          </p:cNvPr>
          <p:cNvSpPr>
            <a:spLocks noGrp="1"/>
          </p:cNvSpPr>
          <p:nvPr>
            <p:ph sz="half" idx="1"/>
          </p:nvPr>
        </p:nvSpPr>
        <p:spPr>
          <a:xfrm>
            <a:off x="838200" y="1995488"/>
            <a:ext cx="10515600" cy="1590676"/>
          </a:xfrm>
        </p:spPr>
        <p:txBody>
          <a:bodyPr>
            <a:normAutofit fontScale="70000" lnSpcReduction="20000"/>
          </a:bodyPr>
          <a:lstStyle/>
          <a:p>
            <a:r>
              <a:rPr lang="en-US" b="1" dirty="0"/>
              <a:t>The First Way: </a:t>
            </a:r>
            <a:endParaRPr lang="en-US" dirty="0"/>
          </a:p>
          <a:p>
            <a:r>
              <a:rPr lang="en-US" dirty="0"/>
              <a:t>Create an ESL </a:t>
            </a:r>
            <a:r>
              <a:rPr lang="en-US" dirty="0">
                <a:latin typeface="Calibri" panose="020F0502020204030204" pitchFamily="34" charset="0"/>
                <a:cs typeface="Calibri" panose="020F0502020204030204" pitchFamily="34" charset="0"/>
              </a:rPr>
              <a:t>equivalent</a:t>
            </a:r>
            <a:r>
              <a:rPr lang="en-US" dirty="0"/>
              <a:t> to transfer-level composition with IGETC 1A and CSU A2 approval (ESL TLC)</a:t>
            </a:r>
          </a:p>
          <a:p>
            <a:pPr marL="50800" indent="0">
              <a:buNone/>
            </a:pPr>
            <a:br>
              <a:rPr lang="en-US" dirty="0"/>
            </a:br>
            <a:endParaRPr lang="en-US" dirty="0"/>
          </a:p>
        </p:txBody>
      </p:sp>
      <p:sp>
        <p:nvSpPr>
          <p:cNvPr id="4" name="Rectangle 3">
            <a:extLst>
              <a:ext uri="{FF2B5EF4-FFF2-40B4-BE49-F238E27FC236}">
                <a16:creationId xmlns:a16="http://schemas.microsoft.com/office/drawing/2014/main" id="{22795D36-073F-4266-B96B-387275F11139}"/>
              </a:ext>
            </a:extLst>
          </p:cNvPr>
          <p:cNvSpPr/>
          <p:nvPr/>
        </p:nvSpPr>
        <p:spPr>
          <a:xfrm>
            <a:off x="638175" y="3077050"/>
            <a:ext cx="10915650" cy="1018227"/>
          </a:xfrm>
          <a:prstGeom prst="rect">
            <a:avLst/>
          </a:prstGeom>
        </p:spPr>
        <p:txBody>
          <a:bodyPr wrap="square">
            <a:spAutoFit/>
          </a:bodyPr>
          <a:lstStyle/>
          <a:p>
            <a:r>
              <a:rPr lang="en-US" sz="2000" dirty="0">
                <a:solidFill>
                  <a:srgbClr val="674831"/>
                </a:solidFill>
                <a:latin typeface="+mn-lt"/>
              </a:rPr>
              <a:t>Completion rates are impressive: </a:t>
            </a:r>
            <a:endParaRPr lang="en-US" dirty="0">
              <a:latin typeface="+mn-lt"/>
            </a:endParaRPr>
          </a:p>
          <a:p>
            <a:pPr marL="742950" lvl="1" indent="-285750" fontAlgn="base">
              <a:spcBef>
                <a:spcPts val="500"/>
              </a:spcBef>
              <a:buFont typeface="Arial" panose="020B0604020202020204" pitchFamily="34" charset="0"/>
              <a:buChar char="•"/>
            </a:pPr>
            <a:r>
              <a:rPr lang="en-US" sz="1800" dirty="0">
                <a:solidFill>
                  <a:srgbClr val="674831"/>
                </a:solidFill>
                <a:latin typeface="+mn-lt"/>
              </a:rPr>
              <a:t>Explore credit ESL pathways to transfer-level English that allow for credit ESL faculty to 1) teach English Composition to ESL students or 2) create a credit ESL course that is the equivalent of transfer-level English </a:t>
            </a:r>
          </a:p>
        </p:txBody>
      </p:sp>
      <p:sp>
        <p:nvSpPr>
          <p:cNvPr id="5" name="Rectangle 4">
            <a:extLst>
              <a:ext uri="{FF2B5EF4-FFF2-40B4-BE49-F238E27FC236}">
                <a16:creationId xmlns:a16="http://schemas.microsoft.com/office/drawing/2014/main" id="{C5AE2CF0-07CE-4670-A41E-5D3AA6A0CA29}"/>
              </a:ext>
            </a:extLst>
          </p:cNvPr>
          <p:cNvSpPr/>
          <p:nvPr/>
        </p:nvSpPr>
        <p:spPr>
          <a:xfrm>
            <a:off x="638174" y="4214513"/>
            <a:ext cx="10715625" cy="1295226"/>
          </a:xfrm>
          <a:prstGeom prst="rect">
            <a:avLst/>
          </a:prstGeom>
        </p:spPr>
        <p:txBody>
          <a:bodyPr wrap="square">
            <a:spAutoFit/>
          </a:bodyPr>
          <a:lstStyle/>
          <a:p>
            <a:r>
              <a:rPr lang="en-US" sz="2000" i="1" dirty="0">
                <a:latin typeface="Calibri" panose="020F0502020204030204" pitchFamily="34" charset="0"/>
              </a:rPr>
              <a:t>AB 705 ESL Guidance Memo AA 18-41 (July 2018):</a:t>
            </a:r>
            <a:endParaRPr lang="en-US" dirty="0"/>
          </a:p>
          <a:p>
            <a:pPr marL="742950" lvl="1" indent="-285750" fontAlgn="base">
              <a:spcBef>
                <a:spcPts val="500"/>
              </a:spcBef>
              <a:buFont typeface="Arial" panose="020B0604020202020204" pitchFamily="34" charset="0"/>
              <a:buChar char="•"/>
            </a:pPr>
            <a:r>
              <a:rPr lang="en-US" sz="1800" dirty="0">
                <a:latin typeface="Calibri" panose="020F0502020204030204" pitchFamily="34" charset="0"/>
              </a:rPr>
              <a:t>Explore credit ESL pathways to transfer-level English that allow for credit ESL faculty to 1) teach English Composition to ESL students or 2) create a credit ESL course that is the equivalent of transfer-level English </a:t>
            </a:r>
            <a:endParaRPr lang="en-US" sz="1800" dirty="0">
              <a:latin typeface="Arial" panose="020B0604020202020204" pitchFamily="34" charset="0"/>
            </a:endParaRPr>
          </a:p>
        </p:txBody>
      </p:sp>
    </p:spTree>
    <p:extLst>
      <p:ext uri="{BB962C8B-B14F-4D97-AF65-F5344CB8AC3E}">
        <p14:creationId xmlns:p14="http://schemas.microsoft.com/office/powerpoint/2010/main" val="148672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133E-EF76-46B9-B243-BABC3CA0CFB1}"/>
              </a:ext>
            </a:extLst>
          </p:cNvPr>
          <p:cNvSpPr>
            <a:spLocks noGrp="1"/>
          </p:cNvSpPr>
          <p:nvPr>
            <p:ph type="title"/>
          </p:nvPr>
        </p:nvSpPr>
        <p:spPr>
          <a:xfrm>
            <a:off x="838199" y="713559"/>
            <a:ext cx="11206163" cy="658041"/>
          </a:xfrm>
        </p:spPr>
        <p:txBody>
          <a:bodyPr>
            <a:normAutofit/>
          </a:bodyPr>
          <a:lstStyle/>
          <a:p>
            <a:r>
              <a:rPr lang="en-US" b="1" dirty="0"/>
              <a:t>IGETC 1A/A2 Approvals for ESL Courses (ESL TLC)</a:t>
            </a:r>
            <a:endParaRPr lang="en-US" dirty="0"/>
          </a:p>
        </p:txBody>
      </p:sp>
      <p:pic>
        <p:nvPicPr>
          <p:cNvPr id="16" name="Picture 15" descr="A screenshot of a cell phone&#10;&#10;Description automatically generated">
            <a:extLst>
              <a:ext uri="{FF2B5EF4-FFF2-40B4-BE49-F238E27FC236}">
                <a16:creationId xmlns:a16="http://schemas.microsoft.com/office/drawing/2014/main" id="{28726D46-3DCB-4A91-B2FA-FC4A95E72026}"/>
              </a:ext>
            </a:extLst>
          </p:cNvPr>
          <p:cNvPicPr>
            <a:picLocks noChangeAspect="1"/>
          </p:cNvPicPr>
          <p:nvPr/>
        </p:nvPicPr>
        <p:blipFill>
          <a:blip r:embed="rId2"/>
          <a:stretch>
            <a:fillRect/>
          </a:stretch>
        </p:blipFill>
        <p:spPr>
          <a:xfrm>
            <a:off x="1364455" y="1276120"/>
            <a:ext cx="9463089" cy="5452767"/>
          </a:xfrm>
          <a:prstGeom prst="rect">
            <a:avLst/>
          </a:prstGeom>
        </p:spPr>
      </p:pic>
    </p:spTree>
    <p:extLst>
      <p:ext uri="{BB962C8B-B14F-4D97-AF65-F5344CB8AC3E}">
        <p14:creationId xmlns:p14="http://schemas.microsoft.com/office/powerpoint/2010/main" val="54444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A04F-13FF-4BAB-940C-260E67AE6135}"/>
              </a:ext>
            </a:extLst>
          </p:cNvPr>
          <p:cNvSpPr>
            <a:spLocks noGrp="1"/>
          </p:cNvSpPr>
          <p:nvPr>
            <p:ph type="title"/>
          </p:nvPr>
        </p:nvSpPr>
        <p:spPr>
          <a:xfrm>
            <a:off x="500063" y="613546"/>
            <a:ext cx="11691937" cy="1146991"/>
          </a:xfrm>
        </p:spPr>
        <p:txBody>
          <a:bodyPr>
            <a:normAutofit/>
          </a:bodyPr>
          <a:lstStyle/>
          <a:p>
            <a:r>
              <a:rPr lang="en-US" b="1" dirty="0">
                <a:latin typeface="+mn-lt"/>
              </a:rPr>
              <a:t>Three Ways to Optimize Success for ELLs in </a:t>
            </a:r>
            <a:br>
              <a:rPr lang="en-US" b="1" dirty="0">
                <a:latin typeface="+mn-lt"/>
              </a:rPr>
            </a:br>
            <a:r>
              <a:rPr lang="en-US" b="1" dirty="0">
                <a:latin typeface="+mn-lt"/>
              </a:rPr>
              <a:t>Transfer-level Composition</a:t>
            </a:r>
            <a:endParaRPr lang="en-US" dirty="0">
              <a:latin typeface="+mn-lt"/>
            </a:endParaRPr>
          </a:p>
        </p:txBody>
      </p:sp>
      <p:sp>
        <p:nvSpPr>
          <p:cNvPr id="3" name="Content Placeholder 2">
            <a:extLst>
              <a:ext uri="{FF2B5EF4-FFF2-40B4-BE49-F238E27FC236}">
                <a16:creationId xmlns:a16="http://schemas.microsoft.com/office/drawing/2014/main" id="{116B5EF3-1806-41F9-850D-D58BB83B3EF3}"/>
              </a:ext>
            </a:extLst>
          </p:cNvPr>
          <p:cNvSpPr>
            <a:spLocks noGrp="1"/>
          </p:cNvSpPr>
          <p:nvPr>
            <p:ph sz="half" idx="1"/>
          </p:nvPr>
        </p:nvSpPr>
        <p:spPr>
          <a:xfrm>
            <a:off x="5281613" y="1760537"/>
            <a:ext cx="6910387" cy="3849259"/>
          </a:xfrm>
        </p:spPr>
        <p:txBody>
          <a:bodyPr>
            <a:normAutofit/>
          </a:bodyPr>
          <a:lstStyle/>
          <a:p>
            <a:pPr marL="50800" indent="0">
              <a:buNone/>
            </a:pPr>
            <a:r>
              <a:rPr lang="en-US" sz="1900" dirty="0"/>
              <a:t>Public Policy Institute of California (PPIC) April 2019 report, </a:t>
            </a:r>
          </a:p>
          <a:p>
            <a:pPr marL="50800" indent="0">
              <a:buNone/>
            </a:pPr>
            <a:r>
              <a:rPr lang="en-US" sz="1900" i="1" dirty="0"/>
              <a:t>English as a Second Language in California’s Community Colleges, </a:t>
            </a:r>
            <a:endParaRPr lang="en-US" sz="1900" dirty="0"/>
          </a:p>
          <a:p>
            <a:pPr marL="50800" indent="0">
              <a:buNone/>
            </a:pPr>
            <a:r>
              <a:rPr lang="en-US" sz="1900" i="1" dirty="0"/>
              <a:t>p. 18:</a:t>
            </a:r>
            <a:endParaRPr lang="en-US" sz="1900" dirty="0"/>
          </a:p>
          <a:p>
            <a:pPr marL="50800" indent="0">
              <a:buNone/>
            </a:pPr>
            <a:br>
              <a:rPr lang="en-US" dirty="0"/>
            </a:br>
            <a:r>
              <a:rPr lang="en-US" dirty="0"/>
              <a:t>We find that the only ESL sequence feature that is associated with obtaining a community college degree is a transferable ESL course— which improves the likelihood of earning a degree by almost 13 percentage points.</a:t>
            </a:r>
          </a:p>
          <a:p>
            <a:pPr marL="50800" indent="0">
              <a:buNone/>
            </a:pPr>
            <a:endParaRPr lang="en-US" dirty="0"/>
          </a:p>
        </p:txBody>
      </p:sp>
      <p:pic>
        <p:nvPicPr>
          <p:cNvPr id="6148" name="Picture 4" descr="PPIC logo">
            <a:extLst>
              <a:ext uri="{FF2B5EF4-FFF2-40B4-BE49-F238E27FC236}">
                <a16:creationId xmlns:a16="http://schemas.microsoft.com/office/drawing/2014/main" id="{4828AF53-DFCB-4E75-86AE-B816CD2ECE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5975"/>
            <a:ext cx="4876800"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408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6A5C-E435-443D-9F7D-CBC138A976C7}"/>
              </a:ext>
            </a:extLst>
          </p:cNvPr>
          <p:cNvSpPr>
            <a:spLocks noGrp="1"/>
          </p:cNvSpPr>
          <p:nvPr>
            <p:ph type="title"/>
          </p:nvPr>
        </p:nvSpPr>
        <p:spPr/>
        <p:txBody>
          <a:bodyPr>
            <a:normAutofit/>
          </a:bodyPr>
          <a:lstStyle/>
          <a:p>
            <a:r>
              <a:rPr lang="en-US" b="1" dirty="0">
                <a:latin typeface="+mn-lt"/>
              </a:rPr>
              <a:t>Three Ways to Optimize Success for ELLs in and beyond Transfer-level Composition</a:t>
            </a:r>
            <a:endParaRPr lang="en-US" dirty="0">
              <a:latin typeface="+mn-lt"/>
            </a:endParaRPr>
          </a:p>
        </p:txBody>
      </p:sp>
      <p:sp>
        <p:nvSpPr>
          <p:cNvPr id="4" name="Rectangle 3">
            <a:extLst>
              <a:ext uri="{FF2B5EF4-FFF2-40B4-BE49-F238E27FC236}">
                <a16:creationId xmlns:a16="http://schemas.microsoft.com/office/drawing/2014/main" id="{3A92F581-22C8-44E2-B48E-C905A646515D}"/>
              </a:ext>
            </a:extLst>
          </p:cNvPr>
          <p:cNvSpPr/>
          <p:nvPr/>
        </p:nvSpPr>
        <p:spPr>
          <a:xfrm>
            <a:off x="628650" y="1860551"/>
            <a:ext cx="10725150" cy="954107"/>
          </a:xfrm>
          <a:prstGeom prst="rect">
            <a:avLst/>
          </a:prstGeom>
        </p:spPr>
        <p:txBody>
          <a:bodyPr wrap="square">
            <a:spAutoFit/>
          </a:bodyPr>
          <a:lstStyle/>
          <a:p>
            <a:r>
              <a:rPr lang="en-US" sz="2800" b="1" dirty="0">
                <a:solidFill>
                  <a:srgbClr val="533A27"/>
                </a:solidFill>
                <a:latin typeface="Calibri" panose="020F0502020204030204" pitchFamily="34" charset="0"/>
              </a:rPr>
              <a:t>The Third Way: </a:t>
            </a:r>
            <a:endParaRPr lang="en-US" sz="2800" dirty="0"/>
          </a:p>
          <a:p>
            <a:r>
              <a:rPr lang="en-US" sz="2800" dirty="0">
                <a:solidFill>
                  <a:srgbClr val="533A27"/>
                </a:solidFill>
                <a:latin typeface="Calibri" panose="020F0502020204030204" pitchFamily="34" charset="0"/>
              </a:rPr>
              <a:t>Submit courses for IGETC 3B/CSU C2 Humanities GE fulfillment</a:t>
            </a:r>
            <a:endParaRPr lang="en-US" sz="2800" dirty="0"/>
          </a:p>
        </p:txBody>
      </p:sp>
      <p:pic>
        <p:nvPicPr>
          <p:cNvPr id="7170" name="Picture 2" descr="heavy load">
            <a:extLst>
              <a:ext uri="{FF2B5EF4-FFF2-40B4-BE49-F238E27FC236}">
                <a16:creationId xmlns:a16="http://schemas.microsoft.com/office/drawing/2014/main" id="{1B2CBECB-BAE6-404A-8BFC-620FF9D508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852" r="3134" b="2292"/>
          <a:stretch/>
        </p:blipFill>
        <p:spPr bwMode="auto">
          <a:xfrm>
            <a:off x="9410111" y="2714625"/>
            <a:ext cx="2369425" cy="34298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6CA2E56-3072-4C43-90D5-9972DCDC7BF4}"/>
              </a:ext>
            </a:extLst>
          </p:cNvPr>
          <p:cNvSpPr/>
          <p:nvPr/>
        </p:nvSpPr>
        <p:spPr>
          <a:xfrm>
            <a:off x="314325" y="2860695"/>
            <a:ext cx="6096000" cy="3172663"/>
          </a:xfrm>
          <a:prstGeom prst="rect">
            <a:avLst/>
          </a:prstGeom>
        </p:spPr>
        <p:txBody>
          <a:bodyPr>
            <a:spAutoFit/>
          </a:bodyPr>
          <a:lstStyle/>
          <a:p>
            <a:r>
              <a:rPr lang="en-US" sz="2800" i="1" dirty="0">
                <a:latin typeface="Calibri" panose="020F0502020204030204" pitchFamily="34" charset="0"/>
              </a:rPr>
              <a:t>AB 705 ESL Guidance Memo AA 18-41 (July 2018):</a:t>
            </a:r>
            <a:endParaRPr lang="en-US" dirty="0"/>
          </a:p>
          <a:p>
            <a:pPr marL="742950" lvl="1" indent="-285750" fontAlgn="base">
              <a:spcBef>
                <a:spcPts val="500"/>
              </a:spcBef>
              <a:buFont typeface="Arial" panose="020B0604020202020204" pitchFamily="34" charset="0"/>
              <a:buChar char="•"/>
            </a:pPr>
            <a:r>
              <a:rPr lang="en-US" sz="2800" dirty="0">
                <a:latin typeface="Calibri" panose="020F0502020204030204" pitchFamily="34" charset="0"/>
              </a:rPr>
              <a:t>Pursue the possibility of submitting transfer level ESL courses for inclusion in CSU General Education Breadth Area C2 and for course-to-course articulation</a:t>
            </a:r>
            <a:endParaRPr lang="en-US" sz="2800" dirty="0">
              <a:latin typeface="Arial" panose="020B0604020202020204" pitchFamily="34" charset="0"/>
            </a:endParaRPr>
          </a:p>
        </p:txBody>
      </p:sp>
      <p:sp>
        <p:nvSpPr>
          <p:cNvPr id="6" name="Rectangle 5">
            <a:extLst>
              <a:ext uri="{FF2B5EF4-FFF2-40B4-BE49-F238E27FC236}">
                <a16:creationId xmlns:a16="http://schemas.microsoft.com/office/drawing/2014/main" id="{C2FA40D3-E362-4A5A-BA8A-37821C62E9D6}"/>
              </a:ext>
            </a:extLst>
          </p:cNvPr>
          <p:cNvSpPr/>
          <p:nvPr/>
        </p:nvSpPr>
        <p:spPr>
          <a:xfrm rot="19598337">
            <a:off x="6084861" y="4751659"/>
            <a:ext cx="2600325" cy="738664"/>
          </a:xfrm>
          <a:prstGeom prst="rect">
            <a:avLst/>
          </a:prstGeom>
          <a:ln w="57150">
            <a:solidFill>
              <a:schemeClr val="accent5">
                <a:lumMod val="75000"/>
              </a:schemeClr>
            </a:solidFill>
          </a:ln>
        </p:spPr>
        <p:txBody>
          <a:bodyPr wrap="square">
            <a:spAutoFit/>
          </a:bodyPr>
          <a:lstStyle/>
          <a:p>
            <a:r>
              <a:rPr lang="en-US" sz="1200" dirty="0">
                <a:solidFill>
                  <a:srgbClr val="FF0000"/>
                </a:solidFill>
                <a:latin typeface="Calibri" panose="020F0502020204030204" pitchFamily="34" charset="0"/>
              </a:rPr>
              <a:t> </a:t>
            </a:r>
            <a:r>
              <a:rPr lang="en-US" b="1" dirty="0">
                <a:solidFill>
                  <a:srgbClr val="FF0000"/>
                </a:solidFill>
                <a:latin typeface="Calibri" panose="020F0502020204030204" pitchFamily="34" charset="0"/>
              </a:rPr>
              <a:t>IGETC 3B approval for advanced ESL courses can save a student up to 15 units! </a:t>
            </a:r>
            <a:endParaRPr lang="en-US" dirty="0"/>
          </a:p>
        </p:txBody>
      </p:sp>
    </p:spTree>
    <p:extLst>
      <p:ext uri="{BB962C8B-B14F-4D97-AF65-F5344CB8AC3E}">
        <p14:creationId xmlns:p14="http://schemas.microsoft.com/office/powerpoint/2010/main" val="4025846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7E54-79D0-4316-AD98-3748AAA59C64}"/>
              </a:ext>
            </a:extLst>
          </p:cNvPr>
          <p:cNvSpPr>
            <a:spLocks noGrp="1"/>
          </p:cNvSpPr>
          <p:nvPr>
            <p:ph type="title"/>
          </p:nvPr>
        </p:nvSpPr>
        <p:spPr>
          <a:xfrm>
            <a:off x="838200" y="713560"/>
            <a:ext cx="10515600" cy="700904"/>
          </a:xfrm>
        </p:spPr>
        <p:txBody>
          <a:bodyPr/>
          <a:lstStyle/>
          <a:p>
            <a:r>
              <a:rPr lang="en-US" b="1" dirty="0"/>
              <a:t>IGETC 3B/CSU C2 Approvals for ESL Courses</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DBF9D62E-52EB-478C-91E0-2B16AE551D96}"/>
              </a:ext>
            </a:extLst>
          </p:cNvPr>
          <p:cNvPicPr>
            <a:picLocks noGrp="1" noChangeAspect="1"/>
          </p:cNvPicPr>
          <p:nvPr>
            <p:ph sz="half" idx="1"/>
          </p:nvPr>
        </p:nvPicPr>
        <p:blipFill>
          <a:blip r:embed="rId2"/>
          <a:stretch>
            <a:fillRect/>
          </a:stretch>
        </p:blipFill>
        <p:spPr>
          <a:xfrm>
            <a:off x="1457325" y="1295452"/>
            <a:ext cx="8872538" cy="5020689"/>
          </a:xfrm>
        </p:spPr>
      </p:pic>
    </p:spTree>
    <p:extLst>
      <p:ext uri="{BB962C8B-B14F-4D97-AF65-F5344CB8AC3E}">
        <p14:creationId xmlns:p14="http://schemas.microsoft.com/office/powerpoint/2010/main" val="2083646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873A4-B6C0-4013-A824-DD0D6BC91691}"/>
              </a:ext>
            </a:extLst>
          </p:cNvPr>
          <p:cNvSpPr>
            <a:spLocks noGrp="1"/>
          </p:cNvSpPr>
          <p:nvPr>
            <p:ph type="title"/>
          </p:nvPr>
        </p:nvSpPr>
        <p:spPr>
          <a:xfrm>
            <a:off x="838200" y="713559"/>
            <a:ext cx="10515600" cy="786629"/>
          </a:xfrm>
        </p:spPr>
        <p:txBody>
          <a:bodyPr/>
          <a:lstStyle/>
          <a:p>
            <a:r>
              <a:rPr lang="en-US" b="1" dirty="0"/>
              <a:t>Other Considerations for ELL Student Success</a:t>
            </a:r>
            <a:endParaRPr lang="en-US" dirty="0"/>
          </a:p>
        </p:txBody>
      </p:sp>
      <p:sp>
        <p:nvSpPr>
          <p:cNvPr id="3" name="Content Placeholder 2">
            <a:extLst>
              <a:ext uri="{FF2B5EF4-FFF2-40B4-BE49-F238E27FC236}">
                <a16:creationId xmlns:a16="http://schemas.microsoft.com/office/drawing/2014/main" id="{80A7EFEC-7580-43BA-A059-E91EE399CBCB}"/>
              </a:ext>
            </a:extLst>
          </p:cNvPr>
          <p:cNvSpPr>
            <a:spLocks noGrp="1"/>
          </p:cNvSpPr>
          <p:nvPr>
            <p:ph sz="half" idx="1"/>
          </p:nvPr>
        </p:nvSpPr>
        <p:spPr>
          <a:xfrm>
            <a:off x="838200" y="1628775"/>
            <a:ext cx="10515600" cy="4215971"/>
          </a:xfrm>
        </p:spPr>
        <p:txBody>
          <a:bodyPr>
            <a:normAutofit/>
          </a:bodyPr>
          <a:lstStyle/>
          <a:p>
            <a:pPr fontAlgn="base"/>
            <a:r>
              <a:rPr lang="en-US" b="1" dirty="0"/>
              <a:t>ESL Title 5 regs: </a:t>
            </a:r>
            <a:r>
              <a:rPr lang="en-US" dirty="0"/>
              <a:t>Changing placement into transfer-level composition or ESL equivalent with any high school diploma may shift students away from the language instruction they need to succeed.</a:t>
            </a:r>
            <a:endParaRPr lang="en-US" b="1" dirty="0"/>
          </a:p>
          <a:p>
            <a:pPr fontAlgn="base"/>
            <a:br>
              <a:rPr lang="en-US" dirty="0"/>
            </a:br>
            <a:r>
              <a:rPr lang="en-US" b="1" dirty="0"/>
              <a:t>CB coding for ESL courses: </a:t>
            </a:r>
            <a:r>
              <a:rPr lang="en-US" dirty="0"/>
              <a:t>Are ESL courses properly coded to reflect success?</a:t>
            </a:r>
            <a:endParaRPr lang="en-US" b="1" dirty="0"/>
          </a:p>
          <a:p>
            <a:pPr fontAlgn="base"/>
            <a:br>
              <a:rPr lang="en-US" dirty="0"/>
            </a:br>
            <a:r>
              <a:rPr lang="en-US" b="1" dirty="0"/>
              <a:t>Success Beyond AB 705: </a:t>
            </a:r>
            <a:r>
              <a:rPr lang="en-US" dirty="0"/>
              <a:t>ESL Certificates</a:t>
            </a:r>
            <a:endParaRPr lang="en-US" b="1" dirty="0"/>
          </a:p>
          <a:p>
            <a:endParaRPr lang="en-US" dirty="0"/>
          </a:p>
        </p:txBody>
      </p:sp>
    </p:spTree>
    <p:extLst>
      <p:ext uri="{BB962C8B-B14F-4D97-AF65-F5344CB8AC3E}">
        <p14:creationId xmlns:p14="http://schemas.microsoft.com/office/powerpoint/2010/main" val="20846524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BE3A-3529-4425-A97D-937F3BE83188}"/>
              </a:ext>
            </a:extLst>
          </p:cNvPr>
          <p:cNvSpPr>
            <a:spLocks noGrp="1"/>
          </p:cNvSpPr>
          <p:nvPr>
            <p:ph type="title"/>
          </p:nvPr>
        </p:nvSpPr>
        <p:spPr>
          <a:xfrm>
            <a:off x="5843588" y="927871"/>
            <a:ext cx="5395912" cy="1146991"/>
          </a:xfrm>
        </p:spPr>
        <p:txBody>
          <a:bodyPr>
            <a:normAutofit fontScale="90000"/>
          </a:bodyPr>
          <a:lstStyle/>
          <a:p>
            <a:r>
              <a:rPr lang="en-US" b="1" dirty="0"/>
              <a:t>Cypress College </a:t>
            </a:r>
            <a:br>
              <a:rPr lang="en-US" b="1" dirty="0"/>
            </a:br>
            <a:r>
              <a:rPr lang="en-US" b="1" dirty="0"/>
              <a:t>Guided Pathways </a:t>
            </a:r>
            <a:br>
              <a:rPr lang="en-US" b="1" dirty="0"/>
            </a:br>
            <a:r>
              <a:rPr lang="en-US" b="1" dirty="0"/>
              <a:t>ESL Milestone Certificates</a:t>
            </a:r>
            <a:endParaRPr lang="en-US" dirty="0"/>
          </a:p>
        </p:txBody>
      </p:sp>
      <p:pic>
        <p:nvPicPr>
          <p:cNvPr id="8194" name="Picture 2">
            <a:extLst>
              <a:ext uri="{FF2B5EF4-FFF2-40B4-BE49-F238E27FC236}">
                <a16:creationId xmlns:a16="http://schemas.microsoft.com/office/drawing/2014/main" id="{CFD8C6BA-255D-4173-AD12-AA00DCF6E43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1486" y="654684"/>
            <a:ext cx="4863429" cy="416020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F802427-42C4-45D5-BEF1-59DE63355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763" y="2247678"/>
            <a:ext cx="4443413" cy="3935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BEEF01-FC61-41D8-A6B9-81BB5B7587DC}"/>
              </a:ext>
            </a:extLst>
          </p:cNvPr>
          <p:cNvSpPr/>
          <p:nvPr/>
        </p:nvSpPr>
        <p:spPr>
          <a:xfrm>
            <a:off x="301486" y="4814887"/>
            <a:ext cx="6096000" cy="1015663"/>
          </a:xfrm>
          <a:prstGeom prst="rect">
            <a:avLst/>
          </a:prstGeom>
        </p:spPr>
        <p:txBody>
          <a:bodyPr>
            <a:spAutoFit/>
          </a:bodyPr>
          <a:lstStyle/>
          <a:p>
            <a:r>
              <a:rPr lang="en-US" sz="2000" dirty="0">
                <a:latin typeface="+mn-lt"/>
              </a:rPr>
              <a:t>Links:</a:t>
            </a:r>
          </a:p>
          <a:p>
            <a:r>
              <a:rPr lang="en-US" sz="2000" u="sng" dirty="0">
                <a:latin typeface="+mn-lt"/>
                <a:hlinkClick r:id="rId4"/>
              </a:rPr>
              <a:t>Overview of the Certificates</a:t>
            </a:r>
            <a:endParaRPr lang="en-US" sz="2000" dirty="0">
              <a:latin typeface="+mn-lt"/>
            </a:endParaRPr>
          </a:p>
          <a:p>
            <a:r>
              <a:rPr lang="en-US" sz="2000" u="sng" dirty="0">
                <a:latin typeface="+mn-lt"/>
                <a:hlinkClick r:id="rId4"/>
              </a:rPr>
              <a:t>ESL Student Testimonials</a:t>
            </a:r>
            <a:endParaRPr lang="en-US" sz="2000" dirty="0">
              <a:latin typeface="+mn-lt"/>
            </a:endParaRPr>
          </a:p>
        </p:txBody>
      </p:sp>
    </p:spTree>
    <p:extLst>
      <p:ext uri="{BB962C8B-B14F-4D97-AF65-F5344CB8AC3E}">
        <p14:creationId xmlns:p14="http://schemas.microsoft.com/office/powerpoint/2010/main" val="2697603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F29F-B2FF-47D0-A954-AB03AFE0A477}"/>
              </a:ext>
            </a:extLst>
          </p:cNvPr>
          <p:cNvSpPr>
            <a:spLocks noGrp="1"/>
          </p:cNvSpPr>
          <p:nvPr>
            <p:ph type="title"/>
          </p:nvPr>
        </p:nvSpPr>
        <p:spPr/>
        <p:txBody>
          <a:bodyPr/>
          <a:lstStyle/>
          <a:p>
            <a:r>
              <a:rPr lang="en-US" b="1" dirty="0"/>
              <a:t>Cypress College</a:t>
            </a:r>
            <a:br>
              <a:rPr lang="en-US" b="1" dirty="0"/>
            </a:br>
            <a:r>
              <a:rPr lang="en-US" b="1" dirty="0"/>
              <a:t>Guided Pathways ESL Milestone Certificates</a:t>
            </a:r>
            <a:endParaRPr lang="en-US" dirty="0"/>
          </a:p>
        </p:txBody>
      </p:sp>
      <p:sp>
        <p:nvSpPr>
          <p:cNvPr id="3" name="Content Placeholder 2">
            <a:extLst>
              <a:ext uri="{FF2B5EF4-FFF2-40B4-BE49-F238E27FC236}">
                <a16:creationId xmlns:a16="http://schemas.microsoft.com/office/drawing/2014/main" id="{8668EB78-DEE4-499A-B26E-7C68D544AEE0}"/>
              </a:ext>
            </a:extLst>
          </p:cNvPr>
          <p:cNvSpPr>
            <a:spLocks noGrp="1"/>
          </p:cNvSpPr>
          <p:nvPr>
            <p:ph sz="half" idx="1"/>
          </p:nvPr>
        </p:nvSpPr>
        <p:spPr/>
        <p:txBody>
          <a:bodyPr>
            <a:normAutofit fontScale="92500" lnSpcReduction="20000"/>
          </a:bodyPr>
          <a:lstStyle/>
          <a:p>
            <a:pPr marL="50800" indent="0">
              <a:buNone/>
            </a:pPr>
            <a:r>
              <a:rPr lang="en-US" sz="3000" dirty="0"/>
              <a:t>Chancellor Office-approved Certificates of Achievement for English Language Learners (ELLs) which recognize their achievement of:</a:t>
            </a:r>
          </a:p>
          <a:p>
            <a:pPr marL="508000" lvl="1" indent="0">
              <a:buNone/>
            </a:pPr>
            <a:br>
              <a:rPr lang="en-US" dirty="0"/>
            </a:br>
            <a:r>
              <a:rPr lang="en-US" sz="3000" dirty="0"/>
              <a:t>1) academic reading &amp; writing skills at an advanced, post-secondary level;</a:t>
            </a:r>
          </a:p>
          <a:p>
            <a:pPr marL="508000" lvl="1" indent="0">
              <a:buNone/>
            </a:pPr>
            <a:r>
              <a:rPr lang="en-US" sz="3000" dirty="0"/>
              <a:t>2) successful completion of one or two introductory or prerequisite coursework in a meta-major.</a:t>
            </a:r>
          </a:p>
          <a:p>
            <a:pPr marL="50800" indent="0">
              <a:buNone/>
            </a:pPr>
            <a:br>
              <a:rPr lang="en-US" dirty="0"/>
            </a:br>
            <a:br>
              <a:rPr lang="en-US" dirty="0"/>
            </a:br>
            <a:br>
              <a:rPr lang="en-US" dirty="0"/>
            </a:br>
            <a:r>
              <a:rPr lang="en-US" dirty="0"/>
              <a:t>*They align with PCAH 7 guidelines.</a:t>
            </a:r>
          </a:p>
          <a:p>
            <a:pPr marL="50800" indent="0">
              <a:buNone/>
            </a:pPr>
            <a:endParaRPr lang="en-US" dirty="0"/>
          </a:p>
        </p:txBody>
      </p:sp>
    </p:spTree>
    <p:extLst>
      <p:ext uri="{BB962C8B-B14F-4D97-AF65-F5344CB8AC3E}">
        <p14:creationId xmlns:p14="http://schemas.microsoft.com/office/powerpoint/2010/main" val="3907069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DB3E-E5ED-AF45-9FDD-0DA8098B6720}"/>
              </a:ext>
            </a:extLst>
          </p:cNvPr>
          <p:cNvSpPr>
            <a:spLocks noGrp="1"/>
          </p:cNvSpPr>
          <p:nvPr>
            <p:ph type="title"/>
          </p:nvPr>
        </p:nvSpPr>
        <p:spPr>
          <a:xfrm>
            <a:off x="838200" y="713559"/>
            <a:ext cx="10515600" cy="615179"/>
          </a:xfrm>
        </p:spPr>
        <p:txBody>
          <a:bodyPr/>
          <a:lstStyle/>
          <a:p>
            <a:r>
              <a:rPr lang="en-US" dirty="0">
                <a:latin typeface="Calibri" panose="020F0502020204030204" pitchFamily="34" charset="0"/>
                <a:cs typeface="Calibri" panose="020F0502020204030204" pitchFamily="34" charset="0"/>
              </a:rPr>
              <a:t>The Certificates &amp; One Example</a:t>
            </a:r>
          </a:p>
        </p:txBody>
      </p:sp>
      <p:pic>
        <p:nvPicPr>
          <p:cNvPr id="6" name="Content Placeholder 5" descr="Cypress College Program Mapper: Language Arts">
            <a:extLst>
              <a:ext uri="{FF2B5EF4-FFF2-40B4-BE49-F238E27FC236}">
                <a16:creationId xmlns:a16="http://schemas.microsoft.com/office/drawing/2014/main" id="{38204DF3-24A9-3E4B-A731-DFA9C395F595}"/>
              </a:ext>
            </a:extLst>
          </p:cNvPr>
          <p:cNvPicPr>
            <a:picLocks noGrp="1" noChangeAspect="1"/>
          </p:cNvPicPr>
          <p:nvPr>
            <p:ph sz="half" idx="1"/>
          </p:nvPr>
        </p:nvPicPr>
        <p:blipFill>
          <a:blip r:embed="rId3"/>
          <a:stretch>
            <a:fillRect/>
          </a:stretch>
        </p:blipFill>
        <p:spPr>
          <a:xfrm>
            <a:off x="132373" y="1253331"/>
            <a:ext cx="3982427" cy="5042413"/>
          </a:xfrm>
        </p:spPr>
      </p:pic>
      <p:sp>
        <p:nvSpPr>
          <p:cNvPr id="4" name="Slide Number Placeholder 3">
            <a:extLst>
              <a:ext uri="{FF2B5EF4-FFF2-40B4-BE49-F238E27FC236}">
                <a16:creationId xmlns:a16="http://schemas.microsoft.com/office/drawing/2014/main" id="{A7F5F1EC-7DDF-7E48-B0C6-037A12497746}"/>
              </a:ext>
            </a:extLst>
          </p:cNvPr>
          <p:cNvSpPr>
            <a:spLocks noGrp="1"/>
          </p:cNvSpPr>
          <p:nvPr>
            <p:ph type="sldNum" sz="quarter" idx="4294967295"/>
          </p:nvPr>
        </p:nvSpPr>
        <p:spPr>
          <a:xfrm>
            <a:off x="9448800" y="6356350"/>
            <a:ext cx="2743200" cy="365125"/>
          </a:xfrm>
        </p:spPr>
        <p:txBody>
          <a:bodyPr/>
          <a:lstStyle/>
          <a:p>
            <a:fld id="{6D22F896-40B5-4ADD-8801-0D06FADFA095}" type="slidenum">
              <a:rPr lang="en-US" smtClean="0"/>
              <a:t>38</a:t>
            </a:fld>
            <a:endParaRPr lang="en-US" dirty="0"/>
          </a:p>
        </p:txBody>
      </p:sp>
      <p:pic>
        <p:nvPicPr>
          <p:cNvPr id="8" name="Picture 7" descr="Cypress College Program Mapper: ESL Milestone Certificate - pathway to transfer: Social Science">
            <a:extLst>
              <a:ext uri="{FF2B5EF4-FFF2-40B4-BE49-F238E27FC236}">
                <a16:creationId xmlns:a16="http://schemas.microsoft.com/office/drawing/2014/main" id="{3B33D3AD-0598-CD45-9AF3-06F7F6AE340E}"/>
              </a:ext>
            </a:extLst>
          </p:cNvPr>
          <p:cNvPicPr>
            <a:picLocks noChangeAspect="1"/>
          </p:cNvPicPr>
          <p:nvPr/>
        </p:nvPicPr>
        <p:blipFill>
          <a:blip r:embed="rId4"/>
          <a:stretch>
            <a:fillRect/>
          </a:stretch>
        </p:blipFill>
        <p:spPr>
          <a:xfrm>
            <a:off x="4426246" y="1202831"/>
            <a:ext cx="7930561" cy="5218821"/>
          </a:xfrm>
          <a:prstGeom prst="rect">
            <a:avLst/>
          </a:prstGeom>
        </p:spPr>
      </p:pic>
    </p:spTree>
    <p:extLst>
      <p:ext uri="{BB962C8B-B14F-4D97-AF65-F5344CB8AC3E}">
        <p14:creationId xmlns:p14="http://schemas.microsoft.com/office/powerpoint/2010/main" val="1370758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297434"/>
            <a:ext cx="10515600" cy="1146991"/>
          </a:xfrm>
        </p:spPr>
        <p:txBody>
          <a:bodyPr/>
          <a:lstStyle/>
          <a:p>
            <a:r>
              <a:rPr lang="en-US" dirty="0"/>
              <a:t>Innovation in ESL</a:t>
            </a:r>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764142" y="1600199"/>
            <a:ext cx="10058400" cy="4416553"/>
          </a:xfrm>
        </p:spPr>
        <p:txBody>
          <a:bodyPr/>
          <a:lstStyle/>
          <a:p>
            <a:pPr marL="0" indent="0">
              <a:buNone/>
            </a:pPr>
            <a:r>
              <a:rPr lang="en-US" b="1" dirty="0">
                <a:latin typeface="Calibri" panose="020F0502020204030204" pitchFamily="34" charset="0"/>
                <a:cs typeface="Calibri" panose="020F0502020204030204" pitchFamily="34" charset="0"/>
              </a:rPr>
              <a:t>Guided Pathways ESL Milestone Certificates</a:t>
            </a:r>
            <a:br>
              <a:rPr lang="en-US" b="1"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Rooted in AB 705 amendments that recognize …</a:t>
            </a:r>
          </a:p>
          <a:p>
            <a:pPr marL="1371600" lvl="2" indent="-457200">
              <a:buFont typeface="+mj-lt"/>
              <a:buAutoNum type="arabicPeriod"/>
            </a:pPr>
            <a:r>
              <a:rPr lang="en-US" dirty="0">
                <a:latin typeface="Calibri" panose="020F0502020204030204" pitchFamily="34" charset="0"/>
                <a:cs typeface="Calibri" panose="020F0502020204030204" pitchFamily="34" charset="0"/>
              </a:rPr>
              <a:t>ESL instruction as distinct from “remediation” in English</a:t>
            </a:r>
          </a:p>
          <a:p>
            <a:pPr marL="1371600" lvl="2" indent="-457200">
              <a:buFont typeface="+mj-lt"/>
              <a:buAutoNum type="arabicPeriod"/>
            </a:pPr>
            <a:r>
              <a:rPr lang="en-US" dirty="0">
                <a:latin typeface="Calibri" panose="020F0502020204030204" pitchFamily="34" charset="0"/>
                <a:cs typeface="Calibri" panose="020F0502020204030204" pitchFamily="34" charset="0"/>
              </a:rPr>
              <a:t>Students in ESL courses are engaged in foreign language learning</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Amazingly Successful:</a:t>
            </a:r>
          </a:p>
          <a:p>
            <a:pPr lvl="2"/>
            <a:r>
              <a:rPr lang="en-US" dirty="0">
                <a:latin typeface="Calibri" panose="020F0502020204030204" pitchFamily="34" charset="0"/>
                <a:cs typeface="Calibri" panose="020F0502020204030204" pitchFamily="34" charset="0"/>
              </a:rPr>
              <a:t>Fall 2019: 79 students for a total of 301 certificates!</a:t>
            </a:r>
          </a:p>
          <a:p>
            <a:pPr lvl="2"/>
            <a:r>
              <a:rPr lang="en-US" dirty="0">
                <a:latin typeface="Calibri" panose="020F0502020204030204" pitchFamily="34" charset="0"/>
                <a:cs typeface="Calibri" panose="020F0502020204030204" pitchFamily="34" charset="0"/>
              </a:rPr>
              <a:t>Spring 2020: 124 students for a total of 407 certificates!</a:t>
            </a:r>
          </a:p>
          <a:p>
            <a:pPr lvl="2"/>
            <a:r>
              <a:rPr lang="en-US" dirty="0">
                <a:latin typeface="Calibri" panose="020F0502020204030204" pitchFamily="34" charset="0"/>
                <a:cs typeface="Calibri" panose="020F0502020204030204" pitchFamily="34" charset="0"/>
              </a:rPr>
              <a:t>For 2018-2019, Cypress awarded approximately 1,200 certificates. In our first year, we have awarded 700+ so far!</a:t>
            </a:r>
          </a:p>
          <a:p>
            <a:pPr marL="914400" lvl="2"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736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DEFC5B-D1B3-4541-871F-C0C276C907D1}"/>
              </a:ext>
            </a:extLst>
          </p:cNvPr>
          <p:cNvSpPr>
            <a:spLocks noGrp="1"/>
          </p:cNvSpPr>
          <p:nvPr>
            <p:ph type="title"/>
          </p:nvPr>
        </p:nvSpPr>
        <p:spPr>
          <a:xfrm>
            <a:off x="831850" y="3310152"/>
            <a:ext cx="10515600" cy="561761"/>
          </a:xfrm>
        </p:spPr>
        <p:txBody>
          <a:bodyPr>
            <a:normAutofit fontScale="90000"/>
          </a:bodyPr>
          <a:lstStyle/>
          <a:p>
            <a:r>
              <a:rPr lang="en-US" dirty="0"/>
              <a:t>English Breakout Leads</a:t>
            </a:r>
          </a:p>
        </p:txBody>
      </p:sp>
      <p:sp>
        <p:nvSpPr>
          <p:cNvPr id="5" name="Text Placeholder 4">
            <a:extLst>
              <a:ext uri="{FF2B5EF4-FFF2-40B4-BE49-F238E27FC236}">
                <a16:creationId xmlns:a16="http://schemas.microsoft.com/office/drawing/2014/main" id="{80527074-B756-44C4-964A-D45010C33E8A}"/>
              </a:ext>
            </a:extLst>
          </p:cNvPr>
          <p:cNvSpPr>
            <a:spLocks noGrp="1"/>
          </p:cNvSpPr>
          <p:nvPr>
            <p:ph type="body" idx="1"/>
          </p:nvPr>
        </p:nvSpPr>
        <p:spPr>
          <a:xfrm>
            <a:off x="228600" y="3871913"/>
            <a:ext cx="11118850" cy="2217737"/>
          </a:xfrm>
        </p:spPr>
        <p:txBody>
          <a:bodyPr>
            <a:normAutofit lnSpcReduction="10000"/>
          </a:bodyPr>
          <a:lstStyle/>
          <a:p>
            <a:pPr marL="228600" lvl="0" algn="l">
              <a:lnSpc>
                <a:spcPct val="90000"/>
              </a:lnSpc>
              <a:buSzPts val="2800"/>
              <a:buChar char="•"/>
            </a:pPr>
            <a:r>
              <a:rPr lang="en-US" dirty="0"/>
              <a:t>Juan R. </a:t>
            </a:r>
            <a:r>
              <a:rPr lang="en-US" dirty="0" err="1"/>
              <a:t>Buriel</a:t>
            </a:r>
            <a:r>
              <a:rPr lang="en-US" dirty="0"/>
              <a:t> – ASCCC Equity and Diversity Action Committee, English Faculty, College of the Canyons</a:t>
            </a:r>
          </a:p>
          <a:p>
            <a:pPr marL="0" lvl="0" indent="0" algn="l">
              <a:lnSpc>
                <a:spcPct val="90000"/>
              </a:lnSpc>
              <a:spcBef>
                <a:spcPts val="1000"/>
              </a:spcBef>
              <a:buSzPts val="2800"/>
            </a:pPr>
            <a:r>
              <a:rPr lang="en-US" sz="2000" u="sng" dirty="0">
                <a:solidFill>
                  <a:schemeClr val="hlink"/>
                </a:solidFill>
                <a:hlinkClick r:id="rId2"/>
              </a:rPr>
              <a:t>College of the Canyons AB705 Impact Report</a:t>
            </a:r>
            <a:endParaRPr lang="en-US" sz="2000" dirty="0"/>
          </a:p>
          <a:p>
            <a:pPr marL="0" lvl="0" indent="0" algn="l">
              <a:lnSpc>
                <a:spcPct val="90000"/>
              </a:lnSpc>
              <a:spcBef>
                <a:spcPts val="1000"/>
              </a:spcBef>
              <a:buSzPts val="2800"/>
            </a:pPr>
            <a:endParaRPr lang="en-US" sz="1100" dirty="0"/>
          </a:p>
          <a:p>
            <a:pPr marL="228600" lvl="0" algn="l">
              <a:lnSpc>
                <a:spcPct val="90000"/>
              </a:lnSpc>
              <a:spcBef>
                <a:spcPts val="1000"/>
              </a:spcBef>
              <a:buSzPts val="2800"/>
              <a:buChar char="•"/>
            </a:pPr>
            <a:r>
              <a:rPr lang="en-US" dirty="0"/>
              <a:t>Karen Chow– ASCCC Executive Committee, English Faculty, </a:t>
            </a:r>
            <a:r>
              <a:rPr lang="en-US" dirty="0" err="1"/>
              <a:t>DeAnza</a:t>
            </a:r>
            <a:r>
              <a:rPr lang="en-US" dirty="0"/>
              <a:t> College</a:t>
            </a:r>
          </a:p>
          <a:p>
            <a:pPr marL="228600" lvl="0" algn="l">
              <a:lnSpc>
                <a:spcPct val="90000"/>
              </a:lnSpc>
              <a:spcBef>
                <a:spcPts val="1000"/>
              </a:spcBef>
              <a:buSzPts val="2800"/>
              <a:buChar char="•"/>
            </a:pPr>
            <a:r>
              <a:rPr lang="en-US" sz="1600" u="sng" dirty="0">
                <a:solidFill>
                  <a:schemeClr val="hlink"/>
                </a:solidFill>
                <a:latin typeface="Arial"/>
                <a:ea typeface="Arial"/>
                <a:cs typeface="Arial"/>
                <a:sym typeface="Arial"/>
                <a:hlinkClick r:id="rId3"/>
              </a:rPr>
              <a:t>https://www.deanza.edu/assessment/guided/english.html</a:t>
            </a:r>
            <a:endParaRPr lang="en-US" sz="4000" dirty="0"/>
          </a:p>
          <a:p>
            <a:endParaRPr lang="en-US" dirty="0"/>
          </a:p>
        </p:txBody>
      </p:sp>
    </p:spTree>
    <p:extLst>
      <p:ext uri="{BB962C8B-B14F-4D97-AF65-F5344CB8AC3E}">
        <p14:creationId xmlns:p14="http://schemas.microsoft.com/office/powerpoint/2010/main" val="1374295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764142" y="297434"/>
            <a:ext cx="10515600" cy="1146991"/>
          </a:xfrm>
        </p:spPr>
        <p:txBody>
          <a:bodyPr/>
          <a:lstStyle/>
          <a:p>
            <a:r>
              <a:rPr lang="en-US" dirty="0"/>
              <a:t>Innovation in ESL</a:t>
            </a:r>
          </a:p>
        </p:txBody>
      </p:sp>
      <p:sp>
        <p:nvSpPr>
          <p:cNvPr id="5" name="Content Placeholder 2">
            <a:extLst>
              <a:ext uri="{FF2B5EF4-FFF2-40B4-BE49-F238E27FC236}">
                <a16:creationId xmlns:a16="http://schemas.microsoft.com/office/drawing/2014/main" id="{5F4EA866-F45C-3447-889E-4FBCDC0ED19E}"/>
              </a:ext>
            </a:extLst>
          </p:cNvPr>
          <p:cNvSpPr>
            <a:spLocks noGrp="1"/>
          </p:cNvSpPr>
          <p:nvPr>
            <p:ph sz="half" idx="1"/>
          </p:nvPr>
        </p:nvSpPr>
        <p:spPr>
          <a:xfrm>
            <a:off x="764142" y="1600199"/>
            <a:ext cx="10058400" cy="4416553"/>
          </a:xfrm>
        </p:spPr>
        <p:txBody>
          <a:bodyPr/>
          <a:lstStyle/>
          <a:p>
            <a:pPr marL="0" indent="0">
              <a:buNone/>
            </a:pPr>
            <a:r>
              <a:rPr lang="en-US" b="1" dirty="0">
                <a:latin typeface="Calibri" panose="020F0502020204030204" pitchFamily="34" charset="0"/>
                <a:cs typeface="Calibri" panose="020F0502020204030204" pitchFamily="34" charset="0"/>
              </a:rPr>
              <a:t>Guided Pathways ESL Milestone Certificates</a:t>
            </a:r>
            <a:br>
              <a:rPr lang="en-US" b="1"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Rooted in AB 705 amendments that recognize …</a:t>
            </a:r>
          </a:p>
          <a:p>
            <a:pPr marL="1371600" lvl="2" indent="-457200">
              <a:buFont typeface="+mj-lt"/>
              <a:buAutoNum type="arabicPeriod"/>
            </a:pPr>
            <a:r>
              <a:rPr lang="en-US" dirty="0">
                <a:latin typeface="Calibri" panose="020F0502020204030204" pitchFamily="34" charset="0"/>
                <a:cs typeface="Calibri" panose="020F0502020204030204" pitchFamily="34" charset="0"/>
              </a:rPr>
              <a:t>ESL instruction as distinct from “remediation” in English</a:t>
            </a:r>
          </a:p>
          <a:p>
            <a:pPr marL="1371600" lvl="2" indent="-457200">
              <a:buFont typeface="+mj-lt"/>
              <a:buAutoNum type="arabicPeriod"/>
            </a:pPr>
            <a:r>
              <a:rPr lang="en-US" dirty="0">
                <a:latin typeface="Calibri" panose="020F0502020204030204" pitchFamily="34" charset="0"/>
                <a:cs typeface="Calibri" panose="020F0502020204030204" pitchFamily="34" charset="0"/>
              </a:rPr>
              <a:t>Students in ESL courses are engaged in foreign language learning</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457200" lvl="1" indent="0">
              <a:buNone/>
            </a:pPr>
            <a:r>
              <a:rPr lang="en-US" dirty="0">
                <a:latin typeface="Calibri" panose="020F0502020204030204" pitchFamily="34" charset="0"/>
                <a:cs typeface="Calibri" panose="020F0502020204030204" pitchFamily="34" charset="0"/>
              </a:rPr>
              <a:t>Amazingly Successful:</a:t>
            </a:r>
          </a:p>
          <a:p>
            <a:pPr lvl="2"/>
            <a:r>
              <a:rPr lang="en-US" dirty="0">
                <a:latin typeface="Calibri" panose="020F0502020204030204" pitchFamily="34" charset="0"/>
                <a:cs typeface="Calibri" panose="020F0502020204030204" pitchFamily="34" charset="0"/>
              </a:rPr>
              <a:t>Fall 2019: 79 students for a total of 301 certificates!</a:t>
            </a:r>
          </a:p>
          <a:p>
            <a:pPr lvl="2"/>
            <a:r>
              <a:rPr lang="en-US" dirty="0">
                <a:latin typeface="Calibri" panose="020F0502020204030204" pitchFamily="34" charset="0"/>
                <a:cs typeface="Calibri" panose="020F0502020204030204" pitchFamily="34" charset="0"/>
              </a:rPr>
              <a:t>Spring 2020: 124 students for a total of 407 certificates!</a:t>
            </a:r>
          </a:p>
          <a:p>
            <a:pPr lvl="2"/>
            <a:r>
              <a:rPr lang="en-US" dirty="0">
                <a:latin typeface="Calibri" panose="020F0502020204030204" pitchFamily="34" charset="0"/>
                <a:cs typeface="Calibri" panose="020F0502020204030204" pitchFamily="34" charset="0"/>
              </a:rPr>
              <a:t>For 2018-2019, Cypress awarded approximately 1,200 certificates. In our first year, we have awarded 700+ so far!</a:t>
            </a:r>
          </a:p>
          <a:p>
            <a:pPr marL="914400" lvl="2" indent="0">
              <a:buNone/>
            </a:pPr>
            <a:endParaRPr lang="en-US" dirty="0">
              <a:latin typeface="Calibri" panose="020F0502020204030204" pitchFamily="34" charset="0"/>
              <a:cs typeface="Calibri" panose="020F0502020204030204" pitchFamily="34" charset="0"/>
            </a:endParaRP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0047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502-5F05-421B-882A-7AD0BAE136F2}"/>
              </a:ext>
            </a:extLst>
          </p:cNvPr>
          <p:cNvSpPr>
            <a:spLocks noGrp="1"/>
          </p:cNvSpPr>
          <p:nvPr>
            <p:ph type="title"/>
          </p:nvPr>
        </p:nvSpPr>
        <p:spPr>
          <a:xfrm>
            <a:off x="156899" y="153826"/>
            <a:ext cx="10515600" cy="1146991"/>
          </a:xfrm>
        </p:spPr>
        <p:txBody>
          <a:bodyPr/>
          <a:lstStyle/>
          <a:p>
            <a:r>
              <a:rPr lang="en-US" b="1" dirty="0">
                <a:solidFill>
                  <a:schemeClr val="bg2"/>
                </a:solidFill>
                <a:latin typeface="+mn-lt"/>
              </a:rPr>
              <a:t>Certificate Data – Spring 2020 </a:t>
            </a:r>
          </a:p>
        </p:txBody>
      </p:sp>
      <p:graphicFrame>
        <p:nvGraphicFramePr>
          <p:cNvPr id="3" name="Table 2">
            <a:extLst>
              <a:ext uri="{FF2B5EF4-FFF2-40B4-BE49-F238E27FC236}">
                <a16:creationId xmlns:a16="http://schemas.microsoft.com/office/drawing/2014/main" id="{F0F9CDCA-9A58-AA40-A54E-06100FB514EE}"/>
              </a:ext>
            </a:extLst>
          </p:cNvPr>
          <p:cNvGraphicFramePr>
            <a:graphicFrameLocks noGrp="1"/>
          </p:cNvGraphicFramePr>
          <p:nvPr>
            <p:extLst>
              <p:ext uri="{D42A27DB-BD31-4B8C-83A1-F6EECF244321}">
                <p14:modId xmlns:p14="http://schemas.microsoft.com/office/powerpoint/2010/main" val="2546404947"/>
              </p:ext>
            </p:extLst>
          </p:nvPr>
        </p:nvGraphicFramePr>
        <p:xfrm>
          <a:off x="6269444" y="1065063"/>
          <a:ext cx="5418666" cy="889000"/>
        </p:xfrm>
        <a:graphic>
          <a:graphicData uri="http://schemas.openxmlformats.org/drawingml/2006/table">
            <a:tbl>
              <a:tblPr firstRow="1" bandRow="1">
                <a:tableStyleId>{74C1A8A3-306A-4EB7-A6B1-4F7E0EB9C5D6}</a:tableStyleId>
              </a:tblPr>
              <a:tblGrid>
                <a:gridCol w="2709333">
                  <a:extLst>
                    <a:ext uri="{9D8B030D-6E8A-4147-A177-3AD203B41FA5}">
                      <a16:colId xmlns:a16="http://schemas.microsoft.com/office/drawing/2014/main" val="1086976134"/>
                    </a:ext>
                  </a:extLst>
                </a:gridCol>
                <a:gridCol w="2709333">
                  <a:extLst>
                    <a:ext uri="{9D8B030D-6E8A-4147-A177-3AD203B41FA5}">
                      <a16:colId xmlns:a16="http://schemas.microsoft.com/office/drawing/2014/main" val="3382412426"/>
                    </a:ext>
                  </a:extLst>
                </a:gridCol>
              </a:tblGrid>
              <a:tr h="0">
                <a:tc>
                  <a:txBody>
                    <a:bodyPr/>
                    <a:lstStyle/>
                    <a:p>
                      <a:pPr algn="ctr"/>
                      <a:r>
                        <a:rPr lang="en-US" dirty="0"/>
                        <a:t>First Generation College Student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Educational Goal: degree or transfer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5894664"/>
                  </a:ext>
                </a:extLst>
              </a:tr>
              <a:tr h="370840">
                <a:tc>
                  <a:txBody>
                    <a:bodyPr/>
                    <a:lstStyle/>
                    <a:p>
                      <a:pPr algn="ctr"/>
                      <a:r>
                        <a:rPr lang="en-US" b="1" dirty="0">
                          <a:solidFill>
                            <a:schemeClr val="bg2"/>
                          </a:solidFill>
                        </a:rPr>
                        <a:t>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bg2"/>
                          </a:solidFill>
                        </a:rPr>
                        <a:t>90%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3677894"/>
                  </a:ext>
                </a:extLst>
              </a:tr>
            </a:tbl>
          </a:graphicData>
        </a:graphic>
      </p:graphicFrame>
      <p:graphicFrame>
        <p:nvGraphicFramePr>
          <p:cNvPr id="6" name="Table 5">
            <a:extLst>
              <a:ext uri="{FF2B5EF4-FFF2-40B4-BE49-F238E27FC236}">
                <a16:creationId xmlns:a16="http://schemas.microsoft.com/office/drawing/2014/main" id="{64728AB8-0A57-834F-ABE8-312D546EC0FD}"/>
              </a:ext>
            </a:extLst>
          </p:cNvPr>
          <p:cNvGraphicFramePr>
            <a:graphicFrameLocks noGrp="1"/>
          </p:cNvGraphicFramePr>
          <p:nvPr>
            <p:extLst>
              <p:ext uri="{D42A27DB-BD31-4B8C-83A1-F6EECF244321}">
                <p14:modId xmlns:p14="http://schemas.microsoft.com/office/powerpoint/2010/main" val="1565621028"/>
              </p:ext>
            </p:extLst>
          </p:nvPr>
        </p:nvGraphicFramePr>
        <p:xfrm>
          <a:off x="156899" y="1570523"/>
          <a:ext cx="5537845" cy="3776979"/>
        </p:xfrm>
        <a:graphic>
          <a:graphicData uri="http://schemas.openxmlformats.org/drawingml/2006/table">
            <a:tbl>
              <a:tblPr firstRow="1" bandRow="1">
                <a:tableStyleId>{5A111915-BE36-4E01-A7E5-04B1672EAD32}</a:tableStyleId>
              </a:tblPr>
              <a:tblGrid>
                <a:gridCol w="1682449">
                  <a:extLst>
                    <a:ext uri="{9D8B030D-6E8A-4147-A177-3AD203B41FA5}">
                      <a16:colId xmlns:a16="http://schemas.microsoft.com/office/drawing/2014/main" val="1985812358"/>
                    </a:ext>
                  </a:extLst>
                </a:gridCol>
                <a:gridCol w="605681">
                  <a:extLst>
                    <a:ext uri="{9D8B030D-6E8A-4147-A177-3AD203B41FA5}">
                      <a16:colId xmlns:a16="http://schemas.microsoft.com/office/drawing/2014/main" val="1970758940"/>
                    </a:ext>
                  </a:extLst>
                </a:gridCol>
                <a:gridCol w="1642330">
                  <a:extLst>
                    <a:ext uri="{9D8B030D-6E8A-4147-A177-3AD203B41FA5}">
                      <a16:colId xmlns:a16="http://schemas.microsoft.com/office/drawing/2014/main" val="2890640618"/>
                    </a:ext>
                  </a:extLst>
                </a:gridCol>
                <a:gridCol w="1607385">
                  <a:extLst>
                    <a:ext uri="{9D8B030D-6E8A-4147-A177-3AD203B41FA5}">
                      <a16:colId xmlns:a16="http://schemas.microsoft.com/office/drawing/2014/main" val="1261001697"/>
                    </a:ext>
                  </a:extLst>
                </a:gridCol>
              </a:tblGrid>
              <a:tr h="1038147">
                <a:tc>
                  <a:txBody>
                    <a:bodyPr/>
                    <a:lstStyle/>
                    <a:p>
                      <a:r>
                        <a:rPr lang="en-US" dirty="0">
                          <a:solidFill>
                            <a:schemeClr val="bg1"/>
                          </a:solidFill>
                        </a:rPr>
                        <a:t>Spring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solidFill>
                        </a:rPr>
                        <a:t>Spring 2020 Certificate 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solidFill>
                        </a:rPr>
                        <a:t>ESL Dept. Overall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554554"/>
                  </a:ext>
                </a:extLst>
              </a:tr>
              <a:tr h="633702">
                <a:tc>
                  <a:txBody>
                    <a:bodyPr/>
                    <a:lstStyle/>
                    <a:p>
                      <a:pPr algn="l" fontAlgn="ctr"/>
                      <a:r>
                        <a:rPr lang="en-US" sz="1800" u="none" strike="noStrike" dirty="0">
                          <a:solidFill>
                            <a:schemeClr val="bg2"/>
                          </a:solidFill>
                          <a:effectLst/>
                        </a:rPr>
                        <a:t>Asian or Pacific Islander</a:t>
                      </a:r>
                      <a:endParaRPr lang="en-US" sz="18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bg2"/>
                          </a:solidFill>
                          <a:effectLst/>
                        </a:rPr>
                        <a:t>86</a:t>
                      </a:r>
                      <a:endParaRPr lang="en-US" sz="20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79%</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69%</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4253922"/>
                  </a:ext>
                </a:extLst>
              </a:tr>
              <a:tr h="421026">
                <a:tc>
                  <a:txBody>
                    <a:bodyPr/>
                    <a:lstStyle/>
                    <a:p>
                      <a:pPr algn="l" fontAlgn="ctr"/>
                      <a:r>
                        <a:rPr lang="en-US" sz="1800" u="none" strike="noStrike" dirty="0">
                          <a:solidFill>
                            <a:schemeClr val="bg2"/>
                          </a:solidFill>
                          <a:effectLst/>
                        </a:rPr>
                        <a:t>African American</a:t>
                      </a:r>
                      <a:endParaRPr lang="en-US" sz="18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bg2"/>
                          </a:solidFill>
                          <a:effectLst/>
                        </a:rPr>
                        <a:t>3</a:t>
                      </a:r>
                      <a:endParaRPr lang="en-US" sz="20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3%</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2%</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4596952"/>
                  </a:ext>
                </a:extLst>
              </a:tr>
              <a:tr h="421026">
                <a:tc>
                  <a:txBody>
                    <a:bodyPr/>
                    <a:lstStyle/>
                    <a:p>
                      <a:pPr algn="l" fontAlgn="ctr"/>
                      <a:r>
                        <a:rPr lang="en-US" sz="1800" u="none" strike="noStrike" dirty="0">
                          <a:solidFill>
                            <a:schemeClr val="bg2"/>
                          </a:solidFill>
                          <a:effectLst/>
                        </a:rPr>
                        <a:t>Hispanic</a:t>
                      </a:r>
                      <a:endParaRPr lang="en-US" sz="18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bg2"/>
                          </a:solidFill>
                          <a:effectLst/>
                        </a:rPr>
                        <a:t>13</a:t>
                      </a:r>
                      <a:endParaRPr lang="en-US" sz="20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12%</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12%</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6812708"/>
                  </a:ext>
                </a:extLst>
              </a:tr>
              <a:tr h="421026">
                <a:tc>
                  <a:txBody>
                    <a:bodyPr/>
                    <a:lstStyle/>
                    <a:p>
                      <a:pPr algn="l" fontAlgn="ctr"/>
                      <a:r>
                        <a:rPr lang="en-US" sz="1800" u="none" strike="noStrike" dirty="0">
                          <a:solidFill>
                            <a:schemeClr val="bg2"/>
                          </a:solidFill>
                          <a:effectLst/>
                        </a:rPr>
                        <a:t>White</a:t>
                      </a:r>
                      <a:endParaRPr lang="en-US" sz="18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bg2"/>
                          </a:solidFill>
                          <a:effectLst/>
                        </a:rPr>
                        <a:t>7</a:t>
                      </a:r>
                      <a:endParaRPr lang="en-US" sz="20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6%</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14%</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6586197"/>
                  </a:ext>
                </a:extLst>
              </a:tr>
              <a:tr h="421026">
                <a:tc>
                  <a:txBody>
                    <a:bodyPr/>
                    <a:lstStyle/>
                    <a:p>
                      <a:pPr algn="l" fontAlgn="ctr"/>
                      <a:r>
                        <a:rPr lang="en-US" sz="1800" u="none" strike="noStrike" dirty="0">
                          <a:solidFill>
                            <a:schemeClr val="bg2"/>
                          </a:solidFill>
                          <a:effectLst/>
                        </a:rPr>
                        <a:t>Not Reported</a:t>
                      </a:r>
                      <a:endParaRPr lang="en-US" sz="18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bg2"/>
                          </a:solidFill>
                          <a:effectLst/>
                        </a:rPr>
                        <a:t>15</a:t>
                      </a:r>
                      <a:endParaRPr lang="en-US" sz="20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14%</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3%</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2343465"/>
                  </a:ext>
                </a:extLst>
              </a:tr>
              <a:tr h="421026">
                <a:tc>
                  <a:txBody>
                    <a:bodyPr/>
                    <a:lstStyle/>
                    <a:p>
                      <a:pPr algn="l" fontAlgn="ctr"/>
                      <a:r>
                        <a:rPr lang="en-US" sz="1800" u="none" strike="noStrike" dirty="0">
                          <a:solidFill>
                            <a:schemeClr val="bg2"/>
                          </a:solidFill>
                          <a:effectLst/>
                        </a:rPr>
                        <a:t>Total</a:t>
                      </a:r>
                      <a:endParaRPr lang="en-US" sz="18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bg2"/>
                          </a:solidFill>
                          <a:effectLst/>
                        </a:rPr>
                        <a:t>124</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109</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2000" b="1" u="none" strike="noStrike" dirty="0">
                          <a:solidFill>
                            <a:schemeClr val="bg2"/>
                          </a:solidFill>
                          <a:effectLst/>
                        </a:rPr>
                        <a:t>100%</a:t>
                      </a:r>
                      <a:endParaRPr lang="en-US" sz="20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3120810"/>
                  </a:ext>
                </a:extLst>
              </a:tr>
            </a:tbl>
          </a:graphicData>
        </a:graphic>
      </p:graphicFrame>
      <p:graphicFrame>
        <p:nvGraphicFramePr>
          <p:cNvPr id="7" name="Table 6">
            <a:extLst>
              <a:ext uri="{FF2B5EF4-FFF2-40B4-BE49-F238E27FC236}">
                <a16:creationId xmlns:a16="http://schemas.microsoft.com/office/drawing/2014/main" id="{79E734C9-C8CE-504C-9CB1-3F8BF7251182}"/>
              </a:ext>
            </a:extLst>
          </p:cNvPr>
          <p:cNvGraphicFramePr>
            <a:graphicFrameLocks noGrp="1"/>
          </p:cNvGraphicFramePr>
          <p:nvPr>
            <p:extLst>
              <p:ext uri="{D42A27DB-BD31-4B8C-83A1-F6EECF244321}">
                <p14:modId xmlns:p14="http://schemas.microsoft.com/office/powerpoint/2010/main" val="2104425235"/>
              </p:ext>
            </p:extLst>
          </p:nvPr>
        </p:nvGraphicFramePr>
        <p:xfrm>
          <a:off x="5935803" y="2413724"/>
          <a:ext cx="6099298" cy="3255366"/>
        </p:xfrm>
        <a:graphic>
          <a:graphicData uri="http://schemas.openxmlformats.org/drawingml/2006/table">
            <a:tbl>
              <a:tblPr firstRow="1">
                <a:tableStyleId>{74C1A8A3-306A-4EB7-A6B1-4F7E0EB9C5D6}</a:tableStyleId>
              </a:tblPr>
              <a:tblGrid>
                <a:gridCol w="4571870">
                  <a:extLst>
                    <a:ext uri="{9D8B030D-6E8A-4147-A177-3AD203B41FA5}">
                      <a16:colId xmlns:a16="http://schemas.microsoft.com/office/drawing/2014/main" val="1139795416"/>
                    </a:ext>
                  </a:extLst>
                </a:gridCol>
                <a:gridCol w="763714">
                  <a:extLst>
                    <a:ext uri="{9D8B030D-6E8A-4147-A177-3AD203B41FA5}">
                      <a16:colId xmlns:a16="http://schemas.microsoft.com/office/drawing/2014/main" val="2615641388"/>
                    </a:ext>
                  </a:extLst>
                </a:gridCol>
                <a:gridCol w="763714">
                  <a:extLst>
                    <a:ext uri="{9D8B030D-6E8A-4147-A177-3AD203B41FA5}">
                      <a16:colId xmlns:a16="http://schemas.microsoft.com/office/drawing/2014/main" val="3219357809"/>
                    </a:ext>
                  </a:extLst>
                </a:gridCol>
              </a:tblGrid>
              <a:tr h="233684">
                <a:tc>
                  <a:txBody>
                    <a:bodyPr/>
                    <a:lstStyle/>
                    <a:p>
                      <a:pPr algn="l" fontAlgn="ctr"/>
                      <a:r>
                        <a:rPr lang="en-US" sz="1800" u="none" strike="noStrike" dirty="0">
                          <a:effectLst/>
                        </a:rPr>
                        <a:t>Certificate Types: ESL Milestone SPRING 2020</a:t>
                      </a:r>
                      <a:endParaRPr lang="en-US" sz="1800" b="1" i="0" u="none" strike="noStrike" dirty="0">
                        <a:solidFill>
                          <a:srgbClr val="000000"/>
                        </a:solidFill>
                        <a:effectLst/>
                        <a:latin typeface="Arial" panose="020B060402020202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baseline="0" dirty="0">
                          <a:solidFill>
                            <a:schemeClr val="bg1"/>
                          </a:solidFill>
                          <a:effectLst/>
                          <a:latin typeface="+mn-lt"/>
                        </a:rPr>
                        <a:t>N</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baseline="0" dirty="0">
                          <a:solidFill>
                            <a:schemeClr val="bg1"/>
                          </a:solidFill>
                          <a:effectLst/>
                          <a:latin typeface="+mn-lt"/>
                        </a:rPr>
                        <a:t>Percent</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968108"/>
                  </a:ext>
                </a:extLst>
              </a:tr>
              <a:tr h="274924">
                <a:tc>
                  <a:txBody>
                    <a:bodyPr/>
                    <a:lstStyle/>
                    <a:p>
                      <a:pPr algn="l" fontAlgn="ctr"/>
                      <a:r>
                        <a:rPr lang="en-US" sz="1600" u="none" strike="noStrike" dirty="0">
                          <a:solidFill>
                            <a:schemeClr val="bg2"/>
                          </a:solidFill>
                          <a:effectLst/>
                        </a:rPr>
                        <a:t>Pathway to Transfer: Written Communication</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106</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26%</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8373350"/>
                  </a:ext>
                </a:extLst>
              </a:tr>
              <a:tr h="274924">
                <a:tc>
                  <a:txBody>
                    <a:bodyPr/>
                    <a:lstStyle/>
                    <a:p>
                      <a:pPr algn="l" fontAlgn="ctr"/>
                      <a:r>
                        <a:rPr lang="en-US" sz="1600" u="none" strike="noStrike" dirty="0">
                          <a:solidFill>
                            <a:schemeClr val="bg2"/>
                          </a:solidFill>
                          <a:effectLst/>
                        </a:rPr>
                        <a:t>Pathway to Transfer: Social Science</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77</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19%</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551424"/>
                  </a:ext>
                </a:extLst>
              </a:tr>
              <a:tr h="274924">
                <a:tc>
                  <a:txBody>
                    <a:bodyPr/>
                    <a:lstStyle/>
                    <a:p>
                      <a:pPr algn="l" fontAlgn="ctr"/>
                      <a:r>
                        <a:rPr lang="en-US" sz="1600" u="none" strike="noStrike" dirty="0">
                          <a:solidFill>
                            <a:schemeClr val="bg2"/>
                          </a:solidFill>
                          <a:effectLst/>
                        </a:rPr>
                        <a:t>Pathway to Dental Hygiene, Nursing, Psych Technology</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53</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12%</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683150"/>
                  </a:ext>
                </a:extLst>
              </a:tr>
              <a:tr h="274924">
                <a:tc>
                  <a:txBody>
                    <a:bodyPr/>
                    <a:lstStyle/>
                    <a:p>
                      <a:pPr algn="l" fontAlgn="ctr"/>
                      <a:r>
                        <a:rPr lang="en-US" sz="1600" u="none" strike="noStrike" dirty="0">
                          <a:solidFill>
                            <a:schemeClr val="bg2"/>
                          </a:solidFill>
                          <a:effectLst/>
                        </a:rPr>
                        <a:t>Pathway to Transfer: Oral Communication</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49</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12%</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92756"/>
                  </a:ext>
                </a:extLst>
              </a:tr>
              <a:tr h="274924">
                <a:tc>
                  <a:txBody>
                    <a:bodyPr/>
                    <a:lstStyle/>
                    <a:p>
                      <a:pPr algn="l" fontAlgn="ctr"/>
                      <a:r>
                        <a:rPr lang="en-US" sz="1600" u="none" strike="noStrike" dirty="0">
                          <a:solidFill>
                            <a:schemeClr val="bg2"/>
                          </a:solidFill>
                          <a:effectLst/>
                        </a:rPr>
                        <a:t>Pathway to Business &amp; Computer Information Systems</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46</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11%</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16538"/>
                  </a:ext>
                </a:extLst>
              </a:tr>
              <a:tr h="274924">
                <a:tc>
                  <a:txBody>
                    <a:bodyPr/>
                    <a:lstStyle/>
                    <a:p>
                      <a:pPr algn="l" fontAlgn="ctr"/>
                      <a:r>
                        <a:rPr lang="en-US" sz="1600" u="none" strike="noStrike" dirty="0">
                          <a:solidFill>
                            <a:schemeClr val="bg2"/>
                          </a:solidFill>
                          <a:effectLst/>
                        </a:rPr>
                        <a:t>Pathway to Science, Engineering, and Mathematics</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38</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9%</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074600"/>
                  </a:ext>
                </a:extLst>
              </a:tr>
              <a:tr h="494863">
                <a:tc>
                  <a:txBody>
                    <a:bodyPr/>
                    <a:lstStyle/>
                    <a:p>
                      <a:pPr algn="l" fontAlgn="ctr"/>
                      <a:r>
                        <a:rPr lang="en-US" sz="1600" u="none" strike="noStrike" dirty="0">
                          <a:solidFill>
                            <a:schemeClr val="bg2"/>
                          </a:solidFill>
                          <a:effectLst/>
                        </a:rPr>
                        <a:t>Pathway to Diagnostic Medical Sonography, Health Information Technology, Radiological Technology</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25</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6%</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4609242"/>
                  </a:ext>
                </a:extLst>
              </a:tr>
              <a:tr h="274924">
                <a:tc>
                  <a:txBody>
                    <a:bodyPr/>
                    <a:lstStyle/>
                    <a:p>
                      <a:pPr algn="l" fontAlgn="ctr"/>
                      <a:r>
                        <a:rPr lang="en-US" sz="1600" u="none" strike="noStrike" dirty="0">
                          <a:solidFill>
                            <a:schemeClr val="bg2"/>
                          </a:solidFill>
                          <a:effectLst/>
                        </a:rPr>
                        <a:t>Pathway to Kinesiology</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chemeClr val="bg2"/>
                          </a:solidFill>
                          <a:effectLst/>
                        </a:rPr>
                        <a:t>7</a:t>
                      </a:r>
                      <a:endParaRPr lang="en-US" sz="1600" b="0" i="0" u="none" strike="noStrike">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2%</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4654823"/>
                  </a:ext>
                </a:extLst>
              </a:tr>
              <a:tr h="274924">
                <a:tc>
                  <a:txBody>
                    <a:bodyPr/>
                    <a:lstStyle/>
                    <a:p>
                      <a:pPr algn="l" fontAlgn="ctr"/>
                      <a:r>
                        <a:rPr lang="en-US" sz="1600" u="none" strike="noStrike" dirty="0">
                          <a:solidFill>
                            <a:schemeClr val="bg2"/>
                          </a:solidFill>
                          <a:effectLst/>
                        </a:rPr>
                        <a:t>Pathway to Aviation and Travel Careers</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6</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1%</a:t>
                      </a:r>
                      <a:endParaRPr lang="en-US" sz="1600" b="0"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625745"/>
                  </a:ext>
                </a:extLst>
              </a:tr>
              <a:tr h="274924">
                <a:tc>
                  <a:txBody>
                    <a:bodyPr/>
                    <a:lstStyle/>
                    <a:p>
                      <a:pPr algn="l" fontAlgn="ctr"/>
                      <a:r>
                        <a:rPr lang="en-US" sz="1600" u="none" strike="noStrike">
                          <a:solidFill>
                            <a:schemeClr val="bg2"/>
                          </a:solidFill>
                          <a:effectLst/>
                        </a:rPr>
                        <a:t>Total</a:t>
                      </a:r>
                      <a:endParaRPr lang="en-US" sz="1600" b="1" i="0" u="none" strike="noStrike">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a:solidFill>
                            <a:schemeClr val="bg2"/>
                          </a:solidFill>
                          <a:effectLst/>
                        </a:rPr>
                        <a:t>407</a:t>
                      </a:r>
                      <a:endParaRPr lang="en-US" sz="1600" b="1" i="0" u="none" strike="noStrike">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u="none" strike="noStrike" dirty="0">
                          <a:solidFill>
                            <a:schemeClr val="bg2"/>
                          </a:solidFill>
                          <a:effectLst/>
                        </a:rPr>
                        <a:t> </a:t>
                      </a:r>
                      <a:endParaRPr lang="en-US" sz="1600" b="1" i="0" u="none" strike="noStrike" dirty="0">
                        <a:solidFill>
                          <a:schemeClr val="bg2"/>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99354"/>
                  </a:ext>
                </a:extLst>
              </a:tr>
            </a:tbl>
          </a:graphicData>
        </a:graphic>
      </p:graphicFrame>
    </p:spTree>
    <p:extLst>
      <p:ext uri="{BB962C8B-B14F-4D97-AF65-F5344CB8AC3E}">
        <p14:creationId xmlns:p14="http://schemas.microsoft.com/office/powerpoint/2010/main" val="18932252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7133-0391-4181-B8FF-186155115776}"/>
              </a:ext>
            </a:extLst>
          </p:cNvPr>
          <p:cNvSpPr>
            <a:spLocks noGrp="1"/>
          </p:cNvSpPr>
          <p:nvPr>
            <p:ph type="title"/>
          </p:nvPr>
        </p:nvSpPr>
        <p:spPr/>
        <p:txBody>
          <a:bodyPr/>
          <a:lstStyle/>
          <a:p>
            <a:r>
              <a:rPr lang="en-US" dirty="0"/>
              <a:t>Math Breakout Room</a:t>
            </a:r>
          </a:p>
        </p:txBody>
      </p:sp>
      <p:sp>
        <p:nvSpPr>
          <p:cNvPr id="3" name="Text Placeholder 2">
            <a:extLst>
              <a:ext uri="{FF2B5EF4-FFF2-40B4-BE49-F238E27FC236}">
                <a16:creationId xmlns:a16="http://schemas.microsoft.com/office/drawing/2014/main" id="{21CBE734-0F62-4229-9969-F327278E4890}"/>
              </a:ext>
            </a:extLst>
          </p:cNvPr>
          <p:cNvSpPr>
            <a:spLocks noGrp="1"/>
          </p:cNvSpPr>
          <p:nvPr>
            <p:ph type="body" idx="1"/>
          </p:nvPr>
        </p:nvSpPr>
        <p:spPr/>
        <p:txBody>
          <a:bodyPr/>
          <a:lstStyle/>
          <a:p>
            <a:r>
              <a:rPr lang="en-US" dirty="0"/>
              <a:t>Leads</a:t>
            </a:r>
          </a:p>
        </p:txBody>
      </p:sp>
      <p:sp>
        <p:nvSpPr>
          <p:cNvPr id="4" name="Content Placeholder 3">
            <a:extLst>
              <a:ext uri="{FF2B5EF4-FFF2-40B4-BE49-F238E27FC236}">
                <a16:creationId xmlns:a16="http://schemas.microsoft.com/office/drawing/2014/main" id="{87972307-BFEA-48EF-AADD-5F4A9D2ABF0A}"/>
              </a:ext>
            </a:extLst>
          </p:cNvPr>
          <p:cNvSpPr>
            <a:spLocks noGrp="1"/>
          </p:cNvSpPr>
          <p:nvPr>
            <p:ph idx="10"/>
          </p:nvPr>
        </p:nvSpPr>
        <p:spPr/>
        <p:txBody>
          <a:bodyPr>
            <a:normAutofit lnSpcReduction="10000"/>
          </a:bodyPr>
          <a:lstStyle/>
          <a:p>
            <a:r>
              <a:rPr lang="en-US" dirty="0">
                <a:latin typeface="Calibri" panose="020F0502020204030204" pitchFamily="34" charset="0"/>
                <a:cs typeface="Calibri" panose="020F0502020204030204" pitchFamily="34" charset="0"/>
              </a:rPr>
              <a:t>Michael Davis, Mathematics Faculty, Glendale Community College</a:t>
            </a:r>
          </a:p>
          <a:p>
            <a:pPr marL="457200" lvl="1" indent="0">
              <a:buNone/>
            </a:pPr>
            <a:r>
              <a:rPr lang="en-US" sz="1700" dirty="0">
                <a:latin typeface="Calibri" panose="020F0502020204030204" pitchFamily="34" charset="0"/>
                <a:cs typeface="Calibri" panose="020F0502020204030204" pitchFamily="34" charset="0"/>
                <a:hlinkClick r:id="rId2"/>
              </a:rPr>
              <a:t>https://www.glendale.edu/students/student-services/assessment-test-center</a:t>
            </a:r>
            <a:r>
              <a:rPr lang="en-US" sz="1700"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Angela Echeverri, Life Science Faculty, LA Mission College, LACCD Academic Senate District President</a:t>
            </a:r>
          </a:p>
          <a:p>
            <a:r>
              <a:rPr lang="en-US" dirty="0">
                <a:latin typeface="Calibri" panose="020F0502020204030204" pitchFamily="34" charset="0"/>
                <a:cs typeface="Calibri" panose="020F0502020204030204" pitchFamily="34" charset="0"/>
              </a:rPr>
              <a:t>Eddie Tchertchian –LA Pierce College, Math Chair &amp; Quantitative Reasoning Taskforce</a:t>
            </a:r>
          </a:p>
          <a:p>
            <a:pPr marL="457200" lvl="1" indent="0">
              <a:buNone/>
            </a:pPr>
            <a:r>
              <a:rPr lang="en-US" sz="1700" dirty="0">
                <a:latin typeface="Calibri" panose="020F0502020204030204" pitchFamily="34" charset="0"/>
                <a:cs typeface="Calibri" panose="020F0502020204030204" pitchFamily="34" charset="0"/>
                <a:hlinkClick r:id="rId2" tooltip="https://www.laccd.edu/Students/Documents/Student%20FAQ/LACCD-EnglishMath-Placement-Criteria.pdf"/>
              </a:rPr>
              <a:t>https://www.laccd.edu/Students/Documents/Student%20FAQ/LACCD-EnglishMath-Placement-Criteria.pdf</a:t>
            </a: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1069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4B47-1276-3B42-A41C-31266335A816}"/>
              </a:ext>
            </a:extLst>
          </p:cNvPr>
          <p:cNvSpPr>
            <a:spLocks noGrp="1"/>
          </p:cNvSpPr>
          <p:nvPr>
            <p:ph type="title"/>
          </p:nvPr>
        </p:nvSpPr>
        <p:spPr/>
        <p:txBody>
          <a:bodyPr/>
          <a:lstStyle/>
          <a:p>
            <a:r>
              <a:rPr lang="en-US" dirty="0"/>
              <a:t>Institutional Data Dive</a:t>
            </a:r>
          </a:p>
        </p:txBody>
      </p:sp>
      <p:sp>
        <p:nvSpPr>
          <p:cNvPr id="3" name="Text Placeholder 2">
            <a:extLst>
              <a:ext uri="{FF2B5EF4-FFF2-40B4-BE49-F238E27FC236}">
                <a16:creationId xmlns:a16="http://schemas.microsoft.com/office/drawing/2014/main" id="{C050B7F7-06FA-FD4D-BE89-345F385A116E}"/>
              </a:ext>
            </a:extLst>
          </p:cNvPr>
          <p:cNvSpPr>
            <a:spLocks noGrp="1"/>
          </p:cNvSpPr>
          <p:nvPr>
            <p:ph type="body" idx="1"/>
          </p:nvPr>
        </p:nvSpPr>
        <p:spPr/>
        <p:txBody>
          <a:bodyPr/>
          <a:lstStyle/>
          <a:p>
            <a:r>
              <a:rPr lang="en-US" dirty="0"/>
              <a:t>Examine Outcomes</a:t>
            </a:r>
          </a:p>
        </p:txBody>
      </p:sp>
      <p:sp>
        <p:nvSpPr>
          <p:cNvPr id="4" name="Content Placeholder 3">
            <a:extLst>
              <a:ext uri="{FF2B5EF4-FFF2-40B4-BE49-F238E27FC236}">
                <a16:creationId xmlns:a16="http://schemas.microsoft.com/office/drawing/2014/main" id="{A78C32F9-4FC1-E54A-8885-D837747F12C9}"/>
              </a:ext>
            </a:extLst>
          </p:cNvPr>
          <p:cNvSpPr>
            <a:spLocks noGrp="1"/>
          </p:cNvSpPr>
          <p:nvPr>
            <p:ph idx="10"/>
          </p:nvPr>
        </p:nvSpPr>
        <p:spPr/>
        <p:txBody>
          <a:bodyPr/>
          <a:lstStyle/>
          <a:p>
            <a:r>
              <a:rPr lang="en-US" dirty="0"/>
              <a:t>Placement</a:t>
            </a:r>
          </a:p>
          <a:p>
            <a:r>
              <a:rPr lang="en-US" dirty="0"/>
              <a:t>Course Level Success</a:t>
            </a:r>
          </a:p>
          <a:p>
            <a:endParaRPr lang="en-US" dirty="0"/>
          </a:p>
        </p:txBody>
      </p:sp>
    </p:spTree>
    <p:extLst>
      <p:ext uri="{BB962C8B-B14F-4D97-AF65-F5344CB8AC3E}">
        <p14:creationId xmlns:p14="http://schemas.microsoft.com/office/powerpoint/2010/main" val="2519086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C399E-1F65-43D7-BB00-2F814CFB7F50}"/>
              </a:ext>
            </a:extLst>
          </p:cNvPr>
          <p:cNvSpPr>
            <a:spLocks noGrp="1"/>
          </p:cNvSpPr>
          <p:nvPr>
            <p:ph type="title"/>
          </p:nvPr>
        </p:nvSpPr>
        <p:spPr>
          <a:xfrm>
            <a:off x="838200" y="713559"/>
            <a:ext cx="10515600" cy="448491"/>
          </a:xfrm>
        </p:spPr>
        <p:txBody>
          <a:bodyPr>
            <a:normAutofit fontScale="90000"/>
          </a:bodyPr>
          <a:lstStyle/>
          <a:p>
            <a:r>
              <a:rPr lang="en-US" dirty="0"/>
              <a:t>LACCD Mathematics</a:t>
            </a:r>
          </a:p>
        </p:txBody>
      </p:sp>
      <p:pic>
        <p:nvPicPr>
          <p:cNvPr id="5" name="Content Placeholder 4" descr="A screenshot of a cell phone&#10;&#10;Description automatically generated">
            <a:extLst>
              <a:ext uri="{FF2B5EF4-FFF2-40B4-BE49-F238E27FC236}">
                <a16:creationId xmlns:a16="http://schemas.microsoft.com/office/drawing/2014/main" id="{384FD5F6-8EAD-4699-8E69-64600C99B910}"/>
              </a:ext>
            </a:extLst>
          </p:cNvPr>
          <p:cNvPicPr>
            <a:picLocks noGrp="1" noChangeAspect="1"/>
          </p:cNvPicPr>
          <p:nvPr>
            <p:ph sz="half" idx="1"/>
          </p:nvPr>
        </p:nvPicPr>
        <p:blipFill>
          <a:blip r:embed="rId3"/>
          <a:stretch>
            <a:fillRect/>
          </a:stretch>
        </p:blipFill>
        <p:spPr>
          <a:xfrm>
            <a:off x="2305050" y="1194528"/>
            <a:ext cx="6896099" cy="4958498"/>
          </a:xfrm>
          <a:prstGeom prst="rect">
            <a:avLst/>
          </a:prstGeom>
        </p:spPr>
      </p:pic>
    </p:spTree>
    <p:extLst>
      <p:ext uri="{BB962C8B-B14F-4D97-AF65-F5344CB8AC3E}">
        <p14:creationId xmlns:p14="http://schemas.microsoft.com/office/powerpoint/2010/main" val="512049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A98A-FBF2-43B4-9AA8-18B2C9E106B0}"/>
              </a:ext>
            </a:extLst>
          </p:cNvPr>
          <p:cNvSpPr>
            <a:spLocks noGrp="1"/>
          </p:cNvSpPr>
          <p:nvPr>
            <p:ph type="title"/>
          </p:nvPr>
        </p:nvSpPr>
        <p:spPr>
          <a:xfrm>
            <a:off x="838200" y="1970859"/>
            <a:ext cx="2381250" cy="677091"/>
          </a:xfrm>
        </p:spPr>
        <p:txBody>
          <a:bodyPr>
            <a:normAutofit fontScale="90000"/>
          </a:bodyPr>
          <a:lstStyle/>
          <a:p>
            <a:r>
              <a:rPr lang="en-US" dirty="0"/>
              <a:t>LACCD Math</a:t>
            </a:r>
            <a:br>
              <a:rPr lang="en-US" dirty="0"/>
            </a:br>
            <a:r>
              <a:rPr lang="en-US" dirty="0"/>
              <a:t>Enrollment</a:t>
            </a:r>
          </a:p>
        </p:txBody>
      </p:sp>
      <p:pic>
        <p:nvPicPr>
          <p:cNvPr id="4" name="Content Placeholder 3" descr="A screenshot of a cell phone&#10;&#10;Description automatically generated">
            <a:extLst>
              <a:ext uri="{FF2B5EF4-FFF2-40B4-BE49-F238E27FC236}">
                <a16:creationId xmlns:a16="http://schemas.microsoft.com/office/drawing/2014/main" id="{211A9213-56DD-4655-99F8-0A00719CC64C}"/>
              </a:ext>
            </a:extLst>
          </p:cNvPr>
          <p:cNvPicPr>
            <a:picLocks noGrp="1" noChangeAspect="1"/>
          </p:cNvPicPr>
          <p:nvPr>
            <p:ph sz="half" idx="1"/>
          </p:nvPr>
        </p:nvPicPr>
        <p:blipFill>
          <a:blip r:embed="rId2"/>
          <a:stretch>
            <a:fillRect/>
          </a:stretch>
        </p:blipFill>
        <p:spPr>
          <a:xfrm>
            <a:off x="4133850" y="713559"/>
            <a:ext cx="7219950" cy="5145251"/>
          </a:xfrm>
          <a:prstGeom prst="rect">
            <a:avLst/>
          </a:prstGeom>
        </p:spPr>
      </p:pic>
    </p:spTree>
    <p:extLst>
      <p:ext uri="{BB962C8B-B14F-4D97-AF65-F5344CB8AC3E}">
        <p14:creationId xmlns:p14="http://schemas.microsoft.com/office/powerpoint/2010/main" val="19581905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4" name="Google Shape;454;p51"/>
          <p:cNvPicPr preferRelativeResize="0"/>
          <p:nvPr/>
        </p:nvPicPr>
        <p:blipFill>
          <a:blip r:embed="rId3"/>
          <a:stretch>
            <a:fillRect/>
          </a:stretch>
        </p:blipFill>
        <p:spPr>
          <a:xfrm>
            <a:off x="4572000" y="876300"/>
            <a:ext cx="7124700" cy="4377973"/>
          </a:xfrm>
          <a:prstGeom prst="rect">
            <a:avLst/>
          </a:prstGeom>
          <a:noFill/>
          <a:ln>
            <a:noFill/>
          </a:ln>
        </p:spPr>
      </p:pic>
      <p:sp>
        <p:nvSpPr>
          <p:cNvPr id="453" name="Google Shape;453;p51" hidden="1"/>
          <p:cNvSpPr txBox="1">
            <a:spLocks noGrp="1"/>
          </p:cNvSpPr>
          <p:nvPr>
            <p:ph type="sldNum" idx="4294967295"/>
          </p:nvPr>
        </p:nvSpPr>
        <p:spPr>
          <a:xfrm>
            <a:off x="11381736" y="6333135"/>
            <a:ext cx="731600" cy="524800"/>
          </a:xfrm>
          <a:prstGeom prst="rect">
            <a:avLst/>
          </a:prstGeom>
        </p:spPr>
        <p:txBody>
          <a:bodyPr spcFirstLastPara="1" vert="horz" wrap="square" lIns="121900" tIns="121900" rIns="121900" bIns="121900" rtlCol="0" anchor="ctr" anchorCtr="0">
            <a:noAutofit/>
          </a:bodyPr>
          <a:lstStyle/>
          <a:p>
            <a:pPr>
              <a:spcAft>
                <a:spcPts val="600"/>
              </a:spcAft>
            </a:pPr>
            <a:fld id="{00000000-1234-1234-1234-123412341234}" type="slidenum">
              <a:rPr lang="en"/>
              <a:pPr>
                <a:spcAft>
                  <a:spcPts val="600"/>
                </a:spcAft>
              </a:pPr>
              <a:t>46</a:t>
            </a:fld>
            <a:endParaRPr lang="en-US"/>
          </a:p>
        </p:txBody>
      </p:sp>
      <p:sp>
        <p:nvSpPr>
          <p:cNvPr id="7" name="Title 1">
            <a:extLst>
              <a:ext uri="{FF2B5EF4-FFF2-40B4-BE49-F238E27FC236}">
                <a16:creationId xmlns:a16="http://schemas.microsoft.com/office/drawing/2014/main" id="{5D560E56-869B-F040-88FF-C17235F16EA4}"/>
              </a:ext>
            </a:extLst>
          </p:cNvPr>
          <p:cNvSpPr txBox="1">
            <a:spLocks/>
          </p:cNvSpPr>
          <p:nvPr/>
        </p:nvSpPr>
        <p:spPr>
          <a:xfrm>
            <a:off x="838200" y="-117717"/>
            <a:ext cx="3009900" cy="38496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2"/>
                </a:solidFill>
                <a:latin typeface="Palatino" pitchFamily="2" charset="77"/>
                <a:ea typeface="Palatino" pitchFamily="2" charset="77"/>
                <a:cs typeface="+mj-cs"/>
              </a:defRPr>
            </a:lvl1pPr>
          </a:lstStyle>
          <a:p>
            <a:r>
              <a:rPr lang="en-US" dirty="0"/>
              <a:t>GCC Math Placement by Ethnicity</a:t>
            </a:r>
          </a:p>
          <a:p>
            <a:r>
              <a:rPr lang="en-US" dirty="0"/>
              <a:t>- Equity Gaps Narrowed</a:t>
            </a:r>
          </a:p>
        </p:txBody>
      </p:sp>
    </p:spTree>
    <p:extLst>
      <p:ext uri="{BB962C8B-B14F-4D97-AF65-F5344CB8AC3E}">
        <p14:creationId xmlns:p14="http://schemas.microsoft.com/office/powerpoint/2010/main" val="468478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94C54F23-E333-4645-B623-2984B298CA01}"/>
              </a:ext>
            </a:extLst>
          </p:cNvPr>
          <p:cNvPicPr>
            <a:picLocks noGrp="1" noChangeAspect="1"/>
          </p:cNvPicPr>
          <p:nvPr>
            <p:ph sz="half" idx="2"/>
          </p:nvPr>
        </p:nvPicPr>
        <p:blipFill>
          <a:blip r:embed="rId2"/>
          <a:stretch>
            <a:fillRect/>
          </a:stretch>
        </p:blipFill>
        <p:spPr>
          <a:xfrm>
            <a:off x="5193764" y="976185"/>
            <a:ext cx="5910397" cy="4905632"/>
          </a:xfrm>
          <a:noFill/>
        </p:spPr>
      </p:pic>
      <p:sp>
        <p:nvSpPr>
          <p:cNvPr id="10" name="Title 1">
            <a:extLst>
              <a:ext uri="{FF2B5EF4-FFF2-40B4-BE49-F238E27FC236}">
                <a16:creationId xmlns:a16="http://schemas.microsoft.com/office/drawing/2014/main" id="{3A07FCBE-5E13-724E-8701-16B6EA362262}"/>
              </a:ext>
            </a:extLst>
          </p:cNvPr>
          <p:cNvSpPr txBox="1">
            <a:spLocks/>
          </p:cNvSpPr>
          <p:nvPr/>
        </p:nvSpPr>
        <p:spPr>
          <a:xfrm>
            <a:off x="838200" y="-117717"/>
            <a:ext cx="3009900" cy="38496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2"/>
                </a:solidFill>
                <a:latin typeface="Palatino" pitchFamily="2" charset="77"/>
                <a:ea typeface="Palatino" pitchFamily="2" charset="77"/>
                <a:cs typeface="+mj-cs"/>
              </a:defRPr>
            </a:lvl1pPr>
          </a:lstStyle>
          <a:p>
            <a:r>
              <a:rPr lang="en-US" dirty="0"/>
              <a:t>GCC Math Placement, Enrollment, and Success</a:t>
            </a:r>
          </a:p>
        </p:txBody>
      </p:sp>
    </p:spTree>
    <p:extLst>
      <p:ext uri="{BB962C8B-B14F-4D97-AF65-F5344CB8AC3E}">
        <p14:creationId xmlns:p14="http://schemas.microsoft.com/office/powerpoint/2010/main" val="947318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EFD5-76C3-482B-9610-0DA9B381BC02}"/>
              </a:ext>
            </a:extLst>
          </p:cNvPr>
          <p:cNvSpPr>
            <a:spLocks noGrp="1"/>
          </p:cNvSpPr>
          <p:nvPr>
            <p:ph type="title"/>
          </p:nvPr>
        </p:nvSpPr>
        <p:spPr>
          <a:xfrm>
            <a:off x="495300" y="1421992"/>
            <a:ext cx="2038350" cy="1146991"/>
          </a:xfrm>
        </p:spPr>
        <p:txBody>
          <a:bodyPr>
            <a:normAutofit fontScale="90000"/>
          </a:bodyPr>
          <a:lstStyle/>
          <a:p>
            <a:r>
              <a:rPr lang="en-US" dirty="0"/>
              <a:t>LACCD Math Success</a:t>
            </a:r>
          </a:p>
        </p:txBody>
      </p:sp>
      <p:pic>
        <p:nvPicPr>
          <p:cNvPr id="8" name="Content Placeholder 7">
            <a:extLst>
              <a:ext uri="{FF2B5EF4-FFF2-40B4-BE49-F238E27FC236}">
                <a16:creationId xmlns:a16="http://schemas.microsoft.com/office/drawing/2014/main" id="{36C6C5A5-73FA-4F4A-BE24-5E5A0400F2D4}"/>
              </a:ext>
            </a:extLst>
          </p:cNvPr>
          <p:cNvPicPr>
            <a:picLocks noGrp="1" noChangeAspect="1"/>
          </p:cNvPicPr>
          <p:nvPr>
            <p:ph sz="half" idx="1"/>
          </p:nvPr>
        </p:nvPicPr>
        <p:blipFill>
          <a:blip r:embed="rId2"/>
          <a:stretch>
            <a:fillRect/>
          </a:stretch>
        </p:blipFill>
        <p:spPr>
          <a:xfrm>
            <a:off x="2929446" y="710698"/>
            <a:ext cx="7004444" cy="3849687"/>
          </a:xfrm>
        </p:spPr>
      </p:pic>
      <p:sp>
        <p:nvSpPr>
          <p:cNvPr id="9" name="TextBox 8">
            <a:extLst>
              <a:ext uri="{FF2B5EF4-FFF2-40B4-BE49-F238E27FC236}">
                <a16:creationId xmlns:a16="http://schemas.microsoft.com/office/drawing/2014/main" id="{98951A95-D4E0-194F-8068-63DE58BAED70}"/>
              </a:ext>
            </a:extLst>
          </p:cNvPr>
          <p:cNvSpPr txBox="1"/>
          <p:nvPr/>
        </p:nvSpPr>
        <p:spPr>
          <a:xfrm>
            <a:off x="2533651" y="4803494"/>
            <a:ext cx="8172932" cy="1138773"/>
          </a:xfrm>
          <a:prstGeom prst="rect">
            <a:avLst/>
          </a:prstGeom>
          <a:noFill/>
        </p:spPr>
        <p:txBody>
          <a:bodyPr wrap="square" rtlCol="0">
            <a:spAutoFit/>
          </a:bodyPr>
          <a:lstStyle/>
          <a:p>
            <a:r>
              <a:rPr lang="en-US" b="1" dirty="0">
                <a:solidFill>
                  <a:schemeClr val="tx2"/>
                </a:solidFill>
              </a:rPr>
              <a:t>Overall Completion of Transfer-Level Math and Statistics Increased 29.4%</a:t>
            </a:r>
          </a:p>
          <a:p>
            <a:pPr marL="285750" indent="-285750">
              <a:buFont typeface="Arial" panose="020B0604020202020204" pitchFamily="34" charset="0"/>
              <a:buChar char="•"/>
            </a:pPr>
            <a:r>
              <a:rPr lang="en-US" sz="1600" dirty="0">
                <a:solidFill>
                  <a:schemeClr val="tx2"/>
                </a:solidFill>
              </a:rPr>
              <a:t>American Indian (21.4%),  Asian (8.1%), Black (74.3%), Filipino (28.8%), Hispanic (34.3%), Multiethnic (67.7%), Pacific Islander (66.7%), White (19.7%), Unknown (8.6%)</a:t>
            </a:r>
          </a:p>
          <a:p>
            <a:pPr marL="285750" indent="-285750">
              <a:buFont typeface="Arial" panose="020B0604020202020204" pitchFamily="34" charset="0"/>
              <a:buChar char="•"/>
            </a:pPr>
            <a:r>
              <a:rPr lang="en-US" sz="1600" dirty="0">
                <a:solidFill>
                  <a:schemeClr val="tx2"/>
                </a:solidFill>
              </a:rPr>
              <a:t>Large increases were also observed in females ( 34.2%), age 35-54 (57.9%), and 55+ (60.6%)</a:t>
            </a:r>
            <a:endParaRPr lang="en-US" dirty="0">
              <a:solidFill>
                <a:schemeClr val="tx2"/>
              </a:solidFill>
            </a:endParaRPr>
          </a:p>
        </p:txBody>
      </p:sp>
    </p:spTree>
    <p:extLst>
      <p:ext uri="{BB962C8B-B14F-4D97-AF65-F5344CB8AC3E}">
        <p14:creationId xmlns:p14="http://schemas.microsoft.com/office/powerpoint/2010/main" val="3678302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2B84-CD34-DE40-87D3-AB3DD56F1E2F}"/>
              </a:ext>
            </a:extLst>
          </p:cNvPr>
          <p:cNvSpPr>
            <a:spLocks noGrp="1"/>
          </p:cNvSpPr>
          <p:nvPr>
            <p:ph type="title"/>
          </p:nvPr>
        </p:nvSpPr>
        <p:spPr>
          <a:xfrm>
            <a:off x="838200" y="597809"/>
            <a:ext cx="10515600" cy="652257"/>
          </a:xfrm>
        </p:spPr>
        <p:txBody>
          <a:bodyPr>
            <a:normAutofit fontScale="90000"/>
          </a:bodyPr>
          <a:lstStyle/>
          <a:p>
            <a:r>
              <a:rPr lang="en-US" sz="3200" dirty="0"/>
              <a:t>LACCD Transfer Math Course Success Rates by Ethnicity</a:t>
            </a:r>
          </a:p>
        </p:txBody>
      </p:sp>
      <p:graphicFrame>
        <p:nvGraphicFramePr>
          <p:cNvPr id="4" name="Content Placeholder 3">
            <a:extLst>
              <a:ext uri="{FF2B5EF4-FFF2-40B4-BE49-F238E27FC236}">
                <a16:creationId xmlns:a16="http://schemas.microsoft.com/office/drawing/2014/main" id="{1DCCB6B3-814D-3845-B659-EDAC80E84951}"/>
              </a:ext>
            </a:extLst>
          </p:cNvPr>
          <p:cNvGraphicFramePr>
            <a:graphicFrameLocks noGrp="1"/>
          </p:cNvGraphicFramePr>
          <p:nvPr>
            <p:ph sz="half" idx="1"/>
          </p:nvPr>
        </p:nvGraphicFramePr>
        <p:xfrm>
          <a:off x="838200" y="1370455"/>
          <a:ext cx="10515600" cy="400353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424E56A-E38C-514B-95C7-23163F3E18CE}"/>
              </a:ext>
            </a:extLst>
          </p:cNvPr>
          <p:cNvSpPr txBox="1"/>
          <p:nvPr/>
        </p:nvSpPr>
        <p:spPr>
          <a:xfrm>
            <a:off x="532436" y="5254907"/>
            <a:ext cx="11659564" cy="1138773"/>
          </a:xfrm>
          <a:prstGeom prst="rect">
            <a:avLst/>
          </a:prstGeom>
          <a:noFill/>
        </p:spPr>
        <p:txBody>
          <a:bodyPr wrap="square" rtlCol="0">
            <a:spAutoFit/>
          </a:bodyPr>
          <a:lstStyle/>
          <a:p>
            <a:r>
              <a:rPr lang="en-US" b="1" dirty="0">
                <a:solidFill>
                  <a:schemeClr val="tx2"/>
                </a:solidFill>
              </a:rPr>
              <a:t>Overall Success Rate for all Students in Transfer-Level Math 227 (Statistics) declined by 15.5% </a:t>
            </a:r>
          </a:p>
          <a:p>
            <a:r>
              <a:rPr lang="en-US" sz="1600" dirty="0">
                <a:solidFill>
                  <a:schemeClr val="tx2"/>
                </a:solidFill>
              </a:rPr>
              <a:t>Declines were observed for Asian (-3.1%), Black (-8.5%), Filipino (-4.9%), Hispanic (-19%),  Multiethnic (-8.1%), Pacific Islander (-21.4%), and White (-12.8%) students. </a:t>
            </a:r>
          </a:p>
          <a:p>
            <a:r>
              <a:rPr lang="en-US" dirty="0">
                <a:solidFill>
                  <a:schemeClr val="tx2"/>
                </a:solidFill>
              </a:rPr>
              <a:t> </a:t>
            </a:r>
          </a:p>
        </p:txBody>
      </p:sp>
    </p:spTree>
    <p:extLst>
      <p:ext uri="{BB962C8B-B14F-4D97-AF65-F5344CB8AC3E}">
        <p14:creationId xmlns:p14="http://schemas.microsoft.com/office/powerpoint/2010/main" val="319563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6B7-C8C6-4BD9-9322-801F10B1E062}"/>
              </a:ext>
            </a:extLst>
          </p:cNvPr>
          <p:cNvSpPr>
            <a:spLocks noGrp="1"/>
          </p:cNvSpPr>
          <p:nvPr>
            <p:ph type="title"/>
          </p:nvPr>
        </p:nvSpPr>
        <p:spPr/>
        <p:txBody>
          <a:bodyPr/>
          <a:lstStyle/>
          <a:p>
            <a:r>
              <a:rPr lang="en-US" dirty="0"/>
              <a:t>English Examining Equity in Placement and Completion</a:t>
            </a:r>
          </a:p>
        </p:txBody>
      </p:sp>
      <p:sp>
        <p:nvSpPr>
          <p:cNvPr id="3" name="Content Placeholder 2">
            <a:extLst>
              <a:ext uri="{FF2B5EF4-FFF2-40B4-BE49-F238E27FC236}">
                <a16:creationId xmlns:a16="http://schemas.microsoft.com/office/drawing/2014/main" id="{2E8CEE86-5A7A-4F4A-96F1-805809BBF771}"/>
              </a:ext>
            </a:extLst>
          </p:cNvPr>
          <p:cNvSpPr>
            <a:spLocks noGrp="1"/>
          </p:cNvSpPr>
          <p:nvPr>
            <p:ph sz="half" idx="1"/>
          </p:nvPr>
        </p:nvSpPr>
        <p:spPr/>
        <p:txBody>
          <a:bodyPr/>
          <a:lstStyle/>
          <a:p>
            <a:pPr marL="0" lvl="0" indent="0">
              <a:lnSpc>
                <a:spcPct val="80000"/>
              </a:lnSpc>
              <a:spcBef>
                <a:spcPts val="0"/>
              </a:spcBef>
              <a:buNone/>
            </a:pPr>
            <a:r>
              <a:rPr lang="en-US" dirty="0"/>
              <a:t>All students have been placed into English by default placement rules; some colleges used their own placement methods</a:t>
            </a:r>
          </a:p>
          <a:p>
            <a:pPr marL="0" lvl="0" indent="0">
              <a:lnSpc>
                <a:spcPct val="80000"/>
              </a:lnSpc>
              <a:buNone/>
            </a:pPr>
            <a:endParaRPr lang="en-US" dirty="0"/>
          </a:p>
          <a:p>
            <a:pPr marL="0" lvl="0" indent="0">
              <a:lnSpc>
                <a:spcPct val="80000"/>
              </a:lnSpc>
              <a:buNone/>
            </a:pPr>
            <a:r>
              <a:rPr lang="en-US" dirty="0"/>
              <a:t>By and large – more students overall are getting through (the cohort of new students each year)</a:t>
            </a:r>
          </a:p>
          <a:p>
            <a:pPr marL="0" lvl="0" indent="0">
              <a:lnSpc>
                <a:spcPct val="80000"/>
              </a:lnSpc>
              <a:buNone/>
            </a:pPr>
            <a:endParaRPr lang="en-US" dirty="0"/>
          </a:p>
          <a:p>
            <a:pPr marL="0" lvl="0" indent="0">
              <a:lnSpc>
                <a:spcPct val="80000"/>
              </a:lnSpc>
              <a:buNone/>
            </a:pPr>
            <a:r>
              <a:rPr lang="en-US" dirty="0"/>
              <a:t>However, there are disparities among special populations and among ethnicities, as well as between males and females, particularly African American Males.</a:t>
            </a:r>
          </a:p>
          <a:p>
            <a:pPr marL="50800" indent="0">
              <a:buNone/>
            </a:pPr>
            <a:endParaRPr lang="en-US" dirty="0"/>
          </a:p>
        </p:txBody>
      </p:sp>
    </p:spTree>
    <p:extLst>
      <p:ext uri="{BB962C8B-B14F-4D97-AF65-F5344CB8AC3E}">
        <p14:creationId xmlns:p14="http://schemas.microsoft.com/office/powerpoint/2010/main" val="773089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7FFA-96E6-4ABF-B711-CA99C9F123B2}"/>
              </a:ext>
            </a:extLst>
          </p:cNvPr>
          <p:cNvSpPr>
            <a:spLocks noGrp="1"/>
          </p:cNvSpPr>
          <p:nvPr>
            <p:ph type="title"/>
          </p:nvPr>
        </p:nvSpPr>
        <p:spPr>
          <a:xfrm>
            <a:off x="838200" y="713559"/>
            <a:ext cx="3009900" cy="3849687"/>
          </a:xfrm>
        </p:spPr>
        <p:txBody>
          <a:bodyPr/>
          <a:lstStyle/>
          <a:p>
            <a:r>
              <a:rPr lang="en-US" dirty="0"/>
              <a:t>LACCD Math Outcomes by Ethnicity</a:t>
            </a:r>
          </a:p>
        </p:txBody>
      </p:sp>
      <p:pic>
        <p:nvPicPr>
          <p:cNvPr id="4" name="Content Placeholder 3" descr="A screenshot of a cell phone&#10;&#10;Description automatically generated">
            <a:extLst>
              <a:ext uri="{FF2B5EF4-FFF2-40B4-BE49-F238E27FC236}">
                <a16:creationId xmlns:a16="http://schemas.microsoft.com/office/drawing/2014/main" id="{F7F2BCDE-F28E-4B08-954F-266AC76629BB}"/>
              </a:ext>
            </a:extLst>
          </p:cNvPr>
          <p:cNvPicPr>
            <a:picLocks noGrp="1" noChangeAspect="1"/>
          </p:cNvPicPr>
          <p:nvPr>
            <p:ph sz="half" idx="1"/>
          </p:nvPr>
        </p:nvPicPr>
        <p:blipFill>
          <a:blip r:embed="rId2"/>
          <a:stretch>
            <a:fillRect/>
          </a:stretch>
        </p:blipFill>
        <p:spPr>
          <a:xfrm>
            <a:off x="4666520" y="651647"/>
            <a:ext cx="7171746" cy="5406253"/>
          </a:xfrm>
          <a:prstGeom prst="rect">
            <a:avLst/>
          </a:prstGeom>
          <a:ln>
            <a:noFill/>
          </a:ln>
        </p:spPr>
      </p:pic>
    </p:spTree>
    <p:extLst>
      <p:ext uri="{BB962C8B-B14F-4D97-AF65-F5344CB8AC3E}">
        <p14:creationId xmlns:p14="http://schemas.microsoft.com/office/powerpoint/2010/main" val="1993782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2B84-CD34-DE40-87D3-AB3DD56F1E2F}"/>
              </a:ext>
            </a:extLst>
          </p:cNvPr>
          <p:cNvSpPr>
            <a:spLocks noGrp="1"/>
          </p:cNvSpPr>
          <p:nvPr>
            <p:ph type="title"/>
          </p:nvPr>
        </p:nvSpPr>
        <p:spPr>
          <a:xfrm>
            <a:off x="838200" y="713560"/>
            <a:ext cx="10515600" cy="582806"/>
          </a:xfrm>
        </p:spPr>
        <p:txBody>
          <a:bodyPr>
            <a:normAutofit fontScale="90000"/>
          </a:bodyPr>
          <a:lstStyle/>
          <a:p>
            <a:r>
              <a:rPr lang="en-US" dirty="0"/>
              <a:t>LACCD Remedial Math Success Rates by Ethnicity</a:t>
            </a:r>
          </a:p>
        </p:txBody>
      </p:sp>
      <p:graphicFrame>
        <p:nvGraphicFramePr>
          <p:cNvPr id="4" name="Content Placeholder 3">
            <a:extLst>
              <a:ext uri="{FF2B5EF4-FFF2-40B4-BE49-F238E27FC236}">
                <a16:creationId xmlns:a16="http://schemas.microsoft.com/office/drawing/2014/main" id="{1DCCB6B3-814D-3845-B659-EDAC80E84951}"/>
              </a:ext>
            </a:extLst>
          </p:cNvPr>
          <p:cNvGraphicFramePr>
            <a:graphicFrameLocks noGrp="1"/>
          </p:cNvGraphicFramePr>
          <p:nvPr>
            <p:ph sz="half" idx="1"/>
          </p:nvPr>
        </p:nvGraphicFramePr>
        <p:xfrm>
          <a:off x="768750" y="1393602"/>
          <a:ext cx="10515600" cy="386130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E022D62-1AC6-AC42-AEAA-BBEA2C7B091F}"/>
              </a:ext>
            </a:extLst>
          </p:cNvPr>
          <p:cNvSpPr txBox="1"/>
          <p:nvPr/>
        </p:nvSpPr>
        <p:spPr>
          <a:xfrm>
            <a:off x="532436" y="5254907"/>
            <a:ext cx="11659564" cy="1138773"/>
          </a:xfrm>
          <a:prstGeom prst="rect">
            <a:avLst/>
          </a:prstGeom>
          <a:noFill/>
        </p:spPr>
        <p:txBody>
          <a:bodyPr wrap="square" rtlCol="0">
            <a:spAutoFit/>
          </a:bodyPr>
          <a:lstStyle/>
          <a:p>
            <a:r>
              <a:rPr lang="en-US" b="1" dirty="0">
                <a:solidFill>
                  <a:schemeClr val="tx2"/>
                </a:solidFill>
              </a:rPr>
              <a:t>Overall Success Rate for all Students in Math 125 (Intermediate Algebra) declined by 15.3% </a:t>
            </a:r>
          </a:p>
          <a:p>
            <a:r>
              <a:rPr lang="en-US" sz="1600" dirty="0">
                <a:solidFill>
                  <a:schemeClr val="tx2"/>
                </a:solidFill>
              </a:rPr>
              <a:t>Declines were observed for most groups:  Asian (-0.2%), Black (-37.5%), Hispanic (-23.2%),  Multiethnic (-21.2%), Pacific Islander (-56.7%), Unknown (-15.9%), and White (-17.9%) students. </a:t>
            </a:r>
          </a:p>
          <a:p>
            <a:r>
              <a:rPr lang="en-US" dirty="0">
                <a:solidFill>
                  <a:schemeClr val="tx2"/>
                </a:solidFill>
              </a:rPr>
              <a:t> </a:t>
            </a:r>
          </a:p>
        </p:txBody>
      </p:sp>
    </p:spTree>
    <p:extLst>
      <p:ext uri="{BB962C8B-B14F-4D97-AF65-F5344CB8AC3E}">
        <p14:creationId xmlns:p14="http://schemas.microsoft.com/office/powerpoint/2010/main" val="1668189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5" name="Google Shape;475;p54"/>
          <p:cNvPicPr preferRelativeResize="0"/>
          <p:nvPr/>
        </p:nvPicPr>
        <p:blipFill>
          <a:blip r:embed="rId3"/>
          <a:stretch>
            <a:fillRect/>
          </a:stretch>
        </p:blipFill>
        <p:spPr>
          <a:xfrm>
            <a:off x="2903066" y="1995487"/>
            <a:ext cx="6385867" cy="3849259"/>
          </a:xfrm>
          <a:prstGeom prst="rect">
            <a:avLst/>
          </a:prstGeom>
          <a:noFill/>
          <a:ln>
            <a:noFill/>
          </a:ln>
        </p:spPr>
      </p:pic>
      <p:sp>
        <p:nvSpPr>
          <p:cNvPr id="474" name="Google Shape;474;p54" hidden="1"/>
          <p:cNvSpPr txBox="1">
            <a:spLocks noGrp="1"/>
          </p:cNvSpPr>
          <p:nvPr>
            <p:ph type="sldNum" idx="4294967295"/>
          </p:nvPr>
        </p:nvSpPr>
        <p:spPr>
          <a:xfrm>
            <a:off x="11381736" y="6333135"/>
            <a:ext cx="731600" cy="524800"/>
          </a:xfrm>
          <a:prstGeom prst="rect">
            <a:avLst/>
          </a:prstGeom>
        </p:spPr>
        <p:txBody>
          <a:bodyPr spcFirstLastPara="1" vert="horz" wrap="square" lIns="121900" tIns="121900" rIns="121900" bIns="121900" rtlCol="0" anchor="ctr" anchorCtr="0">
            <a:noAutofit/>
          </a:bodyPr>
          <a:lstStyle/>
          <a:p>
            <a:pPr>
              <a:spcAft>
                <a:spcPts val="600"/>
              </a:spcAft>
            </a:pPr>
            <a:fld id="{00000000-1234-1234-1234-123412341234}" type="slidenum">
              <a:rPr lang="en"/>
              <a:pPr>
                <a:spcAft>
                  <a:spcPts val="600"/>
                </a:spcAft>
              </a:pPr>
              <a:t>52</a:t>
            </a:fld>
            <a:endParaRPr lang="en-US"/>
          </a:p>
        </p:txBody>
      </p:sp>
      <p:sp>
        <p:nvSpPr>
          <p:cNvPr id="7" name="Google Shape;480;p55">
            <a:extLst>
              <a:ext uri="{FF2B5EF4-FFF2-40B4-BE49-F238E27FC236}">
                <a16:creationId xmlns:a16="http://schemas.microsoft.com/office/drawing/2014/main" id="{5297BD09-A62E-074C-889C-8BF46FC1E259}"/>
              </a:ext>
            </a:extLst>
          </p:cNvPr>
          <p:cNvSpPr txBox="1">
            <a:spLocks/>
          </p:cNvSpPr>
          <p:nvPr/>
        </p:nvSpPr>
        <p:spPr>
          <a:xfrm>
            <a:off x="838199" y="685850"/>
            <a:ext cx="10515600" cy="1146991"/>
          </a:xfrm>
          <a:prstGeom prst="rect">
            <a:avLst/>
          </a:prstGeom>
        </p:spPr>
        <p:txBody>
          <a:bodyPr spcFirstLastPara="1" vert="horz" lIns="121900" tIns="121900" rIns="121900" bIns="121900" rtlCol="0" anchor="b" anchorCtr="0">
            <a:normAutofit/>
          </a:bodyPr>
          <a:lstStyle>
            <a:lvl1pPr algn="l" defTabSz="914400" rtl="0" eaLnBrk="1" latinLnBrk="0" hangingPunct="1">
              <a:lnSpc>
                <a:spcPct val="90000"/>
              </a:lnSpc>
              <a:spcBef>
                <a:spcPct val="0"/>
              </a:spcBef>
              <a:buNone/>
              <a:defRPr sz="3600" kern="1200">
                <a:solidFill>
                  <a:schemeClr val="accent2"/>
                </a:solidFill>
                <a:latin typeface="Palatino" pitchFamily="2" charset="77"/>
                <a:ea typeface="Palatino" pitchFamily="2" charset="77"/>
                <a:cs typeface="+mj-cs"/>
              </a:defRPr>
            </a:lvl1pPr>
          </a:lstStyle>
          <a:p>
            <a:r>
              <a:rPr lang="en-US" dirty="0"/>
              <a:t>GCC – Success Rates (Statistics &amp; English)</a:t>
            </a:r>
          </a:p>
        </p:txBody>
      </p:sp>
    </p:spTree>
    <p:extLst>
      <p:ext uri="{BB962C8B-B14F-4D97-AF65-F5344CB8AC3E}">
        <p14:creationId xmlns:p14="http://schemas.microsoft.com/office/powerpoint/2010/main" val="3304597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5"/>
          <p:cNvSpPr txBox="1">
            <a:spLocks noGrp="1"/>
          </p:cNvSpPr>
          <p:nvPr>
            <p:ph type="title"/>
          </p:nvPr>
        </p:nvSpPr>
        <p:spPr>
          <a:xfrm>
            <a:off x="838200" y="713559"/>
            <a:ext cx="10515600" cy="1146991"/>
          </a:xfrm>
        </p:spPr>
        <p:txBody>
          <a:bodyPr spcFirstLastPara="1" vert="horz" lIns="121900" tIns="121900" rIns="121900" bIns="121900" rtlCol="0" anchor="b" anchorCtr="0">
            <a:normAutofit/>
          </a:bodyPr>
          <a:lstStyle/>
          <a:p>
            <a:r>
              <a:rPr lang="en" dirty="0"/>
              <a:t>GCC - Number of Students Passing Statistics</a:t>
            </a:r>
            <a:endParaRPr dirty="0"/>
          </a:p>
        </p:txBody>
      </p:sp>
      <p:pic>
        <p:nvPicPr>
          <p:cNvPr id="482" name="Google Shape;482;p55"/>
          <p:cNvPicPr preferRelativeResize="0"/>
          <p:nvPr/>
        </p:nvPicPr>
        <p:blipFill>
          <a:blip r:embed="rId3"/>
          <a:stretch>
            <a:fillRect/>
          </a:stretch>
        </p:blipFill>
        <p:spPr>
          <a:xfrm>
            <a:off x="2894197" y="1995487"/>
            <a:ext cx="6403605" cy="3849259"/>
          </a:xfrm>
          <a:prstGeom prst="rect">
            <a:avLst/>
          </a:prstGeom>
          <a:noFill/>
          <a:ln>
            <a:noFill/>
          </a:ln>
        </p:spPr>
      </p:pic>
      <p:sp>
        <p:nvSpPr>
          <p:cNvPr id="481" name="Google Shape;481;p55" hidden="1"/>
          <p:cNvSpPr txBox="1">
            <a:spLocks noGrp="1"/>
          </p:cNvSpPr>
          <p:nvPr>
            <p:ph type="sldNum" idx="4294967295"/>
          </p:nvPr>
        </p:nvSpPr>
        <p:spPr>
          <a:xfrm>
            <a:off x="11381736" y="6333135"/>
            <a:ext cx="731600" cy="524800"/>
          </a:xfrm>
          <a:prstGeom prst="rect">
            <a:avLst/>
          </a:prstGeom>
        </p:spPr>
        <p:txBody>
          <a:bodyPr spcFirstLastPara="1" vert="horz" wrap="square" lIns="121900" tIns="121900" rIns="121900" bIns="121900" rtlCol="0" anchor="ctr" anchorCtr="0">
            <a:noAutofit/>
          </a:bodyPr>
          <a:lstStyle/>
          <a:p>
            <a:pPr>
              <a:spcAft>
                <a:spcPts val="600"/>
              </a:spcAft>
            </a:pPr>
            <a:fld id="{00000000-1234-1234-1234-123412341234}" type="slidenum">
              <a:rPr lang="en"/>
              <a:pPr>
                <a:spcAft>
                  <a:spcPts val="600"/>
                </a:spcAft>
              </a:pPr>
              <a:t>53</a:t>
            </a:fld>
            <a:endParaRPr lang="en-US"/>
          </a:p>
        </p:txBody>
      </p:sp>
    </p:spTree>
    <p:extLst>
      <p:ext uri="{BB962C8B-B14F-4D97-AF65-F5344CB8AC3E}">
        <p14:creationId xmlns:p14="http://schemas.microsoft.com/office/powerpoint/2010/main" val="1133064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6"/>
          <p:cNvSpPr txBox="1">
            <a:spLocks noGrp="1"/>
          </p:cNvSpPr>
          <p:nvPr>
            <p:ph type="title"/>
          </p:nvPr>
        </p:nvSpPr>
        <p:spPr>
          <a:xfrm>
            <a:off x="838200" y="713559"/>
            <a:ext cx="10515600" cy="1146991"/>
          </a:xfrm>
        </p:spPr>
        <p:txBody>
          <a:bodyPr spcFirstLastPara="1" vert="horz" lIns="121900" tIns="121900" rIns="121900" bIns="121900" rtlCol="0" anchor="b" anchorCtr="0">
            <a:normAutofit/>
          </a:bodyPr>
          <a:lstStyle/>
          <a:p>
            <a:r>
              <a:rPr lang="en-US" sz="3100" dirty="0"/>
              <a:t>Although success rates are relatively flat, more students are failing statistics</a:t>
            </a:r>
          </a:p>
        </p:txBody>
      </p:sp>
      <p:pic>
        <p:nvPicPr>
          <p:cNvPr id="489" name="Google Shape;489;p56"/>
          <p:cNvPicPr preferRelativeResize="0"/>
          <p:nvPr/>
        </p:nvPicPr>
        <p:blipFill>
          <a:blip r:embed="rId3"/>
          <a:stretch>
            <a:fillRect/>
          </a:stretch>
        </p:blipFill>
        <p:spPr>
          <a:xfrm>
            <a:off x="2246741" y="1995487"/>
            <a:ext cx="7698518" cy="3849259"/>
          </a:xfrm>
          <a:prstGeom prst="rect">
            <a:avLst/>
          </a:prstGeom>
          <a:noFill/>
          <a:ln>
            <a:noFill/>
          </a:ln>
        </p:spPr>
      </p:pic>
      <p:sp>
        <p:nvSpPr>
          <p:cNvPr id="488" name="Google Shape;488;p56" hidden="1"/>
          <p:cNvSpPr txBox="1">
            <a:spLocks noGrp="1"/>
          </p:cNvSpPr>
          <p:nvPr>
            <p:ph type="sldNum" idx="4294967295"/>
          </p:nvPr>
        </p:nvSpPr>
        <p:spPr>
          <a:xfrm>
            <a:off x="11381736" y="6333135"/>
            <a:ext cx="731600" cy="524800"/>
          </a:xfrm>
          <a:prstGeom prst="rect">
            <a:avLst/>
          </a:prstGeom>
        </p:spPr>
        <p:txBody>
          <a:bodyPr spcFirstLastPara="1" vert="horz" wrap="square" lIns="121900" tIns="121900" rIns="121900" bIns="121900" rtlCol="0" anchor="ctr" anchorCtr="0">
            <a:noAutofit/>
          </a:bodyPr>
          <a:lstStyle/>
          <a:p>
            <a:pPr>
              <a:spcAft>
                <a:spcPts val="600"/>
              </a:spcAft>
            </a:pPr>
            <a:fld id="{00000000-1234-1234-1234-123412341234}" type="slidenum">
              <a:rPr lang="en"/>
              <a:pPr>
                <a:spcAft>
                  <a:spcPts val="600"/>
                </a:spcAft>
              </a:pPr>
              <a:t>54</a:t>
            </a:fld>
            <a:endParaRPr lang="en-US"/>
          </a:p>
        </p:txBody>
      </p:sp>
    </p:spTree>
    <p:extLst>
      <p:ext uri="{BB962C8B-B14F-4D97-AF65-F5344CB8AC3E}">
        <p14:creationId xmlns:p14="http://schemas.microsoft.com/office/powerpoint/2010/main" val="1944087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6C7EE-6985-4B90-8EEB-0DCCE0F2EF60}"/>
              </a:ext>
            </a:extLst>
          </p:cNvPr>
          <p:cNvSpPr>
            <a:spLocks noGrp="1"/>
          </p:cNvSpPr>
          <p:nvPr>
            <p:ph type="title"/>
          </p:nvPr>
        </p:nvSpPr>
        <p:spPr>
          <a:xfrm>
            <a:off x="838200" y="713559"/>
            <a:ext cx="10515600" cy="552239"/>
          </a:xfrm>
        </p:spPr>
        <p:txBody>
          <a:bodyPr>
            <a:normAutofit fontScale="90000"/>
          </a:bodyPr>
          <a:lstStyle/>
          <a:p>
            <a:r>
              <a:rPr lang="en-US" dirty="0"/>
              <a:t>College of the Canyons Math Data</a:t>
            </a:r>
          </a:p>
        </p:txBody>
      </p:sp>
      <p:pic>
        <p:nvPicPr>
          <p:cNvPr id="5" name="Content Placeholder 4" descr="A screenshot of a cell phone&#10;&#10;Description automatically generated">
            <a:extLst>
              <a:ext uri="{FF2B5EF4-FFF2-40B4-BE49-F238E27FC236}">
                <a16:creationId xmlns:a16="http://schemas.microsoft.com/office/drawing/2014/main" id="{6168615D-AECA-4EF2-92E1-36C04E75D12B}"/>
              </a:ext>
            </a:extLst>
          </p:cNvPr>
          <p:cNvPicPr>
            <a:picLocks noGrp="1" noChangeAspect="1"/>
          </p:cNvPicPr>
          <p:nvPr>
            <p:ph sz="half" idx="1"/>
          </p:nvPr>
        </p:nvPicPr>
        <p:blipFill>
          <a:blip r:embed="rId3"/>
          <a:stretch>
            <a:fillRect/>
          </a:stretch>
        </p:blipFill>
        <p:spPr>
          <a:xfrm>
            <a:off x="175723" y="1429310"/>
            <a:ext cx="8974307" cy="4285690"/>
          </a:xfrm>
        </p:spPr>
      </p:pic>
      <p:sp>
        <p:nvSpPr>
          <p:cNvPr id="6" name="TextBox 5">
            <a:extLst>
              <a:ext uri="{FF2B5EF4-FFF2-40B4-BE49-F238E27FC236}">
                <a16:creationId xmlns:a16="http://schemas.microsoft.com/office/drawing/2014/main" id="{9E8EEFED-7A75-4C29-93DD-326BBFB95AC6}"/>
              </a:ext>
            </a:extLst>
          </p:cNvPr>
          <p:cNvSpPr txBox="1"/>
          <p:nvPr/>
        </p:nvSpPr>
        <p:spPr>
          <a:xfrm>
            <a:off x="9582150" y="669430"/>
            <a:ext cx="2324100" cy="5078313"/>
          </a:xfrm>
          <a:prstGeom prst="rect">
            <a:avLst/>
          </a:prstGeom>
          <a:noFill/>
        </p:spPr>
        <p:txBody>
          <a:bodyPr wrap="square" rtlCol="0">
            <a:spAutoFit/>
          </a:bodyPr>
          <a:lstStyle/>
          <a:p>
            <a:r>
              <a:rPr lang="en-US" dirty="0">
                <a:solidFill>
                  <a:schemeClr val="tx2"/>
                </a:solidFill>
              </a:rPr>
              <a:t>Transfer Level B-STEM actually had a drop in throughput from 378 students in Fall 2018 to 288 in Fall 2019</a:t>
            </a:r>
          </a:p>
          <a:p>
            <a:endParaRPr lang="en-US" dirty="0">
              <a:solidFill>
                <a:schemeClr val="tx2"/>
              </a:solidFill>
            </a:endParaRPr>
          </a:p>
          <a:p>
            <a:r>
              <a:rPr lang="en-US" dirty="0">
                <a:solidFill>
                  <a:schemeClr val="tx2"/>
                </a:solidFill>
              </a:rPr>
              <a:t>Liberal Arts Math throughput in Fall 2018 was 920 and increased to 1423 in Fall 2019</a:t>
            </a:r>
          </a:p>
          <a:p>
            <a:endParaRPr lang="en-US" dirty="0">
              <a:solidFill>
                <a:schemeClr val="tx2"/>
              </a:solidFill>
            </a:endParaRPr>
          </a:p>
          <a:p>
            <a:r>
              <a:rPr lang="en-US" dirty="0">
                <a:solidFill>
                  <a:schemeClr val="tx2"/>
                </a:solidFill>
              </a:rPr>
              <a:t>Other Transfer Level Math throughput did not change significantly with throughput of 702 in Fall 2018 and 707 in fall 2019 </a:t>
            </a:r>
          </a:p>
        </p:txBody>
      </p:sp>
    </p:spTree>
    <p:extLst>
      <p:ext uri="{BB962C8B-B14F-4D97-AF65-F5344CB8AC3E}">
        <p14:creationId xmlns:p14="http://schemas.microsoft.com/office/powerpoint/2010/main" val="40654937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9449-1040-4F9A-A1A2-1B048E013FDA}"/>
              </a:ext>
            </a:extLst>
          </p:cNvPr>
          <p:cNvSpPr>
            <a:spLocks noGrp="1"/>
          </p:cNvSpPr>
          <p:nvPr>
            <p:ph type="title"/>
          </p:nvPr>
        </p:nvSpPr>
        <p:spPr>
          <a:xfrm>
            <a:off x="838200" y="713559"/>
            <a:ext cx="10515600" cy="543741"/>
          </a:xfrm>
        </p:spPr>
        <p:txBody>
          <a:bodyPr>
            <a:normAutofit fontScale="90000"/>
          </a:bodyPr>
          <a:lstStyle/>
          <a:p>
            <a:r>
              <a:rPr lang="en-US" dirty="0"/>
              <a:t>Math Success at College of the Canyons </a:t>
            </a:r>
          </a:p>
        </p:txBody>
      </p:sp>
      <p:pic>
        <p:nvPicPr>
          <p:cNvPr id="5" name="Content Placeholder 4" descr="A screenshot of a cell phone&#10;&#10;Description automatically generated">
            <a:extLst>
              <a:ext uri="{FF2B5EF4-FFF2-40B4-BE49-F238E27FC236}">
                <a16:creationId xmlns:a16="http://schemas.microsoft.com/office/drawing/2014/main" id="{C3F164D6-5BEC-443B-BEA4-D47D7996BDDB}"/>
              </a:ext>
            </a:extLst>
          </p:cNvPr>
          <p:cNvPicPr>
            <a:picLocks noGrp="1" noChangeAspect="1"/>
          </p:cNvPicPr>
          <p:nvPr>
            <p:ph sz="half" idx="1"/>
          </p:nvPr>
        </p:nvPicPr>
        <p:blipFill>
          <a:blip r:embed="rId3"/>
          <a:stretch>
            <a:fillRect/>
          </a:stretch>
        </p:blipFill>
        <p:spPr>
          <a:xfrm>
            <a:off x="1257300" y="1252326"/>
            <a:ext cx="8705849" cy="4800309"/>
          </a:xfrm>
        </p:spPr>
      </p:pic>
    </p:spTree>
    <p:extLst>
      <p:ext uri="{BB962C8B-B14F-4D97-AF65-F5344CB8AC3E}">
        <p14:creationId xmlns:p14="http://schemas.microsoft.com/office/powerpoint/2010/main" val="2577127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7CDD8-56A4-8D47-AAFB-240EFBA8F2F4}"/>
              </a:ext>
            </a:extLst>
          </p:cNvPr>
          <p:cNvSpPr>
            <a:spLocks noGrp="1"/>
          </p:cNvSpPr>
          <p:nvPr>
            <p:ph type="title"/>
          </p:nvPr>
        </p:nvSpPr>
        <p:spPr>
          <a:xfrm>
            <a:off x="838200" y="713559"/>
            <a:ext cx="10515600" cy="615179"/>
          </a:xfrm>
        </p:spPr>
        <p:txBody>
          <a:bodyPr/>
          <a:lstStyle/>
          <a:p>
            <a:r>
              <a:rPr lang="en-US" dirty="0"/>
              <a:t>Unintended Consequences</a:t>
            </a:r>
          </a:p>
        </p:txBody>
      </p:sp>
      <p:sp>
        <p:nvSpPr>
          <p:cNvPr id="3" name="Content Placeholder 2">
            <a:extLst>
              <a:ext uri="{FF2B5EF4-FFF2-40B4-BE49-F238E27FC236}">
                <a16:creationId xmlns:a16="http://schemas.microsoft.com/office/drawing/2014/main" id="{B85862AB-7602-9240-A863-F3E5AFE68678}"/>
              </a:ext>
            </a:extLst>
          </p:cNvPr>
          <p:cNvSpPr>
            <a:spLocks noGrp="1"/>
          </p:cNvSpPr>
          <p:nvPr>
            <p:ph sz="half" idx="1"/>
          </p:nvPr>
        </p:nvSpPr>
        <p:spPr>
          <a:xfrm>
            <a:off x="838200" y="1328739"/>
            <a:ext cx="10515600" cy="4516008"/>
          </a:xfrm>
        </p:spPr>
        <p:txBody>
          <a:bodyPr>
            <a:normAutofit/>
          </a:bodyPr>
          <a:lstStyle/>
          <a:p>
            <a:r>
              <a:rPr lang="en-US" dirty="0"/>
              <a:t>Transfer-level corequisite course packages are, generally, higher number of transferrable units.  With an unsuccessful </a:t>
            </a:r>
            <a:r>
              <a:rPr lang="en-US" dirty="0">
                <a:latin typeface="Calibri" panose="020F0502020204030204" pitchFamily="34" charset="0"/>
                <a:cs typeface="Calibri" panose="020F0502020204030204" pitchFamily="34" charset="0"/>
              </a:rPr>
              <a:t>attempt</a:t>
            </a:r>
            <a:r>
              <a:rPr lang="en-US" dirty="0"/>
              <a:t>, students risk:</a:t>
            </a:r>
          </a:p>
          <a:p>
            <a:pPr lvl="1"/>
            <a:r>
              <a:rPr lang="en-US" dirty="0"/>
              <a:t>Not making Sufficient Academic Progress</a:t>
            </a:r>
          </a:p>
          <a:p>
            <a:pPr lvl="1"/>
            <a:r>
              <a:rPr lang="en-US" dirty="0"/>
              <a:t>Losing financial aid</a:t>
            </a:r>
          </a:p>
          <a:p>
            <a:pPr lvl="1"/>
            <a:r>
              <a:rPr lang="en-US" dirty="0"/>
              <a:t>Permanent negative impact on transfer-level GPA/transcripts</a:t>
            </a:r>
          </a:p>
          <a:p>
            <a:pPr lvl="1"/>
            <a:r>
              <a:rPr lang="en-US" dirty="0"/>
              <a:t>Repeatability of co-requisite support courses</a:t>
            </a:r>
          </a:p>
          <a:p>
            <a:pPr lvl="1"/>
            <a:r>
              <a:rPr lang="en-US" dirty="0"/>
              <a:t>Disillusionment and attrition</a:t>
            </a:r>
          </a:p>
          <a:p>
            <a:pPr marL="457200" lvl="1" indent="0">
              <a:buNone/>
            </a:pPr>
            <a:endParaRPr lang="en-US" dirty="0"/>
          </a:p>
          <a:p>
            <a:r>
              <a:rPr lang="en-US" b="1" dirty="0"/>
              <a:t>What are we doing to mitigate these negative effects?</a:t>
            </a:r>
          </a:p>
        </p:txBody>
      </p:sp>
    </p:spTree>
    <p:extLst>
      <p:ext uri="{BB962C8B-B14F-4D97-AF65-F5344CB8AC3E}">
        <p14:creationId xmlns:p14="http://schemas.microsoft.com/office/powerpoint/2010/main" val="1818055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5A288-4C5D-4E95-B021-647286F11E3F}"/>
              </a:ext>
            </a:extLst>
          </p:cNvPr>
          <p:cNvSpPr>
            <a:spLocks noGrp="1"/>
          </p:cNvSpPr>
          <p:nvPr>
            <p:ph type="title"/>
          </p:nvPr>
        </p:nvSpPr>
        <p:spPr>
          <a:xfrm>
            <a:off x="838200" y="593817"/>
            <a:ext cx="10515600" cy="625384"/>
          </a:xfrm>
        </p:spPr>
        <p:txBody>
          <a:bodyPr/>
          <a:lstStyle/>
          <a:p>
            <a:r>
              <a:rPr lang="en-US" dirty="0"/>
              <a:t>Glendale Comprehensive AB 705 Implementation</a:t>
            </a:r>
          </a:p>
        </p:txBody>
      </p:sp>
      <p:pic>
        <p:nvPicPr>
          <p:cNvPr id="8" name="Content Placeholder 7" descr="A screenshot of a cell phone&#10;&#10;Description automatically generated">
            <a:extLst>
              <a:ext uri="{FF2B5EF4-FFF2-40B4-BE49-F238E27FC236}">
                <a16:creationId xmlns:a16="http://schemas.microsoft.com/office/drawing/2014/main" id="{C11ABAE2-E546-4920-934F-D036A0475809}"/>
              </a:ext>
            </a:extLst>
          </p:cNvPr>
          <p:cNvPicPr>
            <a:picLocks noGrp="1" noChangeAspect="1"/>
          </p:cNvPicPr>
          <p:nvPr>
            <p:ph sz="half" idx="1"/>
          </p:nvPr>
        </p:nvPicPr>
        <p:blipFill>
          <a:blip r:embed="rId3"/>
          <a:stretch>
            <a:fillRect/>
          </a:stretch>
        </p:blipFill>
        <p:spPr>
          <a:xfrm>
            <a:off x="1817915" y="1171471"/>
            <a:ext cx="9174308" cy="4673705"/>
          </a:xfrm>
        </p:spPr>
      </p:pic>
    </p:spTree>
    <p:extLst>
      <p:ext uri="{BB962C8B-B14F-4D97-AF65-F5344CB8AC3E}">
        <p14:creationId xmlns:p14="http://schemas.microsoft.com/office/powerpoint/2010/main" val="41489963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65A288-4C5D-4E95-B021-647286F11E3F}"/>
              </a:ext>
            </a:extLst>
          </p:cNvPr>
          <p:cNvSpPr>
            <a:spLocks noGrp="1"/>
          </p:cNvSpPr>
          <p:nvPr>
            <p:ph type="title"/>
          </p:nvPr>
        </p:nvSpPr>
        <p:spPr>
          <a:xfrm>
            <a:off x="838200" y="593817"/>
            <a:ext cx="10515600" cy="625384"/>
          </a:xfrm>
        </p:spPr>
        <p:txBody>
          <a:bodyPr/>
          <a:lstStyle/>
          <a:p>
            <a:r>
              <a:rPr lang="en-US" dirty="0"/>
              <a:t>Glendale Comprehensive AB 705 Implementation</a:t>
            </a:r>
          </a:p>
        </p:txBody>
      </p:sp>
      <p:pic>
        <p:nvPicPr>
          <p:cNvPr id="7" name="Picture 6" descr="A screenshot of a cell phone&#10;&#10;Description automatically generated">
            <a:extLst>
              <a:ext uri="{FF2B5EF4-FFF2-40B4-BE49-F238E27FC236}">
                <a16:creationId xmlns:a16="http://schemas.microsoft.com/office/drawing/2014/main" id="{74A53C86-AD53-EC40-8D97-356F3307CD42}"/>
              </a:ext>
            </a:extLst>
          </p:cNvPr>
          <p:cNvPicPr>
            <a:picLocks noChangeAspect="1"/>
          </p:cNvPicPr>
          <p:nvPr/>
        </p:nvPicPr>
        <p:blipFill>
          <a:blip r:embed="rId3"/>
          <a:stretch>
            <a:fillRect/>
          </a:stretch>
        </p:blipFill>
        <p:spPr>
          <a:xfrm>
            <a:off x="1460500" y="1219201"/>
            <a:ext cx="8759627" cy="4711700"/>
          </a:xfrm>
          <a:prstGeom prst="rect">
            <a:avLst/>
          </a:prstGeom>
        </p:spPr>
      </p:pic>
    </p:spTree>
    <p:extLst>
      <p:ext uri="{BB962C8B-B14F-4D97-AF65-F5344CB8AC3E}">
        <p14:creationId xmlns:p14="http://schemas.microsoft.com/office/powerpoint/2010/main" val="1476613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F6B7-C8C6-4BD9-9322-801F10B1E062}"/>
              </a:ext>
            </a:extLst>
          </p:cNvPr>
          <p:cNvSpPr>
            <a:spLocks noGrp="1"/>
          </p:cNvSpPr>
          <p:nvPr>
            <p:ph type="title"/>
          </p:nvPr>
        </p:nvSpPr>
        <p:spPr/>
        <p:txBody>
          <a:bodyPr>
            <a:normAutofit fontScale="90000"/>
          </a:bodyPr>
          <a:lstStyle/>
          <a:p>
            <a:r>
              <a:rPr lang="en-US" dirty="0"/>
              <a:t>What can explain the variances in student success across all sections of a course? Possibilities to explore:</a:t>
            </a:r>
          </a:p>
        </p:txBody>
      </p:sp>
      <p:sp>
        <p:nvSpPr>
          <p:cNvPr id="3" name="Content Placeholder 2">
            <a:extLst>
              <a:ext uri="{FF2B5EF4-FFF2-40B4-BE49-F238E27FC236}">
                <a16:creationId xmlns:a16="http://schemas.microsoft.com/office/drawing/2014/main" id="{2E8CEE86-5A7A-4F4A-96F1-805809BBF771}"/>
              </a:ext>
            </a:extLst>
          </p:cNvPr>
          <p:cNvSpPr>
            <a:spLocks noGrp="1"/>
          </p:cNvSpPr>
          <p:nvPr>
            <p:ph sz="half" idx="1"/>
          </p:nvPr>
        </p:nvSpPr>
        <p:spPr/>
        <p:txBody>
          <a:bodyPr/>
          <a:lstStyle/>
          <a:p>
            <a:pPr lvl="0" indent="-342900">
              <a:buSzPts val="1800"/>
            </a:pPr>
            <a:r>
              <a:rPr lang="en-US" dirty="0"/>
              <a:t>compare &amp; discuss success data pre- &amp; post-AB 705</a:t>
            </a:r>
          </a:p>
          <a:p>
            <a:pPr lvl="0" indent="-342900">
              <a:spcBef>
                <a:spcPts val="0"/>
              </a:spcBef>
              <a:buSzPts val="1800"/>
            </a:pPr>
            <a:r>
              <a:rPr lang="en-US" dirty="0"/>
              <a:t>student variables such as race/ethnicity/gender</a:t>
            </a:r>
          </a:p>
          <a:p>
            <a:pPr lvl="0" indent="-342900">
              <a:spcBef>
                <a:spcPts val="0"/>
              </a:spcBef>
              <a:buSzPts val="1800"/>
            </a:pPr>
            <a:r>
              <a:rPr lang="en-US" dirty="0"/>
              <a:t>student preparation (e.g. below &amp; above 2.6 HS GPA)</a:t>
            </a:r>
          </a:p>
          <a:p>
            <a:pPr lvl="0" indent="-342900">
              <a:spcBef>
                <a:spcPts val="0"/>
              </a:spcBef>
              <a:buSzPts val="1800"/>
            </a:pPr>
            <a:r>
              <a:rPr lang="en-US" dirty="0"/>
              <a:t>course modality (F2F, hybrid, online)</a:t>
            </a:r>
          </a:p>
          <a:p>
            <a:pPr lvl="0" indent="-342900">
              <a:spcBef>
                <a:spcPts val="0"/>
              </a:spcBef>
              <a:buSzPts val="1800"/>
            </a:pPr>
            <a:r>
              <a:rPr lang="en-US" dirty="0"/>
              <a:t>pre &amp; post-COVID: day of the week course section meets?</a:t>
            </a:r>
          </a:p>
          <a:p>
            <a:pPr lvl="0" indent="-342900">
              <a:spcBef>
                <a:spcPts val="0"/>
              </a:spcBef>
              <a:buSzPts val="1800"/>
            </a:pPr>
            <a:r>
              <a:rPr lang="en-US" dirty="0"/>
              <a:t>pre &amp; post-COVID: time of the day course section meets?</a:t>
            </a:r>
          </a:p>
          <a:p>
            <a:pPr lvl="0" indent="-342900">
              <a:spcBef>
                <a:spcPts val="0"/>
              </a:spcBef>
              <a:buSzPts val="1800"/>
            </a:pPr>
            <a:r>
              <a:rPr lang="en-US" dirty="0"/>
              <a:t>difference in successful completions by individual instructor with 2+ sections of the same course</a:t>
            </a:r>
          </a:p>
          <a:p>
            <a:pPr lvl="0" indent="-342900">
              <a:spcBef>
                <a:spcPts val="0"/>
              </a:spcBef>
              <a:buSzPts val="1800"/>
            </a:pPr>
            <a:r>
              <a:rPr lang="en-US" dirty="0"/>
              <a:t>variations across individual instructors</a:t>
            </a:r>
          </a:p>
          <a:p>
            <a:endParaRPr lang="en-US" dirty="0"/>
          </a:p>
        </p:txBody>
      </p:sp>
    </p:spTree>
    <p:extLst>
      <p:ext uri="{BB962C8B-B14F-4D97-AF65-F5344CB8AC3E}">
        <p14:creationId xmlns:p14="http://schemas.microsoft.com/office/powerpoint/2010/main" val="2519897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0198-4D58-442A-AA75-B04EF12E5798}"/>
              </a:ext>
            </a:extLst>
          </p:cNvPr>
          <p:cNvSpPr>
            <a:spLocks noGrp="1"/>
          </p:cNvSpPr>
          <p:nvPr>
            <p:ph type="title"/>
          </p:nvPr>
        </p:nvSpPr>
        <p:spPr/>
        <p:txBody>
          <a:bodyPr/>
          <a:lstStyle/>
          <a:p>
            <a:r>
              <a:rPr lang="en-US" dirty="0"/>
              <a:t>Summary of Information from the Discussion</a:t>
            </a:r>
          </a:p>
        </p:txBody>
      </p:sp>
      <p:sp>
        <p:nvSpPr>
          <p:cNvPr id="3" name="Text Placeholder 2">
            <a:extLst>
              <a:ext uri="{FF2B5EF4-FFF2-40B4-BE49-F238E27FC236}">
                <a16:creationId xmlns:a16="http://schemas.microsoft.com/office/drawing/2014/main" id="{B5CDA350-0A85-4413-82B7-7D5902CAE463}"/>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887F7F7E-0B33-418A-BAB2-3F2555C76D27}"/>
              </a:ext>
            </a:extLst>
          </p:cNvPr>
          <p:cNvSpPr>
            <a:spLocks noGrp="1"/>
          </p:cNvSpPr>
          <p:nvPr>
            <p:ph idx="10"/>
          </p:nvPr>
        </p:nvSpPr>
        <p:spPr/>
        <p:txBody>
          <a:bodyPr/>
          <a:lstStyle/>
          <a:p>
            <a:endParaRPr lang="en-US" dirty="0"/>
          </a:p>
        </p:txBody>
      </p:sp>
    </p:spTree>
    <p:extLst>
      <p:ext uri="{BB962C8B-B14F-4D97-AF65-F5344CB8AC3E}">
        <p14:creationId xmlns:p14="http://schemas.microsoft.com/office/powerpoint/2010/main" val="989474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D721-91A1-41A9-9739-7C702C494E72}"/>
              </a:ext>
            </a:extLst>
          </p:cNvPr>
          <p:cNvSpPr>
            <a:spLocks noGrp="1"/>
          </p:cNvSpPr>
          <p:nvPr>
            <p:ph type="title"/>
          </p:nvPr>
        </p:nvSpPr>
        <p:spPr>
          <a:xfrm>
            <a:off x="838200" y="713560"/>
            <a:ext cx="10515600" cy="671896"/>
          </a:xfrm>
        </p:spPr>
        <p:txBody>
          <a:bodyPr/>
          <a:lstStyle/>
          <a:p>
            <a:r>
              <a:rPr lang="en-US" dirty="0"/>
              <a:t>Resources</a:t>
            </a:r>
          </a:p>
        </p:txBody>
      </p:sp>
      <p:sp>
        <p:nvSpPr>
          <p:cNvPr id="3" name="Content Placeholder 2">
            <a:extLst>
              <a:ext uri="{FF2B5EF4-FFF2-40B4-BE49-F238E27FC236}">
                <a16:creationId xmlns:a16="http://schemas.microsoft.com/office/drawing/2014/main" id="{4E1BDA68-B164-4F2F-9427-0247AF2A0152}"/>
              </a:ext>
            </a:extLst>
          </p:cNvPr>
          <p:cNvSpPr>
            <a:spLocks noGrp="1"/>
          </p:cNvSpPr>
          <p:nvPr>
            <p:ph sz="half" idx="1"/>
          </p:nvPr>
        </p:nvSpPr>
        <p:spPr>
          <a:xfrm>
            <a:off x="838200" y="1385456"/>
            <a:ext cx="10515600" cy="4459291"/>
          </a:xfrm>
        </p:spPr>
        <p:txBody>
          <a:bodyPr>
            <a:normAutofit fontScale="77500" lnSpcReduction="20000"/>
          </a:bodyPr>
          <a:lstStyle/>
          <a:p>
            <a:r>
              <a:rPr lang="en-US" dirty="0">
                <a:latin typeface="Calibri" panose="020F0502020204030204" pitchFamily="34" charset="0"/>
                <a:cs typeface="Calibri" panose="020F0502020204030204" pitchFamily="34" charset="0"/>
                <a:hlinkClick r:id="rId3"/>
              </a:rPr>
              <a:t>AB 705 Language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AB 705 Implementation memo for English and Math</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AB 705 memo initial memo for ESL</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ASCCC Resources for AB 705</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CCCCO webpage with AB 705 information</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hlinkClick r:id="rId3"/>
              </a:rPr>
              <a:t>CB 21, 25 and 26 Coding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Coding</a:t>
            </a:r>
          </a:p>
          <a:p>
            <a:pPr lvl="1"/>
            <a:r>
              <a:rPr lang="en-US" dirty="0">
                <a:latin typeface="Calibri" panose="020F0502020204030204" pitchFamily="34" charset="0"/>
                <a:cs typeface="Calibri" panose="020F0502020204030204" pitchFamily="34" charset="0"/>
                <a:hlinkClick r:id="rId3" tooltip="Noncredit Courses and Coding Table Document"/>
              </a:rPr>
              <a:t>Noncredit Courses and Coding Table Document</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ESL Recoding, New SCFF, and Guided Pathways - </a:t>
            </a:r>
            <a:r>
              <a:rPr lang="en-US" dirty="0">
                <a:latin typeface="Calibri" panose="020F0502020204030204" pitchFamily="34" charset="0"/>
                <a:cs typeface="Calibri" panose="020F0502020204030204" pitchFamily="34" charset="0"/>
                <a:hlinkClick r:id="rId3" tooltip="ESL Recoding, New SCFF, and Guided Pathways - Powerpoint"/>
              </a:rPr>
              <a:t>PPT</a:t>
            </a:r>
            <a:r>
              <a:rPr lang="en-US"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hlinkClick r:id="rId3" tooltip="Sustaining Guided Pathways through Governance Processes that Work Recording"/>
              </a:rPr>
              <a:t>Recording</a:t>
            </a: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AB 705 Recoding Project for  MATH/ Quantitative Reasoning and English/Reading/ESL - </a:t>
            </a:r>
            <a:r>
              <a:rPr lang="en-US" dirty="0">
                <a:latin typeface="Calibri" panose="020F0502020204030204" pitchFamily="34" charset="0"/>
                <a:cs typeface="Calibri" panose="020F0502020204030204" pitchFamily="34" charset="0"/>
                <a:hlinkClick r:id="rId3" tooltip="AB 705 Recoding Project for  MATH/ Quantitative Reasoning and English/Reading/ESL PowerPoint"/>
              </a:rPr>
              <a:t>PPT</a:t>
            </a:r>
            <a:r>
              <a:rPr lang="en-US" dirty="0">
                <a:latin typeface="Calibri" panose="020F0502020204030204" pitchFamily="34" charset="0"/>
                <a:cs typeface="Calibri" panose="020F0502020204030204" pitchFamily="34" charset="0"/>
              </a:rPr>
              <a:t> | </a:t>
            </a:r>
            <a:r>
              <a:rPr lang="en-US" dirty="0">
                <a:latin typeface="Calibri" panose="020F0502020204030204" pitchFamily="34" charset="0"/>
                <a:cs typeface="Calibri" panose="020F0502020204030204" pitchFamily="34" charset="0"/>
                <a:hlinkClick r:id="rId3" tooltip="AB 705 Recoding Project for  MATH/ Quantitative Reasoning and English/Reading/ESL Recording"/>
              </a:rPr>
              <a:t>Recording</a:t>
            </a:r>
            <a:endParaRPr lang="en-US" dirty="0">
              <a:latin typeface="Calibri" panose="020F0502020204030204" pitchFamily="34" charset="0"/>
              <a:cs typeface="Calibri" panose="020F0502020204030204" pitchFamily="34" charset="0"/>
            </a:endParaRPr>
          </a:p>
          <a:p>
            <a:pPr>
              <a:lnSpc>
                <a:spcPct val="120000"/>
              </a:lnSpc>
            </a:pPr>
            <a:r>
              <a:rPr lang="en-US" dirty="0">
                <a:solidFill>
                  <a:srgbClr val="533A27"/>
                </a:solidFill>
                <a:latin typeface="Calibri" panose="020F0502020204030204" pitchFamily="34" charset="0"/>
                <a:ea typeface="ヒラギノ角ゴ Pro W3" charset="-128"/>
                <a:cs typeface="Calibri" panose="020F0502020204030204" pitchFamily="34" charset="0"/>
                <a:hlinkClick r:id="rId3">
                  <a:extLst>
                    <a:ext uri="{A12FA001-AC4F-418D-AE19-62706E023703}">
                      <ahyp:hlinkClr xmlns:ahyp="http://schemas.microsoft.com/office/drawing/2018/hyperlinkcolor" val="tx"/>
                    </a:ext>
                  </a:extLst>
                </a:hlinkClick>
              </a:rPr>
              <a:t>Rodriguez, O., Bohn, S., Hill, L., &amp; Brooks, B. (2019). </a:t>
            </a:r>
            <a:r>
              <a:rPr lang="en-US" i="1" dirty="0">
                <a:solidFill>
                  <a:srgbClr val="533A27"/>
                </a:solidFill>
                <a:latin typeface="Calibri" panose="020F0502020204030204" pitchFamily="34" charset="0"/>
                <a:ea typeface="ヒラギノ角ゴ Pro W3" charset="-128"/>
                <a:cs typeface="Calibri" panose="020F0502020204030204" pitchFamily="34" charset="0"/>
                <a:hlinkClick r:id="rId3">
                  <a:extLst>
                    <a:ext uri="{A12FA001-AC4F-418D-AE19-62706E023703}">
                      <ahyp:hlinkClr xmlns:ahyp="http://schemas.microsoft.com/office/drawing/2018/hyperlinkcolor" val="tx"/>
                    </a:ext>
                  </a:extLst>
                </a:hlinkClick>
              </a:rPr>
              <a:t>English as a second language in California’s community colleges. </a:t>
            </a:r>
            <a:r>
              <a:rPr lang="en-US" dirty="0">
                <a:solidFill>
                  <a:srgbClr val="533A27"/>
                </a:solidFill>
                <a:latin typeface="Calibri" panose="020F0502020204030204" pitchFamily="34" charset="0"/>
                <a:ea typeface="ヒラギノ角ゴ Pro W3" charset="-128"/>
                <a:cs typeface="Calibri" panose="020F0502020204030204" pitchFamily="34" charset="0"/>
                <a:hlinkClick r:id="rId3">
                  <a:extLst>
                    <a:ext uri="{A12FA001-AC4F-418D-AE19-62706E023703}">
                      <ahyp:hlinkClr xmlns:ahyp="http://schemas.microsoft.com/office/drawing/2018/hyperlinkcolor" val="tx"/>
                    </a:ext>
                  </a:extLst>
                </a:hlinkClick>
              </a:rPr>
              <a:t>San Francisco, CA: Public Policy Institute of California. </a:t>
            </a:r>
            <a:endParaRPr lang="en-US" dirty="0">
              <a:solidFill>
                <a:srgbClr val="533A2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55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E23A-79CA-4BE4-887B-623CD3DA7560}"/>
              </a:ext>
            </a:extLst>
          </p:cNvPr>
          <p:cNvSpPr>
            <a:spLocks noGrp="1"/>
          </p:cNvSpPr>
          <p:nvPr>
            <p:ph type="title"/>
          </p:nvPr>
        </p:nvSpPr>
        <p:spPr/>
        <p:txBody>
          <a:bodyPr/>
          <a:lstStyle/>
          <a:p>
            <a:r>
              <a:rPr lang="en-US" dirty="0"/>
              <a:t>Specific College Research</a:t>
            </a:r>
          </a:p>
        </p:txBody>
      </p:sp>
      <p:sp>
        <p:nvSpPr>
          <p:cNvPr id="3" name="Content Placeholder 2">
            <a:extLst>
              <a:ext uri="{FF2B5EF4-FFF2-40B4-BE49-F238E27FC236}">
                <a16:creationId xmlns:a16="http://schemas.microsoft.com/office/drawing/2014/main" id="{C301364E-3350-4C3F-BDB1-F9B39AD992D8}"/>
              </a:ext>
            </a:extLst>
          </p:cNvPr>
          <p:cNvSpPr>
            <a:spLocks noGrp="1"/>
          </p:cNvSpPr>
          <p:nvPr>
            <p:ph sz="half" idx="1"/>
          </p:nvPr>
        </p:nvSpPr>
        <p:spPr/>
        <p:txBody>
          <a:bodyPr/>
          <a:lstStyle/>
          <a:p>
            <a:r>
              <a:rPr lang="en-US" dirty="0">
                <a:hlinkClick r:id="rId2"/>
              </a:rPr>
              <a:t>College of the Canyons Brief</a:t>
            </a:r>
            <a:endParaRPr lang="en-US" dirty="0"/>
          </a:p>
          <a:p>
            <a:r>
              <a:rPr lang="en-US" dirty="0"/>
              <a:t>LACCD Academic Senate President Summary</a:t>
            </a:r>
          </a:p>
          <a:p>
            <a:r>
              <a:rPr lang="en-US" dirty="0"/>
              <a:t>LACCD AB705 Evaluation Plan – Curriculum Institute</a:t>
            </a:r>
          </a:p>
          <a:p>
            <a:r>
              <a:rPr lang="en-US" dirty="0"/>
              <a:t>Glendale Comprehensive AB 705 Implementation plan – Curriculum Institute</a:t>
            </a:r>
          </a:p>
          <a:p>
            <a:endParaRPr lang="en-US" dirty="0"/>
          </a:p>
          <a:p>
            <a:endParaRPr lang="en-US" dirty="0"/>
          </a:p>
        </p:txBody>
      </p:sp>
      <p:sp>
        <p:nvSpPr>
          <p:cNvPr id="4" name="Rectangle 1">
            <a:extLst>
              <a:ext uri="{FF2B5EF4-FFF2-40B4-BE49-F238E27FC236}">
                <a16:creationId xmlns:a16="http://schemas.microsoft.com/office/drawing/2014/main" id="{DB86F69D-46F1-45DE-85EC-DBC5F0C4CF78}"/>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900" b="0" i="0" u="none" strike="noStrike" cap="none" normalizeH="0" baseline="0" dirty="0">
                <a:ln>
                  <a:noFill/>
                </a:ln>
                <a:solidFill>
                  <a:srgbClr val="1155CC"/>
                </a:solidFill>
                <a:effectLst/>
                <a:latin typeface="Times New Roman" panose="02020603050405020304" pitchFamily="18" charset="0"/>
                <a:cs typeface="Times New Roman" panose="02020603050405020304" pitchFamily="18" charset="0"/>
                <a:hlinkClick r:id="rId2"/>
              </a:rPr>
              <a:t>https://www.canyons.edu/_resources/documents/administration/irpie/CanyonsAB705Fall2019Data.pdf</a:t>
            </a:r>
            <a:r>
              <a:rPr kumimoji="0" lang="en-US" altLang="en-US" sz="9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04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84;p8">
            <a:extLst>
              <a:ext uri="{FF2B5EF4-FFF2-40B4-BE49-F238E27FC236}">
                <a16:creationId xmlns:a16="http://schemas.microsoft.com/office/drawing/2014/main" id="{5BE3AB43-1490-45BE-9768-0759F01FD120}"/>
              </a:ext>
            </a:extLst>
          </p:cNvPr>
          <p:cNvGraphicFramePr>
            <a:graphicFrameLocks noGrp="1"/>
          </p:cNvGraphicFramePr>
          <p:nvPr>
            <p:ph sz="half" idx="1"/>
            <p:extLst>
              <p:ext uri="{D42A27DB-BD31-4B8C-83A1-F6EECF244321}">
                <p14:modId xmlns:p14="http://schemas.microsoft.com/office/powerpoint/2010/main" val="3055983405"/>
              </p:ext>
            </p:extLst>
          </p:nvPr>
        </p:nvGraphicFramePr>
        <p:xfrm>
          <a:off x="838200" y="800100"/>
          <a:ext cx="10515600" cy="5045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477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g8b953975cd_1_1">
            <a:extLst>
              <a:ext uri="{FF2B5EF4-FFF2-40B4-BE49-F238E27FC236}">
                <a16:creationId xmlns:a16="http://schemas.microsoft.com/office/drawing/2014/main" id="{97CBE6A2-638A-46A5-A6E2-A1A346F16C0D}"/>
              </a:ext>
            </a:extLst>
          </p:cNvPr>
          <p:cNvPicPr preferRelativeResize="0">
            <a:picLocks noGrp="1"/>
          </p:cNvPicPr>
          <p:nvPr>
            <p:ph sz="half" idx="1"/>
          </p:nvPr>
        </p:nvPicPr>
        <p:blipFill rotWithShape="1">
          <a:blip r:embed="rId2"/>
          <a:srcRect b="11417"/>
          <a:stretch/>
        </p:blipFill>
        <p:spPr>
          <a:xfrm>
            <a:off x="20" y="10"/>
            <a:ext cx="12191980" cy="6857990"/>
          </a:xfrm>
          <a:prstGeom prst="rect">
            <a:avLst/>
          </a:prstGeom>
          <a:noFill/>
          <a:ln>
            <a:noFill/>
          </a:ln>
        </p:spPr>
      </p:pic>
    </p:spTree>
    <p:extLst>
      <p:ext uri="{BB962C8B-B14F-4D97-AF65-F5344CB8AC3E}">
        <p14:creationId xmlns:p14="http://schemas.microsoft.com/office/powerpoint/2010/main" val="62667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8b953975cd_1_8"/>
          <p:cNvSpPr txBox="1">
            <a:spLocks noGrp="1"/>
          </p:cNvSpPr>
          <p:nvPr>
            <p:ph type="title"/>
          </p:nvPr>
        </p:nvSpPr>
        <p:spPr>
          <a:xfrm>
            <a:off x="838200" y="713559"/>
            <a:ext cx="10515600" cy="1146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99" name="Google Shape;99;g8b953975cd_1_8"/>
          <p:cNvSpPr txBox="1">
            <a:spLocks noGrp="1"/>
          </p:cNvSpPr>
          <p:nvPr>
            <p:ph type="body" idx="1"/>
          </p:nvPr>
        </p:nvSpPr>
        <p:spPr>
          <a:xfrm>
            <a:off x="838200" y="1995487"/>
            <a:ext cx="10515600" cy="384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00" name="Google Shape;100;g8b953975cd_1_8"/>
          <p:cNvPicPr preferRelativeResize="0"/>
          <p:nvPr/>
        </p:nvPicPr>
        <p:blipFill>
          <a:blip r:embed="rId3">
            <a:alphaModFix/>
          </a:blip>
          <a:stretch>
            <a:fillRect/>
          </a:stretch>
        </p:blipFill>
        <p:spPr>
          <a:xfrm>
            <a:off x="838200" y="583200"/>
            <a:ext cx="10515601" cy="56453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ASCCC colors">
      <a:dk1>
        <a:srgbClr val="E02826"/>
      </a:dk1>
      <a:lt1>
        <a:srgbClr val="FFFFFF"/>
      </a:lt1>
      <a:dk2>
        <a:srgbClr val="513628"/>
      </a:dk2>
      <a:lt2>
        <a:srgbClr val="E7E6E6"/>
      </a:lt2>
      <a:accent1>
        <a:srgbClr val="E02826"/>
      </a:accent1>
      <a:accent2>
        <a:srgbClr val="93011D"/>
      </a:accent2>
      <a:accent3>
        <a:srgbClr val="FAA01E"/>
      </a:accent3>
      <a:accent4>
        <a:srgbClr val="888888"/>
      </a:accent4>
      <a:accent5>
        <a:srgbClr val="005691"/>
      </a:accent5>
      <a:accent6>
        <a:srgbClr val="00A593"/>
      </a:accent6>
      <a:hlink>
        <a:srgbClr val="5C3628"/>
      </a:hlink>
      <a:folHlink>
        <a:srgbClr val="5C362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3581</Words>
  <Application>Microsoft Office PowerPoint</Application>
  <PresentationFormat>Widescreen</PresentationFormat>
  <Paragraphs>361</Paragraphs>
  <Slides>62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Palatino</vt:lpstr>
      <vt:lpstr>Calibri</vt:lpstr>
      <vt:lpstr>Gill Sans Ultra Bold</vt:lpstr>
      <vt:lpstr>Gill Sans</vt:lpstr>
      <vt:lpstr>Times New Roman</vt:lpstr>
      <vt:lpstr>Calibri Light</vt:lpstr>
      <vt:lpstr>Arial</vt:lpstr>
      <vt:lpstr>Office Theme</vt:lpstr>
      <vt:lpstr>Breakout IV Evaluation of Placement and Course-Taking Success: Follow-up Conversations for Math, English, and ESL</vt:lpstr>
      <vt:lpstr>Breakout IV Evaluation of Placement and Course-Taking Success: Follow-up Conversations for Math, English, and ESL</vt:lpstr>
      <vt:lpstr>AB 705 Discipline –specific discussions</vt:lpstr>
      <vt:lpstr>English Breakout Leads</vt:lpstr>
      <vt:lpstr>English Examining Equity in Placement and Completion</vt:lpstr>
      <vt:lpstr>What can explain the variances in student success across all sections of a course? Possibilities to explore:</vt:lpstr>
      <vt:lpstr>PowerPoint Presentation</vt:lpstr>
      <vt:lpstr>PowerPoint Presentation</vt:lpstr>
      <vt:lpstr>PowerPoint Presentation</vt:lpstr>
      <vt:lpstr>PowerPoint Presentation</vt:lpstr>
      <vt:lpstr>PowerPoint Presentation</vt:lpstr>
      <vt:lpstr>English: What are we learning?</vt:lpstr>
      <vt:lpstr>PowerPoint Presentation</vt:lpstr>
      <vt:lpstr>Important Factors for English AB 705 Implementation</vt:lpstr>
      <vt:lpstr>PowerPoint Presentation</vt:lpstr>
      <vt:lpstr>Examining English Equity in Placement and Completion</vt:lpstr>
      <vt:lpstr>Examining English Equity in Placement and Completion</vt:lpstr>
      <vt:lpstr>College of the Canyons English Data</vt:lpstr>
      <vt:lpstr>PowerPoint Presentation</vt:lpstr>
      <vt:lpstr>PowerPoint Presentation</vt:lpstr>
      <vt:lpstr>AB705 Implementation &amp; Equity - Some Considerations</vt:lpstr>
      <vt:lpstr>ESL Breakout Leads</vt:lpstr>
      <vt:lpstr>Fielding Questions  </vt:lpstr>
      <vt:lpstr>AB 705 and ESL::</vt:lpstr>
      <vt:lpstr>PowerPoint Presentation</vt:lpstr>
      <vt:lpstr>Cypress College Guided Placement Tool </vt:lpstr>
      <vt:lpstr>PowerPoint Presentation</vt:lpstr>
      <vt:lpstr>Email to students who entered the U.S. educational system in 7th-9th grade</vt:lpstr>
      <vt:lpstr>ESL Course Taking Success</vt:lpstr>
      <vt:lpstr>Three Ways to Optimize Success for ELLs in  Transfer-level Composition</vt:lpstr>
      <vt:lpstr>IGETC 1A/A2 Approvals for ESL Courses (ESL TLC)</vt:lpstr>
      <vt:lpstr>Three Ways to Optimize Success for ELLs in  Transfer-level Composition</vt:lpstr>
      <vt:lpstr>Three Ways to Optimize Success for ELLs in and beyond Transfer-level Composition</vt:lpstr>
      <vt:lpstr>IGETC 3B/CSU C2 Approvals for ESL Courses</vt:lpstr>
      <vt:lpstr>Other Considerations for ELL Student Success</vt:lpstr>
      <vt:lpstr>Cypress College  Guided Pathways  ESL Milestone Certificates</vt:lpstr>
      <vt:lpstr>Cypress College Guided Pathways ESL Milestone Certificates</vt:lpstr>
      <vt:lpstr>The Certificates &amp; One Example</vt:lpstr>
      <vt:lpstr>Innovation in ESL</vt:lpstr>
      <vt:lpstr>Innovation in ESL</vt:lpstr>
      <vt:lpstr>Certificate Data – Spring 2020 </vt:lpstr>
      <vt:lpstr>Math Breakout Room</vt:lpstr>
      <vt:lpstr>Institutional Data Dive</vt:lpstr>
      <vt:lpstr>LACCD Mathematics</vt:lpstr>
      <vt:lpstr>LACCD Math Enrollment</vt:lpstr>
      <vt:lpstr>PowerPoint Presentation</vt:lpstr>
      <vt:lpstr>PowerPoint Presentation</vt:lpstr>
      <vt:lpstr>LACCD Math Success</vt:lpstr>
      <vt:lpstr>LACCD Transfer Math Course Success Rates by Ethnicity</vt:lpstr>
      <vt:lpstr>LACCD Math Outcomes by Ethnicity</vt:lpstr>
      <vt:lpstr>LACCD Remedial Math Success Rates by Ethnicity</vt:lpstr>
      <vt:lpstr>PowerPoint Presentation</vt:lpstr>
      <vt:lpstr>GCC - Number of Students Passing Statistics</vt:lpstr>
      <vt:lpstr>Although success rates are relatively flat, more students are failing statistics</vt:lpstr>
      <vt:lpstr>College of the Canyons Math Data</vt:lpstr>
      <vt:lpstr>Math Success at College of the Canyons </vt:lpstr>
      <vt:lpstr>Unintended Consequences</vt:lpstr>
      <vt:lpstr>Glendale Comprehensive AB 705 Implementation</vt:lpstr>
      <vt:lpstr>Glendale Comprehensive AB 705 Implementation</vt:lpstr>
      <vt:lpstr>Summary of Information from the Discussion</vt:lpstr>
      <vt:lpstr>Resources</vt:lpstr>
      <vt:lpstr>Specific College Research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IV Evaluation of Placement and Course-Taking Success: Follow-up Conversations for Math, English, and ESL</dc:title>
  <dc:creator>Janet Fulks</dc:creator>
  <cp:lastModifiedBy>Janet Fulks</cp:lastModifiedBy>
  <cp:revision>11</cp:revision>
  <dcterms:created xsi:type="dcterms:W3CDTF">2020-07-04T02:41:41Z</dcterms:created>
  <dcterms:modified xsi:type="dcterms:W3CDTF">2020-07-04T03:38:34Z</dcterms:modified>
</cp:coreProperties>
</file>