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90" r:id="rId3"/>
  </p:sldMasterIdLst>
  <p:notesMasterIdLst>
    <p:notesMasterId r:id="rId24"/>
  </p:notesMasterIdLst>
  <p:handoutMasterIdLst>
    <p:handoutMasterId r:id="rId25"/>
  </p:handoutMasterIdLst>
  <p:sldIdLst>
    <p:sldId id="256" r:id="rId4"/>
    <p:sldId id="584" r:id="rId5"/>
    <p:sldId id="585" r:id="rId6"/>
    <p:sldId id="586" r:id="rId7"/>
    <p:sldId id="587" r:id="rId8"/>
    <p:sldId id="577" r:id="rId9"/>
    <p:sldId id="598" r:id="rId10"/>
    <p:sldId id="599" r:id="rId11"/>
    <p:sldId id="600" r:id="rId12"/>
    <p:sldId id="554" r:id="rId13"/>
    <p:sldId id="601" r:id="rId14"/>
    <p:sldId id="593" r:id="rId15"/>
    <p:sldId id="602" r:id="rId16"/>
    <p:sldId id="604" r:id="rId17"/>
    <p:sldId id="603" r:id="rId18"/>
    <p:sldId id="609" r:id="rId19"/>
    <p:sldId id="610" r:id="rId20"/>
    <p:sldId id="611" r:id="rId21"/>
    <p:sldId id="612" r:id="rId22"/>
    <p:sldId id="59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8" autoAdjust="0"/>
    <p:restoredTop sz="83114" autoAdjust="0"/>
  </p:normalViewPr>
  <p:slideViewPr>
    <p:cSldViewPr snapToGrid="0">
      <p:cViewPr varScale="1">
        <p:scale>
          <a:sx n="74" d="100"/>
          <a:sy n="74" d="100"/>
        </p:scale>
        <p:origin x="600" y="17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DDBBE9-0D9B-EF41-A34B-D9F32579456F}" type="datetimeFigureOut">
              <a:rPr lang="en-US" smtClean="0"/>
              <a:t>4/8/19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33792CE-9C0E-C04A-BA57-1D94BB4C1C8E}" type="slidenum">
              <a:rPr lang="en-US" smtClean="0"/>
              <a:t>‹#›</a:t>
            </a:fld>
            <a:endParaRPr lang="en-US" dirty="0"/>
          </a:p>
        </p:txBody>
      </p:sp>
    </p:spTree>
    <p:extLst>
      <p:ext uri="{BB962C8B-B14F-4D97-AF65-F5344CB8AC3E}">
        <p14:creationId xmlns:p14="http://schemas.microsoft.com/office/powerpoint/2010/main" val="9454998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5B517A-71EB-4509-BAE5-189BC8583ACC}" type="datetimeFigureOut">
              <a:rPr lang="en-US" smtClean="0"/>
              <a:t>4/8/19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76EAC2-157E-434C-9995-73CD4FD359D0}" type="slidenum">
              <a:rPr lang="en-US" smtClean="0"/>
              <a:t>‹#›</a:t>
            </a:fld>
            <a:endParaRPr lang="en-US" dirty="0"/>
          </a:p>
        </p:txBody>
      </p:sp>
    </p:spTree>
    <p:extLst>
      <p:ext uri="{BB962C8B-B14F-4D97-AF65-F5344CB8AC3E}">
        <p14:creationId xmlns:p14="http://schemas.microsoft.com/office/powerpoint/2010/main" val="6342895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a:t>
            </a:fld>
            <a:endParaRPr lang="en-US" dirty="0"/>
          </a:p>
        </p:txBody>
      </p:sp>
    </p:spTree>
    <p:extLst>
      <p:ext uri="{BB962C8B-B14F-4D97-AF65-F5344CB8AC3E}">
        <p14:creationId xmlns:p14="http://schemas.microsoft.com/office/powerpoint/2010/main" val="3116151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DA1C0585-4D7D-4D45-9C19-73128ED2C6A9}" type="datetime1">
              <a:rPr lang="en-US" smtClean="0">
                <a:solidFill>
                  <a:prstClr val="black">
                    <a:tint val="75000"/>
                  </a:prstClr>
                </a:solidFill>
              </a:rPr>
              <a:t>4/8/19</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dirty="0">
                <a:solidFill>
                  <a:prstClr val="black">
                    <a:tint val="75000"/>
                  </a:prstClr>
                </a:solidFill>
              </a:rPr>
              <a:t>Accreditation Institute , February 19-20, 2016, San Diego, CA</a:t>
            </a: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75777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A9A364-8B88-F04D-B905-B2DB6394261B}" type="datetime1">
              <a:rPr lang="en-US" smtClean="0">
                <a:solidFill>
                  <a:prstClr val="black">
                    <a:tint val="75000"/>
                  </a:prstClr>
                </a:solidFill>
              </a:rPr>
              <a:t>4/8/19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4043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070DB-D728-294B-A79C-80F1A1ED464C}" type="datetime1">
              <a:rPr lang="en-US" smtClean="0">
                <a:solidFill>
                  <a:prstClr val="black">
                    <a:tint val="75000"/>
                  </a:prstClr>
                </a:solidFill>
              </a:rPr>
              <a:t>4/8/19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65878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37"/>
            <a:ext cx="3932237" cy="1193799"/>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1600" y="987432"/>
            <a:ext cx="6172200" cy="5005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18122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47788D-10CB-AB42-8797-5415699053B7}" type="datetime1">
              <a:rPr lang="en-US" smtClean="0">
                <a:solidFill>
                  <a:prstClr val="black">
                    <a:tint val="75000"/>
                  </a:prstClr>
                </a:solidFill>
              </a:rPr>
              <a:t>4/8/19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68064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6"/>
            <a:ext cx="3932237" cy="1069974"/>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6"/>
            <a:ext cx="6172200" cy="499427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924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2680B4-757E-E547-A4A2-546B1519745B}" type="datetime1">
              <a:rPr lang="en-US" smtClean="0">
                <a:solidFill>
                  <a:prstClr val="black">
                    <a:tint val="75000"/>
                  </a:prstClr>
                </a:solidFill>
              </a:rPr>
              <a:t>4/8/19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17009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7EC131-4BDF-594D-8BA4-EB7FA169BE8E}" type="datetime1">
              <a:rPr lang="en-US" smtClean="0">
                <a:solidFill>
                  <a:prstClr val="black">
                    <a:tint val="75000"/>
                  </a:prstClr>
                </a:solidFill>
              </a:rPr>
              <a:t>4/8/19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544398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923925"/>
            <a:ext cx="2628900" cy="52530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3" y="923925"/>
            <a:ext cx="7734300" cy="52530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51D6A2-85D1-064D-AA37-955176B4DDE4}" type="datetime1">
              <a:rPr lang="en-US" smtClean="0">
                <a:solidFill>
                  <a:prstClr val="black">
                    <a:tint val="75000"/>
                  </a:prstClr>
                </a:solidFill>
              </a:rPr>
              <a:t>4/8/19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94083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42E460-689B-6145-8E04-BDCA3F6CF607}" type="datetime1">
              <a:rPr lang="en-US" smtClean="0">
                <a:solidFill>
                  <a:prstClr val="black">
                    <a:tint val="75000"/>
                  </a:prstClr>
                </a:solidFill>
              </a:rPr>
              <a:t>4/8/19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EF6F41-F5D6-F342-A934-B051F05C3B72}" type="datetime1">
              <a:rPr lang="en-US" smtClean="0">
                <a:solidFill>
                  <a:prstClr val="black">
                    <a:tint val="75000"/>
                  </a:prstClr>
                </a:solidFill>
              </a:rPr>
              <a:t>4/8/19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BEA31F-A095-8647-B241-FA0281CD3FE7}" type="datetime1">
              <a:rPr lang="en-US" smtClean="0">
                <a:solidFill>
                  <a:prstClr val="black">
                    <a:tint val="75000"/>
                  </a:prstClr>
                </a:solidFill>
              </a:rPr>
              <a:t>4/8/19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688126-BF94-DA41-989A-117EF627DE91}" type="datetime1">
              <a:rPr lang="en-US" smtClean="0"/>
              <a:t>4/8/19</a:t>
            </a:fld>
            <a:endParaRPr lang="en-US" dirty="0"/>
          </a:p>
        </p:txBody>
      </p:sp>
      <p:sp>
        <p:nvSpPr>
          <p:cNvPr id="6" name="Footer Placeholder 5"/>
          <p:cNvSpPr>
            <a:spLocks noGrp="1"/>
          </p:cNvSpPr>
          <p:nvPr>
            <p:ph type="ftr" sz="quarter" idx="11"/>
          </p:nvPr>
        </p:nvSpPr>
        <p:spPr/>
        <p:txBody>
          <a:bodyPr/>
          <a:lstStyle/>
          <a:p>
            <a:r>
              <a:rPr lang="en-US"/>
              <a:t>Accreditation Institute , February 19-20, 2016, San Diego, CA</a:t>
            </a:r>
            <a:endParaRPr lang="en-US" dirty="0"/>
          </a:p>
        </p:txBody>
      </p:sp>
      <p:sp>
        <p:nvSpPr>
          <p:cNvPr id="7" name="Slide Number Placeholder 6"/>
          <p:cNvSpPr>
            <a:spLocks noGrp="1"/>
          </p:cNvSpPr>
          <p:nvPr>
            <p:ph type="sldNum" sz="quarter" idx="12"/>
          </p:nvPr>
        </p:nvSpPr>
        <p:spPr/>
        <p:txBody>
          <a:bodyPr/>
          <a:lstStyle/>
          <a:p>
            <a:fld id="{F01EB0EE-5C55-4A20-9AF4-1E061F85A2B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77C961-3F48-0842-8059-D42628DE48B2}" type="datetime1">
              <a:rPr lang="en-US" smtClean="0"/>
              <a:t>4/8/19</a:t>
            </a:fld>
            <a:endParaRPr lang="en-US" dirty="0"/>
          </a:p>
        </p:txBody>
      </p:sp>
      <p:sp>
        <p:nvSpPr>
          <p:cNvPr id="6" name="Footer Placeholder 5"/>
          <p:cNvSpPr>
            <a:spLocks noGrp="1"/>
          </p:cNvSpPr>
          <p:nvPr>
            <p:ph type="ftr" sz="quarter" idx="11"/>
          </p:nvPr>
        </p:nvSpPr>
        <p:spPr/>
        <p:txBody>
          <a:bodyPr/>
          <a:lstStyle/>
          <a:p>
            <a:r>
              <a:rPr lang="en-US" dirty="0"/>
              <a:t>Accreditation Institute , February 19-20, 2016, San Diego, CA</a:t>
            </a:r>
          </a:p>
        </p:txBody>
      </p:sp>
      <p:sp>
        <p:nvSpPr>
          <p:cNvPr id="7" name="Slide Number Placeholder 6"/>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34867183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20B53A-828D-3647-B60D-5A62B8481F07}" type="datetime1">
              <a:rPr lang="en-US" smtClean="0">
                <a:solidFill>
                  <a:prstClr val="black">
                    <a:tint val="75000"/>
                  </a:prstClr>
                </a:solidFill>
              </a:rPr>
              <a:t>4/8/19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644B929-B3C0-9744-AA2D-FD96B80BB392}" type="datetime1">
              <a:rPr lang="en-US" smtClean="0"/>
              <a:t>4/8/19</a:t>
            </a:fld>
            <a:endParaRPr lang="en-US" dirty="0"/>
          </a:p>
        </p:txBody>
      </p:sp>
      <p:sp>
        <p:nvSpPr>
          <p:cNvPr id="4" name="Footer Placeholder 3"/>
          <p:cNvSpPr>
            <a:spLocks noGrp="1"/>
          </p:cNvSpPr>
          <p:nvPr>
            <p:ph type="ftr" sz="quarter" idx="11"/>
          </p:nvPr>
        </p:nvSpPr>
        <p:spPr/>
        <p:txBody>
          <a:bodyPr/>
          <a:lstStyle/>
          <a:p>
            <a:r>
              <a:rPr lang="en-US"/>
              <a:t>Accreditation Institute , February 19-20, 2016, San Diego, CA</a:t>
            </a:r>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ABB2C0-8A13-ED4D-8B25-6E1FE7D47D35}" type="datetime1">
              <a:rPr lang="en-US" smtClean="0"/>
              <a:t>4/8/19</a:t>
            </a:fld>
            <a:endParaRPr lang="en-US" dirty="0"/>
          </a:p>
        </p:txBody>
      </p:sp>
      <p:sp>
        <p:nvSpPr>
          <p:cNvPr id="3" name="Footer Placeholder 2"/>
          <p:cNvSpPr>
            <a:spLocks noGrp="1"/>
          </p:cNvSpPr>
          <p:nvPr>
            <p:ph type="ftr" sz="quarter" idx="11"/>
          </p:nvPr>
        </p:nvSpPr>
        <p:spPr/>
        <p:txBody>
          <a:bodyPr/>
          <a:lstStyle/>
          <a:p>
            <a:r>
              <a:rPr lang="en-US"/>
              <a:t>Accreditation Institute , February 19-20, 2016, San Diego, CA</a:t>
            </a:r>
            <a:endParaRPr lang="en-US" dirty="0"/>
          </a:p>
        </p:txBody>
      </p:sp>
      <p:sp>
        <p:nvSpPr>
          <p:cNvPr id="4" name="Slide Number Placeholder 3"/>
          <p:cNvSpPr>
            <a:spLocks noGrp="1"/>
          </p:cNvSpPr>
          <p:nvPr>
            <p:ph type="sldNum" sz="quarter" idx="12"/>
          </p:nvPr>
        </p:nvSpPr>
        <p:spPr/>
        <p:txBody>
          <a:bodyPr/>
          <a:lstStyle/>
          <a:p>
            <a:fld id="{F01EB0EE-5C55-4A20-9AF4-1E061F85A2B6}" type="slidenum">
              <a:rPr lang="en-US" smtClean="0"/>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E6BD60-4FAA-C74B-A939-D67954AC6875}" type="datetime1">
              <a:rPr lang="en-US" smtClean="0">
                <a:solidFill>
                  <a:prstClr val="black">
                    <a:tint val="75000"/>
                  </a:prstClr>
                </a:solidFill>
              </a:rPr>
              <a:t>4/8/19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256949-C632-5A42-8617-513EC3499810}" type="datetime1">
              <a:rPr lang="en-US" smtClean="0">
                <a:solidFill>
                  <a:prstClr val="black">
                    <a:tint val="75000"/>
                  </a:prstClr>
                </a:solidFill>
              </a:rPr>
              <a:t>4/8/19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9E1B42-4D29-1F4D-B4E9-7BE01F99DEB2}" type="datetime1">
              <a:rPr lang="en-US" smtClean="0">
                <a:solidFill>
                  <a:prstClr val="black">
                    <a:tint val="75000"/>
                  </a:prstClr>
                </a:solidFill>
              </a:rPr>
              <a:t>4/8/19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196ACA-88E2-1D47-B274-FE92B4BF46F0}" type="datetime1">
              <a:rPr lang="en-US" smtClean="0">
                <a:solidFill>
                  <a:prstClr val="black">
                    <a:tint val="75000"/>
                  </a:prstClr>
                </a:solidFill>
              </a:rPr>
              <a:t>4/8/19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527DD8-70A4-FF41-A2A6-EC3175042E4D}" type="datetime1">
              <a:rPr lang="en-US" smtClean="0"/>
              <a:t>4/8/19</a:t>
            </a:fld>
            <a:endParaRPr lang="en-US" dirty="0"/>
          </a:p>
        </p:txBody>
      </p:sp>
      <p:sp>
        <p:nvSpPr>
          <p:cNvPr id="4" name="Footer Placeholder 3"/>
          <p:cNvSpPr>
            <a:spLocks noGrp="1"/>
          </p:cNvSpPr>
          <p:nvPr>
            <p:ph type="ftr" sz="quarter" idx="11"/>
          </p:nvPr>
        </p:nvSpPr>
        <p:spPr/>
        <p:txBody>
          <a:bodyPr/>
          <a:lstStyle/>
          <a:p>
            <a:r>
              <a:rPr lang="en-US" dirty="0"/>
              <a:t>Accreditation Institute , February 19-20, 2016, San Diego, CA</a:t>
            </a:r>
          </a:p>
        </p:txBody>
      </p:sp>
      <p:sp>
        <p:nvSpPr>
          <p:cNvPr id="5" name="Slide Number Placeholder 4"/>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1932493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0765D-3202-DA49-B801-A86D74B55F1C}" type="datetime1">
              <a:rPr lang="en-US" smtClean="0"/>
              <a:t>4/8/19</a:t>
            </a:fld>
            <a:endParaRPr lang="en-US" dirty="0"/>
          </a:p>
        </p:txBody>
      </p:sp>
      <p:sp>
        <p:nvSpPr>
          <p:cNvPr id="3" name="Footer Placeholder 2"/>
          <p:cNvSpPr>
            <a:spLocks noGrp="1"/>
          </p:cNvSpPr>
          <p:nvPr>
            <p:ph type="ftr" sz="quarter" idx="11"/>
          </p:nvPr>
        </p:nvSpPr>
        <p:spPr/>
        <p:txBody>
          <a:bodyPr/>
          <a:lstStyle/>
          <a:p>
            <a:r>
              <a:rPr lang="en-US" dirty="0"/>
              <a:t>Accreditation Institute , February 19-20, 2016, San Diego, CA</a:t>
            </a:r>
          </a:p>
        </p:txBody>
      </p:sp>
      <p:sp>
        <p:nvSpPr>
          <p:cNvPr id="4" name="Slide Number Placeholder 3"/>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2055540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20669248-8F2E-5F44-8C03-50B9F667322B}" type="datetime1">
              <a:rPr lang="en-US" smtClean="0">
                <a:solidFill>
                  <a:prstClr val="black">
                    <a:tint val="75000"/>
                  </a:prstClr>
                </a:solidFill>
              </a:rPr>
              <a:t>4/8/19</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dirty="0">
                <a:solidFill>
                  <a:prstClr val="black">
                    <a:tint val="75000"/>
                  </a:prstClr>
                </a:solidFill>
              </a:rPr>
              <a:t>Accreditation Institute , February 19-20, 2016, San Diego, CA</a:t>
            </a: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5674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978953-FBB3-0242-804D-0BA30DDB432A}" type="datetime1">
              <a:rPr lang="en-US" smtClean="0">
                <a:solidFill>
                  <a:prstClr val="black">
                    <a:tint val="75000"/>
                  </a:prstClr>
                </a:solidFill>
              </a:rPr>
              <a:t>4/8/19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2281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5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7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C138A2-098F-7E4A-A416-25E52FF4FCA5}" type="datetime1">
              <a:rPr lang="en-US" smtClean="0">
                <a:solidFill>
                  <a:prstClr val="black">
                    <a:tint val="75000"/>
                  </a:prstClr>
                </a:solidFill>
              </a:rPr>
              <a:t>4/8/19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4633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54A1BF-A36E-6944-8B65-CA6ACD9F29FF}" type="datetime1">
              <a:rPr lang="en-US" smtClean="0">
                <a:solidFill>
                  <a:prstClr val="black">
                    <a:tint val="75000"/>
                  </a:prstClr>
                </a:solidFill>
              </a:rPr>
              <a:t>4/8/19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5768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95361"/>
            <a:ext cx="10515600" cy="795339"/>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D283C1-E7F0-0345-9F26-0D98D0C5B90B}" type="datetime1">
              <a:rPr lang="en-US" smtClean="0">
                <a:solidFill>
                  <a:prstClr val="black">
                    <a:tint val="75000"/>
                  </a:prstClr>
                </a:solidFill>
              </a:rPr>
              <a:t>4/8/19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210455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2.jp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8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6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8BCDDE-E2AF-1448-B141-9745F70A215F}" type="datetime1">
              <a:rPr lang="en-US" smtClean="0">
                <a:solidFill>
                  <a:prstClr val="black">
                    <a:tint val="75000"/>
                  </a:prstClr>
                </a:solidFill>
              </a:rPr>
              <a:t>4/8/19</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6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4"/>
          </p:nvPr>
        </p:nvSpPr>
        <p:spPr>
          <a:xfrm>
            <a:off x="8610600" y="635636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8505259"/>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Lst>
  <p:hf sldNum="0" hdr="0" ft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8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6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D9B0D2-A6B0-6647-B899-AA0585D723CB}" type="datetime1">
              <a:rPr lang="en-US" smtClean="0">
                <a:solidFill>
                  <a:prstClr val="black">
                    <a:tint val="75000"/>
                  </a:prstClr>
                </a:solidFill>
              </a:rPr>
              <a:t>4/8/19</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6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4"/>
          </p:nvPr>
        </p:nvSpPr>
        <p:spPr>
          <a:xfrm>
            <a:off x="8610600" y="635636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846851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sldNum="0" hdr="0" ft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1458C281-77C3-EF4B-8F77-F872A0A203DC}" type="datetime1">
              <a:rPr lang="en-US" smtClean="0">
                <a:solidFill>
                  <a:prstClr val="black">
                    <a:tint val="75000"/>
                  </a:prstClr>
                </a:solidFill>
              </a:rPr>
              <a:t>4/8/19</a:t>
            </a:fld>
            <a:endParaRPr lang="en-US" dirty="0">
              <a:solidFill>
                <a:prstClr val="black">
                  <a:tint val="75000"/>
                </a:prstClr>
              </a:solidFill>
            </a:endParaRPr>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cap="small" dirty="0"/>
              <a:t>What does compliance look like for </a:t>
            </a:r>
            <a:r>
              <a:rPr lang="en-US" cap="small" dirty="0" err="1"/>
              <a:t>esl</a:t>
            </a:r>
            <a:r>
              <a:rPr lang="en-US" cap="small" dirty="0"/>
              <a:t> under ab 705</a:t>
            </a:r>
            <a:endParaRPr lang="en-US" i="0" cap="small" dirty="0"/>
          </a:p>
        </p:txBody>
      </p:sp>
      <p:sp>
        <p:nvSpPr>
          <p:cNvPr id="3" name="Subtitle 2"/>
          <p:cNvSpPr>
            <a:spLocks noGrp="1"/>
          </p:cNvSpPr>
          <p:nvPr>
            <p:ph type="subTitle" idx="1"/>
          </p:nvPr>
        </p:nvSpPr>
        <p:spPr>
          <a:xfrm>
            <a:off x="687867" y="3828131"/>
            <a:ext cx="11058783" cy="2381555"/>
          </a:xfrm>
        </p:spPr>
        <p:txBody>
          <a:bodyPr>
            <a:normAutofit fontScale="77500" lnSpcReduction="20000"/>
          </a:bodyPr>
          <a:lstStyle/>
          <a:p>
            <a:r>
              <a:rPr lang="en-US" sz="3000" i="0" dirty="0"/>
              <a:t>Alice Perez, Vice Chancellor of Educational Services and Support</a:t>
            </a:r>
          </a:p>
          <a:p>
            <a:r>
              <a:rPr lang="en-US" sz="3000" i="0" dirty="0"/>
              <a:t>Craig Rutan, ASCCC Secretary</a:t>
            </a:r>
          </a:p>
          <a:p>
            <a:r>
              <a:rPr lang="en-US" sz="3000" i="0" dirty="0"/>
              <a:t>Leigh Anne Shaw, Skyline College</a:t>
            </a:r>
            <a:endParaRPr lang="en-US" sz="2000" dirty="0"/>
          </a:p>
          <a:p>
            <a:endParaRPr lang="en-US" sz="2000" b="1" i="0" dirty="0"/>
          </a:p>
          <a:p>
            <a:endParaRPr lang="en-US" b="1" i="0" dirty="0"/>
          </a:p>
          <a:p>
            <a:endParaRPr lang="en-US" sz="1800" dirty="0"/>
          </a:p>
          <a:p>
            <a:pPr algn="r"/>
            <a:r>
              <a:rPr lang="en-US" sz="1800" i="0" dirty="0">
                <a:solidFill>
                  <a:srgbClr val="0070C0"/>
                </a:solidFill>
              </a:rPr>
              <a:t>ASCCC Spring 2019 Plenary Session</a:t>
            </a:r>
          </a:p>
          <a:p>
            <a:pPr algn="r"/>
            <a:r>
              <a:rPr lang="en-US" sz="1800" dirty="0">
                <a:solidFill>
                  <a:srgbClr val="0070C0"/>
                </a:solidFill>
              </a:rPr>
              <a:t>April 11, 2019</a:t>
            </a:r>
            <a:endParaRPr lang="en-US" sz="1800" i="0" dirty="0">
              <a:solidFill>
                <a:srgbClr val="0070C0"/>
              </a:solidFill>
            </a:endParaRPr>
          </a:p>
          <a:p>
            <a:endParaRPr lang="en-US" sz="1800" i="0" dirty="0"/>
          </a:p>
        </p:txBody>
      </p:sp>
      <p:pic>
        <p:nvPicPr>
          <p:cNvPr id="4" name="Picture 3" descr="ASCCC_Logo"/>
          <p:cNvPicPr/>
          <p:nvPr/>
        </p:nvPicPr>
        <p:blipFill>
          <a:blip r:embed="rId3"/>
          <a:srcRect/>
          <a:stretch>
            <a:fillRect/>
          </a:stretch>
        </p:blipFill>
        <p:spPr bwMode="auto">
          <a:xfrm>
            <a:off x="4231348" y="585131"/>
            <a:ext cx="4231671" cy="786470"/>
          </a:xfrm>
          <a:prstGeom prst="rect">
            <a:avLst/>
          </a:prstGeom>
          <a:noFill/>
          <a:ln w="9525">
            <a:noFill/>
            <a:miter lim="800000"/>
            <a:headEnd/>
            <a:tailEnd/>
          </a:ln>
        </p:spPr>
      </p:pic>
    </p:spTree>
    <p:extLst>
      <p:ext uri="{BB962C8B-B14F-4D97-AF65-F5344CB8AC3E}">
        <p14:creationId xmlns:p14="http://schemas.microsoft.com/office/powerpoint/2010/main" val="2958598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E82D4-3516-9942-A16D-16BCAB25A309}"/>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Guided Placement</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2DB1899-A889-0E4C-A4C4-10D3711E459A}"/>
              </a:ext>
            </a:extLst>
          </p:cNvPr>
          <p:cNvSpPr>
            <a:spLocks noGrp="1"/>
          </p:cNvSpPr>
          <p:nvPr>
            <p:ph idx="1"/>
          </p:nvPr>
        </p:nvSpPr>
        <p:spPr/>
        <p:txBody>
          <a:bodyPr>
            <a:normAutofit lnSpcReduction="10000"/>
          </a:bodyPr>
          <a:lstStyle/>
          <a:p>
            <a:r>
              <a:rPr lang="en-US" b="1" dirty="0">
                <a:solidFill>
                  <a:srgbClr val="0070C0"/>
                </a:solidFill>
                <a:cs typeface="Times New Roman" panose="02020603050405020304" pitchFamily="18" charset="0"/>
              </a:rPr>
              <a:t>Colleges cannot include sample reading or writing passages in the guided placement process.</a:t>
            </a:r>
          </a:p>
          <a:p>
            <a:endParaRPr lang="en-US" b="1" dirty="0">
              <a:cs typeface="Times New Roman" panose="02020603050405020304" pitchFamily="18" charset="0"/>
            </a:endParaRPr>
          </a:p>
          <a:p>
            <a:r>
              <a:rPr lang="en-US" dirty="0">
                <a:cs typeface="Times New Roman" panose="02020603050405020304" pitchFamily="18" charset="0"/>
              </a:rPr>
              <a:t>This is </a:t>
            </a:r>
            <a:r>
              <a:rPr lang="en-US" b="1" dirty="0">
                <a:cs typeface="Times New Roman" panose="02020603050405020304" pitchFamily="18" charset="0"/>
              </a:rPr>
              <a:t>false</a:t>
            </a:r>
            <a:r>
              <a:rPr lang="en-US" dirty="0">
                <a:cs typeface="Times New Roman" panose="02020603050405020304" pitchFamily="18" charset="0"/>
              </a:rPr>
              <a:t>!</a:t>
            </a:r>
          </a:p>
          <a:p>
            <a:r>
              <a:rPr lang="en-US" dirty="0">
                <a:cs typeface="Times New Roman" panose="02020603050405020304" pitchFamily="18" charset="0"/>
              </a:rPr>
              <a:t>Colleges should consider showing students samples of writing and allow the students to determine which sample most closely resembles how the student writes.</a:t>
            </a:r>
          </a:p>
          <a:p>
            <a:r>
              <a:rPr lang="en-US" dirty="0">
                <a:cs typeface="Times New Roman" panose="02020603050405020304" pitchFamily="18" charset="0"/>
              </a:rPr>
              <a:t>Colleges may wish to include a reading passage and ask the student how easy it is for them to understand the passage.</a:t>
            </a:r>
          </a:p>
          <a:p>
            <a:r>
              <a:rPr lang="en-US" dirty="0">
                <a:cs typeface="Times New Roman" panose="02020603050405020304" pitchFamily="18" charset="0"/>
              </a:rPr>
              <a:t>Colleges should collect data about the effectiveness of their processes, not matter what they include.</a:t>
            </a:r>
          </a:p>
          <a:p>
            <a:r>
              <a:rPr lang="en-US" dirty="0">
                <a:cs typeface="Times New Roman" panose="02020603050405020304" pitchFamily="18" charset="0"/>
              </a:rPr>
              <a:t>All colleges are likely to be asked to submit their process to the Chancellor’s Office by July 1, 2020.</a:t>
            </a:r>
          </a:p>
        </p:txBody>
      </p:sp>
    </p:spTree>
    <p:extLst>
      <p:ext uri="{BB962C8B-B14F-4D97-AF65-F5344CB8AC3E}">
        <p14:creationId xmlns:p14="http://schemas.microsoft.com/office/powerpoint/2010/main" val="2409518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E82D4-3516-9942-A16D-16BCAB25A309}"/>
              </a:ext>
            </a:extLst>
          </p:cNvPr>
          <p:cNvSpPr>
            <a:spLocks noGrp="1"/>
          </p:cNvSpPr>
          <p:nvPr>
            <p:ph type="title"/>
          </p:nvPr>
        </p:nvSpPr>
        <p:spPr/>
        <p:txBody>
          <a:bodyPr>
            <a:normAutofit/>
          </a:bodyPr>
          <a:lstStyle/>
          <a:p>
            <a:pPr algn="ctr"/>
            <a:r>
              <a:rPr lang="en-US" b="1" dirty="0">
                <a:solidFill>
                  <a:srgbClr val="0070C0"/>
                </a:solidFill>
                <a:cs typeface="Arial" panose="020B0604020202020204" pitchFamily="34" charset="0"/>
              </a:rPr>
              <a:t>Default Placement and Data Collection</a:t>
            </a:r>
            <a:endParaRPr lang="en-US" dirty="0">
              <a:cs typeface="Arial" panose="020B0604020202020204" pitchFamily="34" charset="0"/>
            </a:endParaRPr>
          </a:p>
        </p:txBody>
      </p:sp>
      <p:sp>
        <p:nvSpPr>
          <p:cNvPr id="3" name="Content Placeholder 2">
            <a:extLst>
              <a:ext uri="{FF2B5EF4-FFF2-40B4-BE49-F238E27FC236}">
                <a16:creationId xmlns:a16="http://schemas.microsoft.com/office/drawing/2014/main" id="{32DB1899-A889-0E4C-A4C4-10D3711E459A}"/>
              </a:ext>
            </a:extLst>
          </p:cNvPr>
          <p:cNvSpPr>
            <a:spLocks noGrp="1"/>
          </p:cNvSpPr>
          <p:nvPr>
            <p:ph idx="1"/>
          </p:nvPr>
        </p:nvSpPr>
        <p:spPr/>
        <p:txBody>
          <a:bodyPr>
            <a:normAutofit lnSpcReduction="10000"/>
          </a:bodyPr>
          <a:lstStyle/>
          <a:p>
            <a:r>
              <a:rPr lang="en-US" b="1" dirty="0">
                <a:solidFill>
                  <a:srgbClr val="0070C0"/>
                </a:solidFill>
                <a:cs typeface="Times New Roman" panose="02020603050405020304" pitchFamily="18" charset="0"/>
              </a:rPr>
              <a:t>If a college places all students into transfer level composition, they don’t have to collect any data.</a:t>
            </a:r>
          </a:p>
          <a:p>
            <a:endParaRPr lang="en-US" b="1" dirty="0">
              <a:cs typeface="Times New Roman" panose="02020603050405020304" pitchFamily="18" charset="0"/>
            </a:endParaRPr>
          </a:p>
          <a:p>
            <a:r>
              <a:rPr lang="en-US" dirty="0">
                <a:cs typeface="Times New Roman" panose="02020603050405020304" pitchFamily="18" charset="0"/>
              </a:rPr>
              <a:t>This is </a:t>
            </a:r>
            <a:r>
              <a:rPr lang="en-US" b="1" dirty="0">
                <a:cs typeface="Times New Roman" panose="02020603050405020304" pitchFamily="18" charset="0"/>
              </a:rPr>
              <a:t>false</a:t>
            </a:r>
            <a:r>
              <a:rPr lang="en-US" dirty="0">
                <a:cs typeface="Times New Roman" panose="02020603050405020304" pitchFamily="18" charset="0"/>
              </a:rPr>
              <a:t>!</a:t>
            </a:r>
          </a:p>
          <a:p>
            <a:r>
              <a:rPr lang="en-US" dirty="0">
                <a:cs typeface="Times New Roman" panose="02020603050405020304" pitchFamily="18" charset="0"/>
              </a:rPr>
              <a:t>While colleges have been encouraged to explore applying the English rules to ELL students with a complete US high school transcript, colleges will need to collect data to determine whether the rules are working for these students and colleges are encouraged to develop a process to identify students that could benefit from ESL courses.</a:t>
            </a:r>
            <a:endParaRPr lang="en-US" dirty="0">
              <a:solidFill>
                <a:srgbClr val="00B050"/>
              </a:solidFill>
              <a:cs typeface="Times New Roman" panose="02020603050405020304" pitchFamily="18" charset="0"/>
            </a:endParaRPr>
          </a:p>
          <a:p>
            <a:r>
              <a:rPr lang="en-US" dirty="0">
                <a:cs typeface="Times New Roman" panose="02020603050405020304" pitchFamily="18" charset="0"/>
              </a:rPr>
              <a:t>Placing ELL students directly into transfer level composition could yield throughput rates that are far lower than predicted. </a:t>
            </a:r>
          </a:p>
          <a:p>
            <a:r>
              <a:rPr lang="en-US" dirty="0">
                <a:cs typeface="Times New Roman" panose="02020603050405020304" pitchFamily="18" charset="0"/>
              </a:rPr>
              <a:t>Data review may reveal combinations of courses leading up to, or paired with, transfer-level courses that yield success. </a:t>
            </a:r>
          </a:p>
        </p:txBody>
      </p:sp>
    </p:spTree>
    <p:extLst>
      <p:ext uri="{BB962C8B-B14F-4D97-AF65-F5344CB8AC3E}">
        <p14:creationId xmlns:p14="http://schemas.microsoft.com/office/powerpoint/2010/main" val="468059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A8E0F-A77E-DC47-8840-8999B1B980C5}"/>
              </a:ext>
            </a:extLst>
          </p:cNvPr>
          <p:cNvSpPr>
            <a:spLocks noGrp="1"/>
          </p:cNvSpPr>
          <p:nvPr>
            <p:ph type="title"/>
          </p:nvPr>
        </p:nvSpPr>
        <p:spPr/>
        <p:txBody>
          <a:bodyPr/>
          <a:lstStyle/>
          <a:p>
            <a:r>
              <a:rPr lang="en-US" cap="none" dirty="0"/>
              <a:t>Curricular Changes</a:t>
            </a:r>
          </a:p>
        </p:txBody>
      </p:sp>
      <p:sp>
        <p:nvSpPr>
          <p:cNvPr id="3" name="Text Placeholder 2">
            <a:extLst>
              <a:ext uri="{FF2B5EF4-FFF2-40B4-BE49-F238E27FC236}">
                <a16:creationId xmlns:a16="http://schemas.microsoft.com/office/drawing/2014/main" id="{D3EE59BC-9CB0-684C-8EEE-B073B099F79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88633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B646A-E718-F845-B32F-57868ECD378F}"/>
              </a:ext>
            </a:extLst>
          </p:cNvPr>
          <p:cNvSpPr>
            <a:spLocks noGrp="1"/>
          </p:cNvSpPr>
          <p:nvPr>
            <p:ph type="title"/>
          </p:nvPr>
        </p:nvSpPr>
        <p:spPr/>
        <p:txBody>
          <a:bodyPr/>
          <a:lstStyle/>
          <a:p>
            <a:pPr algn="ctr"/>
            <a:r>
              <a:rPr lang="en-US" b="1" dirty="0">
                <a:solidFill>
                  <a:srgbClr val="0070C0"/>
                </a:solidFill>
                <a:cs typeface="Arial" panose="020B0604020202020204" pitchFamily="34" charset="0"/>
              </a:rPr>
              <a:t>Re-envisioning Credit ESL</a:t>
            </a:r>
            <a:endParaRPr lang="en-US" dirty="0"/>
          </a:p>
        </p:txBody>
      </p:sp>
      <p:sp>
        <p:nvSpPr>
          <p:cNvPr id="3" name="Content Placeholder 2">
            <a:extLst>
              <a:ext uri="{FF2B5EF4-FFF2-40B4-BE49-F238E27FC236}">
                <a16:creationId xmlns:a16="http://schemas.microsoft.com/office/drawing/2014/main" id="{E6AA0DD4-4FB8-D447-B40A-59EB8933EE22}"/>
              </a:ext>
            </a:extLst>
          </p:cNvPr>
          <p:cNvSpPr>
            <a:spLocks noGrp="1"/>
          </p:cNvSpPr>
          <p:nvPr>
            <p:ph idx="1"/>
          </p:nvPr>
        </p:nvSpPr>
        <p:spPr/>
        <p:txBody>
          <a:bodyPr/>
          <a:lstStyle/>
          <a:p>
            <a:r>
              <a:rPr lang="en-US" dirty="0"/>
              <a:t>ESL departments are encouraged to reimagine their ESL sequences to provide their unique populations with the best support and language skill building within timeline laid out by the law. Campuses must support this.</a:t>
            </a:r>
          </a:p>
          <a:p>
            <a:pPr marL="0" indent="0">
              <a:buNone/>
            </a:pPr>
            <a:br>
              <a:rPr lang="en-US" dirty="0"/>
            </a:br>
            <a:r>
              <a:rPr lang="en-US" dirty="0"/>
              <a:t>Suggestions:</a:t>
            </a:r>
          </a:p>
          <a:p>
            <a:pPr lvl="1"/>
            <a:r>
              <a:rPr lang="en-US" sz="2400" i="1" dirty="0"/>
              <a:t>Integrating </a:t>
            </a:r>
            <a:r>
              <a:rPr lang="en-US" sz="2400" dirty="0"/>
              <a:t>ESL Reading/Writing/Grammar (separate sequences / multiple strands of required courses may no longer be compliant)</a:t>
            </a:r>
            <a:endParaRPr lang="en-US" sz="2400" dirty="0">
              <a:cs typeface="Arial"/>
            </a:endParaRPr>
          </a:p>
          <a:p>
            <a:pPr lvl="1"/>
            <a:r>
              <a:rPr lang="en-US" sz="2400" i="1" dirty="0">
                <a:cs typeface="Arial"/>
              </a:rPr>
              <a:t>Revising</a:t>
            </a:r>
            <a:r>
              <a:rPr lang="en-US" sz="2400" dirty="0">
                <a:cs typeface="Arial"/>
              </a:rPr>
              <a:t> pathways where ESL feeds directly into developmental English (this will not be compliant)</a:t>
            </a:r>
          </a:p>
          <a:p>
            <a:pPr lvl="1"/>
            <a:r>
              <a:rPr lang="en-US" sz="2400" i="1" dirty="0">
                <a:cs typeface="Arial"/>
              </a:rPr>
              <a:t>Exploring</a:t>
            </a:r>
            <a:r>
              <a:rPr lang="en-US" sz="2400" dirty="0">
                <a:cs typeface="Arial"/>
              </a:rPr>
              <a:t> cohort models, sections taught by professors with dual MQs, transferable ESL</a:t>
            </a:r>
          </a:p>
          <a:p>
            <a:pPr lvl="1"/>
            <a:r>
              <a:rPr lang="en-US" sz="2400" i="1" dirty="0">
                <a:cs typeface="Arial"/>
              </a:rPr>
              <a:t>Collaborating</a:t>
            </a:r>
            <a:r>
              <a:rPr lang="en-US" sz="2400" dirty="0">
                <a:cs typeface="Arial"/>
              </a:rPr>
              <a:t> across disciplines</a:t>
            </a:r>
            <a:endParaRPr lang="en-US" sz="2400" i="1" dirty="0">
              <a:cs typeface="Arial"/>
            </a:endParaRPr>
          </a:p>
        </p:txBody>
      </p:sp>
    </p:spTree>
    <p:extLst>
      <p:ext uri="{BB962C8B-B14F-4D97-AF65-F5344CB8AC3E}">
        <p14:creationId xmlns:p14="http://schemas.microsoft.com/office/powerpoint/2010/main" val="1782426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1F31A-86F8-9B43-BDB4-1C5E3A0A0EDA}"/>
              </a:ext>
            </a:extLst>
          </p:cNvPr>
          <p:cNvSpPr>
            <a:spLocks noGrp="1"/>
          </p:cNvSpPr>
          <p:nvPr>
            <p:ph type="title"/>
          </p:nvPr>
        </p:nvSpPr>
        <p:spPr/>
        <p:txBody>
          <a:bodyPr/>
          <a:lstStyle/>
          <a:p>
            <a:pPr algn="ctr"/>
            <a:r>
              <a:rPr lang="en-US" b="1" dirty="0">
                <a:solidFill>
                  <a:srgbClr val="0070C0"/>
                </a:solidFill>
                <a:cs typeface="Arial" panose="020B0604020202020204" pitchFamily="34" charset="0"/>
              </a:rPr>
              <a:t>ESL and Transfer GE</a:t>
            </a:r>
            <a:endParaRPr lang="en-US" dirty="0"/>
          </a:p>
        </p:txBody>
      </p:sp>
      <p:sp>
        <p:nvSpPr>
          <p:cNvPr id="3" name="Content Placeholder 2">
            <a:extLst>
              <a:ext uri="{FF2B5EF4-FFF2-40B4-BE49-F238E27FC236}">
                <a16:creationId xmlns:a16="http://schemas.microsoft.com/office/drawing/2014/main" id="{02B834E7-CCA6-074F-98FD-BB7D55CEDF4F}"/>
              </a:ext>
            </a:extLst>
          </p:cNvPr>
          <p:cNvSpPr>
            <a:spLocks noGrp="1"/>
          </p:cNvSpPr>
          <p:nvPr>
            <p:ph idx="1"/>
          </p:nvPr>
        </p:nvSpPr>
        <p:spPr/>
        <p:txBody>
          <a:bodyPr>
            <a:normAutofit/>
          </a:bodyPr>
          <a:lstStyle/>
          <a:p>
            <a:r>
              <a:rPr lang="en-US" dirty="0"/>
              <a:t>Colleges are able to submit transfer level GE courses (one level below composition) to grant students transfer GE credit.</a:t>
            </a:r>
          </a:p>
          <a:p>
            <a:pPr lvl="1"/>
            <a:r>
              <a:rPr lang="en-US" sz="2400" dirty="0"/>
              <a:t>CSU General Education Breadth Area C2</a:t>
            </a:r>
          </a:p>
          <a:p>
            <a:pPr lvl="1"/>
            <a:r>
              <a:rPr lang="en-US" sz="2400" dirty="0"/>
              <a:t>IGETC Area 3B (requires approval for UC transferability first)</a:t>
            </a:r>
          </a:p>
          <a:p>
            <a:r>
              <a:rPr lang="en-US" dirty="0"/>
              <a:t>Colleges can consider creating an ESL course that is equivalent to their existing English composition course. </a:t>
            </a:r>
          </a:p>
          <a:p>
            <a:pPr lvl="1"/>
            <a:r>
              <a:rPr lang="en-US" sz="2400" dirty="0"/>
              <a:t>IGETC Area 1A</a:t>
            </a:r>
          </a:p>
          <a:p>
            <a:pPr lvl="1"/>
            <a:r>
              <a:rPr lang="en-US" sz="2400" dirty="0"/>
              <a:t>CSU GE Breadth Area A2</a:t>
            </a:r>
          </a:p>
        </p:txBody>
      </p:sp>
    </p:spTree>
    <p:extLst>
      <p:ext uri="{BB962C8B-B14F-4D97-AF65-F5344CB8AC3E}">
        <p14:creationId xmlns:p14="http://schemas.microsoft.com/office/powerpoint/2010/main" val="280215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D4085-14D2-EF4C-B19B-46238DD69D48}"/>
              </a:ext>
            </a:extLst>
          </p:cNvPr>
          <p:cNvSpPr>
            <a:spLocks noGrp="1"/>
          </p:cNvSpPr>
          <p:nvPr>
            <p:ph type="title"/>
          </p:nvPr>
        </p:nvSpPr>
        <p:spPr/>
        <p:txBody>
          <a:bodyPr/>
          <a:lstStyle/>
          <a:p>
            <a:pPr algn="ctr"/>
            <a:r>
              <a:rPr lang="en-US" b="1" dirty="0">
                <a:solidFill>
                  <a:srgbClr val="0070C0"/>
                </a:solidFill>
                <a:cs typeface="Arial" panose="020B0604020202020204" pitchFamily="34" charset="0"/>
              </a:rPr>
              <a:t>ESL Support Courses</a:t>
            </a:r>
            <a:endParaRPr lang="en-US" dirty="0"/>
          </a:p>
        </p:txBody>
      </p:sp>
      <p:sp>
        <p:nvSpPr>
          <p:cNvPr id="3" name="Content Placeholder 2">
            <a:extLst>
              <a:ext uri="{FF2B5EF4-FFF2-40B4-BE49-F238E27FC236}">
                <a16:creationId xmlns:a16="http://schemas.microsoft.com/office/drawing/2014/main" id="{D5CCB737-A422-C845-8956-4920F83FAE59}"/>
              </a:ext>
            </a:extLst>
          </p:cNvPr>
          <p:cNvSpPr>
            <a:spLocks noGrp="1"/>
          </p:cNvSpPr>
          <p:nvPr>
            <p:ph idx="1"/>
          </p:nvPr>
        </p:nvSpPr>
        <p:spPr/>
        <p:txBody>
          <a:bodyPr/>
          <a:lstStyle/>
          <a:p>
            <a:pPr lvl="0"/>
            <a:r>
              <a:rPr lang="en-US" dirty="0">
                <a:cs typeface="Times New Roman" panose="02020603050405020304" pitchFamily="18" charset="0"/>
              </a:rPr>
              <a:t>Some ELL students are intimidated by the idea of taking a transfer level composition course with native speakers.</a:t>
            </a:r>
          </a:p>
          <a:p>
            <a:pPr lvl="0"/>
            <a:r>
              <a:rPr lang="en-US" dirty="0">
                <a:cs typeface="Times New Roman" panose="02020603050405020304" pitchFamily="18" charset="0"/>
              </a:rPr>
              <a:t>In the past, some colleges would transition ELL students into an English course that was one level below composition to allow ELL students to become more comfortable with taking a course with native speakers.</a:t>
            </a:r>
          </a:p>
          <a:p>
            <a:pPr lvl="1"/>
            <a:r>
              <a:rPr lang="en-US" sz="2400" dirty="0">
                <a:cs typeface="Times New Roman" panose="02020603050405020304" pitchFamily="18" charset="0"/>
              </a:rPr>
              <a:t>AB 705 does not discuss including any English courses in the sequence of courses taken by ESL students, except for composition. ESL courses need to feed directly into transfer-level coursework</a:t>
            </a:r>
          </a:p>
          <a:p>
            <a:pPr lvl="0"/>
            <a:r>
              <a:rPr lang="en-US" dirty="0">
                <a:cs typeface="Times New Roman" panose="02020603050405020304" pitchFamily="18" charset="0"/>
              </a:rPr>
              <a:t>With many colleges no longer offering below transfer level English courses, some colleges are developing support courses for composition that are only for ELL students to help them with the transition.</a:t>
            </a:r>
          </a:p>
        </p:txBody>
      </p:sp>
    </p:spTree>
    <p:extLst>
      <p:ext uri="{BB962C8B-B14F-4D97-AF65-F5344CB8AC3E}">
        <p14:creationId xmlns:p14="http://schemas.microsoft.com/office/powerpoint/2010/main" val="397104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D4085-14D2-EF4C-B19B-46238DD69D48}"/>
              </a:ext>
            </a:extLst>
          </p:cNvPr>
          <p:cNvSpPr>
            <a:spLocks noGrp="1"/>
          </p:cNvSpPr>
          <p:nvPr>
            <p:ph type="title"/>
          </p:nvPr>
        </p:nvSpPr>
        <p:spPr/>
        <p:txBody>
          <a:bodyPr/>
          <a:lstStyle/>
          <a:p>
            <a:pPr algn="ctr"/>
            <a:r>
              <a:rPr lang="en-US" b="1" dirty="0">
                <a:solidFill>
                  <a:srgbClr val="0070C0"/>
                </a:solidFill>
                <a:cs typeface="Arial" panose="020B0604020202020204" pitchFamily="34" charset="0"/>
              </a:rPr>
              <a:t>ESL Certificates</a:t>
            </a:r>
            <a:endParaRPr lang="en-US" dirty="0"/>
          </a:p>
        </p:txBody>
      </p:sp>
      <p:sp>
        <p:nvSpPr>
          <p:cNvPr id="3" name="Content Placeholder 2">
            <a:extLst>
              <a:ext uri="{FF2B5EF4-FFF2-40B4-BE49-F238E27FC236}">
                <a16:creationId xmlns:a16="http://schemas.microsoft.com/office/drawing/2014/main" id="{D5CCB737-A422-C845-8956-4920F83FAE59}"/>
              </a:ext>
            </a:extLst>
          </p:cNvPr>
          <p:cNvSpPr>
            <a:spLocks noGrp="1"/>
          </p:cNvSpPr>
          <p:nvPr>
            <p:ph idx="1"/>
          </p:nvPr>
        </p:nvSpPr>
        <p:spPr/>
        <p:txBody>
          <a:bodyPr/>
          <a:lstStyle/>
          <a:p>
            <a:pPr lvl="0"/>
            <a:r>
              <a:rPr lang="en-US" dirty="0">
                <a:cs typeface="Times New Roman" panose="02020603050405020304" pitchFamily="18" charset="0"/>
              </a:rPr>
              <a:t>Colleges have the ability to create certificates using credit ESL courses.</a:t>
            </a:r>
          </a:p>
          <a:p>
            <a:pPr lvl="0"/>
            <a:r>
              <a:rPr lang="en-US" dirty="0">
                <a:cs typeface="Times New Roman" panose="02020603050405020304" pitchFamily="18" charset="0"/>
              </a:rPr>
              <a:t>The ESL courses must be coded as degree applicable (and not basic skills), which may require a curricular revision. Many ESL courses have been coded as basic skills to make them eligible for previous basic skills funds.</a:t>
            </a:r>
          </a:p>
          <a:p>
            <a:pPr lvl="0"/>
            <a:r>
              <a:rPr lang="en-US" dirty="0">
                <a:cs typeface="Times New Roman" panose="02020603050405020304" pitchFamily="18" charset="0"/>
              </a:rPr>
              <a:t>Colleges that are developing these certificates have included courses from other disciplines and have designed them to support the degree and certificate pathways being developed under guided pathways.</a:t>
            </a:r>
          </a:p>
        </p:txBody>
      </p:sp>
    </p:spTree>
    <p:extLst>
      <p:ext uri="{BB962C8B-B14F-4D97-AF65-F5344CB8AC3E}">
        <p14:creationId xmlns:p14="http://schemas.microsoft.com/office/powerpoint/2010/main" val="4199556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D4085-14D2-EF4C-B19B-46238DD69D48}"/>
              </a:ext>
            </a:extLst>
          </p:cNvPr>
          <p:cNvSpPr>
            <a:spLocks noGrp="1"/>
          </p:cNvSpPr>
          <p:nvPr>
            <p:ph type="title"/>
          </p:nvPr>
        </p:nvSpPr>
        <p:spPr/>
        <p:txBody>
          <a:bodyPr/>
          <a:lstStyle/>
          <a:p>
            <a:pPr algn="ctr"/>
            <a:r>
              <a:rPr lang="en-US" b="1" dirty="0">
                <a:solidFill>
                  <a:srgbClr val="0070C0"/>
                </a:solidFill>
                <a:cs typeface="Arial" panose="020B0604020202020204" pitchFamily="34" charset="0"/>
              </a:rPr>
              <a:t>Scheduling and Adjustments</a:t>
            </a:r>
            <a:endParaRPr lang="en-US" strike="sngStrike" dirty="0">
              <a:solidFill>
                <a:srgbClr val="0070C0"/>
              </a:solidFill>
            </a:endParaRPr>
          </a:p>
        </p:txBody>
      </p:sp>
      <p:sp>
        <p:nvSpPr>
          <p:cNvPr id="3" name="Content Placeholder 2">
            <a:extLst>
              <a:ext uri="{FF2B5EF4-FFF2-40B4-BE49-F238E27FC236}">
                <a16:creationId xmlns:a16="http://schemas.microsoft.com/office/drawing/2014/main" id="{D5CCB737-A422-C845-8956-4920F83FAE59}"/>
              </a:ext>
            </a:extLst>
          </p:cNvPr>
          <p:cNvSpPr>
            <a:spLocks noGrp="1"/>
          </p:cNvSpPr>
          <p:nvPr>
            <p:ph idx="1"/>
          </p:nvPr>
        </p:nvSpPr>
        <p:spPr/>
        <p:txBody>
          <a:bodyPr/>
          <a:lstStyle/>
          <a:p>
            <a:pPr lvl="0"/>
            <a:r>
              <a:rPr lang="en-US" dirty="0">
                <a:cs typeface="Times New Roman" panose="02020603050405020304" pitchFamily="18" charset="0"/>
              </a:rPr>
              <a:t>Some students may opt to enroll in transfer level composition and discover that they are in trouble very early in the semester.</a:t>
            </a:r>
          </a:p>
          <a:p>
            <a:r>
              <a:rPr lang="en-US" dirty="0">
                <a:cs typeface="Times New Roman" panose="02020603050405020304" pitchFamily="18" charset="0"/>
              </a:rPr>
              <a:t>Colleges should apply creative scheduling and course adjustment practices that allows students to make changes in the first two weeks of the term:</a:t>
            </a:r>
          </a:p>
          <a:p>
            <a:pPr lvl="1"/>
            <a:r>
              <a:rPr lang="en-US" dirty="0">
                <a:cs typeface="Times New Roman" panose="02020603050405020304" pitchFamily="18" charset="0"/>
              </a:rPr>
              <a:t>changing to a pre-transfer ESL course</a:t>
            </a:r>
          </a:p>
          <a:p>
            <a:pPr lvl="1"/>
            <a:r>
              <a:rPr lang="en-US" dirty="0">
                <a:cs typeface="Times New Roman" panose="02020603050405020304" pitchFamily="18" charset="0"/>
              </a:rPr>
              <a:t>changing to an ESL transfer-English equivalent </a:t>
            </a:r>
          </a:p>
          <a:p>
            <a:pPr lvl="1"/>
            <a:r>
              <a:rPr lang="en-US" dirty="0">
                <a:cs typeface="Times New Roman" panose="02020603050405020304" pitchFamily="18" charset="0"/>
              </a:rPr>
              <a:t>adding a late-start ESL support course, full ESL course, or ESL-English equivalent</a:t>
            </a:r>
          </a:p>
          <a:p>
            <a:r>
              <a:rPr lang="en-US" dirty="0">
                <a:cs typeface="Times New Roman" panose="02020603050405020304" pitchFamily="18" charset="0"/>
              </a:rPr>
              <a:t>If a student has nowhere to go and they need to maintain a minimum number of units for financial aid, they might stay in a course that they are not prepared for and could negatively impact their future financial aid eligibility and the likelihood that the student enrolls the following semester.</a:t>
            </a:r>
          </a:p>
        </p:txBody>
      </p:sp>
    </p:spTree>
    <p:extLst>
      <p:ext uri="{BB962C8B-B14F-4D97-AF65-F5344CB8AC3E}">
        <p14:creationId xmlns:p14="http://schemas.microsoft.com/office/powerpoint/2010/main" val="2861719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12FC9-B824-9B40-BF93-6EBA6E60CB75}"/>
              </a:ext>
            </a:extLst>
          </p:cNvPr>
          <p:cNvSpPr>
            <a:spLocks noGrp="1"/>
          </p:cNvSpPr>
          <p:nvPr>
            <p:ph type="title"/>
          </p:nvPr>
        </p:nvSpPr>
        <p:spPr/>
        <p:txBody>
          <a:bodyPr/>
          <a:lstStyle/>
          <a:p>
            <a:r>
              <a:rPr lang="en-US" cap="none" dirty="0"/>
              <a:t>Summary</a:t>
            </a:r>
          </a:p>
        </p:txBody>
      </p:sp>
      <p:sp>
        <p:nvSpPr>
          <p:cNvPr id="3" name="Text Placeholder 2">
            <a:extLst>
              <a:ext uri="{FF2B5EF4-FFF2-40B4-BE49-F238E27FC236}">
                <a16:creationId xmlns:a16="http://schemas.microsoft.com/office/drawing/2014/main" id="{5B4818AE-2839-6641-BE49-C7DC9B1F926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406839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D4085-14D2-EF4C-B19B-46238DD69D48}"/>
              </a:ext>
            </a:extLst>
          </p:cNvPr>
          <p:cNvSpPr>
            <a:spLocks noGrp="1"/>
          </p:cNvSpPr>
          <p:nvPr>
            <p:ph type="title"/>
          </p:nvPr>
        </p:nvSpPr>
        <p:spPr/>
        <p:txBody>
          <a:bodyPr/>
          <a:lstStyle/>
          <a:p>
            <a:pPr algn="ctr"/>
            <a:r>
              <a:rPr lang="en-US" b="1" dirty="0">
                <a:solidFill>
                  <a:srgbClr val="0070C0"/>
                </a:solidFill>
                <a:cs typeface="Arial" panose="020B0604020202020204" pitchFamily="34" charset="0"/>
              </a:rPr>
              <a:t>Summary</a:t>
            </a:r>
            <a:endParaRPr lang="en-US" dirty="0"/>
          </a:p>
        </p:txBody>
      </p:sp>
      <p:sp>
        <p:nvSpPr>
          <p:cNvPr id="3" name="Content Placeholder 2">
            <a:extLst>
              <a:ext uri="{FF2B5EF4-FFF2-40B4-BE49-F238E27FC236}">
                <a16:creationId xmlns:a16="http://schemas.microsoft.com/office/drawing/2014/main" id="{D5CCB737-A422-C845-8956-4920F83FAE59}"/>
              </a:ext>
            </a:extLst>
          </p:cNvPr>
          <p:cNvSpPr>
            <a:spLocks noGrp="1"/>
          </p:cNvSpPr>
          <p:nvPr>
            <p:ph idx="1"/>
          </p:nvPr>
        </p:nvSpPr>
        <p:spPr/>
        <p:txBody>
          <a:bodyPr>
            <a:normAutofit/>
          </a:bodyPr>
          <a:lstStyle/>
          <a:p>
            <a:pPr lvl="0"/>
            <a:r>
              <a:rPr lang="en-US" dirty="0">
                <a:cs typeface="Times New Roman" panose="02020603050405020304" pitchFamily="18" charset="0"/>
              </a:rPr>
              <a:t>Colleges can continue to use assessment tests in 2019-20 for ESL (including writing tests).</a:t>
            </a:r>
          </a:p>
          <a:p>
            <a:pPr lvl="0"/>
            <a:r>
              <a:rPr lang="en-US" dirty="0">
                <a:cs typeface="Times New Roman" panose="02020603050405020304" pitchFamily="18" charset="0"/>
              </a:rPr>
              <a:t>Colleges should consider implementing a guided placement process that determines whether a student will benefit from ESL courses and to determine the best starting point in the ESL sequence.</a:t>
            </a:r>
          </a:p>
          <a:p>
            <a:pPr lvl="0"/>
            <a:r>
              <a:rPr lang="en-US" dirty="0">
                <a:cs typeface="Times New Roman" panose="02020603050405020304" pitchFamily="18" charset="0"/>
              </a:rPr>
              <a:t>Colleges should anticipate options for scheduling to maximize success for ESL</a:t>
            </a:r>
          </a:p>
          <a:p>
            <a:pPr lvl="0"/>
            <a:r>
              <a:rPr lang="en-US" dirty="0">
                <a:cs typeface="Times New Roman" panose="02020603050405020304" pitchFamily="18" charset="0"/>
              </a:rPr>
              <a:t>Colleges should explore curricular revisions that integrate reading and writing, shorten longer sequences, explore transfer GE credit, and create certificate programs that recognize student accomplishments on their way to their final educational goal.</a:t>
            </a:r>
          </a:p>
          <a:p>
            <a:pPr lvl="0"/>
            <a:r>
              <a:rPr lang="en-US" dirty="0">
                <a:cs typeface="Times New Roman" panose="02020603050405020304" pitchFamily="18" charset="0"/>
              </a:rPr>
              <a:t>Collect data for everything that your college tries. There are no simple answers for ESL and we all need to work together to ensure our students achieve their educational goals.</a:t>
            </a:r>
          </a:p>
        </p:txBody>
      </p:sp>
    </p:spTree>
    <p:extLst>
      <p:ext uri="{BB962C8B-B14F-4D97-AF65-F5344CB8AC3E}">
        <p14:creationId xmlns:p14="http://schemas.microsoft.com/office/powerpoint/2010/main" val="523768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D020D-65D7-A148-B3E7-987B61EBDECB}"/>
              </a:ext>
            </a:extLst>
          </p:cNvPr>
          <p:cNvSpPr>
            <a:spLocks noGrp="1"/>
          </p:cNvSpPr>
          <p:nvPr>
            <p:ph type="title"/>
          </p:nvPr>
        </p:nvSpPr>
        <p:spPr/>
        <p:txBody>
          <a:bodyPr>
            <a:normAutofit/>
          </a:bodyPr>
          <a:lstStyle/>
          <a:p>
            <a:r>
              <a:rPr lang="en-US" cap="none" dirty="0"/>
              <a:t>Legal Requirements and Intent</a:t>
            </a:r>
          </a:p>
        </p:txBody>
      </p:sp>
      <p:sp>
        <p:nvSpPr>
          <p:cNvPr id="3" name="Text Placeholder 2">
            <a:extLst>
              <a:ext uri="{FF2B5EF4-FFF2-40B4-BE49-F238E27FC236}">
                <a16:creationId xmlns:a16="http://schemas.microsoft.com/office/drawing/2014/main" id="{51D8DF23-B6C4-9148-99F1-3DA2DC55546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55467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60311-0081-0F49-A47E-4308F002FFB6}"/>
              </a:ext>
            </a:extLst>
          </p:cNvPr>
          <p:cNvSpPr>
            <a:spLocks noGrp="1"/>
          </p:cNvSpPr>
          <p:nvPr>
            <p:ph type="title"/>
          </p:nvPr>
        </p:nvSpPr>
        <p:spPr/>
        <p:txBody>
          <a:bodyPr/>
          <a:lstStyle/>
          <a:p>
            <a:r>
              <a:rPr lang="en-US" cap="none" dirty="0"/>
              <a:t>Questions?</a:t>
            </a:r>
          </a:p>
        </p:txBody>
      </p:sp>
      <p:sp>
        <p:nvSpPr>
          <p:cNvPr id="3" name="Text Placeholder 2">
            <a:extLst>
              <a:ext uri="{FF2B5EF4-FFF2-40B4-BE49-F238E27FC236}">
                <a16:creationId xmlns:a16="http://schemas.microsoft.com/office/drawing/2014/main" id="{CFD74FEA-BCEB-FB4D-AF62-156B270AC2E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188837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AA256-D9A0-244A-9913-0A63699DB2D7}"/>
              </a:ext>
            </a:extLst>
          </p:cNvPr>
          <p:cNvSpPr>
            <a:spLocks noGrp="1"/>
          </p:cNvSpPr>
          <p:nvPr>
            <p:ph type="title"/>
          </p:nvPr>
        </p:nvSpPr>
        <p:spPr/>
        <p:txBody>
          <a:bodyPr/>
          <a:lstStyle/>
          <a:p>
            <a:pPr algn="ctr"/>
            <a:r>
              <a:rPr lang="en-US" b="1" dirty="0">
                <a:solidFill>
                  <a:srgbClr val="0070C0"/>
                </a:solidFill>
                <a:cs typeface="Arial" panose="020B0604020202020204" pitchFamily="34" charset="0"/>
              </a:rPr>
              <a:t>Legal Requirements – AB 705</a:t>
            </a:r>
          </a:p>
        </p:txBody>
      </p:sp>
      <p:sp>
        <p:nvSpPr>
          <p:cNvPr id="3" name="Content Placeholder 2">
            <a:extLst>
              <a:ext uri="{FF2B5EF4-FFF2-40B4-BE49-F238E27FC236}">
                <a16:creationId xmlns:a16="http://schemas.microsoft.com/office/drawing/2014/main" id="{3D27B7A0-EA1C-3544-8A44-59B8A9425C3A}"/>
              </a:ext>
            </a:extLst>
          </p:cNvPr>
          <p:cNvSpPr>
            <a:spLocks noGrp="1"/>
          </p:cNvSpPr>
          <p:nvPr>
            <p:ph idx="1"/>
          </p:nvPr>
        </p:nvSpPr>
        <p:spPr/>
        <p:txBody>
          <a:bodyPr>
            <a:normAutofit/>
          </a:bodyPr>
          <a:lstStyle/>
          <a:p>
            <a:r>
              <a:rPr lang="en-US" sz="2800" dirty="0">
                <a:latin typeface="Times New Roman" panose="02020603050405020304" pitchFamily="18" charset="0"/>
                <a:cs typeface="Times New Roman" panose="02020603050405020304" pitchFamily="18" charset="0"/>
              </a:rPr>
              <a:t>AB 705 (Irwin) requires that colleges maximize the probability that ESL students complete a course equivalent to transfer level English (could be an ESL course) within six semesters (9 quarters) </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Colleges must use </a:t>
            </a:r>
            <a:r>
              <a:rPr lang="en-US" sz="2800" b="1" dirty="0">
                <a:latin typeface="Times New Roman" panose="02020603050405020304" pitchFamily="18" charset="0"/>
                <a:cs typeface="Times New Roman" panose="02020603050405020304" pitchFamily="18" charset="0"/>
              </a:rPr>
              <a:t>evidence based measures</a:t>
            </a:r>
            <a:r>
              <a:rPr lang="en-US" sz="2800" dirty="0">
                <a:latin typeface="Times New Roman" panose="02020603050405020304" pitchFamily="18" charset="0"/>
                <a:cs typeface="Times New Roman" panose="02020603050405020304" pitchFamily="18" charset="0"/>
              </a:rPr>
              <a:t> to place students.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255365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1988F-093D-524E-B3F9-C8504B2C2732}"/>
              </a:ext>
            </a:extLst>
          </p:cNvPr>
          <p:cNvSpPr>
            <a:spLocks noGrp="1"/>
          </p:cNvSpPr>
          <p:nvPr>
            <p:ph type="title"/>
          </p:nvPr>
        </p:nvSpPr>
        <p:spPr/>
        <p:txBody>
          <a:bodyPr/>
          <a:lstStyle/>
          <a:p>
            <a:pPr algn="ctr"/>
            <a:r>
              <a:rPr lang="en-US" b="1" dirty="0">
                <a:solidFill>
                  <a:srgbClr val="0070C0"/>
                </a:solidFill>
                <a:cs typeface="Arial" panose="020B0604020202020204" pitchFamily="34" charset="0"/>
              </a:rPr>
              <a:t>Legal Requirements – AB 1805</a:t>
            </a:r>
          </a:p>
        </p:txBody>
      </p:sp>
      <p:sp>
        <p:nvSpPr>
          <p:cNvPr id="3" name="Content Placeholder 2">
            <a:extLst>
              <a:ext uri="{FF2B5EF4-FFF2-40B4-BE49-F238E27FC236}">
                <a16:creationId xmlns:a16="http://schemas.microsoft.com/office/drawing/2014/main" id="{959DDFB7-AA4F-D14E-8C04-B55911B87A63}"/>
              </a:ext>
            </a:extLst>
          </p:cNvPr>
          <p:cNvSpPr>
            <a:spLocks noGrp="1"/>
          </p:cNvSpPr>
          <p:nvPr>
            <p:ph idx="1"/>
          </p:nvPr>
        </p:nvSpPr>
        <p:spPr/>
        <p:txBody>
          <a:bodyPr>
            <a:normAutofit/>
          </a:bodyPr>
          <a:lstStyle/>
          <a:p>
            <a:r>
              <a:rPr lang="en-US" dirty="0"/>
              <a:t>AB 1805 (Irwin) requires colleges to “inform students of their rights to access transfer-level coursework and academic credit English as a second language (ESL) coursework, and of the multiple measures placement policies developed by the community college, as provided in Section 78213.”</a:t>
            </a:r>
          </a:p>
          <a:p>
            <a:endParaRPr lang="en-US" dirty="0"/>
          </a:p>
          <a:p>
            <a:endParaRPr lang="en-US" dirty="0"/>
          </a:p>
          <a:p>
            <a:pPr lvl="2"/>
            <a:endParaRPr lang="en-US" dirty="0"/>
          </a:p>
          <a:p>
            <a:pPr lvl="2"/>
            <a:endParaRPr lang="en-US" dirty="0"/>
          </a:p>
        </p:txBody>
      </p:sp>
    </p:spTree>
    <p:extLst>
      <p:ext uri="{BB962C8B-B14F-4D97-AF65-F5344CB8AC3E}">
        <p14:creationId xmlns:p14="http://schemas.microsoft.com/office/powerpoint/2010/main" val="2308593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4F8A8-2859-6348-BD7D-01A372BC07CB}"/>
              </a:ext>
            </a:extLst>
          </p:cNvPr>
          <p:cNvSpPr>
            <a:spLocks noGrp="1"/>
          </p:cNvSpPr>
          <p:nvPr>
            <p:ph type="title"/>
          </p:nvPr>
        </p:nvSpPr>
        <p:spPr/>
        <p:txBody>
          <a:bodyPr/>
          <a:lstStyle/>
          <a:p>
            <a:pPr algn="ctr"/>
            <a:r>
              <a:rPr lang="en-US" b="1" dirty="0">
                <a:solidFill>
                  <a:srgbClr val="0070C0"/>
                </a:solidFill>
                <a:cs typeface="Arial" panose="020B0604020202020204" pitchFamily="34" charset="0"/>
              </a:rPr>
              <a:t>Intent of AB 705 and 1805 for ESL</a:t>
            </a:r>
            <a:endParaRPr lang="en-US" dirty="0"/>
          </a:p>
        </p:txBody>
      </p:sp>
      <p:sp>
        <p:nvSpPr>
          <p:cNvPr id="3" name="Content Placeholder 2">
            <a:extLst>
              <a:ext uri="{FF2B5EF4-FFF2-40B4-BE49-F238E27FC236}">
                <a16:creationId xmlns:a16="http://schemas.microsoft.com/office/drawing/2014/main" id="{96143A78-F939-9040-8CDC-D36FAB5267B7}"/>
              </a:ext>
            </a:extLst>
          </p:cNvPr>
          <p:cNvSpPr>
            <a:spLocks noGrp="1"/>
          </p:cNvSpPr>
          <p:nvPr>
            <p:ph idx="1"/>
          </p:nvPr>
        </p:nvSpPr>
        <p:spPr/>
        <p:txBody>
          <a:bodyPr/>
          <a:lstStyle/>
          <a:p>
            <a:r>
              <a:rPr lang="en-US" dirty="0"/>
              <a:t>AB 705 and 1805 both recognize that ESL is not basic skills or remedial instruction. It is teaching English to someone that already knows one or more languages.</a:t>
            </a:r>
          </a:p>
          <a:p>
            <a:pPr lvl="1"/>
            <a:r>
              <a:rPr lang="en-US" dirty="0"/>
              <a:t>Instruction in English as a second language (ESL) is distinct from remediation in English. Students enrolled in ESL credit coursework are foreign language learners who require additional language training in English, require support to successfully complete degree and transfer requirements in English, or require both of the above (Section 1.(a) (7)).</a:t>
            </a:r>
          </a:p>
          <a:p>
            <a:r>
              <a:rPr lang="en-US" dirty="0"/>
              <a:t>AB 705 encourages colleges to consider integrated curricular options to reduce the time for students to complete transfer composition to three years (or less).</a:t>
            </a:r>
          </a:p>
          <a:p>
            <a:r>
              <a:rPr lang="en-US" dirty="0"/>
              <a:t>AB 705 is not intended to place all ELL students into transfer composition, to eliminate credit ESL offerings, to shift all ESL offerings into noncredit, to eliminate ESL courses that are not designed to lead to transfer composition, or to </a:t>
            </a:r>
            <a:r>
              <a:rPr lang="en-US" dirty="0">
                <a:latin typeface="Times New Roman" panose="02020603050405020304" pitchFamily="18" charset="0"/>
                <a:cs typeface="Times New Roman" panose="02020603050405020304" pitchFamily="18" charset="0"/>
              </a:rPr>
              <a:t>eliminate </a:t>
            </a:r>
            <a:r>
              <a:rPr lang="en-US" dirty="0">
                <a:latin typeface="+mj-lt"/>
                <a:cs typeface="Times New Roman" panose="02020603050405020304" pitchFamily="18" charset="0"/>
              </a:rPr>
              <a:t>elective, support courses focused on specific language skills which are not part of the ESL sequence</a:t>
            </a:r>
          </a:p>
          <a:p>
            <a:endParaRPr lang="en-US" dirty="0"/>
          </a:p>
        </p:txBody>
      </p:sp>
    </p:spTree>
    <p:extLst>
      <p:ext uri="{BB962C8B-B14F-4D97-AF65-F5344CB8AC3E}">
        <p14:creationId xmlns:p14="http://schemas.microsoft.com/office/powerpoint/2010/main" val="3711383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97EB5-696B-6C4D-B0E0-DA0156DFF9AC}"/>
              </a:ext>
            </a:extLst>
          </p:cNvPr>
          <p:cNvSpPr>
            <a:spLocks noGrp="1"/>
          </p:cNvSpPr>
          <p:nvPr>
            <p:ph type="title"/>
          </p:nvPr>
        </p:nvSpPr>
        <p:spPr/>
        <p:txBody>
          <a:bodyPr/>
          <a:lstStyle/>
          <a:p>
            <a:r>
              <a:rPr lang="en-US" cap="none" dirty="0"/>
              <a:t>Myths and Facts</a:t>
            </a:r>
          </a:p>
        </p:txBody>
      </p:sp>
      <p:sp>
        <p:nvSpPr>
          <p:cNvPr id="3" name="Text Placeholder 2">
            <a:extLst>
              <a:ext uri="{FF2B5EF4-FFF2-40B4-BE49-F238E27FC236}">
                <a16:creationId xmlns:a16="http://schemas.microsoft.com/office/drawing/2014/main" id="{5DF0DAFB-479D-5A4B-B529-1C05D055791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607973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E82D4-3516-9942-A16D-16BCAB25A309}"/>
              </a:ext>
            </a:extLst>
          </p:cNvPr>
          <p:cNvSpPr>
            <a:spLocks noGrp="1"/>
          </p:cNvSpPr>
          <p:nvPr>
            <p:ph type="title"/>
          </p:nvPr>
        </p:nvSpPr>
        <p:spPr/>
        <p:txBody>
          <a:bodyPr>
            <a:normAutofit/>
          </a:bodyPr>
          <a:lstStyle/>
          <a:p>
            <a:pPr algn="ctr"/>
            <a:r>
              <a:rPr lang="en-US" b="1" dirty="0">
                <a:solidFill>
                  <a:srgbClr val="0070C0"/>
                </a:solidFill>
                <a:cs typeface="Arial" panose="020B0604020202020204" pitchFamily="34" charset="0"/>
              </a:rPr>
              <a:t>Assessment Testing</a:t>
            </a:r>
            <a:endParaRPr lang="en-US" dirty="0">
              <a:cs typeface="Arial" panose="020B0604020202020204" pitchFamily="34" charset="0"/>
            </a:endParaRPr>
          </a:p>
        </p:txBody>
      </p:sp>
      <p:sp>
        <p:nvSpPr>
          <p:cNvPr id="3" name="Content Placeholder 2">
            <a:extLst>
              <a:ext uri="{FF2B5EF4-FFF2-40B4-BE49-F238E27FC236}">
                <a16:creationId xmlns:a16="http://schemas.microsoft.com/office/drawing/2014/main" id="{32DB1899-A889-0E4C-A4C4-10D3711E459A}"/>
              </a:ext>
            </a:extLst>
          </p:cNvPr>
          <p:cNvSpPr>
            <a:spLocks noGrp="1"/>
          </p:cNvSpPr>
          <p:nvPr>
            <p:ph idx="1"/>
          </p:nvPr>
        </p:nvSpPr>
        <p:spPr/>
        <p:txBody>
          <a:bodyPr>
            <a:normAutofit/>
          </a:bodyPr>
          <a:lstStyle/>
          <a:p>
            <a:r>
              <a:rPr lang="en-US" b="1" dirty="0">
                <a:solidFill>
                  <a:srgbClr val="0070C0"/>
                </a:solidFill>
                <a:cs typeface="Times New Roman" panose="02020603050405020304" pitchFamily="18" charset="0"/>
              </a:rPr>
              <a:t>Colleges must eliminate all assessment testing, even for ESL.</a:t>
            </a:r>
          </a:p>
          <a:p>
            <a:r>
              <a:rPr lang="en-US" dirty="0">
                <a:cs typeface="Times New Roman" panose="02020603050405020304" pitchFamily="18" charset="0"/>
              </a:rPr>
              <a:t>This is </a:t>
            </a:r>
            <a:r>
              <a:rPr lang="en-US" b="1" dirty="0">
                <a:cs typeface="Times New Roman" panose="02020603050405020304" pitchFamily="18" charset="0"/>
              </a:rPr>
              <a:t>false! </a:t>
            </a:r>
          </a:p>
          <a:p>
            <a:r>
              <a:rPr lang="en-US" dirty="0">
                <a:cs typeface="Times New Roman" panose="02020603050405020304" pitchFamily="18" charset="0"/>
              </a:rPr>
              <a:t>The ESL Frequently Asked Questions document distributed in December 2018 states “</a:t>
            </a:r>
            <a:r>
              <a:rPr lang="en-US" dirty="0"/>
              <a:t>Placement tests may continue to be used for credit ESL through Fall 2019. It hasn’t been determined whether assessment tests for ESL will be approved for use beyond Fall 2019 (Spring 2020 placement), but a final determination will be distributed during Spring 2019.”</a:t>
            </a:r>
          </a:p>
          <a:p>
            <a:r>
              <a:rPr lang="en-US" dirty="0">
                <a:cs typeface="Times New Roman" panose="02020603050405020304" pitchFamily="18" charset="0"/>
              </a:rPr>
              <a:t>The Chancellor’s Office has extended the approval for Combined English Language Skills Assessment (CELSA) through spring 2020.</a:t>
            </a:r>
          </a:p>
          <a:p>
            <a:r>
              <a:rPr lang="en-US" dirty="0">
                <a:cs typeface="Times New Roman" panose="02020603050405020304" pitchFamily="18" charset="0"/>
              </a:rPr>
              <a:t>Accuplacer can still be used for ESL, including the listening and speaking tests</a:t>
            </a:r>
            <a:r>
              <a:rPr lang="en-US">
                <a:cs typeface="Times New Roman" panose="02020603050405020304" pitchFamily="18" charset="0"/>
              </a:rPr>
              <a:t>. </a:t>
            </a:r>
            <a:endParaRPr lang="en-US" dirty="0">
              <a:cs typeface="Times New Roman" panose="02020603050405020304" pitchFamily="18" charset="0"/>
            </a:endParaRPr>
          </a:p>
          <a:p>
            <a:r>
              <a:rPr lang="en-US" dirty="0">
                <a:cs typeface="Times New Roman" panose="02020603050405020304" pitchFamily="18" charset="0"/>
              </a:rPr>
              <a:t>The Chancellor’s Office has not determined whether colleges or vendors will be able to submit writing assessments or assessment test for review and approval. </a:t>
            </a:r>
          </a:p>
        </p:txBody>
      </p:sp>
    </p:spTree>
    <p:extLst>
      <p:ext uri="{BB962C8B-B14F-4D97-AF65-F5344CB8AC3E}">
        <p14:creationId xmlns:p14="http://schemas.microsoft.com/office/powerpoint/2010/main" val="511591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94C6F-7403-A440-BFC7-2AA7B677DC49}"/>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High School Transcript Data</a:t>
            </a:r>
          </a:p>
        </p:txBody>
      </p:sp>
      <p:sp>
        <p:nvSpPr>
          <p:cNvPr id="3" name="Content Placeholder 2">
            <a:extLst>
              <a:ext uri="{FF2B5EF4-FFF2-40B4-BE49-F238E27FC236}">
                <a16:creationId xmlns:a16="http://schemas.microsoft.com/office/drawing/2014/main" id="{62C9F991-98D9-A54F-BFF4-80FCCB5E5734}"/>
              </a:ext>
            </a:extLst>
          </p:cNvPr>
          <p:cNvSpPr>
            <a:spLocks noGrp="1"/>
          </p:cNvSpPr>
          <p:nvPr>
            <p:ph idx="1"/>
          </p:nvPr>
        </p:nvSpPr>
        <p:spPr/>
        <p:txBody>
          <a:bodyPr>
            <a:normAutofit lnSpcReduction="10000"/>
          </a:bodyPr>
          <a:lstStyle/>
          <a:p>
            <a:r>
              <a:rPr lang="en-US" b="1" dirty="0">
                <a:solidFill>
                  <a:srgbClr val="0070C0"/>
                </a:solidFill>
                <a:cs typeface="Times New Roman" panose="02020603050405020304" pitchFamily="18" charset="0"/>
              </a:rPr>
              <a:t>If a student self-reports any high school GPA they must be placed directly into transfer composition.</a:t>
            </a:r>
          </a:p>
          <a:p>
            <a:endParaRPr lang="en-US" b="1" dirty="0">
              <a:solidFill>
                <a:srgbClr val="0070C0"/>
              </a:solidFill>
              <a:cs typeface="Times New Roman" panose="02020603050405020304" pitchFamily="18" charset="0"/>
            </a:endParaRPr>
          </a:p>
          <a:p>
            <a:r>
              <a:rPr lang="en-US" dirty="0">
                <a:cs typeface="Times New Roman" panose="02020603050405020304" pitchFamily="18" charset="0"/>
              </a:rPr>
              <a:t>This is </a:t>
            </a:r>
            <a:r>
              <a:rPr lang="en-US" b="1" dirty="0">
                <a:cs typeface="Times New Roman" panose="02020603050405020304" pitchFamily="18" charset="0"/>
              </a:rPr>
              <a:t>false</a:t>
            </a:r>
            <a:r>
              <a:rPr lang="en-US" dirty="0">
                <a:cs typeface="Times New Roman" panose="02020603050405020304" pitchFamily="18" charset="0"/>
              </a:rPr>
              <a:t>! </a:t>
            </a:r>
          </a:p>
          <a:p>
            <a:r>
              <a:rPr lang="en-US" dirty="0">
                <a:cs typeface="Times New Roman" panose="02020603050405020304" pitchFamily="18" charset="0"/>
              </a:rPr>
              <a:t>Colleges should determine whether a student is a native speaker before using the default placement rules for transfer composition. </a:t>
            </a:r>
          </a:p>
          <a:p>
            <a:r>
              <a:rPr lang="en-US" dirty="0">
                <a:cs typeface="Times New Roman" panose="02020603050405020304" pitchFamily="18" charset="0"/>
              </a:rPr>
              <a:t>AB 1805 guarantees students a right to access credit ESL, even if they went to high school in the United States.</a:t>
            </a:r>
          </a:p>
          <a:p>
            <a:r>
              <a:rPr lang="en-US" dirty="0">
                <a:cs typeface="Times New Roman" panose="02020603050405020304" pitchFamily="18" charset="0"/>
              </a:rPr>
              <a:t>Colleges have been encouraged (July 2018 Memo) to apply the English rules if students have completed four years of high school in the United States.</a:t>
            </a:r>
          </a:p>
          <a:p>
            <a:r>
              <a:rPr lang="en-US" dirty="0">
                <a:cs typeface="Times New Roman" panose="02020603050405020304" pitchFamily="18" charset="0"/>
              </a:rPr>
              <a:t>Students have the right to request placement into transfer composition, but they should be informed about the requirements for that class to help them make an informed decision.</a:t>
            </a:r>
          </a:p>
          <a:p>
            <a:endParaRPr lang="en-US" dirty="0"/>
          </a:p>
        </p:txBody>
      </p:sp>
    </p:spTree>
    <p:extLst>
      <p:ext uri="{BB962C8B-B14F-4D97-AF65-F5344CB8AC3E}">
        <p14:creationId xmlns:p14="http://schemas.microsoft.com/office/powerpoint/2010/main" val="1802104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E82D4-3516-9942-A16D-16BCAB25A309}"/>
              </a:ext>
            </a:extLst>
          </p:cNvPr>
          <p:cNvSpPr>
            <a:spLocks noGrp="1"/>
          </p:cNvSpPr>
          <p:nvPr>
            <p:ph type="title"/>
          </p:nvPr>
        </p:nvSpPr>
        <p:spPr/>
        <p:txBody>
          <a:bodyPr/>
          <a:lstStyle/>
          <a:p>
            <a:pPr algn="ctr"/>
            <a:r>
              <a:rPr lang="en-US" b="1" dirty="0">
                <a:solidFill>
                  <a:srgbClr val="0070C0"/>
                </a:solidFill>
                <a:cs typeface="Arial" panose="020B0604020202020204" pitchFamily="34" charset="0"/>
              </a:rPr>
              <a:t>ESL and Composition</a:t>
            </a:r>
          </a:p>
        </p:txBody>
      </p:sp>
      <p:sp>
        <p:nvSpPr>
          <p:cNvPr id="3" name="Content Placeholder 2">
            <a:extLst>
              <a:ext uri="{FF2B5EF4-FFF2-40B4-BE49-F238E27FC236}">
                <a16:creationId xmlns:a16="http://schemas.microsoft.com/office/drawing/2014/main" id="{32DB1899-A889-0E4C-A4C4-10D3711E459A}"/>
              </a:ext>
            </a:extLst>
          </p:cNvPr>
          <p:cNvSpPr>
            <a:spLocks noGrp="1"/>
          </p:cNvSpPr>
          <p:nvPr>
            <p:ph idx="1"/>
          </p:nvPr>
        </p:nvSpPr>
        <p:spPr/>
        <p:txBody>
          <a:bodyPr>
            <a:normAutofit lnSpcReduction="10000"/>
          </a:bodyPr>
          <a:lstStyle/>
          <a:p>
            <a:r>
              <a:rPr lang="en-US" b="1" dirty="0">
                <a:solidFill>
                  <a:srgbClr val="0070C0"/>
                </a:solidFill>
                <a:cs typeface="Times New Roman" panose="02020603050405020304" pitchFamily="18" charset="0"/>
              </a:rPr>
              <a:t>Colleges are only allowed to offer ESL courses that lead to college composition.</a:t>
            </a:r>
          </a:p>
          <a:p>
            <a:endParaRPr lang="en-US" b="1" dirty="0">
              <a:cs typeface="Times New Roman" panose="02020603050405020304" pitchFamily="18" charset="0"/>
            </a:endParaRPr>
          </a:p>
          <a:p>
            <a:r>
              <a:rPr lang="en-US" dirty="0">
                <a:cs typeface="Times New Roman" panose="02020603050405020304" pitchFamily="18" charset="0"/>
              </a:rPr>
              <a:t>This is </a:t>
            </a:r>
            <a:r>
              <a:rPr lang="en-US" b="1" dirty="0">
                <a:cs typeface="Times New Roman" panose="02020603050405020304" pitchFamily="18" charset="0"/>
              </a:rPr>
              <a:t>false</a:t>
            </a:r>
            <a:r>
              <a:rPr lang="en-US" dirty="0">
                <a:cs typeface="Times New Roman" panose="02020603050405020304" pitchFamily="18" charset="0"/>
              </a:rPr>
              <a:t>!</a:t>
            </a:r>
          </a:p>
          <a:p>
            <a:r>
              <a:rPr lang="en-US" dirty="0">
                <a:cs typeface="Times New Roman" panose="02020603050405020304" pitchFamily="18" charset="0"/>
              </a:rPr>
              <a:t>Colleges need to offer courses that serve the needs of their student population. </a:t>
            </a:r>
          </a:p>
          <a:p>
            <a:r>
              <a:rPr lang="en-US" dirty="0">
                <a:cs typeface="Times New Roman" panose="02020603050405020304" pitchFamily="18" charset="0"/>
              </a:rPr>
              <a:t>Students that are seeking to transfer or to complete an associate degree do need to progress through composition, but many students come to our colleges seeking to speak better or have a better understanding of what people are saying during conversations.</a:t>
            </a:r>
          </a:p>
          <a:p>
            <a:r>
              <a:rPr lang="en-US" dirty="0">
                <a:cs typeface="Times New Roman" panose="02020603050405020304" pitchFamily="18" charset="0"/>
              </a:rPr>
              <a:t>AB 705 is intended to apply to transfer and degree seeking students that must complete transfer composition to meet their educational goal.</a:t>
            </a:r>
          </a:p>
          <a:p>
            <a:pPr lvl="1"/>
            <a:r>
              <a:rPr lang="en-US" dirty="0">
                <a:cs typeface="Times New Roman" panose="02020603050405020304" pitchFamily="18" charset="0"/>
              </a:rPr>
              <a:t>Noncredit ESL is not subject to AB 705</a:t>
            </a:r>
          </a:p>
          <a:p>
            <a:pPr lvl="1"/>
            <a:r>
              <a:rPr lang="en-US" dirty="0">
                <a:cs typeface="Times New Roman" panose="02020603050405020304" pitchFamily="18" charset="0"/>
              </a:rPr>
              <a:t>The 3-year timeline begins at the point a student in a credit ESL program declares intent to transfer or obtain a degree.</a:t>
            </a:r>
          </a:p>
        </p:txBody>
      </p:sp>
    </p:spTree>
    <p:extLst>
      <p:ext uri="{BB962C8B-B14F-4D97-AF65-F5344CB8AC3E}">
        <p14:creationId xmlns:p14="http://schemas.microsoft.com/office/powerpoint/2010/main" val="2544083129"/>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6C0C59A-314C-476A-9EA5-9BC28D9283A5}" vid="{6A25FF00-F3F4-435C-AC82-54739F77B3A6}"/>
    </a:ext>
  </a:ext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08B9877-1A5F-4C8C-AE8B-A393F1B2205C}" vid="{6C1C3204-970A-4D19-960B-0C81057B61D5}"/>
    </a:ext>
  </a:extLst>
</a:theme>
</file>

<file path=ppt/theme/theme3.xml><?xml version="1.0" encoding="utf-8"?>
<a:theme xmlns:a="http://schemas.openxmlformats.org/drawingml/2006/main" name="ASCCC 2">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16724</TotalTime>
  <Words>1539</Words>
  <Application>Microsoft Macintosh PowerPoint</Application>
  <PresentationFormat>Widescreen</PresentationFormat>
  <Paragraphs>103</Paragraphs>
  <Slides>20</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20</vt:i4>
      </vt:variant>
    </vt:vector>
  </HeadingPairs>
  <TitlesOfParts>
    <vt:vector size="27" baseType="lpstr">
      <vt:lpstr>Arial</vt:lpstr>
      <vt:lpstr>Calibri</vt:lpstr>
      <vt:lpstr>Georgia</vt:lpstr>
      <vt:lpstr>Times New Roman</vt:lpstr>
      <vt:lpstr>1_Office Theme</vt:lpstr>
      <vt:lpstr>Office Theme</vt:lpstr>
      <vt:lpstr>ASCCC 2</vt:lpstr>
      <vt:lpstr>What does compliance look like for esl under ab 705</vt:lpstr>
      <vt:lpstr>Legal Requirements and Intent</vt:lpstr>
      <vt:lpstr>Legal Requirements – AB 705</vt:lpstr>
      <vt:lpstr>Legal Requirements – AB 1805</vt:lpstr>
      <vt:lpstr>Intent of AB 705 and 1805 for ESL</vt:lpstr>
      <vt:lpstr>Myths and Facts</vt:lpstr>
      <vt:lpstr>Assessment Testing</vt:lpstr>
      <vt:lpstr>High School Transcript Data</vt:lpstr>
      <vt:lpstr>ESL and Composition</vt:lpstr>
      <vt:lpstr>Guided Placement</vt:lpstr>
      <vt:lpstr>Default Placement and Data Collection</vt:lpstr>
      <vt:lpstr>Curricular Changes</vt:lpstr>
      <vt:lpstr>Re-envisioning Credit ESL</vt:lpstr>
      <vt:lpstr>ESL and Transfer GE</vt:lpstr>
      <vt:lpstr>ESL Support Courses</vt:lpstr>
      <vt:lpstr>ESL Certificates</vt:lpstr>
      <vt:lpstr>Scheduling and Adjustments</vt:lpstr>
      <vt:lpstr>Summary</vt:lpstr>
      <vt:lpstr>Summary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dc:title>
  <dc:creator>Grant</dc:creator>
  <cp:lastModifiedBy>Rutan, Craig</cp:lastModifiedBy>
  <cp:revision>168</cp:revision>
  <cp:lastPrinted>2016-02-16T18:18:44Z</cp:lastPrinted>
  <dcterms:created xsi:type="dcterms:W3CDTF">2015-05-02T02:46:00Z</dcterms:created>
  <dcterms:modified xsi:type="dcterms:W3CDTF">2019-04-08T18:06:49Z</dcterms:modified>
</cp:coreProperties>
</file>