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0"/>
  </p:notesMasterIdLst>
  <p:handoutMasterIdLst>
    <p:handoutMasterId r:id="rId31"/>
  </p:handoutMasterIdLst>
  <p:sldIdLst>
    <p:sldId id="256" r:id="rId2"/>
    <p:sldId id="545" r:id="rId3"/>
    <p:sldId id="556" r:id="rId4"/>
    <p:sldId id="389" r:id="rId5"/>
    <p:sldId id="537" r:id="rId6"/>
    <p:sldId id="540" r:id="rId7"/>
    <p:sldId id="541" r:id="rId8"/>
    <p:sldId id="403" r:id="rId9"/>
    <p:sldId id="387" r:id="rId10"/>
    <p:sldId id="557" r:id="rId11"/>
    <p:sldId id="552" r:id="rId12"/>
    <p:sldId id="554" r:id="rId13"/>
    <p:sldId id="546" r:id="rId14"/>
    <p:sldId id="576" r:id="rId15"/>
    <p:sldId id="558" r:id="rId16"/>
    <p:sldId id="547" r:id="rId17"/>
    <p:sldId id="562" r:id="rId18"/>
    <p:sldId id="563" r:id="rId19"/>
    <p:sldId id="564" r:id="rId20"/>
    <p:sldId id="565" r:id="rId21"/>
    <p:sldId id="566" r:id="rId22"/>
    <p:sldId id="567" r:id="rId23"/>
    <p:sldId id="570" r:id="rId24"/>
    <p:sldId id="569" r:id="rId25"/>
    <p:sldId id="544" r:id="rId26"/>
    <p:sldId id="574" r:id="rId27"/>
    <p:sldId id="575" r:id="rId28"/>
    <p:sldId id="397"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ura Hope" initials="LH" lastIdx="4"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697"/>
    <p:restoredTop sz="94737"/>
  </p:normalViewPr>
  <p:slideViewPr>
    <p:cSldViewPr snapToGrid="0" snapToObjects="1">
      <p:cViewPr varScale="1">
        <p:scale>
          <a:sx n="82" d="100"/>
          <a:sy n="82" d="100"/>
        </p:scale>
        <p:origin x="496" y="176"/>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AEDD02F-543C-9048-857A-4D4AA59E33A2}" type="doc">
      <dgm:prSet loTypeId="urn:microsoft.com/office/officeart/2005/8/layout/venn2" loCatId="" qsTypeId="urn:microsoft.com/office/officeart/2005/8/quickstyle/3d3" qsCatId="3D" csTypeId="urn:microsoft.com/office/officeart/2005/8/colors/accent1_3" csCatId="accent1" phldr="1"/>
      <dgm:spPr/>
      <dgm:t>
        <a:bodyPr/>
        <a:lstStyle/>
        <a:p>
          <a:endParaRPr lang="en-US"/>
        </a:p>
      </dgm:t>
    </dgm:pt>
    <dgm:pt modelId="{2D5E8155-81CF-B844-8530-9EFD54387379}">
      <dgm:prSet phldrT="[Text]" custT="1"/>
      <dgm:spPr/>
      <dgm:t>
        <a:bodyPr/>
        <a:lstStyle/>
        <a:p>
          <a:r>
            <a:rPr lang="en-US" sz="1800" dirty="0"/>
            <a:t>Teaching and Learning</a:t>
          </a:r>
        </a:p>
      </dgm:t>
    </dgm:pt>
    <dgm:pt modelId="{44226D6F-BAB5-2B4A-BBE9-E57662D6AF40}" type="parTrans" cxnId="{4F09B87D-B67F-8C4D-BAB3-628E12439052}">
      <dgm:prSet/>
      <dgm:spPr/>
      <dgm:t>
        <a:bodyPr/>
        <a:lstStyle/>
        <a:p>
          <a:endParaRPr lang="en-US"/>
        </a:p>
      </dgm:t>
    </dgm:pt>
    <dgm:pt modelId="{8F73A845-C49C-BA42-82D6-8E61F276E712}" type="sibTrans" cxnId="{4F09B87D-B67F-8C4D-BAB3-628E12439052}">
      <dgm:prSet/>
      <dgm:spPr/>
      <dgm:t>
        <a:bodyPr/>
        <a:lstStyle/>
        <a:p>
          <a:endParaRPr lang="en-US"/>
        </a:p>
      </dgm:t>
    </dgm:pt>
    <dgm:pt modelId="{63B77EE6-8D0B-044C-8618-B69690800460}">
      <dgm:prSet phldrT="[Text]" custT="1"/>
      <dgm:spPr/>
      <dgm:t>
        <a:bodyPr/>
        <a:lstStyle/>
        <a:p>
          <a:r>
            <a:rPr lang="en-US" sz="1800" dirty="0"/>
            <a:t>Guided Exploration and Progression</a:t>
          </a:r>
        </a:p>
      </dgm:t>
    </dgm:pt>
    <dgm:pt modelId="{59A1B77A-7024-2642-AF52-DBA1CBB17642}" type="parTrans" cxnId="{D66BFB7A-65C2-2940-AED2-7850A14AB7FD}">
      <dgm:prSet/>
      <dgm:spPr/>
      <dgm:t>
        <a:bodyPr/>
        <a:lstStyle/>
        <a:p>
          <a:endParaRPr lang="en-US"/>
        </a:p>
      </dgm:t>
    </dgm:pt>
    <dgm:pt modelId="{A78AFB3D-9689-DC47-A79E-BCC371F8D12E}" type="sibTrans" cxnId="{D66BFB7A-65C2-2940-AED2-7850A14AB7FD}">
      <dgm:prSet/>
      <dgm:spPr/>
      <dgm:t>
        <a:bodyPr/>
        <a:lstStyle/>
        <a:p>
          <a:endParaRPr lang="en-US"/>
        </a:p>
      </dgm:t>
    </dgm:pt>
    <dgm:pt modelId="{E3091F65-39B6-7E45-AB20-263698335C8B}">
      <dgm:prSet phldrT="[Text]" custT="1"/>
      <dgm:spPr/>
      <dgm:t>
        <a:bodyPr/>
        <a:lstStyle/>
        <a:p>
          <a:r>
            <a:rPr lang="en-US" sz="1800" dirty="0"/>
            <a:t>Academic and Student Support</a:t>
          </a:r>
        </a:p>
      </dgm:t>
    </dgm:pt>
    <dgm:pt modelId="{761AE660-E340-FC45-A47D-0786B5408EAD}" type="parTrans" cxnId="{E7DC4F5B-3DBB-3F4C-920F-1127D4A7A659}">
      <dgm:prSet/>
      <dgm:spPr/>
      <dgm:t>
        <a:bodyPr/>
        <a:lstStyle/>
        <a:p>
          <a:endParaRPr lang="en-US"/>
        </a:p>
      </dgm:t>
    </dgm:pt>
    <dgm:pt modelId="{F0B446A5-9663-DD49-A1D9-955BDA52EEF8}" type="sibTrans" cxnId="{E7DC4F5B-3DBB-3F4C-920F-1127D4A7A659}">
      <dgm:prSet/>
      <dgm:spPr/>
      <dgm:t>
        <a:bodyPr/>
        <a:lstStyle/>
        <a:p>
          <a:endParaRPr lang="en-US"/>
        </a:p>
      </dgm:t>
    </dgm:pt>
    <dgm:pt modelId="{9B384389-ED1E-4845-AC5B-B0B12A7FAE1E}">
      <dgm:prSet phldrT="[Text]" custT="1"/>
      <dgm:spPr/>
      <dgm:t>
        <a:bodyPr/>
        <a:lstStyle/>
        <a:p>
          <a:r>
            <a:rPr lang="en-US" sz="1800" dirty="0"/>
            <a:t>Clear Pathways and Programs</a:t>
          </a:r>
        </a:p>
      </dgm:t>
    </dgm:pt>
    <dgm:pt modelId="{F52065EC-A7A0-E94D-98F9-8C596233DA0D}" type="parTrans" cxnId="{3359892C-B3CA-7B45-85B8-1D4785E53B86}">
      <dgm:prSet/>
      <dgm:spPr/>
      <dgm:t>
        <a:bodyPr/>
        <a:lstStyle/>
        <a:p>
          <a:endParaRPr lang="en-US"/>
        </a:p>
      </dgm:t>
    </dgm:pt>
    <dgm:pt modelId="{08D955EA-E638-764E-B122-025701CAEAD6}" type="sibTrans" cxnId="{3359892C-B3CA-7B45-85B8-1D4785E53B86}">
      <dgm:prSet/>
      <dgm:spPr/>
      <dgm:t>
        <a:bodyPr/>
        <a:lstStyle/>
        <a:p>
          <a:endParaRPr lang="en-US"/>
        </a:p>
      </dgm:t>
    </dgm:pt>
    <dgm:pt modelId="{86A7DA33-F633-0D4E-A688-4A32D48977B9}" type="pres">
      <dgm:prSet presAssocID="{CAEDD02F-543C-9048-857A-4D4AA59E33A2}" presName="Name0" presStyleCnt="0">
        <dgm:presLayoutVars>
          <dgm:chMax val="7"/>
          <dgm:resizeHandles val="exact"/>
        </dgm:presLayoutVars>
      </dgm:prSet>
      <dgm:spPr/>
    </dgm:pt>
    <dgm:pt modelId="{DC92DC6A-5F67-484A-870A-FBC0B39EE1C2}" type="pres">
      <dgm:prSet presAssocID="{CAEDD02F-543C-9048-857A-4D4AA59E33A2}" presName="comp1" presStyleCnt="0"/>
      <dgm:spPr/>
    </dgm:pt>
    <dgm:pt modelId="{F07C9814-9B91-5741-B178-F0FDEAA64758}" type="pres">
      <dgm:prSet presAssocID="{CAEDD02F-543C-9048-857A-4D4AA59E33A2}" presName="circle1" presStyleLbl="node1" presStyleIdx="0" presStyleCnt="4" custScaleX="102724" custScaleY="100000"/>
      <dgm:spPr/>
    </dgm:pt>
    <dgm:pt modelId="{3E808BA1-5309-9D45-BCCF-AE7918784F86}" type="pres">
      <dgm:prSet presAssocID="{CAEDD02F-543C-9048-857A-4D4AA59E33A2}" presName="c1text" presStyleLbl="node1" presStyleIdx="0" presStyleCnt="4">
        <dgm:presLayoutVars>
          <dgm:bulletEnabled val="1"/>
        </dgm:presLayoutVars>
      </dgm:prSet>
      <dgm:spPr/>
    </dgm:pt>
    <dgm:pt modelId="{4D8D0F9B-6C34-1B42-8D0B-5FA3F6290512}" type="pres">
      <dgm:prSet presAssocID="{CAEDD02F-543C-9048-857A-4D4AA59E33A2}" presName="comp2" presStyleCnt="0"/>
      <dgm:spPr/>
    </dgm:pt>
    <dgm:pt modelId="{3DE69643-09D7-6B40-9E84-8C61B40B08FB}" type="pres">
      <dgm:prSet presAssocID="{CAEDD02F-543C-9048-857A-4D4AA59E33A2}" presName="circle2" presStyleLbl="node1" presStyleIdx="1" presStyleCnt="4" custScaleY="104123"/>
      <dgm:spPr/>
    </dgm:pt>
    <dgm:pt modelId="{3011F837-8987-2B40-B269-8D9637FCEAE1}" type="pres">
      <dgm:prSet presAssocID="{CAEDD02F-543C-9048-857A-4D4AA59E33A2}" presName="c2text" presStyleLbl="node1" presStyleIdx="1" presStyleCnt="4">
        <dgm:presLayoutVars>
          <dgm:bulletEnabled val="1"/>
        </dgm:presLayoutVars>
      </dgm:prSet>
      <dgm:spPr/>
    </dgm:pt>
    <dgm:pt modelId="{1953254F-B826-AA4F-96E3-F6214AF95A2D}" type="pres">
      <dgm:prSet presAssocID="{CAEDD02F-543C-9048-857A-4D4AA59E33A2}" presName="comp3" presStyleCnt="0"/>
      <dgm:spPr/>
    </dgm:pt>
    <dgm:pt modelId="{37FCEEA9-EBD0-A64D-BC69-A8817EF10F75}" type="pres">
      <dgm:prSet presAssocID="{CAEDD02F-543C-9048-857A-4D4AA59E33A2}" presName="circle3" presStyleLbl="node1" presStyleIdx="2" presStyleCnt="4"/>
      <dgm:spPr/>
    </dgm:pt>
    <dgm:pt modelId="{72A9DF4D-E85E-5A4F-BB93-D323A9F20366}" type="pres">
      <dgm:prSet presAssocID="{CAEDD02F-543C-9048-857A-4D4AA59E33A2}" presName="c3text" presStyleLbl="node1" presStyleIdx="2" presStyleCnt="4">
        <dgm:presLayoutVars>
          <dgm:bulletEnabled val="1"/>
        </dgm:presLayoutVars>
      </dgm:prSet>
      <dgm:spPr/>
    </dgm:pt>
    <dgm:pt modelId="{ECD9CEE1-4FF2-8649-94EF-EB085375CBD0}" type="pres">
      <dgm:prSet presAssocID="{CAEDD02F-543C-9048-857A-4D4AA59E33A2}" presName="comp4" presStyleCnt="0"/>
      <dgm:spPr/>
    </dgm:pt>
    <dgm:pt modelId="{8783FBD2-5703-A345-9B9C-B40519C17842}" type="pres">
      <dgm:prSet presAssocID="{CAEDD02F-543C-9048-857A-4D4AA59E33A2}" presName="circle4" presStyleLbl="node1" presStyleIdx="3" presStyleCnt="4"/>
      <dgm:spPr/>
    </dgm:pt>
    <dgm:pt modelId="{07189B08-9685-0146-8E35-5811CFF013E8}" type="pres">
      <dgm:prSet presAssocID="{CAEDD02F-543C-9048-857A-4D4AA59E33A2}" presName="c4text" presStyleLbl="node1" presStyleIdx="3" presStyleCnt="4">
        <dgm:presLayoutVars>
          <dgm:bulletEnabled val="1"/>
        </dgm:presLayoutVars>
      </dgm:prSet>
      <dgm:spPr/>
    </dgm:pt>
  </dgm:ptLst>
  <dgm:cxnLst>
    <dgm:cxn modelId="{B223221F-936E-9A41-A9D8-D4913B57D0B0}" type="presOf" srcId="{63B77EE6-8D0B-044C-8618-B69690800460}" destId="{3DE69643-09D7-6B40-9E84-8C61B40B08FB}" srcOrd="0" destOrd="0" presId="urn:microsoft.com/office/officeart/2005/8/layout/venn2"/>
    <dgm:cxn modelId="{1DF93520-CCC1-8E4B-AB8A-C075E97DAE75}" type="presOf" srcId="{E3091F65-39B6-7E45-AB20-263698335C8B}" destId="{37FCEEA9-EBD0-A64D-BC69-A8817EF10F75}" srcOrd="0" destOrd="0" presId="urn:microsoft.com/office/officeart/2005/8/layout/venn2"/>
    <dgm:cxn modelId="{5CC64120-D0E3-7247-935F-55002B0C7963}" type="presOf" srcId="{CAEDD02F-543C-9048-857A-4D4AA59E33A2}" destId="{86A7DA33-F633-0D4E-A688-4A32D48977B9}" srcOrd="0" destOrd="0" presId="urn:microsoft.com/office/officeart/2005/8/layout/venn2"/>
    <dgm:cxn modelId="{3359892C-B3CA-7B45-85B8-1D4785E53B86}" srcId="{CAEDD02F-543C-9048-857A-4D4AA59E33A2}" destId="{9B384389-ED1E-4845-AC5B-B0B12A7FAE1E}" srcOrd="3" destOrd="0" parTransId="{F52065EC-A7A0-E94D-98F9-8C596233DA0D}" sibTransId="{08D955EA-E638-764E-B122-025701CAEAD6}"/>
    <dgm:cxn modelId="{E7DC4F5B-3DBB-3F4C-920F-1127D4A7A659}" srcId="{CAEDD02F-543C-9048-857A-4D4AA59E33A2}" destId="{E3091F65-39B6-7E45-AB20-263698335C8B}" srcOrd="2" destOrd="0" parTransId="{761AE660-E340-FC45-A47D-0786B5408EAD}" sibTransId="{F0B446A5-9663-DD49-A1D9-955BDA52EEF8}"/>
    <dgm:cxn modelId="{CBC24E68-124A-5647-A6CC-688F22BDE182}" type="presOf" srcId="{E3091F65-39B6-7E45-AB20-263698335C8B}" destId="{72A9DF4D-E85E-5A4F-BB93-D323A9F20366}" srcOrd="1" destOrd="0" presId="urn:microsoft.com/office/officeart/2005/8/layout/venn2"/>
    <dgm:cxn modelId="{D66BFB7A-65C2-2940-AED2-7850A14AB7FD}" srcId="{CAEDD02F-543C-9048-857A-4D4AA59E33A2}" destId="{63B77EE6-8D0B-044C-8618-B69690800460}" srcOrd="1" destOrd="0" parTransId="{59A1B77A-7024-2642-AF52-DBA1CBB17642}" sibTransId="{A78AFB3D-9689-DC47-A79E-BCC371F8D12E}"/>
    <dgm:cxn modelId="{4F09B87D-B67F-8C4D-BAB3-628E12439052}" srcId="{CAEDD02F-543C-9048-857A-4D4AA59E33A2}" destId="{2D5E8155-81CF-B844-8530-9EFD54387379}" srcOrd="0" destOrd="0" parTransId="{44226D6F-BAB5-2B4A-BBE9-E57662D6AF40}" sibTransId="{8F73A845-C49C-BA42-82D6-8E61F276E712}"/>
    <dgm:cxn modelId="{79A1B48E-FBD2-8341-AEBB-12972462CA76}" type="presOf" srcId="{2D5E8155-81CF-B844-8530-9EFD54387379}" destId="{3E808BA1-5309-9D45-BCCF-AE7918784F86}" srcOrd="1" destOrd="0" presId="urn:microsoft.com/office/officeart/2005/8/layout/venn2"/>
    <dgm:cxn modelId="{2954579B-BE33-D146-81B4-97BC0C85C492}" type="presOf" srcId="{9B384389-ED1E-4845-AC5B-B0B12A7FAE1E}" destId="{8783FBD2-5703-A345-9B9C-B40519C17842}" srcOrd="0" destOrd="0" presId="urn:microsoft.com/office/officeart/2005/8/layout/venn2"/>
    <dgm:cxn modelId="{EF815BB0-85CC-9643-B018-BCAA5F178903}" type="presOf" srcId="{63B77EE6-8D0B-044C-8618-B69690800460}" destId="{3011F837-8987-2B40-B269-8D9637FCEAE1}" srcOrd="1" destOrd="0" presId="urn:microsoft.com/office/officeart/2005/8/layout/venn2"/>
    <dgm:cxn modelId="{2294ABB6-FB6D-374A-9C84-F947F6DE782C}" type="presOf" srcId="{2D5E8155-81CF-B844-8530-9EFD54387379}" destId="{F07C9814-9B91-5741-B178-F0FDEAA64758}" srcOrd="0" destOrd="0" presId="urn:microsoft.com/office/officeart/2005/8/layout/venn2"/>
    <dgm:cxn modelId="{525044DD-5437-F24D-9C3A-43EBD4603367}" type="presOf" srcId="{9B384389-ED1E-4845-AC5B-B0B12A7FAE1E}" destId="{07189B08-9685-0146-8E35-5811CFF013E8}" srcOrd="1" destOrd="0" presId="urn:microsoft.com/office/officeart/2005/8/layout/venn2"/>
    <dgm:cxn modelId="{6EDEA5CF-C3BE-6444-9330-DB313D2BD984}" type="presParOf" srcId="{86A7DA33-F633-0D4E-A688-4A32D48977B9}" destId="{DC92DC6A-5F67-484A-870A-FBC0B39EE1C2}" srcOrd="0" destOrd="0" presId="urn:microsoft.com/office/officeart/2005/8/layout/venn2"/>
    <dgm:cxn modelId="{3414529C-19E5-AA48-B71D-58F5A1FD0B56}" type="presParOf" srcId="{DC92DC6A-5F67-484A-870A-FBC0B39EE1C2}" destId="{F07C9814-9B91-5741-B178-F0FDEAA64758}" srcOrd="0" destOrd="0" presId="urn:microsoft.com/office/officeart/2005/8/layout/venn2"/>
    <dgm:cxn modelId="{0112699A-57CC-264E-AE26-DBED5A46FA8E}" type="presParOf" srcId="{DC92DC6A-5F67-484A-870A-FBC0B39EE1C2}" destId="{3E808BA1-5309-9D45-BCCF-AE7918784F86}" srcOrd="1" destOrd="0" presId="urn:microsoft.com/office/officeart/2005/8/layout/venn2"/>
    <dgm:cxn modelId="{9855A885-60B7-D54C-8CC1-089F29C1AB3F}" type="presParOf" srcId="{86A7DA33-F633-0D4E-A688-4A32D48977B9}" destId="{4D8D0F9B-6C34-1B42-8D0B-5FA3F6290512}" srcOrd="1" destOrd="0" presId="urn:microsoft.com/office/officeart/2005/8/layout/venn2"/>
    <dgm:cxn modelId="{57179C29-B65D-794E-9F2B-296E1670B455}" type="presParOf" srcId="{4D8D0F9B-6C34-1B42-8D0B-5FA3F6290512}" destId="{3DE69643-09D7-6B40-9E84-8C61B40B08FB}" srcOrd="0" destOrd="0" presId="urn:microsoft.com/office/officeart/2005/8/layout/venn2"/>
    <dgm:cxn modelId="{1349B88E-9087-F44F-85C9-B1571F0BC881}" type="presParOf" srcId="{4D8D0F9B-6C34-1B42-8D0B-5FA3F6290512}" destId="{3011F837-8987-2B40-B269-8D9637FCEAE1}" srcOrd="1" destOrd="0" presId="urn:microsoft.com/office/officeart/2005/8/layout/venn2"/>
    <dgm:cxn modelId="{7AA1DFE7-7D01-E14F-A02F-F2AD528FD493}" type="presParOf" srcId="{86A7DA33-F633-0D4E-A688-4A32D48977B9}" destId="{1953254F-B826-AA4F-96E3-F6214AF95A2D}" srcOrd="2" destOrd="0" presId="urn:microsoft.com/office/officeart/2005/8/layout/venn2"/>
    <dgm:cxn modelId="{02DA5193-1DCF-544E-86A4-6F1BA97BBA7E}" type="presParOf" srcId="{1953254F-B826-AA4F-96E3-F6214AF95A2D}" destId="{37FCEEA9-EBD0-A64D-BC69-A8817EF10F75}" srcOrd="0" destOrd="0" presId="urn:microsoft.com/office/officeart/2005/8/layout/venn2"/>
    <dgm:cxn modelId="{8AF26BA3-B6F6-6343-92B6-877527D992C0}" type="presParOf" srcId="{1953254F-B826-AA4F-96E3-F6214AF95A2D}" destId="{72A9DF4D-E85E-5A4F-BB93-D323A9F20366}" srcOrd="1" destOrd="0" presId="urn:microsoft.com/office/officeart/2005/8/layout/venn2"/>
    <dgm:cxn modelId="{E7B636DD-891E-D248-987E-363D3A027C2F}" type="presParOf" srcId="{86A7DA33-F633-0D4E-A688-4A32D48977B9}" destId="{ECD9CEE1-4FF2-8649-94EF-EB085375CBD0}" srcOrd="3" destOrd="0" presId="urn:microsoft.com/office/officeart/2005/8/layout/venn2"/>
    <dgm:cxn modelId="{A73CE55B-5A47-3E42-B29E-009914FDAED5}" type="presParOf" srcId="{ECD9CEE1-4FF2-8649-94EF-EB085375CBD0}" destId="{8783FBD2-5703-A345-9B9C-B40519C17842}" srcOrd="0" destOrd="0" presId="urn:microsoft.com/office/officeart/2005/8/layout/venn2"/>
    <dgm:cxn modelId="{131B316C-90B7-5C4F-BE3B-CDBF76F3C7E5}" type="presParOf" srcId="{ECD9CEE1-4FF2-8649-94EF-EB085375CBD0}" destId="{07189B08-9685-0146-8E35-5811CFF013E8}" srcOrd="1" destOrd="0" presId="urn:microsoft.com/office/officeart/2005/8/layout/ven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7C9814-9B91-5741-B178-F0FDEAA64758}">
      <dsp:nvSpPr>
        <dsp:cNvPr id="0" name=""/>
        <dsp:cNvSpPr/>
      </dsp:nvSpPr>
      <dsp:spPr>
        <a:xfrm>
          <a:off x="1260534" y="-45699"/>
          <a:ext cx="5693033" cy="5542068"/>
        </a:xfrm>
        <a:prstGeom prst="ellipse">
          <a:avLst/>
        </a:prstGeom>
        <a:solidFill>
          <a:schemeClr val="accent1">
            <a:shade val="80000"/>
            <a:hueOff val="0"/>
            <a:satOff val="0"/>
            <a:lumOff val="0"/>
            <a:alphaOff val="0"/>
          </a:schemeClr>
        </a:solidFill>
        <a:ln>
          <a:noFill/>
        </a:ln>
        <a:effectLst>
          <a:outerShdw blurRad="38100" dist="25400" dir="2700000" algn="br" rotWithShape="0">
            <a:srgbClr val="000000">
              <a:alpha val="6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dirty="0"/>
            <a:t>Teaching and Learning</a:t>
          </a:r>
        </a:p>
      </dsp:txBody>
      <dsp:txXfrm>
        <a:off x="3311164" y="231403"/>
        <a:ext cx="1591772" cy="831310"/>
      </dsp:txXfrm>
    </dsp:sp>
    <dsp:sp modelId="{3DE69643-09D7-6B40-9E84-8C61B40B08FB}">
      <dsp:nvSpPr>
        <dsp:cNvPr id="0" name=""/>
        <dsp:cNvSpPr/>
      </dsp:nvSpPr>
      <dsp:spPr>
        <a:xfrm>
          <a:off x="1890223" y="971313"/>
          <a:ext cx="4433654" cy="4616453"/>
        </a:xfrm>
        <a:prstGeom prst="ellipse">
          <a:avLst/>
        </a:prstGeom>
        <a:solidFill>
          <a:schemeClr val="accent1">
            <a:shade val="80000"/>
            <a:hueOff val="0"/>
            <a:satOff val="-21795"/>
            <a:lumOff val="12681"/>
            <a:alphaOff val="0"/>
          </a:schemeClr>
        </a:solidFill>
        <a:ln>
          <a:noFill/>
        </a:ln>
        <a:effectLst>
          <a:outerShdw blurRad="38100" dist="25400" dir="2700000" algn="br" rotWithShape="0">
            <a:srgbClr val="000000">
              <a:alpha val="6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dirty="0"/>
            <a:t>Guided Exploration and Progression</a:t>
          </a:r>
        </a:p>
      </dsp:txBody>
      <dsp:txXfrm>
        <a:off x="3332269" y="1248301"/>
        <a:ext cx="1549562" cy="830961"/>
      </dsp:txXfrm>
    </dsp:sp>
    <dsp:sp modelId="{37FCEEA9-EBD0-A64D-BC69-A8817EF10F75}">
      <dsp:nvSpPr>
        <dsp:cNvPr id="0" name=""/>
        <dsp:cNvSpPr/>
      </dsp:nvSpPr>
      <dsp:spPr>
        <a:xfrm>
          <a:off x="2444430" y="2171127"/>
          <a:ext cx="3325240" cy="3325240"/>
        </a:xfrm>
        <a:prstGeom prst="ellipse">
          <a:avLst/>
        </a:prstGeom>
        <a:solidFill>
          <a:schemeClr val="accent1">
            <a:shade val="80000"/>
            <a:hueOff val="0"/>
            <a:satOff val="-43591"/>
            <a:lumOff val="25363"/>
            <a:alphaOff val="0"/>
          </a:schemeClr>
        </a:solidFill>
        <a:ln>
          <a:noFill/>
        </a:ln>
        <a:effectLst>
          <a:outerShdw blurRad="38100" dist="25400" dir="2700000" algn="br" rotWithShape="0">
            <a:srgbClr val="000000">
              <a:alpha val="6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dirty="0"/>
            <a:t>Academic and Student Support</a:t>
          </a:r>
        </a:p>
      </dsp:txBody>
      <dsp:txXfrm>
        <a:off x="3332269" y="2420520"/>
        <a:ext cx="1549562" cy="748179"/>
      </dsp:txXfrm>
    </dsp:sp>
    <dsp:sp modelId="{8783FBD2-5703-A345-9B9C-B40519C17842}">
      <dsp:nvSpPr>
        <dsp:cNvPr id="0" name=""/>
        <dsp:cNvSpPr/>
      </dsp:nvSpPr>
      <dsp:spPr>
        <a:xfrm>
          <a:off x="2998637" y="3279540"/>
          <a:ext cx="2216827" cy="2216827"/>
        </a:xfrm>
        <a:prstGeom prst="ellipse">
          <a:avLst/>
        </a:prstGeom>
        <a:solidFill>
          <a:schemeClr val="accent1">
            <a:shade val="80000"/>
            <a:hueOff val="0"/>
            <a:satOff val="-65386"/>
            <a:lumOff val="38044"/>
            <a:alphaOff val="0"/>
          </a:schemeClr>
        </a:solidFill>
        <a:ln>
          <a:noFill/>
        </a:ln>
        <a:effectLst>
          <a:outerShdw blurRad="38100" dist="25400" dir="2700000" algn="br" rotWithShape="0">
            <a:srgbClr val="000000">
              <a:alpha val="6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dirty="0"/>
            <a:t>Clear Pathways and Programs</a:t>
          </a:r>
        </a:p>
      </dsp:txBody>
      <dsp:txXfrm>
        <a:off x="3323284" y="3833747"/>
        <a:ext cx="1567533" cy="1108413"/>
      </dsp:txXfrm>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5AE7C64-B68E-6C4C-B0D0-E661B3A9B395}" type="datetimeFigureOut">
              <a:rPr lang="en-US" smtClean="0"/>
              <a:pPr/>
              <a:t>2/22/19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E598FDD-F21F-5C4C-9BBF-514D5F9F97CE}" type="slidenum">
              <a:rPr lang="en-US" smtClean="0"/>
              <a:pPr/>
              <a:t>‹#›</a:t>
            </a:fld>
            <a:endParaRPr lang="en-US"/>
          </a:p>
        </p:txBody>
      </p:sp>
    </p:spTree>
    <p:extLst>
      <p:ext uri="{BB962C8B-B14F-4D97-AF65-F5344CB8AC3E}">
        <p14:creationId xmlns:p14="http://schemas.microsoft.com/office/powerpoint/2010/main" val="46615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7097E0-801E-744A-8175-FA19DB51F890}" type="datetimeFigureOut">
              <a:rPr lang="en-US" smtClean="0"/>
              <a:pPr/>
              <a:t>2/22/19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C30568-8513-8240-B838-EF6D2CD343DD}" type="slidenum">
              <a:rPr lang="en-US" smtClean="0"/>
              <a:pPr/>
              <a:t>‹#›</a:t>
            </a:fld>
            <a:endParaRPr lang="en-US"/>
          </a:p>
        </p:txBody>
      </p:sp>
    </p:spTree>
    <p:extLst>
      <p:ext uri="{BB962C8B-B14F-4D97-AF65-F5344CB8AC3E}">
        <p14:creationId xmlns:p14="http://schemas.microsoft.com/office/powerpoint/2010/main" val="7096613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I’ve changed the throughput rate to the revised adjusted predicted throughput rates, since that is the latest data.</a:t>
            </a:r>
          </a:p>
        </p:txBody>
      </p:sp>
      <p:sp>
        <p:nvSpPr>
          <p:cNvPr id="4" name="Slide Number Placeholder 3"/>
          <p:cNvSpPr>
            <a:spLocks noGrp="1"/>
          </p:cNvSpPr>
          <p:nvPr>
            <p:ph type="sldNum" sz="quarter" idx="10"/>
          </p:nvPr>
        </p:nvSpPr>
        <p:spPr/>
        <p:txBody>
          <a:bodyPr/>
          <a:lstStyle/>
          <a:p>
            <a:fld id="{82C30568-8513-8240-B838-EF6D2CD343DD}" type="slidenum">
              <a:rPr lang="en-US" smtClean="0"/>
              <a:pPr/>
              <a:t>6</a:t>
            </a:fld>
            <a:endParaRPr lang="en-US"/>
          </a:p>
        </p:txBody>
      </p:sp>
    </p:spTree>
    <p:extLst>
      <p:ext uri="{BB962C8B-B14F-4D97-AF65-F5344CB8AC3E}">
        <p14:creationId xmlns:p14="http://schemas.microsoft.com/office/powerpoint/2010/main" val="38178049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a:ea typeface="Times New Roman" charset="0"/>
                <a:cs typeface="Times New Roman" charset="0"/>
              </a:rPr>
              <a:t>*</a:t>
            </a:r>
            <a:r>
              <a:rPr lang="en-US" sz="1200" i="1" dirty="0">
                <a:ea typeface="Times New Roman" charset="0"/>
                <a:cs typeface="Times New Roman" charset="0"/>
              </a:rPr>
              <a:t>an informed choice COULD be choosing a different path </a:t>
            </a:r>
          </a:p>
          <a:p>
            <a:pPr marL="0" indent="0">
              <a:buNone/>
            </a:pPr>
            <a:endParaRPr lang="en-US" dirty="0">
              <a:latin typeface="Times New Roman" charset="0"/>
              <a:ea typeface="Times New Roman" charset="0"/>
              <a:cs typeface="Times New Roman" charset="0"/>
            </a:endParaRPr>
          </a:p>
          <a:p>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pPr/>
              <a:t>20</a:t>
            </a:fld>
            <a:endParaRPr lang="en-US"/>
          </a:p>
        </p:txBody>
      </p:sp>
    </p:spTree>
    <p:extLst>
      <p:ext uri="{BB962C8B-B14F-4D97-AF65-F5344CB8AC3E}">
        <p14:creationId xmlns:p14="http://schemas.microsoft.com/office/powerpoint/2010/main" val="14800579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pPr/>
              <a:t>21</a:t>
            </a:fld>
            <a:endParaRPr lang="en-US"/>
          </a:p>
        </p:txBody>
      </p:sp>
    </p:spTree>
    <p:extLst>
      <p:ext uri="{BB962C8B-B14F-4D97-AF65-F5344CB8AC3E}">
        <p14:creationId xmlns:p14="http://schemas.microsoft.com/office/powerpoint/2010/main" val="5992472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Randy</a:t>
            </a:r>
          </a:p>
          <a:p>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pPr/>
              <a:t>22</a:t>
            </a:fld>
            <a:endParaRPr lang="en-US"/>
          </a:p>
        </p:txBody>
      </p:sp>
    </p:spTree>
    <p:extLst>
      <p:ext uri="{BB962C8B-B14F-4D97-AF65-F5344CB8AC3E}">
        <p14:creationId xmlns:p14="http://schemas.microsoft.com/office/powerpoint/2010/main" val="18065579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REMOVE</a:t>
            </a:r>
          </a:p>
        </p:txBody>
      </p:sp>
      <p:sp>
        <p:nvSpPr>
          <p:cNvPr id="4" name="Slide Number Placeholder 3"/>
          <p:cNvSpPr>
            <a:spLocks noGrp="1"/>
          </p:cNvSpPr>
          <p:nvPr>
            <p:ph type="sldNum" sz="quarter" idx="10"/>
          </p:nvPr>
        </p:nvSpPr>
        <p:spPr/>
        <p:txBody>
          <a:bodyPr/>
          <a:lstStyle/>
          <a:p>
            <a:fld id="{82C30568-8513-8240-B838-EF6D2CD343DD}" type="slidenum">
              <a:rPr lang="en-US" smtClean="0"/>
              <a:pPr/>
              <a:t>7</a:t>
            </a:fld>
            <a:endParaRPr lang="en-US"/>
          </a:p>
        </p:txBody>
      </p:sp>
    </p:spTree>
    <p:extLst>
      <p:ext uri="{BB962C8B-B14F-4D97-AF65-F5344CB8AC3E}">
        <p14:creationId xmlns:p14="http://schemas.microsoft.com/office/powerpoint/2010/main" val="29757683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REMOVE</a:t>
            </a:r>
          </a:p>
        </p:txBody>
      </p:sp>
      <p:sp>
        <p:nvSpPr>
          <p:cNvPr id="4" name="Slide Number Placeholder 3"/>
          <p:cNvSpPr>
            <a:spLocks noGrp="1"/>
          </p:cNvSpPr>
          <p:nvPr>
            <p:ph type="sldNum" sz="quarter" idx="10"/>
          </p:nvPr>
        </p:nvSpPr>
        <p:spPr/>
        <p:txBody>
          <a:bodyPr/>
          <a:lstStyle/>
          <a:p>
            <a:fld id="{82C30568-8513-8240-B838-EF6D2CD343DD}" type="slidenum">
              <a:rPr lang="en-US" smtClean="0"/>
              <a:pPr/>
              <a:t>8</a:t>
            </a:fld>
            <a:endParaRPr lang="en-US"/>
          </a:p>
        </p:txBody>
      </p:sp>
    </p:spTree>
    <p:extLst>
      <p:ext uri="{BB962C8B-B14F-4D97-AF65-F5344CB8AC3E}">
        <p14:creationId xmlns:p14="http://schemas.microsoft.com/office/powerpoint/2010/main" val="20552149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REMOVE</a:t>
            </a:r>
          </a:p>
        </p:txBody>
      </p:sp>
      <p:sp>
        <p:nvSpPr>
          <p:cNvPr id="4" name="Slide Number Placeholder 3"/>
          <p:cNvSpPr>
            <a:spLocks noGrp="1"/>
          </p:cNvSpPr>
          <p:nvPr>
            <p:ph type="sldNum" sz="quarter" idx="10"/>
          </p:nvPr>
        </p:nvSpPr>
        <p:spPr/>
        <p:txBody>
          <a:bodyPr/>
          <a:lstStyle/>
          <a:p>
            <a:fld id="{82C30568-8513-8240-B838-EF6D2CD343DD}" type="slidenum">
              <a:rPr lang="en-US" smtClean="0"/>
              <a:pPr/>
              <a:t>9</a:t>
            </a:fld>
            <a:endParaRPr lang="en-US"/>
          </a:p>
        </p:txBody>
      </p:sp>
    </p:spTree>
    <p:extLst>
      <p:ext uri="{BB962C8B-B14F-4D97-AF65-F5344CB8AC3E}">
        <p14:creationId xmlns:p14="http://schemas.microsoft.com/office/powerpoint/2010/main" val="19637937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C30568-8513-8240-B838-EF6D2CD343DD}" type="slidenum">
              <a:rPr lang="en-US" smtClean="0"/>
              <a:pPr/>
              <a:t>10</a:t>
            </a:fld>
            <a:endParaRPr lang="en-US"/>
          </a:p>
        </p:txBody>
      </p:sp>
    </p:spTree>
    <p:extLst>
      <p:ext uri="{BB962C8B-B14F-4D97-AF65-F5344CB8AC3E}">
        <p14:creationId xmlns:p14="http://schemas.microsoft.com/office/powerpoint/2010/main" val="17626754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all share these things </a:t>
            </a:r>
            <a:r>
              <a:rPr lang="mr-IN" dirty="0"/>
              <a:t>–</a:t>
            </a:r>
            <a:r>
              <a:rPr lang="en-US" dirty="0"/>
              <a:t> they are not really special</a:t>
            </a:r>
            <a:r>
              <a:rPr lang="en-US" baseline="0" dirty="0"/>
              <a:t> considerations for PT </a:t>
            </a:r>
            <a:r>
              <a:rPr lang="mr-IN" baseline="0" dirty="0"/>
              <a:t>–</a:t>
            </a:r>
            <a:r>
              <a:rPr lang="en-US" baseline="0" dirty="0"/>
              <a:t> they are just more likely to not be aware of some things.</a:t>
            </a:r>
            <a:endParaRPr lang="en-US" dirty="0"/>
          </a:p>
        </p:txBody>
      </p:sp>
      <p:sp>
        <p:nvSpPr>
          <p:cNvPr id="4" name="Slide Number Placeholder 3"/>
          <p:cNvSpPr>
            <a:spLocks noGrp="1"/>
          </p:cNvSpPr>
          <p:nvPr>
            <p:ph type="sldNum" sz="quarter" idx="10"/>
          </p:nvPr>
        </p:nvSpPr>
        <p:spPr/>
        <p:txBody>
          <a:bodyPr/>
          <a:lstStyle/>
          <a:p>
            <a:fld id="{82C30568-8513-8240-B838-EF6D2CD343DD}" type="slidenum">
              <a:rPr lang="en-US" smtClean="0"/>
              <a:pPr/>
              <a:t>15</a:t>
            </a:fld>
            <a:endParaRPr lang="en-US"/>
          </a:p>
        </p:txBody>
      </p:sp>
    </p:spTree>
    <p:extLst>
      <p:ext uri="{BB962C8B-B14F-4D97-AF65-F5344CB8AC3E}">
        <p14:creationId xmlns:p14="http://schemas.microsoft.com/office/powerpoint/2010/main" val="9912547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pPr/>
              <a:t>17</a:t>
            </a:fld>
            <a:endParaRPr lang="en-US"/>
          </a:p>
        </p:txBody>
      </p:sp>
    </p:spTree>
    <p:extLst>
      <p:ext uri="{BB962C8B-B14F-4D97-AF65-F5344CB8AC3E}">
        <p14:creationId xmlns:p14="http://schemas.microsoft.com/office/powerpoint/2010/main" val="1296782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pPr/>
              <a:t>18</a:t>
            </a:fld>
            <a:endParaRPr lang="en-US"/>
          </a:p>
        </p:txBody>
      </p:sp>
    </p:spTree>
    <p:extLst>
      <p:ext uri="{BB962C8B-B14F-4D97-AF65-F5344CB8AC3E}">
        <p14:creationId xmlns:p14="http://schemas.microsoft.com/office/powerpoint/2010/main" val="11148696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pPr/>
              <a:t>19</a:t>
            </a:fld>
            <a:endParaRPr lang="en-US"/>
          </a:p>
        </p:txBody>
      </p:sp>
    </p:spTree>
    <p:extLst>
      <p:ext uri="{BB962C8B-B14F-4D97-AF65-F5344CB8AC3E}">
        <p14:creationId xmlns:p14="http://schemas.microsoft.com/office/powerpoint/2010/main" val="16066320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71601"/>
            <a:ext cx="104648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914400" y="3505200"/>
            <a:ext cx="85344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B35DA3E-D01E-AD41-B24A-0A697DB152BE}" type="datetimeFigureOut">
              <a:rPr lang="en-US" smtClean="0"/>
              <a:pPr/>
              <a:t>2/22/19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43D756-718A-164E-9CE8-738637616EB4}" type="slidenum">
              <a:rPr lang="en-US" smtClean="0"/>
              <a:pPr/>
              <a:t>‹#›</a:t>
            </a:fld>
            <a:endParaRPr lang="en-US"/>
          </a:p>
        </p:txBody>
      </p:sp>
      <p:cxnSp>
        <p:nvCxnSpPr>
          <p:cNvPr id="8" name="Straight Connector 7"/>
          <p:cNvCxnSpPr/>
          <p:nvPr/>
        </p:nvCxnSpPr>
        <p:spPr>
          <a:xfrm>
            <a:off x="914400" y="3398520"/>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0017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35DA3E-D01E-AD41-B24A-0A697DB152BE}" type="datetimeFigureOut">
              <a:rPr lang="en-US" smtClean="0"/>
              <a:pPr/>
              <a:t>2/22/19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43D756-718A-164E-9CE8-738637616EB4}" type="slidenum">
              <a:rPr lang="en-US" smtClean="0"/>
              <a:pPr/>
              <a:t>‹#›</a:t>
            </a:fld>
            <a:endParaRPr lang="en-US"/>
          </a:p>
        </p:txBody>
      </p:sp>
    </p:spTree>
    <p:extLst>
      <p:ext uri="{BB962C8B-B14F-4D97-AF65-F5344CB8AC3E}">
        <p14:creationId xmlns:p14="http://schemas.microsoft.com/office/powerpoint/2010/main" val="852587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609600"/>
            <a:ext cx="27432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609600" y="609600"/>
            <a:ext cx="8026400" cy="5867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35DA3E-D01E-AD41-B24A-0A697DB152BE}" type="datetimeFigureOut">
              <a:rPr lang="en-US" smtClean="0"/>
              <a:pPr/>
              <a:t>2/22/19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43D756-718A-164E-9CE8-738637616EB4}" type="slidenum">
              <a:rPr lang="en-US" smtClean="0"/>
              <a:pPr/>
              <a:t>‹#›</a:t>
            </a:fld>
            <a:endParaRPr lang="en-US"/>
          </a:p>
        </p:txBody>
      </p:sp>
    </p:spTree>
    <p:extLst>
      <p:ext uri="{BB962C8B-B14F-4D97-AF65-F5344CB8AC3E}">
        <p14:creationId xmlns:p14="http://schemas.microsoft.com/office/powerpoint/2010/main" val="118587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35DA3E-D01E-AD41-B24A-0A697DB152BE}" type="datetimeFigureOut">
              <a:rPr lang="en-US" smtClean="0"/>
              <a:pPr/>
              <a:t>2/22/19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43D756-718A-164E-9CE8-738637616EB4}" type="slidenum">
              <a:rPr lang="en-US" smtClean="0"/>
              <a:pPr/>
              <a:t>‹#›</a:t>
            </a:fld>
            <a:endParaRPr lang="en-US"/>
          </a:p>
        </p:txBody>
      </p:sp>
    </p:spTree>
    <p:extLst>
      <p:ext uri="{BB962C8B-B14F-4D97-AF65-F5344CB8AC3E}">
        <p14:creationId xmlns:p14="http://schemas.microsoft.com/office/powerpoint/2010/main" val="2716830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2362201"/>
            <a:ext cx="103632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963084" y="4626865"/>
            <a:ext cx="103632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B35DA3E-D01E-AD41-B24A-0A697DB152BE}" type="datetimeFigureOut">
              <a:rPr lang="en-US" smtClean="0"/>
              <a:pPr/>
              <a:t>2/22/19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43D756-718A-164E-9CE8-738637616EB4}" type="slidenum">
              <a:rPr lang="en-US" smtClean="0"/>
              <a:pPr/>
              <a:t>‹#›</a:t>
            </a:fld>
            <a:endParaRPr lang="en-US"/>
          </a:p>
        </p:txBody>
      </p:sp>
      <p:cxnSp>
        <p:nvCxnSpPr>
          <p:cNvPr id="7" name="Straight Connector 6"/>
          <p:cNvCxnSpPr/>
          <p:nvPr/>
        </p:nvCxnSpPr>
        <p:spPr>
          <a:xfrm>
            <a:off x="975360" y="4599432"/>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411315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B35DA3E-D01E-AD41-B24A-0A697DB152BE}" type="datetimeFigureOut">
              <a:rPr lang="en-US" smtClean="0"/>
              <a:pPr/>
              <a:t>2/22/19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43D756-718A-164E-9CE8-738637616EB4}" type="slidenum">
              <a:rPr lang="en-US" smtClean="0"/>
              <a:pPr/>
              <a:t>‹#›</a:t>
            </a:fld>
            <a:endParaRPr lang="en-US"/>
          </a:p>
        </p:txBody>
      </p:sp>
    </p:spTree>
    <p:extLst>
      <p:ext uri="{BB962C8B-B14F-4D97-AF65-F5344CB8AC3E}">
        <p14:creationId xmlns:p14="http://schemas.microsoft.com/office/powerpoint/2010/main" val="3344892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3984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3984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B35DA3E-D01E-AD41-B24A-0A697DB152BE}" type="datetimeFigureOut">
              <a:rPr lang="en-US" smtClean="0"/>
              <a:pPr/>
              <a:t>2/22/19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43D756-718A-164E-9CE8-738637616EB4}" type="slidenum">
              <a:rPr lang="en-US" smtClean="0"/>
              <a:pPr/>
              <a:t>‹#›</a:t>
            </a:fld>
            <a:endParaRPr lang="en-US"/>
          </a:p>
        </p:txBody>
      </p:sp>
      <p:cxnSp>
        <p:nvCxnSpPr>
          <p:cNvPr id="11" name="Straight Connector 10"/>
          <p:cNvCxnSpPr/>
          <p:nvPr/>
        </p:nvCxnSpPr>
        <p:spPr>
          <a:xfrm rot="5400000">
            <a:off x="3741949" y="4045691"/>
            <a:ext cx="4709160" cy="10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1636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B35DA3E-D01E-AD41-B24A-0A697DB152BE}" type="datetimeFigureOut">
              <a:rPr lang="en-US" smtClean="0"/>
              <a:pPr/>
              <a:t>2/22/19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43D756-718A-164E-9CE8-738637616EB4}" type="slidenum">
              <a:rPr lang="en-US" smtClean="0"/>
              <a:pPr/>
              <a:t>‹#›</a:t>
            </a:fld>
            <a:endParaRPr lang="en-US"/>
          </a:p>
        </p:txBody>
      </p:sp>
    </p:spTree>
    <p:extLst>
      <p:ext uri="{BB962C8B-B14F-4D97-AF65-F5344CB8AC3E}">
        <p14:creationId xmlns:p14="http://schemas.microsoft.com/office/powerpoint/2010/main" val="6903429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35DA3E-D01E-AD41-B24A-0A697DB152BE}" type="datetimeFigureOut">
              <a:rPr lang="en-US" smtClean="0"/>
              <a:pPr/>
              <a:t>2/22/19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43D756-718A-164E-9CE8-738637616EB4}" type="slidenum">
              <a:rPr lang="en-US" smtClean="0"/>
              <a:pPr/>
              <a:t>‹#›</a:t>
            </a:fld>
            <a:endParaRPr lang="en-US"/>
          </a:p>
        </p:txBody>
      </p:sp>
    </p:spTree>
    <p:extLst>
      <p:ext uri="{BB962C8B-B14F-4D97-AF65-F5344CB8AC3E}">
        <p14:creationId xmlns:p14="http://schemas.microsoft.com/office/powerpoint/2010/main" val="1819554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080"/>
            <a:ext cx="2852928"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962400" y="792080"/>
            <a:ext cx="7620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1" y="2130553"/>
            <a:ext cx="2852928"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B35DA3E-D01E-AD41-B24A-0A697DB152BE}" type="datetimeFigureOut">
              <a:rPr lang="en-US" smtClean="0"/>
              <a:pPr/>
              <a:t>2/22/19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43D756-718A-164E-9CE8-738637616EB4}" type="slidenum">
              <a:rPr lang="en-US" smtClean="0"/>
              <a:pPr/>
              <a:t>‹#›</a:t>
            </a:fld>
            <a:endParaRPr lang="en-US"/>
          </a:p>
        </p:txBody>
      </p:sp>
      <p:cxnSp>
        <p:nvCxnSpPr>
          <p:cNvPr id="9" name="Straight Connector 8"/>
          <p:cNvCxnSpPr/>
          <p:nvPr/>
        </p:nvCxnSpPr>
        <p:spPr>
          <a:xfrm rot="5400000">
            <a:off x="912152" y="3579942"/>
            <a:ext cx="5577840"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9299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480"/>
            <a:ext cx="2856907"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3811480" y="838201"/>
            <a:ext cx="787252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09600" y="2133600"/>
            <a:ext cx="2852928"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B35DA3E-D01E-AD41-B24A-0A697DB152BE}" type="datetimeFigureOut">
              <a:rPr lang="en-US" smtClean="0"/>
              <a:pPr/>
              <a:t>2/22/19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43D756-718A-164E-9CE8-738637616EB4}" type="slidenum">
              <a:rPr lang="en-US" smtClean="0"/>
              <a:pPr/>
              <a:t>‹#›</a:t>
            </a:fld>
            <a:endParaRPr lang="en-US"/>
          </a:p>
        </p:txBody>
      </p:sp>
    </p:spTree>
    <p:extLst>
      <p:ext uri="{BB962C8B-B14F-4D97-AF65-F5344CB8AC3E}">
        <p14:creationId xmlns:p14="http://schemas.microsoft.com/office/powerpoint/2010/main" val="1206109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12192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609600" y="533400"/>
            <a:ext cx="109728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0"/>
            <a:ext cx="10972800" cy="48768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12192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2"/>
          </p:nvPr>
        </p:nvSpPr>
        <p:spPr>
          <a:xfrm>
            <a:off x="609600" y="18288"/>
            <a:ext cx="3860800" cy="329184"/>
          </a:xfrm>
          <a:prstGeom prst="rect">
            <a:avLst/>
          </a:prstGeom>
        </p:spPr>
        <p:txBody>
          <a:bodyPr vert="horz" lIns="91440" tIns="45720" rIns="91440" bIns="45720" rtlCol="0" anchor="ctr"/>
          <a:lstStyle>
            <a:lvl1pPr algn="l">
              <a:defRPr sz="1200">
                <a:solidFill>
                  <a:srgbClr val="FFFFFF"/>
                </a:solidFill>
              </a:defRPr>
            </a:lvl1pPr>
          </a:lstStyle>
          <a:p>
            <a:fld id="{5B35DA3E-D01E-AD41-B24A-0A697DB152BE}" type="datetimeFigureOut">
              <a:rPr lang="en-US" smtClean="0"/>
              <a:pPr/>
              <a:t>2/22/19</a:t>
            </a:fld>
            <a:endParaRPr lang="en-US"/>
          </a:p>
        </p:txBody>
      </p:sp>
      <p:sp>
        <p:nvSpPr>
          <p:cNvPr id="5" name="Footer Placeholder 4"/>
          <p:cNvSpPr>
            <a:spLocks noGrp="1"/>
          </p:cNvSpPr>
          <p:nvPr>
            <p:ph type="ftr" sz="quarter" idx="3"/>
          </p:nvPr>
        </p:nvSpPr>
        <p:spPr>
          <a:xfrm>
            <a:off x="4572000" y="18288"/>
            <a:ext cx="54864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10160000" y="18288"/>
            <a:ext cx="1422400" cy="329184"/>
          </a:xfrm>
          <a:prstGeom prst="rect">
            <a:avLst/>
          </a:prstGeom>
        </p:spPr>
        <p:txBody>
          <a:bodyPr vert="horz" lIns="91440" tIns="45720" rIns="91440" bIns="45720" rtlCol="0" anchor="ctr"/>
          <a:lstStyle>
            <a:lvl1pPr algn="l">
              <a:defRPr sz="1400" b="1">
                <a:solidFill>
                  <a:srgbClr val="FFFFFF"/>
                </a:solidFill>
              </a:defRPr>
            </a:lvl1pPr>
          </a:lstStyle>
          <a:p>
            <a:fld id="{C643D756-718A-164E-9CE8-738637616EB4}" type="slidenum">
              <a:rPr lang="en-US" smtClean="0"/>
              <a:pPr/>
              <a:t>‹#›</a:t>
            </a:fld>
            <a:endParaRPr lang="en-US"/>
          </a:p>
        </p:txBody>
      </p:sp>
    </p:spTree>
    <p:extLst>
      <p:ext uri="{BB962C8B-B14F-4D97-AF65-F5344CB8AC3E}">
        <p14:creationId xmlns:p14="http://schemas.microsoft.com/office/powerpoint/2010/main" val="3278309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6760" y="1602092"/>
            <a:ext cx="10825971" cy="1710079"/>
          </a:xfrm>
        </p:spPr>
        <p:txBody>
          <a:bodyPr anchor="ctr">
            <a:normAutofit/>
          </a:bodyPr>
          <a:lstStyle/>
          <a:p>
            <a:pPr algn="ctr"/>
            <a:r>
              <a:rPr lang="en-US" sz="4000" b="1" dirty="0">
                <a:solidFill>
                  <a:schemeClr val="tx1"/>
                </a:solidFill>
                <a:ea typeface="Times New Roman" charset="0"/>
                <a:cs typeface="Times New Roman" panose="02020603050405020304" pitchFamily="18" charset="0"/>
              </a:rPr>
              <a:t>Impact of AB 705 and Guided Pathways on Part-Time Faculty</a:t>
            </a:r>
          </a:p>
        </p:txBody>
      </p:sp>
      <p:sp>
        <p:nvSpPr>
          <p:cNvPr id="3" name="Subtitle 2"/>
          <p:cNvSpPr>
            <a:spLocks noGrp="1"/>
          </p:cNvSpPr>
          <p:nvPr>
            <p:ph type="subTitle" idx="1"/>
          </p:nvPr>
        </p:nvSpPr>
        <p:spPr>
          <a:xfrm>
            <a:off x="766760" y="3565975"/>
            <a:ext cx="10663238" cy="3122954"/>
          </a:xfrm>
        </p:spPr>
        <p:txBody>
          <a:bodyPr>
            <a:normAutofit/>
          </a:bodyPr>
          <a:lstStyle/>
          <a:p>
            <a:r>
              <a:rPr lang="en-US" b="1" dirty="0">
                <a:ea typeface="Times New Roman" charset="0"/>
                <a:cs typeface="Times New Roman" panose="02020603050405020304" pitchFamily="18" charset="0"/>
              </a:rPr>
              <a:t>Michelle </a:t>
            </a:r>
            <a:r>
              <a:rPr lang="en-US" b="1" dirty="0" err="1">
                <a:ea typeface="Times New Roman" charset="0"/>
                <a:cs typeface="Times New Roman" panose="02020603050405020304" pitchFamily="18" charset="0"/>
              </a:rPr>
              <a:t>Pilati</a:t>
            </a:r>
            <a:r>
              <a:rPr lang="en-US" b="1" dirty="0">
                <a:ea typeface="Times New Roman" charset="0"/>
                <a:cs typeface="Times New Roman" panose="02020603050405020304" pitchFamily="18" charset="0"/>
              </a:rPr>
              <a:t>, </a:t>
            </a:r>
            <a:r>
              <a:rPr lang="en-US" dirty="0">
                <a:ea typeface="Times New Roman" charset="0"/>
                <a:cs typeface="Times New Roman" panose="02020603050405020304" pitchFamily="18" charset="0"/>
              </a:rPr>
              <a:t>Rio Hondo College</a:t>
            </a:r>
            <a:endParaRPr lang="en-US" b="1" dirty="0">
              <a:ea typeface="Times New Roman" charset="0"/>
              <a:cs typeface="Times New Roman" panose="02020603050405020304" pitchFamily="18" charset="0"/>
            </a:endParaRPr>
          </a:p>
          <a:p>
            <a:r>
              <a:rPr lang="en-US" b="1" dirty="0">
                <a:ea typeface="Times New Roman" charset="0"/>
                <a:cs typeface="Times New Roman" panose="02020603050405020304" pitchFamily="18" charset="0"/>
              </a:rPr>
              <a:t>Craig Rutan</a:t>
            </a:r>
            <a:r>
              <a:rPr lang="en-US" dirty="0">
                <a:ea typeface="Times New Roman" charset="0"/>
                <a:cs typeface="Times New Roman" panose="02020603050405020304" pitchFamily="18" charset="0"/>
              </a:rPr>
              <a:t>, ASCCC Secretary</a:t>
            </a:r>
          </a:p>
          <a:p>
            <a:pPr algn="r"/>
            <a:endParaRPr lang="en-US" dirty="0">
              <a:latin typeface="Times New Roman" panose="02020603050405020304" pitchFamily="18" charset="0"/>
              <a:ea typeface="Times New Roman" charset="0"/>
              <a:cs typeface="Times New Roman" panose="02020603050405020304" pitchFamily="18" charset="0"/>
            </a:endParaRPr>
          </a:p>
          <a:p>
            <a:pPr algn="r"/>
            <a:endParaRPr lang="en-US" dirty="0">
              <a:latin typeface="Times New Roman" panose="02020603050405020304" pitchFamily="18" charset="0"/>
              <a:ea typeface="Times New Roman" charset="0"/>
              <a:cs typeface="Times New Roman" panose="02020603050405020304" pitchFamily="18" charset="0"/>
            </a:endParaRPr>
          </a:p>
          <a:p>
            <a:pPr algn="r"/>
            <a:endParaRPr lang="en-US" dirty="0">
              <a:latin typeface="Times New Roman" panose="02020603050405020304" pitchFamily="18" charset="0"/>
              <a:ea typeface="Times New Roman" charset="0"/>
              <a:cs typeface="Times New Roman" panose="02020603050405020304" pitchFamily="18" charset="0"/>
            </a:endParaRPr>
          </a:p>
          <a:p>
            <a:pPr algn="r"/>
            <a:r>
              <a:rPr lang="en-US" dirty="0">
                <a:solidFill>
                  <a:srgbClr val="0070C0"/>
                </a:solidFill>
                <a:latin typeface="+mj-lt"/>
                <a:ea typeface="Times New Roman" charset="0"/>
                <a:cs typeface="Times New Roman" panose="02020603050405020304" pitchFamily="18" charset="0"/>
              </a:rPr>
              <a:t>2019 ASCCC Part Time Faculty Institute</a:t>
            </a:r>
          </a:p>
          <a:p>
            <a:pPr algn="l"/>
            <a:endParaRPr lang="en-US" sz="2800" dirty="0">
              <a:latin typeface="Times New Roman" panose="02020603050405020304" pitchFamily="18" charset="0"/>
              <a:ea typeface="Times New Roman" charset="0"/>
              <a:cs typeface="Times New Roman" panose="02020603050405020304" pitchFamily="18" charset="0"/>
            </a:endParaRPr>
          </a:p>
          <a:p>
            <a:endParaRPr lang="en-US" dirty="0">
              <a:latin typeface="Times New Roman" panose="02020603050405020304" pitchFamily="18" charset="0"/>
              <a:ea typeface="Times New Roman" charset="0"/>
              <a:cs typeface="Times New Roman" panose="02020603050405020304" pitchFamily="18" charset="0"/>
            </a:endParaRPr>
          </a:p>
          <a:p>
            <a:pPr algn="r"/>
            <a:endParaRPr lang="en-US" sz="2000" dirty="0">
              <a:solidFill>
                <a:srgbClr val="FF0000"/>
              </a:solidFill>
              <a:latin typeface="Times New Roman" panose="02020603050405020304" pitchFamily="18" charset="0"/>
              <a:ea typeface="Times New Roman" charset="0"/>
              <a:cs typeface="Times New Roman" panose="02020603050405020304" pitchFamily="18" charset="0"/>
            </a:endParaRPr>
          </a:p>
        </p:txBody>
      </p:sp>
      <p:pic>
        <p:nvPicPr>
          <p:cNvPr id="6" name="Picture 5">
            <a:extLst>
              <a:ext uri="{FF2B5EF4-FFF2-40B4-BE49-F238E27FC236}">
                <a16:creationId xmlns:a16="http://schemas.microsoft.com/office/drawing/2014/main" id="{BC7EC5C3-30A4-7E45-B173-4036CA3D7B05}"/>
              </a:ext>
            </a:extLst>
          </p:cNvPr>
          <p:cNvPicPr>
            <a:picLocks noChangeAspect="1"/>
          </p:cNvPicPr>
          <p:nvPr/>
        </p:nvPicPr>
        <p:blipFill>
          <a:blip r:embed="rId2"/>
          <a:stretch>
            <a:fillRect/>
          </a:stretch>
        </p:blipFill>
        <p:spPr>
          <a:xfrm>
            <a:off x="3258734" y="502921"/>
            <a:ext cx="5674532" cy="1312425"/>
          </a:xfrm>
          <a:prstGeom prst="rect">
            <a:avLst/>
          </a:prstGeom>
        </p:spPr>
      </p:pic>
    </p:spTree>
    <p:extLst>
      <p:ext uri="{BB962C8B-B14F-4D97-AF65-F5344CB8AC3E}">
        <p14:creationId xmlns:p14="http://schemas.microsoft.com/office/powerpoint/2010/main" val="7791322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D3B3C-57C8-C844-97D8-858D8F9ADC86}"/>
              </a:ext>
            </a:extLst>
          </p:cNvPr>
          <p:cNvSpPr>
            <a:spLocks noGrp="1"/>
          </p:cNvSpPr>
          <p:nvPr>
            <p:ph type="title"/>
          </p:nvPr>
        </p:nvSpPr>
        <p:spPr/>
        <p:txBody>
          <a:bodyPr/>
          <a:lstStyle/>
          <a:p>
            <a:pPr algn="ctr"/>
            <a:r>
              <a:rPr lang="en-US" b="1" dirty="0">
                <a:solidFill>
                  <a:srgbClr val="0070C0"/>
                </a:solidFill>
                <a:latin typeface="+mn-lt"/>
                <a:cs typeface="Times New Roman" charset="0"/>
              </a:rPr>
              <a:t>Impact of AB 705</a:t>
            </a:r>
            <a:endParaRPr lang="en-US" dirty="0">
              <a:latin typeface="+mn-lt"/>
            </a:endParaRPr>
          </a:p>
        </p:txBody>
      </p:sp>
      <p:sp>
        <p:nvSpPr>
          <p:cNvPr id="3" name="Content Placeholder 2">
            <a:extLst>
              <a:ext uri="{FF2B5EF4-FFF2-40B4-BE49-F238E27FC236}">
                <a16:creationId xmlns:a16="http://schemas.microsoft.com/office/drawing/2014/main" id="{B8852430-CCB8-9046-B820-4ECF26E6760F}"/>
              </a:ext>
            </a:extLst>
          </p:cNvPr>
          <p:cNvSpPr>
            <a:spLocks noGrp="1"/>
          </p:cNvSpPr>
          <p:nvPr>
            <p:ph idx="1"/>
          </p:nvPr>
        </p:nvSpPr>
        <p:spPr>
          <a:xfrm>
            <a:off x="609600" y="1873770"/>
            <a:ext cx="10972800" cy="4603230"/>
          </a:xfrm>
        </p:spPr>
        <p:txBody>
          <a:bodyPr>
            <a:normAutofit lnSpcReduction="10000"/>
          </a:bodyPr>
          <a:lstStyle/>
          <a:p>
            <a:r>
              <a:rPr lang="en-US" sz="2800" dirty="0">
                <a:cs typeface="Times New Roman" panose="02020603050405020304" pitchFamily="18" charset="0"/>
              </a:rPr>
              <a:t>Many students that would have taken basic skills courses in mathematics or English before will now be in transfer level. </a:t>
            </a:r>
          </a:p>
          <a:p>
            <a:r>
              <a:rPr lang="en-US" sz="2800" dirty="0">
                <a:cs typeface="Times New Roman" panose="02020603050405020304" pitchFamily="18" charset="0"/>
              </a:rPr>
              <a:t>Most colleges are introducing new courses with integrated support or offering </a:t>
            </a:r>
            <a:r>
              <a:rPr lang="en-US" sz="2800" dirty="0" err="1">
                <a:cs typeface="Times New Roman" panose="02020603050405020304" pitchFamily="18" charset="0"/>
              </a:rPr>
              <a:t>corequisite</a:t>
            </a:r>
            <a:r>
              <a:rPr lang="en-US" sz="2800" dirty="0">
                <a:cs typeface="Times New Roman" panose="02020603050405020304" pitchFamily="18" charset="0"/>
              </a:rPr>
              <a:t> support courses.</a:t>
            </a:r>
          </a:p>
          <a:p>
            <a:r>
              <a:rPr lang="en-US" sz="2800" dirty="0">
                <a:cs typeface="Times New Roman" panose="02020603050405020304" pitchFamily="18" charset="0"/>
              </a:rPr>
              <a:t>Course offerings will change </a:t>
            </a:r>
            <a:r>
              <a:rPr lang="mr-IN" sz="2800" dirty="0">
                <a:cs typeface="Times New Roman" panose="02020603050405020304" pitchFamily="18" charset="0"/>
              </a:rPr>
              <a:t>–</a:t>
            </a:r>
            <a:r>
              <a:rPr lang="en-US" sz="2800" dirty="0">
                <a:cs typeface="Times New Roman" panose="02020603050405020304" pitchFamily="18" charset="0"/>
              </a:rPr>
              <a:t> more sections of some courses, fewer or no sections of others.</a:t>
            </a:r>
          </a:p>
          <a:p>
            <a:r>
              <a:rPr lang="en-US" sz="2800" dirty="0">
                <a:cs typeface="Times New Roman" panose="02020603050405020304" pitchFamily="18" charset="0"/>
              </a:rPr>
              <a:t>The expectations for transfer level course outcomes have not changed. Do not lower your standards just because less prepared students are in your class.</a:t>
            </a:r>
          </a:p>
          <a:p>
            <a:r>
              <a:rPr lang="en-US" sz="2800" dirty="0">
                <a:cs typeface="Times New Roman" panose="02020603050405020304" pitchFamily="18" charset="0"/>
              </a:rPr>
              <a:t>Impact on courses other than mathematics and English?</a:t>
            </a:r>
          </a:p>
          <a:p>
            <a:endParaRPr lang="en-US" sz="2800" dirty="0">
              <a:cs typeface="Times New Roman" panose="02020603050405020304" pitchFamily="18" charset="0"/>
            </a:endParaRPr>
          </a:p>
        </p:txBody>
      </p:sp>
    </p:spTree>
    <p:extLst>
      <p:ext uri="{BB962C8B-B14F-4D97-AF65-F5344CB8AC3E}">
        <p14:creationId xmlns:p14="http://schemas.microsoft.com/office/powerpoint/2010/main" val="15543377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907121-5771-1743-AB4D-9E53A4AF50AB}"/>
              </a:ext>
            </a:extLst>
          </p:cNvPr>
          <p:cNvSpPr>
            <a:spLocks noGrp="1"/>
          </p:cNvSpPr>
          <p:nvPr>
            <p:ph type="title"/>
          </p:nvPr>
        </p:nvSpPr>
        <p:spPr/>
        <p:txBody>
          <a:bodyPr/>
          <a:lstStyle/>
          <a:p>
            <a:pPr algn="ctr"/>
            <a:r>
              <a:rPr lang="en-US" b="1" dirty="0">
                <a:solidFill>
                  <a:srgbClr val="0070C0"/>
                </a:solidFill>
                <a:latin typeface="+mn-lt"/>
                <a:cs typeface="Times New Roman" panose="02020603050405020304" pitchFamily="18" charset="0"/>
              </a:rPr>
              <a:t>If You Teach a Course That Requires Writing</a:t>
            </a:r>
          </a:p>
        </p:txBody>
      </p:sp>
      <p:sp>
        <p:nvSpPr>
          <p:cNvPr id="3" name="Content Placeholder 2">
            <a:extLst>
              <a:ext uri="{FF2B5EF4-FFF2-40B4-BE49-F238E27FC236}">
                <a16:creationId xmlns:a16="http://schemas.microsoft.com/office/drawing/2014/main" id="{92DA1E63-7D65-334D-B64A-139ED33DFD3F}"/>
              </a:ext>
            </a:extLst>
          </p:cNvPr>
          <p:cNvSpPr>
            <a:spLocks noGrp="1"/>
          </p:cNvSpPr>
          <p:nvPr>
            <p:ph idx="1"/>
          </p:nvPr>
        </p:nvSpPr>
        <p:spPr/>
        <p:txBody>
          <a:bodyPr>
            <a:normAutofit/>
          </a:bodyPr>
          <a:lstStyle/>
          <a:p>
            <a:r>
              <a:rPr lang="en-US" sz="3200" dirty="0"/>
              <a:t>Many colleges have courses that require writing, but colleges have been reluctant to impose English prerequisites that could lead to lower enrollments.</a:t>
            </a:r>
          </a:p>
          <a:p>
            <a:r>
              <a:rPr lang="en-US" sz="3200" dirty="0"/>
              <a:t>If students are taking composition earlier, they should be able to write better and instructors won’t need to spend valuable class time covering how to write.</a:t>
            </a:r>
          </a:p>
        </p:txBody>
      </p:sp>
    </p:spTree>
    <p:extLst>
      <p:ext uri="{BB962C8B-B14F-4D97-AF65-F5344CB8AC3E}">
        <p14:creationId xmlns:p14="http://schemas.microsoft.com/office/powerpoint/2010/main" val="38326851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869D8B-3A09-2B4F-BBA6-2A51C4EA262C}"/>
              </a:ext>
            </a:extLst>
          </p:cNvPr>
          <p:cNvSpPr>
            <a:spLocks noGrp="1"/>
          </p:cNvSpPr>
          <p:nvPr>
            <p:ph type="title"/>
          </p:nvPr>
        </p:nvSpPr>
        <p:spPr/>
        <p:txBody>
          <a:bodyPr/>
          <a:lstStyle/>
          <a:p>
            <a:pPr algn="ctr"/>
            <a:r>
              <a:rPr lang="en-US" b="1" dirty="0">
                <a:solidFill>
                  <a:srgbClr val="0070C0"/>
                </a:solidFill>
                <a:latin typeface="+mn-lt"/>
                <a:cs typeface="Times New Roman" panose="02020603050405020304" pitchFamily="18" charset="0"/>
              </a:rPr>
              <a:t>If You Teach a Course with a Math Prerequisite</a:t>
            </a:r>
          </a:p>
        </p:txBody>
      </p:sp>
      <p:sp>
        <p:nvSpPr>
          <p:cNvPr id="3" name="Content Placeholder 2">
            <a:extLst>
              <a:ext uri="{FF2B5EF4-FFF2-40B4-BE49-F238E27FC236}">
                <a16:creationId xmlns:a16="http://schemas.microsoft.com/office/drawing/2014/main" id="{5C4B1744-66D2-3048-B758-D70B58FAB060}"/>
              </a:ext>
            </a:extLst>
          </p:cNvPr>
          <p:cNvSpPr>
            <a:spLocks noGrp="1"/>
          </p:cNvSpPr>
          <p:nvPr>
            <p:ph idx="1"/>
          </p:nvPr>
        </p:nvSpPr>
        <p:spPr/>
        <p:txBody>
          <a:bodyPr>
            <a:noAutofit/>
          </a:bodyPr>
          <a:lstStyle/>
          <a:p>
            <a:r>
              <a:rPr lang="en-US" sz="2800" dirty="0"/>
              <a:t>If you teach courses in subjects like chemistry or economics, your courses may have a math prerequisite that is below transfer-level.</a:t>
            </a:r>
          </a:p>
          <a:p>
            <a:r>
              <a:rPr lang="en-US" sz="2800" dirty="0"/>
              <a:t>Students may be directed to take statistics without ever having taken a course equivalent to Intermediate Algebra, so there is no guarantee that students will have the skills they previously would have had just because they completed a transfer-level math course.</a:t>
            </a:r>
          </a:p>
          <a:p>
            <a:r>
              <a:rPr lang="en-US" sz="2800" dirty="0"/>
              <a:t>Most colleges will require students on the STEM math pathway to complete an algebra course, so this should not be an issue for students in STEM majors. </a:t>
            </a:r>
          </a:p>
        </p:txBody>
      </p:sp>
    </p:spTree>
    <p:extLst>
      <p:ext uri="{BB962C8B-B14F-4D97-AF65-F5344CB8AC3E}">
        <p14:creationId xmlns:p14="http://schemas.microsoft.com/office/powerpoint/2010/main" val="5612553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42C32-A603-7947-AE2A-FA029A02E4C2}"/>
              </a:ext>
            </a:extLst>
          </p:cNvPr>
          <p:cNvSpPr>
            <a:spLocks noGrp="1"/>
          </p:cNvSpPr>
          <p:nvPr>
            <p:ph type="title"/>
          </p:nvPr>
        </p:nvSpPr>
        <p:spPr/>
        <p:txBody>
          <a:bodyPr/>
          <a:lstStyle/>
          <a:p>
            <a:pPr algn="ctr"/>
            <a:r>
              <a:rPr lang="en-US" b="1" dirty="0">
                <a:solidFill>
                  <a:srgbClr val="0070C0"/>
                </a:solidFill>
                <a:cs typeface="Times New Roman" panose="02020603050405020304" pitchFamily="18" charset="0"/>
              </a:rPr>
              <a:t>If You Teach English or Mathematics?</a:t>
            </a:r>
          </a:p>
        </p:txBody>
      </p:sp>
      <p:sp>
        <p:nvSpPr>
          <p:cNvPr id="3" name="Content Placeholder 2">
            <a:extLst>
              <a:ext uri="{FF2B5EF4-FFF2-40B4-BE49-F238E27FC236}">
                <a16:creationId xmlns:a16="http://schemas.microsoft.com/office/drawing/2014/main" id="{937611BA-20C5-1C43-AEAE-2A94086349C0}"/>
              </a:ext>
            </a:extLst>
          </p:cNvPr>
          <p:cNvSpPr>
            <a:spLocks noGrp="1"/>
          </p:cNvSpPr>
          <p:nvPr>
            <p:ph idx="1"/>
          </p:nvPr>
        </p:nvSpPr>
        <p:spPr/>
        <p:txBody>
          <a:bodyPr>
            <a:normAutofit/>
          </a:bodyPr>
          <a:lstStyle/>
          <a:p>
            <a:r>
              <a:rPr lang="en-US" sz="3200" dirty="0"/>
              <a:t>If you have been teaching basic skills courses in mathematics or English, it is very likely that you will be shifted to a transfer level course. Most colleges will be offering far more sections of freshmen composition and statistics.</a:t>
            </a:r>
          </a:p>
          <a:p>
            <a:r>
              <a:rPr lang="en-US" sz="3200" dirty="0"/>
              <a:t>You may be asked to teach corequisite support courses, whether you are teaching the lecture course or not.</a:t>
            </a:r>
          </a:p>
          <a:p>
            <a:r>
              <a:rPr lang="en-US" sz="3200" dirty="0"/>
              <a:t>Your load may be reduced because the classes your are teaching now could have more units.</a:t>
            </a:r>
          </a:p>
        </p:txBody>
      </p:sp>
    </p:spTree>
    <p:extLst>
      <p:ext uri="{BB962C8B-B14F-4D97-AF65-F5344CB8AC3E}">
        <p14:creationId xmlns:p14="http://schemas.microsoft.com/office/powerpoint/2010/main" val="32599386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6E146F-ED0B-5545-AEDA-662211EF271B}"/>
              </a:ext>
            </a:extLst>
          </p:cNvPr>
          <p:cNvSpPr>
            <a:spLocks noGrp="1"/>
          </p:cNvSpPr>
          <p:nvPr>
            <p:ph type="title"/>
          </p:nvPr>
        </p:nvSpPr>
        <p:spPr/>
        <p:txBody>
          <a:bodyPr>
            <a:normAutofit fontScale="90000"/>
          </a:bodyPr>
          <a:lstStyle/>
          <a:p>
            <a:r>
              <a:rPr lang="en-US" b="1" cap="none" dirty="0">
                <a:solidFill>
                  <a:schemeClr val="tx1"/>
                </a:solidFill>
              </a:rPr>
              <a:t>Unique Concerns and Considerations for Part-Time Faculty?</a:t>
            </a:r>
            <a:endParaRPr lang="en-US" dirty="0">
              <a:solidFill>
                <a:schemeClr val="tx1"/>
              </a:solidFill>
            </a:endParaRPr>
          </a:p>
        </p:txBody>
      </p:sp>
      <p:sp>
        <p:nvSpPr>
          <p:cNvPr id="3" name="Text Placeholder 2">
            <a:extLst>
              <a:ext uri="{FF2B5EF4-FFF2-40B4-BE49-F238E27FC236}">
                <a16:creationId xmlns:a16="http://schemas.microsoft.com/office/drawing/2014/main" id="{D0B7CDF8-1E69-6046-81B2-ADD93314DF2D}"/>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030324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70C0"/>
                </a:solidFill>
              </a:rPr>
              <a:t>Special Considerations for Part-Time Faculty</a:t>
            </a:r>
          </a:p>
        </p:txBody>
      </p:sp>
      <p:sp>
        <p:nvSpPr>
          <p:cNvPr id="3" name="Content Placeholder 2"/>
          <p:cNvSpPr>
            <a:spLocks noGrp="1"/>
          </p:cNvSpPr>
          <p:nvPr>
            <p:ph idx="1"/>
          </p:nvPr>
        </p:nvSpPr>
        <p:spPr/>
        <p:txBody>
          <a:bodyPr/>
          <a:lstStyle/>
          <a:p>
            <a:r>
              <a:rPr lang="en-US" sz="3600" dirty="0"/>
              <a:t>ALL faculty need to ensure that they are aware of all the support available to students.</a:t>
            </a:r>
          </a:p>
          <a:p>
            <a:r>
              <a:rPr lang="en-US" sz="3600" dirty="0"/>
              <a:t>ALL faculty in the directly impacted disciplines will have new challenges.</a:t>
            </a:r>
          </a:p>
          <a:p>
            <a:r>
              <a:rPr lang="en-US" sz="3600" dirty="0"/>
              <a:t>AB 705 </a:t>
            </a:r>
            <a:r>
              <a:rPr lang="mr-IN" sz="3600" dirty="0"/>
              <a:t>–</a:t>
            </a:r>
            <a:r>
              <a:rPr lang="en-US" sz="3600" dirty="0"/>
              <a:t> and other system-level changes - create new pressures to pass students.</a:t>
            </a:r>
          </a:p>
          <a:p>
            <a:endParaRPr lang="en-US" dirty="0"/>
          </a:p>
        </p:txBody>
      </p:sp>
    </p:spTree>
    <p:extLst>
      <p:ext uri="{BB962C8B-B14F-4D97-AF65-F5344CB8AC3E}">
        <p14:creationId xmlns:p14="http://schemas.microsoft.com/office/powerpoint/2010/main" val="2016123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B1F60-E951-4347-BC35-9058471A72BB}"/>
              </a:ext>
            </a:extLst>
          </p:cNvPr>
          <p:cNvSpPr>
            <a:spLocks noGrp="1"/>
          </p:cNvSpPr>
          <p:nvPr>
            <p:ph type="title"/>
          </p:nvPr>
        </p:nvSpPr>
        <p:spPr/>
        <p:txBody>
          <a:bodyPr/>
          <a:lstStyle/>
          <a:p>
            <a:r>
              <a:rPr lang="en-US" dirty="0"/>
              <a:t>Guided pathways</a:t>
            </a:r>
          </a:p>
        </p:txBody>
      </p:sp>
      <p:sp>
        <p:nvSpPr>
          <p:cNvPr id="3" name="Text Placeholder 2">
            <a:extLst>
              <a:ext uri="{FF2B5EF4-FFF2-40B4-BE49-F238E27FC236}">
                <a16:creationId xmlns:a16="http://schemas.microsoft.com/office/drawing/2014/main" id="{F9C78126-8B38-ED4B-A642-EF7F6C0E6B28}"/>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7153934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8DE67-0E70-4890-BA5D-E058C0BC8CF0}"/>
              </a:ext>
            </a:extLst>
          </p:cNvPr>
          <p:cNvSpPr>
            <a:spLocks noGrp="1"/>
          </p:cNvSpPr>
          <p:nvPr>
            <p:ph type="title"/>
          </p:nvPr>
        </p:nvSpPr>
        <p:spPr>
          <a:xfrm>
            <a:off x="1981200" y="394570"/>
            <a:ext cx="8229600" cy="1753645"/>
          </a:xfrm>
        </p:spPr>
        <p:txBody>
          <a:bodyPr>
            <a:normAutofit/>
          </a:bodyPr>
          <a:lstStyle/>
          <a:p>
            <a:pPr algn="ctr"/>
            <a:r>
              <a:rPr lang="en-US" sz="4800" b="1" dirty="0">
                <a:solidFill>
                  <a:srgbClr val="0070C0"/>
                </a:solidFill>
                <a:latin typeface="+mn-lt"/>
                <a:cs typeface="Times New Roman" panose="02020603050405020304" pitchFamily="18" charset="0"/>
              </a:rPr>
              <a:t>GUIDED PATHWAYS</a:t>
            </a:r>
            <a:br>
              <a:rPr lang="en-US" sz="4800" b="1" dirty="0">
                <a:solidFill>
                  <a:srgbClr val="0070C0"/>
                </a:solidFill>
                <a:latin typeface="+mn-lt"/>
                <a:cs typeface="Times New Roman" panose="02020603050405020304" pitchFamily="18" charset="0"/>
              </a:rPr>
            </a:br>
            <a:r>
              <a:rPr lang="en-US" sz="4800" b="1" dirty="0">
                <a:solidFill>
                  <a:srgbClr val="0070C0"/>
                </a:solidFill>
                <a:latin typeface="+mn-lt"/>
                <a:cs typeface="Times New Roman" panose="02020603050405020304" pitchFamily="18" charset="0"/>
              </a:rPr>
              <a:t>FRAMEWORKS</a:t>
            </a:r>
          </a:p>
        </p:txBody>
      </p:sp>
      <p:sp>
        <p:nvSpPr>
          <p:cNvPr id="3" name="Content Placeholder 2">
            <a:extLst>
              <a:ext uri="{FF2B5EF4-FFF2-40B4-BE49-F238E27FC236}">
                <a16:creationId xmlns:a16="http://schemas.microsoft.com/office/drawing/2014/main" id="{2CB585B3-1555-4A07-A1BE-042155EDCE56}"/>
              </a:ext>
            </a:extLst>
          </p:cNvPr>
          <p:cNvSpPr>
            <a:spLocks noGrp="1"/>
          </p:cNvSpPr>
          <p:nvPr>
            <p:ph sz="half" idx="1"/>
          </p:nvPr>
        </p:nvSpPr>
        <p:spPr>
          <a:xfrm>
            <a:off x="1981200" y="1897694"/>
            <a:ext cx="4753627" cy="2887249"/>
          </a:xfrm>
        </p:spPr>
        <p:txBody>
          <a:bodyPr>
            <a:normAutofit fontScale="92500" lnSpcReduction="20000"/>
          </a:bodyPr>
          <a:lstStyle/>
          <a:p>
            <a:endParaRPr lang="en-US" b="1" spc="50" dirty="0">
              <a:ln w="9525" cmpd="sng">
                <a:solidFill>
                  <a:schemeClr val="accent1"/>
                </a:solidFill>
                <a:prstDash val="solid"/>
              </a:ln>
              <a:solidFill>
                <a:srgbClr val="70AD47">
                  <a:tint val="1000"/>
                </a:srgbClr>
              </a:solidFill>
              <a:effectLst>
                <a:glow rad="38100">
                  <a:schemeClr val="accent1">
                    <a:alpha val="40000"/>
                  </a:schemeClr>
                </a:glow>
              </a:effectLst>
            </a:endParaRPr>
          </a:p>
          <a:p>
            <a:pPr marL="0" indent="0" algn="ctr">
              <a:buNone/>
            </a:pPr>
            <a:endParaRPr lang="en-US" b="1" spc="50" dirty="0">
              <a:ln w="9525" cmpd="sng">
                <a:solidFill>
                  <a:schemeClr val="accent1"/>
                </a:solidFill>
                <a:prstDash val="solid"/>
              </a:ln>
              <a:solidFill>
                <a:srgbClr val="70AD47">
                  <a:tint val="1000"/>
                </a:srgbClr>
              </a:solidFill>
              <a:effectLst>
                <a:glow rad="38100">
                  <a:schemeClr val="accent1">
                    <a:alpha val="40000"/>
                  </a:schemeClr>
                </a:glow>
              </a:effectLst>
            </a:endParaRPr>
          </a:p>
          <a:p>
            <a:r>
              <a:rPr lang="en-US" sz="3200" b="1" spc="50" dirty="0">
                <a:ln w="9525" cmpd="sng">
                  <a:solidFill>
                    <a:schemeClr val="accent1"/>
                  </a:solidFill>
                  <a:prstDash val="solid"/>
                </a:ln>
                <a:solidFill>
                  <a:srgbClr val="70AD47">
                    <a:tint val="1000"/>
                  </a:srgbClr>
                </a:solidFill>
                <a:effectLst>
                  <a:glow rad="38100">
                    <a:schemeClr val="accent1">
                      <a:alpha val="40000"/>
                    </a:schemeClr>
                  </a:glow>
                  <a:outerShdw blurRad="38100" dist="38100" dir="2700000" algn="tl">
                    <a:srgbClr val="000000">
                      <a:alpha val="43137"/>
                    </a:srgbClr>
                  </a:outerShdw>
                </a:effectLst>
                <a:cs typeface="Times New Roman" panose="02020603050405020304" pitchFamily="18" charset="0"/>
              </a:rPr>
              <a:t>CLARIFY THE PATH</a:t>
            </a:r>
          </a:p>
          <a:p>
            <a:r>
              <a:rPr lang="en-US" sz="3200" b="1" spc="50" dirty="0">
                <a:ln w="9525" cmpd="sng">
                  <a:solidFill>
                    <a:schemeClr val="accent1"/>
                  </a:solidFill>
                  <a:prstDash val="solid"/>
                </a:ln>
                <a:solidFill>
                  <a:srgbClr val="70AD47">
                    <a:tint val="1000"/>
                  </a:srgbClr>
                </a:solidFill>
                <a:effectLst>
                  <a:glow rad="38100">
                    <a:schemeClr val="accent1">
                      <a:alpha val="40000"/>
                    </a:schemeClr>
                  </a:glow>
                  <a:outerShdw blurRad="38100" dist="38100" dir="2700000" algn="tl">
                    <a:srgbClr val="000000">
                      <a:alpha val="43137"/>
                    </a:srgbClr>
                  </a:outerShdw>
                </a:effectLst>
                <a:cs typeface="Times New Roman" panose="02020603050405020304" pitchFamily="18" charset="0"/>
              </a:rPr>
              <a:t>ENTER THE PATH</a:t>
            </a:r>
          </a:p>
          <a:p>
            <a:r>
              <a:rPr lang="en-US" sz="3200" b="1" spc="50" dirty="0">
                <a:ln w="9525" cmpd="sng">
                  <a:solidFill>
                    <a:schemeClr val="accent1"/>
                  </a:solidFill>
                  <a:prstDash val="solid"/>
                </a:ln>
                <a:solidFill>
                  <a:srgbClr val="70AD47">
                    <a:tint val="1000"/>
                  </a:srgbClr>
                </a:solidFill>
                <a:effectLst>
                  <a:glow rad="38100">
                    <a:schemeClr val="accent1">
                      <a:alpha val="40000"/>
                    </a:schemeClr>
                  </a:glow>
                  <a:outerShdw blurRad="38100" dist="38100" dir="2700000" algn="tl">
                    <a:srgbClr val="000000">
                      <a:alpha val="43137"/>
                    </a:srgbClr>
                  </a:outerShdw>
                </a:effectLst>
                <a:cs typeface="Times New Roman" panose="02020603050405020304" pitchFamily="18" charset="0"/>
              </a:rPr>
              <a:t>STAY ON THE PATH</a:t>
            </a:r>
          </a:p>
          <a:p>
            <a:r>
              <a:rPr lang="en-US" sz="3200" b="1" spc="50" dirty="0">
                <a:ln w="9525" cmpd="sng">
                  <a:solidFill>
                    <a:schemeClr val="accent1"/>
                  </a:solidFill>
                  <a:prstDash val="solid"/>
                </a:ln>
                <a:solidFill>
                  <a:srgbClr val="70AD47">
                    <a:tint val="1000"/>
                  </a:srgbClr>
                </a:solidFill>
                <a:effectLst>
                  <a:glow rad="38100">
                    <a:schemeClr val="accent1">
                      <a:alpha val="40000"/>
                    </a:schemeClr>
                  </a:glow>
                  <a:outerShdw blurRad="38100" dist="38100" dir="2700000" algn="tl">
                    <a:srgbClr val="000000">
                      <a:alpha val="43137"/>
                    </a:srgbClr>
                  </a:outerShdw>
                </a:effectLst>
                <a:cs typeface="Times New Roman" panose="02020603050405020304" pitchFamily="18" charset="0"/>
              </a:rPr>
              <a:t>ENSURE LEARNING</a:t>
            </a:r>
          </a:p>
          <a:p>
            <a:endParaRPr lang="en-US" dirty="0"/>
          </a:p>
        </p:txBody>
      </p:sp>
      <p:pic>
        <p:nvPicPr>
          <p:cNvPr id="1028" name="Picture 4" descr="http://ronedmondson.com/wp-content/uploads/2010/12/success-learn-lead.jpg">
            <a:extLst>
              <a:ext uri="{FF2B5EF4-FFF2-40B4-BE49-F238E27FC236}">
                <a16:creationId xmlns:a16="http://schemas.microsoft.com/office/drawing/2014/main" id="{B99D06B5-11D6-4D50-91AD-7ECBAE785FCB}"/>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6326920" y="2092022"/>
            <a:ext cx="4241684" cy="318126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50C680B8-A464-427B-A31C-1217E6E775BD}"/>
              </a:ext>
            </a:extLst>
          </p:cNvPr>
          <p:cNvSpPr txBox="1"/>
          <p:nvPr/>
        </p:nvSpPr>
        <p:spPr>
          <a:xfrm>
            <a:off x="2281826" y="5348615"/>
            <a:ext cx="6995786" cy="1200329"/>
          </a:xfrm>
          <a:prstGeom prst="rect">
            <a:avLst/>
          </a:prstGeom>
          <a:noFill/>
        </p:spPr>
        <p:txBody>
          <a:bodyPr wrap="square" rtlCol="0">
            <a:spAutoFit/>
          </a:bodyPr>
          <a:lstStyle/>
          <a:p>
            <a:pPr algn="ctr"/>
            <a:r>
              <a:rPr lang="en-US" sz="2400" i="1" dirty="0"/>
              <a:t>How can faculty consolidate or enhance what they already do to contribute to the success of students in relation to the frameworks?</a:t>
            </a:r>
          </a:p>
        </p:txBody>
      </p:sp>
    </p:spTree>
    <p:extLst>
      <p:ext uri="{BB962C8B-B14F-4D97-AF65-F5344CB8AC3E}">
        <p14:creationId xmlns:p14="http://schemas.microsoft.com/office/powerpoint/2010/main" val="9005530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432148"/>
            <a:ext cx="8229600" cy="1453019"/>
          </a:xfrm>
        </p:spPr>
        <p:txBody>
          <a:bodyPr/>
          <a:lstStyle/>
          <a:p>
            <a:pPr algn="ctr"/>
            <a:r>
              <a:rPr lang="en-US" b="1" dirty="0">
                <a:solidFill>
                  <a:srgbClr val="0070C0"/>
                </a:solidFill>
                <a:latin typeface="+mn-lt"/>
                <a:cs typeface="Times New Roman"/>
              </a:rPr>
              <a:t>CLARIFY the Path</a:t>
            </a:r>
          </a:p>
        </p:txBody>
      </p:sp>
      <p:sp>
        <p:nvSpPr>
          <p:cNvPr id="3" name="Content Placeholder 2"/>
          <p:cNvSpPr>
            <a:spLocks noGrp="1"/>
          </p:cNvSpPr>
          <p:nvPr>
            <p:ph sz="half" idx="1"/>
          </p:nvPr>
        </p:nvSpPr>
        <p:spPr>
          <a:xfrm>
            <a:off x="883403" y="1371600"/>
            <a:ext cx="5136397" cy="5229616"/>
          </a:xfrm>
        </p:spPr>
        <p:txBody>
          <a:bodyPr>
            <a:normAutofit fontScale="55000" lnSpcReduction="20000"/>
          </a:bodyPr>
          <a:lstStyle/>
          <a:p>
            <a:pPr marL="0" indent="0">
              <a:buNone/>
            </a:pPr>
            <a:endParaRPr lang="en-US" sz="3400" dirty="0">
              <a:latin typeface="Times New Roman" charset="0"/>
              <a:ea typeface="Times New Roman" charset="0"/>
              <a:cs typeface="Times New Roman" charset="0"/>
            </a:endParaRPr>
          </a:p>
          <a:p>
            <a:pPr marL="0" indent="0">
              <a:buNone/>
            </a:pPr>
            <a:endParaRPr lang="en-US" sz="3400" dirty="0">
              <a:latin typeface="Times New Roman" charset="0"/>
              <a:ea typeface="Times New Roman" charset="0"/>
              <a:cs typeface="Times New Roman" charset="0"/>
            </a:endParaRPr>
          </a:p>
          <a:p>
            <a:r>
              <a:rPr lang="en-US" sz="5800" dirty="0">
                <a:ea typeface="Times New Roman" charset="0"/>
                <a:cs typeface="Times New Roman" charset="0"/>
              </a:rPr>
              <a:t>Simplify choices to show students a clear pathway to completion, further education, and/or employment</a:t>
            </a:r>
          </a:p>
          <a:p>
            <a:endParaRPr lang="en-US" sz="5800" dirty="0">
              <a:ea typeface="Times New Roman" charset="0"/>
              <a:cs typeface="Times New Roman" charset="0"/>
            </a:endParaRPr>
          </a:p>
          <a:p>
            <a:r>
              <a:rPr lang="en-US" sz="5800" dirty="0">
                <a:ea typeface="Times New Roman" charset="0"/>
                <a:cs typeface="Times New Roman" charset="0"/>
              </a:rPr>
              <a:t>Establish transfer pathways to optimize applicability of community college credits to university majors </a:t>
            </a:r>
          </a:p>
        </p:txBody>
      </p:sp>
      <p:pic>
        <p:nvPicPr>
          <p:cNvPr id="11" name="Content Placeholder 10">
            <a:extLst>
              <a:ext uri="{FF2B5EF4-FFF2-40B4-BE49-F238E27FC236}">
                <a16:creationId xmlns:a16="http://schemas.microsoft.com/office/drawing/2014/main" id="{911B41F5-4C27-4751-9AAA-2CEBCE3A5ABF}"/>
              </a:ext>
            </a:extLst>
          </p:cNvPr>
          <p:cNvPicPr>
            <a:picLocks noGrp="1" noChangeAspect="1"/>
          </p:cNvPicPr>
          <p:nvPr>
            <p:ph sz="half" idx="2"/>
          </p:nvPr>
        </p:nvPicPr>
        <p:blipFill>
          <a:blip r:embed="rId3" cstate="email">
            <a:extLst>
              <a:ext uri="{28A0092B-C50C-407E-A947-70E740481C1C}">
                <a14:useLocalDpi xmlns:a14="http://schemas.microsoft.com/office/drawing/2010/main" val="0"/>
              </a:ext>
            </a:extLst>
          </a:blip>
          <a:stretch>
            <a:fillRect/>
          </a:stretch>
        </p:blipFill>
        <p:spPr>
          <a:xfrm>
            <a:off x="6622942" y="2336104"/>
            <a:ext cx="4038600" cy="3300608"/>
          </a:xfrm>
        </p:spPr>
      </p:pic>
    </p:spTree>
    <p:extLst>
      <p:ext uri="{BB962C8B-B14F-4D97-AF65-F5344CB8AC3E}">
        <p14:creationId xmlns:p14="http://schemas.microsoft.com/office/powerpoint/2010/main" val="19532069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0070C0"/>
                </a:solidFill>
                <a:latin typeface="+mn-lt"/>
                <a:cs typeface="Times New Roman"/>
              </a:rPr>
              <a:t>ENTER the Path</a:t>
            </a:r>
          </a:p>
        </p:txBody>
      </p:sp>
      <p:sp>
        <p:nvSpPr>
          <p:cNvPr id="3" name="Content Placeholder 2"/>
          <p:cNvSpPr>
            <a:spLocks noGrp="1"/>
          </p:cNvSpPr>
          <p:nvPr>
            <p:ph sz="half" idx="1"/>
          </p:nvPr>
        </p:nvSpPr>
        <p:spPr>
          <a:xfrm>
            <a:off x="790414" y="1791222"/>
            <a:ext cx="5229386" cy="4600434"/>
          </a:xfrm>
        </p:spPr>
        <p:txBody>
          <a:bodyPr>
            <a:normAutofit/>
          </a:bodyPr>
          <a:lstStyle/>
          <a:p>
            <a:r>
              <a:rPr lang="en-US" dirty="0">
                <a:ea typeface="Times New Roman" charset="0"/>
                <a:cs typeface="Times New Roman" charset="0"/>
              </a:rPr>
              <a:t>Bridging K-12 to higher education</a:t>
            </a:r>
          </a:p>
          <a:p>
            <a:r>
              <a:rPr lang="en-US" dirty="0">
                <a:cs typeface="Times New Roman" panose="02020603050405020304" pitchFamily="18" charset="0"/>
              </a:rPr>
              <a:t>Redesign the pathways that lead to programs of study</a:t>
            </a:r>
          </a:p>
          <a:p>
            <a:r>
              <a:rPr lang="en-US" dirty="0">
                <a:cs typeface="Times New Roman" panose="02020603050405020304" pitchFamily="18" charset="0"/>
              </a:rPr>
              <a:t>Redesign pathways through the college experience</a:t>
            </a:r>
          </a:p>
          <a:p>
            <a:r>
              <a:rPr lang="en-US" dirty="0">
                <a:cs typeface="Times New Roman" panose="02020603050405020304" pitchFamily="18" charset="0"/>
              </a:rPr>
              <a:t>Improve orientation process </a:t>
            </a:r>
            <a:endParaRPr lang="en-US" dirty="0">
              <a:ea typeface="Times New Roman" charset="0"/>
              <a:cs typeface="Times New Roman" panose="02020603050405020304" pitchFamily="18" charset="0"/>
            </a:endParaRPr>
          </a:p>
        </p:txBody>
      </p:sp>
      <p:sp>
        <p:nvSpPr>
          <p:cNvPr id="7" name="Content Placeholder 6">
            <a:extLst>
              <a:ext uri="{FF2B5EF4-FFF2-40B4-BE49-F238E27FC236}">
                <a16:creationId xmlns:a16="http://schemas.microsoft.com/office/drawing/2014/main" id="{9863D046-8A43-48E2-BF54-A9B5E7817E2C}"/>
              </a:ext>
            </a:extLst>
          </p:cNvPr>
          <p:cNvSpPr>
            <a:spLocks noGrp="1"/>
          </p:cNvSpPr>
          <p:nvPr>
            <p:ph sz="half" idx="2"/>
          </p:nvPr>
        </p:nvSpPr>
        <p:spPr/>
        <p:txBody>
          <a:bodyPr>
            <a:normAutofit/>
          </a:bodyPr>
          <a:lstStyle/>
          <a:p>
            <a:endParaRPr lang="en-US"/>
          </a:p>
        </p:txBody>
      </p:sp>
      <p:pic>
        <p:nvPicPr>
          <p:cNvPr id="2050" name="Picture 2" descr="Related image">
            <a:extLst>
              <a:ext uri="{FF2B5EF4-FFF2-40B4-BE49-F238E27FC236}">
                <a16:creationId xmlns:a16="http://schemas.microsoft.com/office/drawing/2014/main" id="{2C4C392F-08F3-45E1-8481-6C6577D0D11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97599" y="1791222"/>
            <a:ext cx="5023173" cy="42616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0143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00E279-EC22-1647-84C9-33AABA7C547E}"/>
              </a:ext>
            </a:extLst>
          </p:cNvPr>
          <p:cNvSpPr>
            <a:spLocks noGrp="1"/>
          </p:cNvSpPr>
          <p:nvPr>
            <p:ph type="title"/>
          </p:nvPr>
        </p:nvSpPr>
        <p:spPr/>
        <p:txBody>
          <a:bodyPr/>
          <a:lstStyle/>
          <a:p>
            <a:pPr algn="ctr"/>
            <a:r>
              <a:rPr lang="en-US" b="1" dirty="0">
                <a:solidFill>
                  <a:srgbClr val="0070C0"/>
                </a:solidFill>
                <a:cs typeface="Times New Roman" panose="02020603050405020304" pitchFamily="18" charset="0"/>
              </a:rPr>
              <a:t>Before we get started…</a:t>
            </a:r>
          </a:p>
        </p:txBody>
      </p:sp>
      <p:sp>
        <p:nvSpPr>
          <p:cNvPr id="3" name="Content Placeholder 2">
            <a:extLst>
              <a:ext uri="{FF2B5EF4-FFF2-40B4-BE49-F238E27FC236}">
                <a16:creationId xmlns:a16="http://schemas.microsoft.com/office/drawing/2014/main" id="{57277BD0-BAC2-294F-AC02-22E57EC0B2CC}"/>
              </a:ext>
            </a:extLst>
          </p:cNvPr>
          <p:cNvSpPr>
            <a:spLocks noGrp="1"/>
          </p:cNvSpPr>
          <p:nvPr>
            <p:ph idx="1"/>
          </p:nvPr>
        </p:nvSpPr>
        <p:spPr/>
        <p:txBody>
          <a:bodyPr>
            <a:normAutofit/>
          </a:bodyPr>
          <a:lstStyle/>
          <a:p>
            <a:r>
              <a:rPr lang="en-US" sz="2800" dirty="0"/>
              <a:t>What disciplines do we have in the room?</a:t>
            </a:r>
          </a:p>
          <a:p>
            <a:r>
              <a:rPr lang="en-US" sz="2800" dirty="0"/>
              <a:t>Have you heard of AB 705?</a:t>
            </a:r>
          </a:p>
          <a:p>
            <a:r>
              <a:rPr lang="en-US" sz="2800" dirty="0"/>
              <a:t>Have you heard of guided pathways?</a:t>
            </a:r>
          </a:p>
          <a:p>
            <a:r>
              <a:rPr lang="en-US" sz="2800" dirty="0"/>
              <a:t>Have you been part of any discussions about either AB 705 or guided pathways at your campus?</a:t>
            </a:r>
          </a:p>
          <a:p>
            <a:r>
              <a:rPr lang="en-US" sz="2800" dirty="0"/>
              <a:t>Are there any specific questions that you are hoping to have answered?</a:t>
            </a:r>
          </a:p>
        </p:txBody>
      </p:sp>
    </p:spTree>
    <p:extLst>
      <p:ext uri="{BB962C8B-B14F-4D97-AF65-F5344CB8AC3E}">
        <p14:creationId xmlns:p14="http://schemas.microsoft.com/office/powerpoint/2010/main" val="3826798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accel="50000" decel="5000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accel="50000" decel="5000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accel="50000" decel="5000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accel="50000" decel="5000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0070C0"/>
                </a:solidFill>
                <a:latin typeface="+mn-lt"/>
                <a:cs typeface="Times New Roman"/>
              </a:rPr>
              <a:t>STAY ON the Path</a:t>
            </a:r>
          </a:p>
        </p:txBody>
      </p:sp>
      <p:sp>
        <p:nvSpPr>
          <p:cNvPr id="3" name="Content Placeholder 2"/>
          <p:cNvSpPr>
            <a:spLocks noGrp="1"/>
          </p:cNvSpPr>
          <p:nvPr>
            <p:ph idx="1"/>
          </p:nvPr>
        </p:nvSpPr>
        <p:spPr>
          <a:xfrm>
            <a:off x="1035804" y="1524000"/>
            <a:ext cx="9844006" cy="5334000"/>
          </a:xfrm>
        </p:spPr>
        <p:txBody>
          <a:bodyPr>
            <a:normAutofit/>
          </a:bodyPr>
          <a:lstStyle/>
          <a:p>
            <a:r>
              <a:rPr lang="en-US" sz="2800" dirty="0">
                <a:ea typeface="Times New Roman" charset="0"/>
                <a:cs typeface="Times New Roman" charset="0"/>
              </a:rPr>
              <a:t>Support students with ongoing advising mechanisms to support *</a:t>
            </a:r>
            <a:r>
              <a:rPr lang="en-US" sz="2800" i="1" dirty="0">
                <a:ea typeface="Times New Roman" charset="0"/>
                <a:cs typeface="Times New Roman" charset="0"/>
              </a:rPr>
              <a:t>informed choices</a:t>
            </a:r>
            <a:r>
              <a:rPr lang="en-US" sz="2800" dirty="0">
                <a:ea typeface="Times New Roman" charset="0"/>
                <a:cs typeface="Times New Roman" charset="0"/>
              </a:rPr>
              <a:t>, strengthen clarity about opportunities, develop an academic plan with a predictable schedule, monitor progress, and intervene if they go off track </a:t>
            </a:r>
          </a:p>
          <a:p>
            <a:r>
              <a:rPr lang="en-US" sz="2800" dirty="0">
                <a:ea typeface="Times New Roman" charset="0"/>
                <a:cs typeface="Times New Roman" charset="0"/>
              </a:rPr>
              <a:t>Embed academic and nonacademic support services throughout programs to promote student learning, persistence, and retention </a:t>
            </a:r>
            <a:endParaRPr lang="en-US" dirty="0">
              <a:latin typeface="Times New Roman" charset="0"/>
              <a:ea typeface="Times New Roman" charset="0"/>
              <a:cs typeface="Times New Roman" charset="0"/>
            </a:endParaRPr>
          </a:p>
          <a:p>
            <a:endParaRPr lang="en-US" dirty="0">
              <a:latin typeface="Times New Roman" charset="0"/>
              <a:ea typeface="Times New Roman" charset="0"/>
              <a:cs typeface="Times New Roman" charset="0"/>
            </a:endParaRPr>
          </a:p>
        </p:txBody>
      </p:sp>
      <p:pic>
        <p:nvPicPr>
          <p:cNvPr id="7" name="Picture 6">
            <a:extLst>
              <a:ext uri="{FF2B5EF4-FFF2-40B4-BE49-F238E27FC236}">
                <a16:creationId xmlns:a16="http://schemas.microsoft.com/office/drawing/2014/main" id="{93DE6720-916C-4348-A75E-DFC9809CF689}"/>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4992802" y="5150376"/>
            <a:ext cx="2399141" cy="1497568"/>
          </a:xfrm>
          <a:prstGeom prst="rect">
            <a:avLst/>
          </a:prstGeom>
        </p:spPr>
      </p:pic>
    </p:spTree>
    <p:extLst>
      <p:ext uri="{BB962C8B-B14F-4D97-AF65-F5344CB8AC3E}">
        <p14:creationId xmlns:p14="http://schemas.microsoft.com/office/powerpoint/2010/main" val="2060584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0070C0"/>
                </a:solidFill>
                <a:latin typeface="+mn-lt"/>
                <a:cs typeface="Times New Roman"/>
              </a:rPr>
              <a:t>ENSURE LEARNING</a:t>
            </a:r>
          </a:p>
        </p:txBody>
      </p:sp>
      <p:sp>
        <p:nvSpPr>
          <p:cNvPr id="3" name="Content Placeholder 2"/>
          <p:cNvSpPr>
            <a:spLocks noGrp="1"/>
          </p:cNvSpPr>
          <p:nvPr>
            <p:ph sz="half" idx="1"/>
          </p:nvPr>
        </p:nvSpPr>
        <p:spPr>
          <a:xfrm>
            <a:off x="278969" y="1615858"/>
            <a:ext cx="5740831" cy="5054252"/>
          </a:xfrm>
        </p:spPr>
        <p:txBody>
          <a:bodyPr>
            <a:normAutofit/>
          </a:bodyPr>
          <a:lstStyle/>
          <a:p>
            <a:r>
              <a:rPr lang="en-US" sz="2400" dirty="0">
                <a:ea typeface="Times New Roman" charset="0"/>
                <a:cs typeface="Times New Roman" charset="0"/>
              </a:rPr>
              <a:t>Establish program-level learning outcomes aligned with the requirements for success in employment and/or further education  </a:t>
            </a:r>
          </a:p>
          <a:p>
            <a:pPr marL="0" indent="0">
              <a:buNone/>
            </a:pPr>
            <a:endParaRPr lang="en-US" sz="1000" dirty="0">
              <a:ea typeface="Times New Roman" charset="0"/>
              <a:cs typeface="Times New Roman" charset="0"/>
            </a:endParaRPr>
          </a:p>
          <a:p>
            <a:r>
              <a:rPr lang="en-US" sz="2400" dirty="0">
                <a:ea typeface="Times New Roman" charset="0"/>
                <a:cs typeface="Times New Roman" charset="0"/>
              </a:rPr>
              <a:t>Apply the results of learning outcomes assessments to improve the effectiveness of instruction across programs </a:t>
            </a:r>
          </a:p>
          <a:p>
            <a:pPr marL="0" indent="0">
              <a:buNone/>
            </a:pPr>
            <a:endParaRPr lang="en-US" sz="1000" dirty="0">
              <a:ea typeface="Times New Roman" charset="0"/>
              <a:cs typeface="Times New Roman" charset="0"/>
            </a:endParaRPr>
          </a:p>
          <a:p>
            <a:r>
              <a:rPr lang="en-US" sz="2400" dirty="0">
                <a:ea typeface="Times New Roman" charset="0"/>
                <a:cs typeface="Times New Roman" charset="0"/>
              </a:rPr>
              <a:t>Ensure incorporation of effective teaching practice throughout the pathways </a:t>
            </a:r>
            <a:endParaRPr lang="en-US" dirty="0">
              <a:ea typeface="Times New Roman" charset="0"/>
              <a:cs typeface="Times New Roman" charset="0"/>
            </a:endParaRPr>
          </a:p>
          <a:p>
            <a:pPr lvl="1"/>
            <a:endParaRPr lang="en-US" dirty="0">
              <a:latin typeface="Times New Roman" charset="0"/>
              <a:ea typeface="Times New Roman" charset="0"/>
              <a:cs typeface="Times New Roman" charset="0"/>
            </a:endParaRPr>
          </a:p>
          <a:p>
            <a:endParaRPr lang="en-US" dirty="0">
              <a:latin typeface="Times New Roman" charset="0"/>
              <a:ea typeface="Times New Roman" charset="0"/>
              <a:cs typeface="Times New Roman" charset="0"/>
            </a:endParaRPr>
          </a:p>
        </p:txBody>
      </p:sp>
      <p:pic>
        <p:nvPicPr>
          <p:cNvPr id="3074" name="Picture 2" descr="https://www.colourbox.com/preview/4159252-magnifying-glass-learn.jpg">
            <a:extLst>
              <a:ext uri="{FF2B5EF4-FFF2-40B4-BE49-F238E27FC236}">
                <a16:creationId xmlns:a16="http://schemas.microsoft.com/office/drawing/2014/main" id="{CA3D551A-4D87-4FF2-B8AB-86D264B863B4}"/>
              </a:ext>
            </a:extLst>
          </p:cNvPr>
          <p:cNvPicPr>
            <a:picLocks noGrp="1" noChangeAspect="1" noChangeArrowheads="1"/>
          </p:cNvPicPr>
          <p:nvPr>
            <p:ph sz="half" idx="2"/>
          </p:nvPr>
        </p:nvPicPr>
        <p:blipFill>
          <a:blip r:embed="rId3" cstate="email">
            <a:extLst>
              <a:ext uri="{28A0092B-C50C-407E-A947-70E740481C1C}">
                <a14:useLocalDpi xmlns:a14="http://schemas.microsoft.com/office/drawing/2010/main" val="0"/>
              </a:ext>
            </a:extLst>
          </a:blip>
          <a:srcRect/>
          <a:stretch>
            <a:fillRect/>
          </a:stretch>
        </p:blipFill>
        <p:spPr bwMode="auto">
          <a:xfrm>
            <a:off x="5868082" y="2081643"/>
            <a:ext cx="4524345" cy="34611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01429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4"/>
          <p:cNvSpPr/>
          <p:nvPr/>
        </p:nvSpPr>
        <p:spPr>
          <a:xfrm>
            <a:off x="5284279" y="1948393"/>
            <a:ext cx="1623443" cy="78385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2240" tIns="142240" rIns="142240" bIns="142240" numCol="1" spcCol="1270" anchor="ctr" anchorCtr="0">
            <a:noAutofit/>
          </a:bodyPr>
          <a:lstStyle/>
          <a:p>
            <a:pPr algn="ctr" defTabSz="889000">
              <a:lnSpc>
                <a:spcPct val="90000"/>
              </a:lnSpc>
              <a:spcBef>
                <a:spcPct val="0"/>
              </a:spcBef>
              <a:spcAft>
                <a:spcPct val="35000"/>
              </a:spcAft>
            </a:pPr>
            <a:endParaRPr lang="en-US" sz="2000"/>
          </a:p>
        </p:txBody>
      </p:sp>
      <p:graphicFrame>
        <p:nvGraphicFramePr>
          <p:cNvPr id="5" name="Diagram 4"/>
          <p:cNvGraphicFramePr/>
          <p:nvPr>
            <p:extLst/>
          </p:nvPr>
        </p:nvGraphicFramePr>
        <p:xfrm>
          <a:off x="2092271" y="1162374"/>
          <a:ext cx="8214102" cy="55420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itle 1"/>
          <p:cNvSpPr txBox="1">
            <a:spLocks/>
          </p:cNvSpPr>
          <p:nvPr/>
        </p:nvSpPr>
        <p:spPr>
          <a:xfrm>
            <a:off x="1981200" y="366793"/>
            <a:ext cx="8229600" cy="967561"/>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b="1" dirty="0">
                <a:solidFill>
                  <a:srgbClr val="0070C0"/>
                </a:solidFill>
                <a:latin typeface="+mn-lt"/>
              </a:rPr>
              <a:t>Guided Pathways Principles</a:t>
            </a:r>
          </a:p>
        </p:txBody>
      </p:sp>
    </p:spTree>
    <p:extLst>
      <p:ext uri="{BB962C8B-B14F-4D97-AF65-F5344CB8AC3E}">
        <p14:creationId xmlns:p14="http://schemas.microsoft.com/office/powerpoint/2010/main" val="19980965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70C0"/>
                </a:solidFill>
              </a:rPr>
              <a:t>Guided Pathways and Course Offerings</a:t>
            </a:r>
          </a:p>
        </p:txBody>
      </p:sp>
      <p:sp>
        <p:nvSpPr>
          <p:cNvPr id="3" name="Content Placeholder 2"/>
          <p:cNvSpPr>
            <a:spLocks noGrp="1"/>
          </p:cNvSpPr>
          <p:nvPr>
            <p:ph idx="1"/>
          </p:nvPr>
        </p:nvSpPr>
        <p:spPr/>
        <p:txBody>
          <a:bodyPr>
            <a:normAutofit/>
          </a:bodyPr>
          <a:lstStyle/>
          <a:p>
            <a:r>
              <a:rPr lang="en-US" sz="3200" dirty="0"/>
              <a:t>Curricular analysis may lead to changes in the college’s course offerings </a:t>
            </a:r>
            <a:r>
              <a:rPr lang="mr-IN" sz="3200" dirty="0"/>
              <a:t>–</a:t>
            </a:r>
            <a:r>
              <a:rPr lang="en-US" sz="3200" dirty="0"/>
              <a:t> </a:t>
            </a:r>
          </a:p>
          <a:p>
            <a:pPr lvl="1"/>
            <a:r>
              <a:rPr lang="en-US" sz="2800" dirty="0"/>
              <a:t>Increases and decreases in sections of specific courses</a:t>
            </a:r>
          </a:p>
          <a:p>
            <a:pPr lvl="1"/>
            <a:r>
              <a:rPr lang="en-US" sz="2800" dirty="0"/>
              <a:t>Addition of courses to fill specific needs</a:t>
            </a:r>
          </a:p>
          <a:p>
            <a:r>
              <a:rPr lang="en-US" sz="3200" dirty="0"/>
              <a:t>Scheduling</a:t>
            </a:r>
          </a:p>
          <a:p>
            <a:pPr lvl="1"/>
            <a:r>
              <a:rPr lang="en-US" sz="2800" dirty="0"/>
              <a:t>When courses are offered (days, times, online) may be modified as colleges seek to meet the needs of all students</a:t>
            </a:r>
          </a:p>
        </p:txBody>
      </p:sp>
    </p:spTree>
    <p:extLst>
      <p:ext uri="{BB962C8B-B14F-4D97-AF65-F5344CB8AC3E}">
        <p14:creationId xmlns:p14="http://schemas.microsoft.com/office/powerpoint/2010/main" val="2892789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70C0"/>
                </a:solidFill>
              </a:rPr>
              <a:t>Guided Pathways and the Classroom</a:t>
            </a:r>
          </a:p>
        </p:txBody>
      </p:sp>
      <p:sp>
        <p:nvSpPr>
          <p:cNvPr id="3" name="Content Placeholder 2"/>
          <p:cNvSpPr>
            <a:spLocks noGrp="1"/>
          </p:cNvSpPr>
          <p:nvPr>
            <p:ph idx="1"/>
          </p:nvPr>
        </p:nvSpPr>
        <p:spPr/>
        <p:txBody>
          <a:bodyPr>
            <a:noAutofit/>
          </a:bodyPr>
          <a:lstStyle/>
          <a:p>
            <a:r>
              <a:rPr lang="en-US" sz="3600" dirty="0"/>
              <a:t>Course “mapping” may modify the composition of students in specific courses</a:t>
            </a:r>
          </a:p>
          <a:p>
            <a:r>
              <a:rPr lang="en-US" sz="3600" dirty="0"/>
              <a:t>Potential new expectations of instructors</a:t>
            </a:r>
          </a:p>
          <a:p>
            <a:pPr lvl="1"/>
            <a:r>
              <a:rPr lang="en-US" sz="3200" dirty="0"/>
              <a:t>Facilitating student connection to support services</a:t>
            </a:r>
          </a:p>
          <a:p>
            <a:pPr lvl="1"/>
            <a:r>
              <a:rPr lang="en-US" sz="3200" dirty="0"/>
              <a:t>Connecting academics to work</a:t>
            </a:r>
          </a:p>
          <a:p>
            <a:pPr lvl="1"/>
            <a:r>
              <a:rPr lang="en-US" sz="3200" dirty="0"/>
              <a:t>Sharing college-wide communications in the classroom</a:t>
            </a:r>
          </a:p>
          <a:p>
            <a:pPr lvl="1"/>
            <a:r>
              <a:rPr lang="en-US" sz="3200" dirty="0"/>
              <a:t>Proactively responding when a student is not succeeding</a:t>
            </a:r>
          </a:p>
          <a:p>
            <a:endParaRPr lang="en-US" sz="3600" dirty="0"/>
          </a:p>
        </p:txBody>
      </p:sp>
    </p:spTree>
    <p:extLst>
      <p:ext uri="{BB962C8B-B14F-4D97-AF65-F5344CB8AC3E}">
        <p14:creationId xmlns:p14="http://schemas.microsoft.com/office/powerpoint/2010/main" val="1249978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597E7-8093-CE42-8084-D62247F22BA3}"/>
              </a:ext>
            </a:extLst>
          </p:cNvPr>
          <p:cNvSpPr>
            <a:spLocks noGrp="1"/>
          </p:cNvSpPr>
          <p:nvPr>
            <p:ph type="title"/>
          </p:nvPr>
        </p:nvSpPr>
        <p:spPr/>
        <p:txBody>
          <a:bodyPr/>
          <a:lstStyle/>
          <a:p>
            <a:r>
              <a:rPr lang="en-US" b="1" dirty="0">
                <a:latin typeface="+mn-lt"/>
                <a:cs typeface="Times New Roman" panose="02020603050405020304" pitchFamily="18" charset="0"/>
              </a:rPr>
              <a:t>What DO AB 705 and Guided Pathways have in common?</a:t>
            </a:r>
          </a:p>
        </p:txBody>
      </p:sp>
      <p:sp>
        <p:nvSpPr>
          <p:cNvPr id="3" name="Text Placeholder 2">
            <a:extLst>
              <a:ext uri="{FF2B5EF4-FFF2-40B4-BE49-F238E27FC236}">
                <a16:creationId xmlns:a16="http://schemas.microsoft.com/office/drawing/2014/main" id="{C6FA9EA7-3525-3742-9560-0A423237089A}"/>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2653480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70C0"/>
                </a:solidFill>
              </a:rPr>
              <a:t>Focus on “Student Success”</a:t>
            </a:r>
          </a:p>
        </p:txBody>
      </p:sp>
      <p:sp>
        <p:nvSpPr>
          <p:cNvPr id="3" name="Content Placeholder 2"/>
          <p:cNvSpPr>
            <a:spLocks noGrp="1"/>
          </p:cNvSpPr>
          <p:nvPr>
            <p:ph idx="1"/>
          </p:nvPr>
        </p:nvSpPr>
        <p:spPr/>
        <p:txBody>
          <a:bodyPr>
            <a:normAutofit/>
          </a:bodyPr>
          <a:lstStyle/>
          <a:p>
            <a:r>
              <a:rPr lang="en-US" sz="3600" dirty="0"/>
              <a:t>AB 705 </a:t>
            </a:r>
            <a:r>
              <a:rPr lang="mr-IN" sz="3600" dirty="0"/>
              <a:t>–</a:t>
            </a:r>
            <a:r>
              <a:rPr lang="en-US" sz="3600" dirty="0"/>
              <a:t> emphasis on “throughput”</a:t>
            </a:r>
          </a:p>
          <a:p>
            <a:r>
              <a:rPr lang="en-US" sz="3600" dirty="0"/>
              <a:t>Guided Pathways </a:t>
            </a:r>
            <a:r>
              <a:rPr lang="mr-IN" sz="3600" dirty="0"/>
              <a:t>–</a:t>
            </a:r>
            <a:r>
              <a:rPr lang="en-US" sz="3600" dirty="0"/>
              <a:t> assisting students in achieving their identified goals</a:t>
            </a:r>
          </a:p>
          <a:p>
            <a:r>
              <a:rPr lang="en-US" sz="3600" dirty="0"/>
              <a:t>Other statewide efforts focusing on success?</a:t>
            </a:r>
          </a:p>
        </p:txBody>
      </p:sp>
    </p:spTree>
    <p:extLst>
      <p:ext uri="{BB962C8B-B14F-4D97-AF65-F5344CB8AC3E}">
        <p14:creationId xmlns:p14="http://schemas.microsoft.com/office/powerpoint/2010/main" val="1924292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70C0"/>
                </a:solidFill>
              </a:rPr>
              <a:t>Revised Funding Formula</a:t>
            </a:r>
          </a:p>
        </p:txBody>
      </p:sp>
      <p:sp>
        <p:nvSpPr>
          <p:cNvPr id="3" name="Content Placeholder 2"/>
          <p:cNvSpPr>
            <a:spLocks noGrp="1"/>
          </p:cNvSpPr>
          <p:nvPr>
            <p:ph idx="1"/>
          </p:nvPr>
        </p:nvSpPr>
        <p:spPr/>
        <p:txBody>
          <a:bodyPr/>
          <a:lstStyle/>
          <a:p>
            <a:r>
              <a:rPr lang="en-US" dirty="0"/>
              <a:t>Consistent with AB 705 as it prioritizes early completion of math and English</a:t>
            </a:r>
          </a:p>
          <a:p>
            <a:r>
              <a:rPr lang="en-US" dirty="0"/>
              <a:t>Potentially inconsistent with guided pathways as it prioritizes some awards over others</a:t>
            </a:r>
          </a:p>
        </p:txBody>
      </p:sp>
    </p:spTree>
    <p:extLst>
      <p:ext uri="{BB962C8B-B14F-4D97-AF65-F5344CB8AC3E}">
        <p14:creationId xmlns:p14="http://schemas.microsoft.com/office/powerpoint/2010/main" val="8886873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90A8C-B500-9A49-8B75-18D9DB9C2332}"/>
              </a:ext>
            </a:extLst>
          </p:cNvPr>
          <p:cNvSpPr>
            <a:spLocks noGrp="1"/>
          </p:cNvSpPr>
          <p:nvPr>
            <p:ph type="title"/>
          </p:nvPr>
        </p:nvSpPr>
        <p:spPr/>
        <p:txBody>
          <a:bodyPr/>
          <a:lstStyle/>
          <a:p>
            <a:pPr algn="ctr"/>
            <a:r>
              <a:rPr lang="en-US" b="1" dirty="0">
                <a:latin typeface="+mn-lt"/>
                <a:cs typeface="Times New Roman" panose="02020603050405020304" pitchFamily="18" charset="0"/>
              </a:rPr>
              <a:t>Questions?</a:t>
            </a:r>
          </a:p>
        </p:txBody>
      </p:sp>
      <p:sp>
        <p:nvSpPr>
          <p:cNvPr id="3" name="Text Placeholder 2">
            <a:extLst>
              <a:ext uri="{FF2B5EF4-FFF2-40B4-BE49-F238E27FC236}">
                <a16:creationId xmlns:a16="http://schemas.microsoft.com/office/drawing/2014/main" id="{013366A0-0692-7648-87DB-C88A7D0E4A97}"/>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9956561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00E279-EC22-1647-84C9-33AABA7C547E}"/>
              </a:ext>
            </a:extLst>
          </p:cNvPr>
          <p:cNvSpPr>
            <a:spLocks noGrp="1"/>
          </p:cNvSpPr>
          <p:nvPr>
            <p:ph type="title"/>
          </p:nvPr>
        </p:nvSpPr>
        <p:spPr/>
        <p:txBody>
          <a:bodyPr/>
          <a:lstStyle/>
          <a:p>
            <a:pPr algn="ctr"/>
            <a:r>
              <a:rPr lang="en-US" b="1" dirty="0">
                <a:solidFill>
                  <a:srgbClr val="0070C0"/>
                </a:solidFill>
                <a:cs typeface="Times New Roman" panose="02020603050405020304" pitchFamily="18" charset="0"/>
              </a:rPr>
              <a:t>Overview</a:t>
            </a:r>
          </a:p>
        </p:txBody>
      </p:sp>
      <p:sp>
        <p:nvSpPr>
          <p:cNvPr id="3" name="Content Placeholder 2">
            <a:extLst>
              <a:ext uri="{FF2B5EF4-FFF2-40B4-BE49-F238E27FC236}">
                <a16:creationId xmlns:a16="http://schemas.microsoft.com/office/drawing/2014/main" id="{57277BD0-BAC2-294F-AC02-22E57EC0B2CC}"/>
              </a:ext>
            </a:extLst>
          </p:cNvPr>
          <p:cNvSpPr>
            <a:spLocks noGrp="1"/>
          </p:cNvSpPr>
          <p:nvPr>
            <p:ph idx="1"/>
          </p:nvPr>
        </p:nvSpPr>
        <p:spPr/>
        <p:txBody>
          <a:bodyPr/>
          <a:lstStyle/>
          <a:p>
            <a:r>
              <a:rPr lang="en-US" dirty="0"/>
              <a:t>AB 705 Overview</a:t>
            </a:r>
          </a:p>
          <a:p>
            <a:pPr lvl="1"/>
            <a:r>
              <a:rPr lang="en-US" dirty="0"/>
              <a:t>Impact of AB 705</a:t>
            </a:r>
          </a:p>
          <a:p>
            <a:pPr lvl="1"/>
            <a:r>
              <a:rPr lang="en-US" dirty="0"/>
              <a:t>Concerns and Considerations</a:t>
            </a:r>
          </a:p>
          <a:p>
            <a:r>
              <a:rPr lang="en-US" dirty="0"/>
              <a:t>Guided Pathways Overview</a:t>
            </a:r>
          </a:p>
          <a:p>
            <a:pPr lvl="1"/>
            <a:r>
              <a:rPr lang="en-US" dirty="0"/>
              <a:t>Impact on Course Offerings</a:t>
            </a:r>
          </a:p>
          <a:p>
            <a:pPr lvl="1"/>
            <a:r>
              <a:rPr lang="en-US" dirty="0"/>
              <a:t>Impact on the Classroom</a:t>
            </a:r>
          </a:p>
          <a:p>
            <a:r>
              <a:rPr lang="en-US" dirty="0"/>
              <a:t>Intersections and Implications</a:t>
            </a:r>
          </a:p>
          <a:p>
            <a:r>
              <a:rPr lang="en-US"/>
              <a:t>Questions</a:t>
            </a:r>
            <a:endParaRPr lang="en-US" dirty="0"/>
          </a:p>
        </p:txBody>
      </p:sp>
    </p:spTree>
    <p:extLst>
      <p:ext uri="{BB962C8B-B14F-4D97-AF65-F5344CB8AC3E}">
        <p14:creationId xmlns:p14="http://schemas.microsoft.com/office/powerpoint/2010/main" val="38267983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96950-D34E-614C-8F41-38BFE69F025F}"/>
              </a:ext>
            </a:extLst>
          </p:cNvPr>
          <p:cNvSpPr>
            <a:spLocks noGrp="1"/>
          </p:cNvSpPr>
          <p:nvPr>
            <p:ph type="title"/>
          </p:nvPr>
        </p:nvSpPr>
        <p:spPr/>
        <p:txBody>
          <a:bodyPr/>
          <a:lstStyle/>
          <a:p>
            <a:r>
              <a:rPr lang="en-US" b="1" dirty="0">
                <a:latin typeface="+mn-lt"/>
                <a:cs typeface="Times New Roman" panose="02020603050405020304" pitchFamily="18" charset="0"/>
              </a:rPr>
              <a:t>Requirements for implementing ab 705</a:t>
            </a:r>
          </a:p>
        </p:txBody>
      </p:sp>
      <p:sp>
        <p:nvSpPr>
          <p:cNvPr id="3" name="Text Placeholder 2">
            <a:extLst>
              <a:ext uri="{FF2B5EF4-FFF2-40B4-BE49-F238E27FC236}">
                <a16:creationId xmlns:a16="http://schemas.microsoft.com/office/drawing/2014/main" id="{7F6C7124-7892-0A40-9D6C-F951E981DF5C}"/>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965759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a:solidFill>
                  <a:srgbClr val="0070C0"/>
                </a:solidFill>
                <a:latin typeface="arial" charset="0"/>
                <a:ea typeface="Times New Roman" charset="0"/>
                <a:cs typeface="Times New Roman" charset="0"/>
              </a:rPr>
              <a:t>AB 705</a:t>
            </a:r>
          </a:p>
        </p:txBody>
      </p:sp>
      <p:sp>
        <p:nvSpPr>
          <p:cNvPr id="3" name="Content Placeholder 2"/>
          <p:cNvSpPr>
            <a:spLocks noGrp="1"/>
          </p:cNvSpPr>
          <p:nvPr>
            <p:ph idx="1"/>
          </p:nvPr>
        </p:nvSpPr>
        <p:spPr>
          <a:xfrm>
            <a:off x="424543" y="1436914"/>
            <a:ext cx="11381014" cy="5127172"/>
          </a:xfrm>
        </p:spPr>
        <p:txBody>
          <a:bodyPr>
            <a:noAutofit/>
          </a:bodyPr>
          <a:lstStyle/>
          <a:p>
            <a:pPr>
              <a:lnSpc>
                <a:spcPct val="110000"/>
              </a:lnSpc>
              <a:spcBef>
                <a:spcPts val="600"/>
              </a:spcBef>
              <a:buClr>
                <a:srgbClr val="0070C0"/>
              </a:buClr>
              <a:buFont typeface="Arial" panose="020B0604020202020204" pitchFamily="34" charset="0"/>
              <a:buChar char="•"/>
            </a:pPr>
            <a:r>
              <a:rPr lang="en-US" dirty="0">
                <a:ea typeface="Times New Roman" charset="0"/>
                <a:cs typeface="Times New Roman" panose="02020603050405020304" pitchFamily="18" charset="0"/>
              </a:rPr>
              <a:t>AB 705 (signed October 13, 2017) requires colleges to use one or more of the following when placing students into courses in math and English:</a:t>
            </a:r>
          </a:p>
          <a:p>
            <a:pPr lvl="1">
              <a:lnSpc>
                <a:spcPct val="110000"/>
              </a:lnSpc>
              <a:spcBef>
                <a:spcPts val="600"/>
              </a:spcBef>
              <a:buClr>
                <a:srgbClr val="0070C0"/>
              </a:buClr>
              <a:buFont typeface="Arial" panose="020B0604020202020204" pitchFamily="34" charset="0"/>
              <a:buChar char="•"/>
            </a:pPr>
            <a:r>
              <a:rPr lang="en-US" sz="2800" dirty="0">
                <a:ea typeface="Times New Roman" charset="0"/>
                <a:cs typeface="Times New Roman" panose="02020603050405020304" pitchFamily="18" charset="0"/>
              </a:rPr>
              <a:t>High School Coursework</a:t>
            </a:r>
          </a:p>
          <a:p>
            <a:pPr lvl="1">
              <a:lnSpc>
                <a:spcPct val="110000"/>
              </a:lnSpc>
              <a:spcBef>
                <a:spcPts val="600"/>
              </a:spcBef>
              <a:buClr>
                <a:srgbClr val="0070C0"/>
              </a:buClr>
              <a:buFont typeface="Arial" panose="020B0604020202020204" pitchFamily="34" charset="0"/>
              <a:buChar char="•"/>
            </a:pPr>
            <a:r>
              <a:rPr lang="en-US" sz="2800" dirty="0">
                <a:ea typeface="Times New Roman" charset="0"/>
                <a:cs typeface="Times New Roman" panose="02020603050405020304" pitchFamily="18" charset="0"/>
              </a:rPr>
              <a:t>High School GPA</a:t>
            </a:r>
          </a:p>
          <a:p>
            <a:pPr lvl="1">
              <a:lnSpc>
                <a:spcPct val="110000"/>
              </a:lnSpc>
              <a:spcBef>
                <a:spcPts val="600"/>
              </a:spcBef>
              <a:buClr>
                <a:srgbClr val="0070C0"/>
              </a:buClr>
              <a:buFont typeface="Arial" panose="020B0604020202020204" pitchFamily="34" charset="0"/>
              <a:buChar char="•"/>
            </a:pPr>
            <a:r>
              <a:rPr lang="en-US" sz="2800" dirty="0">
                <a:ea typeface="Times New Roman" charset="0"/>
                <a:cs typeface="Times New Roman" panose="02020603050405020304" pitchFamily="18" charset="0"/>
              </a:rPr>
              <a:t>High School Grades </a:t>
            </a:r>
          </a:p>
          <a:p>
            <a:pPr>
              <a:lnSpc>
                <a:spcPct val="110000"/>
              </a:lnSpc>
              <a:spcBef>
                <a:spcPts val="600"/>
              </a:spcBef>
              <a:buClr>
                <a:srgbClr val="0070C0"/>
              </a:buClr>
              <a:buFont typeface="Arial" panose="020B0604020202020204" pitchFamily="34" charset="0"/>
              <a:buChar char="•"/>
            </a:pPr>
            <a:endParaRPr lang="en-US" dirty="0">
              <a:ea typeface="Times New Roman" charset="0"/>
              <a:cs typeface="Times New Roman" panose="02020603050405020304" pitchFamily="18" charset="0"/>
            </a:endParaRPr>
          </a:p>
          <a:p>
            <a:pPr>
              <a:lnSpc>
                <a:spcPct val="110000"/>
              </a:lnSpc>
              <a:spcBef>
                <a:spcPts val="600"/>
              </a:spcBef>
              <a:buClr>
                <a:srgbClr val="0070C0"/>
              </a:buClr>
              <a:buFont typeface="Arial" panose="020B0604020202020204" pitchFamily="34" charset="0"/>
              <a:buChar char="•"/>
            </a:pPr>
            <a:r>
              <a:rPr lang="en-US" dirty="0">
                <a:ea typeface="Times New Roman" charset="0"/>
                <a:cs typeface="Times New Roman" panose="02020603050405020304" pitchFamily="18" charset="0"/>
              </a:rPr>
              <a:t>If colleges are not able to obtain official transcript data, they can use self-reported data or guided placement.</a:t>
            </a:r>
          </a:p>
          <a:p>
            <a:pPr>
              <a:lnSpc>
                <a:spcPct val="110000"/>
              </a:lnSpc>
              <a:spcBef>
                <a:spcPts val="600"/>
              </a:spcBef>
              <a:buClr>
                <a:srgbClr val="0070C0"/>
              </a:buClr>
              <a:buFont typeface="Arial" panose="020B0604020202020204" pitchFamily="34" charset="0"/>
              <a:buChar char="•"/>
            </a:pPr>
            <a:endParaRPr lang="en-US" sz="2200" dirty="0">
              <a:latin typeface="Times New Roman" panose="02020603050405020304" pitchFamily="18" charset="0"/>
              <a:ea typeface="Times New Roman" charset="0"/>
              <a:cs typeface="Times New Roman" panose="02020603050405020304" pitchFamily="18" charset="0"/>
            </a:endParaRPr>
          </a:p>
          <a:p>
            <a:pPr>
              <a:lnSpc>
                <a:spcPct val="110000"/>
              </a:lnSpc>
              <a:spcBef>
                <a:spcPts val="600"/>
              </a:spcBef>
              <a:buClr>
                <a:srgbClr val="0070C0"/>
              </a:buClr>
              <a:buFont typeface="Arial" panose="020B0604020202020204" pitchFamily="34" charset="0"/>
              <a:buChar char="•"/>
            </a:pPr>
            <a:endParaRPr lang="en-US" sz="2200" dirty="0">
              <a:latin typeface="Times New Roman" panose="02020603050405020304" pitchFamily="18" charset="0"/>
              <a:ea typeface="Times New Roman" charset="0"/>
              <a:cs typeface="Times New Roman" panose="02020603050405020304" pitchFamily="18" charset="0"/>
            </a:endParaRPr>
          </a:p>
        </p:txBody>
      </p:sp>
    </p:spTree>
    <p:extLst>
      <p:ext uri="{BB962C8B-B14F-4D97-AF65-F5344CB8AC3E}">
        <p14:creationId xmlns:p14="http://schemas.microsoft.com/office/powerpoint/2010/main" val="15236993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D1E57-02C5-804C-8EC6-DE57DB3D4562}"/>
              </a:ext>
            </a:extLst>
          </p:cNvPr>
          <p:cNvSpPr>
            <a:spLocks noGrp="1"/>
          </p:cNvSpPr>
          <p:nvPr>
            <p:ph type="title"/>
          </p:nvPr>
        </p:nvSpPr>
        <p:spPr/>
        <p:txBody>
          <a:bodyPr/>
          <a:lstStyle/>
          <a:p>
            <a:pPr algn="ctr"/>
            <a:r>
              <a:rPr lang="en-US" b="1" dirty="0">
                <a:solidFill>
                  <a:srgbClr val="0070C0"/>
                </a:solidFill>
                <a:latin typeface="arial" charset="0"/>
                <a:ea typeface="Times New Roman" charset="0"/>
                <a:cs typeface="Times New Roman" charset="0"/>
              </a:rPr>
              <a:t>SAMPLE - Default Rules for English</a:t>
            </a:r>
            <a:endParaRPr lang="en-US" dirty="0">
              <a:latin typeface="arial" charset="0"/>
            </a:endParaRPr>
          </a:p>
        </p:txBody>
      </p:sp>
      <p:graphicFrame>
        <p:nvGraphicFramePr>
          <p:cNvPr id="4" name="Content Placeholder 3">
            <a:extLst>
              <a:ext uri="{FF2B5EF4-FFF2-40B4-BE49-F238E27FC236}">
                <a16:creationId xmlns:a16="http://schemas.microsoft.com/office/drawing/2014/main" id="{FBDC222C-56F6-834F-ADA7-9B7EABADEE99}"/>
              </a:ext>
            </a:extLst>
          </p:cNvPr>
          <p:cNvGraphicFramePr>
            <a:graphicFrameLocks noGrp="1"/>
          </p:cNvGraphicFramePr>
          <p:nvPr>
            <p:ph idx="1"/>
            <p:extLst>
              <p:ext uri="{D42A27DB-BD31-4B8C-83A1-F6EECF244321}">
                <p14:modId xmlns:p14="http://schemas.microsoft.com/office/powerpoint/2010/main" val="2322943217"/>
              </p:ext>
            </p:extLst>
          </p:nvPr>
        </p:nvGraphicFramePr>
        <p:xfrm>
          <a:off x="314792" y="1524000"/>
          <a:ext cx="11617376" cy="5101652"/>
        </p:xfrm>
        <a:graphic>
          <a:graphicData uri="http://schemas.openxmlformats.org/drawingml/2006/table">
            <a:tbl>
              <a:tblPr firstRow="1" firstCol="1" bandRow="1">
                <a:tableStyleId>{FABFCF23-3B69-468F-B69F-88F6DE6A72F2}</a:tableStyleId>
              </a:tblPr>
              <a:tblGrid>
                <a:gridCol w="5808688">
                  <a:extLst>
                    <a:ext uri="{9D8B030D-6E8A-4147-A177-3AD203B41FA5}">
                      <a16:colId xmlns:a16="http://schemas.microsoft.com/office/drawing/2014/main" val="3585073641"/>
                    </a:ext>
                  </a:extLst>
                </a:gridCol>
                <a:gridCol w="5808688">
                  <a:extLst>
                    <a:ext uri="{9D8B030D-6E8A-4147-A177-3AD203B41FA5}">
                      <a16:colId xmlns:a16="http://schemas.microsoft.com/office/drawing/2014/main" val="2039306709"/>
                    </a:ext>
                  </a:extLst>
                </a:gridCol>
              </a:tblGrid>
              <a:tr h="1275413">
                <a:tc>
                  <a:txBody>
                    <a:bodyPr/>
                    <a:lstStyle/>
                    <a:p>
                      <a:pPr marL="0" marR="0" fontAlgn="base">
                        <a:spcBef>
                          <a:spcPts val="0"/>
                        </a:spcBef>
                        <a:spcAft>
                          <a:spcPts val="0"/>
                        </a:spcAft>
                      </a:pPr>
                      <a:r>
                        <a:rPr lang="en-US" sz="2400" dirty="0">
                          <a:effectLst/>
                        </a:rPr>
                        <a:t>High School Performance Metric for English</a:t>
                      </a:r>
                    </a:p>
                    <a:p>
                      <a:pPr marL="0" marR="0" fontAlgn="base">
                        <a:spcBef>
                          <a:spcPts val="0"/>
                        </a:spcBef>
                        <a:spcAft>
                          <a:spcPts val="0"/>
                        </a:spcAft>
                      </a:pPr>
                      <a:r>
                        <a:rPr lang="en-U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fontAlgn="base">
                        <a:spcBef>
                          <a:spcPts val="0"/>
                        </a:spcBef>
                        <a:spcAft>
                          <a:spcPts val="0"/>
                        </a:spcAft>
                      </a:pPr>
                      <a:r>
                        <a:rPr lang="en-US" sz="2400" dirty="0">
                          <a:effectLst/>
                        </a:rPr>
                        <a:t>Recommended AB 705 Placement for English</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80921264"/>
                  </a:ext>
                </a:extLst>
              </a:tr>
              <a:tr h="1275413">
                <a:tc>
                  <a:txBody>
                    <a:bodyPr/>
                    <a:lstStyle/>
                    <a:p>
                      <a:pPr marL="0" marR="0" fontAlgn="base">
                        <a:spcBef>
                          <a:spcPts val="0"/>
                        </a:spcBef>
                        <a:spcAft>
                          <a:spcPts val="0"/>
                        </a:spcAft>
                      </a:pPr>
                      <a:r>
                        <a:rPr lang="en-US" sz="2400" dirty="0">
                          <a:effectLst/>
                        </a:rPr>
                        <a:t>HSGPA ≥ 2.6</a:t>
                      </a:r>
                    </a:p>
                    <a:p>
                      <a:pPr marL="0" marR="0" fontAlgn="base">
                        <a:spcBef>
                          <a:spcPts val="0"/>
                        </a:spcBef>
                        <a:spcAft>
                          <a:spcPts val="0"/>
                        </a:spcAft>
                      </a:pPr>
                      <a:r>
                        <a:rPr lang="en-US" sz="2400" dirty="0">
                          <a:effectLst/>
                        </a:rPr>
                        <a:t>Throughput rate of 79%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fontAlgn="base">
                        <a:spcBef>
                          <a:spcPts val="0"/>
                        </a:spcBef>
                        <a:spcAft>
                          <a:spcPts val="0"/>
                        </a:spcAft>
                      </a:pPr>
                      <a:r>
                        <a:rPr lang="en-US" sz="2400">
                          <a:effectLst/>
                        </a:rPr>
                        <a:t>Transfer-Level English Composition</a:t>
                      </a:r>
                    </a:p>
                    <a:p>
                      <a:pPr marL="0" marR="0" fontAlgn="base">
                        <a:spcBef>
                          <a:spcPts val="0"/>
                        </a:spcBef>
                        <a:spcAft>
                          <a:spcPts val="0"/>
                        </a:spcAft>
                      </a:pPr>
                      <a:r>
                        <a:rPr lang="en-US" sz="2400">
                          <a:effectLst/>
                        </a:rPr>
                        <a:t>No additional academic or concurrent support required</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91990778"/>
                  </a:ext>
                </a:extLst>
              </a:tr>
              <a:tr h="1275413">
                <a:tc>
                  <a:txBody>
                    <a:bodyPr/>
                    <a:lstStyle/>
                    <a:p>
                      <a:pPr marL="0" marR="0" fontAlgn="base">
                        <a:spcBef>
                          <a:spcPts val="0"/>
                        </a:spcBef>
                        <a:spcAft>
                          <a:spcPts val="0"/>
                        </a:spcAft>
                      </a:pPr>
                      <a:r>
                        <a:rPr lang="en-US" sz="2400" dirty="0">
                          <a:effectLst/>
                        </a:rPr>
                        <a:t>HSGPA 1.9 - 2.6</a:t>
                      </a:r>
                    </a:p>
                    <a:p>
                      <a:pPr marL="0" marR="0" fontAlgn="base">
                        <a:spcBef>
                          <a:spcPts val="0"/>
                        </a:spcBef>
                        <a:spcAft>
                          <a:spcPts val="0"/>
                        </a:spcAft>
                      </a:pPr>
                      <a:r>
                        <a:rPr lang="en-US" sz="2400" dirty="0">
                          <a:effectLst/>
                        </a:rPr>
                        <a:t>Throughput rate of 58%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fontAlgn="base">
                        <a:spcBef>
                          <a:spcPts val="0"/>
                        </a:spcBef>
                        <a:spcAft>
                          <a:spcPts val="0"/>
                        </a:spcAft>
                      </a:pPr>
                      <a:r>
                        <a:rPr lang="en-US" sz="2400" dirty="0">
                          <a:effectLst/>
                        </a:rPr>
                        <a:t>Transfer-Level English Composition</a:t>
                      </a:r>
                    </a:p>
                    <a:p>
                      <a:pPr marL="0" marR="0" fontAlgn="base">
                        <a:spcBef>
                          <a:spcPts val="0"/>
                        </a:spcBef>
                        <a:spcAft>
                          <a:spcPts val="0"/>
                        </a:spcAft>
                      </a:pPr>
                      <a:r>
                        <a:rPr lang="en-US" sz="2400" dirty="0">
                          <a:effectLst/>
                        </a:rPr>
                        <a:t>Additional academic and concurrent support recommended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76825329"/>
                  </a:ext>
                </a:extLst>
              </a:tr>
              <a:tr h="1275413">
                <a:tc>
                  <a:txBody>
                    <a:bodyPr/>
                    <a:lstStyle/>
                    <a:p>
                      <a:pPr marL="0" marR="0" fontAlgn="base">
                        <a:spcBef>
                          <a:spcPts val="0"/>
                        </a:spcBef>
                        <a:spcAft>
                          <a:spcPts val="0"/>
                        </a:spcAft>
                      </a:pPr>
                      <a:r>
                        <a:rPr lang="en-US" sz="2400" dirty="0">
                          <a:effectLst/>
                        </a:rPr>
                        <a:t>HSGPA &lt; 1.9</a:t>
                      </a:r>
                    </a:p>
                    <a:p>
                      <a:pPr marL="0" marR="0" fontAlgn="base">
                        <a:spcBef>
                          <a:spcPts val="0"/>
                        </a:spcBef>
                        <a:spcAft>
                          <a:spcPts val="0"/>
                        </a:spcAft>
                      </a:pPr>
                      <a:r>
                        <a:rPr lang="en-US" sz="2400" dirty="0">
                          <a:effectLst/>
                        </a:rPr>
                        <a:t>Throughput rate of 42%</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fontAlgn="base">
                        <a:spcBef>
                          <a:spcPts val="0"/>
                        </a:spcBef>
                        <a:spcAft>
                          <a:spcPts val="0"/>
                        </a:spcAft>
                      </a:pPr>
                      <a:r>
                        <a:rPr lang="en-US" sz="2400" dirty="0">
                          <a:effectLst/>
                        </a:rPr>
                        <a:t>Transfer-Level English Composition</a:t>
                      </a:r>
                    </a:p>
                    <a:p>
                      <a:pPr marL="0" marR="0" fontAlgn="base">
                        <a:spcBef>
                          <a:spcPts val="0"/>
                        </a:spcBef>
                        <a:spcAft>
                          <a:spcPts val="0"/>
                        </a:spcAft>
                      </a:pPr>
                      <a:r>
                        <a:rPr lang="en-US" sz="2400" dirty="0">
                          <a:effectLst/>
                        </a:rPr>
                        <a:t>Additional academic and concurrent support strongly recommended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76192379"/>
                  </a:ext>
                </a:extLst>
              </a:tr>
            </a:tbl>
          </a:graphicData>
        </a:graphic>
      </p:graphicFrame>
      <p:sp>
        <p:nvSpPr>
          <p:cNvPr id="5" name="Rectangle 1">
            <a:extLst>
              <a:ext uri="{FF2B5EF4-FFF2-40B4-BE49-F238E27FC236}">
                <a16:creationId xmlns:a16="http://schemas.microsoft.com/office/drawing/2014/main" id="{4CCC8F93-9A60-554F-87A6-9629FDBB7404}"/>
              </a:ext>
            </a:extLst>
          </p:cNvPr>
          <p:cNvSpPr>
            <a:spLocks noChangeArrowheads="1"/>
          </p:cNvSpPr>
          <p:nvPr/>
        </p:nvSpPr>
        <p:spPr bwMode="auto">
          <a:xfrm>
            <a:off x="-3959435" y="-314325"/>
            <a:ext cx="20069825" cy="10628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986597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266D2-AB7B-E543-9D00-D5EDCD2F2963}"/>
              </a:ext>
            </a:extLst>
          </p:cNvPr>
          <p:cNvSpPr>
            <a:spLocks noGrp="1"/>
          </p:cNvSpPr>
          <p:nvPr>
            <p:ph type="title"/>
          </p:nvPr>
        </p:nvSpPr>
        <p:spPr>
          <a:xfrm>
            <a:off x="534650" y="293557"/>
            <a:ext cx="10972800" cy="838200"/>
          </a:xfrm>
        </p:spPr>
        <p:txBody>
          <a:bodyPr/>
          <a:lstStyle/>
          <a:p>
            <a:pPr algn="ctr"/>
            <a:r>
              <a:rPr lang="en-US" b="1" dirty="0">
                <a:solidFill>
                  <a:srgbClr val="0070C0"/>
                </a:solidFill>
                <a:latin typeface="Times New Roman" charset="0"/>
                <a:ea typeface="Times New Roman" charset="0"/>
                <a:cs typeface="Times New Roman" charset="0"/>
              </a:rPr>
              <a:t>Default Rules for SLAM</a:t>
            </a:r>
            <a:endParaRPr lang="en-US" dirty="0"/>
          </a:p>
        </p:txBody>
      </p:sp>
      <p:graphicFrame>
        <p:nvGraphicFramePr>
          <p:cNvPr id="4" name="Content Placeholder 3">
            <a:extLst>
              <a:ext uri="{FF2B5EF4-FFF2-40B4-BE49-F238E27FC236}">
                <a16:creationId xmlns:a16="http://schemas.microsoft.com/office/drawing/2014/main" id="{37DC9A24-D170-7944-BE8C-DEDE8430EA04}"/>
              </a:ext>
            </a:extLst>
          </p:cNvPr>
          <p:cNvGraphicFramePr>
            <a:graphicFrameLocks noGrp="1"/>
          </p:cNvGraphicFramePr>
          <p:nvPr>
            <p:ph idx="1"/>
            <p:extLst>
              <p:ext uri="{D42A27DB-BD31-4B8C-83A1-F6EECF244321}">
                <p14:modId xmlns:p14="http://schemas.microsoft.com/office/powerpoint/2010/main" val="3336729276"/>
              </p:ext>
            </p:extLst>
          </p:nvPr>
        </p:nvGraphicFramePr>
        <p:xfrm>
          <a:off x="209861" y="1131757"/>
          <a:ext cx="11877208" cy="5486400"/>
        </p:xfrm>
        <a:graphic>
          <a:graphicData uri="http://schemas.openxmlformats.org/drawingml/2006/table">
            <a:tbl>
              <a:tblPr firstRow="1" firstCol="1" bandRow="1">
                <a:tableStyleId>{FABFCF23-3B69-468F-B69F-88F6DE6A72F2}</a:tableStyleId>
              </a:tblPr>
              <a:tblGrid>
                <a:gridCol w="5938604">
                  <a:extLst>
                    <a:ext uri="{9D8B030D-6E8A-4147-A177-3AD203B41FA5}">
                      <a16:colId xmlns:a16="http://schemas.microsoft.com/office/drawing/2014/main" val="185636686"/>
                    </a:ext>
                  </a:extLst>
                </a:gridCol>
                <a:gridCol w="5938604">
                  <a:extLst>
                    <a:ext uri="{9D8B030D-6E8A-4147-A177-3AD203B41FA5}">
                      <a16:colId xmlns:a16="http://schemas.microsoft.com/office/drawing/2014/main" val="3890195531"/>
                    </a:ext>
                  </a:extLst>
                </a:gridCol>
              </a:tblGrid>
              <a:tr h="686216">
                <a:tc>
                  <a:txBody>
                    <a:bodyPr/>
                    <a:lstStyle/>
                    <a:p>
                      <a:pPr marL="0" marR="0" fontAlgn="base">
                        <a:spcBef>
                          <a:spcPts val="0"/>
                        </a:spcBef>
                        <a:spcAft>
                          <a:spcPts val="0"/>
                        </a:spcAft>
                      </a:pPr>
                      <a:r>
                        <a:rPr lang="en-US" sz="2400" dirty="0">
                          <a:effectLst/>
                        </a:rPr>
                        <a:t>High School Performance Metric for Statistics/Liberal Arts Mathematics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fontAlgn="base">
                        <a:spcBef>
                          <a:spcPts val="0"/>
                        </a:spcBef>
                        <a:spcAft>
                          <a:spcPts val="0"/>
                        </a:spcAft>
                      </a:pPr>
                      <a:r>
                        <a:rPr lang="en-US" sz="2400">
                          <a:effectLst/>
                        </a:rPr>
                        <a:t>Recommended AB 705 Placement for Statistics/Liberal Arts Mathematics</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33305776"/>
                  </a:ext>
                </a:extLst>
              </a:tr>
              <a:tr h="1372433">
                <a:tc>
                  <a:txBody>
                    <a:bodyPr/>
                    <a:lstStyle/>
                    <a:p>
                      <a:pPr marL="0" marR="0" fontAlgn="base">
                        <a:spcBef>
                          <a:spcPts val="0"/>
                        </a:spcBef>
                        <a:spcAft>
                          <a:spcPts val="0"/>
                        </a:spcAft>
                      </a:pPr>
                      <a:r>
                        <a:rPr lang="en-US" sz="2400" dirty="0">
                          <a:effectLst/>
                        </a:rPr>
                        <a:t>HSGPA ≥ 3.0</a:t>
                      </a:r>
                    </a:p>
                    <a:p>
                      <a:pPr marL="0" marR="0" fontAlgn="base">
                        <a:spcBef>
                          <a:spcPts val="0"/>
                        </a:spcBef>
                        <a:spcAft>
                          <a:spcPts val="0"/>
                        </a:spcAft>
                      </a:pPr>
                      <a:r>
                        <a:rPr lang="en-US" sz="2400" dirty="0">
                          <a:effectLst/>
                        </a:rPr>
                        <a:t>Throughput rate of 75%</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fontAlgn="base">
                        <a:spcBef>
                          <a:spcPts val="0"/>
                        </a:spcBef>
                        <a:spcAft>
                          <a:spcPts val="0"/>
                        </a:spcAft>
                      </a:pPr>
                      <a:r>
                        <a:rPr lang="en-US" sz="2400">
                          <a:effectLst/>
                        </a:rPr>
                        <a:t>Transfer-Level Statistics/Liberal Arts Mathematics</a:t>
                      </a:r>
                    </a:p>
                    <a:p>
                      <a:pPr marL="0" marR="0" fontAlgn="base">
                        <a:spcBef>
                          <a:spcPts val="0"/>
                        </a:spcBef>
                        <a:spcAft>
                          <a:spcPts val="0"/>
                        </a:spcAft>
                      </a:pPr>
                      <a:r>
                        <a:rPr lang="en-US" sz="2400">
                          <a:effectLst/>
                        </a:rPr>
                        <a:t>No additional academic or concurrent support required for students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530069"/>
                  </a:ext>
                </a:extLst>
              </a:tr>
              <a:tr h="1372433">
                <a:tc>
                  <a:txBody>
                    <a:bodyPr/>
                    <a:lstStyle/>
                    <a:p>
                      <a:pPr marL="0" marR="0" fontAlgn="base">
                        <a:spcBef>
                          <a:spcPts val="0"/>
                        </a:spcBef>
                        <a:spcAft>
                          <a:spcPts val="0"/>
                        </a:spcAft>
                      </a:pPr>
                      <a:r>
                        <a:rPr lang="en-US" sz="2400" dirty="0">
                          <a:effectLst/>
                        </a:rPr>
                        <a:t>HSGPA from 2.3 to 2.9</a:t>
                      </a:r>
                    </a:p>
                    <a:p>
                      <a:pPr marL="0" marR="0" fontAlgn="base">
                        <a:spcBef>
                          <a:spcPts val="0"/>
                        </a:spcBef>
                        <a:spcAft>
                          <a:spcPts val="0"/>
                        </a:spcAft>
                      </a:pPr>
                      <a:r>
                        <a:rPr lang="en-US" sz="2400" dirty="0">
                          <a:effectLst/>
                        </a:rPr>
                        <a:t>Throughput rate of 48%</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fontAlgn="base">
                        <a:spcBef>
                          <a:spcPts val="0"/>
                        </a:spcBef>
                        <a:spcAft>
                          <a:spcPts val="0"/>
                        </a:spcAft>
                      </a:pPr>
                      <a:r>
                        <a:rPr lang="en-US" sz="2400">
                          <a:effectLst/>
                        </a:rPr>
                        <a:t>Transfer-Level Statistics/Liberal Arts Mathematics</a:t>
                      </a:r>
                    </a:p>
                    <a:p>
                      <a:pPr marL="0" marR="0" fontAlgn="base">
                        <a:spcBef>
                          <a:spcPts val="0"/>
                        </a:spcBef>
                        <a:spcAft>
                          <a:spcPts val="0"/>
                        </a:spcAft>
                      </a:pPr>
                      <a:r>
                        <a:rPr lang="en-US" sz="2400">
                          <a:effectLst/>
                        </a:rPr>
                        <a:t>Additional academic and concurrent support recommended for students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38797999"/>
                  </a:ext>
                </a:extLst>
              </a:tr>
              <a:tr h="1715541">
                <a:tc>
                  <a:txBody>
                    <a:bodyPr/>
                    <a:lstStyle/>
                    <a:p>
                      <a:pPr marL="0" marR="0" fontAlgn="base">
                        <a:spcBef>
                          <a:spcPts val="0"/>
                        </a:spcBef>
                        <a:spcAft>
                          <a:spcPts val="0"/>
                        </a:spcAft>
                      </a:pPr>
                      <a:r>
                        <a:rPr lang="en-US" sz="2400">
                          <a:effectLst/>
                        </a:rPr>
                        <a:t>HSGPA &lt; 2.3</a:t>
                      </a:r>
                    </a:p>
                    <a:p>
                      <a:pPr marL="0" marR="0" fontAlgn="base">
                        <a:spcBef>
                          <a:spcPts val="0"/>
                        </a:spcBef>
                        <a:spcAft>
                          <a:spcPts val="0"/>
                        </a:spcAft>
                      </a:pPr>
                      <a:r>
                        <a:rPr lang="en-US" sz="2400">
                          <a:effectLst/>
                        </a:rPr>
                        <a:t>Throughput rate of 29%</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fontAlgn="base">
                        <a:spcBef>
                          <a:spcPts val="0"/>
                        </a:spcBef>
                        <a:spcAft>
                          <a:spcPts val="0"/>
                        </a:spcAft>
                      </a:pPr>
                      <a:r>
                        <a:rPr lang="en-US" sz="2400" dirty="0">
                          <a:effectLst/>
                        </a:rPr>
                        <a:t>Transfer-Level Statistics/Liberal Arts Mathematics</a:t>
                      </a:r>
                    </a:p>
                    <a:p>
                      <a:pPr marL="0" marR="0" fontAlgn="base">
                        <a:spcBef>
                          <a:spcPts val="0"/>
                        </a:spcBef>
                        <a:spcAft>
                          <a:spcPts val="0"/>
                        </a:spcAft>
                      </a:pPr>
                      <a:r>
                        <a:rPr lang="en-US" sz="2400" dirty="0">
                          <a:effectLst/>
                        </a:rPr>
                        <a:t>Additional academic and concurrent support strongly recommended for students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62080721"/>
                  </a:ext>
                </a:extLst>
              </a:tr>
            </a:tbl>
          </a:graphicData>
        </a:graphic>
      </p:graphicFrame>
    </p:spTree>
    <p:extLst>
      <p:ext uri="{BB962C8B-B14F-4D97-AF65-F5344CB8AC3E}">
        <p14:creationId xmlns:p14="http://schemas.microsoft.com/office/powerpoint/2010/main" val="41633525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C7E22-9F0F-7349-B55B-43E66A0FD9B0}"/>
              </a:ext>
            </a:extLst>
          </p:cNvPr>
          <p:cNvSpPr>
            <a:spLocks noGrp="1"/>
          </p:cNvSpPr>
          <p:nvPr>
            <p:ph type="title"/>
          </p:nvPr>
        </p:nvSpPr>
        <p:spPr/>
        <p:txBody>
          <a:bodyPr/>
          <a:lstStyle/>
          <a:p>
            <a:pPr algn="ctr"/>
            <a:r>
              <a:rPr lang="en-US" b="1" dirty="0">
                <a:solidFill>
                  <a:srgbClr val="0070C0"/>
                </a:solidFill>
                <a:latin typeface="Times New Roman" charset="0"/>
                <a:ea typeface="Times New Roman" charset="0"/>
                <a:cs typeface="Times New Roman" charset="0"/>
              </a:rPr>
              <a:t>Default Rules for B-STEM</a:t>
            </a:r>
            <a:endParaRPr lang="en-US" dirty="0"/>
          </a:p>
        </p:txBody>
      </p:sp>
      <p:graphicFrame>
        <p:nvGraphicFramePr>
          <p:cNvPr id="4" name="Content Placeholder 3">
            <a:extLst>
              <a:ext uri="{FF2B5EF4-FFF2-40B4-BE49-F238E27FC236}">
                <a16:creationId xmlns:a16="http://schemas.microsoft.com/office/drawing/2014/main" id="{607EB1BC-2DA8-8D4C-AA97-7A88CA4D4C58}"/>
              </a:ext>
            </a:extLst>
          </p:cNvPr>
          <p:cNvGraphicFramePr>
            <a:graphicFrameLocks noGrp="1"/>
          </p:cNvGraphicFramePr>
          <p:nvPr>
            <p:ph idx="1"/>
            <p:extLst>
              <p:ext uri="{D42A27DB-BD31-4B8C-83A1-F6EECF244321}">
                <p14:modId xmlns:p14="http://schemas.microsoft.com/office/powerpoint/2010/main" val="1157643758"/>
              </p:ext>
            </p:extLst>
          </p:nvPr>
        </p:nvGraphicFramePr>
        <p:xfrm>
          <a:off x="404733" y="1524000"/>
          <a:ext cx="11192656" cy="4952584"/>
        </p:xfrm>
        <a:graphic>
          <a:graphicData uri="http://schemas.openxmlformats.org/drawingml/2006/table">
            <a:tbl>
              <a:tblPr firstRow="1" firstCol="1" bandRow="1">
                <a:tableStyleId>{FABFCF23-3B69-468F-B69F-88F6DE6A72F2}</a:tableStyleId>
              </a:tblPr>
              <a:tblGrid>
                <a:gridCol w="5596328">
                  <a:extLst>
                    <a:ext uri="{9D8B030D-6E8A-4147-A177-3AD203B41FA5}">
                      <a16:colId xmlns:a16="http://schemas.microsoft.com/office/drawing/2014/main" val="2687352158"/>
                    </a:ext>
                  </a:extLst>
                </a:gridCol>
                <a:gridCol w="5596328">
                  <a:extLst>
                    <a:ext uri="{9D8B030D-6E8A-4147-A177-3AD203B41FA5}">
                      <a16:colId xmlns:a16="http://schemas.microsoft.com/office/drawing/2014/main" val="1731739544"/>
                    </a:ext>
                  </a:extLst>
                </a:gridCol>
              </a:tblGrid>
              <a:tr h="632252">
                <a:tc>
                  <a:txBody>
                    <a:bodyPr/>
                    <a:lstStyle/>
                    <a:p>
                      <a:pPr marL="0" marR="0" fontAlgn="base">
                        <a:spcBef>
                          <a:spcPts val="0"/>
                        </a:spcBef>
                        <a:spcAft>
                          <a:spcPts val="0"/>
                        </a:spcAft>
                      </a:pPr>
                      <a:r>
                        <a:rPr lang="en-US" sz="2200">
                          <a:effectLst/>
                        </a:rPr>
                        <a:t>High School Performance Metric BSTEM Mathematics</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fontAlgn="base">
                        <a:spcBef>
                          <a:spcPts val="0"/>
                        </a:spcBef>
                        <a:spcAft>
                          <a:spcPts val="0"/>
                        </a:spcAft>
                      </a:pPr>
                      <a:r>
                        <a:rPr lang="en-US" sz="2200">
                          <a:effectLst/>
                        </a:rPr>
                        <a:t>Recommended AB 705 Placement for BSTEM Mathematics </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93425679"/>
                  </a:ext>
                </a:extLst>
              </a:tr>
              <a:tr h="1580630">
                <a:tc>
                  <a:txBody>
                    <a:bodyPr/>
                    <a:lstStyle/>
                    <a:p>
                      <a:pPr marL="0" marR="0" fontAlgn="base">
                        <a:spcBef>
                          <a:spcPts val="0"/>
                        </a:spcBef>
                        <a:spcAft>
                          <a:spcPts val="0"/>
                        </a:spcAft>
                      </a:pPr>
                      <a:r>
                        <a:rPr lang="en-US" sz="2200" dirty="0">
                          <a:effectLst/>
                        </a:rPr>
                        <a:t>HSGPA ≥ 3.4 </a:t>
                      </a:r>
                    </a:p>
                    <a:p>
                      <a:pPr marL="0" marR="0" fontAlgn="base">
                        <a:spcBef>
                          <a:spcPts val="0"/>
                        </a:spcBef>
                        <a:spcAft>
                          <a:spcPts val="0"/>
                        </a:spcAft>
                      </a:pPr>
                      <a:r>
                        <a:rPr lang="en-US" sz="2200" dirty="0">
                          <a:effectLst/>
                        </a:rPr>
                        <a:t>or </a:t>
                      </a:r>
                    </a:p>
                    <a:p>
                      <a:pPr marL="0" marR="0" fontAlgn="base">
                        <a:spcBef>
                          <a:spcPts val="0"/>
                        </a:spcBef>
                        <a:spcAft>
                          <a:spcPts val="0"/>
                        </a:spcAft>
                      </a:pPr>
                      <a:r>
                        <a:rPr lang="en-US" sz="2200" dirty="0">
                          <a:effectLst/>
                        </a:rPr>
                        <a:t>HSGPA ≥ 2.6 AND enrolled in a HS Calculus course</a:t>
                      </a:r>
                    </a:p>
                    <a:p>
                      <a:pPr marL="0" marR="0" fontAlgn="base">
                        <a:spcBef>
                          <a:spcPts val="0"/>
                        </a:spcBef>
                        <a:spcAft>
                          <a:spcPts val="0"/>
                        </a:spcAft>
                      </a:pPr>
                      <a:r>
                        <a:rPr lang="en-US" sz="2200" dirty="0">
                          <a:effectLst/>
                        </a:rPr>
                        <a:t>Throughput rate of 74%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fontAlgn="base">
                        <a:spcBef>
                          <a:spcPts val="0"/>
                        </a:spcBef>
                        <a:spcAft>
                          <a:spcPts val="0"/>
                        </a:spcAft>
                      </a:pPr>
                      <a:r>
                        <a:rPr lang="en-US" sz="2200">
                          <a:effectLst/>
                        </a:rPr>
                        <a:t>Transfer-Level BSTEM Mathematics</a:t>
                      </a:r>
                    </a:p>
                    <a:p>
                      <a:pPr marL="0" marR="0" fontAlgn="base">
                        <a:spcBef>
                          <a:spcPts val="0"/>
                        </a:spcBef>
                        <a:spcAft>
                          <a:spcPts val="0"/>
                        </a:spcAft>
                      </a:pPr>
                      <a:r>
                        <a:rPr lang="en-US" sz="2200">
                          <a:effectLst/>
                        </a:rPr>
                        <a:t>No additional academic or concurrent support required for students</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18660378"/>
                  </a:ext>
                </a:extLst>
              </a:tr>
              <a:tr h="1264504">
                <a:tc>
                  <a:txBody>
                    <a:bodyPr/>
                    <a:lstStyle/>
                    <a:p>
                      <a:pPr marL="0" marR="0" fontAlgn="base">
                        <a:spcBef>
                          <a:spcPts val="0"/>
                        </a:spcBef>
                        <a:spcAft>
                          <a:spcPts val="0"/>
                        </a:spcAft>
                      </a:pPr>
                      <a:r>
                        <a:rPr lang="en-US" sz="2200" dirty="0">
                          <a:effectLst/>
                        </a:rPr>
                        <a:t>HSGPA ≥2.6 or Enrolled in HS Precalculus</a:t>
                      </a:r>
                    </a:p>
                    <a:p>
                      <a:pPr marL="0" marR="0" fontAlgn="base">
                        <a:spcBef>
                          <a:spcPts val="0"/>
                        </a:spcBef>
                        <a:spcAft>
                          <a:spcPts val="0"/>
                        </a:spcAft>
                      </a:pPr>
                      <a:r>
                        <a:rPr lang="en-US" sz="2200" dirty="0">
                          <a:effectLst/>
                        </a:rPr>
                        <a:t>Throughput rate of 54%</a:t>
                      </a:r>
                    </a:p>
                    <a:p>
                      <a:pPr marL="0" marR="0" fontAlgn="base">
                        <a:spcBef>
                          <a:spcPts val="0"/>
                        </a:spcBef>
                        <a:spcAft>
                          <a:spcPts val="0"/>
                        </a:spcAft>
                      </a:pPr>
                      <a:r>
                        <a:rPr lang="en-US" sz="2200" dirty="0">
                          <a:effectLst/>
                        </a:rPr>
                        <a:t>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fontAlgn="base">
                        <a:spcBef>
                          <a:spcPts val="0"/>
                        </a:spcBef>
                        <a:spcAft>
                          <a:spcPts val="0"/>
                        </a:spcAft>
                      </a:pPr>
                      <a:r>
                        <a:rPr lang="en-US" sz="2200">
                          <a:effectLst/>
                        </a:rPr>
                        <a:t>Transfer-Level BSTEM Mathematics</a:t>
                      </a:r>
                    </a:p>
                    <a:p>
                      <a:pPr marL="0" marR="0" fontAlgn="base">
                        <a:spcBef>
                          <a:spcPts val="0"/>
                        </a:spcBef>
                        <a:spcAft>
                          <a:spcPts val="0"/>
                        </a:spcAft>
                      </a:pPr>
                      <a:r>
                        <a:rPr lang="en-US" sz="2200">
                          <a:effectLst/>
                        </a:rPr>
                        <a:t>Additional academic and concurrent support recommended for students</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67804701"/>
                  </a:ext>
                </a:extLst>
              </a:tr>
              <a:tr h="1264504">
                <a:tc>
                  <a:txBody>
                    <a:bodyPr/>
                    <a:lstStyle/>
                    <a:p>
                      <a:pPr marL="0" marR="0" fontAlgn="base">
                        <a:spcBef>
                          <a:spcPts val="0"/>
                        </a:spcBef>
                        <a:spcAft>
                          <a:spcPts val="0"/>
                        </a:spcAft>
                      </a:pPr>
                      <a:r>
                        <a:rPr lang="en-US" sz="2200" dirty="0">
                          <a:effectLst/>
                        </a:rPr>
                        <a:t>HSGPA ≤ 2.6 and no Precalculus</a:t>
                      </a:r>
                    </a:p>
                    <a:p>
                      <a:pPr marL="0" marR="0" fontAlgn="base">
                        <a:spcBef>
                          <a:spcPts val="0"/>
                        </a:spcBef>
                        <a:spcAft>
                          <a:spcPts val="0"/>
                        </a:spcAft>
                      </a:pPr>
                      <a:r>
                        <a:rPr lang="en-US" sz="2200">
                          <a:effectLst/>
                        </a:rPr>
                        <a:t>Throughput rate of 28%</a:t>
                      </a:r>
                    </a:p>
                    <a:p>
                      <a:pPr marL="0" marR="0" fontAlgn="base">
                        <a:spcBef>
                          <a:spcPts val="0"/>
                        </a:spcBef>
                        <a:spcAft>
                          <a:spcPts val="0"/>
                        </a:spcAft>
                      </a:pPr>
                      <a:r>
                        <a:rPr lang="en-US" sz="2200" dirty="0">
                          <a:effectLst/>
                        </a:rPr>
                        <a:t>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fontAlgn="base">
                        <a:spcBef>
                          <a:spcPts val="0"/>
                        </a:spcBef>
                        <a:spcAft>
                          <a:spcPts val="0"/>
                        </a:spcAft>
                      </a:pPr>
                      <a:r>
                        <a:rPr lang="en-US" sz="2200" dirty="0">
                          <a:effectLst/>
                        </a:rPr>
                        <a:t>Transfer-Level BSTEM Mathematics</a:t>
                      </a:r>
                    </a:p>
                    <a:p>
                      <a:pPr marL="0" marR="0" fontAlgn="base">
                        <a:spcBef>
                          <a:spcPts val="0"/>
                        </a:spcBef>
                        <a:spcAft>
                          <a:spcPts val="0"/>
                        </a:spcAft>
                      </a:pPr>
                      <a:r>
                        <a:rPr lang="en-US" sz="2200" dirty="0">
                          <a:effectLst/>
                        </a:rPr>
                        <a:t>Additional academic and concurrent support strongly recommended for students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08696640"/>
                  </a:ext>
                </a:extLst>
              </a:tr>
            </a:tbl>
          </a:graphicData>
        </a:graphic>
      </p:graphicFrame>
    </p:spTree>
    <p:extLst>
      <p:ext uri="{BB962C8B-B14F-4D97-AF65-F5344CB8AC3E}">
        <p14:creationId xmlns:p14="http://schemas.microsoft.com/office/powerpoint/2010/main" val="8357746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D3B3C-57C8-C844-97D8-858D8F9ADC86}"/>
              </a:ext>
            </a:extLst>
          </p:cNvPr>
          <p:cNvSpPr>
            <a:spLocks noGrp="1"/>
          </p:cNvSpPr>
          <p:nvPr>
            <p:ph type="title"/>
          </p:nvPr>
        </p:nvSpPr>
        <p:spPr/>
        <p:txBody>
          <a:bodyPr/>
          <a:lstStyle/>
          <a:p>
            <a:pPr algn="ctr"/>
            <a:r>
              <a:rPr lang="en-US" b="1" dirty="0">
                <a:solidFill>
                  <a:srgbClr val="0070C0"/>
                </a:solidFill>
                <a:latin typeface="+mn-lt"/>
                <a:cs typeface="Times New Roman" charset="0"/>
              </a:rPr>
              <a:t>What do the default rules mean?</a:t>
            </a:r>
            <a:endParaRPr lang="en-US" dirty="0">
              <a:latin typeface="+mn-lt"/>
            </a:endParaRPr>
          </a:p>
        </p:txBody>
      </p:sp>
      <p:sp>
        <p:nvSpPr>
          <p:cNvPr id="3" name="Content Placeholder 2">
            <a:extLst>
              <a:ext uri="{FF2B5EF4-FFF2-40B4-BE49-F238E27FC236}">
                <a16:creationId xmlns:a16="http://schemas.microsoft.com/office/drawing/2014/main" id="{B8852430-CCB8-9046-B820-4ECF26E6760F}"/>
              </a:ext>
            </a:extLst>
          </p:cNvPr>
          <p:cNvSpPr>
            <a:spLocks noGrp="1"/>
          </p:cNvSpPr>
          <p:nvPr>
            <p:ph idx="1"/>
          </p:nvPr>
        </p:nvSpPr>
        <p:spPr>
          <a:xfrm>
            <a:off x="609600" y="1524000"/>
            <a:ext cx="10972800" cy="4953000"/>
          </a:xfrm>
        </p:spPr>
        <p:txBody>
          <a:bodyPr>
            <a:normAutofit/>
          </a:bodyPr>
          <a:lstStyle/>
          <a:p>
            <a:r>
              <a:rPr lang="en-US" dirty="0">
                <a:cs typeface="Times New Roman" panose="02020603050405020304" pitchFamily="18" charset="0"/>
              </a:rPr>
              <a:t>Many students that would have taken basic skills courses in mathematics or English before will now be in transfer level. If you teach in these areas, you will see a wider range of student skills than before.</a:t>
            </a:r>
          </a:p>
          <a:p>
            <a:r>
              <a:rPr lang="en-US" dirty="0">
                <a:cs typeface="Times New Roman" panose="02020603050405020304" pitchFamily="18" charset="0"/>
              </a:rPr>
              <a:t>Student may choose to enroll in a basic skills, but a college cannot require it (unless the condition in the first bullet is met). Most colleges are reducing the number of sections offered in basic skills, so you could be asked to teach a new course.</a:t>
            </a:r>
          </a:p>
          <a:p>
            <a:r>
              <a:rPr lang="en-US" dirty="0">
                <a:cs typeface="Times New Roman" panose="02020603050405020304" pitchFamily="18" charset="0"/>
              </a:rPr>
              <a:t>Many colleges have created corequisite support courses to assist students in transfer level coursework and you may be asked to teach these new courses.</a:t>
            </a:r>
          </a:p>
          <a:p>
            <a:r>
              <a:rPr lang="en-US" dirty="0">
                <a:cs typeface="Times New Roman" panose="02020603050405020304" pitchFamily="18" charset="0"/>
              </a:rPr>
              <a:t>The expectations for transfer level course outcomes have not changed. Do not lower your standards just because less prepared students are in your class.</a:t>
            </a:r>
          </a:p>
        </p:txBody>
      </p:sp>
    </p:spTree>
    <p:extLst>
      <p:ext uri="{BB962C8B-B14F-4D97-AF65-F5344CB8AC3E}">
        <p14:creationId xmlns:p14="http://schemas.microsoft.com/office/powerpoint/2010/main" val="34924412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CCC">
  <a:themeElements>
    <a:clrScheme name="Custom 5">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0E20D2"/>
      </a:hlink>
      <a:folHlink>
        <a:srgbClr val="D89243"/>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extLst>
    <a:ext uri="{05A4C25C-085E-4340-85A3-A5531E510DB2}">
      <thm15:themeFamily xmlns:thm15="http://schemas.microsoft.com/office/thememl/2012/main" name="ASCCC" id="{582654A2-8F12-3146-83F7-BD9873F812BA}" vid="{58C9C3D4-CDC4-ED46-994E-B4971180DEA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ASCCC</Template>
  <TotalTime>4314</TotalTime>
  <Words>1454</Words>
  <Application>Microsoft Macintosh PowerPoint</Application>
  <PresentationFormat>Widescreen</PresentationFormat>
  <Paragraphs>183</Paragraphs>
  <Slides>28</Slides>
  <Notes>12</Notes>
  <HiddenSlides>4</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arial</vt:lpstr>
      <vt:lpstr>Calibri</vt:lpstr>
      <vt:lpstr>Times New Roman</vt:lpstr>
      <vt:lpstr>ASCCC</vt:lpstr>
      <vt:lpstr>Impact of AB 705 and Guided Pathways on Part-Time Faculty</vt:lpstr>
      <vt:lpstr>Before we get started…</vt:lpstr>
      <vt:lpstr>Overview</vt:lpstr>
      <vt:lpstr>Requirements for implementing ab 705</vt:lpstr>
      <vt:lpstr>AB 705</vt:lpstr>
      <vt:lpstr>SAMPLE - Default Rules for English</vt:lpstr>
      <vt:lpstr>Default Rules for SLAM</vt:lpstr>
      <vt:lpstr>Default Rules for B-STEM</vt:lpstr>
      <vt:lpstr>What do the default rules mean?</vt:lpstr>
      <vt:lpstr>Impact of AB 705</vt:lpstr>
      <vt:lpstr>If You Teach a Course That Requires Writing</vt:lpstr>
      <vt:lpstr>If You Teach a Course with a Math Prerequisite</vt:lpstr>
      <vt:lpstr>If You Teach English or Mathematics?</vt:lpstr>
      <vt:lpstr>Unique Concerns and Considerations for Part-Time Faculty?</vt:lpstr>
      <vt:lpstr>Special Considerations for Part-Time Faculty</vt:lpstr>
      <vt:lpstr>Guided pathways</vt:lpstr>
      <vt:lpstr>GUIDED PATHWAYS FRAMEWORKS</vt:lpstr>
      <vt:lpstr>CLARIFY the Path</vt:lpstr>
      <vt:lpstr>ENTER the Path</vt:lpstr>
      <vt:lpstr>STAY ON the Path</vt:lpstr>
      <vt:lpstr>ENSURE LEARNING</vt:lpstr>
      <vt:lpstr>PowerPoint Presentation</vt:lpstr>
      <vt:lpstr>Guided Pathways and Course Offerings</vt:lpstr>
      <vt:lpstr>Guided Pathways and the Classroom</vt:lpstr>
      <vt:lpstr>What DO AB 705 and Guided Pathways have in common?</vt:lpstr>
      <vt:lpstr>Focus on “Student Success”</vt:lpstr>
      <vt:lpstr>Revised Funding Formula</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Senate  The “10+1” and Shared Governance</dc:title>
  <dc:creator>Virginia May</dc:creator>
  <cp:lastModifiedBy>Rutan, Craig</cp:lastModifiedBy>
  <cp:revision>236</cp:revision>
  <cp:lastPrinted>2019-02-17T16:49:51Z</cp:lastPrinted>
  <dcterms:created xsi:type="dcterms:W3CDTF">2019-02-13T17:10:07Z</dcterms:created>
  <dcterms:modified xsi:type="dcterms:W3CDTF">2019-02-23T01:09:10Z</dcterms:modified>
</cp:coreProperties>
</file>