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handoutMasterIdLst>
    <p:handoutMasterId r:id="rId31"/>
  </p:handoutMasterIdLst>
  <p:sldIdLst>
    <p:sldId id="256" r:id="rId2"/>
    <p:sldId id="537" r:id="rId3"/>
    <p:sldId id="559" r:id="rId4"/>
    <p:sldId id="545" r:id="rId5"/>
    <p:sldId id="557" r:id="rId6"/>
    <p:sldId id="561" r:id="rId7"/>
    <p:sldId id="564" r:id="rId8"/>
    <p:sldId id="562" r:id="rId9"/>
    <p:sldId id="563" r:id="rId10"/>
    <p:sldId id="549" r:id="rId11"/>
    <p:sldId id="540" r:id="rId12"/>
    <p:sldId id="541" r:id="rId13"/>
    <p:sldId id="403" r:id="rId14"/>
    <p:sldId id="555" r:id="rId15"/>
    <p:sldId id="257" r:id="rId16"/>
    <p:sldId id="263" r:id="rId17"/>
    <p:sldId id="554" r:id="rId18"/>
    <p:sldId id="262" r:id="rId19"/>
    <p:sldId id="261" r:id="rId20"/>
    <p:sldId id="270" r:id="rId21"/>
    <p:sldId id="258" r:id="rId22"/>
    <p:sldId id="265" r:id="rId23"/>
    <p:sldId id="558" r:id="rId24"/>
    <p:sldId id="280" r:id="rId25"/>
    <p:sldId id="556" r:id="rId26"/>
    <p:sldId id="543" r:id="rId27"/>
    <p:sldId id="546" r:id="rId28"/>
    <p:sldId id="56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Hope" initials="LH" lastIdx="4" clrIdx="0">
    <p:extLst>
      <p:ext uri="{19B8F6BF-5375-455C-9EA6-DF929625EA0E}">
        <p15:presenceInfo xmlns:p15="http://schemas.microsoft.com/office/powerpoint/2012/main" userId="4e37fb1f4afc35d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6"/>
    <p:restoredTop sz="94649"/>
  </p:normalViewPr>
  <p:slideViewPr>
    <p:cSldViewPr snapToGrid="0" snapToObjects="1">
      <p:cViewPr varScale="1">
        <p:scale>
          <a:sx n="86" d="100"/>
          <a:sy n="86" d="100"/>
        </p:scale>
        <p:origin x="384"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E7C64-B68E-6C4C-B0D0-E661B3A9B395}" type="datetimeFigureOut">
              <a:rPr lang="en-US" smtClean="0"/>
              <a:t>11/2/18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598FDD-F21F-5C4C-9BBF-514D5F9F97CE}" type="slidenum">
              <a:rPr lang="en-US" smtClean="0"/>
              <a:t>‹#›</a:t>
            </a:fld>
            <a:endParaRPr lang="en-US"/>
          </a:p>
        </p:txBody>
      </p:sp>
    </p:spTree>
    <p:extLst>
      <p:ext uri="{BB962C8B-B14F-4D97-AF65-F5344CB8AC3E}">
        <p14:creationId xmlns:p14="http://schemas.microsoft.com/office/powerpoint/2010/main" val="4661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097E0-801E-744A-8175-FA19DB51F890}" type="datetimeFigureOut">
              <a:rPr lang="en-US" smtClean="0"/>
              <a:t>11/2/18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30568-8513-8240-B838-EF6D2CD343DD}" type="slidenum">
              <a:rPr lang="en-US" smtClean="0"/>
              <a:t>‹#›</a:t>
            </a:fld>
            <a:endParaRPr lang="en-US"/>
          </a:p>
        </p:txBody>
      </p:sp>
    </p:spTree>
    <p:extLst>
      <p:ext uri="{BB962C8B-B14F-4D97-AF65-F5344CB8AC3E}">
        <p14:creationId xmlns:p14="http://schemas.microsoft.com/office/powerpoint/2010/main" val="70966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changed the throughput rate to the revised adjusted predicted throughput rates, since that is the latest data.</a:t>
            </a:r>
          </a:p>
        </p:txBody>
      </p:sp>
      <p:sp>
        <p:nvSpPr>
          <p:cNvPr id="4" name="Slide Number Placeholder 3"/>
          <p:cNvSpPr>
            <a:spLocks noGrp="1"/>
          </p:cNvSpPr>
          <p:nvPr>
            <p:ph type="sldNum" sz="quarter" idx="10"/>
          </p:nvPr>
        </p:nvSpPr>
        <p:spPr/>
        <p:txBody>
          <a:bodyPr/>
          <a:lstStyle/>
          <a:p>
            <a:fld id="{82C30568-8513-8240-B838-EF6D2CD343DD}" type="slidenum">
              <a:rPr lang="en-US" smtClean="0"/>
              <a:t>11</a:t>
            </a:fld>
            <a:endParaRPr lang="en-US" dirty="0"/>
          </a:p>
        </p:txBody>
      </p:sp>
    </p:spTree>
    <p:extLst>
      <p:ext uri="{BB962C8B-B14F-4D97-AF65-F5344CB8AC3E}">
        <p14:creationId xmlns:p14="http://schemas.microsoft.com/office/powerpoint/2010/main" val="381780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t>12</a:t>
            </a:fld>
            <a:endParaRPr lang="en-US" dirty="0"/>
          </a:p>
        </p:txBody>
      </p:sp>
    </p:spTree>
    <p:extLst>
      <p:ext uri="{BB962C8B-B14F-4D97-AF65-F5344CB8AC3E}">
        <p14:creationId xmlns:p14="http://schemas.microsoft.com/office/powerpoint/2010/main" val="297576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001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85258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1858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271683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35DA3E-D01E-AD41-B24A-0A697DB152BE}"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1131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35DA3E-D01E-AD41-B24A-0A697DB152BE}"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334489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35DA3E-D01E-AD41-B24A-0A697DB152BE}" type="datetimeFigureOut">
              <a:rPr lang="en-US" smtClean="0"/>
              <a:t>11/2/18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3D756-718A-164E-9CE8-738637616EB4}"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63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5DA3E-D01E-AD41-B24A-0A697DB152BE}" type="datetimeFigureOut">
              <a:rPr lang="en-US" smtClean="0"/>
              <a:t>11/2/18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69034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DA3E-D01E-AD41-B24A-0A697DB152BE}" type="datetimeFigureOut">
              <a:rPr lang="en-US" smtClean="0"/>
              <a:t>11/2/18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81955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299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20610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5B35DA3E-D01E-AD41-B24A-0A697DB152BE}" type="datetimeFigureOut">
              <a:rPr lang="en-US" smtClean="0"/>
              <a:t>11/2/18</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C643D756-718A-164E-9CE8-738637616EB4}" type="slidenum">
              <a:rPr lang="en-US" smtClean="0"/>
              <a:t>‹#›</a:t>
            </a:fld>
            <a:endParaRPr lang="en-US"/>
          </a:p>
        </p:txBody>
      </p:sp>
    </p:spTree>
    <p:extLst>
      <p:ext uri="{BB962C8B-B14F-4D97-AF65-F5344CB8AC3E}">
        <p14:creationId xmlns:p14="http://schemas.microsoft.com/office/powerpoint/2010/main" val="327830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8761" y="1602092"/>
            <a:ext cx="9139237" cy="1710079"/>
          </a:xfrm>
        </p:spPr>
        <p:txBody>
          <a:bodyPr anchor="ctr">
            <a:normAutofit/>
          </a:bodyPr>
          <a:lstStyle/>
          <a:p>
            <a:pPr algn="ctr"/>
            <a:r>
              <a:rPr lang="en-US" sz="4000" b="1" dirty="0">
                <a:solidFill>
                  <a:srgbClr val="0070C0"/>
                </a:solidFill>
                <a:latin typeface="Times New Roman" panose="02020603050405020304" pitchFamily="18" charset="0"/>
                <a:ea typeface="Times New Roman" charset="0"/>
                <a:cs typeface="Times New Roman" panose="02020603050405020304" pitchFamily="18" charset="0"/>
              </a:rPr>
              <a:t>AB 705 – </a:t>
            </a:r>
            <a:br>
              <a:rPr lang="en-US" sz="4000" b="1" dirty="0">
                <a:solidFill>
                  <a:srgbClr val="0070C0"/>
                </a:solidFill>
                <a:latin typeface="Times New Roman" panose="02020603050405020304" pitchFamily="18" charset="0"/>
                <a:ea typeface="Times New Roman" charset="0"/>
                <a:cs typeface="Times New Roman" panose="02020603050405020304" pitchFamily="18" charset="0"/>
              </a:rPr>
            </a:br>
            <a:r>
              <a:rPr lang="en-US" sz="4000" b="1" dirty="0">
                <a:solidFill>
                  <a:srgbClr val="0070C0"/>
                </a:solidFill>
                <a:latin typeface="Times New Roman" panose="02020603050405020304" pitchFamily="18" charset="0"/>
                <a:ea typeface="Times New Roman" charset="0"/>
                <a:cs typeface="Times New Roman" panose="02020603050405020304" pitchFamily="18" charset="0"/>
              </a:rPr>
              <a:t>Getting ready for fall 2019</a:t>
            </a:r>
          </a:p>
        </p:txBody>
      </p:sp>
      <p:sp>
        <p:nvSpPr>
          <p:cNvPr id="3" name="Subtitle 2"/>
          <p:cNvSpPr>
            <a:spLocks noGrp="1"/>
          </p:cNvSpPr>
          <p:nvPr>
            <p:ph type="subTitle" idx="1"/>
          </p:nvPr>
        </p:nvSpPr>
        <p:spPr>
          <a:xfrm>
            <a:off x="766760" y="3565975"/>
            <a:ext cx="10663238" cy="3122954"/>
          </a:xfrm>
        </p:spPr>
        <p:txBody>
          <a:bodyPr>
            <a:normAutofit lnSpcReduction="10000"/>
          </a:bodyPr>
          <a:lstStyle/>
          <a:p>
            <a:r>
              <a:rPr lang="en-US" sz="2800" b="1" dirty="0">
                <a:latin typeface="Times New Roman" panose="02020603050405020304" pitchFamily="18" charset="0"/>
                <a:ea typeface="Times New Roman" charset="0"/>
                <a:cs typeface="Times New Roman" panose="02020603050405020304" pitchFamily="18" charset="0"/>
              </a:rPr>
              <a:t>Laura Hope</a:t>
            </a:r>
            <a:r>
              <a:rPr lang="en-US" sz="2800" dirty="0">
                <a:latin typeface="Times New Roman" panose="02020603050405020304" pitchFamily="18" charset="0"/>
                <a:ea typeface="Times New Roman" charset="0"/>
                <a:cs typeface="Times New Roman" panose="02020603050405020304" pitchFamily="18" charset="0"/>
              </a:rPr>
              <a:t>, Executive Vice Chancellor of Educational Services and Support</a:t>
            </a:r>
          </a:p>
          <a:p>
            <a:r>
              <a:rPr lang="en-US" sz="2800" b="1" dirty="0" err="1">
                <a:latin typeface="Times New Roman" panose="02020603050405020304" pitchFamily="18" charset="0"/>
                <a:ea typeface="Times New Roman" charset="0"/>
                <a:cs typeface="Times New Roman" panose="02020603050405020304" pitchFamily="18" charset="0"/>
              </a:rPr>
              <a:t>Ginni</a:t>
            </a:r>
            <a:r>
              <a:rPr lang="en-US" sz="2800" b="1" dirty="0">
                <a:latin typeface="Times New Roman" panose="02020603050405020304" pitchFamily="18" charset="0"/>
                <a:ea typeface="Times New Roman" charset="0"/>
                <a:cs typeface="Times New Roman" panose="02020603050405020304" pitchFamily="18" charset="0"/>
              </a:rPr>
              <a:t> May, </a:t>
            </a:r>
            <a:r>
              <a:rPr lang="en-US" sz="2800" dirty="0">
                <a:latin typeface="Times New Roman" panose="02020603050405020304" pitchFamily="18" charset="0"/>
                <a:ea typeface="Times New Roman" charset="0"/>
                <a:cs typeface="Times New Roman" panose="02020603050405020304" pitchFamily="18" charset="0"/>
              </a:rPr>
              <a:t>ASCCC Treasurer</a:t>
            </a:r>
          </a:p>
          <a:p>
            <a:r>
              <a:rPr lang="en-US" sz="2800" b="1" dirty="0">
                <a:latin typeface="Times New Roman" panose="02020603050405020304" pitchFamily="18" charset="0"/>
                <a:ea typeface="Times New Roman" charset="0"/>
                <a:cs typeface="Times New Roman" panose="02020603050405020304" pitchFamily="18" charset="0"/>
              </a:rPr>
              <a:t>Craig Rutan</a:t>
            </a:r>
            <a:r>
              <a:rPr lang="en-US" sz="2800" dirty="0">
                <a:latin typeface="Times New Roman" panose="02020603050405020304" pitchFamily="18" charset="0"/>
                <a:ea typeface="Times New Roman" charset="0"/>
                <a:cs typeface="Times New Roman" panose="02020603050405020304" pitchFamily="18" charset="0"/>
              </a:rPr>
              <a:t>, ASCCC Secretary</a:t>
            </a:r>
          </a:p>
          <a:p>
            <a:pPr algn="r"/>
            <a:endParaRPr lang="en-US" dirty="0">
              <a:latin typeface="Times New Roman" panose="02020603050405020304" pitchFamily="18" charset="0"/>
              <a:ea typeface="Times New Roman" charset="0"/>
              <a:cs typeface="Times New Roman" panose="02020603050405020304" pitchFamily="18" charset="0"/>
            </a:endParaRPr>
          </a:p>
          <a:p>
            <a:pPr algn="r"/>
            <a:endParaRPr lang="en-US" dirty="0">
              <a:latin typeface="Times New Roman" panose="02020603050405020304" pitchFamily="18" charset="0"/>
              <a:ea typeface="Times New Roman" charset="0"/>
              <a:cs typeface="Times New Roman" panose="02020603050405020304" pitchFamily="18" charset="0"/>
            </a:endParaRPr>
          </a:p>
          <a:p>
            <a:pPr algn="r"/>
            <a:r>
              <a:rPr lang="en-US" sz="1400" dirty="0">
                <a:solidFill>
                  <a:srgbClr val="FF0000"/>
                </a:solidFill>
                <a:latin typeface="Times New Roman" panose="02020603050405020304" pitchFamily="18" charset="0"/>
                <a:ea typeface="Times New Roman" charset="0"/>
                <a:cs typeface="Times New Roman" panose="02020603050405020304" pitchFamily="18" charset="0"/>
              </a:rPr>
              <a:t>2018 ASCCC Fall Plenary Session</a:t>
            </a:r>
          </a:p>
          <a:p>
            <a:pPr algn="r"/>
            <a:r>
              <a:rPr lang="en-US" sz="1400" dirty="0">
                <a:solidFill>
                  <a:srgbClr val="FF0000"/>
                </a:solidFill>
                <a:latin typeface="Times New Roman" panose="02020603050405020304" pitchFamily="18" charset="0"/>
                <a:ea typeface="Times New Roman" charset="0"/>
                <a:cs typeface="Times New Roman" panose="02020603050405020304" pitchFamily="18" charset="0"/>
              </a:rPr>
              <a:t>Irvine Marriott</a:t>
            </a:r>
          </a:p>
          <a:p>
            <a:pPr algn="l"/>
            <a:endParaRPr lang="en-US" sz="2800" dirty="0">
              <a:latin typeface="Times New Roman" panose="02020603050405020304" pitchFamily="18" charset="0"/>
              <a:ea typeface="Times New Roman" charset="0"/>
              <a:cs typeface="Times New Roman" panose="02020603050405020304" pitchFamily="18" charset="0"/>
            </a:endParaRPr>
          </a:p>
          <a:p>
            <a:endParaRPr lang="en-US" dirty="0">
              <a:latin typeface="Times New Roman" panose="02020603050405020304" pitchFamily="18" charset="0"/>
              <a:ea typeface="Times New Roman" charset="0"/>
              <a:cs typeface="Times New Roman" panose="02020603050405020304" pitchFamily="18" charset="0"/>
            </a:endParaRPr>
          </a:p>
          <a:p>
            <a:pPr algn="r"/>
            <a:endParaRPr lang="en-US" sz="2000" dirty="0">
              <a:solidFill>
                <a:srgbClr val="FF0000"/>
              </a:solidFill>
              <a:latin typeface="Times New Roman" panose="02020603050405020304" pitchFamily="18" charset="0"/>
              <a:ea typeface="Times New Roman" charset="0"/>
              <a:cs typeface="Times New Roman" panose="02020603050405020304" pitchFamily="18" charset="0"/>
            </a:endParaRPr>
          </a:p>
        </p:txBody>
      </p:sp>
      <p:pic>
        <p:nvPicPr>
          <p:cNvPr id="4" name="Picture 3" descr="ASCCC_Logo"/>
          <p:cNvPicPr/>
          <p:nvPr/>
        </p:nvPicPr>
        <p:blipFill>
          <a:blip r:embed="rId2"/>
          <a:srcRect/>
          <a:stretch>
            <a:fillRect/>
          </a:stretch>
        </p:blipFill>
        <p:spPr bwMode="auto">
          <a:xfrm>
            <a:off x="549798" y="561818"/>
            <a:ext cx="4231670" cy="786470"/>
          </a:xfrm>
          <a:prstGeom prst="rect">
            <a:avLst/>
          </a:prstGeom>
          <a:noFill/>
          <a:ln w="9525">
            <a:noFill/>
            <a:miter lim="800000"/>
            <a:headEnd/>
            <a:tailEnd/>
          </a:ln>
        </p:spPr>
      </p:pic>
      <p:pic>
        <p:nvPicPr>
          <p:cNvPr id="5" name="Picture 1" descr="page1image2437019904">
            <a:extLst>
              <a:ext uri="{FF2B5EF4-FFF2-40B4-BE49-F238E27FC236}">
                <a16:creationId xmlns:a16="http://schemas.microsoft.com/office/drawing/2014/main" id="{064852F6-9E17-9748-A7CE-BC6800BEB8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9197" y="561818"/>
            <a:ext cx="6527800" cy="81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13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7F714-FD98-6340-B738-B7593742D65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Default placement rules</a:t>
            </a:r>
          </a:p>
        </p:txBody>
      </p:sp>
    </p:spTree>
    <p:extLst>
      <p:ext uri="{BB962C8B-B14F-4D97-AF65-F5344CB8AC3E}">
        <p14:creationId xmlns:p14="http://schemas.microsoft.com/office/powerpoint/2010/main" val="1491909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D1E57-02C5-804C-8EC6-DE57DB3D4562}"/>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Default Rules for English</a:t>
            </a:r>
            <a:endParaRPr lang="en-US" dirty="0"/>
          </a:p>
        </p:txBody>
      </p:sp>
      <p:graphicFrame>
        <p:nvGraphicFramePr>
          <p:cNvPr id="4" name="Content Placeholder 3">
            <a:extLst>
              <a:ext uri="{FF2B5EF4-FFF2-40B4-BE49-F238E27FC236}">
                <a16:creationId xmlns:a16="http://schemas.microsoft.com/office/drawing/2014/main" id="{FBDC222C-56F6-834F-ADA7-9B7EABADEE99}"/>
              </a:ext>
            </a:extLst>
          </p:cNvPr>
          <p:cNvGraphicFramePr>
            <a:graphicFrameLocks noGrp="1"/>
          </p:cNvGraphicFramePr>
          <p:nvPr>
            <p:ph idx="1"/>
            <p:extLst>
              <p:ext uri="{D42A27DB-BD31-4B8C-83A1-F6EECF244321}">
                <p14:modId xmlns:p14="http://schemas.microsoft.com/office/powerpoint/2010/main" val="2322943217"/>
              </p:ext>
            </p:extLst>
          </p:nvPr>
        </p:nvGraphicFramePr>
        <p:xfrm>
          <a:off x="314792" y="1524000"/>
          <a:ext cx="11617376" cy="5101652"/>
        </p:xfrm>
        <a:graphic>
          <a:graphicData uri="http://schemas.openxmlformats.org/drawingml/2006/table">
            <a:tbl>
              <a:tblPr firstRow="1" firstCol="1" bandRow="1">
                <a:tableStyleId>{FABFCF23-3B69-468F-B69F-88F6DE6A72F2}</a:tableStyleId>
              </a:tblPr>
              <a:tblGrid>
                <a:gridCol w="5808688">
                  <a:extLst>
                    <a:ext uri="{9D8B030D-6E8A-4147-A177-3AD203B41FA5}">
                      <a16:colId xmlns:a16="http://schemas.microsoft.com/office/drawing/2014/main" val="3585073641"/>
                    </a:ext>
                  </a:extLst>
                </a:gridCol>
                <a:gridCol w="5808688">
                  <a:extLst>
                    <a:ext uri="{9D8B030D-6E8A-4147-A177-3AD203B41FA5}">
                      <a16:colId xmlns:a16="http://schemas.microsoft.com/office/drawing/2014/main" val="2039306709"/>
                    </a:ext>
                  </a:extLst>
                </a:gridCol>
              </a:tblGrid>
              <a:tr h="1275413">
                <a:tc>
                  <a:txBody>
                    <a:bodyPr/>
                    <a:lstStyle/>
                    <a:p>
                      <a:pPr marL="0" marR="0" fontAlgn="base">
                        <a:spcBef>
                          <a:spcPts val="0"/>
                        </a:spcBef>
                        <a:spcAft>
                          <a:spcPts val="0"/>
                        </a:spcAft>
                      </a:pPr>
                      <a:r>
                        <a:rPr lang="en-US" sz="2400" dirty="0">
                          <a:effectLst/>
                        </a:rPr>
                        <a:t>High School Performance Metric for English</a:t>
                      </a:r>
                    </a:p>
                    <a:p>
                      <a:pPr marL="0" marR="0" fontAlgn="base">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English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0921264"/>
                  </a:ext>
                </a:extLst>
              </a:tr>
              <a:tr h="1275413">
                <a:tc>
                  <a:txBody>
                    <a:bodyPr/>
                    <a:lstStyle/>
                    <a:p>
                      <a:pPr marL="0" marR="0" fontAlgn="base">
                        <a:spcBef>
                          <a:spcPts val="0"/>
                        </a:spcBef>
                        <a:spcAft>
                          <a:spcPts val="0"/>
                        </a:spcAft>
                      </a:pPr>
                      <a:r>
                        <a:rPr lang="en-US" sz="2400" dirty="0">
                          <a:effectLst/>
                        </a:rPr>
                        <a:t>HSGPA ≥ 2.6</a:t>
                      </a:r>
                    </a:p>
                    <a:p>
                      <a:pPr marL="0" marR="0" fontAlgn="base">
                        <a:spcBef>
                          <a:spcPts val="0"/>
                        </a:spcBef>
                        <a:spcAft>
                          <a:spcPts val="0"/>
                        </a:spcAft>
                      </a:pPr>
                      <a:r>
                        <a:rPr lang="en-US" sz="2400" dirty="0">
                          <a:effectLst/>
                        </a:rPr>
                        <a:t>Throughput rate of 79%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No additional academic or concurrent support required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1990778"/>
                  </a:ext>
                </a:extLst>
              </a:tr>
              <a:tr h="1275413">
                <a:tc>
                  <a:txBody>
                    <a:bodyPr/>
                    <a:lstStyle/>
                    <a:p>
                      <a:pPr marL="0" marR="0" fontAlgn="base">
                        <a:spcBef>
                          <a:spcPts val="0"/>
                        </a:spcBef>
                        <a:spcAft>
                          <a:spcPts val="0"/>
                        </a:spcAft>
                      </a:pPr>
                      <a:r>
                        <a:rPr lang="en-US" sz="2400" dirty="0">
                          <a:effectLst/>
                        </a:rPr>
                        <a:t>HSGPA 1.9 - 2.6</a:t>
                      </a:r>
                    </a:p>
                    <a:p>
                      <a:pPr marL="0" marR="0" fontAlgn="base">
                        <a:spcBef>
                          <a:spcPts val="0"/>
                        </a:spcBef>
                        <a:spcAft>
                          <a:spcPts val="0"/>
                        </a:spcAft>
                      </a:pPr>
                      <a:r>
                        <a:rPr lang="en-US" sz="2400" dirty="0">
                          <a:effectLst/>
                        </a:rPr>
                        <a:t>Throughput rate of 58%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6825329"/>
                  </a:ext>
                </a:extLst>
              </a:tr>
              <a:tr h="1275413">
                <a:tc>
                  <a:txBody>
                    <a:bodyPr/>
                    <a:lstStyle/>
                    <a:p>
                      <a:pPr marL="0" marR="0" fontAlgn="base">
                        <a:spcBef>
                          <a:spcPts val="0"/>
                        </a:spcBef>
                        <a:spcAft>
                          <a:spcPts val="0"/>
                        </a:spcAft>
                      </a:pPr>
                      <a:r>
                        <a:rPr lang="en-US" sz="2400" dirty="0">
                          <a:effectLst/>
                        </a:rPr>
                        <a:t>HSGPA &lt; 1.9</a:t>
                      </a:r>
                    </a:p>
                    <a:p>
                      <a:pPr marL="0" marR="0" fontAlgn="base">
                        <a:spcBef>
                          <a:spcPts val="0"/>
                        </a:spcBef>
                        <a:spcAft>
                          <a:spcPts val="0"/>
                        </a:spcAft>
                      </a:pPr>
                      <a:r>
                        <a:rPr lang="en-US" sz="2400" dirty="0">
                          <a:effectLst/>
                        </a:rPr>
                        <a:t>Throughput rate of 42%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strongly recommended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6192379"/>
                  </a:ext>
                </a:extLst>
              </a:tr>
            </a:tbl>
          </a:graphicData>
        </a:graphic>
      </p:graphicFrame>
      <p:sp>
        <p:nvSpPr>
          <p:cNvPr id="5" name="Rectangle 1">
            <a:extLst>
              <a:ext uri="{FF2B5EF4-FFF2-40B4-BE49-F238E27FC236}">
                <a16:creationId xmlns:a16="http://schemas.microsoft.com/office/drawing/2014/main" id="{4CCC8F93-9A60-554F-87A6-9629FDBB7404}"/>
              </a:ext>
            </a:extLst>
          </p:cNvPr>
          <p:cNvSpPr>
            <a:spLocks noChangeArrowheads="1"/>
          </p:cNvSpPr>
          <p:nvPr/>
        </p:nvSpPr>
        <p:spPr bwMode="auto">
          <a:xfrm>
            <a:off x="-3959435" y="-314325"/>
            <a:ext cx="20069825" cy="106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8659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266D2-AB7B-E543-9D00-D5EDCD2F2963}"/>
              </a:ext>
            </a:extLst>
          </p:cNvPr>
          <p:cNvSpPr>
            <a:spLocks noGrp="1"/>
          </p:cNvSpPr>
          <p:nvPr>
            <p:ph type="title"/>
          </p:nvPr>
        </p:nvSpPr>
        <p:spPr>
          <a:xfrm>
            <a:off x="534650" y="293557"/>
            <a:ext cx="10972800" cy="838200"/>
          </a:xfrm>
        </p:spPr>
        <p:txBody>
          <a:bodyPr/>
          <a:lstStyle/>
          <a:p>
            <a:pPr algn="ctr"/>
            <a:r>
              <a:rPr lang="en-US" b="1" dirty="0">
                <a:solidFill>
                  <a:srgbClr val="0070C0"/>
                </a:solidFill>
                <a:latin typeface="Times New Roman" charset="0"/>
                <a:ea typeface="Times New Roman" charset="0"/>
                <a:cs typeface="Times New Roman" charset="0"/>
              </a:rPr>
              <a:t>Default Rules for SLAM</a:t>
            </a:r>
            <a:endParaRPr lang="en-US" dirty="0"/>
          </a:p>
        </p:txBody>
      </p:sp>
      <p:graphicFrame>
        <p:nvGraphicFramePr>
          <p:cNvPr id="4" name="Content Placeholder 3">
            <a:extLst>
              <a:ext uri="{FF2B5EF4-FFF2-40B4-BE49-F238E27FC236}">
                <a16:creationId xmlns:a16="http://schemas.microsoft.com/office/drawing/2014/main" id="{37DC9A24-D170-7944-BE8C-DEDE8430EA04}"/>
              </a:ext>
            </a:extLst>
          </p:cNvPr>
          <p:cNvGraphicFramePr>
            <a:graphicFrameLocks noGrp="1"/>
          </p:cNvGraphicFramePr>
          <p:nvPr>
            <p:ph idx="1"/>
            <p:extLst>
              <p:ext uri="{D42A27DB-BD31-4B8C-83A1-F6EECF244321}">
                <p14:modId xmlns:p14="http://schemas.microsoft.com/office/powerpoint/2010/main" val="3336729276"/>
              </p:ext>
            </p:extLst>
          </p:nvPr>
        </p:nvGraphicFramePr>
        <p:xfrm>
          <a:off x="209861" y="1131757"/>
          <a:ext cx="11877208" cy="5486400"/>
        </p:xfrm>
        <a:graphic>
          <a:graphicData uri="http://schemas.openxmlformats.org/drawingml/2006/table">
            <a:tbl>
              <a:tblPr firstRow="1" firstCol="1" bandRow="1">
                <a:tableStyleId>{FABFCF23-3B69-468F-B69F-88F6DE6A72F2}</a:tableStyleId>
              </a:tblPr>
              <a:tblGrid>
                <a:gridCol w="5938604">
                  <a:extLst>
                    <a:ext uri="{9D8B030D-6E8A-4147-A177-3AD203B41FA5}">
                      <a16:colId xmlns:a16="http://schemas.microsoft.com/office/drawing/2014/main" val="185636686"/>
                    </a:ext>
                  </a:extLst>
                </a:gridCol>
                <a:gridCol w="5938604">
                  <a:extLst>
                    <a:ext uri="{9D8B030D-6E8A-4147-A177-3AD203B41FA5}">
                      <a16:colId xmlns:a16="http://schemas.microsoft.com/office/drawing/2014/main" val="3890195531"/>
                    </a:ext>
                  </a:extLst>
                </a:gridCol>
              </a:tblGrid>
              <a:tr h="686216">
                <a:tc>
                  <a:txBody>
                    <a:bodyPr/>
                    <a:lstStyle/>
                    <a:p>
                      <a:pPr marL="0" marR="0" fontAlgn="base">
                        <a:spcBef>
                          <a:spcPts val="0"/>
                        </a:spcBef>
                        <a:spcAft>
                          <a:spcPts val="0"/>
                        </a:spcAft>
                      </a:pPr>
                      <a:r>
                        <a:rPr lang="en-US" sz="2400" dirty="0">
                          <a:effectLst/>
                        </a:rPr>
                        <a:t>High School Performance Metric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3305776"/>
                  </a:ext>
                </a:extLst>
              </a:tr>
              <a:tr h="1372433">
                <a:tc>
                  <a:txBody>
                    <a:bodyPr/>
                    <a:lstStyle/>
                    <a:p>
                      <a:pPr marL="0" marR="0" fontAlgn="base">
                        <a:spcBef>
                          <a:spcPts val="0"/>
                        </a:spcBef>
                        <a:spcAft>
                          <a:spcPts val="0"/>
                        </a:spcAft>
                      </a:pPr>
                      <a:r>
                        <a:rPr lang="en-US" sz="2400" dirty="0">
                          <a:effectLst/>
                        </a:rPr>
                        <a:t>HSGPA ≥ 3.0</a:t>
                      </a:r>
                    </a:p>
                    <a:p>
                      <a:pPr marL="0" marR="0" fontAlgn="base">
                        <a:spcBef>
                          <a:spcPts val="0"/>
                        </a:spcBef>
                        <a:spcAft>
                          <a:spcPts val="0"/>
                        </a:spcAft>
                      </a:pPr>
                      <a:r>
                        <a:rPr lang="en-US" sz="2400" dirty="0">
                          <a:effectLst/>
                        </a:rPr>
                        <a:t>Throughput rate of 75%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No additional academic or concurrent support required for students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30069"/>
                  </a:ext>
                </a:extLst>
              </a:tr>
              <a:tr h="1372433">
                <a:tc>
                  <a:txBody>
                    <a:bodyPr/>
                    <a:lstStyle/>
                    <a:p>
                      <a:pPr marL="0" marR="0" fontAlgn="base">
                        <a:spcBef>
                          <a:spcPts val="0"/>
                        </a:spcBef>
                        <a:spcAft>
                          <a:spcPts val="0"/>
                        </a:spcAft>
                      </a:pPr>
                      <a:r>
                        <a:rPr lang="en-US" sz="2400" dirty="0">
                          <a:effectLst/>
                        </a:rPr>
                        <a:t>HSGPA from 2.3 to 2.9</a:t>
                      </a:r>
                    </a:p>
                    <a:p>
                      <a:pPr marL="0" marR="0" fontAlgn="base">
                        <a:spcBef>
                          <a:spcPts val="0"/>
                        </a:spcBef>
                        <a:spcAft>
                          <a:spcPts val="0"/>
                        </a:spcAft>
                      </a:pPr>
                      <a:r>
                        <a:rPr lang="en-US" sz="2400" dirty="0">
                          <a:effectLst/>
                        </a:rPr>
                        <a:t>Throughput rate of 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recommended for students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797999"/>
                  </a:ext>
                </a:extLst>
              </a:tr>
              <a:tr h="1715541">
                <a:tc>
                  <a:txBody>
                    <a:bodyPr/>
                    <a:lstStyle/>
                    <a:p>
                      <a:pPr marL="0" marR="0" fontAlgn="base">
                        <a:spcBef>
                          <a:spcPts val="0"/>
                        </a:spcBef>
                        <a:spcAft>
                          <a:spcPts val="0"/>
                        </a:spcAft>
                      </a:pPr>
                      <a:r>
                        <a:rPr lang="en-US" sz="2400" dirty="0">
                          <a:effectLst/>
                        </a:rPr>
                        <a:t>HSGPA &lt; 2.3</a:t>
                      </a:r>
                    </a:p>
                    <a:p>
                      <a:pPr marL="0" marR="0" fontAlgn="base">
                        <a:spcBef>
                          <a:spcPts val="0"/>
                        </a:spcBef>
                        <a:spcAft>
                          <a:spcPts val="0"/>
                        </a:spcAft>
                      </a:pPr>
                      <a:r>
                        <a:rPr lang="en-US" sz="2400" dirty="0">
                          <a:effectLst/>
                        </a:rPr>
                        <a:t>Throughput rate of 29%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strongly recommended for students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2080721"/>
                  </a:ext>
                </a:extLst>
              </a:tr>
            </a:tbl>
          </a:graphicData>
        </a:graphic>
      </p:graphicFrame>
    </p:spTree>
    <p:extLst>
      <p:ext uri="{BB962C8B-B14F-4D97-AF65-F5344CB8AC3E}">
        <p14:creationId xmlns:p14="http://schemas.microsoft.com/office/powerpoint/2010/main" val="4163352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7E22-9F0F-7349-B55B-43E66A0FD9B0}"/>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Default Rules for B-STEM</a:t>
            </a:r>
            <a:endParaRPr lang="en-US" dirty="0"/>
          </a:p>
        </p:txBody>
      </p:sp>
      <p:graphicFrame>
        <p:nvGraphicFramePr>
          <p:cNvPr id="4" name="Content Placeholder 3">
            <a:extLst>
              <a:ext uri="{FF2B5EF4-FFF2-40B4-BE49-F238E27FC236}">
                <a16:creationId xmlns:a16="http://schemas.microsoft.com/office/drawing/2014/main" id="{607EB1BC-2DA8-8D4C-AA97-7A88CA4D4C58}"/>
              </a:ext>
            </a:extLst>
          </p:cNvPr>
          <p:cNvGraphicFramePr>
            <a:graphicFrameLocks noGrp="1"/>
          </p:cNvGraphicFramePr>
          <p:nvPr>
            <p:ph idx="1"/>
            <p:extLst>
              <p:ext uri="{D42A27DB-BD31-4B8C-83A1-F6EECF244321}">
                <p14:modId xmlns:p14="http://schemas.microsoft.com/office/powerpoint/2010/main" val="483537595"/>
              </p:ext>
            </p:extLst>
          </p:nvPr>
        </p:nvGraphicFramePr>
        <p:xfrm>
          <a:off x="404733" y="1524000"/>
          <a:ext cx="11177668" cy="4693920"/>
        </p:xfrm>
        <a:graphic>
          <a:graphicData uri="http://schemas.openxmlformats.org/drawingml/2006/table">
            <a:tbl>
              <a:tblPr firstRow="1" firstCol="1" bandRow="1">
                <a:tableStyleId>{FABFCF23-3B69-468F-B69F-88F6DE6A72F2}</a:tableStyleId>
              </a:tblPr>
              <a:tblGrid>
                <a:gridCol w="5588834">
                  <a:extLst>
                    <a:ext uri="{9D8B030D-6E8A-4147-A177-3AD203B41FA5}">
                      <a16:colId xmlns:a16="http://schemas.microsoft.com/office/drawing/2014/main" val="2687352158"/>
                    </a:ext>
                  </a:extLst>
                </a:gridCol>
                <a:gridCol w="5588834">
                  <a:extLst>
                    <a:ext uri="{9D8B030D-6E8A-4147-A177-3AD203B41FA5}">
                      <a16:colId xmlns:a16="http://schemas.microsoft.com/office/drawing/2014/main" val="1731739544"/>
                    </a:ext>
                  </a:extLst>
                </a:gridCol>
              </a:tblGrid>
              <a:tr h="626553">
                <a:tc>
                  <a:txBody>
                    <a:bodyPr/>
                    <a:lstStyle/>
                    <a:p>
                      <a:pPr marL="0" marR="0" fontAlgn="base">
                        <a:spcBef>
                          <a:spcPts val="0"/>
                        </a:spcBef>
                        <a:spcAft>
                          <a:spcPts val="0"/>
                        </a:spcAft>
                      </a:pPr>
                      <a:r>
                        <a:rPr lang="en-US" sz="2200" dirty="0">
                          <a:effectLst/>
                        </a:rPr>
                        <a:t>High School Performance Metric BSTEM Mathematics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Recommended AB 705 Placement for BSTEM Mathematics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3425679"/>
                  </a:ext>
                </a:extLst>
              </a:tr>
              <a:tr h="1566382">
                <a:tc>
                  <a:txBody>
                    <a:bodyPr/>
                    <a:lstStyle/>
                    <a:p>
                      <a:pPr marL="0" marR="0" fontAlgn="base">
                        <a:spcBef>
                          <a:spcPts val="0"/>
                        </a:spcBef>
                        <a:spcAft>
                          <a:spcPts val="0"/>
                        </a:spcAft>
                      </a:pPr>
                      <a:r>
                        <a:rPr lang="en-US" sz="2200" dirty="0">
                          <a:effectLst/>
                        </a:rPr>
                        <a:t>HSGPA ≥ 3.4 </a:t>
                      </a:r>
                    </a:p>
                    <a:p>
                      <a:pPr marL="0" marR="0" fontAlgn="base">
                        <a:spcBef>
                          <a:spcPts val="0"/>
                        </a:spcBef>
                        <a:spcAft>
                          <a:spcPts val="0"/>
                        </a:spcAft>
                      </a:pPr>
                      <a:r>
                        <a:rPr lang="en-US" sz="2200" dirty="0">
                          <a:effectLst/>
                        </a:rPr>
                        <a:t>or </a:t>
                      </a:r>
                    </a:p>
                    <a:p>
                      <a:pPr marL="0" marR="0" fontAlgn="base">
                        <a:spcBef>
                          <a:spcPts val="0"/>
                        </a:spcBef>
                        <a:spcAft>
                          <a:spcPts val="0"/>
                        </a:spcAft>
                      </a:pPr>
                      <a:r>
                        <a:rPr lang="en-US" sz="2200" dirty="0">
                          <a:effectLst/>
                        </a:rPr>
                        <a:t>HSGPA ≥ 2.6 AND enrolled in a HS Calculus course</a:t>
                      </a:r>
                    </a:p>
                    <a:p>
                      <a:pPr marL="0" marR="0" fontAlgn="base">
                        <a:spcBef>
                          <a:spcPts val="0"/>
                        </a:spcBef>
                        <a:spcAft>
                          <a:spcPts val="0"/>
                        </a:spcAft>
                      </a:pPr>
                      <a:r>
                        <a:rPr lang="en-US" sz="2200" dirty="0">
                          <a:effectLst/>
                        </a:rPr>
                        <a:t>Throughput rate of 74%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No additional academic or concurrent support required for students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8660378"/>
                  </a:ext>
                </a:extLst>
              </a:tr>
              <a:tr h="1253106">
                <a:tc>
                  <a:txBody>
                    <a:bodyPr/>
                    <a:lstStyle/>
                    <a:p>
                      <a:pPr marL="0" marR="0" fontAlgn="base">
                        <a:spcBef>
                          <a:spcPts val="0"/>
                        </a:spcBef>
                        <a:spcAft>
                          <a:spcPts val="0"/>
                        </a:spcAft>
                      </a:pPr>
                      <a:r>
                        <a:rPr lang="en-US" sz="2200" dirty="0">
                          <a:effectLst/>
                        </a:rPr>
                        <a:t>HSGPA ≥2.6 or Enrolled in HS Precalculus</a:t>
                      </a:r>
                    </a:p>
                    <a:p>
                      <a:pPr marL="0" marR="0" fontAlgn="base">
                        <a:spcBef>
                          <a:spcPts val="0"/>
                        </a:spcBef>
                        <a:spcAft>
                          <a:spcPts val="0"/>
                        </a:spcAft>
                      </a:pPr>
                      <a:r>
                        <a:rPr lang="en-US" sz="2200" dirty="0">
                          <a:effectLst/>
                        </a:rPr>
                        <a:t>Throughput rate of 54%</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recommended for students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7804701"/>
                  </a:ext>
                </a:extLst>
              </a:tr>
              <a:tr h="981055">
                <a:tc>
                  <a:txBody>
                    <a:bodyPr/>
                    <a:lstStyle/>
                    <a:p>
                      <a:pPr marL="0" marR="0" fontAlgn="base">
                        <a:spcBef>
                          <a:spcPts val="0"/>
                        </a:spcBef>
                        <a:spcAft>
                          <a:spcPts val="0"/>
                        </a:spcAft>
                      </a:pPr>
                      <a:r>
                        <a:rPr lang="en-US" sz="2200" dirty="0">
                          <a:effectLst/>
                        </a:rPr>
                        <a:t>HSGPA ≤ 2.6 and no Precalculus</a:t>
                      </a:r>
                    </a:p>
                    <a:p>
                      <a:pPr marL="0" marR="0" fontAlgn="base">
                        <a:spcBef>
                          <a:spcPts val="0"/>
                        </a:spcBef>
                        <a:spcAft>
                          <a:spcPts val="0"/>
                        </a:spcAft>
                      </a:pPr>
                      <a:r>
                        <a:rPr lang="en-US" sz="2200" dirty="0">
                          <a:effectLst/>
                        </a:rPr>
                        <a:t>Throughput rate of 28%</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strongly recommended for students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8696640"/>
                  </a:ext>
                </a:extLst>
              </a:tr>
            </a:tbl>
          </a:graphicData>
        </a:graphic>
      </p:graphicFrame>
      <p:sp>
        <p:nvSpPr>
          <p:cNvPr id="3" name="Rectangle 2">
            <a:extLst>
              <a:ext uri="{FF2B5EF4-FFF2-40B4-BE49-F238E27FC236}">
                <a16:creationId xmlns:a16="http://schemas.microsoft.com/office/drawing/2014/main" id="{48B97775-0A10-FB46-AD69-20E526743CCB}"/>
              </a:ext>
            </a:extLst>
          </p:cNvPr>
          <p:cNvSpPr/>
          <p:nvPr/>
        </p:nvSpPr>
        <p:spPr>
          <a:xfrm>
            <a:off x="404733" y="6211670"/>
            <a:ext cx="11177667" cy="353943"/>
          </a:xfrm>
          <a:prstGeom prst="rect">
            <a:avLst/>
          </a:prstGeom>
        </p:spPr>
        <p:txBody>
          <a:bodyPr wrap="square">
            <a:spAutoFit/>
          </a:bodyPr>
          <a:lstStyle/>
          <a:p>
            <a:pPr algn="ctr"/>
            <a:r>
              <a:rPr lang="en-US" sz="1700" dirty="0"/>
              <a:t>This table assumes completion of Intermediate Algebra/Algebra II or equivalent such as Integrated Math III.</a:t>
            </a:r>
          </a:p>
        </p:txBody>
      </p:sp>
    </p:spTree>
    <p:extLst>
      <p:ext uri="{BB962C8B-B14F-4D97-AF65-F5344CB8AC3E}">
        <p14:creationId xmlns:p14="http://schemas.microsoft.com/office/powerpoint/2010/main" val="835774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2AAA5-0B11-0544-891C-1D35BD98754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Questions about default and local placement</a:t>
            </a:r>
          </a:p>
        </p:txBody>
      </p:sp>
    </p:spTree>
    <p:extLst>
      <p:ext uri="{BB962C8B-B14F-4D97-AF65-F5344CB8AC3E}">
        <p14:creationId xmlns:p14="http://schemas.microsoft.com/office/powerpoint/2010/main" val="948474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rmAutofit/>
          </a:bodyPr>
          <a:lstStyle/>
          <a:p>
            <a:pPr marL="0" indent="0">
              <a:buNone/>
            </a:pPr>
            <a:r>
              <a:rPr lang="en-US" sz="3200" b="1" dirty="0">
                <a:solidFill>
                  <a:srgbClr val="0070C0"/>
                </a:solidFill>
                <a:latin typeface="Times New Roman" panose="02020603050405020304" pitchFamily="18" charset="0"/>
                <a:cs typeface="Times New Roman" panose="02020603050405020304" pitchFamily="18" charset="0"/>
              </a:rPr>
              <a:t>Are colleges required to use the default placement rules?</a:t>
            </a:r>
          </a:p>
          <a:p>
            <a:pPr marL="0" indent="0">
              <a:buNone/>
            </a:pPr>
            <a:endParaRPr lang="en-US" sz="32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No, colleges are not required to use the default placement rules.</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Colleges are required to use official high school transcript data, if it is available.</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Colleges that choose to develop local placement models must demonstrate that they are at least as effective as direct placement. Validation reports due by 2021. </a:t>
            </a:r>
          </a:p>
        </p:txBody>
      </p:sp>
    </p:spTree>
    <p:extLst>
      <p:ext uri="{BB962C8B-B14F-4D97-AF65-F5344CB8AC3E}">
        <p14:creationId xmlns:p14="http://schemas.microsoft.com/office/powerpoint/2010/main" val="140054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rmAutofit lnSpcReduction="10000"/>
          </a:bodyPr>
          <a:lstStyle/>
          <a:p>
            <a:pPr marL="0" indent="0">
              <a:buNone/>
            </a:pPr>
            <a:r>
              <a:rPr lang="en-US" sz="3200" b="1" dirty="0">
                <a:solidFill>
                  <a:srgbClr val="0070C0"/>
                </a:solidFill>
                <a:latin typeface="Times New Roman" panose="02020603050405020304" pitchFamily="18" charset="0"/>
                <a:cs typeface="Times New Roman" panose="02020603050405020304" pitchFamily="18" charset="0"/>
              </a:rPr>
              <a:t>Can a college require students to take a prerequisite course that is below transfer?</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Yes, colleges are allowed to require pre-transfer prerequisites if they meet the criteria of the law.</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Colleges must demonstrate that requiring the prerequisite course produces throughput rates that are at least as high as those in the default rules.</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Throughput rates must be disaggregated by HS GPA.</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509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82D4-3516-9942-A16D-16BCAB25A309}"/>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Throughput</a:t>
            </a:r>
            <a:endParaRPr lang="en-US" dirty="0"/>
          </a:p>
        </p:txBody>
      </p:sp>
      <p:sp>
        <p:nvSpPr>
          <p:cNvPr id="3" name="Content Placeholder 2">
            <a:extLst>
              <a:ext uri="{FF2B5EF4-FFF2-40B4-BE49-F238E27FC236}">
                <a16:creationId xmlns:a16="http://schemas.microsoft.com/office/drawing/2014/main" id="{32DB1899-A889-0E4C-A4C4-10D3711E459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Throughput is the percentage of students completing transfer level in two semesters/three quarters.</a:t>
            </a:r>
          </a:p>
          <a:p>
            <a:r>
              <a:rPr lang="en-US" dirty="0">
                <a:latin typeface="Times New Roman" panose="02020603050405020304" pitchFamily="18" charset="0"/>
                <a:cs typeface="Times New Roman" panose="02020603050405020304" pitchFamily="18" charset="0"/>
              </a:rPr>
              <a:t>For example, imagine that 100 students, that all have a HS GPA &lt; 2.6, enroll in Intermediate Algebra. If 70% of those students complete Intermediate Algebra, 70 students would be eligible to enroll in transfer level. Of those 70 students, 80% enroll in College Algebra the next semester (56 students). If 60% of the students that enrolled in College Algebra are successful, 33 students would have successfully completed transfer in one year. </a:t>
            </a:r>
            <a:r>
              <a:rPr lang="en-US" b="1" dirty="0">
                <a:latin typeface="Times New Roman" panose="02020603050405020304" pitchFamily="18" charset="0"/>
                <a:cs typeface="Times New Roman" panose="02020603050405020304" pitchFamily="18" charset="0"/>
              </a:rPr>
              <a:t>This would be a throughput of 33%.</a:t>
            </a:r>
          </a:p>
          <a:p>
            <a:r>
              <a:rPr lang="en-US" dirty="0">
                <a:latin typeface="Times New Roman" panose="02020603050405020304" pitchFamily="18" charset="0"/>
                <a:cs typeface="Times New Roman" panose="02020603050405020304" pitchFamily="18" charset="0"/>
              </a:rPr>
              <a:t>For a corequisite, throughput is simply the success rate in the transfer level course for students that are also enrolled in a corequisite and then disaggregate that data by HS GPA.</a:t>
            </a:r>
          </a:p>
        </p:txBody>
      </p:sp>
    </p:spTree>
    <p:extLst>
      <p:ext uri="{BB962C8B-B14F-4D97-AF65-F5344CB8AC3E}">
        <p14:creationId xmlns:p14="http://schemas.microsoft.com/office/powerpoint/2010/main" val="1041657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Autofit/>
          </a:bodyPr>
          <a:lstStyle/>
          <a:p>
            <a:pPr marL="0" indent="0">
              <a:buNone/>
            </a:pPr>
            <a:r>
              <a:rPr lang="en-US" sz="2500" b="1" dirty="0">
                <a:solidFill>
                  <a:srgbClr val="0070C0"/>
                </a:solidFill>
                <a:latin typeface="Times New Roman" panose="02020603050405020304" pitchFamily="18" charset="0"/>
                <a:cs typeface="Times New Roman" panose="02020603050405020304" pitchFamily="18" charset="0"/>
              </a:rPr>
              <a:t>If we choose not to use the default placement rules, and we create new developmental courses, do we have two years to collect data to show that our placement rules and courses meet or exceed the results from the default placement rules?</a:t>
            </a:r>
            <a:endParaRPr lang="en-US" sz="2500" dirty="0">
              <a:solidFill>
                <a:srgbClr val="0070C0"/>
              </a:solidFill>
              <a:latin typeface="Times New Roman" panose="02020603050405020304" pitchFamily="18" charset="0"/>
              <a:cs typeface="Times New Roman" panose="02020603050405020304" pitchFamily="18" charset="0"/>
            </a:endParaRPr>
          </a:p>
          <a:p>
            <a:pPr marL="0" indent="0">
              <a:buNone/>
            </a:pPr>
            <a:endParaRPr lang="en-US" sz="2500" dirty="0">
              <a:latin typeface="Times New Roman" panose="02020603050405020304" pitchFamily="18" charset="0"/>
              <a:cs typeface="Times New Roman" panose="02020603050405020304" pitchFamily="18" charset="0"/>
            </a:endParaRPr>
          </a:p>
          <a:p>
            <a:pPr marL="0" indent="0">
              <a:buNone/>
            </a:pPr>
            <a:r>
              <a:rPr lang="en-US" sz="2500" dirty="0">
                <a:latin typeface="Times New Roman" panose="02020603050405020304" pitchFamily="18" charset="0"/>
                <a:cs typeface="Times New Roman" panose="02020603050405020304" pitchFamily="18" charset="0"/>
              </a:rPr>
              <a:t>Yes, colleges that develop new curriculum have up to two years to collect data and demonstrate that it is more effective than default placement.</a:t>
            </a:r>
          </a:p>
          <a:p>
            <a:pPr marL="0" indent="0">
              <a:buNone/>
            </a:pPr>
            <a:endParaRPr lang="en-US" sz="2500" dirty="0">
              <a:latin typeface="Times New Roman" panose="02020603050405020304" pitchFamily="18" charset="0"/>
              <a:cs typeface="Times New Roman" panose="02020603050405020304" pitchFamily="18" charset="0"/>
            </a:endParaRPr>
          </a:p>
          <a:p>
            <a:pPr marL="0" indent="0">
              <a:buNone/>
            </a:pPr>
            <a:r>
              <a:rPr lang="en-US" sz="2500" dirty="0">
                <a:latin typeface="Times New Roman" panose="02020603050405020304" pitchFamily="18" charset="0"/>
                <a:cs typeface="Times New Roman" panose="02020603050405020304" pitchFamily="18" charset="0"/>
              </a:rPr>
              <a:t>Colleges exploring this option will need to disaggregate throughput data into HS GPA bands and each band must perform meet or exceed the default.</a:t>
            </a:r>
          </a:p>
          <a:p>
            <a:pPr marL="0" indent="0">
              <a:buNone/>
            </a:pPr>
            <a:endParaRPr lang="en-US" sz="2500" dirty="0">
              <a:latin typeface="Times New Roman" panose="02020603050405020304" pitchFamily="18" charset="0"/>
              <a:cs typeface="Times New Roman" panose="02020603050405020304" pitchFamily="18" charset="0"/>
            </a:endParaRPr>
          </a:p>
          <a:p>
            <a:pPr marL="0" indent="0">
              <a:buNone/>
            </a:pPr>
            <a:r>
              <a:rPr lang="en-US" sz="2500" dirty="0">
                <a:latin typeface="Times New Roman" panose="02020603050405020304" pitchFamily="18" charset="0"/>
                <a:cs typeface="Times New Roman" panose="02020603050405020304" pitchFamily="18" charset="0"/>
              </a:rPr>
              <a:t>Colleges do not have two years to collect data on existing curriculum. Your college already has data on those courses.</a:t>
            </a:r>
          </a:p>
        </p:txBody>
      </p:sp>
    </p:spTree>
    <p:extLst>
      <p:ext uri="{BB962C8B-B14F-4D97-AF65-F5344CB8AC3E}">
        <p14:creationId xmlns:p14="http://schemas.microsoft.com/office/powerpoint/2010/main" val="1543368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Autofit/>
          </a:bodyPr>
          <a:lstStyle/>
          <a:p>
            <a:pPr marL="0" indent="0">
              <a:buNone/>
            </a:pPr>
            <a:r>
              <a:rPr lang="en-US" sz="2600" b="1" dirty="0">
                <a:solidFill>
                  <a:srgbClr val="0070C0"/>
                </a:solidFill>
                <a:latin typeface="Times New Roman" panose="02020603050405020304" pitchFamily="18" charset="0"/>
                <a:cs typeface="Times New Roman" panose="02020603050405020304" pitchFamily="18" charset="0"/>
              </a:rPr>
              <a:t>Can a college require students to enroll in a corequisite course?</a:t>
            </a:r>
          </a:p>
          <a:p>
            <a:pPr marL="0" indent="0">
              <a:buNone/>
            </a:pPr>
            <a:endParaRPr lang="en-US" sz="26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Per the FAQ, colleges can require students to enroll in a credit or noncredit corequisite course.</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Colleges creating new curriculum will have up to two years to collect data showing that students are more successful (than the default prediction or local data) than students not taking the corequisite course.</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While there are currently no limits on the number of hours/units a corequisite can have, AB 705 encourages colleges to minimize the number of units that students accumulate.</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Remember that requiring a corequisite course is part of the assessment process when determining if a student has satisfied a course prerequisite. If the course has no prerequisite, you cannot selectively require some students to take a corequisite.</a:t>
            </a:r>
          </a:p>
        </p:txBody>
      </p:sp>
    </p:spTree>
    <p:extLst>
      <p:ext uri="{BB962C8B-B14F-4D97-AF65-F5344CB8AC3E}">
        <p14:creationId xmlns:p14="http://schemas.microsoft.com/office/powerpoint/2010/main" val="438527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Overview</a:t>
            </a:r>
          </a:p>
        </p:txBody>
      </p:sp>
      <p:sp>
        <p:nvSpPr>
          <p:cNvPr id="3" name="Content Placeholder 2"/>
          <p:cNvSpPr>
            <a:spLocks noGrp="1"/>
          </p:cNvSpPr>
          <p:nvPr>
            <p:ph idx="1"/>
          </p:nvPr>
        </p:nvSpPr>
        <p:spPr>
          <a:xfrm>
            <a:off x="424543" y="1436914"/>
            <a:ext cx="11381014" cy="5127172"/>
          </a:xfrm>
        </p:spPr>
        <p:txBody>
          <a:bodyPr>
            <a:noAutofit/>
          </a:bodyPr>
          <a:lstStyle/>
          <a:p>
            <a:pPr>
              <a:lnSpc>
                <a:spcPct val="110000"/>
              </a:lnSpc>
              <a:spcBef>
                <a:spcPts val="600"/>
              </a:spcBef>
              <a:buClr>
                <a:srgbClr val="0070C0"/>
              </a:buClr>
              <a:buFont typeface="Arial" panose="020B0604020202020204" pitchFamily="34" charset="0"/>
              <a:buChar char="•"/>
            </a:pPr>
            <a:r>
              <a:rPr lang="en-US" sz="3200" dirty="0">
                <a:latin typeface="Times New Roman" panose="02020603050405020304" pitchFamily="18" charset="0"/>
                <a:ea typeface="Times New Roman" charset="0"/>
                <a:cs typeface="Times New Roman" panose="02020603050405020304" pitchFamily="18" charset="0"/>
              </a:rPr>
              <a:t>AB 705</a:t>
            </a:r>
          </a:p>
          <a:p>
            <a:pPr>
              <a:lnSpc>
                <a:spcPct val="110000"/>
              </a:lnSpc>
              <a:spcBef>
                <a:spcPts val="600"/>
              </a:spcBef>
              <a:buClr>
                <a:srgbClr val="0070C0"/>
              </a:buClr>
              <a:buFont typeface="Arial" panose="020B0604020202020204" pitchFamily="34" charset="0"/>
              <a:buChar char="•"/>
            </a:pPr>
            <a:r>
              <a:rPr lang="en-US" sz="3200" dirty="0">
                <a:latin typeface="Times New Roman" panose="02020603050405020304" pitchFamily="18" charset="0"/>
                <a:ea typeface="Times New Roman" charset="0"/>
                <a:cs typeface="Times New Roman" panose="02020603050405020304" pitchFamily="18" charset="0"/>
              </a:rPr>
              <a:t>Title 5 Changes</a:t>
            </a:r>
          </a:p>
          <a:p>
            <a:pPr>
              <a:lnSpc>
                <a:spcPct val="110000"/>
              </a:lnSpc>
              <a:spcBef>
                <a:spcPts val="600"/>
              </a:spcBef>
              <a:buClr>
                <a:srgbClr val="0070C0"/>
              </a:buClr>
              <a:buFont typeface="Arial" panose="020B0604020202020204" pitchFamily="34" charset="0"/>
              <a:buChar char="•"/>
            </a:pPr>
            <a:r>
              <a:rPr lang="en-US" sz="3200" dirty="0">
                <a:latin typeface="Times New Roman" panose="02020603050405020304" pitchFamily="18" charset="0"/>
                <a:ea typeface="Times New Roman" charset="0"/>
                <a:cs typeface="Times New Roman" panose="02020603050405020304" pitchFamily="18" charset="0"/>
              </a:rPr>
              <a:t>Default and Local Placement</a:t>
            </a:r>
          </a:p>
          <a:p>
            <a:pPr>
              <a:lnSpc>
                <a:spcPct val="110000"/>
              </a:lnSpc>
              <a:spcBef>
                <a:spcPts val="600"/>
              </a:spcBef>
              <a:buClr>
                <a:srgbClr val="0070C0"/>
              </a:buClr>
              <a:buFont typeface="Arial" panose="020B0604020202020204" pitchFamily="34" charset="0"/>
              <a:buChar char="•"/>
            </a:pPr>
            <a:r>
              <a:rPr lang="en-US" sz="3200" dirty="0">
                <a:latin typeface="Times New Roman" panose="02020603050405020304" pitchFamily="18" charset="0"/>
                <a:ea typeface="Times New Roman" charset="0"/>
                <a:cs typeface="Times New Roman" panose="02020603050405020304" pitchFamily="18" charset="0"/>
              </a:rPr>
              <a:t>Q and A</a:t>
            </a:r>
          </a:p>
          <a:p>
            <a:pPr>
              <a:lnSpc>
                <a:spcPct val="110000"/>
              </a:lnSpc>
              <a:spcBef>
                <a:spcPts val="600"/>
              </a:spcBef>
              <a:buClr>
                <a:srgbClr val="0070C0"/>
              </a:buClr>
              <a:buFont typeface="Arial" panose="020B0604020202020204" pitchFamily="34" charset="0"/>
              <a:buChar char="•"/>
            </a:pPr>
            <a:endParaRPr lang="en-US" sz="3200" dirty="0">
              <a:latin typeface="Times New Roman" panose="02020603050405020304" pitchFamily="18" charset="0"/>
              <a:ea typeface="Times New Roman" charset="0"/>
              <a:cs typeface="Times New Roman" panose="02020603050405020304" pitchFamily="18" charset="0"/>
            </a:endParaRPr>
          </a:p>
        </p:txBody>
      </p:sp>
      <p:pic>
        <p:nvPicPr>
          <p:cNvPr id="4" name="Picture 3">
            <a:extLst>
              <a:ext uri="{FF2B5EF4-FFF2-40B4-BE49-F238E27FC236}">
                <a16:creationId xmlns:a16="http://schemas.microsoft.com/office/drawing/2014/main" id="{E8623C2C-AFD3-9243-9E73-8C8A5B284EE1}"/>
              </a:ext>
            </a:extLst>
          </p:cNvPr>
          <p:cNvPicPr>
            <a:picLocks noChangeAspect="1"/>
          </p:cNvPicPr>
          <p:nvPr/>
        </p:nvPicPr>
        <p:blipFill>
          <a:blip r:embed="rId2"/>
          <a:stretch>
            <a:fillRect/>
          </a:stretch>
        </p:blipFill>
        <p:spPr>
          <a:xfrm>
            <a:off x="6201524" y="3520813"/>
            <a:ext cx="4797509" cy="2460261"/>
          </a:xfrm>
          <a:prstGeom prst="rect">
            <a:avLst/>
          </a:prstGeom>
        </p:spPr>
      </p:pic>
    </p:spTree>
    <p:extLst>
      <p:ext uri="{BB962C8B-B14F-4D97-AF65-F5344CB8AC3E}">
        <p14:creationId xmlns:p14="http://schemas.microsoft.com/office/powerpoint/2010/main" val="1523699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Autofit/>
          </a:bodyPr>
          <a:lstStyle/>
          <a:p>
            <a:pPr marL="0" indent="0">
              <a:buNone/>
            </a:pPr>
            <a:r>
              <a:rPr lang="en-US" sz="2800" b="1" dirty="0">
                <a:solidFill>
                  <a:srgbClr val="0070C0"/>
                </a:solidFill>
                <a:latin typeface="Times New Roman" panose="02020603050405020304" pitchFamily="18" charset="0"/>
                <a:cs typeface="Times New Roman" panose="02020603050405020304" pitchFamily="18" charset="0"/>
              </a:rPr>
              <a:t>Are colleges required to only use high school performance data when placing students?</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No, colleges can also use guided self placement as part of the onboarding process, but high school performance data must be the primary placement tool.  Colleges must provide students with the highest placement possible.  </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For example, a college could choose to use the default rules and give all students access to transfer level statistics, but share sample assignments with them and allow the student to choose whether or not to enroll concurrent support.  However, they may not discourage them from enrolling in transfer. </a:t>
            </a:r>
          </a:p>
        </p:txBody>
      </p:sp>
    </p:spTree>
    <p:extLst>
      <p:ext uri="{BB962C8B-B14F-4D97-AF65-F5344CB8AC3E}">
        <p14:creationId xmlns:p14="http://schemas.microsoft.com/office/powerpoint/2010/main" val="1821444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rmAutofit fontScale="92500" lnSpcReduction="20000"/>
          </a:bodyPr>
          <a:lstStyle/>
          <a:p>
            <a:pPr marL="0" indent="0">
              <a:buNone/>
            </a:pPr>
            <a:r>
              <a:rPr lang="en-US" sz="3200" b="1" dirty="0">
                <a:solidFill>
                  <a:srgbClr val="0070C0"/>
                </a:solidFill>
                <a:latin typeface="Times New Roman" panose="02020603050405020304" pitchFamily="18" charset="0"/>
                <a:cs typeface="Times New Roman" panose="02020603050405020304" pitchFamily="18" charset="0"/>
              </a:rPr>
              <a:t>Can we offer courses that are below transfer in mathematics and English?</a:t>
            </a:r>
          </a:p>
          <a:p>
            <a:pPr marL="0" indent="0">
              <a:buNone/>
            </a:pPr>
            <a:endParaRPr lang="en-US" sz="32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Yes, colleges can continue to offer basic skills courses in mathematics and English.</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Students can only be placed into existing basic skills or pre-transfer courses if  the colleges can demonstrate both conditions of the law: highly unlikely to succeed and prerequisite will improve transfer throughput.  </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Colleges that develop new basic skills or pre-transfer courses have up to two years to demonstrate that the sequences maximize the likelihood of completing transfer level in one year.</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99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rmAutofit fontScale="92500" lnSpcReduction="10000"/>
          </a:bodyPr>
          <a:lstStyle/>
          <a:p>
            <a:pPr marL="0" indent="0">
              <a:buNone/>
            </a:pPr>
            <a:r>
              <a:rPr lang="en-US" sz="3200" b="1" dirty="0">
                <a:solidFill>
                  <a:srgbClr val="0070C0"/>
                </a:solidFill>
                <a:latin typeface="Times New Roman" panose="02020603050405020304" pitchFamily="18" charset="0"/>
                <a:cs typeface="Times New Roman" panose="02020603050405020304" pitchFamily="18" charset="0"/>
              </a:rPr>
              <a:t>Should we delete our basic skills or pre-transfer prerequisites from transfer level courses?</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Colleges are advised by the Academic Senate to not delete any prerequisites at this time.</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Modifying prerequisites will require colleges to resubmit courses for articulation review, and there is currently no guarantee your courses will be approved.</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Placement processes does not impact the articulation of your courses. Articulation is based on requisites, content, assignments, etc. </a:t>
            </a:r>
          </a:p>
        </p:txBody>
      </p:sp>
    </p:spTree>
    <p:extLst>
      <p:ext uri="{BB962C8B-B14F-4D97-AF65-F5344CB8AC3E}">
        <p14:creationId xmlns:p14="http://schemas.microsoft.com/office/powerpoint/2010/main" val="1365903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rmAutofit fontScale="92500" lnSpcReduction="10000"/>
          </a:bodyPr>
          <a:lstStyle/>
          <a:p>
            <a:pPr marL="0" indent="0">
              <a:buNone/>
            </a:pPr>
            <a:r>
              <a:rPr lang="en-US" sz="3200" b="1" dirty="0">
                <a:solidFill>
                  <a:srgbClr val="0070C0"/>
                </a:solidFill>
                <a:latin typeface="Times New Roman" panose="02020603050405020304" pitchFamily="18" charset="0"/>
                <a:cs typeface="Times New Roman" panose="02020603050405020304" pitchFamily="18" charset="0"/>
              </a:rPr>
              <a:t>Can new curriculum still be approved for CSU GE Breadth or IGETC by Fall 2019?</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The UCOP announced that colleges would have until November 15 to submit new courses related to AB 705 implementation for addition to UCTCA. UC transferability approvals will be out by February 2019.</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CSU GE Breadth and IGETC will take submission of new courses related to AB 705 areas until March 1, 2019.</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Remember that courses must be approved for UC transferability before they can be submitted for IGETC consideration.</a:t>
            </a:r>
          </a:p>
        </p:txBody>
      </p:sp>
    </p:spTree>
    <p:extLst>
      <p:ext uri="{BB962C8B-B14F-4D97-AF65-F5344CB8AC3E}">
        <p14:creationId xmlns:p14="http://schemas.microsoft.com/office/powerpoint/2010/main" val="2463372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rmAutofit fontScale="92500" lnSpcReduction="20000"/>
          </a:bodyPr>
          <a:lstStyle/>
          <a:p>
            <a:pPr marL="0" indent="0">
              <a:buNone/>
            </a:pPr>
            <a:r>
              <a:rPr lang="en-US" sz="3200" b="1" dirty="0">
                <a:solidFill>
                  <a:srgbClr val="0070C0"/>
                </a:solidFill>
                <a:latin typeface="Times New Roman" panose="02020603050405020304" pitchFamily="18" charset="0"/>
                <a:cs typeface="Times New Roman" panose="02020603050405020304" pitchFamily="18" charset="0"/>
              </a:rPr>
              <a:t>What does AB 705 mean for the mathematics competency requirement for associate degrees?</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Title 5§55063 requires students to complete a course equivalent in rigor to Intermediate Algebra with a pre-</a:t>
            </a:r>
            <a:r>
              <a:rPr lang="en-US" sz="3200" dirty="0" err="1">
                <a:latin typeface="Times New Roman" panose="02020603050405020304" pitchFamily="18" charset="0"/>
                <a:cs typeface="Times New Roman" panose="02020603050405020304" pitchFamily="18" charset="0"/>
              </a:rPr>
              <a:t>reqsuisite</a:t>
            </a:r>
            <a:r>
              <a:rPr lang="en-US" sz="3200" dirty="0">
                <a:latin typeface="Times New Roman" panose="02020603050405020304" pitchFamily="18" charset="0"/>
                <a:cs typeface="Times New Roman" panose="02020603050405020304" pitchFamily="18" charset="0"/>
              </a:rPr>
              <a:t> of Elementary Algebra or "</a:t>
            </a:r>
            <a:r>
              <a:rPr lang="en-US" sz="3200" dirty="0">
                <a:solidFill>
                  <a:srgbClr val="212121"/>
                </a:solidFill>
                <a:latin typeface="Times New Roman" panose="02020603050405020304" pitchFamily="18" charset="0"/>
                <a:cs typeface="Times New Roman" panose="02020603050405020304" pitchFamily="18" charset="0"/>
              </a:rPr>
              <a:t>achieving a score determined to be comparable to satisfactory completion of the specified mathematics course”</a:t>
            </a:r>
          </a:p>
          <a:p>
            <a:pPr marL="0" indent="0">
              <a:buNone/>
            </a:pPr>
            <a:endParaRPr lang="en-US" sz="3200" dirty="0">
              <a:solidFill>
                <a:srgbClr val="212121"/>
              </a:solidFill>
              <a:latin typeface="Times New Roman" panose="02020603050405020304" pitchFamily="18" charset="0"/>
              <a:cs typeface="Times New Roman" panose="02020603050405020304" pitchFamily="18" charset="0"/>
            </a:endParaRPr>
          </a:p>
          <a:p>
            <a:pPr marL="0" indent="0">
              <a:buNone/>
            </a:pPr>
            <a:r>
              <a:rPr lang="en-US" sz="3200" dirty="0">
                <a:solidFill>
                  <a:srgbClr val="212121"/>
                </a:solidFill>
                <a:latin typeface="Times New Roman" panose="02020603050405020304" pitchFamily="18" charset="0"/>
                <a:cs typeface="Times New Roman" panose="02020603050405020304" pitchFamily="18" charset="0"/>
              </a:rPr>
              <a:t>With the elimination of assessment testing, the existing regulation will be reviewed by the California Community Colleges Curriculum Committee (5C) to determine if it needs to be revised.</a:t>
            </a:r>
          </a:p>
          <a:p>
            <a:pPr marL="0" indent="0">
              <a:buNone/>
            </a:pPr>
            <a:endParaRPr lang="en-US" sz="3200" dirty="0">
              <a:solidFill>
                <a:srgbClr val="212121"/>
              </a:solidFill>
              <a:latin typeface="Times New Roman" panose="02020603050405020304" pitchFamily="18" charset="0"/>
              <a:cs typeface="Times New Roman" panose="02020603050405020304" pitchFamily="18" charset="0"/>
            </a:endParaRPr>
          </a:p>
          <a:p>
            <a:pPr marL="0" indent="0">
              <a:buNone/>
            </a:pPr>
            <a:r>
              <a:rPr lang="en-US" sz="3200" dirty="0">
                <a:solidFill>
                  <a:srgbClr val="212121"/>
                </a:solidFill>
                <a:latin typeface="Times New Roman" panose="02020603050405020304" pitchFamily="18" charset="0"/>
                <a:cs typeface="Times New Roman" panose="02020603050405020304" pitchFamily="18" charset="0"/>
              </a:rPr>
              <a:t>Until the regulation is revised, colleges will locally decide if a student has satisfied the competency requirement.</a:t>
            </a: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4430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5B957-F862-E344-B46E-B7715845C3C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Update on credit ESL</a:t>
            </a:r>
          </a:p>
        </p:txBody>
      </p:sp>
    </p:spTree>
    <p:extLst>
      <p:ext uri="{BB962C8B-B14F-4D97-AF65-F5344CB8AC3E}">
        <p14:creationId xmlns:p14="http://schemas.microsoft.com/office/powerpoint/2010/main" val="459947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a:solidFill>
                  <a:srgbClr val="0070C0"/>
                </a:solidFill>
                <a:latin typeface="Times New Roman" charset="0"/>
                <a:ea typeface="Times New Roman" charset="0"/>
                <a:cs typeface="Times New Roman" charset="0"/>
              </a:rPr>
              <a:t>Credit ESL</a:t>
            </a:r>
            <a:endParaRPr lang="en-US" sz="4800" b="1" dirty="0">
              <a:solidFill>
                <a:srgbClr val="0070C0"/>
              </a:solidFill>
              <a:latin typeface="Times New Roman" charset="0"/>
              <a:ea typeface="Times New Roman" charset="0"/>
              <a:cs typeface="Times New Roman" charset="0"/>
            </a:endParaRPr>
          </a:p>
        </p:txBody>
      </p:sp>
      <p:sp>
        <p:nvSpPr>
          <p:cNvPr id="3" name="Content Placeholder 2"/>
          <p:cNvSpPr>
            <a:spLocks noGrp="1"/>
          </p:cNvSpPr>
          <p:nvPr>
            <p:ph idx="1"/>
          </p:nvPr>
        </p:nvSpPr>
        <p:spPr>
          <a:xfrm>
            <a:off x="389164" y="1498288"/>
            <a:ext cx="11413672" cy="5207312"/>
          </a:xfrm>
        </p:spPr>
        <p:txBody>
          <a:bodyPr>
            <a:normAutofit lnSpcReduction="10000"/>
          </a:bodyPr>
          <a:lstStyle/>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Colleges are expected to maximize the likelihood that credit ESL students complete transfer level coursework in English (could be an ESL course equivalent to freshmen composition) in three years and they must place students using evidenced based measures.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Placement models based on high school performance data are viable for students with 4 years of high school in the United States. This represents ~ 25% of ESL students.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A workgroup is meeting to develop tools for placement into credit ESL courses and develop strategies colleges could explore to decrease the time it takes for students to complete ESL sequences.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Additional ESL guidance is expected by January 2019.</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Colleges should continue with their current ESL placement practices, including assessment tests, for now.</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Full implementation for ESL is required by Fall 2020.</a:t>
            </a:r>
          </a:p>
        </p:txBody>
      </p:sp>
    </p:spTree>
    <p:extLst>
      <p:ext uri="{BB962C8B-B14F-4D97-AF65-F5344CB8AC3E}">
        <p14:creationId xmlns:p14="http://schemas.microsoft.com/office/powerpoint/2010/main" val="3998944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C1BAA-1F6C-5347-B548-31E47833D7CC}"/>
              </a:ext>
            </a:extLst>
          </p:cNvPr>
          <p:cNvSpPr>
            <a:spLocks noGrp="1"/>
          </p:cNvSpPr>
          <p:nvPr>
            <p:ph type="title"/>
          </p:nvPr>
        </p:nvSpPr>
        <p:spPr/>
        <p:txBody>
          <a:bodyPr>
            <a:normAutofit fontScale="90000"/>
          </a:bodyPr>
          <a:lstStyle/>
          <a:p>
            <a:pPr algn="ctr"/>
            <a:r>
              <a:rPr lang="en-US" b="1" dirty="0">
                <a:solidFill>
                  <a:srgbClr val="0070C0"/>
                </a:solidFill>
                <a:latin typeface="Times New Roman" charset="0"/>
                <a:ea typeface="Times New Roman" charset="0"/>
                <a:cs typeface="Times New Roman" charset="0"/>
              </a:rPr>
              <a:t>ESL Placement (Students with 4 </a:t>
            </a:r>
            <a:r>
              <a:rPr lang="en-US" b="1" dirty="0" err="1">
                <a:solidFill>
                  <a:srgbClr val="0070C0"/>
                </a:solidFill>
                <a:latin typeface="Times New Roman" charset="0"/>
                <a:ea typeface="Times New Roman" charset="0"/>
                <a:cs typeface="Times New Roman" charset="0"/>
              </a:rPr>
              <a:t>yrs</a:t>
            </a:r>
            <a:r>
              <a:rPr lang="en-US" b="1" dirty="0">
                <a:solidFill>
                  <a:srgbClr val="0070C0"/>
                </a:solidFill>
                <a:latin typeface="Times New Roman" charset="0"/>
                <a:ea typeface="Times New Roman" charset="0"/>
                <a:cs typeface="Times New Roman" charset="0"/>
              </a:rPr>
              <a:t> US High School)</a:t>
            </a:r>
            <a:endParaRPr lang="en-US" dirty="0"/>
          </a:p>
        </p:txBody>
      </p:sp>
      <p:graphicFrame>
        <p:nvGraphicFramePr>
          <p:cNvPr id="4" name="Content Placeholder 3">
            <a:extLst>
              <a:ext uri="{FF2B5EF4-FFF2-40B4-BE49-F238E27FC236}">
                <a16:creationId xmlns:a16="http://schemas.microsoft.com/office/drawing/2014/main" id="{6CE19CFA-2D24-9545-BC56-611726F7607B}"/>
              </a:ext>
            </a:extLst>
          </p:cNvPr>
          <p:cNvGraphicFramePr>
            <a:graphicFrameLocks noGrp="1"/>
          </p:cNvGraphicFramePr>
          <p:nvPr>
            <p:ph idx="1"/>
            <p:extLst>
              <p:ext uri="{D42A27DB-BD31-4B8C-83A1-F6EECF244321}">
                <p14:modId xmlns:p14="http://schemas.microsoft.com/office/powerpoint/2010/main" val="3363912547"/>
              </p:ext>
            </p:extLst>
          </p:nvPr>
        </p:nvGraphicFramePr>
        <p:xfrm>
          <a:off x="714532" y="1914994"/>
          <a:ext cx="10972800" cy="4023360"/>
        </p:xfrm>
        <a:graphic>
          <a:graphicData uri="http://schemas.openxmlformats.org/drawingml/2006/table">
            <a:tbl>
              <a:tblPr firstRow="1" bandRow="1">
                <a:tableStyleId>{FABFCF23-3B69-468F-B69F-88F6DE6A72F2}</a:tableStyleId>
              </a:tblPr>
              <a:tblGrid>
                <a:gridCol w="5486400">
                  <a:extLst>
                    <a:ext uri="{9D8B030D-6E8A-4147-A177-3AD203B41FA5}">
                      <a16:colId xmlns:a16="http://schemas.microsoft.com/office/drawing/2014/main" val="2813966817"/>
                    </a:ext>
                  </a:extLst>
                </a:gridCol>
                <a:gridCol w="5486400">
                  <a:extLst>
                    <a:ext uri="{9D8B030D-6E8A-4147-A177-3AD203B41FA5}">
                      <a16:colId xmlns:a16="http://schemas.microsoft.com/office/drawing/2014/main" val="2156246863"/>
                    </a:ext>
                  </a:extLst>
                </a:gridCol>
              </a:tblGrid>
              <a:tr h="370840">
                <a:tc>
                  <a:txBody>
                    <a:bodyPr/>
                    <a:lstStyle/>
                    <a:p>
                      <a:r>
                        <a:rPr lang="en-US" sz="2400" dirty="0">
                          <a:solidFill>
                            <a:schemeClr val="bg1"/>
                          </a:solidFill>
                          <a:effectLst/>
                          <a:latin typeface="Cambria Math" panose="02040503050406030204" pitchFamily="18" charset="0"/>
                        </a:rPr>
                        <a:t>High School Performance Metric for English </a:t>
                      </a:r>
                    </a:p>
                  </a:txBody>
                  <a:tcPr marL="47625" marR="47625" marT="0" marB="0"/>
                </a:tc>
                <a:tc>
                  <a:txBody>
                    <a:bodyPr/>
                    <a:lstStyle/>
                    <a:p>
                      <a:r>
                        <a:rPr lang="en-US" sz="2400" dirty="0">
                          <a:solidFill>
                            <a:schemeClr val="bg1"/>
                          </a:solidFill>
                          <a:effectLst/>
                          <a:latin typeface="Cambria Math" panose="02040503050406030204" pitchFamily="18" charset="0"/>
                        </a:rPr>
                        <a:t>Recommended AB 705 Placement for English </a:t>
                      </a:r>
                    </a:p>
                  </a:txBody>
                  <a:tcPr marL="47625" marR="47625" marT="0" marB="0"/>
                </a:tc>
                <a:extLst>
                  <a:ext uri="{0D108BD9-81ED-4DB2-BD59-A6C34878D82A}">
                    <a16:rowId xmlns:a16="http://schemas.microsoft.com/office/drawing/2014/main" val="2037606963"/>
                  </a:ext>
                </a:extLst>
              </a:tr>
              <a:tr h="370840">
                <a:tc>
                  <a:txBody>
                    <a:bodyPr/>
                    <a:lstStyle/>
                    <a:p>
                      <a:r>
                        <a:rPr lang="en-US" sz="2400" b="1">
                          <a:solidFill>
                            <a:srgbClr val="535557"/>
                          </a:solidFill>
                          <a:effectLst/>
                          <a:latin typeface="Cambria Math" panose="02040503050406030204" pitchFamily="18" charset="0"/>
                        </a:rPr>
                        <a:t>HSGPA ≥ 2.6 </a:t>
                      </a:r>
                    </a:p>
                    <a:p>
                      <a:r>
                        <a:rPr lang="en-US" sz="2400" b="1">
                          <a:solidFill>
                            <a:srgbClr val="535557"/>
                          </a:solidFill>
                          <a:effectLst/>
                          <a:latin typeface="Cambria Math" panose="02040503050406030204" pitchFamily="18" charset="0"/>
                        </a:rPr>
                        <a:t>Success rate = 78.6% </a:t>
                      </a:r>
                    </a:p>
                  </a:txBody>
                  <a:tcPr marL="47625" marR="47625" marT="0" marB="0"/>
                </a:tc>
                <a:tc>
                  <a:txBody>
                    <a:bodyPr/>
                    <a:lstStyle/>
                    <a:p>
                      <a:r>
                        <a:rPr lang="en-US" sz="2400">
                          <a:solidFill>
                            <a:srgbClr val="535557"/>
                          </a:solidFill>
                          <a:effectLst/>
                          <a:latin typeface="Cambria Math" panose="02040503050406030204" pitchFamily="18" charset="0"/>
                        </a:rPr>
                        <a:t>Transfer-Level English Composition </a:t>
                      </a:r>
                    </a:p>
                    <a:p>
                      <a:r>
                        <a:rPr lang="en-US" sz="2400">
                          <a:solidFill>
                            <a:srgbClr val="535557"/>
                          </a:solidFill>
                          <a:effectLst/>
                          <a:latin typeface="Cambria Math" panose="02040503050406030204" pitchFamily="18" charset="0"/>
                        </a:rPr>
                        <a:t>No additional academic or concurrent support required </a:t>
                      </a:r>
                    </a:p>
                  </a:txBody>
                  <a:tcPr marL="47625" marR="47625" marT="0" marB="0"/>
                </a:tc>
                <a:extLst>
                  <a:ext uri="{0D108BD9-81ED-4DB2-BD59-A6C34878D82A}">
                    <a16:rowId xmlns:a16="http://schemas.microsoft.com/office/drawing/2014/main" val="2387116019"/>
                  </a:ext>
                </a:extLst>
              </a:tr>
              <a:tr h="370840">
                <a:tc>
                  <a:txBody>
                    <a:bodyPr/>
                    <a:lstStyle/>
                    <a:p>
                      <a:r>
                        <a:rPr lang="en-US" sz="2400" b="1">
                          <a:solidFill>
                            <a:srgbClr val="535557"/>
                          </a:solidFill>
                          <a:effectLst/>
                          <a:latin typeface="Cambria Math" panose="02040503050406030204" pitchFamily="18" charset="0"/>
                        </a:rPr>
                        <a:t>HSGPA 1.9 - 2.6 </a:t>
                      </a:r>
                    </a:p>
                    <a:p>
                      <a:r>
                        <a:rPr lang="en-US" sz="2400" b="1">
                          <a:solidFill>
                            <a:srgbClr val="535557"/>
                          </a:solidFill>
                          <a:effectLst/>
                          <a:latin typeface="Cambria Math" panose="02040503050406030204" pitchFamily="18" charset="0"/>
                        </a:rPr>
                        <a:t>Success rate = 57.7% </a:t>
                      </a:r>
                    </a:p>
                  </a:txBody>
                  <a:tcPr marL="47625" marR="47625" marT="0" marB="0"/>
                </a:tc>
                <a:tc>
                  <a:txBody>
                    <a:bodyPr/>
                    <a:lstStyle/>
                    <a:p>
                      <a:r>
                        <a:rPr lang="en-US" sz="2400">
                          <a:solidFill>
                            <a:srgbClr val="535557"/>
                          </a:solidFill>
                          <a:effectLst/>
                          <a:latin typeface="Cambria Math" panose="02040503050406030204" pitchFamily="18" charset="0"/>
                        </a:rPr>
                        <a:t>Transfer-Level English Composition </a:t>
                      </a:r>
                    </a:p>
                    <a:p>
                      <a:r>
                        <a:rPr lang="en-US" sz="2400">
                          <a:solidFill>
                            <a:srgbClr val="535557"/>
                          </a:solidFill>
                          <a:effectLst/>
                          <a:latin typeface="Cambria Math" panose="02040503050406030204" pitchFamily="18" charset="0"/>
                        </a:rPr>
                        <a:t>Additional academic and concurrent support recommended </a:t>
                      </a:r>
                    </a:p>
                  </a:txBody>
                  <a:tcPr marL="47625" marR="47625" marT="0" marB="0"/>
                </a:tc>
                <a:extLst>
                  <a:ext uri="{0D108BD9-81ED-4DB2-BD59-A6C34878D82A}">
                    <a16:rowId xmlns:a16="http://schemas.microsoft.com/office/drawing/2014/main" val="714318640"/>
                  </a:ext>
                </a:extLst>
              </a:tr>
              <a:tr h="370840">
                <a:tc>
                  <a:txBody>
                    <a:bodyPr/>
                    <a:lstStyle/>
                    <a:p>
                      <a:r>
                        <a:rPr lang="en-US" sz="2400" b="1" dirty="0">
                          <a:solidFill>
                            <a:srgbClr val="535557"/>
                          </a:solidFill>
                          <a:effectLst/>
                          <a:latin typeface="Cambria Math" panose="02040503050406030204" pitchFamily="18" charset="0"/>
                        </a:rPr>
                        <a:t>HSGPA &lt; 1.9 </a:t>
                      </a:r>
                    </a:p>
                    <a:p>
                      <a:r>
                        <a:rPr lang="en-US" sz="2400" b="1" dirty="0">
                          <a:solidFill>
                            <a:srgbClr val="535557"/>
                          </a:solidFill>
                          <a:effectLst/>
                          <a:latin typeface="Cambria Math" panose="02040503050406030204" pitchFamily="18" charset="0"/>
                        </a:rPr>
                        <a:t>Success rate = 42.6% </a:t>
                      </a:r>
                    </a:p>
                  </a:txBody>
                  <a:tcPr marL="47625" marR="47625" marT="0" marB="0"/>
                </a:tc>
                <a:tc>
                  <a:txBody>
                    <a:bodyPr/>
                    <a:lstStyle/>
                    <a:p>
                      <a:r>
                        <a:rPr lang="en-US" sz="2400" dirty="0">
                          <a:solidFill>
                            <a:srgbClr val="535557"/>
                          </a:solidFill>
                          <a:effectLst/>
                          <a:latin typeface="Cambria Math" panose="02040503050406030204" pitchFamily="18" charset="0"/>
                        </a:rPr>
                        <a:t>Transfer-Level English Composition </a:t>
                      </a:r>
                    </a:p>
                    <a:p>
                      <a:r>
                        <a:rPr lang="en-US" sz="2400" dirty="0">
                          <a:solidFill>
                            <a:srgbClr val="535557"/>
                          </a:solidFill>
                          <a:effectLst/>
                          <a:latin typeface="Cambria Math" panose="02040503050406030204" pitchFamily="18" charset="0"/>
                        </a:rPr>
                        <a:t>Additional academic and concurrent support strongly recommended </a:t>
                      </a:r>
                    </a:p>
                  </a:txBody>
                  <a:tcPr marL="47625" marR="47625" marT="0" marB="0"/>
                </a:tc>
                <a:extLst>
                  <a:ext uri="{0D108BD9-81ED-4DB2-BD59-A6C34878D82A}">
                    <a16:rowId xmlns:a16="http://schemas.microsoft.com/office/drawing/2014/main" val="1291489350"/>
                  </a:ext>
                </a:extLst>
              </a:tr>
            </a:tbl>
          </a:graphicData>
        </a:graphic>
      </p:graphicFrame>
    </p:spTree>
    <p:extLst>
      <p:ext uri="{BB962C8B-B14F-4D97-AF65-F5344CB8AC3E}">
        <p14:creationId xmlns:p14="http://schemas.microsoft.com/office/powerpoint/2010/main" val="440422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E3419-0AD7-754B-8732-82A4E268CD1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3311244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AB 705</a:t>
            </a:r>
          </a:p>
        </p:txBody>
      </p:sp>
      <p:sp>
        <p:nvSpPr>
          <p:cNvPr id="3" name="Content Placeholder 2"/>
          <p:cNvSpPr>
            <a:spLocks noGrp="1"/>
          </p:cNvSpPr>
          <p:nvPr>
            <p:ph idx="1"/>
          </p:nvPr>
        </p:nvSpPr>
        <p:spPr>
          <a:xfrm>
            <a:off x="424543" y="1436914"/>
            <a:ext cx="11381014" cy="5127172"/>
          </a:xfrm>
        </p:spPr>
        <p:txBody>
          <a:bodyPr>
            <a:noAutofit/>
          </a:bodyPr>
          <a:lstStyle/>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AB 705 (signed October 13, 2017) requires colleges to use one or more of the following when placing students into courses in ESL, mathematics, and English:</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Coursework</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GPA</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Grades </a:t>
            </a:r>
          </a:p>
          <a:p>
            <a:pPr>
              <a:lnSpc>
                <a:spcPct val="110000"/>
              </a:lnSpc>
              <a:spcBef>
                <a:spcPts val="600"/>
              </a:spcBef>
              <a:buClr>
                <a:srgbClr val="0070C0"/>
              </a:buClr>
              <a:buFont typeface="Arial" panose="020B0604020202020204" pitchFamily="34" charset="0"/>
              <a:buChar char="•"/>
            </a:pPr>
            <a:endParaRPr lang="en-US" dirty="0">
              <a:latin typeface="Times New Roman" panose="02020603050405020304" pitchFamily="18" charset="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If colleges are not able to obtain official transcript data, they can use self-reported data or guided placement.</a:t>
            </a:r>
          </a:p>
          <a:p>
            <a:pPr>
              <a:lnSpc>
                <a:spcPct val="110000"/>
              </a:lnSpc>
              <a:spcBef>
                <a:spcPts val="600"/>
              </a:spcBef>
              <a:buClr>
                <a:srgbClr val="0070C0"/>
              </a:buClr>
              <a:buFont typeface="Arial" panose="020B0604020202020204" pitchFamily="34" charset="0"/>
              <a:buChar char="•"/>
            </a:pPr>
            <a:endParaRPr lang="en-US" dirty="0">
              <a:latin typeface="Times New Roman" panose="02020603050405020304" pitchFamily="18" charset="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Colleges must fully comply with the requirements for mathematics and English by Fall 2019.</a:t>
            </a: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241985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A06CD-6453-AA4C-B371-CE7347F81263}"/>
              </a:ext>
            </a:extLst>
          </p:cNvPr>
          <p:cNvSpPr>
            <a:spLocks noGrp="1"/>
          </p:cNvSpPr>
          <p:nvPr>
            <p:ph type="title"/>
          </p:nvPr>
        </p:nvSpPr>
        <p:spPr/>
        <p:txBody>
          <a:bodyPr/>
          <a:lstStyle/>
          <a:p>
            <a:pPr algn="ctr"/>
            <a:r>
              <a:rPr lang="en-US" b="1" dirty="0">
                <a:solidFill>
                  <a:srgbClr val="0070C0"/>
                </a:solidFill>
                <a:latin typeface="Times New Roman" charset="0"/>
                <a:cs typeface="Times New Roman" charset="0"/>
              </a:rPr>
              <a:t>Placement for Mathematics and English</a:t>
            </a:r>
            <a:endParaRPr lang="en-US" dirty="0"/>
          </a:p>
        </p:txBody>
      </p:sp>
      <p:sp>
        <p:nvSpPr>
          <p:cNvPr id="3" name="Content Placeholder 2">
            <a:extLst>
              <a:ext uri="{FF2B5EF4-FFF2-40B4-BE49-F238E27FC236}">
                <a16:creationId xmlns:a16="http://schemas.microsoft.com/office/drawing/2014/main" id="{E1078C47-FE15-FE4A-B5C9-DBF9206403D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Colleges are expected to place students into mathematics and English courses that maximize the likelihood that they enter and complete transfer level in one year.</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Colleges are permitted to place students into a below transfer level course </a:t>
            </a:r>
            <a:r>
              <a:rPr lang="en-US" b="1" dirty="0">
                <a:latin typeface="Times New Roman" panose="02020603050405020304" pitchFamily="18" charset="0"/>
                <a:cs typeface="Times New Roman" panose="02020603050405020304" pitchFamily="18" charset="0"/>
              </a:rPr>
              <a:t>only if the student is highly unlikely to succeed at the transfer level and the college can demonstrate that the students likelihood of completing transfer level in one year is at least as high as direct placement</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83486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E3419-0AD7-754B-8732-82A4E268CD1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title 5 changes</a:t>
            </a:r>
          </a:p>
        </p:txBody>
      </p:sp>
    </p:spTree>
    <p:extLst>
      <p:ext uri="{BB962C8B-B14F-4D97-AF65-F5344CB8AC3E}">
        <p14:creationId xmlns:p14="http://schemas.microsoft.com/office/powerpoint/2010/main" val="3383929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Autofit/>
          </a:bodyPr>
          <a:lstStyle/>
          <a:p>
            <a:pPr marL="0" indent="0" algn="ctr">
              <a:buNone/>
            </a:pPr>
            <a:r>
              <a:rPr lang="en-US" sz="3600" b="1" dirty="0">
                <a:solidFill>
                  <a:srgbClr val="0070C0"/>
                </a:solidFill>
                <a:latin typeface="Times New Roman" panose="02020603050405020304" pitchFamily="18" charset="0"/>
                <a:cs typeface="Times New Roman" panose="02020603050405020304" pitchFamily="18" charset="0"/>
              </a:rPr>
              <a:t>California Community Colleges Curriculum Committee (5C)</a:t>
            </a:r>
          </a:p>
          <a:p>
            <a:pPr marL="0" indent="0">
              <a:buNone/>
            </a:pPr>
            <a:endParaRPr lang="en-US" sz="2800" dirty="0">
              <a:latin typeface="Times New Roman" panose="02020603050405020304" pitchFamily="18" charset="0"/>
              <a:cs typeface="Times New Roman" panose="02020603050405020304" pitchFamily="18" charset="0"/>
            </a:endParaRPr>
          </a:p>
          <a:p>
            <a:pPr marL="0" indent="0" algn="ctr">
              <a:buNone/>
            </a:pPr>
            <a:r>
              <a:rPr lang="en-US" sz="2800" i="1" dirty="0">
                <a:latin typeface="Times New Roman" panose="02020603050405020304" pitchFamily="18" charset="0"/>
                <a:cs typeface="Times New Roman" panose="02020603050405020304" pitchFamily="18" charset="0"/>
              </a:rPr>
              <a:t>Included in the Purpose and Responsibility of 5C:</a:t>
            </a:r>
          </a:p>
          <a:p>
            <a:pPr marL="0" indent="0" algn="ctr">
              <a:buNone/>
            </a:pPr>
            <a:endParaRPr lang="en-US" sz="2800" i="1"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5C is responsible for the development and revision of all title 5 regulations related to curriculum and instruction…</a:t>
            </a:r>
          </a:p>
          <a:p>
            <a:pPr marL="0" indent="0">
              <a:buNone/>
            </a:pPr>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In formulating its recommendations to the Board of Governors, the 5C shall consult with all appropriate constituencies, and shall rely primarily on the advice and judgment of the Academic Senate.</a:t>
            </a:r>
          </a:p>
        </p:txBody>
      </p:sp>
    </p:spTree>
    <p:extLst>
      <p:ext uri="{BB962C8B-B14F-4D97-AF65-F5344CB8AC3E}">
        <p14:creationId xmlns:p14="http://schemas.microsoft.com/office/powerpoint/2010/main" val="487310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p:txBody>
          <a:bodyPr>
            <a:noAutofit/>
          </a:bodyPr>
          <a:lstStyle/>
          <a:p>
            <a:pPr algn="ctr"/>
            <a:r>
              <a:rPr lang="en-US" sz="3600" b="1" dirty="0">
                <a:solidFill>
                  <a:srgbClr val="0070C0"/>
                </a:solidFill>
                <a:latin typeface="Times New Roman" panose="02020603050405020304" pitchFamily="18" charset="0"/>
                <a:cs typeface="Times New Roman" panose="02020603050405020304" pitchFamily="18" charset="0"/>
              </a:rPr>
              <a:t>California Community Colleges Curriculum </a:t>
            </a:r>
            <a:br>
              <a:rPr lang="en-US" sz="3600" b="1" dirty="0">
                <a:solidFill>
                  <a:srgbClr val="0070C0"/>
                </a:solidFill>
                <a:latin typeface="Times New Roman" panose="02020603050405020304" pitchFamily="18" charset="0"/>
                <a:cs typeface="Times New Roman" panose="02020603050405020304" pitchFamily="18" charset="0"/>
              </a:rPr>
            </a:br>
            <a:r>
              <a:rPr lang="en-US" sz="3600" b="1" dirty="0">
                <a:solidFill>
                  <a:srgbClr val="0070C0"/>
                </a:solidFill>
                <a:latin typeface="Times New Roman" panose="02020603050405020304" pitchFamily="18" charset="0"/>
                <a:cs typeface="Times New Roman" panose="02020603050405020304" pitchFamily="18" charset="0"/>
              </a:rPr>
              <a:t>Committee (5C) – History</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838200" y="1518834"/>
            <a:ext cx="10515600" cy="4990454"/>
          </a:xfrm>
        </p:spPr>
        <p:txBody>
          <a:bodyPr>
            <a:noAutofit/>
          </a:bodyPr>
          <a:lstStyle/>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response to Recommendation 1.5 from the 2004 Review of System Office, the Curriculum Advisory Committee met in 2004 and 2005 and established the System Advisory Committee on Curriculum (SACC).  </a:t>
            </a:r>
          </a:p>
          <a:p>
            <a:r>
              <a:rPr lang="en-US" sz="2400" dirty="0">
                <a:latin typeface="Times New Roman" panose="02020603050405020304" pitchFamily="18" charset="0"/>
                <a:cs typeface="Times New Roman" panose="02020603050405020304" pitchFamily="18" charset="0"/>
              </a:rPr>
              <a:t>From 2005 – 2016, SACC served as the primary advisory body for curriculum matters in the state, </a:t>
            </a:r>
          </a:p>
          <a:p>
            <a:r>
              <a:rPr lang="en-US" sz="2400" dirty="0">
                <a:latin typeface="Times New Roman" panose="02020603050405020304" pitchFamily="18" charset="0"/>
                <a:cs typeface="Times New Roman" panose="02020603050405020304" pitchFamily="18" charset="0"/>
              </a:rPr>
              <a:t>In 2016, in order to fully address all aspects of Recommendation 1.5, SACC became the California Community Colleges Curriculum Committee (CCCCC, or 5C)  </a:t>
            </a:r>
          </a:p>
          <a:p>
            <a:r>
              <a:rPr lang="en-US" sz="2400" dirty="0">
                <a:latin typeface="Times New Roman" panose="02020603050405020304" pitchFamily="18" charset="0"/>
                <a:cs typeface="Times New Roman" panose="02020603050405020304" pitchFamily="18" charset="0"/>
              </a:rPr>
              <a:t>5C is a recommending body that provides policy, guidance, and policy guidance on all matters related to curriculum, including creation, implementation and endorsement of curriculum through the California Community College system.</a:t>
            </a:r>
          </a:p>
        </p:txBody>
      </p:sp>
    </p:spTree>
    <p:extLst>
      <p:ext uri="{BB962C8B-B14F-4D97-AF65-F5344CB8AC3E}">
        <p14:creationId xmlns:p14="http://schemas.microsoft.com/office/powerpoint/2010/main" val="2339353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Autofit/>
          </a:bodyPr>
          <a:lstStyle/>
          <a:p>
            <a:pPr marL="0" indent="0" algn="ctr">
              <a:buNone/>
            </a:pPr>
            <a:r>
              <a:rPr lang="en-US" sz="3200" b="1" dirty="0">
                <a:solidFill>
                  <a:srgbClr val="0070C0"/>
                </a:solidFill>
                <a:latin typeface="Times New Roman" panose="02020603050405020304" pitchFamily="18" charset="0"/>
                <a:cs typeface="Times New Roman" panose="02020603050405020304" pitchFamily="18" charset="0"/>
              </a:rPr>
              <a:t>California Community Colleges Curriculum Committee (5C)</a:t>
            </a:r>
            <a:endParaRPr lang="en-US" sz="2800" dirty="0">
              <a:latin typeface="Times New Roman" panose="02020603050405020304" pitchFamily="18" charset="0"/>
              <a:cs typeface="Times New Roman" panose="02020603050405020304" pitchFamily="18" charset="0"/>
            </a:endParaRPr>
          </a:p>
          <a:p>
            <a:pPr marL="0" indent="0" algn="ctr">
              <a:buNone/>
            </a:pPr>
            <a:r>
              <a:rPr lang="en-US" sz="2800" i="1" dirty="0">
                <a:latin typeface="Times New Roman" panose="02020603050405020304" pitchFamily="18" charset="0"/>
                <a:cs typeface="Times New Roman" panose="02020603050405020304" pitchFamily="18" charset="0"/>
              </a:rPr>
              <a:t>Composition of 5C:</a:t>
            </a:r>
          </a:p>
          <a:p>
            <a:pPr marL="0" indent="0" fontAlgn="base">
              <a:buNone/>
            </a:pPr>
            <a:r>
              <a:rPr lang="en-US" sz="2200" b="1" dirty="0">
                <a:latin typeface="Times New Roman" panose="02020603050405020304" pitchFamily="18" charset="0"/>
                <a:cs typeface="Times New Roman" panose="02020603050405020304" pitchFamily="18" charset="0"/>
              </a:rPr>
              <a:t>Voting Members</a:t>
            </a:r>
          </a:p>
          <a:p>
            <a:pPr fontAlgn="base"/>
            <a:r>
              <a:rPr lang="en-US" sz="2200" dirty="0">
                <a:latin typeface="Times New Roman" panose="02020603050405020304" pitchFamily="18" charset="0"/>
                <a:cs typeface="Times New Roman" panose="02020603050405020304" pitchFamily="18" charset="0"/>
              </a:rPr>
              <a:t>8 faculty representatives appointed by the ASCCC</a:t>
            </a:r>
          </a:p>
          <a:p>
            <a:pPr fontAlgn="base"/>
            <a:r>
              <a:rPr lang="en-US" sz="2200" dirty="0">
                <a:latin typeface="Times New Roman" panose="02020603050405020304" pitchFamily="18" charset="0"/>
                <a:cs typeface="Times New Roman" panose="02020603050405020304" pitchFamily="18" charset="0"/>
              </a:rPr>
              <a:t>4 representatives appointed by the Chief Instructional Officers</a:t>
            </a:r>
          </a:p>
          <a:p>
            <a:pPr fontAlgn="base"/>
            <a:r>
              <a:rPr lang="en-US" sz="2200" dirty="0">
                <a:latin typeface="Times New Roman" panose="02020603050405020304" pitchFamily="18" charset="0"/>
                <a:cs typeface="Times New Roman" panose="02020603050405020304" pitchFamily="18" charset="0"/>
              </a:rPr>
              <a:t>2 Chancellor's Office representatives - Dean of Curriculum and Instruction, Vice Chancellor of Educational Services</a:t>
            </a:r>
          </a:p>
          <a:p>
            <a:pPr fontAlgn="base"/>
            <a:r>
              <a:rPr lang="en-US" sz="2200" dirty="0">
                <a:latin typeface="Times New Roman" panose="02020603050405020304" pitchFamily="18" charset="0"/>
                <a:cs typeface="Times New Roman" panose="02020603050405020304" pitchFamily="18" charset="0"/>
              </a:rPr>
              <a:t>1 curriculum specialist appointed by CCC Classified Senate (4CS)</a:t>
            </a:r>
          </a:p>
          <a:p>
            <a:pPr marL="0" indent="0" fontAlgn="base">
              <a:buNone/>
            </a:pPr>
            <a:r>
              <a:rPr lang="en-US" sz="2200" b="1" dirty="0">
                <a:latin typeface="Times New Roman" panose="02020603050405020304" pitchFamily="18" charset="0"/>
                <a:cs typeface="Times New Roman" panose="02020603050405020304" pitchFamily="18" charset="0"/>
              </a:rPr>
              <a:t>Resource Members</a:t>
            </a:r>
          </a:p>
          <a:p>
            <a:pPr fontAlgn="base"/>
            <a:r>
              <a:rPr lang="en-US" sz="2200" dirty="0">
                <a:latin typeface="Times New Roman" panose="02020603050405020304" pitchFamily="18" charset="0"/>
                <a:cs typeface="Times New Roman" panose="02020603050405020304" pitchFamily="18" charset="0"/>
              </a:rPr>
              <a:t>1 ACCE representative</a:t>
            </a:r>
          </a:p>
          <a:p>
            <a:pPr fontAlgn="base"/>
            <a:r>
              <a:rPr lang="en-US" sz="2200" dirty="0">
                <a:latin typeface="Times New Roman" panose="02020603050405020304" pitchFamily="18" charset="0"/>
                <a:cs typeface="Times New Roman" panose="02020603050405020304" pitchFamily="18" charset="0"/>
              </a:rPr>
              <a:t>1 CTE Administrator</a:t>
            </a:r>
          </a:p>
          <a:p>
            <a:pPr fontAlgn="base"/>
            <a:r>
              <a:rPr lang="en-US" sz="2200" dirty="0">
                <a:latin typeface="Times New Roman" panose="02020603050405020304" pitchFamily="18" charset="0"/>
                <a:cs typeface="Times New Roman" panose="02020603050405020304" pitchFamily="18" charset="0"/>
              </a:rPr>
              <a:t>1 Chancellor's Office Legal Counsel staff</a:t>
            </a:r>
          </a:p>
          <a:p>
            <a:pPr marL="0" indent="0" fontAlgn="base">
              <a:buNone/>
            </a:pPr>
            <a:r>
              <a:rPr lang="en-US" sz="2200" b="1" dirty="0">
                <a:latin typeface="Times New Roman" panose="02020603050405020304" pitchFamily="18" charset="0"/>
                <a:cs typeface="Times New Roman" panose="02020603050405020304" pitchFamily="18" charset="0"/>
              </a:rPr>
              <a:t>Leadership</a:t>
            </a:r>
          </a:p>
          <a:p>
            <a:pPr fontAlgn="base"/>
            <a:r>
              <a:rPr lang="en-US" sz="2200" dirty="0">
                <a:latin typeface="Times New Roman" panose="02020603050405020304" pitchFamily="18" charset="0"/>
                <a:cs typeface="Times New Roman" panose="02020603050405020304" pitchFamily="18" charset="0"/>
              </a:rPr>
              <a:t>Co-chairs: 1 from ASCCC and 1 from the CIOs</a:t>
            </a:r>
          </a:p>
        </p:txBody>
      </p:sp>
    </p:spTree>
    <p:extLst>
      <p:ext uri="{BB962C8B-B14F-4D97-AF65-F5344CB8AC3E}">
        <p14:creationId xmlns:p14="http://schemas.microsoft.com/office/powerpoint/2010/main" val="174466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CF5F1-6B97-2D42-AFFC-C9B9021DFBE7}"/>
              </a:ext>
            </a:extLst>
          </p:cNvPr>
          <p:cNvSpPr>
            <a:spLocks noGrp="1"/>
          </p:cNvSpPr>
          <p:nvPr>
            <p:ph idx="1"/>
          </p:nvPr>
        </p:nvSpPr>
        <p:spPr>
          <a:xfrm>
            <a:off x="609600" y="599607"/>
            <a:ext cx="10972800" cy="5877393"/>
          </a:xfrm>
        </p:spPr>
        <p:txBody>
          <a:bodyPr>
            <a:noAutofit/>
          </a:bodyPr>
          <a:lstStyle/>
          <a:p>
            <a:pPr marL="0" indent="0" algn="ctr">
              <a:buNone/>
            </a:pPr>
            <a:r>
              <a:rPr lang="en-US" sz="3200" b="1" dirty="0">
                <a:solidFill>
                  <a:srgbClr val="0070C0"/>
                </a:solidFill>
                <a:latin typeface="Times New Roman" panose="02020603050405020304" pitchFamily="18" charset="0"/>
                <a:cs typeface="Times New Roman" panose="02020603050405020304" pitchFamily="18" charset="0"/>
              </a:rPr>
              <a:t>California Community Colleges Curriculum Committee (5C)</a:t>
            </a:r>
            <a:endParaRPr lang="en-US" sz="2800" dirty="0">
              <a:latin typeface="Times New Roman" panose="02020603050405020304" pitchFamily="18" charset="0"/>
              <a:cs typeface="Times New Roman" panose="02020603050405020304" pitchFamily="18" charset="0"/>
            </a:endParaRPr>
          </a:p>
          <a:p>
            <a:pPr marL="0" indent="0" algn="ctr">
              <a:buNone/>
            </a:pPr>
            <a:endParaRPr lang="en-US" sz="2800" i="1" dirty="0">
              <a:latin typeface="Times New Roman" panose="02020603050405020304" pitchFamily="18" charset="0"/>
              <a:cs typeface="Times New Roman" panose="02020603050405020304" pitchFamily="18" charset="0"/>
            </a:endParaRPr>
          </a:p>
          <a:p>
            <a:pPr marL="0" indent="0" algn="ctr">
              <a:buNone/>
            </a:pPr>
            <a:r>
              <a:rPr lang="en-US" sz="2800" dirty="0">
                <a:latin typeface="Times New Roman" panose="02020603050405020304" pitchFamily="18" charset="0"/>
                <a:cs typeface="Times New Roman" panose="02020603050405020304" pitchFamily="18" charset="0"/>
              </a:rPr>
              <a:t>Title 5 Sections to be considered for compliance with AB 705:</a:t>
            </a:r>
            <a:endParaRPr lang="en-US" sz="2800" i="1"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§55522 – Assessment </a:t>
            </a:r>
          </a:p>
          <a:p>
            <a:pPr lvl="1"/>
            <a:r>
              <a:rPr lang="en-US" sz="2400" dirty="0">
                <a:latin typeface="Times New Roman" panose="02020603050405020304" pitchFamily="18" charset="0"/>
                <a:cs typeface="Times New Roman" panose="02020603050405020304" pitchFamily="18" charset="0"/>
              </a:rPr>
              <a:t>§55063 – Minimum Requirements for the Associate Degree</a:t>
            </a:r>
          </a:p>
          <a:p>
            <a:pPr lvl="1"/>
            <a:r>
              <a:rPr lang="en-US" sz="2400" dirty="0">
                <a:latin typeface="Times New Roman" panose="02020603050405020304" pitchFamily="18" charset="0"/>
                <a:cs typeface="Times New Roman" panose="02020603050405020304" pitchFamily="18" charset="0"/>
              </a:rPr>
              <a:t>§55002 – Standards and Criteria for Courses</a:t>
            </a:r>
          </a:p>
          <a:p>
            <a:pPr lvl="1"/>
            <a:r>
              <a:rPr lang="en-US" sz="2400" dirty="0">
                <a:latin typeface="Times New Roman" panose="02020603050405020304" pitchFamily="18" charset="0"/>
                <a:cs typeface="Times New Roman" panose="02020603050405020304" pitchFamily="18" charset="0"/>
              </a:rPr>
              <a:t>§55003 – Policies for Prerequisites, Corequisites and Advisories on Preparation</a:t>
            </a:r>
          </a:p>
          <a:p>
            <a:pPr lvl="1"/>
            <a:r>
              <a:rPr lang="en-US" sz="2400" dirty="0">
                <a:latin typeface="Times New Roman" panose="02020603050405020304" pitchFamily="18" charset="0"/>
                <a:cs typeface="Times New Roman" panose="02020603050405020304" pitchFamily="18" charset="0"/>
              </a:rPr>
              <a:t>Possibly more…</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Next 5C meeting: November 9, 2018 – Initial discussion on needed changes</a:t>
            </a:r>
          </a:p>
        </p:txBody>
      </p:sp>
    </p:spTree>
    <p:extLst>
      <p:ext uri="{BB962C8B-B14F-4D97-AF65-F5344CB8AC3E}">
        <p14:creationId xmlns:p14="http://schemas.microsoft.com/office/powerpoint/2010/main" val="108718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2125</TotalTime>
  <Words>1964</Words>
  <Application>Microsoft Macintosh PowerPoint</Application>
  <PresentationFormat>Widescreen</PresentationFormat>
  <Paragraphs>211</Paragraphs>
  <Slides>28</Slides>
  <Notes>2</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Cambria Math</vt:lpstr>
      <vt:lpstr>Times New Roman</vt:lpstr>
      <vt:lpstr>ASCCC</vt:lpstr>
      <vt:lpstr>AB 705 –  Getting ready for fall 2019</vt:lpstr>
      <vt:lpstr>Overview</vt:lpstr>
      <vt:lpstr>AB 705</vt:lpstr>
      <vt:lpstr>Placement for Mathematics and English</vt:lpstr>
      <vt:lpstr>title 5 changes</vt:lpstr>
      <vt:lpstr>PowerPoint Presentation</vt:lpstr>
      <vt:lpstr>California Community Colleges Curriculum  Committee (5C) – History</vt:lpstr>
      <vt:lpstr>PowerPoint Presentation</vt:lpstr>
      <vt:lpstr>PowerPoint Presentation</vt:lpstr>
      <vt:lpstr>Default placement rules</vt:lpstr>
      <vt:lpstr>Default Rules for English</vt:lpstr>
      <vt:lpstr>Default Rules for SLAM</vt:lpstr>
      <vt:lpstr>Default Rules for B-STEM</vt:lpstr>
      <vt:lpstr>Questions about default and local placement</vt:lpstr>
      <vt:lpstr>PowerPoint Presentation</vt:lpstr>
      <vt:lpstr>PowerPoint Presentation</vt:lpstr>
      <vt:lpstr>Throughput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Update on credit ESL</vt:lpstr>
      <vt:lpstr>Credit ESL</vt:lpstr>
      <vt:lpstr>ESL Placement (Students with 4 yrs US High School)</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Senate  The “10+1” and Shared Governance</dc:title>
  <dc:creator>Virginia May</dc:creator>
  <cp:lastModifiedBy>Virginia May</cp:lastModifiedBy>
  <cp:revision>255</cp:revision>
  <cp:lastPrinted>2017-10-22T17:16:51Z</cp:lastPrinted>
  <dcterms:created xsi:type="dcterms:W3CDTF">2017-10-02T12:56:57Z</dcterms:created>
  <dcterms:modified xsi:type="dcterms:W3CDTF">2018-11-02T13:18:13Z</dcterms:modified>
</cp:coreProperties>
</file>