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86" r:id="rId23"/>
    <p:sldId id="287" r:id="rId24"/>
    <p:sldId id="278" r:id="rId25"/>
    <p:sldId id="279" r:id="rId26"/>
    <p:sldId id="280" r:id="rId27"/>
    <p:sldId id="285" r:id="rId28"/>
    <p:sldId id="281" r:id="rId29"/>
    <p:sldId id="282" r:id="rId30"/>
    <p:sldId id="283" r:id="rId31"/>
    <p:sldId id="284" r:id="rId32"/>
  </p:sldIdLst>
  <p:sldSz cx="9144000" cy="6858000" type="screen4x3"/>
  <p:notesSz cx="7010400" cy="9296400"/>
  <p:embeddedFontLst>
    <p:embeddedFont>
      <p:font typeface="Calibri" panose="020F0502020204030204" pitchFamily="34" charset="0"/>
      <p:regular r:id="rId34"/>
      <p:bold r:id="rId35"/>
      <p:italic r:id="rId36"/>
      <p:boldItalic r:id="rId37"/>
    </p:embeddedFont>
    <p:embeddedFont>
      <p:font typeface="Cambria" panose="02040503050406030204" pitchFamily="18" charset="0"/>
      <p:regular r:id="rId38"/>
      <p:bold r:id="rId39"/>
      <p:italic r:id="rId40"/>
      <p:boldItalic r:id="rId41"/>
    </p:embeddedFont>
    <p:embeddedFont>
      <p:font typeface="Tahoma" panose="020B0604030504040204" pitchFamily="3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4" roundtripDataSignature="AMtx7mjFWAJQub64tKbM6KAW6WscYIBHT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yssa Nguye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054" autoAdjust="0"/>
  </p:normalViewPr>
  <p:slideViewPr>
    <p:cSldViewPr snapToGrid="0">
      <p:cViewPr varScale="1">
        <p:scale>
          <a:sx n="60" d="100"/>
          <a:sy n="60" d="100"/>
        </p:scale>
        <p:origin x="146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0" tIns="46572" rIns="93170" bIns="46572"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0" tIns="46572" rIns="93170" bIns="46572"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0" tIns="46572" rIns="93170" bIns="46572"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0" tIns="46572" rIns="93170" bIns="46572"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0" tIns="46572" rIns="93170" bIns="46572"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3018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drc.org/sites/default/files/CAPR_Multiple_Measures_Assessment_implementation_report_final.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extranet.cccco.edu/Portals/1/TRIS/MIS/Left_Nav/DED/Data_Elements/CB/cb26.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701040" y="4415790"/>
            <a:ext cx="5608320" cy="4183380"/>
          </a:xfrm>
          <a:prstGeom prst="rect">
            <a:avLst/>
          </a:prstGeom>
          <a:noFill/>
          <a:ln>
            <a:noFill/>
          </a:ln>
        </p:spPr>
        <p:txBody>
          <a:bodyPr spcFirstLastPara="1" wrap="square" lIns="93170" tIns="46572" rIns="93170" bIns="46572" anchor="t" anchorCtr="0">
            <a:noAutofit/>
          </a:bodyPr>
          <a:lstStyle/>
          <a:p>
            <a:pPr marL="0" indent="0"/>
            <a:r>
              <a:rPr lang="en-US"/>
              <a:t>LaTonya</a:t>
            </a:r>
            <a:endParaRPr/>
          </a:p>
        </p:txBody>
      </p:sp>
      <p:sp>
        <p:nvSpPr>
          <p:cNvPr id="93" name="Google Shape;93;p1:notes"/>
          <p:cNvSpPr txBox="1">
            <a:spLocks noGrp="1"/>
          </p:cNvSpPr>
          <p:nvPr>
            <p:ph type="sldNum" idx="12"/>
          </p:nvPr>
        </p:nvSpPr>
        <p:spPr>
          <a:xfrm>
            <a:off x="3970938" y="8829967"/>
            <a:ext cx="3037840" cy="464820"/>
          </a:xfrm>
          <a:prstGeom prst="rect">
            <a:avLst/>
          </a:prstGeom>
          <a:noFill/>
          <a:ln>
            <a:noFill/>
          </a:ln>
        </p:spPr>
        <p:txBody>
          <a:bodyPr spcFirstLastPara="1" wrap="square" lIns="93170" tIns="46572" rIns="93170" bIns="46572" anchor="b" anchorCtr="0">
            <a:noAutofit/>
          </a:bodyPr>
          <a:lstStyle/>
          <a:p>
            <a:pPr algn="r"/>
            <a:fld id="{00000000-1234-1234-1234-123412341234}" type="slidenum">
              <a:rPr lang="en-US"/>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8:notes"/>
          <p:cNvSpPr txBox="1">
            <a:spLocks noGrp="1"/>
          </p:cNvSpPr>
          <p:nvPr>
            <p:ph type="body" idx="1"/>
          </p:nvPr>
        </p:nvSpPr>
        <p:spPr>
          <a:xfrm>
            <a:off x="701040" y="4415790"/>
            <a:ext cx="5608320" cy="4183380"/>
          </a:xfrm>
          <a:prstGeom prst="rect">
            <a:avLst/>
          </a:prstGeom>
          <a:noFill/>
          <a:ln>
            <a:noFill/>
          </a:ln>
        </p:spPr>
        <p:txBody>
          <a:bodyPr spcFirstLastPara="1" wrap="square" lIns="93170" tIns="46572" rIns="93170" bIns="46572" anchor="t" anchorCtr="0">
            <a:noAutofit/>
          </a:bodyPr>
          <a:lstStyle/>
          <a:p>
            <a:pPr marL="0" indent="0"/>
            <a:r>
              <a:rPr lang="en-US"/>
              <a:t>Allysa Collaboratively review the role of new MIS codes in collecting data and review the re-coding developed to track AB 705 changes</a:t>
            </a:r>
            <a:endParaRPr/>
          </a:p>
          <a:p>
            <a:pPr marL="0" indent="0"/>
            <a:r>
              <a:rPr lang="en-US"/>
              <a:t>Jointly develop a research plan and agenda in collaboration with your AB 705 workgroup/steering committee and/or with faculty from each department/discipline</a:t>
            </a:r>
            <a:endParaRPr/>
          </a:p>
        </p:txBody>
      </p:sp>
      <p:sp>
        <p:nvSpPr>
          <p:cNvPr id="177" name="Google Shape;177;p8:notes"/>
          <p:cNvSpPr txBox="1">
            <a:spLocks noGrp="1"/>
          </p:cNvSpPr>
          <p:nvPr>
            <p:ph type="sldNum" idx="12"/>
          </p:nvPr>
        </p:nvSpPr>
        <p:spPr>
          <a:xfrm>
            <a:off x="3970938" y="8829967"/>
            <a:ext cx="3037840" cy="464820"/>
          </a:xfrm>
          <a:prstGeom prst="rect">
            <a:avLst/>
          </a:prstGeom>
          <a:noFill/>
          <a:ln>
            <a:noFill/>
          </a:ln>
        </p:spPr>
        <p:txBody>
          <a:bodyPr spcFirstLastPara="1" wrap="square" lIns="93170" tIns="46572" rIns="93170" bIns="46572" anchor="b" anchorCtr="0">
            <a:noAutofit/>
          </a:bodyPr>
          <a:lstStyle/>
          <a:p>
            <a:pPr algn="r"/>
            <a:fld id="{00000000-1234-1234-1234-123412341234}" type="slidenum">
              <a:rPr lang="en-US"/>
              <a:pPr algn="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701040" y="4415790"/>
            <a:ext cx="5608320" cy="4183380"/>
          </a:xfrm>
          <a:prstGeom prst="rect">
            <a:avLst/>
          </a:prstGeom>
        </p:spPr>
        <p:txBody>
          <a:bodyPr spcFirstLastPara="1" wrap="square" lIns="93170" tIns="46572" rIns="93170" bIns="46572" anchor="t" anchorCtr="0">
            <a:noAutofit/>
          </a:bodyPr>
          <a:lstStyle/>
          <a:p>
            <a:pPr marL="0" indent="0"/>
            <a:r>
              <a:rPr lang="en-US" dirty="0"/>
              <a:t>Include some known studies: Citrus did a terrific study on self reported GPA, Bakersfield did a study on completion including throughput with Int Algebra, what other studies and conversations.</a:t>
            </a:r>
            <a:endParaRPr dirty="0"/>
          </a:p>
        </p:txBody>
      </p:sp>
      <p:sp>
        <p:nvSpPr>
          <p:cNvPr id="185" name="Google Shape;185;p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txBox="1">
            <a:spLocks noGrp="1"/>
          </p:cNvSpPr>
          <p:nvPr>
            <p:ph type="body" idx="1"/>
          </p:nvPr>
        </p:nvSpPr>
        <p:spPr>
          <a:xfrm>
            <a:off x="701040" y="4415790"/>
            <a:ext cx="5608320" cy="4183380"/>
          </a:xfrm>
          <a:prstGeom prst="rect">
            <a:avLst/>
          </a:prstGeom>
        </p:spPr>
        <p:txBody>
          <a:bodyPr spcFirstLastPara="1" wrap="square" lIns="93170" tIns="46572" rIns="93170" bIns="46572" anchor="t" anchorCtr="0">
            <a:noAutofit/>
          </a:bodyPr>
          <a:lstStyle/>
          <a:p>
            <a:pPr marL="0" indent="0"/>
            <a:r>
              <a:rPr lang="en-US" dirty="0"/>
              <a:t>These were taken from the regional meetings and the RP paper</a:t>
            </a:r>
            <a:endParaRPr dirty="0"/>
          </a:p>
          <a:p>
            <a:pPr marL="0" indent="0"/>
            <a:r>
              <a:rPr lang="en-US" dirty="0"/>
              <a:t>Is there anything else we missed? What are some other types of data to consider</a:t>
            </a:r>
            <a:endParaRPr dirty="0"/>
          </a:p>
          <a:p>
            <a:pPr marL="0" indent="0"/>
            <a:endParaRPr dirty="0"/>
          </a:p>
          <a:p>
            <a:pPr marL="0" indent="0"/>
            <a:r>
              <a:rPr lang="en-US" dirty="0"/>
              <a:t>The important of documenting the practices in order to understand the impacts </a:t>
            </a:r>
            <a:endParaRPr dirty="0"/>
          </a:p>
          <a:p>
            <a:pPr marL="0" indent="0"/>
            <a:endParaRPr dirty="0"/>
          </a:p>
          <a:p>
            <a:pPr marL="0" indent="0"/>
            <a:r>
              <a:rPr lang="en-US" dirty="0"/>
              <a:t>Are there differential impacts of the outcomes by students based on what was implemented? Based on the supports provided? What are effective supports to support these students?</a:t>
            </a:r>
            <a:endParaRPr dirty="0"/>
          </a:p>
        </p:txBody>
      </p:sp>
      <p:sp>
        <p:nvSpPr>
          <p:cNvPr id="194" name="Google Shape;194;p1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60cc0b10ec_0_6:notes"/>
          <p:cNvSpPr txBox="1">
            <a:spLocks noGrp="1"/>
          </p:cNvSpPr>
          <p:nvPr>
            <p:ph type="body" idx="1"/>
          </p:nvPr>
        </p:nvSpPr>
        <p:spPr>
          <a:xfrm>
            <a:off x="701040" y="4415791"/>
            <a:ext cx="5608340" cy="4183465"/>
          </a:xfrm>
          <a:prstGeom prst="rect">
            <a:avLst/>
          </a:prstGeom>
        </p:spPr>
        <p:txBody>
          <a:bodyPr spcFirstLastPara="1" wrap="square" lIns="93170" tIns="46572" rIns="93170" bIns="46572" anchor="t" anchorCtr="0">
            <a:noAutofit/>
          </a:bodyPr>
          <a:lstStyle/>
          <a:p>
            <a:pPr marL="0" indent="0"/>
            <a:r>
              <a:rPr lang="en-US"/>
              <a:t>Alyssa - have people comment on what they are thinking. And then look at some of the research studies that have been identified as what works research in the IES national database</a:t>
            </a:r>
            <a:endParaRPr/>
          </a:p>
        </p:txBody>
      </p:sp>
      <p:sp>
        <p:nvSpPr>
          <p:cNvPr id="203" name="Google Shape;203;g60cc0b10ec_0_6: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3fd42a6e4_0_64: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3fd42a6e4_0_64:notes"/>
          <p:cNvSpPr txBox="1">
            <a:spLocks noGrp="1"/>
          </p:cNvSpPr>
          <p:nvPr>
            <p:ph type="body" idx="1"/>
          </p:nvPr>
        </p:nvSpPr>
        <p:spPr>
          <a:xfrm>
            <a:off x="701040" y="4415791"/>
            <a:ext cx="5608340" cy="4183465"/>
          </a:xfrm>
          <a:prstGeom prst="rect">
            <a:avLst/>
          </a:prstGeom>
        </p:spPr>
        <p:txBody>
          <a:bodyPr spcFirstLastPara="1" wrap="square" lIns="93170" tIns="46572" rIns="93170" bIns="46572" anchor="t" anchorCtr="0">
            <a:noAutofit/>
          </a:bodyPr>
          <a:lstStyle/>
          <a:p>
            <a:pPr marL="0" indent="0"/>
            <a:r>
              <a:rPr lang="en-US"/>
              <a:t>Janet and Alyssa</a:t>
            </a:r>
            <a:endParaRPr/>
          </a:p>
        </p:txBody>
      </p:sp>
      <p:sp>
        <p:nvSpPr>
          <p:cNvPr id="222" name="Google Shape;222;g33fd42a6e4_0_64:notes"/>
          <p:cNvSpPr txBox="1">
            <a:spLocks noGrp="1"/>
          </p:cNvSpPr>
          <p:nvPr>
            <p:ph type="sldNum" idx="12"/>
          </p:nvPr>
        </p:nvSpPr>
        <p:spPr>
          <a:xfrm>
            <a:off x="3970938" y="8829966"/>
            <a:ext cx="3037801" cy="464896"/>
          </a:xfrm>
          <a:prstGeom prst="rect">
            <a:avLst/>
          </a:prstGeom>
        </p:spPr>
        <p:txBody>
          <a:bodyPr spcFirstLastPara="1" wrap="square" lIns="93170" tIns="46572" rIns="93170" bIns="46572" anchor="b" anchorCtr="0">
            <a:noAutofit/>
          </a:bodyPr>
          <a:lstStyle/>
          <a:p>
            <a:pPr algn="r"/>
            <a:fld id="{00000000-1234-1234-1234-123412341234}" type="slidenum">
              <a:rPr lang="en-US"/>
              <a:pPr algn="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3fd42a6e4_0_4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3fd42a6e4_0_40:notes"/>
          <p:cNvSpPr txBox="1">
            <a:spLocks noGrp="1"/>
          </p:cNvSpPr>
          <p:nvPr>
            <p:ph type="body" idx="1"/>
          </p:nvPr>
        </p:nvSpPr>
        <p:spPr>
          <a:xfrm>
            <a:off x="701040" y="4415791"/>
            <a:ext cx="5608340" cy="4183465"/>
          </a:xfrm>
          <a:prstGeom prst="rect">
            <a:avLst/>
          </a:prstGeom>
        </p:spPr>
        <p:txBody>
          <a:bodyPr spcFirstLastPara="1" wrap="square" lIns="93170" tIns="46572" rIns="93170" bIns="46572" anchor="t" anchorCtr="0">
            <a:noAutofit/>
          </a:bodyPr>
          <a:lstStyle/>
          <a:p>
            <a:pPr marL="0" indent="0"/>
            <a:r>
              <a:rPr lang="en-US"/>
              <a:t>Janet and Alyssa</a:t>
            </a:r>
            <a:endParaRPr/>
          </a:p>
          <a:p>
            <a:pPr marL="0" indent="0"/>
            <a:r>
              <a:rPr lang="en-US"/>
              <a:t>Conclusions: These early results are broadly positive but assess outcomes based on merely one semester of data. Further impact analyses using additional data will include data on persistence and accumulation of college credits over the longer term to fully evaluate the effects of using a multiple measures system to place incoming students. Additional sub-group analyses will also be conducted. </a:t>
            </a:r>
            <a:endParaRPr/>
          </a:p>
          <a:p>
            <a:pPr marL="0" indent="0"/>
            <a:r>
              <a:rPr lang="en-US"/>
              <a:t>Data from last Fall regarding n=4,729 from Fall 2016 cohort at CC in SUNY </a:t>
            </a:r>
            <a:r>
              <a:rPr lang="en-US" sz="1100" u="sng">
                <a:solidFill>
                  <a:schemeClr val="hlink"/>
                </a:solidFill>
                <a:latin typeface="Arial"/>
                <a:ea typeface="Arial"/>
                <a:cs typeface="Arial"/>
                <a:sym typeface="Arial"/>
                <a:hlinkClick r:id="rId3"/>
              </a:rPr>
              <a:t>https://www.mdrc.org/sites/default/files/CAPR_Multiple_Measures_Assessment_implementation_report_final.pdf</a:t>
            </a:r>
            <a:endParaRPr/>
          </a:p>
          <a:p>
            <a:pPr marL="0" indent="0"/>
            <a:r>
              <a:rPr lang="en-US"/>
              <a:t>Elisabeth A. Barnett, Peter Bergman, Elizabeth Kopko, Vikash Reddy, Clive R. Belfield, and Susha Roy</a:t>
            </a:r>
            <a:endParaRPr/>
          </a:p>
        </p:txBody>
      </p:sp>
      <p:sp>
        <p:nvSpPr>
          <p:cNvPr id="230" name="Google Shape;230;g33fd42a6e4_0_40:notes"/>
          <p:cNvSpPr txBox="1">
            <a:spLocks noGrp="1"/>
          </p:cNvSpPr>
          <p:nvPr>
            <p:ph type="sldNum" idx="12"/>
          </p:nvPr>
        </p:nvSpPr>
        <p:spPr>
          <a:xfrm>
            <a:off x="3970938" y="8829966"/>
            <a:ext cx="3037801" cy="464896"/>
          </a:xfrm>
          <a:prstGeom prst="rect">
            <a:avLst/>
          </a:prstGeom>
        </p:spPr>
        <p:txBody>
          <a:bodyPr spcFirstLastPara="1" wrap="square" lIns="93170" tIns="46572" rIns="93170" bIns="46572" anchor="b" anchorCtr="0">
            <a:noAutofit/>
          </a:bodyPr>
          <a:lstStyle/>
          <a:p>
            <a:pPr algn="r"/>
            <a:fld id="{00000000-1234-1234-1234-123412341234}" type="slidenum">
              <a:rPr lang="en-US"/>
              <a:pPr algn="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3fd42a6e4_0_77: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3fd42a6e4_0_77:notes"/>
          <p:cNvSpPr txBox="1">
            <a:spLocks noGrp="1"/>
          </p:cNvSpPr>
          <p:nvPr>
            <p:ph type="body" idx="1"/>
          </p:nvPr>
        </p:nvSpPr>
        <p:spPr>
          <a:xfrm>
            <a:off x="701040" y="4415791"/>
            <a:ext cx="5608340" cy="4183465"/>
          </a:xfrm>
          <a:prstGeom prst="rect">
            <a:avLst/>
          </a:prstGeom>
        </p:spPr>
        <p:txBody>
          <a:bodyPr spcFirstLastPara="1" wrap="square" lIns="93170" tIns="46572" rIns="93170" bIns="46572" anchor="t" anchorCtr="0">
            <a:noAutofit/>
          </a:bodyPr>
          <a:lstStyle/>
          <a:p>
            <a:pPr marL="0" indent="0">
              <a:buClr>
                <a:schemeClr val="dk1"/>
              </a:buClr>
              <a:buSzPts val="1100"/>
            </a:pPr>
            <a:r>
              <a:rPr lang="en-US"/>
              <a:t>Janet and Alyssa</a:t>
            </a:r>
            <a:endParaRPr/>
          </a:p>
        </p:txBody>
      </p:sp>
      <p:sp>
        <p:nvSpPr>
          <p:cNvPr id="238" name="Google Shape;238;g33fd42a6e4_0_77:notes"/>
          <p:cNvSpPr txBox="1">
            <a:spLocks noGrp="1"/>
          </p:cNvSpPr>
          <p:nvPr>
            <p:ph type="sldNum" idx="12"/>
          </p:nvPr>
        </p:nvSpPr>
        <p:spPr>
          <a:xfrm>
            <a:off x="3970938" y="8829966"/>
            <a:ext cx="3037801" cy="464896"/>
          </a:xfrm>
          <a:prstGeom prst="rect">
            <a:avLst/>
          </a:prstGeom>
        </p:spPr>
        <p:txBody>
          <a:bodyPr spcFirstLastPara="1" wrap="square" lIns="93170" tIns="46572" rIns="93170" bIns="46572" anchor="b" anchorCtr="0">
            <a:noAutofit/>
          </a:bodyPr>
          <a:lstStyle/>
          <a:p>
            <a:pPr algn="r"/>
            <a:fld id="{00000000-1234-1234-1234-123412341234}" type="slidenum">
              <a:rPr lang="en-US"/>
              <a:pPr algn="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3fd42a6e4_0_83: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3fd42a6e4_0_83:notes"/>
          <p:cNvSpPr txBox="1">
            <a:spLocks noGrp="1"/>
          </p:cNvSpPr>
          <p:nvPr>
            <p:ph type="body" idx="1"/>
          </p:nvPr>
        </p:nvSpPr>
        <p:spPr>
          <a:xfrm>
            <a:off x="701040" y="4415791"/>
            <a:ext cx="5608340" cy="4183465"/>
          </a:xfrm>
          <a:prstGeom prst="rect">
            <a:avLst/>
          </a:prstGeom>
        </p:spPr>
        <p:txBody>
          <a:bodyPr spcFirstLastPara="1" wrap="square" lIns="93170" tIns="46572" rIns="93170" bIns="46572" anchor="t" anchorCtr="0">
            <a:noAutofit/>
          </a:bodyPr>
          <a:lstStyle/>
          <a:p>
            <a:pPr marL="0" indent="0"/>
            <a:endParaRPr/>
          </a:p>
        </p:txBody>
      </p:sp>
      <p:sp>
        <p:nvSpPr>
          <p:cNvPr id="246" name="Google Shape;246;g33fd42a6e4_0_83:notes"/>
          <p:cNvSpPr txBox="1">
            <a:spLocks noGrp="1"/>
          </p:cNvSpPr>
          <p:nvPr>
            <p:ph type="sldNum" idx="12"/>
          </p:nvPr>
        </p:nvSpPr>
        <p:spPr>
          <a:xfrm>
            <a:off x="3970938" y="8829966"/>
            <a:ext cx="3037801" cy="464896"/>
          </a:xfrm>
          <a:prstGeom prst="rect">
            <a:avLst/>
          </a:prstGeom>
        </p:spPr>
        <p:txBody>
          <a:bodyPr spcFirstLastPara="1" wrap="square" lIns="93170" tIns="46572" rIns="93170" bIns="46572" anchor="b" anchorCtr="0">
            <a:noAutofit/>
          </a:bodyPr>
          <a:lstStyle/>
          <a:p>
            <a:pPr algn="r"/>
            <a:fld id="{00000000-1234-1234-1234-123412341234}" type="slidenum">
              <a:rPr lang="en-US"/>
              <a:pPr algn="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3fd42a6e4_0_115: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3fd42a6e4_0_115:notes"/>
          <p:cNvSpPr txBox="1">
            <a:spLocks noGrp="1"/>
          </p:cNvSpPr>
          <p:nvPr>
            <p:ph type="body" idx="1"/>
          </p:nvPr>
        </p:nvSpPr>
        <p:spPr>
          <a:xfrm>
            <a:off x="701040" y="4415791"/>
            <a:ext cx="5608340" cy="4183465"/>
          </a:xfrm>
          <a:prstGeom prst="rect">
            <a:avLst/>
          </a:prstGeom>
        </p:spPr>
        <p:txBody>
          <a:bodyPr spcFirstLastPara="1" wrap="square" lIns="93170" tIns="46572" rIns="93170" bIns="46572" anchor="t" anchorCtr="0">
            <a:noAutofit/>
          </a:bodyPr>
          <a:lstStyle/>
          <a:p>
            <a:pPr marL="0" indent="0">
              <a:buClr>
                <a:schemeClr val="dk1"/>
              </a:buClr>
              <a:buSzPts val="1100"/>
            </a:pPr>
            <a:r>
              <a:rPr lang="en-US"/>
              <a:t>Janet and Alyssa</a:t>
            </a:r>
            <a:endParaRPr/>
          </a:p>
        </p:txBody>
      </p:sp>
      <p:sp>
        <p:nvSpPr>
          <p:cNvPr id="254" name="Google Shape;254;g33fd42a6e4_0_115:notes"/>
          <p:cNvSpPr txBox="1">
            <a:spLocks noGrp="1"/>
          </p:cNvSpPr>
          <p:nvPr>
            <p:ph type="sldNum" idx="12"/>
          </p:nvPr>
        </p:nvSpPr>
        <p:spPr>
          <a:xfrm>
            <a:off x="3970938" y="8829966"/>
            <a:ext cx="3037801" cy="464896"/>
          </a:xfrm>
          <a:prstGeom prst="rect">
            <a:avLst/>
          </a:prstGeom>
        </p:spPr>
        <p:txBody>
          <a:bodyPr spcFirstLastPara="1" wrap="square" lIns="93170" tIns="46572" rIns="93170" bIns="46572" anchor="b" anchorCtr="0">
            <a:noAutofit/>
          </a:bodyPr>
          <a:lstStyle/>
          <a:p>
            <a:pPr algn="r"/>
            <a:fld id="{00000000-1234-1234-1234-123412341234}" type="slidenum">
              <a:rPr lang="en-US"/>
              <a:pPr algn="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3fd42a6e4_0_131: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3fd42a6e4_0_131:notes"/>
          <p:cNvSpPr txBox="1">
            <a:spLocks noGrp="1"/>
          </p:cNvSpPr>
          <p:nvPr>
            <p:ph type="body" idx="1"/>
          </p:nvPr>
        </p:nvSpPr>
        <p:spPr>
          <a:xfrm>
            <a:off x="701040" y="4415791"/>
            <a:ext cx="5608340" cy="4183465"/>
          </a:xfrm>
          <a:prstGeom prst="rect">
            <a:avLst/>
          </a:prstGeom>
        </p:spPr>
        <p:txBody>
          <a:bodyPr spcFirstLastPara="1" wrap="square" lIns="93170" tIns="46572" rIns="93170" bIns="46572" anchor="t" anchorCtr="0">
            <a:noAutofit/>
          </a:bodyPr>
          <a:lstStyle/>
          <a:p>
            <a:pPr marL="0" indent="0">
              <a:buClr>
                <a:schemeClr val="dk1"/>
              </a:buClr>
              <a:buSzPts val="1100"/>
            </a:pPr>
            <a:r>
              <a:rPr lang="en-US"/>
              <a:t>Janet and Alyssa</a:t>
            </a:r>
            <a:endParaRPr/>
          </a:p>
        </p:txBody>
      </p:sp>
      <p:sp>
        <p:nvSpPr>
          <p:cNvPr id="263" name="Google Shape;263;g33fd42a6e4_0_131:notes"/>
          <p:cNvSpPr txBox="1">
            <a:spLocks noGrp="1"/>
          </p:cNvSpPr>
          <p:nvPr>
            <p:ph type="sldNum" idx="12"/>
          </p:nvPr>
        </p:nvSpPr>
        <p:spPr>
          <a:xfrm>
            <a:off x="3970938" y="8829966"/>
            <a:ext cx="3037801" cy="464896"/>
          </a:xfrm>
          <a:prstGeom prst="rect">
            <a:avLst/>
          </a:prstGeom>
        </p:spPr>
        <p:txBody>
          <a:bodyPr spcFirstLastPara="1" wrap="square" lIns="93170" tIns="46572" rIns="93170" bIns="46572" anchor="b" anchorCtr="0">
            <a:noAutofit/>
          </a:bodyPr>
          <a:lstStyle/>
          <a:p>
            <a:pPr algn="r"/>
            <a:fld id="{00000000-1234-1234-1234-123412341234}" type="slidenum">
              <a:rPr lang="en-US"/>
              <a:pPr algn="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701040" y="4415790"/>
            <a:ext cx="5608320" cy="4183380"/>
          </a:xfrm>
          <a:prstGeom prst="rect">
            <a:avLst/>
          </a:prstGeom>
        </p:spPr>
        <p:txBody>
          <a:bodyPr spcFirstLastPara="1" wrap="square" lIns="93170" tIns="46572" rIns="93170" bIns="46572" anchor="t" anchorCtr="0">
            <a:noAutofit/>
          </a:bodyPr>
          <a:lstStyle/>
          <a:p>
            <a:pPr marL="0" indent="0"/>
            <a:r>
              <a:rPr lang="en-US"/>
              <a:t>Latonya</a:t>
            </a:r>
            <a:endParaRPr/>
          </a:p>
          <a:p>
            <a:pPr marL="0" indent="0"/>
            <a:endParaRPr/>
          </a:p>
        </p:txBody>
      </p:sp>
      <p:sp>
        <p:nvSpPr>
          <p:cNvPr id="102" name="Google Shape;102;p2: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1:notes"/>
          <p:cNvSpPr txBox="1">
            <a:spLocks noGrp="1"/>
          </p:cNvSpPr>
          <p:nvPr>
            <p:ph type="body" idx="1"/>
          </p:nvPr>
        </p:nvSpPr>
        <p:spPr>
          <a:xfrm>
            <a:off x="701040" y="4415790"/>
            <a:ext cx="5608320" cy="4183380"/>
          </a:xfrm>
          <a:prstGeom prst="rect">
            <a:avLst/>
          </a:prstGeom>
        </p:spPr>
        <p:txBody>
          <a:bodyPr spcFirstLastPara="1" wrap="square" lIns="93170" tIns="46572" rIns="93170" bIns="46572" anchor="t" anchorCtr="0">
            <a:noAutofit/>
          </a:bodyPr>
          <a:lstStyle/>
          <a:p>
            <a:pPr marL="0" indent="0"/>
            <a:r>
              <a:rPr lang="en-US"/>
              <a:t>Janet</a:t>
            </a:r>
            <a:endParaRPr/>
          </a:p>
        </p:txBody>
      </p:sp>
      <p:sp>
        <p:nvSpPr>
          <p:cNvPr id="269" name="Google Shape;269;p11: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2:notes"/>
          <p:cNvSpPr txBox="1">
            <a:spLocks noGrp="1"/>
          </p:cNvSpPr>
          <p:nvPr>
            <p:ph type="body" idx="1"/>
          </p:nvPr>
        </p:nvSpPr>
        <p:spPr>
          <a:xfrm>
            <a:off x="701040" y="4415790"/>
            <a:ext cx="5608320" cy="4183380"/>
          </a:xfrm>
          <a:prstGeom prst="rect">
            <a:avLst/>
          </a:prstGeom>
        </p:spPr>
        <p:txBody>
          <a:bodyPr spcFirstLastPara="1" wrap="square" lIns="93170" tIns="46572" rIns="93170" bIns="46572" anchor="t" anchorCtr="0">
            <a:noAutofit/>
          </a:bodyPr>
          <a:lstStyle/>
          <a:p>
            <a:pPr marL="0" indent="0"/>
            <a:r>
              <a:rPr lang="en-US"/>
              <a:t>Janet</a:t>
            </a:r>
            <a:endParaRPr/>
          </a:p>
        </p:txBody>
      </p:sp>
      <p:sp>
        <p:nvSpPr>
          <p:cNvPr id="277" name="Google Shape;277;p12: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practitioners support state and institutional DE reforms; however, some faculty and administrators have expressed concerns. Critics of the reform movement argue that the reforms have been pushed through too quickly, with limited research on the effectiveness of these reforms prior to</a:t>
            </a:r>
          </a:p>
          <a:p>
            <a:r>
              <a:rPr lang="en-US" dirty="0"/>
              <a:t>scaling. There have also been concerns about reformers pushing a one-size-fits-all approach for students of all ability levels. In  addition, DE practitioners worry that they and other experts have had too limited a role in advising on and driving these changes. Reformers counter that the opposition among practitioners stems largely from organizational inertia and individual concerns about jobs for DE instructors. However, rigorous research evidence</a:t>
            </a:r>
          </a:p>
          <a:p>
            <a:r>
              <a:rPr lang="en-US" dirty="0"/>
              <a:t>on the effectiveness of corequisites is limited to the studies of the ALP model.</a:t>
            </a:r>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6305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5064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3: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3:notes"/>
          <p:cNvSpPr txBox="1">
            <a:spLocks noGrp="1"/>
          </p:cNvSpPr>
          <p:nvPr>
            <p:ph type="body" idx="1"/>
          </p:nvPr>
        </p:nvSpPr>
        <p:spPr>
          <a:xfrm>
            <a:off x="701040" y="4415790"/>
            <a:ext cx="5608320" cy="4183380"/>
          </a:xfrm>
          <a:prstGeom prst="rect">
            <a:avLst/>
          </a:prstGeom>
          <a:noFill/>
          <a:ln>
            <a:noFill/>
          </a:ln>
        </p:spPr>
        <p:txBody>
          <a:bodyPr spcFirstLastPara="1" wrap="square" lIns="93170" tIns="46572" rIns="93170" bIns="46572" anchor="t" anchorCtr="0">
            <a:noAutofit/>
          </a:bodyPr>
          <a:lstStyle/>
          <a:p>
            <a:pPr marL="0" lvl="1" indent="0">
              <a:buClr>
                <a:schemeClr val="dk1"/>
              </a:buClr>
              <a:buSzPts val="1200"/>
            </a:pPr>
            <a:r>
              <a:rPr lang="en-US"/>
              <a:t>identify coding for </a:t>
            </a:r>
            <a:r>
              <a:rPr lang="en-US" u="sng">
                <a:solidFill>
                  <a:schemeClr val="hlink"/>
                </a:solidFill>
                <a:hlinkClick r:id="rId3"/>
              </a:rPr>
              <a:t>support versus target courses</a:t>
            </a:r>
            <a:r>
              <a:rPr lang="en-US"/>
              <a:t> in order to determine efficacy of support formats for specific groups and in order to validate whether support courses should be required, optional, embedded or some other modification </a:t>
            </a:r>
            <a:endParaRPr/>
          </a:p>
          <a:p>
            <a:pPr marL="0" indent="0"/>
            <a:endParaRPr/>
          </a:p>
          <a:p>
            <a:pPr marL="0" indent="0"/>
            <a:endParaRPr/>
          </a:p>
          <a:p>
            <a:pPr marL="0" indent="0"/>
            <a:r>
              <a:rPr lang="en-US"/>
              <a:t>Faculty and IR should work together to develop surveys to gather feedback from students and faculty including: why students may drop or withdraw, the perceived rigor of the course, if they felt the course was a good fit for their skill level, if enough support was provided, if the type of support provided was effective, etc. </a:t>
            </a:r>
            <a:endParaRPr sz="1400"/>
          </a:p>
          <a:p>
            <a:pPr marL="452079" lvl="1" indent="0"/>
            <a:r>
              <a:rPr lang="en-US"/>
              <a:t>Faculty may choose to be surveyed on their perceptions around student ability, supports, additional needs such as professional development, etc. </a:t>
            </a:r>
            <a:endParaRPr sz="1400"/>
          </a:p>
          <a:p>
            <a:pPr marL="452079" lvl="1" indent="0"/>
            <a:r>
              <a:rPr lang="en-US"/>
              <a:t>Consider that part-time faculty may have a different set of needs, concerns, or feedback than full-time faculty</a:t>
            </a:r>
            <a:endParaRPr sz="1400"/>
          </a:p>
          <a:p>
            <a:pPr marL="452079" lvl="1" indent="0"/>
            <a:r>
              <a:rPr lang="en-US"/>
              <a:t>Include a variety of disciplines in order to understand the scope across the institution</a:t>
            </a:r>
            <a:endParaRPr sz="1400"/>
          </a:p>
          <a:p>
            <a:pPr marL="0" indent="0"/>
            <a:endParaRPr/>
          </a:p>
        </p:txBody>
      </p:sp>
      <p:sp>
        <p:nvSpPr>
          <p:cNvPr id="287" name="Google Shape;287;p13:notes"/>
          <p:cNvSpPr txBox="1">
            <a:spLocks noGrp="1"/>
          </p:cNvSpPr>
          <p:nvPr>
            <p:ph type="sldNum" idx="12"/>
          </p:nvPr>
        </p:nvSpPr>
        <p:spPr>
          <a:xfrm>
            <a:off x="3970938" y="8829967"/>
            <a:ext cx="3037840" cy="464820"/>
          </a:xfrm>
          <a:prstGeom prst="rect">
            <a:avLst/>
          </a:prstGeom>
          <a:noFill/>
          <a:ln>
            <a:noFill/>
          </a:ln>
        </p:spPr>
        <p:txBody>
          <a:bodyPr spcFirstLastPara="1" wrap="square" lIns="93170" tIns="46572" rIns="93170" bIns="46572" anchor="b" anchorCtr="0">
            <a:noAutofit/>
          </a:bodyPr>
          <a:lstStyle/>
          <a:p>
            <a:pPr algn="r"/>
            <a:fld id="{00000000-1234-1234-1234-123412341234}" type="slidenum">
              <a:rPr lang="en-US"/>
              <a:pPr algn="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4:notes"/>
          <p:cNvSpPr txBox="1">
            <a:spLocks noGrp="1"/>
          </p:cNvSpPr>
          <p:nvPr>
            <p:ph type="body" idx="1"/>
          </p:nvPr>
        </p:nvSpPr>
        <p:spPr>
          <a:xfrm>
            <a:off x="701040" y="4415790"/>
            <a:ext cx="5608320" cy="4183380"/>
          </a:xfrm>
          <a:prstGeom prst="rect">
            <a:avLst/>
          </a:prstGeom>
        </p:spPr>
        <p:txBody>
          <a:bodyPr spcFirstLastPara="1" wrap="square" lIns="93170" tIns="46572" rIns="93170" bIns="46572" anchor="t" anchorCtr="0">
            <a:noAutofit/>
          </a:bodyPr>
          <a:lstStyle/>
          <a:p>
            <a:pPr marL="0" indent="0"/>
            <a:r>
              <a:rPr lang="en-US"/>
              <a:t>15 - 20 minutes group think time</a:t>
            </a:r>
            <a:endParaRPr/>
          </a:p>
          <a:p>
            <a:pPr marL="0" indent="0"/>
            <a:endParaRPr/>
          </a:p>
          <a:p>
            <a:pPr marL="0" indent="0"/>
            <a:r>
              <a:rPr lang="en-US"/>
              <a:t>Tag Team</a:t>
            </a:r>
            <a:endParaRPr/>
          </a:p>
          <a:p>
            <a:pPr marL="0" indent="0"/>
            <a:endParaRPr/>
          </a:p>
        </p:txBody>
      </p:sp>
      <p:sp>
        <p:nvSpPr>
          <p:cNvPr id="296" name="Google Shape;296;p14: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5:notes"/>
          <p:cNvSpPr txBox="1">
            <a:spLocks noGrp="1"/>
          </p:cNvSpPr>
          <p:nvPr>
            <p:ph type="body" idx="1"/>
          </p:nvPr>
        </p:nvSpPr>
        <p:spPr>
          <a:xfrm>
            <a:off x="701040" y="4415790"/>
            <a:ext cx="5608320" cy="4183380"/>
          </a:xfrm>
          <a:prstGeom prst="rect">
            <a:avLst/>
          </a:prstGeom>
        </p:spPr>
        <p:txBody>
          <a:bodyPr spcFirstLastPara="1" wrap="square" lIns="93170" tIns="46572" rIns="93170" bIns="46572" anchor="t" anchorCtr="0">
            <a:noAutofit/>
          </a:bodyPr>
          <a:lstStyle/>
          <a:p>
            <a:pPr marL="0" indent="0"/>
            <a:r>
              <a:rPr lang="en-US"/>
              <a:t>Tag Team</a:t>
            </a:r>
            <a:endParaRPr/>
          </a:p>
        </p:txBody>
      </p:sp>
      <p:sp>
        <p:nvSpPr>
          <p:cNvPr id="304" name="Google Shape;304;p15: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7517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6:notes"/>
          <p:cNvSpPr txBox="1">
            <a:spLocks noGrp="1"/>
          </p:cNvSpPr>
          <p:nvPr>
            <p:ph type="body" idx="1"/>
          </p:nvPr>
        </p:nvSpPr>
        <p:spPr>
          <a:xfrm>
            <a:off x="701040" y="4415790"/>
            <a:ext cx="5608320" cy="4183380"/>
          </a:xfrm>
          <a:prstGeom prst="rect">
            <a:avLst/>
          </a:prstGeom>
        </p:spPr>
        <p:txBody>
          <a:bodyPr spcFirstLastPara="1" wrap="square" lIns="93170" tIns="46572" rIns="93170" bIns="46572" anchor="t" anchorCtr="0">
            <a:noAutofit/>
          </a:bodyPr>
          <a:lstStyle/>
          <a:p>
            <a:pPr marL="0" indent="0"/>
            <a:r>
              <a:rPr lang="en-US"/>
              <a:t>10 minute share out </a:t>
            </a:r>
            <a:endParaRPr/>
          </a:p>
        </p:txBody>
      </p:sp>
      <p:sp>
        <p:nvSpPr>
          <p:cNvPr id="312" name="Google Shape;312;p16: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7:notes"/>
          <p:cNvSpPr txBox="1">
            <a:spLocks noGrp="1"/>
          </p:cNvSpPr>
          <p:nvPr>
            <p:ph type="body" idx="1"/>
          </p:nvPr>
        </p:nvSpPr>
        <p:spPr>
          <a:xfrm>
            <a:off x="701040" y="4415790"/>
            <a:ext cx="5608320" cy="4183380"/>
          </a:xfrm>
          <a:prstGeom prst="rect">
            <a:avLst/>
          </a:prstGeom>
        </p:spPr>
        <p:txBody>
          <a:bodyPr spcFirstLastPara="1" wrap="square" lIns="93170" tIns="46572" rIns="93170" bIns="46572" anchor="t" anchorCtr="0">
            <a:noAutofit/>
          </a:bodyPr>
          <a:lstStyle/>
          <a:p>
            <a:pPr marL="0" indent="0"/>
            <a:endParaRPr/>
          </a:p>
        </p:txBody>
      </p:sp>
      <p:sp>
        <p:nvSpPr>
          <p:cNvPr id="320" name="Google Shape;320;p17: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701040" y="4415790"/>
            <a:ext cx="5608320" cy="4183380"/>
          </a:xfrm>
          <a:prstGeom prst="rect">
            <a:avLst/>
          </a:prstGeom>
        </p:spPr>
        <p:txBody>
          <a:bodyPr spcFirstLastPara="1" wrap="square" lIns="93170" tIns="46572" rIns="93170" bIns="46572" anchor="t" anchorCtr="0">
            <a:noAutofit/>
          </a:bodyPr>
          <a:lstStyle/>
          <a:p>
            <a:pPr marL="0" indent="0">
              <a:buClr>
                <a:schemeClr val="dk1"/>
              </a:buClr>
              <a:buSzPts val="1100"/>
            </a:pPr>
            <a:r>
              <a:rPr lang="en-US"/>
              <a:t>Latonya</a:t>
            </a:r>
            <a:endParaRPr/>
          </a:p>
        </p:txBody>
      </p:sp>
      <p:sp>
        <p:nvSpPr>
          <p:cNvPr id="111" name="Google Shape;111;p3: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8:notes"/>
          <p:cNvSpPr txBox="1">
            <a:spLocks noGrp="1"/>
          </p:cNvSpPr>
          <p:nvPr>
            <p:ph type="body" idx="1"/>
          </p:nvPr>
        </p:nvSpPr>
        <p:spPr>
          <a:xfrm>
            <a:off x="701040" y="4415790"/>
            <a:ext cx="5608320" cy="4183380"/>
          </a:xfrm>
          <a:prstGeom prst="rect">
            <a:avLst/>
          </a:prstGeom>
        </p:spPr>
        <p:txBody>
          <a:bodyPr spcFirstLastPara="1" wrap="square" lIns="93170" tIns="46572" rIns="93170" bIns="46572" anchor="t" anchorCtr="0">
            <a:noAutofit/>
          </a:bodyPr>
          <a:lstStyle/>
          <a:p>
            <a:pPr marL="0" indent="0"/>
            <a:endParaRPr/>
          </a:p>
        </p:txBody>
      </p:sp>
      <p:sp>
        <p:nvSpPr>
          <p:cNvPr id="328" name="Google Shape;328;p18: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3fd42a6e4_0_1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33fd42a6e4_0_19:notes"/>
          <p:cNvSpPr txBox="1">
            <a:spLocks noGrp="1"/>
          </p:cNvSpPr>
          <p:nvPr>
            <p:ph type="body" idx="1"/>
          </p:nvPr>
        </p:nvSpPr>
        <p:spPr>
          <a:xfrm>
            <a:off x="701040" y="4415791"/>
            <a:ext cx="5608340" cy="4183465"/>
          </a:xfrm>
          <a:prstGeom prst="rect">
            <a:avLst/>
          </a:prstGeom>
        </p:spPr>
        <p:txBody>
          <a:bodyPr spcFirstLastPara="1" wrap="square" lIns="93170" tIns="46572" rIns="93170" bIns="46572" anchor="t" anchorCtr="0">
            <a:noAutofit/>
          </a:bodyPr>
          <a:lstStyle/>
          <a:p>
            <a:pPr marL="0" indent="0"/>
            <a:endParaRPr/>
          </a:p>
        </p:txBody>
      </p:sp>
      <p:sp>
        <p:nvSpPr>
          <p:cNvPr id="337" name="Google Shape;337;g33fd42a6e4_0_19:notes"/>
          <p:cNvSpPr txBox="1">
            <a:spLocks noGrp="1"/>
          </p:cNvSpPr>
          <p:nvPr>
            <p:ph type="sldNum" idx="12"/>
          </p:nvPr>
        </p:nvSpPr>
        <p:spPr>
          <a:xfrm>
            <a:off x="3970938" y="8829966"/>
            <a:ext cx="3037801" cy="464896"/>
          </a:xfrm>
          <a:prstGeom prst="rect">
            <a:avLst/>
          </a:prstGeom>
        </p:spPr>
        <p:txBody>
          <a:bodyPr spcFirstLastPara="1" wrap="square" lIns="93170" tIns="46572" rIns="93170" bIns="46572" anchor="b" anchorCtr="0">
            <a:noAutofit/>
          </a:bodyPr>
          <a:lstStyle/>
          <a:p>
            <a:pPr algn="r"/>
            <a:fld id="{00000000-1234-1234-1234-123412341234}" type="slidenum">
              <a:rPr lang="en-US"/>
              <a:pPr algn="r"/>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701040" y="4415790"/>
            <a:ext cx="5608320" cy="4183380"/>
          </a:xfrm>
          <a:prstGeom prst="rect">
            <a:avLst/>
          </a:prstGeom>
          <a:noFill/>
          <a:ln>
            <a:noFill/>
          </a:ln>
        </p:spPr>
        <p:txBody>
          <a:bodyPr spcFirstLastPara="1" wrap="square" lIns="93170" tIns="46572" rIns="93170" bIns="46572" anchor="t" anchorCtr="0">
            <a:noAutofit/>
          </a:bodyPr>
          <a:lstStyle/>
          <a:p>
            <a:pPr marL="0" indent="0">
              <a:buClr>
                <a:schemeClr val="dk1"/>
              </a:buClr>
              <a:buSzPts val="1100"/>
            </a:pPr>
            <a:r>
              <a:rPr lang="en-US"/>
              <a:t>Latonya</a:t>
            </a:r>
            <a:endParaRPr/>
          </a:p>
        </p:txBody>
      </p:sp>
      <p:sp>
        <p:nvSpPr>
          <p:cNvPr id="121" name="Google Shape;121;p4:notes"/>
          <p:cNvSpPr txBox="1">
            <a:spLocks noGrp="1"/>
          </p:cNvSpPr>
          <p:nvPr>
            <p:ph type="sldNum" idx="12"/>
          </p:nvPr>
        </p:nvSpPr>
        <p:spPr>
          <a:xfrm>
            <a:off x="3970938" y="8829967"/>
            <a:ext cx="3037840" cy="464820"/>
          </a:xfrm>
          <a:prstGeom prst="rect">
            <a:avLst/>
          </a:prstGeom>
          <a:noFill/>
          <a:ln>
            <a:noFill/>
          </a:ln>
        </p:spPr>
        <p:txBody>
          <a:bodyPr spcFirstLastPara="1" wrap="square" lIns="93170" tIns="46572" rIns="93170" bIns="46572" anchor="b" anchorCtr="0">
            <a:noAutofit/>
          </a:bodyPr>
          <a:lstStyle/>
          <a:p>
            <a:pPr algn="r"/>
            <a:fld id="{00000000-1234-1234-1234-123412341234}" type="slidenum">
              <a:rPr lang="en-US"/>
              <a:pPr algn="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701040" y="4415790"/>
            <a:ext cx="5608320" cy="4183380"/>
          </a:xfrm>
          <a:prstGeom prst="rect">
            <a:avLst/>
          </a:prstGeom>
          <a:noFill/>
          <a:ln>
            <a:noFill/>
          </a:ln>
        </p:spPr>
        <p:txBody>
          <a:bodyPr spcFirstLastPara="1" wrap="square" lIns="93170" tIns="46572" rIns="93170" bIns="46572" anchor="t" anchorCtr="0">
            <a:noAutofit/>
          </a:bodyPr>
          <a:lstStyle/>
          <a:p>
            <a:pPr marL="0" indent="0">
              <a:buClr>
                <a:schemeClr val="dk1"/>
              </a:buClr>
              <a:buSzPts val="1100"/>
            </a:pPr>
            <a:r>
              <a:rPr lang="en-US"/>
              <a:t>Latonya</a:t>
            </a:r>
            <a:endParaRPr/>
          </a:p>
        </p:txBody>
      </p:sp>
      <p:sp>
        <p:nvSpPr>
          <p:cNvPr id="131" name="Google Shape;131;p5:notes"/>
          <p:cNvSpPr txBox="1">
            <a:spLocks noGrp="1"/>
          </p:cNvSpPr>
          <p:nvPr>
            <p:ph type="sldNum" idx="12"/>
          </p:nvPr>
        </p:nvSpPr>
        <p:spPr>
          <a:xfrm>
            <a:off x="3970938" y="8829967"/>
            <a:ext cx="3037840" cy="464820"/>
          </a:xfrm>
          <a:prstGeom prst="rect">
            <a:avLst/>
          </a:prstGeom>
          <a:noFill/>
          <a:ln>
            <a:noFill/>
          </a:ln>
        </p:spPr>
        <p:txBody>
          <a:bodyPr spcFirstLastPara="1" wrap="square" lIns="93170" tIns="46572" rIns="93170" bIns="46572" anchor="b" anchorCtr="0">
            <a:noAutofit/>
          </a:bodyPr>
          <a:lstStyle/>
          <a:p>
            <a:pPr algn="r"/>
            <a:fld id="{00000000-1234-1234-1234-123412341234}" type="slidenum">
              <a:rPr lang="en-US"/>
              <a:pPr algn="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6:notes"/>
          <p:cNvSpPr txBox="1">
            <a:spLocks noGrp="1"/>
          </p:cNvSpPr>
          <p:nvPr>
            <p:ph type="body" idx="1"/>
          </p:nvPr>
        </p:nvSpPr>
        <p:spPr>
          <a:xfrm>
            <a:off x="701040" y="4415790"/>
            <a:ext cx="5608320" cy="4183380"/>
          </a:xfrm>
          <a:prstGeom prst="rect">
            <a:avLst/>
          </a:prstGeom>
          <a:noFill/>
          <a:ln>
            <a:noFill/>
          </a:ln>
        </p:spPr>
        <p:txBody>
          <a:bodyPr spcFirstLastPara="1" wrap="square" lIns="93170" tIns="46572" rIns="93170" bIns="46572" anchor="t" anchorCtr="0">
            <a:noAutofit/>
          </a:bodyPr>
          <a:lstStyle/>
          <a:p>
            <a:pPr marL="0" indent="0">
              <a:buClr>
                <a:schemeClr val="dk1"/>
              </a:buClr>
              <a:buSzPts val="1100"/>
            </a:pPr>
            <a:r>
              <a:rPr lang="en-US"/>
              <a:t>Latonya</a:t>
            </a:r>
            <a:endParaRPr/>
          </a:p>
        </p:txBody>
      </p:sp>
      <p:sp>
        <p:nvSpPr>
          <p:cNvPr id="141" name="Google Shape;141;p6:notes"/>
          <p:cNvSpPr txBox="1">
            <a:spLocks noGrp="1"/>
          </p:cNvSpPr>
          <p:nvPr>
            <p:ph type="sldNum" idx="12"/>
          </p:nvPr>
        </p:nvSpPr>
        <p:spPr>
          <a:xfrm>
            <a:off x="3970938" y="8829967"/>
            <a:ext cx="3037840" cy="464820"/>
          </a:xfrm>
          <a:prstGeom prst="rect">
            <a:avLst/>
          </a:prstGeom>
          <a:noFill/>
          <a:ln>
            <a:noFill/>
          </a:ln>
        </p:spPr>
        <p:txBody>
          <a:bodyPr spcFirstLastPara="1" wrap="square" lIns="93170" tIns="46572" rIns="93170" bIns="46572" anchor="b" anchorCtr="0">
            <a:noAutofit/>
          </a:bodyPr>
          <a:lstStyle/>
          <a:p>
            <a:pPr algn="r"/>
            <a:fld id="{00000000-1234-1234-1234-123412341234}" type="slidenum">
              <a:rPr lang="en-US"/>
              <a:pPr algn="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3fd42a6e4_0_3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3fd42a6e4_0_30:notes"/>
          <p:cNvSpPr txBox="1">
            <a:spLocks noGrp="1"/>
          </p:cNvSpPr>
          <p:nvPr>
            <p:ph type="body" idx="1"/>
          </p:nvPr>
        </p:nvSpPr>
        <p:spPr>
          <a:xfrm>
            <a:off x="701040" y="4415791"/>
            <a:ext cx="5608340" cy="4183465"/>
          </a:xfrm>
          <a:prstGeom prst="rect">
            <a:avLst/>
          </a:prstGeom>
        </p:spPr>
        <p:txBody>
          <a:bodyPr spcFirstLastPara="1" wrap="square" lIns="93170" tIns="46572" rIns="93170" bIns="46572" anchor="t" anchorCtr="0">
            <a:noAutofit/>
          </a:bodyPr>
          <a:lstStyle/>
          <a:p>
            <a:pPr marL="0" indent="0"/>
            <a:r>
              <a:rPr lang="en-US"/>
              <a:t>LaTonya</a:t>
            </a:r>
            <a:endParaRPr/>
          </a:p>
        </p:txBody>
      </p:sp>
      <p:sp>
        <p:nvSpPr>
          <p:cNvPr id="151" name="Google Shape;151;g33fd42a6e4_0_30:notes"/>
          <p:cNvSpPr txBox="1">
            <a:spLocks noGrp="1"/>
          </p:cNvSpPr>
          <p:nvPr>
            <p:ph type="sldNum" idx="12"/>
          </p:nvPr>
        </p:nvSpPr>
        <p:spPr>
          <a:xfrm>
            <a:off x="3970938" y="8829966"/>
            <a:ext cx="3037801" cy="464896"/>
          </a:xfrm>
          <a:prstGeom prst="rect">
            <a:avLst/>
          </a:prstGeom>
        </p:spPr>
        <p:txBody>
          <a:bodyPr spcFirstLastPara="1" wrap="square" lIns="93170" tIns="46572" rIns="93170" bIns="46572" anchor="b" anchorCtr="0">
            <a:noAutofit/>
          </a:bodyPr>
          <a:lstStyle/>
          <a:p>
            <a:pPr algn="r"/>
            <a:fld id="{00000000-1234-1234-1234-123412341234}" type="slidenum">
              <a:rPr lang="en-US"/>
              <a:pPr algn="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3fd42a6e4_0_6: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3fd42a6e4_0_6:notes"/>
          <p:cNvSpPr txBox="1">
            <a:spLocks noGrp="1"/>
          </p:cNvSpPr>
          <p:nvPr>
            <p:ph type="body" idx="1"/>
          </p:nvPr>
        </p:nvSpPr>
        <p:spPr>
          <a:xfrm>
            <a:off x="701040" y="4415791"/>
            <a:ext cx="5608340" cy="4183465"/>
          </a:xfrm>
          <a:prstGeom prst="rect">
            <a:avLst/>
          </a:prstGeom>
        </p:spPr>
        <p:txBody>
          <a:bodyPr spcFirstLastPara="1" wrap="square" lIns="93170" tIns="46572" rIns="93170" bIns="46572" anchor="t" anchorCtr="0">
            <a:noAutofit/>
          </a:bodyPr>
          <a:lstStyle/>
          <a:p>
            <a:pPr marL="0" indent="0"/>
            <a:r>
              <a:rPr lang="en-US" dirty="0"/>
              <a:t>Janet – It is clear from the validated research projects that the analysis of effective practices includes many variables. Clarifying the research question, focusing your analysis and including appropriate variables are all key to understanding effective practices. </a:t>
            </a:r>
          </a:p>
          <a:p>
            <a:pPr marL="0" indent="0"/>
            <a:r>
              <a:rPr lang="en-US" dirty="0"/>
              <a:t>Also this is a small fraction of the work that must be done. Placement is not the panacea, nor is </a:t>
            </a:r>
            <a:r>
              <a:rPr lang="en-US" dirty="0" err="1"/>
              <a:t>corequiristes</a:t>
            </a:r>
            <a:r>
              <a:rPr lang="en-US" dirty="0"/>
              <a:t>.</a:t>
            </a:r>
            <a:endParaRPr dirty="0"/>
          </a:p>
        </p:txBody>
      </p:sp>
      <p:sp>
        <p:nvSpPr>
          <p:cNvPr id="159" name="Google Shape;159;g33fd42a6e4_0_6:notes"/>
          <p:cNvSpPr txBox="1">
            <a:spLocks noGrp="1"/>
          </p:cNvSpPr>
          <p:nvPr>
            <p:ph type="sldNum" idx="12"/>
          </p:nvPr>
        </p:nvSpPr>
        <p:spPr>
          <a:xfrm>
            <a:off x="3970938" y="8829966"/>
            <a:ext cx="3037801" cy="464896"/>
          </a:xfrm>
          <a:prstGeom prst="rect">
            <a:avLst/>
          </a:prstGeom>
        </p:spPr>
        <p:txBody>
          <a:bodyPr spcFirstLastPara="1" wrap="square" lIns="93170" tIns="46572" rIns="93170" bIns="46572" anchor="b" anchorCtr="0">
            <a:noAutofit/>
          </a:bodyPr>
          <a:lstStyle/>
          <a:p>
            <a:pPr algn="r"/>
            <a:fld id="{00000000-1234-1234-1234-123412341234}" type="slidenum">
              <a:rPr lang="en-US"/>
              <a:pPr algn="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701040" y="4415790"/>
            <a:ext cx="5608320" cy="4183380"/>
          </a:xfrm>
          <a:prstGeom prst="rect">
            <a:avLst/>
          </a:prstGeom>
        </p:spPr>
        <p:txBody>
          <a:bodyPr spcFirstLastPara="1" wrap="square" lIns="93170" tIns="46572" rIns="93170" bIns="46572" anchor="t" anchorCtr="0">
            <a:noAutofit/>
          </a:bodyPr>
          <a:lstStyle/>
          <a:p>
            <a:pPr marL="0" indent="0"/>
            <a:r>
              <a:rPr lang="en-US"/>
              <a:t>Alyssa</a:t>
            </a:r>
            <a:endParaRPr/>
          </a:p>
        </p:txBody>
      </p:sp>
      <p:sp>
        <p:nvSpPr>
          <p:cNvPr id="166" name="Google Shape;166;p7: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0"/>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5400"/>
              <a:buFont typeface="Arial"/>
              <a:buNone/>
              <a:defRPr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subTitle" idx="1"/>
          </p:nvPr>
        </p:nvSpPr>
        <p:spPr>
          <a:xfrm>
            <a:off x="685800" y="3505200"/>
            <a:ext cx="6400800" cy="1752600"/>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SzPts val="2040"/>
              <a:buNone/>
              <a:defRPr>
                <a:solidFill>
                  <a:srgbClr val="3F3F3F"/>
                </a:solidFill>
              </a:defRPr>
            </a:lvl1pPr>
            <a:lvl2pPr lvl="1" algn="ctr">
              <a:spcBef>
                <a:spcPts val="400"/>
              </a:spcBef>
              <a:spcAft>
                <a:spcPts val="0"/>
              </a:spcAft>
              <a:buSzPts val="1700"/>
              <a:buNone/>
              <a:defRPr>
                <a:solidFill>
                  <a:srgbClr val="888888"/>
                </a:solidFill>
              </a:defRPr>
            </a:lvl2pPr>
            <a:lvl3pPr lvl="2" algn="ctr">
              <a:spcBef>
                <a:spcPts val="360"/>
              </a:spcBef>
              <a:spcAft>
                <a:spcPts val="0"/>
              </a:spcAft>
              <a:buSzPts val="162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280"/>
              </a:spcBef>
              <a:spcAft>
                <a:spcPts val="0"/>
              </a:spcAft>
              <a:buSzPts val="1400"/>
              <a:buNone/>
              <a:defRPr>
                <a:solidFill>
                  <a:srgbClr val="888888"/>
                </a:solidFill>
              </a:defRPr>
            </a:lvl5pPr>
            <a:lvl6pPr lvl="5" algn="ctr">
              <a:spcBef>
                <a:spcPts val="260"/>
              </a:spcBef>
              <a:spcAft>
                <a:spcPts val="0"/>
              </a:spcAft>
              <a:buSzPts val="1300"/>
              <a:buNone/>
              <a:defRPr>
                <a:solidFill>
                  <a:srgbClr val="888888"/>
                </a:solidFill>
              </a:defRPr>
            </a:lvl6pPr>
            <a:lvl7pPr lvl="6" algn="ctr">
              <a:spcBef>
                <a:spcPts val="260"/>
              </a:spcBef>
              <a:spcAft>
                <a:spcPts val="0"/>
              </a:spcAft>
              <a:buSzPts val="1300"/>
              <a:buNone/>
              <a:defRPr>
                <a:solidFill>
                  <a:srgbClr val="888888"/>
                </a:solidFill>
              </a:defRPr>
            </a:lvl7pPr>
            <a:lvl8pPr lvl="7" algn="ctr">
              <a:spcBef>
                <a:spcPts val="260"/>
              </a:spcBef>
              <a:spcAft>
                <a:spcPts val="0"/>
              </a:spcAft>
              <a:buSzPts val="1300"/>
              <a:buNone/>
              <a:defRPr>
                <a:solidFill>
                  <a:srgbClr val="888888"/>
                </a:solidFill>
              </a:defRPr>
            </a:lvl8pPr>
            <a:lvl9pPr lvl="8" algn="ctr">
              <a:spcBef>
                <a:spcPts val="260"/>
              </a:spcBef>
              <a:spcAft>
                <a:spcPts val="0"/>
              </a:spcAft>
              <a:buSzPts val="1300"/>
              <a:buNone/>
              <a:defRPr>
                <a:solidFill>
                  <a:srgbClr val="888888"/>
                </a:solidFill>
              </a:defRPr>
            </a:lvl9pPr>
          </a:lstStyle>
          <a:p>
            <a:endParaRPr/>
          </a:p>
        </p:txBody>
      </p:sp>
      <p:sp>
        <p:nvSpPr>
          <p:cNvPr id="20" name="Google Shape;20;p20"/>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23" name="Google Shape;23;p20"/>
          <p:cNvCxnSpPr/>
          <p:nvPr/>
        </p:nvCxnSpPr>
        <p:spPr>
          <a:xfrm>
            <a:off x="685800" y="3398520"/>
            <a:ext cx="784860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1" name="Google Shape;81;p29"/>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30"/>
          <p:cNvSpPr txBox="1">
            <a:spLocks noGrp="1"/>
          </p:cNvSpPr>
          <p:nvPr>
            <p:ph type="title"/>
          </p:nvPr>
        </p:nvSpPr>
        <p:spPr>
          <a:xfrm rot="5400000">
            <a:off x="4724400" y="2514600"/>
            <a:ext cx="5867400" cy="205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0"/>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7" name="Google Shape;87;p30"/>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0"/>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0"/>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2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1"/>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7" name="Google Shape;27;p21"/>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30"/>
        <p:cNvGrpSpPr/>
        <p:nvPr/>
      </p:nvGrpSpPr>
      <p:grpSpPr>
        <a:xfrm>
          <a:off x="0" y="0"/>
          <a:ext cx="0" cy="0"/>
          <a:chOff x="0" y="0"/>
          <a:chExt cx="0" cy="0"/>
        </a:xfrm>
      </p:grpSpPr>
      <p:sp>
        <p:nvSpPr>
          <p:cNvPr id="31" name="Google Shape;31;p22"/>
          <p:cNvSpPr txBox="1">
            <a:spLocks noGrp="1"/>
          </p:cNvSpPr>
          <p:nvPr>
            <p:ph type="title"/>
          </p:nvPr>
        </p:nvSpPr>
        <p:spPr>
          <a:xfrm>
            <a:off x="722313" y="2362200"/>
            <a:ext cx="7772400" cy="220027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4800"/>
              <a:buFont typeface="Arial"/>
              <a:buNone/>
              <a:defRPr sz="48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2"/>
          <p:cNvSpPr txBox="1">
            <a:spLocks noGrp="1"/>
          </p:cNvSpPr>
          <p:nvPr>
            <p:ph type="body" idx="1"/>
          </p:nvPr>
        </p:nvSpPr>
        <p:spPr>
          <a:xfrm>
            <a:off x="722313" y="4626864"/>
            <a:ext cx="7772400" cy="1500187"/>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SzPts val="2040"/>
              <a:buNone/>
              <a:defRPr sz="2400">
                <a:solidFill>
                  <a:schemeClr val="lt2"/>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440"/>
              <a:buNone/>
              <a:defRPr sz="1600">
                <a:solidFill>
                  <a:schemeClr val="lt1"/>
                </a:solidFill>
              </a:defRPr>
            </a:lvl3pPr>
            <a:lvl4pPr marL="1828800" lvl="3" indent="-228600" algn="l">
              <a:spcBef>
                <a:spcPts val="280"/>
              </a:spcBef>
              <a:spcAft>
                <a:spcPts val="0"/>
              </a:spcAft>
              <a:buSzPts val="1400"/>
              <a:buNone/>
              <a:defRPr sz="1400">
                <a:solidFill>
                  <a:schemeClr val="lt1"/>
                </a:solidFill>
              </a:defRPr>
            </a:lvl4pPr>
            <a:lvl5pPr marL="2286000" lvl="4" indent="-228600" algn="l">
              <a:spcBef>
                <a:spcPts val="280"/>
              </a:spcBef>
              <a:spcAft>
                <a:spcPts val="0"/>
              </a:spcAft>
              <a:buSzPts val="1400"/>
              <a:buNone/>
              <a:defRPr sz="1400">
                <a:solidFill>
                  <a:schemeClr val="lt1"/>
                </a:solidFill>
              </a:defRPr>
            </a:lvl5pPr>
            <a:lvl6pPr marL="2743200" lvl="5" indent="-228600" algn="l">
              <a:spcBef>
                <a:spcPts val="280"/>
              </a:spcBef>
              <a:spcAft>
                <a:spcPts val="0"/>
              </a:spcAft>
              <a:buSzPts val="1400"/>
              <a:buNone/>
              <a:defRPr sz="1400">
                <a:solidFill>
                  <a:schemeClr val="lt1"/>
                </a:solidFill>
              </a:defRPr>
            </a:lvl6pPr>
            <a:lvl7pPr marL="3200400" lvl="6" indent="-228600" algn="l">
              <a:spcBef>
                <a:spcPts val="280"/>
              </a:spcBef>
              <a:spcAft>
                <a:spcPts val="0"/>
              </a:spcAft>
              <a:buSzPts val="1400"/>
              <a:buNone/>
              <a:defRPr sz="1400">
                <a:solidFill>
                  <a:schemeClr val="lt1"/>
                </a:solidFill>
              </a:defRPr>
            </a:lvl7pPr>
            <a:lvl8pPr marL="3657600" lvl="7" indent="-228600" algn="l">
              <a:spcBef>
                <a:spcPts val="280"/>
              </a:spcBef>
              <a:spcAft>
                <a:spcPts val="0"/>
              </a:spcAft>
              <a:buSzPts val="1400"/>
              <a:buNone/>
              <a:defRPr sz="1400">
                <a:solidFill>
                  <a:schemeClr val="lt1"/>
                </a:solidFill>
              </a:defRPr>
            </a:lvl8pPr>
            <a:lvl9pPr marL="4114800" lvl="8" indent="-228600" algn="l">
              <a:spcBef>
                <a:spcPts val="280"/>
              </a:spcBef>
              <a:spcAft>
                <a:spcPts val="0"/>
              </a:spcAft>
              <a:buSzPts val="1400"/>
              <a:buNone/>
              <a:defRPr sz="1400">
                <a:solidFill>
                  <a:schemeClr val="lt1"/>
                </a:solidFill>
              </a:defRPr>
            </a:lvl9pPr>
          </a:lstStyle>
          <a:p>
            <a:endParaRPr/>
          </a:p>
        </p:txBody>
      </p:sp>
      <p:sp>
        <p:nvSpPr>
          <p:cNvPr id="33" name="Google Shape;33;p22"/>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2"/>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36" name="Google Shape;36;p22"/>
          <p:cNvCxnSpPr/>
          <p:nvPr/>
        </p:nvCxnSpPr>
        <p:spPr>
          <a:xfrm>
            <a:off x="731520" y="4599432"/>
            <a:ext cx="7848600" cy="1588"/>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457200" y="1673352"/>
            <a:ext cx="4038600" cy="4718304"/>
          </a:xfrm>
          <a:prstGeom prst="rect">
            <a:avLst/>
          </a:prstGeom>
          <a:noFill/>
          <a:ln>
            <a:noFill/>
          </a:ln>
        </p:spPr>
        <p:txBody>
          <a:bodyPr spcFirstLastPara="1" wrap="square" lIns="91425" tIns="45700" rIns="91425" bIns="45700" anchor="t" anchorCtr="0">
            <a:norm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0" name="Google Shape;40;p23"/>
          <p:cNvSpPr txBox="1">
            <a:spLocks noGrp="1"/>
          </p:cNvSpPr>
          <p:nvPr>
            <p:ph type="body" idx="2"/>
          </p:nvPr>
        </p:nvSpPr>
        <p:spPr>
          <a:xfrm>
            <a:off x="4648200" y="1673352"/>
            <a:ext cx="4038600" cy="4718304"/>
          </a:xfrm>
          <a:prstGeom prst="rect">
            <a:avLst/>
          </a:prstGeom>
          <a:noFill/>
          <a:ln>
            <a:noFill/>
          </a:ln>
        </p:spPr>
        <p:txBody>
          <a:bodyPr spcFirstLastPara="1" wrap="square" lIns="91425" tIns="45700" rIns="91425" bIns="45700" anchor="t" anchorCtr="0">
            <a:norm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1" name="Google Shape;41;p23"/>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3"/>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3"/>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4"/>
          <p:cNvSpPr txBox="1">
            <a:spLocks noGrp="1"/>
          </p:cNvSpPr>
          <p:nvPr>
            <p:ph type="body" idx="1"/>
          </p:nvPr>
        </p:nvSpPr>
        <p:spPr>
          <a:xfrm>
            <a:off x="45720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1700"/>
              <a:buNone/>
              <a:defRPr sz="2000" b="0">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7" name="Google Shape;47;p24"/>
          <p:cNvSpPr txBox="1">
            <a:spLocks noGrp="1"/>
          </p:cNvSpPr>
          <p:nvPr>
            <p:ph type="body" idx="2"/>
          </p:nvPr>
        </p:nvSpPr>
        <p:spPr>
          <a:xfrm>
            <a:off x="457200" y="2438400"/>
            <a:ext cx="3931920" cy="3951288"/>
          </a:xfrm>
          <a:prstGeom prst="rect">
            <a:avLst/>
          </a:prstGeom>
          <a:noFill/>
          <a:ln>
            <a:noFill/>
          </a:ln>
        </p:spPr>
        <p:txBody>
          <a:bodyPr spcFirstLastPara="1" wrap="square" lIns="91425" tIns="45700" rIns="91425" bIns="45700" anchor="t" anchorCtr="0">
            <a:norm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8" name="Google Shape;48;p24"/>
          <p:cNvSpPr txBox="1">
            <a:spLocks noGrp="1"/>
          </p:cNvSpPr>
          <p:nvPr>
            <p:ph type="body" idx="3"/>
          </p:nvPr>
        </p:nvSpPr>
        <p:spPr>
          <a:xfrm>
            <a:off x="475488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1700"/>
              <a:buNone/>
              <a:defRPr sz="2000" b="0">
                <a:solidFill>
                  <a:schemeClr val="dk2"/>
                </a:solidFill>
                <a:latin typeface="Arial"/>
                <a:ea typeface="Arial"/>
                <a:cs typeface="Arial"/>
                <a:sym typeface="Aria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9" name="Google Shape;49;p24"/>
          <p:cNvSpPr txBox="1">
            <a:spLocks noGrp="1"/>
          </p:cNvSpPr>
          <p:nvPr>
            <p:ph type="body" idx="4"/>
          </p:nvPr>
        </p:nvSpPr>
        <p:spPr>
          <a:xfrm>
            <a:off x="4754880" y="2438400"/>
            <a:ext cx="3931920" cy="3951288"/>
          </a:xfrm>
          <a:prstGeom prst="rect">
            <a:avLst/>
          </a:prstGeom>
          <a:noFill/>
          <a:ln>
            <a:noFill/>
          </a:ln>
        </p:spPr>
        <p:txBody>
          <a:bodyPr spcFirstLastPara="1" wrap="square" lIns="91425" tIns="45700" rIns="91425" bIns="45700" anchor="t" anchorCtr="0">
            <a:norm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0" name="Google Shape;50;p24"/>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4"/>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53" name="Google Shape;53;p24"/>
          <p:cNvCxnSpPr/>
          <p:nvPr/>
        </p:nvCxnSpPr>
        <p:spPr>
          <a:xfrm rot="5400000">
            <a:off x="2217817" y="4045823"/>
            <a:ext cx="4709160" cy="794"/>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5"/>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26"/>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6"/>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6"/>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7"/>
          <p:cNvSpPr txBox="1">
            <a:spLocks noGrp="1"/>
          </p:cNvSpPr>
          <p:nvPr>
            <p:ph type="title"/>
          </p:nvPr>
        </p:nvSpPr>
        <p:spPr>
          <a:xfrm>
            <a:off x="457200" y="792080"/>
            <a:ext cx="2139696" cy="126187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7"/>
          <p:cNvSpPr txBox="1">
            <a:spLocks noGrp="1"/>
          </p:cNvSpPr>
          <p:nvPr>
            <p:ph type="body" idx="1"/>
          </p:nvPr>
        </p:nvSpPr>
        <p:spPr>
          <a:xfrm>
            <a:off x="2971800" y="792080"/>
            <a:ext cx="5715000" cy="5577840"/>
          </a:xfrm>
          <a:prstGeom prst="rect">
            <a:avLst/>
          </a:prstGeom>
          <a:noFill/>
          <a:ln>
            <a:noFill/>
          </a:ln>
        </p:spPr>
        <p:txBody>
          <a:bodyPr spcFirstLastPara="1" wrap="square" lIns="91425" tIns="45700" rIns="91425" bIns="45700" anchor="t" anchorCtr="0">
            <a:normAutofit/>
          </a:bodyPr>
          <a:lstStyle>
            <a:lvl1pPr marL="457200" lvl="0" indent="-401320" algn="l">
              <a:spcBef>
                <a:spcPts val="640"/>
              </a:spcBef>
              <a:spcAft>
                <a:spcPts val="0"/>
              </a:spcAft>
              <a:buSzPts val="2720"/>
              <a:buChar char="•"/>
              <a:defRPr sz="3200"/>
            </a:lvl1pPr>
            <a:lvl2pPr marL="914400" lvl="1" indent="-379730" algn="l">
              <a:spcBef>
                <a:spcPts val="560"/>
              </a:spcBef>
              <a:spcAft>
                <a:spcPts val="0"/>
              </a:spcAft>
              <a:buSzPts val="2380"/>
              <a:buChar char="•"/>
              <a:defRPr sz="2800"/>
            </a:lvl2pPr>
            <a:lvl3pPr marL="1371600" lvl="2" indent="-365760" algn="l">
              <a:spcBef>
                <a:spcPts val="480"/>
              </a:spcBef>
              <a:spcAft>
                <a:spcPts val="0"/>
              </a:spcAft>
              <a:buSzPts val="216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66" name="Google Shape;66;p27"/>
          <p:cNvSpPr txBox="1">
            <a:spLocks noGrp="1"/>
          </p:cNvSpPr>
          <p:nvPr>
            <p:ph type="body" idx="2"/>
          </p:nvPr>
        </p:nvSpPr>
        <p:spPr>
          <a:xfrm>
            <a:off x="457201" y="2130552"/>
            <a:ext cx="2139696" cy="4243615"/>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7" name="Google Shape;67;p27"/>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7"/>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7"/>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70" name="Google Shape;70;p27"/>
          <p:cNvCxnSpPr/>
          <p:nvPr/>
        </p:nvCxnSpPr>
        <p:spPr>
          <a:xfrm rot="5400000">
            <a:off x="-13116" y="3580206"/>
            <a:ext cx="557784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28"/>
          <p:cNvSpPr txBox="1">
            <a:spLocks noGrp="1"/>
          </p:cNvSpPr>
          <p:nvPr>
            <p:ph type="title"/>
          </p:nvPr>
        </p:nvSpPr>
        <p:spPr>
          <a:xfrm>
            <a:off x="457200" y="792480"/>
            <a:ext cx="2142680" cy="126492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8"/>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normAutofit/>
          </a:bodyPr>
          <a:lstStyle>
            <a:lvl1pPr marR="0" lvl="0" algn="l" rtl="0">
              <a:spcBef>
                <a:spcPts val="640"/>
              </a:spcBef>
              <a:spcAft>
                <a:spcPts val="0"/>
              </a:spcAft>
              <a:buClr>
                <a:schemeClr val="accent1"/>
              </a:buClr>
              <a:buSzPts val="272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4" name="Google Shape;74;p28"/>
          <p:cNvSpPr txBox="1">
            <a:spLocks noGrp="1"/>
          </p:cNvSpPr>
          <p:nvPr>
            <p:ph type="body" idx="1"/>
          </p:nvPr>
        </p:nvSpPr>
        <p:spPr>
          <a:xfrm>
            <a:off x="457200" y="2133600"/>
            <a:ext cx="2139696" cy="4242816"/>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5" name="Google Shape;75;p28"/>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p:nvPr/>
        </p:nvSpPr>
        <p:spPr>
          <a:xfrm>
            <a:off x="0" y="220786"/>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19"/>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9"/>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13" name="Google Shape;13;p19"/>
          <p:cNvSpPr/>
          <p:nvPr/>
        </p:nvSpPr>
        <p:spPr>
          <a:xfrm>
            <a:off x="0" y="0"/>
            <a:ext cx="9144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19"/>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9"/>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19"/>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rand.org/pubs/research_reports/RR2337.html"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rpgroup.org/Our-Projects/All-Projects/Multiple-Measures/Resourc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asccc.org/ab-705-resource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s://rpgroup.org/Our-Projects/All-Projects/Multiple-Measures/Resources" TargetMode="External"/><Relationship Id="rId4" Type="http://schemas.openxmlformats.org/officeDocument/2006/relationships/hyperlink" Target="https://rpgroup.org/Portals/0/Documents/Projects/MultipleMeasures/Publications/AB705_Faculty_IR_Collaboration_FINAL.pdf?ver=2019-08-26-191218-853"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file:///C:\Users\jfulk\Downloads\RAND_RR2337%20(1).pdf" TargetMode="External"/><Relationship Id="rId3" Type="http://schemas.openxmlformats.org/officeDocument/2006/relationships/hyperlink" Target="https://www.mdrc.org/sites/default/files/CAPR_Multiple_Measures_Assessment_implementation_report_final.pdf" TargetMode="External"/><Relationship Id="rId7" Type="http://schemas.openxmlformats.org/officeDocument/2006/relationships/hyperlink" Target="https://ccrc.tc.columbia.edu/presentation/placement-multiple-measures-research-overview.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ccrc.tc.columbia.edu/media/k2/attachments/2018_Multiple_Measures_Guide_1.pdf" TargetMode="External"/><Relationship Id="rId5" Type="http://schemas.openxmlformats.org/officeDocument/2006/relationships/hyperlink" Target="https://journals.sagepub.com/doi/pdf/10.3102/0162373716649056" TargetMode="External"/><Relationship Id="rId4" Type="http://schemas.openxmlformats.org/officeDocument/2006/relationships/hyperlink" Target="https://www.rand.org/pubs/research_reports/RR2337.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eginfo.legislature.ca.gov/faces/billTextClient.xhtml?bill_id=201720180AB70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hyperlink" Target="https://leginfo.legislature.ca.gov/faces/billTextClient.xhtml?bill_id=201720180AB70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hyperlink" Target="https://leginfo.legislature.ca.gov/faces/billTextClient.xhtml?bill_id=201720180AB70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ies.ed.gov/ncee/wwc/Docs/PracticeGuide/wwc_dev_ed_112916.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a:spLocks noGrp="1"/>
          </p:cNvSpPr>
          <p:nvPr>
            <p:ph type="ctrTitle"/>
          </p:nvPr>
        </p:nvSpPr>
        <p:spPr>
          <a:xfrm>
            <a:off x="685800" y="1828800"/>
            <a:ext cx="8458200" cy="187529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600"/>
              <a:buFont typeface="Arial"/>
              <a:buNone/>
            </a:pPr>
            <a:r>
              <a:rPr lang="en-US" sz="3600" b="1" cap="none" dirty="0"/>
              <a:t>Qualitative and Quantitative Data Collection for AB705</a:t>
            </a:r>
            <a:br>
              <a:rPr lang="en-US" sz="3600" b="1" cap="none" dirty="0"/>
            </a:br>
            <a:endParaRPr sz="3600" b="1" cap="none" dirty="0">
              <a:latin typeface="Tahoma"/>
              <a:ea typeface="Tahoma"/>
              <a:cs typeface="Tahoma"/>
              <a:sym typeface="Tahoma"/>
            </a:endParaRPr>
          </a:p>
        </p:txBody>
      </p:sp>
      <p:sp>
        <p:nvSpPr>
          <p:cNvPr id="96" name="Google Shape;96;p1"/>
          <p:cNvSpPr txBox="1">
            <a:spLocks noGrp="1"/>
          </p:cNvSpPr>
          <p:nvPr>
            <p:ph type="subTitle" idx="1"/>
          </p:nvPr>
        </p:nvSpPr>
        <p:spPr>
          <a:xfrm>
            <a:off x="685800" y="3505200"/>
            <a:ext cx="7848600" cy="2895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87"/>
              <a:buNone/>
            </a:pPr>
            <a:r>
              <a:rPr lang="en-US" sz="2220">
                <a:latin typeface="Tahoma"/>
                <a:ea typeface="Tahoma"/>
                <a:cs typeface="Tahoma"/>
                <a:sym typeface="Tahoma"/>
              </a:rPr>
              <a:t>Janet Fulks, ASCCC Guided Pathways Task Force</a:t>
            </a:r>
            <a:endParaRPr sz="2220">
              <a:latin typeface="Tahoma"/>
              <a:ea typeface="Tahoma"/>
              <a:cs typeface="Tahoma"/>
              <a:sym typeface="Tahoma"/>
            </a:endParaRPr>
          </a:p>
          <a:p>
            <a:pPr marL="0" lvl="0" indent="0" algn="l" rtl="0">
              <a:lnSpc>
                <a:spcPct val="90000"/>
              </a:lnSpc>
              <a:spcBef>
                <a:spcPts val="518"/>
              </a:spcBef>
              <a:spcAft>
                <a:spcPts val="0"/>
              </a:spcAft>
              <a:buSzPts val="2044"/>
              <a:buNone/>
            </a:pPr>
            <a:r>
              <a:rPr lang="en-US" sz="2405"/>
              <a:t>Alyssa Nguyen, RP Group, </a:t>
            </a:r>
            <a:r>
              <a:rPr lang="en-US" sz="2590"/>
              <a:t>Director of Research and Evaluation</a:t>
            </a:r>
            <a:endParaRPr/>
          </a:p>
          <a:p>
            <a:pPr marL="0" lvl="0" indent="0" algn="l" rtl="0">
              <a:lnSpc>
                <a:spcPct val="90000"/>
              </a:lnSpc>
              <a:spcBef>
                <a:spcPts val="481"/>
              </a:spcBef>
              <a:spcAft>
                <a:spcPts val="0"/>
              </a:spcAft>
              <a:buSzPts val="2044"/>
              <a:buNone/>
            </a:pPr>
            <a:r>
              <a:rPr lang="en-US" sz="2405"/>
              <a:t>LaTonya Parker, ASCCC Area D Representative</a:t>
            </a:r>
            <a:endParaRPr/>
          </a:p>
          <a:p>
            <a:pPr marL="0" lvl="0" indent="0" algn="ctr" rtl="0">
              <a:lnSpc>
                <a:spcPct val="90000"/>
              </a:lnSpc>
              <a:spcBef>
                <a:spcPts val="444"/>
              </a:spcBef>
              <a:spcAft>
                <a:spcPts val="0"/>
              </a:spcAft>
              <a:buSzPts val="1887"/>
              <a:buNone/>
            </a:pPr>
            <a:endParaRPr sz="2220">
              <a:latin typeface="Tahoma"/>
              <a:ea typeface="Tahoma"/>
              <a:cs typeface="Tahoma"/>
              <a:sym typeface="Tahoma"/>
            </a:endParaRPr>
          </a:p>
          <a:p>
            <a:pPr marL="0" lvl="0" indent="0" algn="ctr" rtl="0">
              <a:lnSpc>
                <a:spcPct val="90000"/>
              </a:lnSpc>
              <a:spcBef>
                <a:spcPts val="351"/>
              </a:spcBef>
              <a:spcAft>
                <a:spcPts val="0"/>
              </a:spcAft>
              <a:buSzPts val="1493"/>
              <a:buNone/>
            </a:pPr>
            <a:r>
              <a:rPr lang="en-US" sz="1757" b="1">
                <a:solidFill>
                  <a:schemeClr val="accent1"/>
                </a:solidFill>
              </a:rPr>
              <a:t>2019 Academic Academy</a:t>
            </a:r>
            <a:endParaRPr/>
          </a:p>
          <a:p>
            <a:pPr marL="0" lvl="0" indent="0" algn="ctr" rtl="0">
              <a:lnSpc>
                <a:spcPct val="90000"/>
              </a:lnSpc>
              <a:spcBef>
                <a:spcPts val="351"/>
              </a:spcBef>
              <a:spcAft>
                <a:spcPts val="0"/>
              </a:spcAft>
              <a:buSzPts val="1493"/>
              <a:buNone/>
            </a:pPr>
            <a:r>
              <a:rPr lang="en-US" sz="1757" b="1">
                <a:solidFill>
                  <a:schemeClr val="accent1"/>
                </a:solidFill>
              </a:rPr>
              <a:t>The Queen Mary – Long Beach</a:t>
            </a:r>
            <a:endParaRPr/>
          </a:p>
          <a:p>
            <a:pPr marL="0" lvl="0" indent="0" algn="ctr" rtl="0">
              <a:lnSpc>
                <a:spcPct val="90000"/>
              </a:lnSpc>
              <a:spcBef>
                <a:spcPts val="351"/>
              </a:spcBef>
              <a:spcAft>
                <a:spcPts val="0"/>
              </a:spcAft>
              <a:buSzPts val="1493"/>
              <a:buNone/>
            </a:pPr>
            <a:r>
              <a:rPr lang="en-US" sz="1757" b="1">
                <a:solidFill>
                  <a:schemeClr val="accent1"/>
                </a:solidFill>
              </a:rPr>
              <a:t>Qu8</a:t>
            </a:r>
            <a:endParaRPr sz="1757" b="1">
              <a:solidFill>
                <a:schemeClr val="accent1"/>
              </a:solidFill>
            </a:endParaRPr>
          </a:p>
        </p:txBody>
      </p:sp>
      <p:pic>
        <p:nvPicPr>
          <p:cNvPr id="97" name="Google Shape;97;p1" descr="Academic Senate for California Community Colleges, celebrating 50 years"/>
          <p:cNvPicPr preferRelativeResize="0"/>
          <p:nvPr/>
        </p:nvPicPr>
        <p:blipFill rotWithShape="1">
          <a:blip r:embed="rId3">
            <a:alphaModFix/>
          </a:blip>
          <a:srcRect/>
          <a:stretch/>
        </p:blipFill>
        <p:spPr>
          <a:xfrm>
            <a:off x="1947798" y="504173"/>
            <a:ext cx="4572000" cy="1102500"/>
          </a:xfrm>
          <a:prstGeom prst="rect">
            <a:avLst/>
          </a:prstGeom>
          <a:noFill/>
          <a:ln>
            <a:noFill/>
          </a:ln>
        </p:spPr>
      </p:pic>
      <p:sp>
        <p:nvSpPr>
          <p:cNvPr id="98" name="Google Shape;98;p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
        <p:nvSpPr>
          <p:cNvPr id="99" name="Google Shape;99;p1"/>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8"/>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800"/>
              <a:buFont typeface="Arial"/>
              <a:buNone/>
            </a:pPr>
            <a:r>
              <a:rPr lang="en-US"/>
              <a:t>Collaboration Opportunities</a:t>
            </a:r>
            <a:endParaRPr/>
          </a:p>
        </p:txBody>
      </p:sp>
      <p:sp>
        <p:nvSpPr>
          <p:cNvPr id="180" name="Google Shape;180;p8"/>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2380"/>
              <a:buChar char="•"/>
            </a:pPr>
            <a:r>
              <a:rPr lang="en-US"/>
              <a:t>Review and assess the role of new MIS codes to understand how courses are coded and can be used </a:t>
            </a:r>
            <a:br>
              <a:rPr lang="en-US"/>
            </a:br>
            <a:endParaRPr/>
          </a:p>
          <a:p>
            <a:pPr marL="182880" lvl="0" indent="-182880" algn="l" rtl="0">
              <a:spcBef>
                <a:spcPts val="560"/>
              </a:spcBef>
              <a:spcAft>
                <a:spcPts val="0"/>
              </a:spcAft>
              <a:buSzPts val="2380"/>
              <a:buChar char="•"/>
            </a:pPr>
            <a:r>
              <a:rPr lang="en-US"/>
              <a:t>Joint development of a research plan and priorities</a:t>
            </a:r>
            <a:endParaRPr/>
          </a:p>
          <a:p>
            <a:pPr marL="182880" lvl="0" indent="-31750" algn="l" rtl="0">
              <a:spcBef>
                <a:spcPts val="560"/>
              </a:spcBef>
              <a:spcAft>
                <a:spcPts val="0"/>
              </a:spcAft>
              <a:buSzPts val="2380"/>
              <a:buNone/>
            </a:pPr>
            <a:endParaRPr/>
          </a:p>
          <a:p>
            <a:pPr marL="182880" lvl="0" indent="-182880" algn="l" rtl="0">
              <a:spcBef>
                <a:spcPts val="560"/>
              </a:spcBef>
              <a:spcAft>
                <a:spcPts val="0"/>
              </a:spcAft>
              <a:buSzPts val="2380"/>
              <a:buChar char="•"/>
            </a:pPr>
            <a:r>
              <a:rPr lang="en-US"/>
              <a:t>Inviting researchers to the curriculum committee meetings</a:t>
            </a:r>
            <a:endParaRPr/>
          </a:p>
          <a:p>
            <a:pPr marL="0" lvl="0" indent="0" algn="l" rtl="0">
              <a:spcBef>
                <a:spcPts val="560"/>
              </a:spcBef>
              <a:spcAft>
                <a:spcPts val="0"/>
              </a:spcAft>
              <a:buSzPts val="2380"/>
              <a:buNone/>
            </a:pPr>
            <a:endParaRPr b="1"/>
          </a:p>
        </p:txBody>
      </p:sp>
      <p:sp>
        <p:nvSpPr>
          <p:cNvPr id="181" name="Google Shape;181;p8"/>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
        <p:nvSpPr>
          <p:cNvPr id="182" name="Google Shape;182;p8"/>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txBox="1">
            <a:spLocks noGrp="1"/>
          </p:cNvSpPr>
          <p:nvPr>
            <p:ph type="body" idx="1"/>
          </p:nvPr>
        </p:nvSpPr>
        <p:spPr>
          <a:xfrm>
            <a:off x="457200" y="844731"/>
            <a:ext cx="8229600" cy="5632269"/>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380"/>
              <a:buNone/>
            </a:pPr>
            <a:r>
              <a:rPr lang="en-US" dirty="0"/>
              <a:t>What conversations and activities have taken place at your institution to evaluate the impact of AB 705?</a:t>
            </a:r>
            <a:endParaRPr dirty="0"/>
          </a:p>
          <a:p>
            <a:pPr marL="0" lvl="0" indent="0" algn="l" rtl="0">
              <a:spcBef>
                <a:spcPts val="560"/>
              </a:spcBef>
              <a:spcAft>
                <a:spcPts val="0"/>
              </a:spcAft>
              <a:buSzPts val="2380"/>
              <a:buNone/>
            </a:pPr>
            <a:endParaRPr dirty="0"/>
          </a:p>
          <a:p>
            <a:pPr marL="0" lvl="0" indent="0" algn="l" rtl="0">
              <a:spcBef>
                <a:spcPts val="560"/>
              </a:spcBef>
              <a:spcAft>
                <a:spcPts val="0"/>
              </a:spcAft>
              <a:buSzPts val="2380"/>
              <a:buNone/>
            </a:pPr>
            <a:endParaRPr dirty="0"/>
          </a:p>
          <a:p>
            <a:pPr marL="0" lvl="0" indent="0" algn="l" rtl="0">
              <a:spcBef>
                <a:spcPts val="560"/>
              </a:spcBef>
              <a:spcAft>
                <a:spcPts val="0"/>
              </a:spcAft>
              <a:buSzPts val="2380"/>
              <a:buNone/>
            </a:pPr>
            <a:endParaRPr dirty="0"/>
          </a:p>
        </p:txBody>
      </p:sp>
      <p:sp>
        <p:nvSpPr>
          <p:cNvPr id="188" name="Google Shape;188;p9"/>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pic>
        <p:nvPicPr>
          <p:cNvPr id="189" name="Google Shape;189;p9" descr="asccc_logo"/>
          <p:cNvPicPr preferRelativeResize="0"/>
          <p:nvPr/>
        </p:nvPicPr>
        <p:blipFill rotWithShape="1">
          <a:blip r:embed="rId3">
            <a:alphaModFix/>
          </a:blip>
          <a:srcRect/>
          <a:stretch/>
        </p:blipFill>
        <p:spPr>
          <a:xfrm>
            <a:off x="0" y="6477000"/>
            <a:ext cx="2192942" cy="381000"/>
          </a:xfrm>
          <a:prstGeom prst="rect">
            <a:avLst/>
          </a:prstGeom>
          <a:noFill/>
          <a:ln>
            <a:noFill/>
          </a:ln>
        </p:spPr>
      </p:pic>
      <p:pic>
        <p:nvPicPr>
          <p:cNvPr id="190" name="Google Shape;190;p9"/>
          <p:cNvPicPr preferRelativeResize="0"/>
          <p:nvPr/>
        </p:nvPicPr>
        <p:blipFill rotWithShape="1">
          <a:blip r:embed="rId4">
            <a:alphaModFix/>
          </a:blip>
          <a:srcRect/>
          <a:stretch/>
        </p:blipFill>
        <p:spPr>
          <a:xfrm>
            <a:off x="3114675" y="3429000"/>
            <a:ext cx="2914650" cy="1562100"/>
          </a:xfrm>
          <a:prstGeom prst="rect">
            <a:avLst/>
          </a:prstGeom>
          <a:noFill/>
          <a:ln>
            <a:noFill/>
          </a:ln>
        </p:spPr>
      </p:pic>
      <p:sp>
        <p:nvSpPr>
          <p:cNvPr id="191" name="Google Shape;191;p9"/>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800"/>
              <a:buFont typeface="Arial"/>
              <a:buNone/>
            </a:pPr>
            <a:r>
              <a:rPr lang="en-US"/>
              <a:t>Types of Data to Consider</a:t>
            </a:r>
            <a:endParaRPr/>
          </a:p>
        </p:txBody>
      </p:sp>
      <p:sp>
        <p:nvSpPr>
          <p:cNvPr id="197" name="Google Shape;197;p10"/>
          <p:cNvSpPr txBox="1">
            <a:spLocks noGrp="1"/>
          </p:cNvSpPr>
          <p:nvPr>
            <p:ph type="body" idx="1"/>
          </p:nvPr>
        </p:nvSpPr>
        <p:spPr>
          <a:xfrm>
            <a:off x="457200" y="1600200"/>
            <a:ext cx="8572500" cy="4258200"/>
          </a:xfrm>
          <a:prstGeom prst="rect">
            <a:avLst/>
          </a:prstGeom>
          <a:noFill/>
          <a:ln>
            <a:noFill/>
          </a:ln>
        </p:spPr>
        <p:txBody>
          <a:bodyPr spcFirstLastPara="1" wrap="square" lIns="91425" tIns="45700" rIns="91425" bIns="45700" anchor="t" anchorCtr="0">
            <a:normAutofit fontScale="92500" lnSpcReduction="10000"/>
          </a:bodyPr>
          <a:lstStyle/>
          <a:p>
            <a:pPr marL="182880" lvl="0" indent="-182880" algn="l" rtl="0">
              <a:spcBef>
                <a:spcPts val="0"/>
              </a:spcBef>
              <a:spcAft>
                <a:spcPts val="0"/>
              </a:spcAft>
              <a:buSzPts val="2380"/>
              <a:buChar char="•"/>
            </a:pPr>
            <a:r>
              <a:rPr lang="en-US"/>
              <a:t>Onboarding Effectiveness</a:t>
            </a:r>
            <a:endParaRPr/>
          </a:p>
          <a:p>
            <a:pPr marL="457200" lvl="1" indent="-182880" algn="l" rtl="0">
              <a:spcBef>
                <a:spcPts val="0"/>
              </a:spcBef>
              <a:spcAft>
                <a:spcPts val="0"/>
              </a:spcAft>
              <a:buSzPts val="2040"/>
              <a:buChar char="•"/>
            </a:pPr>
            <a:r>
              <a:rPr lang="en-US"/>
              <a:t>Students, Faculty, Staff, Institution</a:t>
            </a:r>
            <a:br>
              <a:rPr lang="en-US"/>
            </a:br>
            <a:endParaRPr/>
          </a:p>
          <a:p>
            <a:pPr marL="182880" lvl="0" indent="-182880" algn="l" rtl="0">
              <a:spcBef>
                <a:spcPts val="560"/>
              </a:spcBef>
              <a:spcAft>
                <a:spcPts val="0"/>
              </a:spcAft>
              <a:buSzPts val="2380"/>
              <a:buChar char="•"/>
            </a:pPr>
            <a:r>
              <a:rPr lang="en-US"/>
              <a:t>Curricular Attributes </a:t>
            </a:r>
            <a:endParaRPr/>
          </a:p>
          <a:p>
            <a:pPr marL="457200" lvl="1" indent="-182880" algn="l" rtl="0">
              <a:spcBef>
                <a:spcPts val="480"/>
              </a:spcBef>
              <a:spcAft>
                <a:spcPts val="0"/>
              </a:spcAft>
              <a:buSzPts val="2040"/>
              <a:buChar char="•"/>
            </a:pPr>
            <a:r>
              <a:rPr lang="en-US"/>
              <a:t>Types of supports and resources embedded</a:t>
            </a:r>
            <a:endParaRPr/>
          </a:p>
          <a:p>
            <a:pPr marL="457200" lvl="1" indent="-182880" algn="l" rtl="0">
              <a:spcBef>
                <a:spcPts val="480"/>
              </a:spcBef>
              <a:spcAft>
                <a:spcPts val="0"/>
              </a:spcAft>
              <a:buSzPts val="2040"/>
              <a:buChar char="•"/>
            </a:pPr>
            <a:r>
              <a:rPr lang="en-US"/>
              <a:t>Unit load changes</a:t>
            </a:r>
            <a:endParaRPr/>
          </a:p>
          <a:p>
            <a:pPr marL="274320" lvl="1" indent="0" algn="l" rtl="0">
              <a:spcBef>
                <a:spcPts val="480"/>
              </a:spcBef>
              <a:spcAft>
                <a:spcPts val="0"/>
              </a:spcAft>
              <a:buSzPts val="2040"/>
              <a:buNone/>
            </a:pPr>
            <a:endParaRPr/>
          </a:p>
          <a:p>
            <a:pPr marL="182880" lvl="0" indent="-182880" algn="l" rtl="0">
              <a:spcBef>
                <a:spcPts val="560"/>
              </a:spcBef>
              <a:spcAft>
                <a:spcPts val="0"/>
              </a:spcAft>
              <a:buSzPts val="2380"/>
              <a:buChar char="•"/>
            </a:pPr>
            <a:r>
              <a:rPr lang="en-US"/>
              <a:t>Outcomes that can be measured</a:t>
            </a:r>
            <a:endParaRPr/>
          </a:p>
          <a:p>
            <a:pPr marL="457200" lvl="1" indent="-182880" algn="l" rtl="0">
              <a:spcBef>
                <a:spcPts val="480"/>
              </a:spcBef>
              <a:spcAft>
                <a:spcPts val="0"/>
              </a:spcAft>
              <a:buSzPts val="2040"/>
              <a:buChar char="•"/>
            </a:pPr>
            <a:r>
              <a:rPr lang="en-US"/>
              <a:t>Course outcomes (e.g., success rates, retention rates)</a:t>
            </a:r>
            <a:endParaRPr/>
          </a:p>
          <a:p>
            <a:pPr marL="457200" lvl="1" indent="-182880" algn="l" rtl="0">
              <a:spcBef>
                <a:spcPts val="480"/>
              </a:spcBef>
              <a:spcAft>
                <a:spcPts val="0"/>
              </a:spcAft>
              <a:buSzPts val="2040"/>
              <a:buChar char="•"/>
            </a:pPr>
            <a:r>
              <a:rPr lang="en-US"/>
              <a:t>Differential impact of outcomes by student characteristics</a:t>
            </a:r>
            <a:endParaRPr/>
          </a:p>
          <a:p>
            <a:pPr marL="457200" lvl="1" indent="-182880" algn="l" rtl="0">
              <a:spcBef>
                <a:spcPts val="480"/>
              </a:spcBef>
              <a:spcAft>
                <a:spcPts val="0"/>
              </a:spcAft>
              <a:buSzPts val="2040"/>
              <a:buChar char="•"/>
            </a:pPr>
            <a:r>
              <a:rPr lang="en-US"/>
              <a:t>Time to completion </a:t>
            </a:r>
            <a:endParaRPr/>
          </a:p>
          <a:p>
            <a:pPr marL="457200" lvl="1" indent="-53340" algn="l" rtl="0">
              <a:spcBef>
                <a:spcPts val="480"/>
              </a:spcBef>
              <a:spcAft>
                <a:spcPts val="0"/>
              </a:spcAft>
              <a:buSzPts val="2040"/>
              <a:buNone/>
            </a:pPr>
            <a:endParaRPr/>
          </a:p>
          <a:p>
            <a:pPr marL="182880" lvl="0" indent="-31750" algn="l" rtl="0">
              <a:spcBef>
                <a:spcPts val="560"/>
              </a:spcBef>
              <a:spcAft>
                <a:spcPts val="0"/>
              </a:spcAft>
              <a:buSzPts val="2380"/>
              <a:buNone/>
            </a:pPr>
            <a:endParaRPr/>
          </a:p>
        </p:txBody>
      </p:sp>
      <p:sp>
        <p:nvSpPr>
          <p:cNvPr id="198" name="Google Shape;198;p10"/>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pic>
        <p:nvPicPr>
          <p:cNvPr id="199" name="Google Shape;199;p10" descr="asccc_logo"/>
          <p:cNvPicPr preferRelativeResize="0"/>
          <p:nvPr/>
        </p:nvPicPr>
        <p:blipFill rotWithShape="1">
          <a:blip r:embed="rId3">
            <a:alphaModFix/>
          </a:blip>
          <a:srcRect/>
          <a:stretch/>
        </p:blipFill>
        <p:spPr>
          <a:xfrm>
            <a:off x="0" y="6477000"/>
            <a:ext cx="2192942" cy="381000"/>
          </a:xfrm>
          <a:prstGeom prst="rect">
            <a:avLst/>
          </a:prstGeom>
          <a:noFill/>
          <a:ln>
            <a:noFill/>
          </a:ln>
        </p:spPr>
      </p:pic>
      <p:sp>
        <p:nvSpPr>
          <p:cNvPr id="200" name="Google Shape;200;p10"/>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60cc0b10ec_0_6"/>
          <p:cNvSpPr txBox="1">
            <a:spLocks noGrp="1"/>
          </p:cNvSpPr>
          <p:nvPr>
            <p:ph type="body" idx="1"/>
          </p:nvPr>
        </p:nvSpPr>
        <p:spPr>
          <a:xfrm>
            <a:off x="542225" y="665025"/>
            <a:ext cx="8229600" cy="4876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380"/>
              <a:buNone/>
            </a:pPr>
            <a:r>
              <a:rPr lang="en-US"/>
              <a:t>What are other types data and considerations your institution has discussed that would be important to understand/measure the impact of AB705?</a:t>
            </a:r>
            <a:endParaRPr/>
          </a:p>
          <a:p>
            <a:pPr marL="0" lvl="0" indent="0" algn="ctr" rtl="0">
              <a:spcBef>
                <a:spcPts val="0"/>
              </a:spcBef>
              <a:spcAft>
                <a:spcPts val="0"/>
              </a:spcAft>
              <a:buSzPts val="2380"/>
              <a:buNone/>
            </a:pPr>
            <a:endParaRPr/>
          </a:p>
          <a:p>
            <a:pPr marL="0" lvl="0" indent="0" algn="ctr" rtl="0">
              <a:spcBef>
                <a:spcPts val="0"/>
              </a:spcBef>
              <a:spcAft>
                <a:spcPts val="0"/>
              </a:spcAft>
              <a:buSzPts val="2380"/>
              <a:buNone/>
            </a:pPr>
            <a:endParaRPr/>
          </a:p>
          <a:p>
            <a:pPr marL="0" lvl="0" indent="0" algn="ctr" rtl="0">
              <a:spcBef>
                <a:spcPts val="0"/>
              </a:spcBef>
              <a:spcAft>
                <a:spcPts val="0"/>
              </a:spcAft>
              <a:buSzPts val="2380"/>
              <a:buNone/>
            </a:pPr>
            <a:endParaRPr/>
          </a:p>
          <a:p>
            <a:pPr marL="0" lvl="0" indent="0" algn="ctr" rtl="0">
              <a:spcBef>
                <a:spcPts val="0"/>
              </a:spcBef>
              <a:spcAft>
                <a:spcPts val="0"/>
              </a:spcAft>
              <a:buSzPts val="2380"/>
              <a:buNone/>
            </a:pPr>
            <a:endParaRPr/>
          </a:p>
          <a:p>
            <a:pPr marL="0" lvl="0" indent="0" algn="ctr" rtl="0">
              <a:spcBef>
                <a:spcPts val="0"/>
              </a:spcBef>
              <a:spcAft>
                <a:spcPts val="0"/>
              </a:spcAft>
              <a:buSzPts val="2380"/>
              <a:buNone/>
            </a:pPr>
            <a:endParaRPr/>
          </a:p>
          <a:p>
            <a:pPr marL="0" lvl="0" indent="0" algn="ctr" rtl="0">
              <a:spcBef>
                <a:spcPts val="0"/>
              </a:spcBef>
              <a:spcAft>
                <a:spcPts val="0"/>
              </a:spcAft>
              <a:buSzPts val="2380"/>
              <a:buNone/>
            </a:pPr>
            <a:endParaRPr/>
          </a:p>
          <a:p>
            <a:pPr marL="0" lvl="0" indent="0" algn="l" rtl="0">
              <a:spcBef>
                <a:spcPts val="0"/>
              </a:spcBef>
              <a:spcAft>
                <a:spcPts val="0"/>
              </a:spcAft>
              <a:buSzPts val="2380"/>
              <a:buNone/>
            </a:pPr>
            <a:r>
              <a:rPr lang="en-US"/>
              <a:t>Let’s briefly look at what some other college systems done with regard to placement research? </a:t>
            </a:r>
            <a:endParaRPr/>
          </a:p>
          <a:p>
            <a:pPr marL="0" lvl="0" indent="0" algn="l" rtl="0">
              <a:spcBef>
                <a:spcPts val="560"/>
              </a:spcBef>
              <a:spcAft>
                <a:spcPts val="0"/>
              </a:spcAft>
              <a:buSzPts val="2380"/>
              <a:buNone/>
            </a:pPr>
            <a:endParaRPr/>
          </a:p>
          <a:p>
            <a:pPr marL="0" lvl="0" indent="0" algn="l" rtl="0">
              <a:spcBef>
                <a:spcPts val="560"/>
              </a:spcBef>
              <a:spcAft>
                <a:spcPts val="0"/>
              </a:spcAft>
              <a:buSzPts val="2380"/>
              <a:buNone/>
            </a:pPr>
            <a:endParaRPr/>
          </a:p>
          <a:p>
            <a:pPr marL="0" lvl="0" indent="0" algn="l" rtl="0">
              <a:spcBef>
                <a:spcPts val="560"/>
              </a:spcBef>
              <a:spcAft>
                <a:spcPts val="0"/>
              </a:spcAft>
              <a:buSzPts val="2380"/>
              <a:buNone/>
            </a:pPr>
            <a:endParaRPr/>
          </a:p>
        </p:txBody>
      </p:sp>
      <p:sp>
        <p:nvSpPr>
          <p:cNvPr id="206" name="Google Shape;206;g60cc0b10ec_0_6"/>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pic>
        <p:nvPicPr>
          <p:cNvPr id="207" name="Google Shape;207;g60cc0b10ec_0_6" descr="asccc_logo"/>
          <p:cNvPicPr preferRelativeResize="0"/>
          <p:nvPr/>
        </p:nvPicPr>
        <p:blipFill rotWithShape="1">
          <a:blip r:embed="rId3">
            <a:alphaModFix/>
          </a:blip>
          <a:srcRect/>
          <a:stretch/>
        </p:blipFill>
        <p:spPr>
          <a:xfrm>
            <a:off x="0" y="6477000"/>
            <a:ext cx="2192942" cy="381000"/>
          </a:xfrm>
          <a:prstGeom prst="rect">
            <a:avLst/>
          </a:prstGeom>
          <a:noFill/>
          <a:ln>
            <a:noFill/>
          </a:ln>
        </p:spPr>
      </p:pic>
      <p:pic>
        <p:nvPicPr>
          <p:cNvPr id="208" name="Google Shape;208;g60cc0b10ec_0_6"/>
          <p:cNvPicPr preferRelativeResize="0"/>
          <p:nvPr/>
        </p:nvPicPr>
        <p:blipFill rotWithShape="1">
          <a:blip r:embed="rId4">
            <a:alphaModFix/>
          </a:blip>
          <a:srcRect/>
          <a:stretch/>
        </p:blipFill>
        <p:spPr>
          <a:xfrm>
            <a:off x="3114675" y="2111250"/>
            <a:ext cx="2914650" cy="1562100"/>
          </a:xfrm>
          <a:prstGeom prst="rect">
            <a:avLst/>
          </a:prstGeom>
          <a:noFill/>
          <a:ln>
            <a:noFill/>
          </a:ln>
        </p:spPr>
      </p:pic>
      <p:sp>
        <p:nvSpPr>
          <p:cNvPr id="209" name="Google Shape;209;g60cc0b10ec_0_6"/>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3fd42a6e4_0_64"/>
          <p:cNvSpPr txBox="1">
            <a:spLocks noGrp="1"/>
          </p:cNvSpPr>
          <p:nvPr>
            <p:ph type="title"/>
          </p:nvPr>
        </p:nvSpPr>
        <p:spPr>
          <a:xfrm>
            <a:off x="539550" y="533400"/>
            <a:ext cx="86043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400">
                <a:solidFill>
                  <a:schemeClr val="dk1"/>
                </a:solidFill>
              </a:rPr>
              <a:t>Research on Placement State University of New York (SUNY) </a:t>
            </a:r>
            <a:endParaRPr sz="3600"/>
          </a:p>
        </p:txBody>
      </p:sp>
      <p:sp>
        <p:nvSpPr>
          <p:cNvPr id="225" name="Google Shape;225;g33fd42a6e4_0_64"/>
          <p:cNvSpPr txBox="1">
            <a:spLocks noGrp="1"/>
          </p:cNvSpPr>
          <p:nvPr>
            <p:ph type="body" idx="1"/>
          </p:nvPr>
        </p:nvSpPr>
        <p:spPr>
          <a:xfrm>
            <a:off x="457200" y="1657825"/>
            <a:ext cx="8502300" cy="4819200"/>
          </a:xfrm>
          <a:prstGeom prst="rect">
            <a:avLst/>
          </a:prstGeom>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SzPts val="2400"/>
              <a:buFont typeface="Calibri"/>
              <a:buChar char="●"/>
            </a:pPr>
            <a:r>
              <a:rPr lang="en-US" sz="2400" dirty="0">
                <a:latin typeface="Calibri"/>
                <a:ea typeface="Calibri"/>
                <a:cs typeface="Calibri"/>
                <a:sym typeface="Calibri"/>
              </a:rPr>
              <a:t>7 SUNY community colleges used alternative multiple measures placement </a:t>
            </a:r>
            <a:endParaRPr sz="2400" dirty="0">
              <a:latin typeface="Calibri"/>
              <a:ea typeface="Calibri"/>
              <a:cs typeface="Calibri"/>
              <a:sym typeface="Calibri"/>
            </a:endParaRPr>
          </a:p>
          <a:p>
            <a:pPr marL="457200" lvl="0" indent="-381000" algn="l" rtl="0">
              <a:lnSpc>
                <a:spcPct val="90000"/>
              </a:lnSpc>
              <a:spcBef>
                <a:spcPts val="0"/>
              </a:spcBef>
              <a:spcAft>
                <a:spcPts val="0"/>
              </a:spcAft>
              <a:buSzPts val="2400"/>
              <a:buFont typeface="Calibri"/>
              <a:buChar char="●"/>
            </a:pPr>
            <a:r>
              <a:rPr lang="en-US" sz="2400" dirty="0">
                <a:latin typeface="Calibri"/>
                <a:ea typeface="Calibri"/>
                <a:cs typeface="Calibri"/>
                <a:sym typeface="Calibri"/>
              </a:rPr>
              <a:t>included placement test scores and HS GPAs — using predictive algorithms developed </a:t>
            </a:r>
            <a:r>
              <a:rPr lang="en-US" sz="2400" dirty="0">
                <a:solidFill>
                  <a:srgbClr val="4472C4"/>
                </a:solidFill>
                <a:latin typeface="Calibri"/>
                <a:ea typeface="Calibri"/>
                <a:cs typeface="Calibri"/>
                <a:sym typeface="Calibri"/>
              </a:rPr>
              <a:t>at each college </a:t>
            </a:r>
            <a:r>
              <a:rPr lang="en-US" sz="2400" dirty="0">
                <a:latin typeface="Calibri"/>
                <a:ea typeface="Calibri"/>
                <a:cs typeface="Calibri"/>
                <a:sym typeface="Calibri"/>
              </a:rPr>
              <a:t>to place incoming students into remedial or college-level courses</a:t>
            </a:r>
            <a:endParaRPr sz="2400" dirty="0">
              <a:latin typeface="Calibri"/>
              <a:ea typeface="Calibri"/>
              <a:cs typeface="Calibri"/>
              <a:sym typeface="Calibri"/>
            </a:endParaRPr>
          </a:p>
          <a:p>
            <a:pPr marL="457200" lvl="0" indent="-381000" algn="l" rtl="0">
              <a:lnSpc>
                <a:spcPct val="90000"/>
              </a:lnSpc>
              <a:spcBef>
                <a:spcPts val="0"/>
              </a:spcBef>
              <a:spcAft>
                <a:spcPts val="0"/>
              </a:spcAft>
              <a:buSzPts val="2400"/>
              <a:buFont typeface="Calibri"/>
              <a:buChar char="●"/>
            </a:pPr>
            <a:r>
              <a:rPr lang="en-US" sz="2400" dirty="0">
                <a:latin typeface="Calibri"/>
                <a:ea typeface="Calibri"/>
                <a:cs typeface="Calibri"/>
                <a:sym typeface="Calibri"/>
              </a:rPr>
              <a:t>Many students were placed differently than they would have been under the status quo placement system.</a:t>
            </a:r>
            <a:endParaRPr sz="2400" dirty="0">
              <a:latin typeface="Calibri"/>
              <a:ea typeface="Calibri"/>
              <a:cs typeface="Calibri"/>
              <a:sym typeface="Calibri"/>
            </a:endParaRPr>
          </a:p>
          <a:p>
            <a:pPr marL="914400" lvl="1" indent="-381000" algn="l" rtl="0">
              <a:lnSpc>
                <a:spcPct val="90000"/>
              </a:lnSpc>
              <a:spcBef>
                <a:spcPts val="0"/>
              </a:spcBef>
              <a:spcAft>
                <a:spcPts val="0"/>
              </a:spcAft>
              <a:buSzPts val="2400"/>
              <a:buFont typeface="Calibri"/>
              <a:buChar char="○"/>
            </a:pPr>
            <a:r>
              <a:rPr lang="en-US" sz="2400" dirty="0">
                <a:latin typeface="Calibri"/>
                <a:ea typeface="Calibri"/>
                <a:cs typeface="Calibri"/>
                <a:sym typeface="Calibri"/>
              </a:rPr>
              <a:t>In math, 14 % of students were placed higher than test-only systems (in college-level); 7 % placed lower (in remedial).</a:t>
            </a:r>
            <a:endParaRPr sz="2400" dirty="0">
              <a:latin typeface="Calibri"/>
              <a:ea typeface="Calibri"/>
              <a:cs typeface="Calibri"/>
              <a:sym typeface="Calibri"/>
            </a:endParaRPr>
          </a:p>
          <a:p>
            <a:pPr marL="914400" lvl="1" indent="-381000" algn="l" rtl="0">
              <a:lnSpc>
                <a:spcPct val="90000"/>
              </a:lnSpc>
              <a:spcBef>
                <a:spcPts val="0"/>
              </a:spcBef>
              <a:spcAft>
                <a:spcPts val="0"/>
              </a:spcAft>
              <a:buSzPts val="2400"/>
              <a:buFont typeface="Calibri"/>
              <a:buChar char="○"/>
            </a:pPr>
            <a:r>
              <a:rPr lang="en-US" sz="2400" dirty="0">
                <a:latin typeface="Calibri"/>
                <a:ea typeface="Calibri"/>
                <a:cs typeface="Calibri"/>
                <a:sym typeface="Calibri"/>
              </a:rPr>
              <a:t>In English, 41.5 % placed higher, while 6.5 % placed lower</a:t>
            </a:r>
            <a:endParaRPr sz="2400" dirty="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dirty="0">
                <a:latin typeface="Calibri"/>
                <a:ea typeface="Calibri"/>
                <a:cs typeface="Calibri"/>
                <a:sym typeface="Calibri"/>
              </a:rPr>
              <a:t>4,729 students in the fall 2016 cohort evaluated comparing traditional with multiple measures </a:t>
            </a:r>
            <a:endParaRPr sz="2400" dirty="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dirty="0">
                <a:latin typeface="Calibri"/>
                <a:ea typeface="Calibri"/>
                <a:cs typeface="Calibri"/>
                <a:sym typeface="Calibri"/>
              </a:rPr>
              <a:t>In math 3.1% higher completion and in English </a:t>
            </a:r>
            <a:endParaRPr sz="2400" dirty="0"/>
          </a:p>
        </p:txBody>
      </p:sp>
      <p:sp>
        <p:nvSpPr>
          <p:cNvPr id="226" name="Google Shape;226;g33fd42a6e4_0_64"/>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33fd42a6e4_0_40"/>
          <p:cNvSpPr txBox="1">
            <a:spLocks noGrp="1"/>
          </p:cNvSpPr>
          <p:nvPr>
            <p:ph type="title"/>
          </p:nvPr>
        </p:nvSpPr>
        <p:spPr>
          <a:xfrm>
            <a:off x="99450" y="680600"/>
            <a:ext cx="8945100" cy="990600"/>
          </a:xfrm>
          <a:prstGeom prst="rect">
            <a:avLst/>
          </a:prstGeom>
        </p:spPr>
        <p:txBody>
          <a:bodyPr spcFirstLastPara="1" wrap="square" lIns="91425" tIns="45700" rIns="91425" bIns="45700" anchor="ctr" anchorCtr="0">
            <a:noAutofit/>
          </a:bodyPr>
          <a:lstStyle/>
          <a:p>
            <a:pPr marL="0" lvl="0" indent="0" algn="l" rtl="0">
              <a:lnSpc>
                <a:spcPct val="100000"/>
              </a:lnSpc>
              <a:spcBef>
                <a:spcPts val="400"/>
              </a:spcBef>
              <a:spcAft>
                <a:spcPts val="1600"/>
              </a:spcAft>
              <a:buNone/>
            </a:pPr>
            <a:r>
              <a:rPr lang="en-US" sz="3000">
                <a:solidFill>
                  <a:srgbClr val="333333"/>
                </a:solidFill>
                <a:highlight>
                  <a:srgbClr val="FFFFFF"/>
                </a:highlight>
              </a:rPr>
              <a:t>Multiple Measures Placement Using Data Analytics: An Implementation and Early Impacts Report (9/2018)</a:t>
            </a:r>
            <a:endParaRPr sz="3000"/>
          </a:p>
        </p:txBody>
      </p:sp>
      <p:sp>
        <p:nvSpPr>
          <p:cNvPr id="233" name="Google Shape;233;g33fd42a6e4_0_40"/>
          <p:cNvSpPr txBox="1">
            <a:spLocks noGrp="1"/>
          </p:cNvSpPr>
          <p:nvPr>
            <p:ph type="body" idx="1"/>
          </p:nvPr>
        </p:nvSpPr>
        <p:spPr>
          <a:xfrm>
            <a:off x="299400" y="1671200"/>
            <a:ext cx="8545200" cy="46068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Clr>
                <a:srgbClr val="333333"/>
              </a:buClr>
              <a:buSzPts val="1800"/>
              <a:buChar char="●"/>
            </a:pPr>
            <a:r>
              <a:rPr lang="en-US" sz="1800" dirty="0">
                <a:solidFill>
                  <a:srgbClr val="333333"/>
                </a:solidFill>
                <a:highlight>
                  <a:srgbClr val="FFFFFF"/>
                </a:highlight>
              </a:rPr>
              <a:t>Alternative system was more complex than expected (n=4,729)</a:t>
            </a:r>
            <a:endParaRPr sz="1800" dirty="0">
              <a:solidFill>
                <a:srgbClr val="333333"/>
              </a:solidFill>
              <a:highlight>
                <a:srgbClr val="FFFFFF"/>
              </a:highlight>
            </a:endParaRPr>
          </a:p>
          <a:p>
            <a:pPr marL="457200" lvl="0" indent="-342900" algn="l" rtl="0">
              <a:spcBef>
                <a:spcPts val="1000"/>
              </a:spcBef>
              <a:spcAft>
                <a:spcPts val="0"/>
              </a:spcAft>
              <a:buClr>
                <a:srgbClr val="333333"/>
              </a:buClr>
              <a:buSzPts val="1800"/>
              <a:buChar char="●"/>
            </a:pPr>
            <a:r>
              <a:rPr lang="en-US" sz="1800" dirty="0">
                <a:solidFill>
                  <a:srgbClr val="333333"/>
                </a:solidFill>
                <a:highlight>
                  <a:srgbClr val="FFFFFF"/>
                </a:highlight>
              </a:rPr>
              <a:t>Many program-group students were placed differently than they would have been under the status quo placement system some placed higher some lower</a:t>
            </a:r>
            <a:endParaRPr sz="1800" dirty="0">
              <a:solidFill>
                <a:srgbClr val="333333"/>
              </a:solidFill>
              <a:highlight>
                <a:srgbClr val="FFFFFF"/>
              </a:highlight>
            </a:endParaRPr>
          </a:p>
          <a:p>
            <a:pPr marL="457200" lvl="0" indent="-342900" algn="l" rtl="0">
              <a:spcBef>
                <a:spcPts val="1000"/>
              </a:spcBef>
              <a:spcAft>
                <a:spcPts val="0"/>
              </a:spcAft>
              <a:buClr>
                <a:srgbClr val="333333"/>
              </a:buClr>
              <a:buSzPts val="1800"/>
              <a:buChar char="●"/>
            </a:pPr>
            <a:r>
              <a:rPr lang="en-US" sz="1800" dirty="0">
                <a:solidFill>
                  <a:srgbClr val="333333"/>
                </a:solidFill>
                <a:highlight>
                  <a:srgbClr val="FFFFFF"/>
                </a:highlight>
              </a:rPr>
              <a:t>Program group students were 3.1% (college math) and 12.5% (English) more likely than control group to both enroll in and complete (w/ C or higher) </a:t>
            </a:r>
            <a:endParaRPr sz="1800" dirty="0">
              <a:solidFill>
                <a:srgbClr val="333333"/>
              </a:solidFill>
              <a:highlight>
                <a:srgbClr val="FFFFFF"/>
              </a:highlight>
            </a:endParaRPr>
          </a:p>
          <a:p>
            <a:pPr marL="457200" lvl="0" indent="-342900" algn="l" rtl="0">
              <a:spcBef>
                <a:spcPts val="1000"/>
              </a:spcBef>
              <a:spcAft>
                <a:spcPts val="0"/>
              </a:spcAft>
              <a:buClr>
                <a:srgbClr val="333333"/>
              </a:buClr>
              <a:buSzPts val="1800"/>
              <a:buChar char="●"/>
            </a:pPr>
            <a:r>
              <a:rPr lang="en-US" sz="1800" dirty="0">
                <a:solidFill>
                  <a:srgbClr val="333333"/>
                </a:solidFill>
                <a:highlight>
                  <a:srgbClr val="FFFFFF"/>
                </a:highlight>
              </a:rPr>
              <a:t>Enrollment and completion rates among the control group were 14.1 percent in math and 27.2 percent in English</a:t>
            </a:r>
            <a:endParaRPr sz="1800" dirty="0">
              <a:solidFill>
                <a:srgbClr val="333333"/>
              </a:solidFill>
              <a:highlight>
                <a:srgbClr val="FFFFFF"/>
              </a:highlight>
            </a:endParaRPr>
          </a:p>
          <a:p>
            <a:pPr marL="457200" lvl="0" indent="-342900" algn="l" rtl="0">
              <a:spcBef>
                <a:spcPts val="1000"/>
              </a:spcBef>
              <a:spcAft>
                <a:spcPts val="0"/>
              </a:spcAft>
              <a:buClr>
                <a:srgbClr val="333333"/>
              </a:buClr>
              <a:buSzPts val="1800"/>
              <a:buChar char="●"/>
            </a:pPr>
            <a:r>
              <a:rPr lang="en-US" sz="1800" dirty="0">
                <a:solidFill>
                  <a:srgbClr val="333333"/>
                </a:solidFill>
                <a:highlight>
                  <a:srgbClr val="FFFFFF"/>
                </a:highlight>
              </a:rPr>
              <a:t>Women benefited more than men in college level math</a:t>
            </a:r>
            <a:endParaRPr sz="1800" dirty="0">
              <a:solidFill>
                <a:srgbClr val="333333"/>
              </a:solidFill>
              <a:highlight>
                <a:srgbClr val="FFFFFF"/>
              </a:highlight>
            </a:endParaRPr>
          </a:p>
          <a:p>
            <a:pPr marL="457200" lvl="0" indent="-342900" algn="l" rtl="0">
              <a:spcBef>
                <a:spcPts val="1000"/>
              </a:spcBef>
              <a:spcAft>
                <a:spcPts val="0"/>
              </a:spcAft>
              <a:buClr>
                <a:srgbClr val="333333"/>
              </a:buClr>
              <a:buSzPts val="1800"/>
              <a:buChar char="●"/>
            </a:pPr>
            <a:r>
              <a:rPr lang="en-US" sz="1800" dirty="0">
                <a:solidFill>
                  <a:srgbClr val="333333"/>
                </a:solidFill>
                <a:highlight>
                  <a:srgbClr val="FFFFFF"/>
                </a:highlight>
              </a:rPr>
              <a:t>Black and Hispanic students appeared to benefit more in English</a:t>
            </a:r>
            <a:endParaRPr sz="1800" dirty="0">
              <a:solidFill>
                <a:srgbClr val="333333"/>
              </a:solidFill>
              <a:highlight>
                <a:srgbClr val="FFFFFF"/>
              </a:highlight>
            </a:endParaRPr>
          </a:p>
          <a:p>
            <a:pPr marL="457200" lvl="0" indent="-342900" algn="l" rtl="0">
              <a:spcBef>
                <a:spcPts val="1000"/>
              </a:spcBef>
              <a:spcAft>
                <a:spcPts val="0"/>
              </a:spcAft>
              <a:buClr>
                <a:srgbClr val="333333"/>
              </a:buClr>
              <a:buSzPts val="1800"/>
              <a:buChar char="●"/>
            </a:pPr>
            <a:r>
              <a:rPr lang="en-US" sz="1800" dirty="0">
                <a:solidFill>
                  <a:srgbClr val="333333"/>
                </a:solidFill>
                <a:highlight>
                  <a:srgbClr val="FFFFFF"/>
                </a:highlight>
              </a:rPr>
              <a:t>Implementation of the alternative system = roughly $110 per student to status quo fall-term costs for testing and placing students at the colleges &amp; ongoing costs in the subsequent fall term were roughly $40 per student above status quo costs</a:t>
            </a:r>
            <a:endParaRPr sz="1800" dirty="0">
              <a:solidFill>
                <a:srgbClr val="333333"/>
              </a:solidFill>
              <a:highlight>
                <a:srgbClr val="FFFFFF"/>
              </a:highlight>
            </a:endParaRPr>
          </a:p>
          <a:p>
            <a:pPr marL="457200" lvl="0" indent="-342900" algn="l" rtl="0">
              <a:spcBef>
                <a:spcPts val="1000"/>
              </a:spcBef>
              <a:spcAft>
                <a:spcPts val="0"/>
              </a:spcAft>
              <a:buClr>
                <a:srgbClr val="333333"/>
              </a:buClr>
              <a:buSzPts val="1800"/>
              <a:buChar char="●"/>
            </a:pPr>
            <a:r>
              <a:rPr lang="en-US" sz="1800" dirty="0">
                <a:solidFill>
                  <a:srgbClr val="333333"/>
                </a:solidFill>
                <a:highlight>
                  <a:srgbClr val="FFFFFF"/>
                </a:highlight>
              </a:rPr>
              <a:t>Further study: need persistence &amp; accumulation of college credits &amp; sub-group analysis</a:t>
            </a:r>
            <a:endParaRPr sz="1800" dirty="0">
              <a:solidFill>
                <a:srgbClr val="333333"/>
              </a:solidFill>
              <a:highlight>
                <a:srgbClr val="FFFFFF"/>
              </a:highlight>
            </a:endParaRPr>
          </a:p>
        </p:txBody>
      </p:sp>
      <p:sp>
        <p:nvSpPr>
          <p:cNvPr id="234" name="Google Shape;234;g33fd42a6e4_0_40"/>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33fd42a6e4_0_77"/>
          <p:cNvSpPr txBox="1">
            <a:spLocks noGrp="1"/>
          </p:cNvSpPr>
          <p:nvPr>
            <p:ph type="title"/>
          </p:nvPr>
        </p:nvSpPr>
        <p:spPr>
          <a:xfrm>
            <a:off x="457200" y="533400"/>
            <a:ext cx="8229600" cy="1227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Research on Math - City University of NY (CUNY)</a:t>
            </a:r>
            <a:endParaRPr/>
          </a:p>
        </p:txBody>
      </p:sp>
      <p:sp>
        <p:nvSpPr>
          <p:cNvPr id="241" name="Google Shape;241;g33fd42a6e4_0_77"/>
          <p:cNvSpPr txBox="1">
            <a:spLocks noGrp="1"/>
          </p:cNvSpPr>
          <p:nvPr>
            <p:ph type="body" idx="1"/>
          </p:nvPr>
        </p:nvSpPr>
        <p:spPr>
          <a:xfrm>
            <a:off x="457200" y="2002025"/>
            <a:ext cx="8229600" cy="44751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b="1" dirty="0"/>
              <a:t>Design</a:t>
            </a:r>
            <a:r>
              <a:rPr lang="en-US" dirty="0"/>
              <a:t>: 3 colleges, randomly assigned students, assessed as needing elementary algebra, to one of 3 courses</a:t>
            </a:r>
            <a:endParaRPr dirty="0"/>
          </a:p>
          <a:p>
            <a:pPr marL="457200" lvl="0" indent="-379730" algn="l" rtl="0">
              <a:spcBef>
                <a:spcPts val="560"/>
              </a:spcBef>
              <a:spcAft>
                <a:spcPts val="0"/>
              </a:spcAft>
              <a:buSzPts val="2380"/>
              <a:buAutoNum type="arabicPeriod"/>
            </a:pPr>
            <a:r>
              <a:rPr lang="en-US" dirty="0"/>
              <a:t>traditional elementary algebra</a:t>
            </a:r>
            <a:endParaRPr dirty="0"/>
          </a:p>
          <a:p>
            <a:pPr marL="457200" lvl="0" indent="-379730" algn="l" rtl="0">
              <a:spcBef>
                <a:spcPts val="0"/>
              </a:spcBef>
              <a:spcAft>
                <a:spcPts val="0"/>
              </a:spcAft>
              <a:buSzPts val="2380"/>
              <a:buAutoNum type="arabicPeriod"/>
            </a:pPr>
            <a:r>
              <a:rPr lang="en-US" dirty="0"/>
              <a:t>traditional elementary algebra with weekly workshops</a:t>
            </a:r>
            <a:endParaRPr dirty="0"/>
          </a:p>
          <a:p>
            <a:pPr marL="457200" lvl="0" indent="-379730" algn="l" rtl="0">
              <a:spcBef>
                <a:spcPts val="0"/>
              </a:spcBef>
              <a:spcAft>
                <a:spcPts val="0"/>
              </a:spcAft>
              <a:buSzPts val="2380"/>
              <a:buAutoNum type="arabicPeriod"/>
            </a:pPr>
            <a:r>
              <a:rPr lang="en-US" dirty="0"/>
              <a:t>college level statistics with weekly workshops</a:t>
            </a:r>
            <a:endParaRPr dirty="0"/>
          </a:p>
          <a:p>
            <a:pPr marL="0" lvl="0" indent="0" algn="l" rtl="0">
              <a:spcBef>
                <a:spcPts val="560"/>
              </a:spcBef>
              <a:spcAft>
                <a:spcPts val="0"/>
              </a:spcAft>
              <a:buNone/>
            </a:pPr>
            <a:r>
              <a:rPr lang="en-US" dirty="0"/>
              <a:t>*note this is elementary algebra CB 21 B two levels below transfer</a:t>
            </a:r>
            <a:endParaRPr dirty="0"/>
          </a:p>
          <a:p>
            <a:pPr marL="0" lvl="0" indent="0" algn="l" rtl="0">
              <a:spcBef>
                <a:spcPts val="560"/>
              </a:spcBef>
              <a:spcAft>
                <a:spcPts val="0"/>
              </a:spcAft>
              <a:buNone/>
            </a:pPr>
            <a:endParaRPr dirty="0"/>
          </a:p>
        </p:txBody>
      </p:sp>
      <p:sp>
        <p:nvSpPr>
          <p:cNvPr id="242" name="Google Shape;242;g33fd42a6e4_0_77"/>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33fd42a6e4_0_83"/>
          <p:cNvSpPr txBox="1">
            <a:spLocks noGrp="1"/>
          </p:cNvSpPr>
          <p:nvPr>
            <p:ph type="title"/>
          </p:nvPr>
        </p:nvSpPr>
        <p:spPr>
          <a:xfrm>
            <a:off x="457200" y="859950"/>
            <a:ext cx="8229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400" dirty="0"/>
              <a:t>Research on Math – </a:t>
            </a:r>
            <a:br>
              <a:rPr lang="en-US" sz="4400" dirty="0"/>
            </a:br>
            <a:r>
              <a:rPr lang="en-US" sz="4400" dirty="0"/>
              <a:t>City University of NY (CUNY)</a:t>
            </a:r>
            <a:endParaRPr sz="4400" dirty="0"/>
          </a:p>
          <a:p>
            <a:pPr marL="0" lvl="0" indent="0" algn="l" rtl="0">
              <a:spcBef>
                <a:spcPts val="0"/>
              </a:spcBef>
              <a:spcAft>
                <a:spcPts val="0"/>
              </a:spcAft>
              <a:buNone/>
            </a:pPr>
            <a:endParaRPr sz="4400" dirty="0"/>
          </a:p>
        </p:txBody>
      </p:sp>
      <p:sp>
        <p:nvSpPr>
          <p:cNvPr id="249" name="Google Shape;249;g33fd42a6e4_0_83"/>
          <p:cNvSpPr txBox="1">
            <a:spLocks noGrp="1"/>
          </p:cNvSpPr>
          <p:nvPr>
            <p:ph type="body" idx="1"/>
          </p:nvPr>
        </p:nvSpPr>
        <p:spPr>
          <a:xfrm>
            <a:off x="457200" y="1752475"/>
            <a:ext cx="8229600" cy="47244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b="1" dirty="0"/>
              <a:t>Implementation</a:t>
            </a:r>
            <a:r>
              <a:rPr lang="en-US" dirty="0"/>
              <a:t>: n=2,860 but 1,953 would not sign consent therefore n=907 were placed; some did not enroll, some went to other colleges </a:t>
            </a:r>
          </a:p>
          <a:p>
            <a:pPr marL="0" lvl="0" indent="0" algn="l" rtl="0">
              <a:spcBef>
                <a:spcPts val="560"/>
              </a:spcBef>
              <a:spcAft>
                <a:spcPts val="0"/>
              </a:spcAft>
              <a:buNone/>
            </a:pPr>
            <a:endParaRPr dirty="0"/>
          </a:p>
          <a:p>
            <a:pPr marL="0" lvl="0" indent="0" algn="l" rtl="0">
              <a:spcBef>
                <a:spcPts val="560"/>
              </a:spcBef>
              <a:spcAft>
                <a:spcPts val="0"/>
              </a:spcAft>
              <a:buClr>
                <a:schemeClr val="dk1"/>
              </a:buClr>
              <a:buSzPts val="1100"/>
              <a:buFont typeface="Arial"/>
              <a:buNone/>
            </a:pPr>
            <a:r>
              <a:rPr lang="en-US" b="1" dirty="0"/>
              <a:t>Results</a:t>
            </a:r>
            <a:r>
              <a:rPr lang="en-US" dirty="0"/>
              <a:t>:  </a:t>
            </a:r>
            <a:endParaRPr dirty="0"/>
          </a:p>
          <a:p>
            <a:pPr marL="457200" lvl="0" indent="-379730" algn="l" rtl="0">
              <a:spcBef>
                <a:spcPts val="560"/>
              </a:spcBef>
              <a:spcAft>
                <a:spcPts val="0"/>
              </a:spcAft>
              <a:buSzPts val="2380"/>
              <a:buAutoNum type="arabicPeriod"/>
            </a:pPr>
            <a:r>
              <a:rPr lang="en-US" dirty="0"/>
              <a:t>traditional elem. algebra (n=244)    39% pass</a:t>
            </a:r>
            <a:endParaRPr dirty="0"/>
          </a:p>
          <a:p>
            <a:pPr marL="457200" lvl="0" indent="-379730" algn="l" rtl="0">
              <a:spcBef>
                <a:spcPts val="0"/>
              </a:spcBef>
              <a:spcAft>
                <a:spcPts val="0"/>
              </a:spcAft>
              <a:buSzPts val="2380"/>
              <a:buAutoNum type="arabicPeriod"/>
            </a:pPr>
            <a:r>
              <a:rPr lang="en-US" dirty="0"/>
              <a:t>traditional elem. algebra with weekly workshops (n=313)      45% pass</a:t>
            </a:r>
            <a:endParaRPr dirty="0"/>
          </a:p>
          <a:p>
            <a:pPr marL="457200" lvl="0" indent="-379730" algn="l" rtl="0">
              <a:spcBef>
                <a:spcPts val="0"/>
              </a:spcBef>
              <a:spcAft>
                <a:spcPts val="0"/>
              </a:spcAft>
              <a:buSzPts val="2380"/>
              <a:buAutoNum type="arabicPeriod"/>
            </a:pPr>
            <a:r>
              <a:rPr lang="en-US" dirty="0"/>
              <a:t>college level statistics with weekly workshops (n= 297)     56% pass</a:t>
            </a:r>
            <a:endParaRPr dirty="0"/>
          </a:p>
          <a:p>
            <a:pPr marL="0" lvl="0" indent="0" algn="l" rtl="0">
              <a:spcBef>
                <a:spcPts val="560"/>
              </a:spcBef>
              <a:spcAft>
                <a:spcPts val="0"/>
              </a:spcAft>
              <a:buNone/>
            </a:pPr>
            <a:endParaRPr dirty="0"/>
          </a:p>
        </p:txBody>
      </p:sp>
      <p:sp>
        <p:nvSpPr>
          <p:cNvPr id="250" name="Google Shape;250;g33fd42a6e4_0_83"/>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33fd42a6e4_0_115"/>
          <p:cNvSpPr txBox="1">
            <a:spLocks noGrp="1"/>
          </p:cNvSpPr>
          <p:nvPr>
            <p:ph type="title"/>
          </p:nvPr>
        </p:nvSpPr>
        <p:spPr>
          <a:xfrm>
            <a:off x="457200" y="162825"/>
            <a:ext cx="8229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Types of data they examined</a:t>
            </a:r>
            <a:endParaRPr/>
          </a:p>
        </p:txBody>
      </p:sp>
      <p:sp>
        <p:nvSpPr>
          <p:cNvPr id="257" name="Google Shape;257;g33fd42a6e4_0_115"/>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endParaRPr/>
          </a:p>
        </p:txBody>
      </p:sp>
      <p:sp>
        <p:nvSpPr>
          <p:cNvPr id="258" name="Google Shape;258;g33fd42a6e4_0_115"/>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18</a:t>
            </a:fld>
            <a:endParaRPr/>
          </a:p>
        </p:txBody>
      </p:sp>
      <p:pic>
        <p:nvPicPr>
          <p:cNvPr id="259" name="Google Shape;259;g33fd42a6e4_0_115"/>
          <p:cNvPicPr preferRelativeResize="0"/>
          <p:nvPr/>
        </p:nvPicPr>
        <p:blipFill>
          <a:blip r:embed="rId3">
            <a:alphaModFix/>
          </a:blip>
          <a:stretch>
            <a:fillRect/>
          </a:stretch>
        </p:blipFill>
        <p:spPr>
          <a:xfrm>
            <a:off x="191699" y="1192549"/>
            <a:ext cx="8760625" cy="5692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33fd42a6e4_0_131"/>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19</a:t>
            </a:fld>
            <a:endParaRPr/>
          </a:p>
        </p:txBody>
      </p:sp>
      <p:pic>
        <p:nvPicPr>
          <p:cNvPr id="266" name="Google Shape;266;g33fd42a6e4_0_131"/>
          <p:cNvPicPr preferRelativeResize="0"/>
          <p:nvPr/>
        </p:nvPicPr>
        <p:blipFill>
          <a:blip r:embed="rId3">
            <a:alphaModFix/>
          </a:blip>
          <a:stretch>
            <a:fillRect/>
          </a:stretch>
        </p:blipFill>
        <p:spPr>
          <a:xfrm>
            <a:off x="945328" y="454704"/>
            <a:ext cx="6834175" cy="64032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800"/>
              <a:buFont typeface="Arial"/>
              <a:buNone/>
            </a:pPr>
            <a:r>
              <a:rPr lang="en-US" dirty="0"/>
              <a:t>Description </a:t>
            </a:r>
            <a:endParaRPr dirty="0"/>
          </a:p>
        </p:txBody>
      </p:sp>
      <p:sp>
        <p:nvSpPr>
          <p:cNvPr id="105" name="Google Shape;105;p2"/>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380"/>
              <a:buNone/>
            </a:pPr>
            <a:r>
              <a:rPr lang="en-US"/>
              <a:t>As colleges have moved from the planning to implementation phase of AB705, it is important to evaluate the choices colleges have made and adjust, if necessary to available data.  It is also important to learn from each other and continue to explore ways to help students achieve their goals. </a:t>
            </a:r>
            <a:br>
              <a:rPr lang="en-US"/>
            </a:br>
            <a:endParaRPr/>
          </a:p>
        </p:txBody>
      </p:sp>
      <p:sp>
        <p:nvSpPr>
          <p:cNvPr id="106" name="Google Shape;106;p2"/>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pic>
        <p:nvPicPr>
          <p:cNvPr id="107" name="Google Shape;107;p2" descr="asccc_logo"/>
          <p:cNvPicPr preferRelativeResize="0"/>
          <p:nvPr/>
        </p:nvPicPr>
        <p:blipFill rotWithShape="1">
          <a:blip r:embed="rId3">
            <a:alphaModFix/>
          </a:blip>
          <a:srcRect/>
          <a:stretch/>
        </p:blipFill>
        <p:spPr>
          <a:xfrm>
            <a:off x="0" y="6477000"/>
            <a:ext cx="2192942" cy="381000"/>
          </a:xfrm>
          <a:prstGeom prst="rect">
            <a:avLst/>
          </a:prstGeom>
          <a:noFill/>
          <a:ln>
            <a:noFill/>
          </a:ln>
        </p:spPr>
      </p:pic>
      <p:sp>
        <p:nvSpPr>
          <p:cNvPr id="108" name="Google Shape;108;p2"/>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800"/>
              <a:buFont typeface="Arial"/>
              <a:buNone/>
            </a:pPr>
            <a:r>
              <a:rPr lang="en-US" dirty="0"/>
              <a:t>Onboarding Effectiveness</a:t>
            </a:r>
            <a:endParaRPr dirty="0"/>
          </a:p>
        </p:txBody>
      </p:sp>
      <p:sp>
        <p:nvSpPr>
          <p:cNvPr id="272" name="Google Shape;272;p11"/>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380"/>
              <a:buChar char="•"/>
            </a:pPr>
            <a:r>
              <a:rPr lang="en-US" dirty="0"/>
              <a:t>How were students guided to the right courses for their education goals?</a:t>
            </a:r>
            <a:endParaRPr dirty="0"/>
          </a:p>
          <a:p>
            <a:pPr marL="182880" lvl="0" indent="-182880" algn="l" rtl="0">
              <a:lnSpc>
                <a:spcPct val="90000"/>
              </a:lnSpc>
              <a:spcBef>
                <a:spcPts val="560"/>
              </a:spcBef>
              <a:spcAft>
                <a:spcPts val="0"/>
              </a:spcAft>
              <a:buSzPts val="2380"/>
              <a:buChar char="•"/>
            </a:pPr>
            <a:r>
              <a:rPr lang="en-US" dirty="0"/>
              <a:t>How effective was professional development to help the institution manage the change?</a:t>
            </a:r>
            <a:endParaRPr dirty="0"/>
          </a:p>
          <a:p>
            <a:pPr marL="182880" lvl="0" indent="-182880" algn="l" rtl="0">
              <a:lnSpc>
                <a:spcPct val="90000"/>
              </a:lnSpc>
              <a:spcBef>
                <a:spcPts val="560"/>
              </a:spcBef>
              <a:spcAft>
                <a:spcPts val="0"/>
              </a:spcAft>
              <a:buSzPts val="2380"/>
              <a:buChar char="•"/>
            </a:pPr>
            <a:r>
              <a:rPr lang="en-US" dirty="0"/>
              <a:t>Were faculty and staff providing the same coursework for a particular student or major or metamajor? </a:t>
            </a:r>
            <a:endParaRPr dirty="0"/>
          </a:p>
          <a:p>
            <a:pPr marL="182880" lvl="0" indent="-182880" algn="l" rtl="0">
              <a:lnSpc>
                <a:spcPct val="90000"/>
              </a:lnSpc>
              <a:spcBef>
                <a:spcPts val="560"/>
              </a:spcBef>
              <a:spcAft>
                <a:spcPts val="0"/>
              </a:spcAft>
              <a:buSzPts val="2380"/>
              <a:buChar char="•"/>
            </a:pPr>
            <a:r>
              <a:rPr lang="en-US" dirty="0"/>
              <a:t>Did students end up in the right courses for their majors?</a:t>
            </a:r>
            <a:endParaRPr dirty="0"/>
          </a:p>
          <a:p>
            <a:pPr marL="182880" lvl="0" indent="-182880" algn="l" rtl="0">
              <a:lnSpc>
                <a:spcPct val="90000"/>
              </a:lnSpc>
              <a:spcBef>
                <a:spcPts val="560"/>
              </a:spcBef>
              <a:spcAft>
                <a:spcPts val="0"/>
              </a:spcAft>
              <a:buSzPts val="2380"/>
              <a:buChar char="•"/>
            </a:pPr>
            <a:r>
              <a:rPr lang="en-US" dirty="0"/>
              <a:t>Was each method of onboarding equally effective e.g. face2face, online, just in time, </a:t>
            </a:r>
            <a:r>
              <a:rPr lang="en-US" dirty="0" err="1"/>
              <a:t>etc</a:t>
            </a:r>
            <a:r>
              <a:rPr lang="en-US" dirty="0"/>
              <a:t>?</a:t>
            </a:r>
            <a:endParaRPr dirty="0"/>
          </a:p>
          <a:p>
            <a:pPr marL="182880" lvl="0" indent="-31750" algn="l" rtl="0">
              <a:lnSpc>
                <a:spcPct val="90000"/>
              </a:lnSpc>
              <a:spcBef>
                <a:spcPts val="560"/>
              </a:spcBef>
              <a:spcAft>
                <a:spcPts val="0"/>
              </a:spcAft>
              <a:buSzPts val="2380"/>
              <a:buNone/>
            </a:pPr>
            <a:endParaRPr dirty="0"/>
          </a:p>
        </p:txBody>
      </p:sp>
      <p:sp>
        <p:nvSpPr>
          <p:cNvPr id="273" name="Google Shape;273;p1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
        <p:nvSpPr>
          <p:cNvPr id="274" name="Google Shape;274;p11"/>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1" indent="0" algn="l" rtl="0">
              <a:spcBef>
                <a:spcPts val="0"/>
              </a:spcBef>
              <a:spcAft>
                <a:spcPts val="0"/>
              </a:spcAft>
              <a:buNone/>
            </a:pPr>
            <a:br>
              <a:rPr lang="en-US" sz="4800" dirty="0"/>
            </a:br>
            <a:r>
              <a:rPr lang="en-US" sz="4800" dirty="0"/>
              <a:t>Curriculum considerations</a:t>
            </a:r>
            <a:br>
              <a:rPr lang="en-US" sz="4800" dirty="0"/>
            </a:br>
            <a:endParaRPr sz="4800" dirty="0"/>
          </a:p>
        </p:txBody>
      </p:sp>
      <p:sp>
        <p:nvSpPr>
          <p:cNvPr id="280" name="Google Shape;280;p12"/>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2380"/>
              <a:buChar char="•"/>
            </a:pPr>
            <a:r>
              <a:rPr lang="en-US" dirty="0"/>
              <a:t>Corequisite support</a:t>
            </a:r>
            <a:endParaRPr dirty="0"/>
          </a:p>
          <a:p>
            <a:pPr marL="182880" lvl="0" indent="-182880" algn="l" rtl="0">
              <a:spcBef>
                <a:spcPts val="560"/>
              </a:spcBef>
              <a:spcAft>
                <a:spcPts val="0"/>
              </a:spcAft>
              <a:buSzPts val="2380"/>
              <a:buChar char="•"/>
            </a:pPr>
            <a:r>
              <a:rPr lang="en-US" dirty="0"/>
              <a:t>Integrated support</a:t>
            </a:r>
            <a:endParaRPr dirty="0"/>
          </a:p>
          <a:p>
            <a:pPr marL="182880" lvl="0" indent="-182880" algn="l" rtl="0">
              <a:spcBef>
                <a:spcPts val="560"/>
              </a:spcBef>
              <a:spcAft>
                <a:spcPts val="0"/>
              </a:spcAft>
              <a:buSzPts val="2380"/>
              <a:buChar char="•"/>
            </a:pPr>
            <a:r>
              <a:rPr lang="en-US" dirty="0"/>
              <a:t>External support</a:t>
            </a:r>
            <a:endParaRPr dirty="0"/>
          </a:p>
          <a:p>
            <a:pPr marL="182880" lvl="0" indent="-182880" algn="l" rtl="0">
              <a:spcBef>
                <a:spcPts val="560"/>
              </a:spcBef>
              <a:spcAft>
                <a:spcPts val="0"/>
              </a:spcAft>
              <a:buSzPts val="2380"/>
              <a:buChar char="•"/>
            </a:pPr>
            <a:r>
              <a:rPr lang="en-US" dirty="0"/>
              <a:t>Unit impact</a:t>
            </a:r>
            <a:endParaRPr dirty="0"/>
          </a:p>
          <a:p>
            <a:pPr marL="182880" lvl="0" indent="-182880" algn="l" rtl="0">
              <a:spcBef>
                <a:spcPts val="560"/>
              </a:spcBef>
              <a:spcAft>
                <a:spcPts val="0"/>
              </a:spcAft>
              <a:buSzPts val="2380"/>
              <a:buChar char="•"/>
            </a:pPr>
            <a:r>
              <a:rPr lang="en-US" dirty="0"/>
              <a:t>Articulation issues</a:t>
            </a:r>
            <a:endParaRPr dirty="0"/>
          </a:p>
          <a:p>
            <a:pPr marL="182880" lvl="0" indent="-182880" algn="l" rtl="0">
              <a:spcBef>
                <a:spcPts val="560"/>
              </a:spcBef>
              <a:spcAft>
                <a:spcPts val="0"/>
              </a:spcAft>
              <a:buSzPts val="2380"/>
              <a:buChar char="•"/>
            </a:pPr>
            <a:r>
              <a:rPr lang="en-US" dirty="0"/>
              <a:t>Required versus optional</a:t>
            </a:r>
            <a:endParaRPr dirty="0"/>
          </a:p>
          <a:p>
            <a:pPr marL="182880" lvl="0" indent="-182880" algn="l" rtl="0">
              <a:spcBef>
                <a:spcPts val="560"/>
              </a:spcBef>
              <a:spcAft>
                <a:spcPts val="0"/>
              </a:spcAft>
              <a:buSzPts val="2380"/>
              <a:buChar char="•"/>
            </a:pPr>
            <a:r>
              <a:rPr lang="en-US" dirty="0"/>
              <a:t>Same faculty member versus other</a:t>
            </a:r>
            <a:endParaRPr dirty="0"/>
          </a:p>
          <a:p>
            <a:pPr marL="182880" lvl="0" indent="-182880" algn="l" rtl="0">
              <a:spcBef>
                <a:spcPts val="560"/>
              </a:spcBef>
              <a:spcAft>
                <a:spcPts val="0"/>
              </a:spcAft>
              <a:buSzPts val="2380"/>
              <a:buChar char="•"/>
            </a:pPr>
            <a:r>
              <a:rPr lang="en-US" dirty="0"/>
              <a:t>Question of tracking students</a:t>
            </a:r>
            <a:endParaRPr dirty="0"/>
          </a:p>
          <a:p>
            <a:pPr marL="182880" lvl="0" indent="-182880" algn="l" rtl="0">
              <a:spcBef>
                <a:spcPts val="560"/>
              </a:spcBef>
              <a:spcAft>
                <a:spcPts val="0"/>
              </a:spcAft>
              <a:buSzPts val="2380"/>
              <a:buChar char="•"/>
            </a:pPr>
            <a:r>
              <a:rPr lang="en-US" dirty="0"/>
              <a:t>What happens with a fail</a:t>
            </a:r>
            <a:endParaRPr dirty="0"/>
          </a:p>
        </p:txBody>
      </p:sp>
      <p:sp>
        <p:nvSpPr>
          <p:cNvPr id="281" name="Google Shape;281;p12"/>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pic>
        <p:nvPicPr>
          <p:cNvPr id="282" name="Google Shape;282;p12" descr="asccc_logo"/>
          <p:cNvPicPr preferRelativeResize="0"/>
          <p:nvPr/>
        </p:nvPicPr>
        <p:blipFill rotWithShape="1">
          <a:blip r:embed="rId3">
            <a:alphaModFix/>
          </a:blip>
          <a:srcRect/>
          <a:stretch/>
        </p:blipFill>
        <p:spPr>
          <a:xfrm>
            <a:off x="0" y="6477000"/>
            <a:ext cx="2192942" cy="381000"/>
          </a:xfrm>
          <a:prstGeom prst="rect">
            <a:avLst/>
          </a:prstGeom>
          <a:noFill/>
          <a:ln>
            <a:noFill/>
          </a:ln>
        </p:spPr>
      </p:pic>
      <p:sp>
        <p:nvSpPr>
          <p:cNvPr id="283" name="Google Shape;283;p12"/>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6E9E1-1643-4E22-B393-ABEE1EA9EAE5}"/>
              </a:ext>
            </a:extLst>
          </p:cNvPr>
          <p:cNvSpPr>
            <a:spLocks noGrp="1"/>
          </p:cNvSpPr>
          <p:nvPr>
            <p:ph type="title"/>
          </p:nvPr>
        </p:nvSpPr>
        <p:spPr>
          <a:xfrm>
            <a:off x="457200" y="1228960"/>
            <a:ext cx="2139696" cy="1261872"/>
          </a:xfrm>
        </p:spPr>
        <p:txBody>
          <a:bodyPr>
            <a:noAutofit/>
          </a:bodyPr>
          <a:lstStyle/>
          <a:p>
            <a:r>
              <a:rPr lang="en-US" sz="2800" b="1" dirty="0"/>
              <a:t>Key Findings from RAND study in Texas</a:t>
            </a:r>
          </a:p>
        </p:txBody>
      </p:sp>
      <p:sp>
        <p:nvSpPr>
          <p:cNvPr id="7" name="Text Placeholder 6">
            <a:extLst>
              <a:ext uri="{FF2B5EF4-FFF2-40B4-BE49-F238E27FC236}">
                <a16:creationId xmlns:a16="http://schemas.microsoft.com/office/drawing/2014/main" id="{4A7BE5C3-59FF-4CB6-8938-A0DD105822E0}"/>
              </a:ext>
            </a:extLst>
          </p:cNvPr>
          <p:cNvSpPr>
            <a:spLocks noGrp="1"/>
          </p:cNvSpPr>
          <p:nvPr>
            <p:ph type="body" idx="1"/>
          </p:nvPr>
        </p:nvSpPr>
        <p:spPr>
          <a:xfrm>
            <a:off x="2865120" y="447040"/>
            <a:ext cx="6116320" cy="6187440"/>
          </a:xfrm>
        </p:spPr>
        <p:txBody>
          <a:bodyPr>
            <a:normAutofit fontScale="92500" lnSpcReduction="10000"/>
          </a:bodyPr>
          <a:lstStyle/>
          <a:p>
            <a:pPr marL="77470" indent="0">
              <a:buNone/>
            </a:pPr>
            <a:r>
              <a:rPr lang="en-US" dirty="0"/>
              <a:t>Challenges</a:t>
            </a:r>
            <a:endParaRPr lang="en-US" sz="1800" dirty="0"/>
          </a:p>
          <a:p>
            <a:pPr lvl="1"/>
            <a:r>
              <a:rPr lang="en-US" sz="2100" dirty="0"/>
              <a:t>Lack of stakeholder buy-in* key to implementation</a:t>
            </a:r>
          </a:p>
          <a:p>
            <a:pPr lvl="1"/>
            <a:r>
              <a:rPr lang="en-US" sz="2100" dirty="0"/>
              <a:t>Scheduling and advising issues</a:t>
            </a:r>
          </a:p>
          <a:p>
            <a:pPr lvl="1"/>
            <a:r>
              <a:rPr lang="en-US" sz="2100" dirty="0"/>
              <a:t>Uncertainty on state policy</a:t>
            </a:r>
          </a:p>
          <a:p>
            <a:pPr marL="77470" indent="0">
              <a:buNone/>
            </a:pPr>
            <a:r>
              <a:rPr lang="en-US" sz="2800" dirty="0"/>
              <a:t>Strategies - may cost more</a:t>
            </a:r>
          </a:p>
          <a:p>
            <a:pPr marL="991870" lvl="1" indent="-457200"/>
            <a:r>
              <a:rPr lang="en-US" sz="2300" dirty="0"/>
              <a:t>Dedicated time for design</a:t>
            </a:r>
          </a:p>
          <a:p>
            <a:pPr marL="991870" lvl="1" indent="-457200"/>
            <a:r>
              <a:rPr lang="en-US" sz="2300" dirty="0"/>
              <a:t>Professional development</a:t>
            </a:r>
          </a:p>
          <a:p>
            <a:pPr marL="991870" lvl="1" indent="-457200"/>
            <a:r>
              <a:rPr lang="en-US" sz="2300" dirty="0"/>
              <a:t>Small class size</a:t>
            </a:r>
          </a:p>
          <a:p>
            <a:pPr marL="77470" indent="0">
              <a:buNone/>
            </a:pPr>
            <a:r>
              <a:rPr lang="en-US" sz="2800" dirty="0"/>
              <a:t>Unique features =more challenges but important to effectiveness</a:t>
            </a:r>
          </a:p>
          <a:p>
            <a:pPr marL="991870" lvl="1" indent="-457200"/>
            <a:r>
              <a:rPr lang="en-US" sz="2300" dirty="0"/>
              <a:t>Single instructor for </a:t>
            </a:r>
            <a:r>
              <a:rPr lang="en-US" sz="2300" dirty="0" err="1"/>
              <a:t>corequistes</a:t>
            </a:r>
            <a:endParaRPr lang="en-US" sz="2300" dirty="0"/>
          </a:p>
          <a:p>
            <a:pPr marL="991870" lvl="1" indent="-457200"/>
            <a:r>
              <a:rPr lang="en-US" sz="2300" dirty="0"/>
              <a:t>Mixed ability peer groups</a:t>
            </a:r>
          </a:p>
          <a:p>
            <a:pPr marL="55880" indent="0">
              <a:buNone/>
            </a:pPr>
            <a:endParaRPr lang="en-US" sz="1900" dirty="0"/>
          </a:p>
          <a:p>
            <a:pPr marL="55880" indent="0">
              <a:buNone/>
            </a:pPr>
            <a:r>
              <a:rPr lang="en-US" sz="1900" dirty="0"/>
              <a:t>Designing and Implementing Corequisite Models of Developmental Education</a:t>
            </a:r>
          </a:p>
          <a:p>
            <a:pPr marL="55880" indent="0">
              <a:buNone/>
            </a:pPr>
            <a:r>
              <a:rPr lang="en-US" sz="1800" dirty="0">
                <a:hlinkClick r:id="rId3"/>
              </a:rPr>
              <a:t>https://www.rand.org/pubs/research_reports/RR2337.html</a:t>
            </a:r>
            <a:endParaRPr lang="en-US" sz="1800" dirty="0"/>
          </a:p>
        </p:txBody>
      </p:sp>
      <p:sp>
        <p:nvSpPr>
          <p:cNvPr id="8" name="Text Placeholder 7">
            <a:extLst>
              <a:ext uri="{FF2B5EF4-FFF2-40B4-BE49-F238E27FC236}">
                <a16:creationId xmlns:a16="http://schemas.microsoft.com/office/drawing/2014/main" id="{31C0DDCF-974F-48B2-88EB-C1F33AE83EFC}"/>
              </a:ext>
            </a:extLst>
          </p:cNvPr>
          <p:cNvSpPr>
            <a:spLocks noGrp="1"/>
          </p:cNvSpPr>
          <p:nvPr>
            <p:ph type="body" idx="2"/>
          </p:nvPr>
        </p:nvSpPr>
        <p:spPr>
          <a:xfrm>
            <a:off x="457200" y="2614385"/>
            <a:ext cx="2139696" cy="4243615"/>
          </a:xfrm>
        </p:spPr>
        <p:txBody>
          <a:bodyPr>
            <a:normAutofit/>
          </a:bodyPr>
          <a:lstStyle/>
          <a:p>
            <a:pPr marL="55880" indent="0"/>
            <a:r>
              <a:rPr lang="en-US" sz="2000" dirty="0"/>
              <a:t>Five co-requisite models studied</a:t>
            </a:r>
          </a:p>
          <a:p>
            <a:pPr marL="571500" indent="-342900">
              <a:buFont typeface="Arial" panose="020B0604020202020204" pitchFamily="34" charset="0"/>
              <a:buChar char="•"/>
            </a:pPr>
            <a:r>
              <a:rPr lang="en-US" sz="2000" dirty="0"/>
              <a:t>Paired course</a:t>
            </a:r>
          </a:p>
          <a:p>
            <a:pPr marL="571500" indent="-342900">
              <a:buFont typeface="Arial" panose="020B0604020202020204" pitchFamily="34" charset="0"/>
              <a:buChar char="•"/>
            </a:pPr>
            <a:r>
              <a:rPr lang="en-US" sz="2000" dirty="0"/>
              <a:t>Extended instruction</a:t>
            </a:r>
          </a:p>
          <a:p>
            <a:pPr marL="571500" indent="-342900">
              <a:buFont typeface="Arial" panose="020B0604020202020204" pitchFamily="34" charset="0"/>
              <a:buChar char="•"/>
            </a:pPr>
            <a:r>
              <a:rPr lang="en-US" sz="2000" dirty="0"/>
              <a:t>Accelerated (ALP)</a:t>
            </a:r>
          </a:p>
          <a:p>
            <a:pPr marL="571500" indent="-342900">
              <a:buFont typeface="Arial" panose="020B0604020202020204" pitchFamily="34" charset="0"/>
              <a:buChar char="•"/>
            </a:pPr>
            <a:r>
              <a:rPr lang="en-US" sz="2000" dirty="0"/>
              <a:t>Academic Support</a:t>
            </a:r>
          </a:p>
          <a:p>
            <a:pPr marL="571500" indent="-342900">
              <a:buFont typeface="Arial" panose="020B0604020202020204" pitchFamily="34" charset="0"/>
              <a:buChar char="•"/>
            </a:pPr>
            <a:r>
              <a:rPr lang="en-US" sz="2000" dirty="0"/>
              <a:t>Technology mediated</a:t>
            </a:r>
          </a:p>
        </p:txBody>
      </p:sp>
      <p:sp>
        <p:nvSpPr>
          <p:cNvPr id="4" name="Slide Number Placeholder 3">
            <a:extLst>
              <a:ext uri="{FF2B5EF4-FFF2-40B4-BE49-F238E27FC236}">
                <a16:creationId xmlns:a16="http://schemas.microsoft.com/office/drawing/2014/main" id="{EA387BE0-5A4A-4BDF-B87F-1531B013F6F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1594678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79D2-D3A1-4A47-B27E-F310FFD63F3F}"/>
              </a:ext>
            </a:extLst>
          </p:cNvPr>
          <p:cNvSpPr>
            <a:spLocks noGrp="1"/>
          </p:cNvSpPr>
          <p:nvPr>
            <p:ph type="title"/>
          </p:nvPr>
        </p:nvSpPr>
        <p:spPr>
          <a:xfrm>
            <a:off x="457200" y="347472"/>
            <a:ext cx="8534400" cy="1176528"/>
          </a:xfrm>
        </p:spPr>
        <p:txBody>
          <a:bodyPr>
            <a:normAutofit fontScale="90000"/>
          </a:bodyPr>
          <a:lstStyle/>
          <a:p>
            <a:r>
              <a:rPr lang="en-US" dirty="0"/>
              <a:t>Rand Study looked at Randomized Cohorts in English</a:t>
            </a:r>
          </a:p>
        </p:txBody>
      </p:sp>
      <p:sp>
        <p:nvSpPr>
          <p:cNvPr id="3" name="Text Placeholder 2">
            <a:extLst>
              <a:ext uri="{FF2B5EF4-FFF2-40B4-BE49-F238E27FC236}">
                <a16:creationId xmlns:a16="http://schemas.microsoft.com/office/drawing/2014/main" id="{62AD805A-3AD0-4052-85EF-EBEE3288E4DC}"/>
              </a:ext>
            </a:extLst>
          </p:cNvPr>
          <p:cNvSpPr>
            <a:spLocks noGrp="1"/>
          </p:cNvSpPr>
          <p:nvPr>
            <p:ph type="body" idx="1"/>
          </p:nvPr>
        </p:nvSpPr>
        <p:spPr>
          <a:xfrm>
            <a:off x="320040" y="1600200"/>
            <a:ext cx="8671560" cy="5239512"/>
          </a:xfrm>
        </p:spPr>
        <p:txBody>
          <a:bodyPr>
            <a:normAutofit fontScale="77500" lnSpcReduction="20000"/>
          </a:bodyPr>
          <a:lstStyle/>
          <a:p>
            <a:pPr marL="77470" indent="0">
              <a:spcBef>
                <a:spcPts val="1200"/>
              </a:spcBef>
              <a:buNone/>
            </a:pPr>
            <a:r>
              <a:rPr lang="en-US" dirty="0"/>
              <a:t>1) How are institutions across the state responding to state corequisite policies? What are the challenges to implementation?</a:t>
            </a:r>
          </a:p>
          <a:p>
            <a:pPr marL="77470" indent="0">
              <a:spcBef>
                <a:spcPts val="1200"/>
              </a:spcBef>
              <a:buNone/>
            </a:pPr>
            <a:r>
              <a:rPr lang="en-US" dirty="0"/>
              <a:t>What strategies have helped to overcome challenges?</a:t>
            </a:r>
          </a:p>
          <a:p>
            <a:pPr marL="77470" indent="0">
              <a:spcBef>
                <a:spcPts val="1200"/>
              </a:spcBef>
              <a:buNone/>
            </a:pPr>
            <a:r>
              <a:rPr lang="en-US" dirty="0"/>
              <a:t>2) Are corequisites being implemented in ways that align with promising practices for DE instruction (e.g., alignment,</a:t>
            </a:r>
          </a:p>
          <a:p>
            <a:pPr marL="77470" indent="0">
              <a:spcBef>
                <a:spcPts val="1200"/>
              </a:spcBef>
              <a:buNone/>
            </a:pPr>
            <a:r>
              <a:rPr lang="en-US" dirty="0"/>
              <a:t>personalization)?</a:t>
            </a:r>
          </a:p>
          <a:p>
            <a:pPr marL="77470" indent="0">
              <a:spcBef>
                <a:spcPts val="1200"/>
              </a:spcBef>
              <a:buNone/>
            </a:pPr>
            <a:r>
              <a:rPr lang="en-US" dirty="0"/>
              <a:t>3) How do student experiences in corequisites compare to student experiences in traditional DE?</a:t>
            </a:r>
          </a:p>
          <a:p>
            <a:pPr marL="77470" indent="0">
              <a:spcBef>
                <a:spcPts val="1200"/>
              </a:spcBef>
              <a:buNone/>
            </a:pPr>
            <a:r>
              <a:rPr lang="en-US" dirty="0"/>
              <a:t>4) What are the impacts of corequisites on short-run and long-run student outcomes?</a:t>
            </a:r>
          </a:p>
          <a:p>
            <a:pPr marL="77470" indent="0">
              <a:spcBef>
                <a:spcPts val="1200"/>
              </a:spcBef>
              <a:buNone/>
            </a:pPr>
            <a:r>
              <a:rPr lang="en-US" dirty="0"/>
              <a:t>5) How do the impacts of corequisites vary according across corequisite models, schools, and student subgroups?</a:t>
            </a:r>
          </a:p>
          <a:p>
            <a:pPr marL="77470" indent="0">
              <a:spcBef>
                <a:spcPts val="1200"/>
              </a:spcBef>
              <a:buNone/>
            </a:pPr>
            <a:r>
              <a:rPr lang="en-US" dirty="0"/>
              <a:t>6) What are the costs of implementing corequisites?</a:t>
            </a:r>
          </a:p>
        </p:txBody>
      </p:sp>
      <p:sp>
        <p:nvSpPr>
          <p:cNvPr id="4" name="Slide Number Placeholder 3">
            <a:extLst>
              <a:ext uri="{FF2B5EF4-FFF2-40B4-BE49-F238E27FC236}">
                <a16:creationId xmlns:a16="http://schemas.microsoft.com/office/drawing/2014/main" id="{8C93C82B-7FB0-49A4-8C48-9F278EF4E5B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3351861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800"/>
              <a:buFont typeface="Arial"/>
              <a:buNone/>
            </a:pPr>
            <a:r>
              <a:rPr lang="en-US"/>
              <a:t>Potential Activities </a:t>
            </a:r>
            <a:endParaRPr/>
          </a:p>
        </p:txBody>
      </p:sp>
      <p:sp>
        <p:nvSpPr>
          <p:cNvPr id="290" name="Google Shape;290;p13"/>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2380"/>
              <a:buChar char="•"/>
            </a:pPr>
            <a:r>
              <a:rPr lang="en-US" dirty="0"/>
              <a:t>Contextualization of AB 705 implementation</a:t>
            </a:r>
            <a:endParaRPr dirty="0"/>
          </a:p>
          <a:p>
            <a:pPr marL="457200" lvl="1" indent="-182880" algn="l" rtl="0">
              <a:spcBef>
                <a:spcPts val="480"/>
              </a:spcBef>
              <a:spcAft>
                <a:spcPts val="0"/>
              </a:spcAft>
              <a:buSzPts val="2040"/>
              <a:buChar char="•"/>
            </a:pPr>
            <a:r>
              <a:rPr lang="en-US" dirty="0"/>
              <a:t>Examination and documentation of specific curricular innovations and examining differential impacts on students’ success</a:t>
            </a:r>
            <a:endParaRPr dirty="0"/>
          </a:p>
          <a:p>
            <a:pPr marL="457200" lvl="1" indent="-182880" algn="l" rtl="0">
              <a:spcBef>
                <a:spcPts val="480"/>
              </a:spcBef>
              <a:spcAft>
                <a:spcPts val="0"/>
              </a:spcAft>
              <a:buSzPts val="2040"/>
              <a:buChar char="•"/>
            </a:pPr>
            <a:r>
              <a:rPr lang="en-US" dirty="0"/>
              <a:t>Surveys/focus groups with students and faculty to learn about their experiences with the changes</a:t>
            </a:r>
            <a:endParaRPr dirty="0"/>
          </a:p>
          <a:p>
            <a:pPr marL="182880" lvl="0" indent="-182880" algn="l" rtl="0">
              <a:spcBef>
                <a:spcPts val="560"/>
              </a:spcBef>
              <a:spcAft>
                <a:spcPts val="0"/>
              </a:spcAft>
              <a:buSzPts val="2380"/>
              <a:buChar char="•"/>
            </a:pPr>
            <a:r>
              <a:rPr lang="en-US" dirty="0"/>
              <a:t>Outcomes Analyses</a:t>
            </a:r>
            <a:endParaRPr dirty="0"/>
          </a:p>
          <a:p>
            <a:pPr marL="457200" lvl="1" indent="-182880" algn="l" rtl="0">
              <a:spcBef>
                <a:spcPts val="480"/>
              </a:spcBef>
              <a:spcAft>
                <a:spcPts val="0"/>
              </a:spcAft>
              <a:buSzPts val="2040"/>
              <a:buChar char="•"/>
            </a:pPr>
            <a:r>
              <a:rPr lang="en-US" dirty="0"/>
              <a:t>Short-term vs. long-term outcomes </a:t>
            </a:r>
            <a:endParaRPr dirty="0"/>
          </a:p>
          <a:p>
            <a:pPr marL="731520" lvl="2" indent="-182879" algn="l" rtl="0">
              <a:spcBef>
                <a:spcPts val="400"/>
              </a:spcBef>
              <a:spcAft>
                <a:spcPts val="0"/>
              </a:spcAft>
              <a:buSzPts val="1800"/>
              <a:buChar char="•"/>
            </a:pPr>
            <a:r>
              <a:rPr lang="en-US" dirty="0"/>
              <a:t>Course success rates, throughput rates, degree completion</a:t>
            </a:r>
            <a:endParaRPr dirty="0"/>
          </a:p>
          <a:p>
            <a:pPr marL="457200" lvl="1" indent="-182880" algn="l" rtl="0">
              <a:spcBef>
                <a:spcPts val="480"/>
              </a:spcBef>
              <a:spcAft>
                <a:spcPts val="0"/>
              </a:spcAft>
              <a:buSzPts val="2040"/>
              <a:buChar char="•"/>
            </a:pPr>
            <a:r>
              <a:rPr lang="en-US" dirty="0"/>
              <a:t>Cohort tracking</a:t>
            </a:r>
            <a:endParaRPr dirty="0"/>
          </a:p>
          <a:p>
            <a:pPr marL="457200" lvl="1" indent="-182880" algn="l" rtl="0">
              <a:spcBef>
                <a:spcPts val="480"/>
              </a:spcBef>
              <a:spcAft>
                <a:spcPts val="0"/>
              </a:spcAft>
              <a:buSzPts val="2040"/>
              <a:buChar char="•"/>
            </a:pPr>
            <a:r>
              <a:rPr lang="en-US" dirty="0"/>
              <a:t>Disaggregation </a:t>
            </a:r>
            <a:endParaRPr dirty="0"/>
          </a:p>
          <a:p>
            <a:pPr marL="457200" lvl="1" indent="-53340" algn="l" rtl="0">
              <a:spcBef>
                <a:spcPts val="480"/>
              </a:spcBef>
              <a:spcAft>
                <a:spcPts val="0"/>
              </a:spcAft>
              <a:buSzPts val="2040"/>
              <a:buNone/>
            </a:pPr>
            <a:endParaRPr dirty="0"/>
          </a:p>
          <a:p>
            <a:pPr marL="457200" lvl="1" indent="-53340" algn="l" rtl="0">
              <a:spcBef>
                <a:spcPts val="480"/>
              </a:spcBef>
              <a:spcAft>
                <a:spcPts val="0"/>
              </a:spcAft>
              <a:buSzPts val="2040"/>
              <a:buNone/>
            </a:pPr>
            <a:endParaRPr dirty="0"/>
          </a:p>
        </p:txBody>
      </p:sp>
      <p:sp>
        <p:nvSpPr>
          <p:cNvPr id="291" name="Google Shape;291;p13"/>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pic>
        <p:nvPicPr>
          <p:cNvPr id="292" name="Google Shape;292;p13" descr="asccc_logo"/>
          <p:cNvPicPr preferRelativeResize="0"/>
          <p:nvPr/>
        </p:nvPicPr>
        <p:blipFill rotWithShape="1">
          <a:blip r:embed="rId3">
            <a:alphaModFix/>
          </a:blip>
          <a:srcRect/>
          <a:stretch/>
        </p:blipFill>
        <p:spPr>
          <a:xfrm>
            <a:off x="0" y="6477000"/>
            <a:ext cx="2192942" cy="381000"/>
          </a:xfrm>
          <a:prstGeom prst="rect">
            <a:avLst/>
          </a:prstGeom>
          <a:noFill/>
          <a:ln>
            <a:noFill/>
          </a:ln>
        </p:spPr>
      </p:pic>
      <p:sp>
        <p:nvSpPr>
          <p:cNvPr id="293" name="Google Shape;293;p13"/>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4800"/>
              <a:buFont typeface="Arial"/>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Develop a Research Question</a:t>
            </a:r>
            <a:endParaRPr/>
          </a:p>
        </p:txBody>
      </p:sp>
      <p:sp>
        <p:nvSpPr>
          <p:cNvPr id="299" name="Google Shape;299;p14"/>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2380"/>
              <a:buChar char="•"/>
            </a:pPr>
            <a:r>
              <a:rPr lang="en-US" dirty="0"/>
              <a:t>There may be many things you want to research, but as a group:</a:t>
            </a:r>
            <a:endParaRPr dirty="0"/>
          </a:p>
          <a:p>
            <a:pPr marL="514350" lvl="0" indent="-514350" algn="l" rtl="0">
              <a:spcBef>
                <a:spcPts val="560"/>
              </a:spcBef>
              <a:spcAft>
                <a:spcPts val="0"/>
              </a:spcAft>
              <a:buSzPts val="2380"/>
              <a:buAutoNum type="arabicPeriod"/>
            </a:pPr>
            <a:r>
              <a:rPr lang="en-US" dirty="0"/>
              <a:t>Collaborate to select and create a research question important to all of you.</a:t>
            </a:r>
          </a:p>
          <a:p>
            <a:pPr marL="514350" lvl="0" indent="-514350" algn="l" rtl="0">
              <a:spcBef>
                <a:spcPts val="560"/>
              </a:spcBef>
              <a:spcAft>
                <a:spcPts val="0"/>
              </a:spcAft>
              <a:buSzPts val="2380"/>
              <a:buAutoNum type="arabicPeriod"/>
            </a:pPr>
            <a:r>
              <a:rPr lang="en-US" dirty="0"/>
              <a:t>Focus on a question that allows action research</a:t>
            </a:r>
            <a:endParaRPr dirty="0"/>
          </a:p>
          <a:p>
            <a:pPr marL="514350" lvl="0" indent="-514350" algn="l" rtl="0">
              <a:spcBef>
                <a:spcPts val="560"/>
              </a:spcBef>
              <a:spcAft>
                <a:spcPts val="0"/>
              </a:spcAft>
              <a:buSzPts val="2380"/>
              <a:buAutoNum type="arabicPeriod"/>
            </a:pPr>
            <a:r>
              <a:rPr lang="en-US" dirty="0"/>
              <a:t>Create a draft plan</a:t>
            </a:r>
            <a:endParaRPr dirty="0"/>
          </a:p>
          <a:p>
            <a:pPr marL="1005839" lvl="3" indent="-182879" algn="l" rtl="0">
              <a:spcBef>
                <a:spcPts val="480"/>
              </a:spcBef>
              <a:spcAft>
                <a:spcPts val="0"/>
              </a:spcAft>
              <a:buSzPts val="2400"/>
              <a:buChar char="•"/>
            </a:pPr>
            <a:r>
              <a:rPr lang="en-US" sz="2400" dirty="0"/>
              <a:t>What data will you measure?</a:t>
            </a:r>
            <a:endParaRPr dirty="0"/>
          </a:p>
          <a:p>
            <a:pPr marL="1005839" lvl="3" indent="-182879" algn="l" rtl="0">
              <a:spcBef>
                <a:spcPts val="480"/>
              </a:spcBef>
              <a:spcAft>
                <a:spcPts val="0"/>
              </a:spcAft>
              <a:buSzPts val="2400"/>
              <a:buChar char="•"/>
            </a:pPr>
            <a:r>
              <a:rPr lang="en-US" sz="2400" dirty="0"/>
              <a:t>What is the best timeline?</a:t>
            </a:r>
            <a:endParaRPr dirty="0"/>
          </a:p>
          <a:p>
            <a:pPr marL="1005839" lvl="3" indent="-182879" algn="l" rtl="0">
              <a:spcBef>
                <a:spcPts val="480"/>
              </a:spcBef>
              <a:spcAft>
                <a:spcPts val="0"/>
              </a:spcAft>
              <a:buSzPts val="2400"/>
              <a:buChar char="•"/>
            </a:pPr>
            <a:r>
              <a:rPr lang="en-US" sz="2400" dirty="0"/>
              <a:t>Who needs to be involved?</a:t>
            </a:r>
            <a:endParaRPr dirty="0"/>
          </a:p>
          <a:p>
            <a:pPr marL="457200" lvl="0" indent="-457200" algn="l" rtl="0">
              <a:spcBef>
                <a:spcPts val="560"/>
              </a:spcBef>
              <a:spcAft>
                <a:spcPts val="0"/>
              </a:spcAft>
              <a:buSzPts val="2380"/>
              <a:buFont typeface="Arial"/>
              <a:buAutoNum type="arabicPeriod"/>
            </a:pPr>
            <a:r>
              <a:rPr lang="en-US" dirty="0"/>
              <a:t>How might you act on these data?</a:t>
            </a:r>
            <a:endParaRPr dirty="0"/>
          </a:p>
          <a:p>
            <a:pPr marL="1005839" lvl="3" indent="-68579" algn="l" rtl="0">
              <a:spcBef>
                <a:spcPts val="360"/>
              </a:spcBef>
              <a:spcAft>
                <a:spcPts val="0"/>
              </a:spcAft>
              <a:buSzPts val="1800"/>
              <a:buNone/>
            </a:pPr>
            <a:endParaRPr sz="1800" dirty="0"/>
          </a:p>
        </p:txBody>
      </p:sp>
      <p:sp>
        <p:nvSpPr>
          <p:cNvPr id="300" name="Google Shape;300;p14"/>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
        <p:nvSpPr>
          <p:cNvPr id="301" name="Google Shape;301;p14"/>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800"/>
              <a:buFont typeface="Arial"/>
              <a:buNone/>
            </a:pPr>
            <a:r>
              <a:rPr lang="en-US"/>
              <a:t>Have you included?</a:t>
            </a:r>
            <a:endParaRPr/>
          </a:p>
        </p:txBody>
      </p:sp>
      <p:sp>
        <p:nvSpPr>
          <p:cNvPr id="307" name="Google Shape;307;p15"/>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lnSpc>
                <a:spcPct val="150000"/>
              </a:lnSpc>
              <a:spcBef>
                <a:spcPts val="0"/>
              </a:spcBef>
              <a:spcAft>
                <a:spcPts val="0"/>
              </a:spcAft>
              <a:buSzPts val="2380"/>
              <a:buChar char="•"/>
            </a:pPr>
            <a:r>
              <a:rPr lang="en-US" dirty="0"/>
              <a:t>Qualitative and Quantitative data?</a:t>
            </a:r>
            <a:endParaRPr dirty="0"/>
          </a:p>
          <a:p>
            <a:pPr marL="182880" lvl="0" indent="-182880" algn="l" rtl="0">
              <a:lnSpc>
                <a:spcPct val="150000"/>
              </a:lnSpc>
              <a:spcBef>
                <a:spcPts val="560"/>
              </a:spcBef>
              <a:spcAft>
                <a:spcPts val="0"/>
              </a:spcAft>
              <a:buSzPts val="2380"/>
              <a:buChar char="•"/>
            </a:pPr>
            <a:r>
              <a:rPr lang="en-US" dirty="0"/>
              <a:t>A timeline that facilitates change quickly?</a:t>
            </a:r>
            <a:endParaRPr dirty="0"/>
          </a:p>
          <a:p>
            <a:pPr marL="182880" lvl="0" indent="-182880" algn="l" rtl="0">
              <a:spcBef>
                <a:spcPts val="560"/>
              </a:spcBef>
              <a:spcAft>
                <a:spcPts val="0"/>
              </a:spcAft>
              <a:buSzPts val="2380"/>
              <a:buChar char="•"/>
            </a:pPr>
            <a:r>
              <a:rPr lang="en-US" dirty="0"/>
              <a:t>A set of data that are easily selected and analyzed and do you know where to find the data?</a:t>
            </a:r>
          </a:p>
          <a:p>
            <a:pPr marL="182880" lvl="0" indent="-182880" algn="l" rtl="0">
              <a:spcBef>
                <a:spcPts val="560"/>
              </a:spcBef>
              <a:spcAft>
                <a:spcPts val="0"/>
              </a:spcAft>
              <a:buSzPts val="2380"/>
              <a:buChar char="•"/>
            </a:pPr>
            <a:endParaRPr lang="en-US" dirty="0"/>
          </a:p>
          <a:p>
            <a:pPr marL="182880" lvl="0" indent="-182880" algn="l" rtl="0">
              <a:spcBef>
                <a:spcPts val="560"/>
              </a:spcBef>
              <a:spcAft>
                <a:spcPts val="0"/>
              </a:spcAft>
              <a:buSzPts val="2380"/>
              <a:buChar char="•"/>
            </a:pPr>
            <a:r>
              <a:rPr lang="en-US" dirty="0"/>
              <a:t>Is your question focused enough to provide clear action?</a:t>
            </a:r>
            <a:endParaRPr dirty="0"/>
          </a:p>
          <a:p>
            <a:pPr marL="182880" lvl="0" indent="-31750" algn="l" rtl="0">
              <a:lnSpc>
                <a:spcPct val="150000"/>
              </a:lnSpc>
              <a:spcBef>
                <a:spcPts val="560"/>
              </a:spcBef>
              <a:spcAft>
                <a:spcPts val="0"/>
              </a:spcAft>
              <a:buSzPts val="2380"/>
              <a:buNone/>
            </a:pPr>
            <a:endParaRPr dirty="0"/>
          </a:p>
        </p:txBody>
      </p:sp>
      <p:sp>
        <p:nvSpPr>
          <p:cNvPr id="308" name="Google Shape;308;p15"/>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
        <p:nvSpPr>
          <p:cNvPr id="309" name="Google Shape;309;p15"/>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8300-92EC-4C7F-9368-0DC38C6AA290}"/>
              </a:ext>
            </a:extLst>
          </p:cNvPr>
          <p:cNvSpPr>
            <a:spLocks noGrp="1"/>
          </p:cNvSpPr>
          <p:nvPr>
            <p:ph type="title"/>
          </p:nvPr>
        </p:nvSpPr>
        <p:spPr/>
        <p:txBody>
          <a:bodyPr>
            <a:normAutofit fontScale="90000"/>
          </a:bodyPr>
          <a:lstStyle/>
          <a:p>
            <a:r>
              <a:rPr lang="en-US" dirty="0"/>
              <a:t>RP Resource page</a:t>
            </a:r>
            <a:br>
              <a:rPr lang="en-US" dirty="0"/>
            </a:br>
            <a:r>
              <a:rPr lang="en-US" sz="1800" dirty="0">
                <a:hlinkClick r:id="rId3"/>
              </a:rPr>
              <a:t>https://rpgroup.org/Our-Projects/All-Projects/Multiple-Measures/Resources</a:t>
            </a:r>
            <a:endParaRPr lang="en-US" sz="1800" dirty="0"/>
          </a:p>
        </p:txBody>
      </p:sp>
      <p:sp>
        <p:nvSpPr>
          <p:cNvPr id="4" name="Slide Number Placeholder 3">
            <a:extLst>
              <a:ext uri="{FF2B5EF4-FFF2-40B4-BE49-F238E27FC236}">
                <a16:creationId xmlns:a16="http://schemas.microsoft.com/office/drawing/2014/main" id="{A8FD46ED-DEFE-43C8-BE93-6B754BF19D7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27</a:t>
            </a:fld>
            <a:endParaRPr lang="en-US"/>
          </a:p>
        </p:txBody>
      </p:sp>
      <p:pic>
        <p:nvPicPr>
          <p:cNvPr id="5" name="Picture 4" descr="A screenshot of a cell phone&#10;&#10;Description automatically generated">
            <a:extLst>
              <a:ext uri="{FF2B5EF4-FFF2-40B4-BE49-F238E27FC236}">
                <a16:creationId xmlns:a16="http://schemas.microsoft.com/office/drawing/2014/main" id="{8CA90BD1-BE53-45A6-8919-CB20E91B264D}"/>
              </a:ext>
            </a:extLst>
          </p:cNvPr>
          <p:cNvPicPr>
            <a:picLocks noChangeAspect="1"/>
          </p:cNvPicPr>
          <p:nvPr/>
        </p:nvPicPr>
        <p:blipFill>
          <a:blip r:embed="rId4"/>
          <a:stretch>
            <a:fillRect/>
          </a:stretch>
        </p:blipFill>
        <p:spPr>
          <a:xfrm>
            <a:off x="0" y="1709928"/>
            <a:ext cx="9183036" cy="4754880"/>
          </a:xfrm>
          <a:prstGeom prst="rect">
            <a:avLst/>
          </a:prstGeom>
        </p:spPr>
      </p:pic>
    </p:spTree>
    <p:extLst>
      <p:ext uri="{BB962C8B-B14F-4D97-AF65-F5344CB8AC3E}">
        <p14:creationId xmlns:p14="http://schemas.microsoft.com/office/powerpoint/2010/main" val="1565764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800"/>
              <a:buFont typeface="Arial"/>
              <a:buNone/>
            </a:pPr>
            <a:r>
              <a:rPr lang="en-US"/>
              <a:t>Check in on project ideas?</a:t>
            </a:r>
            <a:endParaRPr/>
          </a:p>
        </p:txBody>
      </p:sp>
      <p:sp>
        <p:nvSpPr>
          <p:cNvPr id="315" name="Google Shape;315;p16"/>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2380"/>
              <a:buChar char="•"/>
            </a:pPr>
            <a:r>
              <a:rPr lang="en-US"/>
              <a:t>Report out what your tables developed.</a:t>
            </a:r>
            <a:endParaRPr/>
          </a:p>
        </p:txBody>
      </p:sp>
      <p:sp>
        <p:nvSpPr>
          <p:cNvPr id="316" name="Google Shape;316;p16"/>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
        <p:nvSpPr>
          <p:cNvPr id="317" name="Google Shape;317;p16"/>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7"/>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380"/>
              <a:buNone/>
            </a:pPr>
            <a:r>
              <a:rPr lang="en-US" dirty="0"/>
              <a:t>What other activities and analyses could your institution plan for, or do, to better understand the impact of AB 705 based on what you have heard today? </a:t>
            </a:r>
            <a:endParaRPr dirty="0"/>
          </a:p>
        </p:txBody>
      </p:sp>
      <p:sp>
        <p:nvSpPr>
          <p:cNvPr id="323" name="Google Shape;323;p17"/>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pic>
        <p:nvPicPr>
          <p:cNvPr id="324" name="Google Shape;324;p17" descr="asccc_logo"/>
          <p:cNvPicPr preferRelativeResize="0"/>
          <p:nvPr/>
        </p:nvPicPr>
        <p:blipFill rotWithShape="1">
          <a:blip r:embed="rId3">
            <a:alphaModFix/>
          </a:blip>
          <a:srcRect/>
          <a:stretch/>
        </p:blipFill>
        <p:spPr>
          <a:xfrm>
            <a:off x="0" y="6477000"/>
            <a:ext cx="2192942" cy="381000"/>
          </a:xfrm>
          <a:prstGeom prst="rect">
            <a:avLst/>
          </a:prstGeom>
          <a:noFill/>
          <a:ln>
            <a:noFill/>
          </a:ln>
        </p:spPr>
      </p:pic>
      <p:sp>
        <p:nvSpPr>
          <p:cNvPr id="325" name="Google Shape;325;p17"/>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800"/>
              <a:buFont typeface="Arial"/>
              <a:buNone/>
            </a:pPr>
            <a:r>
              <a:rPr lang="en-US" sz="4400" dirty="0"/>
              <a:t>Overview</a:t>
            </a:r>
            <a:endParaRPr sz="4400" dirty="0"/>
          </a:p>
        </p:txBody>
      </p:sp>
      <p:sp>
        <p:nvSpPr>
          <p:cNvPr id="114" name="Google Shape;114;p3"/>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222250" algn="l" rtl="0">
              <a:spcBef>
                <a:spcPts val="0"/>
              </a:spcBef>
              <a:spcAft>
                <a:spcPts val="0"/>
              </a:spcAft>
              <a:buSzPts val="3000"/>
              <a:buChar char="•"/>
            </a:pPr>
            <a:r>
              <a:rPr lang="en-US" sz="3000"/>
              <a:t>Looking at AB 705</a:t>
            </a:r>
            <a:endParaRPr sz="3000"/>
          </a:p>
          <a:p>
            <a:pPr marL="457200" lvl="1" indent="-243840" algn="l" rtl="0">
              <a:spcBef>
                <a:spcPts val="480"/>
              </a:spcBef>
              <a:spcAft>
                <a:spcPts val="0"/>
              </a:spcAft>
              <a:buSzPts val="3000"/>
              <a:buChar char="•"/>
            </a:pPr>
            <a:r>
              <a:rPr lang="en-US" sz="3000"/>
              <a:t>Implications</a:t>
            </a:r>
            <a:endParaRPr sz="3000"/>
          </a:p>
          <a:p>
            <a:pPr marL="457200" lvl="1" indent="-243840" algn="l" rtl="0">
              <a:spcBef>
                <a:spcPts val="480"/>
              </a:spcBef>
              <a:spcAft>
                <a:spcPts val="0"/>
              </a:spcAft>
              <a:buSzPts val="3000"/>
              <a:buChar char="•"/>
            </a:pPr>
            <a:r>
              <a:rPr lang="en-US" sz="3000"/>
              <a:t>Research and collaboration</a:t>
            </a:r>
            <a:endParaRPr sz="3000"/>
          </a:p>
          <a:p>
            <a:pPr marL="457200" lvl="1" indent="-243840" algn="l" rtl="0">
              <a:spcBef>
                <a:spcPts val="480"/>
              </a:spcBef>
              <a:spcAft>
                <a:spcPts val="0"/>
              </a:spcAft>
              <a:buSzPts val="3000"/>
              <a:buChar char="•"/>
            </a:pPr>
            <a:r>
              <a:rPr lang="en-US" sz="3000"/>
              <a:t>Activity: Develop some research questions</a:t>
            </a:r>
            <a:endParaRPr sz="3000"/>
          </a:p>
          <a:p>
            <a:pPr marL="457200" lvl="1" indent="-243840" algn="l" rtl="0">
              <a:spcBef>
                <a:spcPts val="480"/>
              </a:spcBef>
              <a:spcAft>
                <a:spcPts val="0"/>
              </a:spcAft>
              <a:buSzPts val="3000"/>
              <a:buChar char="•"/>
            </a:pPr>
            <a:r>
              <a:rPr lang="en-US" sz="3000"/>
              <a:t>Share out</a:t>
            </a:r>
            <a:endParaRPr sz="3000"/>
          </a:p>
          <a:p>
            <a:pPr marL="457200" lvl="1" indent="-243840" algn="l" rtl="0">
              <a:spcBef>
                <a:spcPts val="480"/>
              </a:spcBef>
              <a:spcAft>
                <a:spcPts val="0"/>
              </a:spcAft>
              <a:buSzPts val="3000"/>
              <a:buChar char="•"/>
            </a:pPr>
            <a:r>
              <a:rPr lang="en-US" sz="3000"/>
              <a:t>What else have we missed?</a:t>
            </a:r>
            <a:endParaRPr sz="3000"/>
          </a:p>
          <a:p>
            <a:pPr marL="457200" lvl="1" indent="-53340" algn="l" rtl="0">
              <a:spcBef>
                <a:spcPts val="480"/>
              </a:spcBef>
              <a:spcAft>
                <a:spcPts val="0"/>
              </a:spcAft>
              <a:buSzPts val="2040"/>
              <a:buNone/>
            </a:pPr>
            <a:endParaRPr sz="3000"/>
          </a:p>
          <a:p>
            <a:pPr marL="182880" lvl="0" indent="-31750" algn="l" rtl="0">
              <a:spcBef>
                <a:spcPts val="560"/>
              </a:spcBef>
              <a:spcAft>
                <a:spcPts val="0"/>
              </a:spcAft>
              <a:buSzPts val="2380"/>
              <a:buNone/>
            </a:pPr>
            <a:endParaRPr sz="3000"/>
          </a:p>
        </p:txBody>
      </p:sp>
      <p:sp>
        <p:nvSpPr>
          <p:cNvPr id="115" name="Google Shape;115;p3"/>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pic>
        <p:nvPicPr>
          <p:cNvPr id="116" name="Google Shape;116;p3" descr="asccc_logo"/>
          <p:cNvPicPr preferRelativeResize="0"/>
          <p:nvPr/>
        </p:nvPicPr>
        <p:blipFill rotWithShape="1">
          <a:blip r:embed="rId3">
            <a:alphaModFix/>
          </a:blip>
          <a:srcRect/>
          <a:stretch/>
        </p:blipFill>
        <p:spPr>
          <a:xfrm>
            <a:off x="0" y="6477000"/>
            <a:ext cx="2192942" cy="381000"/>
          </a:xfrm>
          <a:prstGeom prst="rect">
            <a:avLst/>
          </a:prstGeom>
          <a:noFill/>
          <a:ln>
            <a:noFill/>
          </a:ln>
        </p:spPr>
      </p:pic>
      <p:sp>
        <p:nvSpPr>
          <p:cNvPr id="117" name="Google Shape;117;p3"/>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8"/>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5400"/>
              <a:buFont typeface="Arial"/>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Resources</a:t>
            </a:r>
            <a:endParaRPr dirty="0"/>
          </a:p>
          <a:p>
            <a:pPr marL="0" lvl="0" indent="0" algn="l" rtl="0">
              <a:spcBef>
                <a:spcPts val="0"/>
              </a:spcBef>
              <a:spcAft>
                <a:spcPts val="0"/>
              </a:spcAft>
              <a:buClr>
                <a:schemeClr val="dk2"/>
              </a:buClr>
              <a:buSzPts val="5400"/>
              <a:buFont typeface="Arial"/>
              <a:buNone/>
            </a:pPr>
            <a:r>
              <a:rPr lang="en-US" sz="1100" u="sng" dirty="0">
                <a:solidFill>
                  <a:schemeClr val="hlink"/>
                </a:solidFill>
                <a:hlinkClick r:id="rId3"/>
              </a:rPr>
              <a:t>https://www.asccc.org/ab-705-resources</a:t>
            </a:r>
            <a:endParaRPr dirty="0"/>
          </a:p>
        </p:txBody>
      </p:sp>
      <p:sp>
        <p:nvSpPr>
          <p:cNvPr id="2" name="Text Placeholder 1">
            <a:extLst>
              <a:ext uri="{FF2B5EF4-FFF2-40B4-BE49-F238E27FC236}">
                <a16:creationId xmlns:a16="http://schemas.microsoft.com/office/drawing/2014/main" id="{42538E88-7E3D-438A-B5B3-578A025B0B50}"/>
              </a:ext>
            </a:extLst>
          </p:cNvPr>
          <p:cNvSpPr>
            <a:spLocks noGrp="1"/>
          </p:cNvSpPr>
          <p:nvPr>
            <p:ph type="body" idx="1"/>
          </p:nvPr>
        </p:nvSpPr>
        <p:spPr>
          <a:xfrm>
            <a:off x="121920" y="1600200"/>
            <a:ext cx="8920480" cy="4876800"/>
          </a:xfrm>
        </p:spPr>
        <p:txBody>
          <a:bodyPr/>
          <a:lstStyle/>
          <a:p>
            <a:r>
              <a:rPr lang="en-US" dirty="0">
                <a:solidFill>
                  <a:schemeClr val="tx1"/>
                </a:solidFill>
              </a:rPr>
              <a:t>ASCCC AB 705 Resources</a:t>
            </a:r>
            <a:r>
              <a:rPr lang="en-US" u="sng" dirty="0">
                <a:solidFill>
                  <a:schemeClr val="hlink"/>
                </a:solidFill>
              </a:rPr>
              <a:t> </a:t>
            </a:r>
            <a:r>
              <a:rPr lang="en-US" sz="1600" u="sng" dirty="0">
                <a:solidFill>
                  <a:schemeClr val="hlink"/>
                </a:solidFill>
                <a:hlinkClick r:id="rId3"/>
              </a:rPr>
              <a:t>https://www.asccc.org/ab-705-resources</a:t>
            </a:r>
            <a:endParaRPr lang="en-US" sz="1600" u="sng" dirty="0">
              <a:solidFill>
                <a:schemeClr val="hlink"/>
              </a:solidFill>
            </a:endParaRPr>
          </a:p>
          <a:p>
            <a:pPr marL="77470" indent="0">
              <a:buNone/>
            </a:pPr>
            <a:endParaRPr lang="en-US" dirty="0"/>
          </a:p>
          <a:p>
            <a:r>
              <a:rPr lang="en-US" dirty="0"/>
              <a:t>AB 705 Research and Analysis Ideas for Collaboration between Researchers and Faculty- </a:t>
            </a:r>
            <a:r>
              <a:rPr lang="en-US" sz="1600" dirty="0">
                <a:hlinkClick r:id="rId4"/>
              </a:rPr>
              <a:t>https://rpgroup.org/Portals/0/Documents/Projects/MultipleMeasures/Publications/AB705_Faculty_IR_Collaboration_FINAL.pdf?ver=2019-08-26-191218-853</a:t>
            </a:r>
            <a:endParaRPr lang="en-US" sz="1600" dirty="0"/>
          </a:p>
          <a:p>
            <a:endParaRPr lang="en-US" sz="1600" dirty="0"/>
          </a:p>
          <a:p>
            <a:r>
              <a:rPr lang="en-US" dirty="0"/>
              <a:t>MMAP - AB705 - </a:t>
            </a:r>
            <a:r>
              <a:rPr lang="en-US" sz="1600" dirty="0">
                <a:hlinkClick r:id="rId5"/>
              </a:rPr>
              <a:t>https://rpgroup.org/Our-Projects/All-Projects/Multiple-Measures/Resources</a:t>
            </a:r>
            <a:endParaRPr lang="en-US" sz="1600" dirty="0"/>
          </a:p>
        </p:txBody>
      </p:sp>
      <p:sp>
        <p:nvSpPr>
          <p:cNvPr id="331" name="Google Shape;331;p18"/>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
        <p:nvSpPr>
          <p:cNvPr id="333" name="Google Shape;333;p18"/>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30</a:t>
            </a:fld>
            <a:endParaRPr/>
          </a:p>
        </p:txBody>
      </p:sp>
      <p:pic>
        <p:nvPicPr>
          <p:cNvPr id="332" name="Google Shape;332;p18" descr="asccc_logo"/>
          <p:cNvPicPr preferRelativeResize="0"/>
          <p:nvPr/>
        </p:nvPicPr>
        <p:blipFill rotWithShape="1">
          <a:blip r:embed="rId6">
            <a:alphaModFix/>
          </a:blip>
          <a:srcRect/>
          <a:stretch/>
        </p:blipFill>
        <p:spPr>
          <a:xfrm>
            <a:off x="0" y="6477000"/>
            <a:ext cx="2192942" cy="381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33fd42a6e4_0_19"/>
          <p:cNvSpPr txBox="1">
            <a:spLocks noGrp="1"/>
          </p:cNvSpPr>
          <p:nvPr>
            <p:ph type="title"/>
          </p:nvPr>
        </p:nvSpPr>
        <p:spPr>
          <a:xfrm>
            <a:off x="457200" y="347388"/>
            <a:ext cx="8229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Resource List with Links</a:t>
            </a:r>
            <a:endParaRPr dirty="0"/>
          </a:p>
        </p:txBody>
      </p:sp>
      <p:sp>
        <p:nvSpPr>
          <p:cNvPr id="340" name="Google Shape;340;g33fd42a6e4_0_19"/>
          <p:cNvSpPr txBox="1">
            <a:spLocks noGrp="1"/>
          </p:cNvSpPr>
          <p:nvPr>
            <p:ph type="body" idx="1"/>
          </p:nvPr>
        </p:nvSpPr>
        <p:spPr>
          <a:xfrm>
            <a:off x="85200" y="1337988"/>
            <a:ext cx="8973600" cy="5178900"/>
          </a:xfrm>
          <a:prstGeom prst="rect">
            <a:avLst/>
          </a:prstGeom>
        </p:spPr>
        <p:txBody>
          <a:bodyPr spcFirstLastPara="1" wrap="square" lIns="91425" tIns="45700" rIns="91425" bIns="45700" anchor="t" anchorCtr="0">
            <a:noAutofit/>
          </a:bodyPr>
          <a:lstStyle/>
          <a:p>
            <a:pPr marL="0" lvl="0" indent="0" algn="l" rtl="0">
              <a:lnSpc>
                <a:spcPct val="125000"/>
              </a:lnSpc>
              <a:spcBef>
                <a:spcPts val="400"/>
              </a:spcBef>
              <a:spcAft>
                <a:spcPts val="0"/>
              </a:spcAft>
              <a:buNone/>
            </a:pPr>
            <a:r>
              <a:rPr lang="en-US" sz="1200" dirty="0">
                <a:solidFill>
                  <a:srgbClr val="333333"/>
                </a:solidFill>
                <a:highlight>
                  <a:srgbClr val="FFFFFF"/>
                </a:highlight>
              </a:rPr>
              <a:t>Barnett , E.A., Bergman, P., </a:t>
            </a:r>
            <a:r>
              <a:rPr lang="en-US" sz="1200" dirty="0" err="1">
                <a:solidFill>
                  <a:srgbClr val="333333"/>
                </a:solidFill>
                <a:highlight>
                  <a:srgbClr val="FFFFFF"/>
                </a:highlight>
              </a:rPr>
              <a:t>Kopko</a:t>
            </a:r>
            <a:r>
              <a:rPr lang="en-US" sz="1200" dirty="0">
                <a:solidFill>
                  <a:srgbClr val="333333"/>
                </a:solidFill>
                <a:highlight>
                  <a:srgbClr val="FFFFFF"/>
                </a:highlight>
              </a:rPr>
              <a:t>, E., Reddy, V., Belfield, C.R., and </a:t>
            </a:r>
            <a:r>
              <a:rPr lang="en-US" sz="1200" dirty="0" err="1">
                <a:solidFill>
                  <a:srgbClr val="333333"/>
                </a:solidFill>
                <a:highlight>
                  <a:srgbClr val="FFFFFF"/>
                </a:highlight>
              </a:rPr>
              <a:t>Roy,s</a:t>
            </a:r>
            <a:r>
              <a:rPr lang="en-US" sz="1200" dirty="0">
                <a:solidFill>
                  <a:srgbClr val="333333"/>
                </a:solidFill>
                <a:highlight>
                  <a:srgbClr val="FFFFFF"/>
                </a:highlight>
              </a:rPr>
              <a:t>., (2018) </a:t>
            </a:r>
            <a:r>
              <a:rPr lang="en-US" sz="1200" b="1" dirty="0">
                <a:solidFill>
                  <a:srgbClr val="333333"/>
                </a:solidFill>
                <a:highlight>
                  <a:srgbClr val="FFFFFF"/>
                </a:highlight>
              </a:rPr>
              <a:t>Multiple Measures Placement Using Data Analytics: An Implementation and Early Impacts Report </a:t>
            </a:r>
            <a:r>
              <a:rPr lang="en-US" sz="1100" u="sng" dirty="0">
                <a:solidFill>
                  <a:schemeClr val="hlink"/>
                </a:solidFill>
                <a:hlinkClick r:id="rId3"/>
              </a:rPr>
              <a:t>https://www.mdrc.org/sites/default/files/CAPR_Multiple_Measures_Assessment_implementation_report_final.pdf</a:t>
            </a:r>
            <a:endParaRPr sz="1200" u="sng" dirty="0">
              <a:solidFill>
                <a:schemeClr val="hlink"/>
              </a:solidFill>
            </a:endParaRPr>
          </a:p>
          <a:p>
            <a:pPr marL="0" lvl="0" indent="0" algn="l" rtl="0">
              <a:lnSpc>
                <a:spcPct val="115000"/>
              </a:lnSpc>
              <a:spcBef>
                <a:spcPts val="1500"/>
              </a:spcBef>
              <a:spcAft>
                <a:spcPts val="0"/>
              </a:spcAft>
              <a:buNone/>
            </a:pPr>
            <a:r>
              <a:rPr lang="en-US" sz="1200" dirty="0"/>
              <a:t>Chickering, A. W., &amp; Kuh, G. D. (2005). </a:t>
            </a:r>
            <a:r>
              <a:rPr lang="en-US" sz="1200" b="1" dirty="0"/>
              <a:t>Promoting student success: Creating conditions so every student can learn</a:t>
            </a:r>
            <a:r>
              <a:rPr lang="en-US" sz="1200" dirty="0"/>
              <a:t> (Occasional Paper No. 3). Bloomington, Indiana: Indiana University Center for Postsecondary Research.</a:t>
            </a:r>
          </a:p>
          <a:p>
            <a:pPr marL="0" lvl="0" indent="0" algn="l" rtl="0">
              <a:lnSpc>
                <a:spcPct val="115000"/>
              </a:lnSpc>
              <a:spcBef>
                <a:spcPts val="1500"/>
              </a:spcBef>
              <a:spcAft>
                <a:spcPts val="0"/>
              </a:spcAft>
              <a:buNone/>
            </a:pPr>
            <a:endParaRPr sz="1200" dirty="0"/>
          </a:p>
          <a:p>
            <a:pPr marL="0" indent="0">
              <a:lnSpc>
                <a:spcPct val="104545"/>
              </a:lnSpc>
              <a:spcBef>
                <a:spcPts val="0"/>
              </a:spcBef>
              <a:buNone/>
            </a:pPr>
            <a:r>
              <a:rPr lang="en-US" sz="1200" dirty="0"/>
              <a:t>Daugherty, L., Gomez, C. J., Carew, D. G., Mendoza-Graf, A., &amp; Miller, T. (2018</a:t>
            </a:r>
            <a:r>
              <a:rPr lang="en-US" sz="1200" b="1" dirty="0"/>
              <a:t>). Designing and Implementing Corequisite Models of Developmental Education</a:t>
            </a:r>
            <a:r>
              <a:rPr lang="en-US" sz="1200" dirty="0"/>
              <a:t>. Retrieved from </a:t>
            </a:r>
            <a:r>
              <a:rPr lang="en-US" sz="1200" dirty="0">
                <a:hlinkClick r:id="rId4"/>
              </a:rPr>
              <a:t>https://www.rand.org/pubs/research_reports/RR2337.html</a:t>
            </a:r>
            <a:endParaRPr lang="en-US" sz="1200" dirty="0"/>
          </a:p>
          <a:p>
            <a:pPr marL="0" lvl="0" indent="0" algn="l" rtl="0">
              <a:lnSpc>
                <a:spcPct val="104545"/>
              </a:lnSpc>
              <a:spcBef>
                <a:spcPts val="0"/>
              </a:spcBef>
              <a:spcAft>
                <a:spcPts val="0"/>
              </a:spcAft>
              <a:buNone/>
            </a:pPr>
            <a:endParaRPr sz="1200" dirty="0"/>
          </a:p>
          <a:p>
            <a:pPr marL="0" lvl="0" indent="0" algn="l" rtl="0">
              <a:lnSpc>
                <a:spcPct val="104545"/>
              </a:lnSpc>
              <a:spcBef>
                <a:spcPts val="600"/>
              </a:spcBef>
              <a:spcAft>
                <a:spcPts val="0"/>
              </a:spcAft>
              <a:buNone/>
            </a:pPr>
            <a:r>
              <a:rPr lang="en-US" sz="1200" dirty="0"/>
              <a:t>Logue, A. W., Watanabe-Rose, M., &amp; Douglas, D. (2016). </a:t>
            </a:r>
            <a:r>
              <a:rPr lang="en-US" sz="1200" b="1" dirty="0"/>
              <a:t>Should students assessed as needing remedial mathematics take college-level quantitative courses instead? A randomized controlled trial. Educational Evaluation and Policy Analysis, 38(3), 578-598</a:t>
            </a:r>
            <a:r>
              <a:rPr lang="en-US" sz="1200" dirty="0"/>
              <a:t>. Retrieved from</a:t>
            </a:r>
            <a:r>
              <a:rPr lang="en-US" sz="1200" dirty="0">
                <a:uFill>
                  <a:noFill/>
                </a:uFill>
                <a:hlinkClick r:id="rId5"/>
              </a:rPr>
              <a:t> </a:t>
            </a:r>
            <a:r>
              <a:rPr lang="en-US" sz="1200" u="sng" dirty="0">
                <a:solidFill>
                  <a:schemeClr val="hlink"/>
                </a:solidFill>
                <a:hlinkClick r:id="rId5"/>
              </a:rPr>
              <a:t>https://journals.sagepub.com/doi/pdf/10.3102/0162373716649056</a:t>
            </a:r>
            <a:endParaRPr sz="1200" u="sng" dirty="0">
              <a:solidFill>
                <a:schemeClr val="hlink"/>
              </a:solidFill>
            </a:endParaRPr>
          </a:p>
          <a:p>
            <a:pPr marL="0" lvl="0" indent="0" algn="l" rtl="0">
              <a:lnSpc>
                <a:spcPct val="115000"/>
              </a:lnSpc>
              <a:spcBef>
                <a:spcPts val="1500"/>
              </a:spcBef>
              <a:spcAft>
                <a:spcPts val="0"/>
              </a:spcAft>
              <a:buNone/>
            </a:pPr>
            <a:r>
              <a:rPr lang="en-US" sz="1200" b="1" dirty="0">
                <a:solidFill>
                  <a:srgbClr val="000000"/>
                </a:solidFill>
              </a:rPr>
              <a:t>Toward Better College Course Placement: A Guide to Launching a Multiple Measures Assessment System</a:t>
            </a:r>
            <a:r>
              <a:rPr lang="en-US" sz="1200" b="1" dirty="0">
                <a:solidFill>
                  <a:srgbClr val="000000"/>
                </a:solidFill>
                <a:uFill>
                  <a:noFill/>
                </a:uFill>
                <a:hlinkClick r:id="rId6"/>
              </a:rPr>
              <a:t> </a:t>
            </a:r>
            <a:r>
              <a:rPr lang="en-US" sz="1200" u="sng" dirty="0">
                <a:solidFill>
                  <a:schemeClr val="hlink"/>
                </a:solidFill>
                <a:hlinkClick r:id="rId6"/>
              </a:rPr>
              <a:t>https://ccrc.tc.columbia.edu/media/k2/attachments/2018_Multiple_Measures_Guide_1.pdf</a:t>
            </a:r>
            <a:endParaRPr sz="1200" u="sng" dirty="0">
              <a:solidFill>
                <a:schemeClr val="hlink"/>
              </a:solidFill>
            </a:endParaRPr>
          </a:p>
          <a:p>
            <a:pPr marL="0" indent="0">
              <a:lnSpc>
                <a:spcPct val="115000"/>
              </a:lnSpc>
              <a:spcBef>
                <a:spcPts val="1500"/>
              </a:spcBef>
              <a:buNone/>
            </a:pPr>
            <a:r>
              <a:rPr lang="en-US" sz="1200" b="1" dirty="0"/>
              <a:t>Placement and Multiple Measures Research Overview (</a:t>
            </a:r>
            <a:r>
              <a:rPr lang="en-US" sz="1200" dirty="0"/>
              <a:t>2019) </a:t>
            </a:r>
            <a:r>
              <a:rPr lang="en-US" sz="1200" dirty="0">
                <a:uFill>
                  <a:noFill/>
                </a:uFill>
                <a:hlinkClick r:id="rId7"/>
              </a:rPr>
              <a:t> </a:t>
            </a:r>
            <a:r>
              <a:rPr lang="en-US" sz="1200" u="sng" dirty="0">
                <a:solidFill>
                  <a:schemeClr val="hlink"/>
                </a:solidFill>
                <a:hlinkClick r:id="rId7"/>
              </a:rPr>
              <a:t>https://ccrc.tc.columbia.edu/presentation/placement-multiple-measures-research-overview.html</a:t>
            </a:r>
            <a:endParaRPr lang="en-US" sz="1200" u="sng" dirty="0">
              <a:solidFill>
                <a:schemeClr val="hlink"/>
              </a:solidFill>
            </a:endParaRPr>
          </a:p>
          <a:p>
            <a:pPr marL="0" indent="0">
              <a:lnSpc>
                <a:spcPct val="115000"/>
              </a:lnSpc>
              <a:spcBef>
                <a:spcPts val="1500"/>
              </a:spcBef>
              <a:buNone/>
            </a:pPr>
            <a:r>
              <a:rPr lang="en-US" sz="1200" dirty="0" err="1"/>
              <a:t>Daugherty,L</a:t>
            </a:r>
            <a:r>
              <a:rPr lang="en-US" sz="1200" dirty="0"/>
              <a:t>., Gomez, C.J., Carew, D.G., Mendoza-Graf, A., Miller, T. (2018) </a:t>
            </a:r>
            <a:r>
              <a:rPr lang="en-US" sz="1200" b="1" dirty="0"/>
              <a:t>Designing and Implementing Corequisite Models of Developmental Education: Findings from Texas Community Colleges </a:t>
            </a:r>
            <a:r>
              <a:rPr lang="en-US" sz="1200" dirty="0">
                <a:hlinkClick r:id="rId8"/>
              </a:rPr>
              <a:t>file:///C:/Users/jfulk/Downloads/RAND_RR2337%20(1).pdf</a:t>
            </a:r>
            <a:endParaRPr lang="en-US" sz="1200" b="1" dirty="0"/>
          </a:p>
          <a:p>
            <a:pPr marL="0" marR="381000" lvl="0" indent="0" algn="l" rtl="0">
              <a:lnSpc>
                <a:spcPct val="115000"/>
              </a:lnSpc>
              <a:spcBef>
                <a:spcPts val="1500"/>
              </a:spcBef>
              <a:spcAft>
                <a:spcPts val="0"/>
              </a:spcAft>
              <a:buClr>
                <a:schemeClr val="dk1"/>
              </a:buClr>
              <a:buSzPts val="1100"/>
              <a:buFont typeface="Arial"/>
              <a:buNone/>
            </a:pPr>
            <a:endParaRPr sz="1100" dirty="0"/>
          </a:p>
          <a:p>
            <a:pPr marL="0" lvl="0" indent="0" algn="l" rtl="0">
              <a:spcBef>
                <a:spcPts val="560"/>
              </a:spcBef>
              <a:spcAft>
                <a:spcPts val="0"/>
              </a:spcAft>
              <a:buNone/>
            </a:pPr>
            <a:endParaRPr sz="1100" dirty="0"/>
          </a:p>
        </p:txBody>
      </p:sp>
      <p:sp>
        <p:nvSpPr>
          <p:cNvPr id="341" name="Google Shape;341;g33fd42a6e4_0_19"/>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69669" y="533400"/>
            <a:ext cx="9074331" cy="133586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320"/>
              <a:buFont typeface="Arial"/>
              <a:buNone/>
            </a:pPr>
            <a:r>
              <a:rPr lang="en-US" sz="4400" dirty="0"/>
              <a:t>Assembly Bill No. 705   </a:t>
            </a:r>
            <a:r>
              <a:rPr lang="en-US" sz="3600" dirty="0"/>
              <a:t>Chapter 745</a:t>
            </a:r>
            <a:endParaRPr sz="3600" dirty="0"/>
          </a:p>
        </p:txBody>
      </p:sp>
      <p:sp>
        <p:nvSpPr>
          <p:cNvPr id="124" name="Google Shape;124;p4"/>
          <p:cNvSpPr txBox="1">
            <a:spLocks noGrp="1"/>
          </p:cNvSpPr>
          <p:nvPr>
            <p:ph type="body" idx="1"/>
          </p:nvPr>
        </p:nvSpPr>
        <p:spPr>
          <a:xfrm>
            <a:off x="319635" y="1891513"/>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2380"/>
              <a:buChar char="•"/>
            </a:pPr>
            <a:r>
              <a:rPr lang="en-US"/>
              <a:t>EC. 2. Section 78213 of the Education Code is amended to read:</a:t>
            </a:r>
            <a:endParaRPr/>
          </a:p>
          <a:p>
            <a:pPr marL="182880" lvl="0" indent="-182880" algn="l" rtl="0">
              <a:spcBef>
                <a:spcPts val="560"/>
              </a:spcBef>
              <a:spcAft>
                <a:spcPts val="0"/>
              </a:spcAft>
              <a:buSzPts val="2380"/>
              <a:buChar char="•"/>
            </a:pPr>
            <a:r>
              <a:rPr lang="en-US"/>
              <a:t>The board of governors may adopt a list of authorized assessment instruments pursuant to the policies and procedures developed pursuant to this section and the intent of this article. The board of governors may waive this requirement as to any assessment instrument pending evaluation.</a:t>
            </a:r>
            <a:endParaRPr/>
          </a:p>
          <a:p>
            <a:pPr marL="182880" lvl="0" indent="-182880" algn="l" rtl="0">
              <a:spcBef>
                <a:spcPts val="300"/>
              </a:spcBef>
              <a:spcAft>
                <a:spcPts val="0"/>
              </a:spcAft>
              <a:buClr>
                <a:srgbClr val="AD0101"/>
              </a:buClr>
              <a:buSzPts val="1275"/>
              <a:buChar char="•"/>
            </a:pPr>
            <a:r>
              <a:rPr lang="en-US" sz="1500">
                <a:solidFill>
                  <a:srgbClr val="000000"/>
                </a:solidFill>
              </a:rPr>
              <a:t>Resource: </a:t>
            </a:r>
            <a:r>
              <a:rPr lang="en-US" sz="1500" u="sng">
                <a:solidFill>
                  <a:srgbClr val="000000"/>
                </a:solidFill>
                <a:hlinkClick r:id="rId3"/>
              </a:rPr>
              <a:t>https://leginfo.legislature.ca.gov/faces/billTextClient.xhtml?bill_id=201720180AB705</a:t>
            </a:r>
            <a:endParaRPr sz="1500">
              <a:solidFill>
                <a:srgbClr val="000000"/>
              </a:solidFill>
            </a:endParaRPr>
          </a:p>
          <a:p>
            <a:pPr marL="0" lvl="0" indent="0" algn="l" rtl="0">
              <a:spcBef>
                <a:spcPts val="560"/>
              </a:spcBef>
              <a:spcAft>
                <a:spcPts val="0"/>
              </a:spcAft>
              <a:buSzPts val="2380"/>
              <a:buNone/>
            </a:pPr>
            <a:endParaRPr/>
          </a:p>
        </p:txBody>
      </p:sp>
      <p:sp>
        <p:nvSpPr>
          <p:cNvPr id="125" name="Google Shape;125;p4"/>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pic>
        <p:nvPicPr>
          <p:cNvPr id="126" name="Google Shape;126;p4" descr="asccc_logo"/>
          <p:cNvPicPr preferRelativeResize="0"/>
          <p:nvPr/>
        </p:nvPicPr>
        <p:blipFill rotWithShape="1">
          <a:blip r:embed="rId4">
            <a:alphaModFix/>
          </a:blip>
          <a:srcRect/>
          <a:stretch/>
        </p:blipFill>
        <p:spPr>
          <a:xfrm>
            <a:off x="0" y="6477000"/>
            <a:ext cx="2192942" cy="381000"/>
          </a:xfrm>
          <a:prstGeom prst="rect">
            <a:avLst/>
          </a:prstGeom>
          <a:noFill/>
          <a:ln>
            <a:noFill/>
          </a:ln>
        </p:spPr>
      </p:pic>
      <p:sp>
        <p:nvSpPr>
          <p:cNvPr id="127" name="Google Shape;127;p4"/>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800"/>
              <a:buFont typeface="Arial"/>
              <a:buNone/>
            </a:pPr>
            <a:r>
              <a:rPr lang="en-US"/>
              <a:t>78213 (continued)</a:t>
            </a:r>
            <a:endParaRPr/>
          </a:p>
        </p:txBody>
      </p:sp>
      <p:sp>
        <p:nvSpPr>
          <p:cNvPr id="134" name="Google Shape;134;p5"/>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lnSpc>
                <a:spcPct val="80000"/>
              </a:lnSpc>
              <a:spcBef>
                <a:spcPts val="0"/>
              </a:spcBef>
              <a:spcAft>
                <a:spcPts val="0"/>
              </a:spcAft>
              <a:buSzPts val="1845"/>
              <a:buChar char="•"/>
            </a:pPr>
            <a:r>
              <a:rPr lang="en-US" sz="2170" dirty="0"/>
              <a:t>(b) The board of governors shall review all assessment instruments to ensure that they meet all of the following requirements:</a:t>
            </a:r>
            <a:endParaRPr dirty="0"/>
          </a:p>
          <a:p>
            <a:pPr marL="182880" lvl="0" indent="-182880" algn="l" rtl="0">
              <a:lnSpc>
                <a:spcPct val="80000"/>
              </a:lnSpc>
              <a:spcBef>
                <a:spcPts val="434"/>
              </a:spcBef>
              <a:spcAft>
                <a:spcPts val="0"/>
              </a:spcAft>
              <a:buSzPts val="1845"/>
              <a:buChar char="•"/>
            </a:pPr>
            <a:r>
              <a:rPr lang="en-US" sz="2170" dirty="0"/>
              <a:t>(1) Assessment instruments shall be sensitive to cultural and language differences between students, and shall be adapted as necessary to accommodate students with disabilities.</a:t>
            </a:r>
            <a:endParaRPr dirty="0"/>
          </a:p>
          <a:p>
            <a:pPr marL="182880" lvl="0" indent="-182880" algn="l" rtl="0">
              <a:lnSpc>
                <a:spcPct val="80000"/>
              </a:lnSpc>
              <a:spcBef>
                <a:spcPts val="434"/>
              </a:spcBef>
              <a:spcAft>
                <a:spcPts val="0"/>
              </a:spcAft>
              <a:buSzPts val="1845"/>
              <a:buChar char="•"/>
            </a:pPr>
            <a:r>
              <a:rPr lang="en-US" sz="2170" dirty="0"/>
              <a:t>(2) Assessment instruments shall be used as an advisory tool to assist students in the selection of appropriate courses.</a:t>
            </a:r>
            <a:endParaRPr dirty="0"/>
          </a:p>
          <a:p>
            <a:pPr marL="182880" lvl="0" indent="-182880" algn="l" rtl="0">
              <a:lnSpc>
                <a:spcPct val="80000"/>
              </a:lnSpc>
              <a:spcBef>
                <a:spcPts val="434"/>
              </a:spcBef>
              <a:spcAft>
                <a:spcPts val="0"/>
              </a:spcAft>
              <a:buSzPts val="1845"/>
              <a:buChar char="•"/>
            </a:pPr>
            <a:r>
              <a:rPr lang="en-US" sz="2170" dirty="0"/>
              <a:t>(3) Assessment instruments shall not be used to exclude students from admission to community colleges.</a:t>
            </a:r>
            <a:endParaRPr dirty="0"/>
          </a:p>
          <a:p>
            <a:pPr marL="182880" lvl="0" indent="-65754" algn="l" rtl="0">
              <a:lnSpc>
                <a:spcPct val="80000"/>
              </a:lnSpc>
              <a:spcBef>
                <a:spcPts val="434"/>
              </a:spcBef>
              <a:spcAft>
                <a:spcPts val="0"/>
              </a:spcAft>
              <a:buSzPts val="1845"/>
              <a:buNone/>
            </a:pPr>
            <a:endParaRPr sz="2170" dirty="0"/>
          </a:p>
          <a:p>
            <a:pPr marL="182880" lvl="0" indent="-65754" algn="l" rtl="0">
              <a:lnSpc>
                <a:spcPct val="80000"/>
              </a:lnSpc>
              <a:spcBef>
                <a:spcPts val="434"/>
              </a:spcBef>
              <a:spcAft>
                <a:spcPts val="0"/>
              </a:spcAft>
              <a:buSzPts val="1845"/>
              <a:buNone/>
            </a:pPr>
            <a:endParaRPr sz="2170" dirty="0"/>
          </a:p>
          <a:p>
            <a:pPr marL="182880" lvl="0" indent="-182880" algn="l" rtl="0">
              <a:lnSpc>
                <a:spcPct val="80000"/>
              </a:lnSpc>
              <a:spcBef>
                <a:spcPts val="434"/>
              </a:spcBef>
              <a:spcAft>
                <a:spcPts val="0"/>
              </a:spcAft>
              <a:buSzPts val="1845"/>
              <a:buChar char="•"/>
            </a:pPr>
            <a:r>
              <a:rPr lang="en-US" sz="2170" dirty="0"/>
              <a:t>Resource: </a:t>
            </a:r>
            <a:r>
              <a:rPr lang="en-US" sz="2170" u="sng" dirty="0">
                <a:solidFill>
                  <a:schemeClr val="hlink"/>
                </a:solidFill>
                <a:hlinkClick r:id="rId3"/>
              </a:rPr>
              <a:t>https://leginfo.legislature.ca.gov/faces/billTextClient.xhtml?bill_id=201720180AB705</a:t>
            </a:r>
            <a:endParaRPr sz="2170" dirty="0"/>
          </a:p>
          <a:p>
            <a:pPr marL="182880" lvl="0" indent="-65754" algn="l" rtl="0">
              <a:lnSpc>
                <a:spcPct val="80000"/>
              </a:lnSpc>
              <a:spcBef>
                <a:spcPts val="434"/>
              </a:spcBef>
              <a:spcAft>
                <a:spcPts val="0"/>
              </a:spcAft>
              <a:buSzPts val="1845"/>
              <a:buNone/>
            </a:pPr>
            <a:endParaRPr sz="2170" dirty="0"/>
          </a:p>
        </p:txBody>
      </p:sp>
      <p:sp>
        <p:nvSpPr>
          <p:cNvPr id="135" name="Google Shape;135;p5"/>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pic>
        <p:nvPicPr>
          <p:cNvPr id="136" name="Google Shape;136;p5" descr="asccc_logo"/>
          <p:cNvPicPr preferRelativeResize="0"/>
          <p:nvPr/>
        </p:nvPicPr>
        <p:blipFill rotWithShape="1">
          <a:blip r:embed="rId4">
            <a:alphaModFix/>
          </a:blip>
          <a:srcRect/>
          <a:stretch/>
        </p:blipFill>
        <p:spPr>
          <a:xfrm>
            <a:off x="0" y="6477000"/>
            <a:ext cx="2192942" cy="381000"/>
          </a:xfrm>
          <a:prstGeom prst="rect">
            <a:avLst/>
          </a:prstGeom>
          <a:noFill/>
          <a:ln>
            <a:noFill/>
          </a:ln>
        </p:spPr>
      </p:pic>
      <p:sp>
        <p:nvSpPr>
          <p:cNvPr id="137" name="Google Shape;137;p5"/>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413658" y="35052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800"/>
              <a:buFont typeface="Arial"/>
              <a:buNone/>
            </a:pPr>
            <a:r>
              <a:rPr lang="en-US"/>
              <a:t>78213 (continued)</a:t>
            </a:r>
            <a:endParaRPr/>
          </a:p>
        </p:txBody>
      </p:sp>
      <p:sp>
        <p:nvSpPr>
          <p:cNvPr id="144" name="Google Shape;144;p6"/>
          <p:cNvSpPr txBox="1">
            <a:spLocks noGrp="1"/>
          </p:cNvSpPr>
          <p:nvPr>
            <p:ph type="body" idx="1"/>
          </p:nvPr>
        </p:nvSpPr>
        <p:spPr>
          <a:xfrm>
            <a:off x="387531" y="1208316"/>
            <a:ext cx="8434251" cy="4876800"/>
          </a:xfrm>
          <a:prstGeom prst="rect">
            <a:avLst/>
          </a:prstGeom>
          <a:noFill/>
          <a:ln>
            <a:noFill/>
          </a:ln>
        </p:spPr>
        <p:txBody>
          <a:bodyPr spcFirstLastPara="1" wrap="square" lIns="91425" tIns="45700" rIns="91425" bIns="45700" anchor="t" anchorCtr="0">
            <a:noAutofit/>
          </a:bodyPr>
          <a:lstStyle/>
          <a:p>
            <a:pPr marL="182880" lvl="0" indent="-182880" algn="l" rtl="0">
              <a:lnSpc>
                <a:spcPct val="80000"/>
              </a:lnSpc>
              <a:spcBef>
                <a:spcPts val="0"/>
              </a:spcBef>
              <a:spcAft>
                <a:spcPts val="0"/>
              </a:spcAft>
              <a:buSzPts val="1666"/>
              <a:buChar char="•"/>
            </a:pPr>
            <a:r>
              <a:rPr lang="en-US" sz="2400" dirty="0"/>
              <a:t>(c) The board of governors shall establish an advisory committee to review and make recommendations concerning all assessment instruments used by districts and colleges pursuant to this article.</a:t>
            </a:r>
            <a:endParaRPr sz="2400" dirty="0"/>
          </a:p>
          <a:p>
            <a:pPr marL="182880" lvl="0" indent="-182880" algn="l" rtl="0">
              <a:lnSpc>
                <a:spcPct val="80000"/>
              </a:lnSpc>
              <a:spcBef>
                <a:spcPts val="392"/>
              </a:spcBef>
              <a:spcAft>
                <a:spcPts val="0"/>
              </a:spcAft>
              <a:buSzPts val="1666"/>
              <a:buChar char="•"/>
            </a:pPr>
            <a:r>
              <a:rPr lang="en-US" sz="2400" dirty="0"/>
              <a:t>(d) (1) (A) A community college district or college shall maximize the probability that a student will enter and complete transfer-level coursework in English and mathematics within a one-year timeframe, and use, in the placement of students into English and mathematics courses in order to achieve this goal, one or more of the following measures:</a:t>
            </a:r>
            <a:endParaRPr sz="2400" dirty="0"/>
          </a:p>
          <a:p>
            <a:pPr marL="182880" lvl="0" indent="-182880" algn="l" rtl="0">
              <a:lnSpc>
                <a:spcPct val="80000"/>
              </a:lnSpc>
              <a:spcBef>
                <a:spcPts val="392"/>
              </a:spcBef>
              <a:spcAft>
                <a:spcPts val="0"/>
              </a:spcAft>
              <a:buSzPts val="1666"/>
              <a:buChar char="•"/>
            </a:pPr>
            <a:r>
              <a:rPr lang="en-US" sz="2400" dirty="0"/>
              <a:t>(</a:t>
            </a:r>
            <a:r>
              <a:rPr lang="en-US" sz="2400" dirty="0" err="1"/>
              <a:t>i</a:t>
            </a:r>
            <a:r>
              <a:rPr lang="en-US" sz="2400" dirty="0"/>
              <a:t>) High school coursework.</a:t>
            </a:r>
            <a:endParaRPr sz="2400" dirty="0"/>
          </a:p>
          <a:p>
            <a:pPr marL="182880" lvl="0" indent="-182880" algn="l" rtl="0">
              <a:lnSpc>
                <a:spcPct val="80000"/>
              </a:lnSpc>
              <a:spcBef>
                <a:spcPts val="392"/>
              </a:spcBef>
              <a:spcAft>
                <a:spcPts val="0"/>
              </a:spcAft>
              <a:buSzPts val="1666"/>
              <a:buChar char="•"/>
            </a:pPr>
            <a:r>
              <a:rPr lang="en-US" sz="2400" dirty="0"/>
              <a:t>(ii) High school grades.</a:t>
            </a:r>
            <a:endParaRPr sz="2400" dirty="0"/>
          </a:p>
          <a:p>
            <a:pPr marL="182880" lvl="0" indent="-182880" algn="l" rtl="0">
              <a:lnSpc>
                <a:spcPct val="80000"/>
              </a:lnSpc>
              <a:spcBef>
                <a:spcPts val="392"/>
              </a:spcBef>
              <a:spcAft>
                <a:spcPts val="0"/>
              </a:spcAft>
              <a:buSzPts val="1666"/>
              <a:buChar char="•"/>
            </a:pPr>
            <a:r>
              <a:rPr lang="en-US" sz="2400" dirty="0"/>
              <a:t>(iii) High school grade point average.</a:t>
            </a:r>
          </a:p>
          <a:p>
            <a:pPr marL="0" lvl="0" indent="0" algn="l" rtl="0">
              <a:lnSpc>
                <a:spcPct val="80000"/>
              </a:lnSpc>
              <a:spcBef>
                <a:spcPts val="392"/>
              </a:spcBef>
              <a:spcAft>
                <a:spcPts val="0"/>
              </a:spcAft>
              <a:buSzPts val="1666"/>
              <a:buNone/>
            </a:pPr>
            <a:r>
              <a:rPr lang="en-US" sz="2400" dirty="0"/>
              <a:t>Resource: </a:t>
            </a:r>
            <a:r>
              <a:rPr lang="en-US" sz="2400" u="sng" dirty="0">
                <a:solidFill>
                  <a:schemeClr val="hlink"/>
                </a:solidFill>
                <a:hlinkClick r:id="rId3"/>
              </a:rPr>
              <a:t>https://leginfo.legislature.ca.gov/faces/billTextClient.xhtml?bill_id=201720180AB705</a:t>
            </a:r>
            <a:endParaRPr sz="2400" dirty="0"/>
          </a:p>
          <a:p>
            <a:pPr marL="182880" lvl="0" indent="-77089" algn="l" rtl="0">
              <a:lnSpc>
                <a:spcPct val="80000"/>
              </a:lnSpc>
              <a:spcBef>
                <a:spcPts val="392"/>
              </a:spcBef>
              <a:spcAft>
                <a:spcPts val="0"/>
              </a:spcAft>
              <a:buSzPts val="1666"/>
              <a:buNone/>
            </a:pPr>
            <a:endParaRPr sz="2400" dirty="0"/>
          </a:p>
        </p:txBody>
      </p:sp>
      <p:sp>
        <p:nvSpPr>
          <p:cNvPr id="145" name="Google Shape;145;p6"/>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pic>
        <p:nvPicPr>
          <p:cNvPr id="146" name="Google Shape;146;p6" descr="asccc_logo"/>
          <p:cNvPicPr preferRelativeResize="0"/>
          <p:nvPr/>
        </p:nvPicPr>
        <p:blipFill rotWithShape="1">
          <a:blip r:embed="rId4">
            <a:alphaModFix/>
          </a:blip>
          <a:srcRect/>
          <a:stretch/>
        </p:blipFill>
        <p:spPr>
          <a:xfrm>
            <a:off x="0" y="6477000"/>
            <a:ext cx="2192942" cy="381000"/>
          </a:xfrm>
          <a:prstGeom prst="rect">
            <a:avLst/>
          </a:prstGeom>
          <a:noFill/>
          <a:ln>
            <a:noFill/>
          </a:ln>
        </p:spPr>
      </p:pic>
      <p:sp>
        <p:nvSpPr>
          <p:cNvPr id="147" name="Google Shape;147;p6"/>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3fd42a6e4_0_30"/>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Don’t forget</a:t>
            </a:r>
            <a:endParaRPr/>
          </a:p>
        </p:txBody>
      </p:sp>
      <p:sp>
        <p:nvSpPr>
          <p:cNvPr id="154" name="Google Shape;154;g33fd42a6e4_0_30"/>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2400">
                <a:solidFill>
                  <a:srgbClr val="333333"/>
                </a:solidFill>
              </a:rPr>
              <a:t>The bill would also authorize the board of governors to establish regulations that ensure that, for students who seek a goal </a:t>
            </a:r>
            <a:r>
              <a:rPr lang="en-US" sz="2400" b="1">
                <a:solidFill>
                  <a:srgbClr val="333333"/>
                </a:solidFill>
              </a:rPr>
              <a:t>other than transfer</a:t>
            </a:r>
            <a:r>
              <a:rPr lang="en-US" sz="2400">
                <a:solidFill>
                  <a:srgbClr val="333333"/>
                </a:solidFill>
              </a:rPr>
              <a:t>, and who are in certificate or degree programs with specific requirements that are </a:t>
            </a:r>
            <a:r>
              <a:rPr lang="en-US" sz="2400" b="1">
                <a:solidFill>
                  <a:srgbClr val="333333"/>
                </a:solidFill>
              </a:rPr>
              <a:t>not met with transfer-level coursework</a:t>
            </a:r>
            <a:r>
              <a:rPr lang="en-US" sz="2400">
                <a:solidFill>
                  <a:srgbClr val="333333"/>
                </a:solidFill>
              </a:rPr>
              <a:t>, a community college maximizes the probability that a student will enter and complete the </a:t>
            </a:r>
            <a:r>
              <a:rPr lang="en-US" sz="2400" b="1">
                <a:solidFill>
                  <a:srgbClr val="333333"/>
                </a:solidFill>
              </a:rPr>
              <a:t>required college-level</a:t>
            </a:r>
            <a:r>
              <a:rPr lang="en-US" sz="2400">
                <a:solidFill>
                  <a:srgbClr val="333333"/>
                </a:solidFill>
              </a:rPr>
              <a:t> coursework in English and mathematics within a one-year timeframe.” </a:t>
            </a:r>
            <a:endParaRPr sz="2400"/>
          </a:p>
        </p:txBody>
      </p:sp>
      <p:sp>
        <p:nvSpPr>
          <p:cNvPr id="155" name="Google Shape;155;g33fd42a6e4_0_30"/>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g33fd42a6e4_0_6"/>
          <p:cNvPicPr preferRelativeResize="0"/>
          <p:nvPr/>
        </p:nvPicPr>
        <p:blipFill>
          <a:blip r:embed="rId3">
            <a:alphaModFix/>
          </a:blip>
          <a:stretch>
            <a:fillRect/>
          </a:stretch>
        </p:blipFill>
        <p:spPr>
          <a:xfrm>
            <a:off x="3244800" y="237425"/>
            <a:ext cx="5800058" cy="6553199"/>
          </a:xfrm>
          <a:prstGeom prst="rect">
            <a:avLst/>
          </a:prstGeom>
          <a:noFill/>
          <a:ln>
            <a:noFill/>
          </a:ln>
        </p:spPr>
      </p:pic>
      <p:sp>
        <p:nvSpPr>
          <p:cNvPr id="162" name="Google Shape;162;g33fd42a6e4_0_6"/>
          <p:cNvSpPr txBox="1"/>
          <p:nvPr/>
        </p:nvSpPr>
        <p:spPr>
          <a:xfrm>
            <a:off x="354225" y="410925"/>
            <a:ext cx="2536200" cy="629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National Data on Placement</a:t>
            </a:r>
            <a:endParaRPr sz="2400" dirty="0"/>
          </a:p>
          <a:p>
            <a:pPr marL="0" lvl="0" indent="0" algn="l" rtl="0">
              <a:spcBef>
                <a:spcPts val="0"/>
              </a:spcBef>
              <a:spcAft>
                <a:spcPts val="0"/>
              </a:spcAft>
              <a:buNone/>
            </a:pPr>
            <a:endParaRPr sz="2400" dirty="0">
              <a:solidFill>
                <a:schemeClr val="dk1"/>
              </a:solidFill>
              <a:latin typeface="Cambria"/>
              <a:ea typeface="Cambria"/>
              <a:cs typeface="Cambria"/>
              <a:sym typeface="Cambria"/>
            </a:endParaRPr>
          </a:p>
          <a:p>
            <a:pPr marL="0" lvl="0" indent="0" algn="l" rtl="0">
              <a:spcBef>
                <a:spcPts val="0"/>
              </a:spcBef>
              <a:spcAft>
                <a:spcPts val="0"/>
              </a:spcAft>
              <a:buNone/>
            </a:pPr>
            <a:r>
              <a:rPr lang="en-US" sz="2400" dirty="0">
                <a:solidFill>
                  <a:schemeClr val="dk1"/>
                </a:solidFill>
                <a:latin typeface="+mn-lt"/>
                <a:ea typeface="Cambria"/>
                <a:cs typeface="Cambria"/>
                <a:sym typeface="Cambria"/>
              </a:rPr>
              <a:t>A Practice Guide for College and University Administrators, Advisors, and FacultyWhat Works Clearinghouse</a:t>
            </a:r>
            <a:r>
              <a:rPr lang="en-US" sz="2400" dirty="0">
                <a:solidFill>
                  <a:schemeClr val="dk1"/>
                </a:solidFill>
                <a:uFill>
                  <a:noFill/>
                </a:uFill>
                <a:latin typeface="+mn-lt"/>
                <a:ea typeface="Cambria"/>
                <a:cs typeface="Cambria"/>
                <a:sym typeface="Cambria"/>
                <a:hlinkClick r:id="rId4"/>
              </a:rPr>
              <a:t> </a:t>
            </a:r>
            <a:r>
              <a:rPr lang="en-US" u="sng" dirty="0">
                <a:solidFill>
                  <a:schemeClr val="dk1"/>
                </a:solidFill>
                <a:latin typeface="+mn-lt"/>
                <a:ea typeface="Cambria"/>
                <a:cs typeface="Cambria"/>
                <a:sym typeface="Cambria"/>
                <a:hlinkClick r:id="rId4"/>
              </a:rPr>
              <a:t>https://ies.ed.gov/ncee/wwc/Docs/PracticeGuide/wwc_dev_ed_112916.pdf</a:t>
            </a:r>
            <a:endParaRPr dirty="0">
              <a:latin typeface="+mn-lt"/>
            </a:endParaRPr>
          </a:p>
        </p:txBody>
      </p:sp>
      <p:sp>
        <p:nvSpPr>
          <p:cNvPr id="163" name="Google Shape;163;g33fd42a6e4_0_6"/>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7"/>
          <p:cNvSpPr txBox="1">
            <a:spLocks noGrp="1"/>
          </p:cNvSpPr>
          <p:nvPr>
            <p:ph type="title"/>
          </p:nvPr>
        </p:nvSpPr>
        <p:spPr>
          <a:xfrm>
            <a:off x="387458" y="609600"/>
            <a:ext cx="8229600" cy="990600"/>
          </a:xfrm>
          <a:prstGeom prst="rect">
            <a:avLst/>
          </a:prstGeom>
          <a:noFill/>
          <a:ln>
            <a:noFill/>
          </a:ln>
        </p:spPr>
        <p:txBody>
          <a:bodyPr spcFirstLastPara="1" wrap="square" lIns="91425" tIns="45700" rIns="91425" bIns="45700" anchor="ctr" anchorCtr="0">
            <a:normAutofit fontScale="90000"/>
          </a:bodyPr>
          <a:lstStyle/>
          <a:p>
            <a:pPr marL="0" lvl="1" indent="0" algn="l" rtl="0">
              <a:spcBef>
                <a:spcPts val="0"/>
              </a:spcBef>
              <a:spcAft>
                <a:spcPts val="0"/>
              </a:spcAft>
              <a:buNone/>
            </a:pPr>
            <a:br>
              <a:rPr lang="en-US" sz="1620"/>
            </a:br>
            <a:r>
              <a:rPr lang="en-US" sz="4410"/>
              <a:t>Research</a:t>
            </a:r>
            <a:br>
              <a:rPr lang="en-US" sz="1620"/>
            </a:br>
            <a:br>
              <a:rPr lang="en-US" sz="1620"/>
            </a:br>
            <a:endParaRPr sz="1620"/>
          </a:p>
        </p:txBody>
      </p:sp>
      <p:sp>
        <p:nvSpPr>
          <p:cNvPr id="169" name="Google Shape;169;p7"/>
          <p:cNvSpPr txBox="1">
            <a:spLocks noGrp="1"/>
          </p:cNvSpPr>
          <p:nvPr>
            <p:ph type="body" idx="1"/>
          </p:nvPr>
        </p:nvSpPr>
        <p:spPr>
          <a:xfrm>
            <a:off x="512425" y="1445075"/>
            <a:ext cx="8229600" cy="47280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380"/>
              <a:buNone/>
            </a:pPr>
            <a:endParaRPr/>
          </a:p>
          <a:p>
            <a:pPr marL="0" lvl="0" indent="0" algn="ctr" rtl="0">
              <a:spcBef>
                <a:spcPts val="560"/>
              </a:spcBef>
              <a:spcAft>
                <a:spcPts val="0"/>
              </a:spcAft>
              <a:buSzPts val="2380"/>
              <a:buNone/>
            </a:pPr>
            <a:r>
              <a:rPr lang="en-US"/>
              <a:t>Collaboration is key between faculty, students, staff, and institutional researchers to examine the local impacts of AB 705</a:t>
            </a:r>
            <a:endParaRPr/>
          </a:p>
          <a:p>
            <a:pPr marL="274320" lvl="1" indent="0" algn="l" rtl="0">
              <a:spcBef>
                <a:spcPts val="480"/>
              </a:spcBef>
              <a:spcAft>
                <a:spcPts val="0"/>
              </a:spcAft>
              <a:buSzPts val="2040"/>
              <a:buNone/>
            </a:pPr>
            <a:endParaRPr/>
          </a:p>
        </p:txBody>
      </p:sp>
      <p:sp>
        <p:nvSpPr>
          <p:cNvPr id="170" name="Google Shape;170;p7"/>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pic>
        <p:nvPicPr>
          <p:cNvPr id="171" name="Google Shape;171;p7" descr="asccc_logo"/>
          <p:cNvPicPr preferRelativeResize="0"/>
          <p:nvPr/>
        </p:nvPicPr>
        <p:blipFill rotWithShape="1">
          <a:blip r:embed="rId3">
            <a:alphaModFix/>
          </a:blip>
          <a:srcRect/>
          <a:stretch/>
        </p:blipFill>
        <p:spPr>
          <a:xfrm>
            <a:off x="0" y="6477000"/>
            <a:ext cx="2192942" cy="381000"/>
          </a:xfrm>
          <a:prstGeom prst="rect">
            <a:avLst/>
          </a:prstGeom>
          <a:noFill/>
          <a:ln>
            <a:noFill/>
          </a:ln>
        </p:spPr>
      </p:pic>
      <p:pic>
        <p:nvPicPr>
          <p:cNvPr id="172" name="Google Shape;172;p7"/>
          <p:cNvPicPr preferRelativeResize="0"/>
          <p:nvPr/>
        </p:nvPicPr>
        <p:blipFill rotWithShape="1">
          <a:blip r:embed="rId4">
            <a:alphaModFix/>
          </a:blip>
          <a:srcRect/>
          <a:stretch/>
        </p:blipFill>
        <p:spPr>
          <a:xfrm>
            <a:off x="3099251" y="3595518"/>
            <a:ext cx="2791752" cy="2360220"/>
          </a:xfrm>
          <a:prstGeom prst="rect">
            <a:avLst/>
          </a:prstGeom>
          <a:noFill/>
          <a:ln>
            <a:noFill/>
          </a:ln>
        </p:spPr>
      </p:pic>
      <p:sp>
        <p:nvSpPr>
          <p:cNvPr id="173" name="Google Shape;173;p7"/>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Clarity">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2870</Words>
  <Application>Microsoft Office PowerPoint</Application>
  <PresentationFormat>On-screen Show (4:3)</PresentationFormat>
  <Paragraphs>287</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Tahoma</vt:lpstr>
      <vt:lpstr>Arial</vt:lpstr>
      <vt:lpstr>Cambria</vt:lpstr>
      <vt:lpstr>Clarity</vt:lpstr>
      <vt:lpstr>Qualitative and Quantitative Data Collection for AB705 </vt:lpstr>
      <vt:lpstr>Description </vt:lpstr>
      <vt:lpstr>Overview</vt:lpstr>
      <vt:lpstr>Assembly Bill No. 705   Chapter 745</vt:lpstr>
      <vt:lpstr>78213 (continued)</vt:lpstr>
      <vt:lpstr>78213 (continued)</vt:lpstr>
      <vt:lpstr>Don’t forget</vt:lpstr>
      <vt:lpstr>PowerPoint Presentation</vt:lpstr>
      <vt:lpstr> Research  </vt:lpstr>
      <vt:lpstr>Collaboration Opportunities</vt:lpstr>
      <vt:lpstr>PowerPoint Presentation</vt:lpstr>
      <vt:lpstr>Types of Data to Consider</vt:lpstr>
      <vt:lpstr>PowerPoint Presentation</vt:lpstr>
      <vt:lpstr>Research on Placement State University of New York (SUNY) </vt:lpstr>
      <vt:lpstr>Multiple Measures Placement Using Data Analytics: An Implementation and Early Impacts Report (9/2018)</vt:lpstr>
      <vt:lpstr>Research on Math - City University of NY (CUNY)</vt:lpstr>
      <vt:lpstr>Research on Math –  City University of NY (CUNY) </vt:lpstr>
      <vt:lpstr>Types of data they examined</vt:lpstr>
      <vt:lpstr>PowerPoint Presentation</vt:lpstr>
      <vt:lpstr>Onboarding Effectiveness</vt:lpstr>
      <vt:lpstr> Curriculum considerations </vt:lpstr>
      <vt:lpstr>Key Findings from RAND study in Texas</vt:lpstr>
      <vt:lpstr>Rand Study looked at Randomized Cohorts in English</vt:lpstr>
      <vt:lpstr>Potential Activities </vt:lpstr>
      <vt:lpstr>Develop a Research Question</vt:lpstr>
      <vt:lpstr>Have you included?</vt:lpstr>
      <vt:lpstr>RP Resource page https://rpgroup.org/Our-Projects/All-Projects/Multiple-Measures/Resources</vt:lpstr>
      <vt:lpstr>Check in on project ideas?</vt:lpstr>
      <vt:lpstr>PowerPoint Presentation</vt:lpstr>
      <vt:lpstr>Resources https://www.asccc.org/ab-705-resources</vt:lpstr>
      <vt:lpstr>Resource List with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Qualitative and Quantitative Data Collection for AB705</dc:title>
  <dc:creator>Virginia May</dc:creator>
  <cp:lastModifiedBy>Janet Fulks</cp:lastModifiedBy>
  <cp:revision>21</cp:revision>
  <cp:lastPrinted>2019-09-12T17:29:29Z</cp:lastPrinted>
  <dcterms:created xsi:type="dcterms:W3CDTF">2015-10-21T19:14:41Z</dcterms:created>
  <dcterms:modified xsi:type="dcterms:W3CDTF">2019-09-12T17:34:35Z</dcterms:modified>
</cp:coreProperties>
</file>