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7" roundtripDataSignature="AMtx7mgSlxm+IY2I6lWHyNWhmVlghh6f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7" autoAdjust="0"/>
    <p:restoredTop sz="75798" autoAdjust="0"/>
  </p:normalViewPr>
  <p:slideViewPr>
    <p:cSldViewPr snapToGrid="0">
      <p:cViewPr varScale="1">
        <p:scale>
          <a:sx n="77" d="100"/>
          <a:sy n="77" d="100"/>
        </p:scale>
        <p:origin x="67"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40" name="Google Shape;4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5" name="Google Shape;115;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2" name="Google Shape;122;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ADD links from the activity to this presentation for post insitute</a:t>
            </a:r>
            <a:endParaRPr/>
          </a:p>
        </p:txBody>
      </p:sp>
      <p:sp>
        <p:nvSpPr>
          <p:cNvPr id="129" name="Google Shape;129;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g1147628b966_3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 name="Google Shape;45;g1147628b966_3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46" name="Google Shape;46;g1147628b966_3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3" name="Google Shape;5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0" name="Google Shape;60;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Karla 5 min</a:t>
            </a:r>
            <a:endParaRPr dirty="0"/>
          </a:p>
        </p:txBody>
      </p:sp>
      <p:sp>
        <p:nvSpPr>
          <p:cNvPr id="61" name="Google Shape;61;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ASCCC Academic Academy 2020</a:t>
            </a:r>
            <a:endParaRPr/>
          </a:p>
        </p:txBody>
      </p:sp>
      <p:sp>
        <p:nvSpPr>
          <p:cNvPr id="62" name="Google Shape;62;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9" name="Google Shape;69;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Gohar 3 min  </a:t>
            </a:r>
            <a:endParaRPr/>
          </a:p>
          <a:p>
            <a:pPr marL="0" lvl="0" indent="0" algn="l" rtl="0">
              <a:spcBef>
                <a:spcPts val="0"/>
              </a:spcBef>
              <a:spcAft>
                <a:spcPts val="0"/>
              </a:spcAft>
              <a:buNone/>
            </a:pPr>
            <a:r>
              <a:rPr lang="en-US"/>
              <a:t>The Accreditation Standards require that all learning opportunities provided by accredited institutions must have equivalent quality, accountability, and focus on student outcomes, regardless of mode of delivery.</a:t>
            </a:r>
            <a:endParaRPr/>
          </a:p>
        </p:txBody>
      </p:sp>
      <p:sp>
        <p:nvSpPr>
          <p:cNvPr id="70" name="Google Shape;70;p4: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ASCCC Academic Academy 2020</a:t>
            </a:r>
            <a:endParaRPr/>
          </a:p>
        </p:txBody>
      </p:sp>
      <p:sp>
        <p:nvSpPr>
          <p:cNvPr id="71" name="Google Shape;71;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 name="Google Shape;78;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Gohar:  5 min</a:t>
            </a:r>
            <a:endParaRPr/>
          </a:p>
          <a:p>
            <a:pPr marL="0" lvl="0" indent="0" algn="l" rtl="0">
              <a:spcBef>
                <a:spcPts val="360"/>
              </a:spcBef>
              <a:spcAft>
                <a:spcPts val="0"/>
              </a:spcAft>
              <a:buNone/>
            </a:pPr>
            <a:r>
              <a:rPr lang="en-US"/>
              <a:t> reinforce “this should look familiar….”  definitions help and provide parameters for what quality education mean in DE</a:t>
            </a:r>
            <a:endParaRPr/>
          </a:p>
          <a:p>
            <a:pPr marL="0" lvl="0" indent="0" algn="l" rtl="0">
              <a:spcBef>
                <a:spcPts val="360"/>
              </a:spcBef>
              <a:spcAft>
                <a:spcPts val="0"/>
              </a:spcAft>
              <a:buNone/>
            </a:pPr>
            <a:r>
              <a:rPr lang="en-US"/>
              <a:t>Training, @One, professional development, DE Addendums, Instructional evaluations (tenure track)</a:t>
            </a:r>
            <a:endParaRPr/>
          </a:p>
          <a:p>
            <a:pPr marL="0" lvl="0" indent="0" algn="l" rtl="0">
              <a:spcBef>
                <a:spcPts val="360"/>
              </a:spcBef>
              <a:spcAft>
                <a:spcPts val="0"/>
              </a:spcAft>
              <a:buNone/>
            </a:pPr>
            <a:r>
              <a:rPr lang="en-US"/>
              <a:t>Add policy link to resources</a:t>
            </a:r>
            <a:endParaRPr/>
          </a:p>
        </p:txBody>
      </p:sp>
      <p:sp>
        <p:nvSpPr>
          <p:cNvPr id="79" name="Google Shape;79;p5: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ASCCC Academic Academy 2020</a:t>
            </a:r>
            <a:endParaRPr/>
          </a:p>
        </p:txBody>
      </p:sp>
      <p:sp>
        <p:nvSpPr>
          <p:cNvPr id="80" name="Google Shape;80;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Karla</a:t>
            </a:r>
            <a:endParaRPr/>
          </a:p>
          <a:p>
            <a:pPr marL="0" lvl="0" indent="0" algn="l" rtl="0">
              <a:spcBef>
                <a:spcPts val="0"/>
              </a:spcBef>
              <a:spcAft>
                <a:spcPts val="0"/>
              </a:spcAft>
              <a:buNone/>
            </a:pPr>
            <a:r>
              <a:rPr lang="en-US"/>
              <a:t>15 minutes</a:t>
            </a:r>
            <a:endParaRPr/>
          </a:p>
          <a:p>
            <a:pPr marL="0" lvl="0" indent="0" algn="l" rtl="0">
              <a:spcBef>
                <a:spcPts val="360"/>
              </a:spcBef>
              <a:spcAft>
                <a:spcPts val="0"/>
              </a:spcAft>
              <a:buNone/>
            </a:pPr>
            <a:r>
              <a:rPr lang="en-US"/>
              <a:t>Google Doc</a:t>
            </a:r>
            <a:endParaRPr/>
          </a:p>
          <a:p>
            <a:pPr marL="0" lvl="0" indent="0" algn="l" rtl="0">
              <a:spcBef>
                <a:spcPts val="360"/>
              </a:spcBef>
              <a:spcAft>
                <a:spcPts val="0"/>
              </a:spcAft>
              <a:buNone/>
            </a:pPr>
            <a:r>
              <a:rPr lang="en-US"/>
              <a:t>Breakout Rooms(10 rooms)</a:t>
            </a:r>
            <a:endParaRPr/>
          </a:p>
          <a:p>
            <a:pPr marL="0" lvl="0" indent="0" algn="l" rtl="0">
              <a:spcBef>
                <a:spcPts val="360"/>
              </a:spcBef>
              <a:spcAft>
                <a:spcPts val="0"/>
              </a:spcAft>
              <a:buNone/>
            </a:pPr>
            <a:r>
              <a:rPr lang="en-US"/>
              <a:t>Each group choose a scribe to take notes on the Google Doc </a:t>
            </a:r>
            <a:endParaRPr/>
          </a:p>
          <a:p>
            <a:pPr marL="0" lvl="0" indent="0" algn="l" rtl="0">
              <a:spcBef>
                <a:spcPts val="360"/>
              </a:spcBef>
              <a:spcAft>
                <a:spcPts val="0"/>
              </a:spcAft>
              <a:buNone/>
            </a:pPr>
            <a:r>
              <a:rPr lang="en-US"/>
              <a:t>Each group choose a reporter to highlight a few strategies and tips from the group discussion</a:t>
            </a:r>
            <a:endParaRPr/>
          </a:p>
          <a:p>
            <a:pPr marL="0" lvl="0" indent="0" algn="l" rtl="0">
              <a:spcBef>
                <a:spcPts val="360"/>
              </a:spcBef>
              <a:spcAft>
                <a:spcPts val="0"/>
              </a:spcAft>
              <a:buNone/>
            </a:pPr>
            <a:r>
              <a:rPr lang="en-US"/>
              <a:t>Add links to google doc</a:t>
            </a:r>
            <a:endParaRPr/>
          </a:p>
        </p:txBody>
      </p:sp>
      <p:sp>
        <p:nvSpPr>
          <p:cNvPr id="89" name="Google Shape;89;p6: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ASCCC Academic Academy 2020</a:t>
            </a:r>
            <a:endParaRPr/>
          </a:p>
        </p:txBody>
      </p:sp>
      <p:sp>
        <p:nvSpPr>
          <p:cNvPr id="90" name="Google Shape;90;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Karla – unshare screen for discussion</a:t>
            </a:r>
            <a:endParaRPr/>
          </a:p>
          <a:p>
            <a:pPr marL="0" lvl="0" indent="0" algn="l" rtl="0">
              <a:spcBef>
                <a:spcPts val="0"/>
              </a:spcBef>
              <a:spcAft>
                <a:spcPts val="0"/>
              </a:spcAft>
              <a:buNone/>
            </a:pPr>
            <a:r>
              <a:rPr lang="en-US"/>
              <a:t>10 min group share out</a:t>
            </a:r>
            <a:endParaRPr/>
          </a:p>
        </p:txBody>
      </p:sp>
      <p:sp>
        <p:nvSpPr>
          <p:cNvPr id="98" name="Google Shape;98;p8: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ASCCC Academic Academy 2020</a:t>
            </a:r>
            <a:endParaRPr/>
          </a:p>
        </p:txBody>
      </p:sp>
      <p:sp>
        <p:nvSpPr>
          <p:cNvPr id="99" name="Google Shape;99;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Gohar: 5 min   – Focus on appreciative inquiry</a:t>
            </a:r>
            <a:endParaRPr/>
          </a:p>
        </p:txBody>
      </p:sp>
      <p:sp>
        <p:nvSpPr>
          <p:cNvPr id="107" name="Google Shape;107;p7: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ASCCC Academic Academy 2020</a:t>
            </a:r>
            <a:endParaRPr/>
          </a:p>
        </p:txBody>
      </p:sp>
      <p:sp>
        <p:nvSpPr>
          <p:cNvPr id="108" name="Google Shape;108;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bg>
      <p:bgPr>
        <a:blipFill>
          <a:blip r:embed="rId2">
            <a:alphaModFix/>
          </a:blip>
          <a:stretch>
            <a:fillRect/>
          </a:stretch>
        </a:blipFill>
        <a:effectLst/>
      </p:bgPr>
    </p:bg>
    <p:spTree>
      <p:nvGrpSpPr>
        <p:cNvPr id="1" name="Shape 13"/>
        <p:cNvGrpSpPr/>
        <p:nvPr/>
      </p:nvGrpSpPr>
      <p:grpSpPr>
        <a:xfrm>
          <a:off x="0" y="0"/>
          <a:ext cx="0" cy="0"/>
          <a:chOff x="0" y="0"/>
          <a:chExt cx="0" cy="0"/>
        </a:xfrm>
      </p:grpSpPr>
      <p:sp>
        <p:nvSpPr>
          <p:cNvPr id="14" name="Google Shape;14;p15"/>
          <p:cNvSpPr txBox="1">
            <a:spLocks noGrp="1"/>
          </p:cNvSpPr>
          <p:nvPr>
            <p:ph type="title"/>
          </p:nvPr>
        </p:nvSpPr>
        <p:spPr>
          <a:xfrm>
            <a:off x="959005" y="4683512"/>
            <a:ext cx="10432249" cy="173666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SzPts val="1400"/>
              <a:buNone/>
              <a:defRPr sz="44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Slide A">
  <p:cSld name="Section Slide A">
    <p:spTree>
      <p:nvGrpSpPr>
        <p:cNvPr id="1" name="Shape 15"/>
        <p:cNvGrpSpPr/>
        <p:nvPr/>
      </p:nvGrpSpPr>
      <p:grpSpPr>
        <a:xfrm>
          <a:off x="0" y="0"/>
          <a:ext cx="0" cy="0"/>
          <a:chOff x="0" y="0"/>
          <a:chExt cx="0" cy="0"/>
        </a:xfrm>
      </p:grpSpPr>
      <p:sp>
        <p:nvSpPr>
          <p:cNvPr id="16" name="Google Shape;16;p16"/>
          <p:cNvSpPr/>
          <p:nvPr/>
        </p:nvSpPr>
        <p:spPr>
          <a:xfrm>
            <a:off x="2352691" y="0"/>
            <a:ext cx="9839310" cy="235269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rial"/>
                <a:ea typeface="Arial"/>
                <a:cs typeface="Arial"/>
                <a:sym typeface="Arial"/>
              </a:rPr>
              <a:t> </a:t>
            </a:r>
            <a:endParaRPr/>
          </a:p>
        </p:txBody>
      </p:sp>
      <p:pic>
        <p:nvPicPr>
          <p:cNvPr id="17" name="Google Shape;17;p16"/>
          <p:cNvPicPr preferRelativeResize="0"/>
          <p:nvPr/>
        </p:nvPicPr>
        <p:blipFill rotWithShape="1">
          <a:blip r:embed="rId2">
            <a:alphaModFix/>
          </a:blip>
          <a:srcRect/>
          <a:stretch/>
        </p:blipFill>
        <p:spPr>
          <a:xfrm>
            <a:off x="0" y="0"/>
            <a:ext cx="2352690" cy="2352690"/>
          </a:xfrm>
          <a:prstGeom prst="rect">
            <a:avLst/>
          </a:prstGeom>
          <a:noFill/>
          <a:ln>
            <a:noFill/>
          </a:ln>
        </p:spPr>
      </p:pic>
      <p:pic>
        <p:nvPicPr>
          <p:cNvPr id="18" name="Google Shape;18;p16"/>
          <p:cNvPicPr preferRelativeResize="0"/>
          <p:nvPr/>
        </p:nvPicPr>
        <p:blipFill rotWithShape="1">
          <a:blip r:embed="rId3">
            <a:alphaModFix/>
          </a:blip>
          <a:srcRect/>
          <a:stretch/>
        </p:blipFill>
        <p:spPr>
          <a:xfrm>
            <a:off x="830263" y="6376988"/>
            <a:ext cx="377825" cy="377825"/>
          </a:xfrm>
          <a:prstGeom prst="rect">
            <a:avLst/>
          </a:prstGeom>
          <a:noFill/>
          <a:ln>
            <a:noFill/>
          </a:ln>
        </p:spPr>
      </p:pic>
      <p:sp>
        <p:nvSpPr>
          <p:cNvPr id="19" name="Google Shape;19;p16"/>
          <p:cNvSpPr txBox="1">
            <a:spLocks noGrp="1"/>
          </p:cNvSpPr>
          <p:nvPr>
            <p:ph type="title"/>
          </p:nvPr>
        </p:nvSpPr>
        <p:spPr>
          <a:xfrm>
            <a:off x="3295515" y="403412"/>
            <a:ext cx="8058283" cy="168576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SzPts val="1400"/>
              <a:buNone/>
              <a:defRPr sz="36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0" name="Google Shape;20;p16"/>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lvl1pPr marL="457200" marR="0" lvl="0" indent="-228600" algn="l">
              <a:lnSpc>
                <a:spcPct val="90000"/>
              </a:lnSpc>
              <a:spcBef>
                <a:spcPts val="1000"/>
              </a:spcBef>
              <a:spcAft>
                <a:spcPts val="0"/>
              </a:spcAft>
              <a:buClr>
                <a:srgbClr val="404040"/>
              </a:buClr>
              <a:buSzPts val="2400"/>
              <a:buFont typeface="Arial"/>
              <a:buNone/>
              <a:defRPr sz="2400"/>
            </a:lvl1pPr>
            <a:lvl2pPr marL="914400" lvl="1" indent="-381000" algn="l">
              <a:lnSpc>
                <a:spcPct val="90000"/>
              </a:lnSpc>
              <a:spcBef>
                <a:spcPts val="500"/>
              </a:spcBef>
              <a:spcAft>
                <a:spcPts val="0"/>
              </a:spcAft>
              <a:buClr>
                <a:srgbClr val="404040"/>
              </a:buClr>
              <a:buSzPts val="2400"/>
              <a:buChar char="•"/>
              <a:defRPr sz="2400"/>
            </a:lvl2pPr>
            <a:lvl3pPr marL="1371600" lvl="2" indent="-355600" algn="l">
              <a:lnSpc>
                <a:spcPct val="90000"/>
              </a:lnSpc>
              <a:spcBef>
                <a:spcPts val="500"/>
              </a:spcBef>
              <a:spcAft>
                <a:spcPts val="0"/>
              </a:spcAft>
              <a:buClr>
                <a:srgbClr val="404040"/>
              </a:buClr>
              <a:buSzPts val="2000"/>
              <a:buChar char="•"/>
              <a:defRPr sz="2000"/>
            </a:lvl3pPr>
            <a:lvl4pPr marL="1828800" lvl="3" indent="-342900" algn="l">
              <a:lnSpc>
                <a:spcPct val="90000"/>
              </a:lnSpc>
              <a:spcBef>
                <a:spcPts val="500"/>
              </a:spcBef>
              <a:spcAft>
                <a:spcPts val="0"/>
              </a:spcAft>
              <a:buClr>
                <a:srgbClr val="404040"/>
              </a:buClr>
              <a:buSzPts val="1800"/>
              <a:buChar char="•"/>
              <a:defRPr sz="1800"/>
            </a:lvl4pPr>
            <a:lvl5pPr marL="2286000" lvl="4" indent="-355600" algn="l">
              <a:lnSpc>
                <a:spcPct val="90000"/>
              </a:lnSpc>
              <a:spcBef>
                <a:spcPts val="500"/>
              </a:spcBef>
              <a:spcAft>
                <a:spcPts val="0"/>
              </a:spcAft>
              <a:buClr>
                <a:srgbClr val="404040"/>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21" name="Google Shape;21;p16"/>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1 Column Slide">
  <p:cSld name="Content 1 Column Slide">
    <p:spTree>
      <p:nvGrpSpPr>
        <p:cNvPr id="1" name="Shape 22"/>
        <p:cNvGrpSpPr/>
        <p:nvPr/>
      </p:nvGrpSpPr>
      <p:grpSpPr>
        <a:xfrm>
          <a:off x="0" y="0"/>
          <a:ext cx="0" cy="0"/>
          <a:chOff x="0" y="0"/>
          <a:chExt cx="0" cy="0"/>
        </a:xfrm>
      </p:grpSpPr>
      <p:pic>
        <p:nvPicPr>
          <p:cNvPr id="23" name="Google Shape;23;p17"/>
          <p:cNvPicPr preferRelativeResize="0"/>
          <p:nvPr/>
        </p:nvPicPr>
        <p:blipFill rotWithShape="1">
          <a:blip r:embed="rId2">
            <a:alphaModFix/>
          </a:blip>
          <a:srcRect/>
          <a:stretch/>
        </p:blipFill>
        <p:spPr>
          <a:xfrm>
            <a:off x="1277938" y="6376988"/>
            <a:ext cx="377825" cy="377825"/>
          </a:xfrm>
          <a:prstGeom prst="rect">
            <a:avLst/>
          </a:prstGeom>
          <a:noFill/>
          <a:ln>
            <a:noFill/>
          </a:ln>
        </p:spPr>
      </p:pic>
      <p:sp>
        <p:nvSpPr>
          <p:cNvPr id="24" name="Google Shape;24;p17"/>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3600">
                <a:solidFill>
                  <a:schemeClr val="dk2"/>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5" name="Google Shape;25;p17"/>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17"/>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7" name="Google Shape;27;p17"/>
          <p:cNvPicPr preferRelativeResize="0"/>
          <p:nvPr/>
        </p:nvPicPr>
        <p:blipFill rotWithShape="1">
          <a:blip r:embed="rId3">
            <a:alphaModFix/>
          </a:blip>
          <a:srcRect/>
          <a:stretch/>
        </p:blipFill>
        <p:spPr>
          <a:xfrm>
            <a:off x="456" y="5355"/>
            <a:ext cx="821412" cy="685264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2 Column Slide">
  <p:cSld name="Content 2 Column Slide">
    <p:spTree>
      <p:nvGrpSpPr>
        <p:cNvPr id="1" name="Shape 28"/>
        <p:cNvGrpSpPr/>
        <p:nvPr/>
      </p:nvGrpSpPr>
      <p:grpSpPr>
        <a:xfrm>
          <a:off x="0" y="0"/>
          <a:ext cx="0" cy="0"/>
          <a:chOff x="0" y="0"/>
          <a:chExt cx="0" cy="0"/>
        </a:xfrm>
      </p:grpSpPr>
      <p:pic>
        <p:nvPicPr>
          <p:cNvPr id="29" name="Google Shape;29;p18"/>
          <p:cNvPicPr preferRelativeResize="0"/>
          <p:nvPr/>
        </p:nvPicPr>
        <p:blipFill rotWithShape="1">
          <a:blip r:embed="rId2">
            <a:alphaModFix/>
          </a:blip>
          <a:srcRect/>
          <a:stretch/>
        </p:blipFill>
        <p:spPr>
          <a:xfrm>
            <a:off x="1277938" y="6376988"/>
            <a:ext cx="377825" cy="377825"/>
          </a:xfrm>
          <a:prstGeom prst="rect">
            <a:avLst/>
          </a:prstGeom>
          <a:noFill/>
          <a:ln>
            <a:noFill/>
          </a:ln>
        </p:spPr>
      </p:pic>
      <p:pic>
        <p:nvPicPr>
          <p:cNvPr id="30" name="Google Shape;30;p18"/>
          <p:cNvPicPr preferRelativeResize="0"/>
          <p:nvPr/>
        </p:nvPicPr>
        <p:blipFill rotWithShape="1">
          <a:blip r:embed="rId3">
            <a:alphaModFix/>
          </a:blip>
          <a:srcRect/>
          <a:stretch/>
        </p:blipFill>
        <p:spPr>
          <a:xfrm>
            <a:off x="456" y="5355"/>
            <a:ext cx="821412" cy="6852645"/>
          </a:xfrm>
          <a:prstGeom prst="rect">
            <a:avLst/>
          </a:prstGeom>
          <a:noFill/>
          <a:ln>
            <a:noFill/>
          </a:ln>
        </p:spPr>
      </p:pic>
      <p:sp>
        <p:nvSpPr>
          <p:cNvPr id="31" name="Google Shape;31;p18"/>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3600">
                <a:solidFill>
                  <a:schemeClr val="dk2"/>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2" name="Google Shape;32;p18"/>
          <p:cNvSpPr txBox="1">
            <a:spLocks noGrp="1"/>
          </p:cNvSpPr>
          <p:nvPr>
            <p:ph type="body" idx="1"/>
          </p:nvPr>
        </p:nvSpPr>
        <p:spPr>
          <a:xfrm>
            <a:off x="1277650" y="1798320"/>
            <a:ext cx="4922537" cy="439134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8"/>
          <p:cNvSpPr txBox="1">
            <a:spLocks noGrp="1"/>
          </p:cNvSpPr>
          <p:nvPr>
            <p:ph type="body" idx="2"/>
          </p:nvPr>
        </p:nvSpPr>
        <p:spPr>
          <a:xfrm>
            <a:off x="6388259" y="1798320"/>
            <a:ext cx="4948881" cy="439134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18"/>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5"/>
        <p:cNvGrpSpPr/>
        <p:nvPr/>
      </p:nvGrpSpPr>
      <p:grpSpPr>
        <a:xfrm>
          <a:off x="0" y="0"/>
          <a:ext cx="0" cy="0"/>
          <a:chOff x="0" y="0"/>
          <a:chExt cx="0" cy="0"/>
        </a:xfrm>
      </p:grpSpPr>
      <p:pic>
        <p:nvPicPr>
          <p:cNvPr id="36" name="Google Shape;36;p19"/>
          <p:cNvPicPr preferRelativeResize="0"/>
          <p:nvPr/>
        </p:nvPicPr>
        <p:blipFill rotWithShape="1">
          <a:blip r:embed="rId2">
            <a:alphaModFix/>
          </a:blip>
          <a:srcRect/>
          <a:stretch/>
        </p:blipFill>
        <p:spPr>
          <a:xfrm>
            <a:off x="830263" y="6376988"/>
            <a:ext cx="377825" cy="377825"/>
          </a:xfrm>
          <a:prstGeom prst="rect">
            <a:avLst/>
          </a:prstGeom>
          <a:noFill/>
          <a:ln>
            <a:noFill/>
          </a:ln>
        </p:spPr>
      </p:pic>
      <p:sp>
        <p:nvSpPr>
          <p:cNvPr id="37" name="Google Shape;37;p19"/>
          <p:cNvSpPr txBox="1">
            <a:spLocks noGrp="1"/>
          </p:cNvSpPr>
          <p:nvPr>
            <p:ph type="sldNum" idx="12"/>
          </p:nvPr>
        </p:nvSpPr>
        <p:spPr>
          <a:xfrm>
            <a:off x="10298113" y="6356350"/>
            <a:ext cx="10556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4"/>
          <p:cNvSpPr txBox="1">
            <a:spLocks noGrp="1"/>
          </p:cNvSpPr>
          <p:nvPr>
            <p:ph type="title"/>
          </p:nvPr>
        </p:nvSpPr>
        <p:spPr>
          <a:xfrm>
            <a:off x="1277938" y="365125"/>
            <a:ext cx="10075862"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SzPts val="1400"/>
              <a:buNone/>
              <a:defRPr sz="4400" b="0" i="0" u="none" strike="noStrike" cap="none">
                <a:solidFill>
                  <a:schemeClr val="dk2"/>
                </a:solidFill>
                <a:latin typeface="Palatino"/>
                <a:ea typeface="Palatino"/>
                <a:cs typeface="Palatino"/>
                <a:sym typeface="Palatino"/>
              </a:defRPr>
            </a:lvl1pPr>
            <a:lvl2pPr marR="0" lvl="1" algn="l" rtl="0">
              <a:lnSpc>
                <a:spcPct val="90000"/>
              </a:lnSpc>
              <a:spcBef>
                <a:spcPts val="0"/>
              </a:spcBef>
              <a:spcAft>
                <a:spcPts val="0"/>
              </a:spcAft>
              <a:buSzPts val="1400"/>
              <a:buNone/>
              <a:defRPr sz="4400" b="0" i="0" u="none" strike="noStrike" cap="none">
                <a:solidFill>
                  <a:schemeClr val="dk2"/>
                </a:solidFill>
                <a:latin typeface="Palatino"/>
                <a:ea typeface="Palatino"/>
                <a:cs typeface="Palatino"/>
                <a:sym typeface="Palatino"/>
              </a:defRPr>
            </a:lvl2pPr>
            <a:lvl3pPr marR="0" lvl="2" algn="l" rtl="0">
              <a:lnSpc>
                <a:spcPct val="90000"/>
              </a:lnSpc>
              <a:spcBef>
                <a:spcPts val="0"/>
              </a:spcBef>
              <a:spcAft>
                <a:spcPts val="0"/>
              </a:spcAft>
              <a:buSzPts val="1400"/>
              <a:buNone/>
              <a:defRPr sz="4400" b="0" i="0" u="none" strike="noStrike" cap="none">
                <a:solidFill>
                  <a:schemeClr val="dk2"/>
                </a:solidFill>
                <a:latin typeface="Palatino"/>
                <a:ea typeface="Palatino"/>
                <a:cs typeface="Palatino"/>
                <a:sym typeface="Palatino"/>
              </a:defRPr>
            </a:lvl3pPr>
            <a:lvl4pPr marR="0" lvl="3" algn="l" rtl="0">
              <a:lnSpc>
                <a:spcPct val="90000"/>
              </a:lnSpc>
              <a:spcBef>
                <a:spcPts val="0"/>
              </a:spcBef>
              <a:spcAft>
                <a:spcPts val="0"/>
              </a:spcAft>
              <a:buSzPts val="1400"/>
              <a:buNone/>
              <a:defRPr sz="4400" b="0" i="0" u="none" strike="noStrike" cap="none">
                <a:solidFill>
                  <a:schemeClr val="dk2"/>
                </a:solidFill>
                <a:latin typeface="Palatino"/>
                <a:ea typeface="Palatino"/>
                <a:cs typeface="Palatino"/>
                <a:sym typeface="Palatino"/>
              </a:defRPr>
            </a:lvl4pPr>
            <a:lvl5pPr marR="0" lvl="4" algn="l" rtl="0">
              <a:lnSpc>
                <a:spcPct val="90000"/>
              </a:lnSpc>
              <a:spcBef>
                <a:spcPts val="0"/>
              </a:spcBef>
              <a:spcAft>
                <a:spcPts val="0"/>
              </a:spcAft>
              <a:buSzPts val="1400"/>
              <a:buNone/>
              <a:defRPr sz="4400" b="0" i="0" u="none" strike="noStrike" cap="none">
                <a:solidFill>
                  <a:schemeClr val="dk2"/>
                </a:solidFill>
                <a:latin typeface="Palatino"/>
                <a:ea typeface="Palatino"/>
                <a:cs typeface="Palatino"/>
                <a:sym typeface="Palatino"/>
              </a:defRPr>
            </a:lvl5pPr>
            <a:lvl6pPr marR="0" lvl="5"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6pPr>
            <a:lvl7pPr marR="0" lvl="6"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7pPr>
            <a:lvl8pPr marR="0" lvl="7"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8pPr>
            <a:lvl9pPr marR="0" lvl="8"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9pPr>
          </a:lstStyle>
          <a:p>
            <a:endParaRPr/>
          </a:p>
        </p:txBody>
      </p:sp>
      <p:sp>
        <p:nvSpPr>
          <p:cNvPr id="11" name="Google Shape;11;p14"/>
          <p:cNvSpPr txBox="1">
            <a:spLocks noGrp="1"/>
          </p:cNvSpPr>
          <p:nvPr>
            <p:ph type="body" idx="1"/>
          </p:nvPr>
        </p:nvSpPr>
        <p:spPr>
          <a:xfrm>
            <a:off x="1289050" y="1825625"/>
            <a:ext cx="10064750" cy="4351338"/>
          </a:xfrm>
          <a:prstGeom prst="rect">
            <a:avLst/>
          </a:prstGeom>
          <a:noFill/>
          <a:ln>
            <a:noFill/>
          </a:ln>
        </p:spPr>
        <p:txBody>
          <a:bodyPr spcFirstLastPara="1" wrap="square" lIns="91425" tIns="45700" rIns="91425" bIns="45700" anchor="t" anchorCtr="0">
            <a:noAutofit/>
          </a:bodyPr>
          <a:lstStyle>
            <a:lvl1pPr marL="457200" marR="0" lvl="0" indent="-381000" algn="l" rtl="0">
              <a:lnSpc>
                <a:spcPct val="90000"/>
              </a:lnSpc>
              <a:spcBef>
                <a:spcPts val="1000"/>
              </a:spcBef>
              <a:spcAft>
                <a:spcPts val="0"/>
              </a:spcAft>
              <a:buClr>
                <a:srgbClr val="404040"/>
              </a:buClr>
              <a:buSzPts val="2400"/>
              <a:buFont typeface="Arial"/>
              <a:buChar char="•"/>
              <a:defRPr sz="2400" b="0" i="0" u="none" strike="noStrike" cap="none">
                <a:solidFill>
                  <a:srgbClr val="404040"/>
                </a:solidFill>
                <a:latin typeface="Arial"/>
                <a:ea typeface="Arial"/>
                <a:cs typeface="Arial"/>
                <a:sym typeface="Arial"/>
              </a:defRPr>
            </a:lvl1pPr>
            <a:lvl2pPr marL="914400" marR="0" lvl="1" indent="-368300" algn="l" rtl="0">
              <a:lnSpc>
                <a:spcPct val="90000"/>
              </a:lnSpc>
              <a:spcBef>
                <a:spcPts val="500"/>
              </a:spcBef>
              <a:spcAft>
                <a:spcPts val="0"/>
              </a:spcAft>
              <a:buClr>
                <a:srgbClr val="404040"/>
              </a:buClr>
              <a:buSzPts val="2200"/>
              <a:buFont typeface="Arial"/>
              <a:buChar char="•"/>
              <a:defRPr sz="2200" b="0" i="0" u="none" strike="noStrike" cap="none">
                <a:solidFill>
                  <a:srgbClr val="404040"/>
                </a:solidFill>
                <a:latin typeface="Arial"/>
                <a:ea typeface="Arial"/>
                <a:cs typeface="Arial"/>
                <a:sym typeface="Arial"/>
              </a:defRPr>
            </a:lvl2pPr>
            <a:lvl3pPr marL="1371600" marR="0" lvl="2" indent="-355600" algn="l" rtl="0">
              <a:lnSpc>
                <a:spcPct val="90000"/>
              </a:lnSpc>
              <a:spcBef>
                <a:spcPts val="500"/>
              </a:spcBef>
              <a:spcAft>
                <a:spcPts val="0"/>
              </a:spcAft>
              <a:buClr>
                <a:srgbClr val="404040"/>
              </a:buClr>
              <a:buSzPts val="2000"/>
              <a:buFont typeface="Arial"/>
              <a:buChar char="•"/>
              <a:defRPr sz="2000" b="0" i="0" u="none" strike="noStrike" cap="none">
                <a:solidFill>
                  <a:srgbClr val="404040"/>
                </a:solidFill>
                <a:latin typeface="Arial"/>
                <a:ea typeface="Arial"/>
                <a:cs typeface="Arial"/>
                <a:sym typeface="Arial"/>
              </a:defRPr>
            </a:lvl3pPr>
            <a:lvl4pPr marL="1828800" marR="0" lvl="3" indent="-342900" algn="l" rtl="0">
              <a:lnSpc>
                <a:spcPct val="90000"/>
              </a:lnSpc>
              <a:spcBef>
                <a:spcPts val="5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4pPr>
            <a:lvl5pPr marL="2286000" marR="0" lvl="4" indent="-342900" algn="l" rtl="0">
              <a:lnSpc>
                <a:spcPct val="90000"/>
              </a:lnSpc>
              <a:spcBef>
                <a:spcPts val="5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4"/>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rtl="0">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rtl="0">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rtl="0">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rtl="0">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rtl="0">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rtl="0">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rtl="0">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rtl="0">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rtl="0">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accjc.org/wp-content/uploads/Policy-on-Distance-and-on-Correspondence-Education.pdf"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s://accjc.org/wp-content/uploads/Guide-to-Institutional-Self-Evaluation-Improvement-and-Peer-Review.pdf"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ccjc.org/wp-content/uploads/Policy-on-Distance-and-on-Correspondence-Education.pdf"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Google Shape;42;p1"/>
          <p:cNvSpPr txBox="1">
            <a:spLocks noGrp="1"/>
          </p:cNvSpPr>
          <p:nvPr>
            <p:ph type="title"/>
          </p:nvPr>
        </p:nvSpPr>
        <p:spPr>
          <a:xfrm>
            <a:off x="958850" y="4683125"/>
            <a:ext cx="10433050" cy="1736725"/>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None/>
            </a:pPr>
            <a:r>
              <a:rPr lang="en-US"/>
              <a:t>Distance Education: You, Your Students, and ACCJC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1"/>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None/>
            </a:pPr>
            <a:r>
              <a:rPr lang="en-US"/>
              <a:t>Closing Thoughts and Q/A</a:t>
            </a:r>
            <a:endParaRPr/>
          </a:p>
        </p:txBody>
      </p:sp>
      <p:sp>
        <p:nvSpPr>
          <p:cNvPr id="118" name="Google Shape;118;p11"/>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p>
            <a:pPr marL="228600" lvl="0" indent="-76200" algn="l" rtl="0">
              <a:lnSpc>
                <a:spcPct val="90000"/>
              </a:lnSpc>
              <a:spcBef>
                <a:spcPts val="0"/>
              </a:spcBef>
              <a:spcAft>
                <a:spcPts val="0"/>
              </a:spcAft>
              <a:buClr>
                <a:srgbClr val="404040"/>
              </a:buClr>
              <a:buSzPts val="2400"/>
              <a:buNone/>
            </a:pPr>
            <a:endParaRPr/>
          </a:p>
        </p:txBody>
      </p:sp>
      <p:sp>
        <p:nvSpPr>
          <p:cNvPr id="119" name="Google Shape;119;p11"/>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2"/>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None/>
            </a:pPr>
            <a:r>
              <a:rPr lang="en-US"/>
              <a:t>Resources</a:t>
            </a:r>
            <a:endParaRPr/>
          </a:p>
        </p:txBody>
      </p:sp>
      <p:sp>
        <p:nvSpPr>
          <p:cNvPr id="125" name="Google Shape;125;p12"/>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p>
            <a:pPr marL="228600" lvl="0" indent="0" algn="l" rtl="0">
              <a:lnSpc>
                <a:spcPct val="90000"/>
              </a:lnSpc>
              <a:spcBef>
                <a:spcPts val="0"/>
              </a:spcBef>
              <a:spcAft>
                <a:spcPts val="0"/>
              </a:spcAft>
              <a:buNone/>
            </a:pPr>
            <a:r>
              <a:rPr lang="en-US" u="sng">
                <a:solidFill>
                  <a:schemeClr val="hlink"/>
                </a:solidFill>
                <a:hlinkClick r:id="rId3"/>
              </a:rPr>
              <a:t>https://accjc.org/wp-content/uploads/Policy-on-Distance-and-on-Correspondence-Education.pdf</a:t>
            </a:r>
            <a:endParaRPr/>
          </a:p>
          <a:p>
            <a:pPr marL="228600" lvl="0" indent="0" algn="l" rtl="0">
              <a:lnSpc>
                <a:spcPct val="90000"/>
              </a:lnSpc>
              <a:spcBef>
                <a:spcPts val="0"/>
              </a:spcBef>
              <a:spcAft>
                <a:spcPts val="0"/>
              </a:spcAft>
              <a:buNone/>
            </a:pPr>
            <a:endParaRPr/>
          </a:p>
          <a:p>
            <a:pPr marL="228600" lvl="0" indent="0" algn="l" rtl="0">
              <a:lnSpc>
                <a:spcPct val="90000"/>
              </a:lnSpc>
              <a:spcBef>
                <a:spcPts val="0"/>
              </a:spcBef>
              <a:spcAft>
                <a:spcPts val="0"/>
              </a:spcAft>
              <a:buNone/>
            </a:pPr>
            <a:r>
              <a:rPr lang="en-US"/>
              <a:t>Distance Education Review Guidelines (see Appendix E in the Guide to Institutional Self Evaluation, Improvement, and Peer Review)</a:t>
            </a:r>
            <a:endParaRPr/>
          </a:p>
          <a:p>
            <a:pPr marL="228600" lvl="0" indent="0" algn="l" rtl="0">
              <a:lnSpc>
                <a:spcPct val="90000"/>
              </a:lnSpc>
              <a:spcBef>
                <a:spcPts val="0"/>
              </a:spcBef>
              <a:spcAft>
                <a:spcPts val="0"/>
              </a:spcAft>
              <a:buNone/>
            </a:pPr>
            <a:r>
              <a:rPr lang="en-US" u="sng">
                <a:solidFill>
                  <a:schemeClr val="hlink"/>
                </a:solidFill>
                <a:hlinkClick r:id="rId4"/>
              </a:rPr>
              <a:t>https://accjc.org/wp-content/uploads/Guide-to-Institutional-Self-Evaluation-Improvement-and-Peer-Review.pdf</a:t>
            </a:r>
            <a:endParaRPr/>
          </a:p>
          <a:p>
            <a:pPr marL="228600" lvl="0" indent="0" algn="l" rtl="0">
              <a:lnSpc>
                <a:spcPct val="90000"/>
              </a:lnSpc>
              <a:spcBef>
                <a:spcPts val="0"/>
              </a:spcBef>
              <a:spcAft>
                <a:spcPts val="0"/>
              </a:spcAft>
              <a:buNone/>
            </a:pPr>
            <a:endParaRPr/>
          </a:p>
          <a:p>
            <a:pPr marL="228600" lvl="0" indent="-76200" algn="l" rtl="0">
              <a:lnSpc>
                <a:spcPct val="90000"/>
              </a:lnSpc>
              <a:spcBef>
                <a:spcPts val="1000"/>
              </a:spcBef>
              <a:spcAft>
                <a:spcPts val="0"/>
              </a:spcAft>
              <a:buClr>
                <a:srgbClr val="404040"/>
              </a:buClr>
              <a:buSzPts val="2400"/>
              <a:buNone/>
            </a:pPr>
            <a:endParaRPr/>
          </a:p>
        </p:txBody>
      </p:sp>
      <p:sp>
        <p:nvSpPr>
          <p:cNvPr id="126" name="Google Shape;126;p12"/>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3"/>
          <p:cNvSpPr txBox="1">
            <a:spLocks noGrp="1"/>
          </p:cNvSpPr>
          <p:nvPr>
            <p:ph type="title"/>
          </p:nvPr>
        </p:nvSpPr>
        <p:spPr>
          <a:xfrm>
            <a:off x="959005" y="4683512"/>
            <a:ext cx="10432249" cy="173666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None/>
            </a:pPr>
            <a:r>
              <a:rPr lang="en-US"/>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g1147628b966_3_0"/>
          <p:cNvSpPr txBox="1">
            <a:spLocks noGrp="1"/>
          </p:cNvSpPr>
          <p:nvPr>
            <p:ph type="title"/>
          </p:nvPr>
        </p:nvSpPr>
        <p:spPr>
          <a:xfrm>
            <a:off x="3295515" y="403412"/>
            <a:ext cx="80583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Presenters</a:t>
            </a:r>
            <a:endParaRPr/>
          </a:p>
        </p:txBody>
      </p:sp>
      <p:sp>
        <p:nvSpPr>
          <p:cNvPr id="49" name="Google Shape;49;g1147628b966_3_0"/>
          <p:cNvSpPr txBox="1">
            <a:spLocks noGrp="1"/>
          </p:cNvSpPr>
          <p:nvPr>
            <p:ph type="body" idx="1"/>
          </p:nvPr>
        </p:nvSpPr>
        <p:spPr>
          <a:xfrm>
            <a:off x="829994" y="2662568"/>
            <a:ext cx="10523700" cy="3569400"/>
          </a:xfrm>
          <a:prstGeom prst="rect">
            <a:avLst/>
          </a:prstGeom>
        </p:spPr>
        <p:txBody>
          <a:bodyPr spcFirstLastPara="1" wrap="square" lIns="91425" tIns="45700" rIns="91425" bIns="45700" anchor="t" anchorCtr="0">
            <a:noAutofit/>
          </a:bodyPr>
          <a:lstStyle/>
          <a:p>
            <a:pPr marL="0" lvl="0" indent="0" algn="l" rtl="0">
              <a:lnSpc>
                <a:spcPct val="200000"/>
              </a:lnSpc>
              <a:spcBef>
                <a:spcPts val="1000"/>
              </a:spcBef>
              <a:spcAft>
                <a:spcPts val="0"/>
              </a:spcAft>
              <a:buNone/>
            </a:pPr>
            <a:r>
              <a:rPr lang="en-US" sz="3200" dirty="0">
                <a:latin typeface="+mn-lt"/>
              </a:rPr>
              <a:t>Karla Kirk, ASCCC North Representative</a:t>
            </a:r>
          </a:p>
          <a:p>
            <a:pPr marL="0" marR="0">
              <a:lnSpc>
                <a:spcPct val="200000"/>
              </a:lnSpc>
              <a:spcBef>
                <a:spcPts val="0"/>
              </a:spcBef>
              <a:spcAft>
                <a:spcPts val="0"/>
              </a:spcAft>
            </a:pPr>
            <a:r>
              <a:rPr lang="en-US" sz="3200" dirty="0">
                <a:effectLst/>
                <a:latin typeface="+mn-lt"/>
                <a:ea typeface="Calibri" panose="020F0502020204030204" pitchFamily="34" charset="0"/>
              </a:rPr>
              <a:t>Gohar </a:t>
            </a:r>
            <a:r>
              <a:rPr lang="en-US" sz="3200" dirty="0" err="1">
                <a:effectLst/>
                <a:latin typeface="+mn-lt"/>
                <a:ea typeface="Calibri" panose="020F0502020204030204" pitchFamily="34" charset="0"/>
              </a:rPr>
              <a:t>Momjian</a:t>
            </a:r>
            <a:r>
              <a:rPr lang="en-US" sz="3200" dirty="0">
                <a:effectLst/>
                <a:latin typeface="+mn-lt"/>
                <a:ea typeface="Calibri" panose="020F0502020204030204" pitchFamily="34" charset="0"/>
              </a:rPr>
              <a:t>, Ed.D., Vice President ACCJC</a:t>
            </a:r>
          </a:p>
          <a:p>
            <a:pPr marL="0" lvl="0" indent="0" algn="l" rtl="0">
              <a:spcBef>
                <a:spcPts val="1000"/>
              </a:spcBef>
              <a:spcAft>
                <a:spcPts val="0"/>
              </a:spcAft>
              <a:buNone/>
            </a:pPr>
            <a:endParaRPr dirty="0"/>
          </a:p>
        </p:txBody>
      </p:sp>
      <p:sp>
        <p:nvSpPr>
          <p:cNvPr id="50" name="Google Shape;50;g1147628b966_3_0"/>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2"/>
          <p:cNvSpPr txBox="1">
            <a:spLocks noGrp="1"/>
          </p:cNvSpPr>
          <p:nvPr>
            <p:ph type="title"/>
          </p:nvPr>
        </p:nvSpPr>
        <p:spPr>
          <a:xfrm>
            <a:off x="3295515" y="403412"/>
            <a:ext cx="8058283"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a:t>Our Session Today</a:t>
            </a:r>
            <a:endParaRPr/>
          </a:p>
        </p:txBody>
      </p:sp>
      <p:sp>
        <p:nvSpPr>
          <p:cNvPr id="56" name="Google Shape;56;p2"/>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404040"/>
              </a:buClr>
              <a:buSzPts val="2000"/>
              <a:buFont typeface="Arial"/>
              <a:buNone/>
            </a:pPr>
            <a:r>
              <a:rPr lang="en-US" sz="2000"/>
              <a:t>In response to the recent pandemic, many California community colleges increased the number of courses and programs offered online. While colleges expand DE offerings and grapple with plans for the continuation and assessment of DE work,  we all could benefit from a focused discussion on how exactly distance education figures into the accreditation process. The ACCJC is required by federal regulations to review the quality of distance education as well as correspondence education. Join us for a discussion about what constitutes quality distance education, and how to ensure that your courses and programs meet the standards. Together we will explore successful strategies being used to ensure the expected rigor and compliance to the standards as it relates to this instructional modality. </a:t>
            </a:r>
            <a:endParaRPr/>
          </a:p>
        </p:txBody>
      </p:sp>
      <p:sp>
        <p:nvSpPr>
          <p:cNvPr id="57" name="Google Shape;57;p2"/>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3"/>
          <p:cNvSpPr txBox="1">
            <a:spLocks noGrp="1"/>
          </p:cNvSpPr>
          <p:nvPr>
            <p:ph type="title"/>
          </p:nvPr>
        </p:nvSpPr>
        <p:spPr>
          <a:xfrm>
            <a:off x="3295515" y="403412"/>
            <a:ext cx="8058283"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a:t>Framing our Session</a:t>
            </a:r>
            <a:endParaRPr/>
          </a:p>
        </p:txBody>
      </p:sp>
      <p:sp>
        <p:nvSpPr>
          <p:cNvPr id="65" name="Google Shape;65;p3"/>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404040"/>
              </a:buClr>
              <a:buSzPts val="2400"/>
              <a:buFont typeface="Arial"/>
              <a:buNone/>
            </a:pPr>
            <a:r>
              <a:rPr lang="en-US"/>
              <a:t>Value of Reflection: opportunities to grow as educators to support our students in their educational journey.</a:t>
            </a:r>
            <a:endParaRPr/>
          </a:p>
        </p:txBody>
      </p:sp>
      <p:sp>
        <p:nvSpPr>
          <p:cNvPr id="66" name="Google Shape;66;p3"/>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4</a:t>
            </a:fld>
            <a:endParaRPr/>
          </a:p>
        </p:txBody>
      </p:sp>
      <p:pic>
        <p:nvPicPr>
          <p:cNvPr id="3" name="Picture 2" descr="A picture containing plant, flower&#10;&#10;Description automatically generated">
            <a:extLst>
              <a:ext uri="{FF2B5EF4-FFF2-40B4-BE49-F238E27FC236}">
                <a16:creationId xmlns:a16="http://schemas.microsoft.com/office/drawing/2014/main" id="{8F532A25-0402-4C54-AE31-E84135268D0B}"/>
              </a:ext>
            </a:extLst>
          </p:cNvPr>
          <p:cNvPicPr>
            <a:picLocks noChangeAspect="1"/>
          </p:cNvPicPr>
          <p:nvPr/>
        </p:nvPicPr>
        <p:blipFill>
          <a:blip r:embed="rId3"/>
          <a:stretch>
            <a:fillRect/>
          </a:stretch>
        </p:blipFill>
        <p:spPr>
          <a:xfrm>
            <a:off x="3143043" y="3531474"/>
            <a:ext cx="5167668" cy="3021651"/>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4"/>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None/>
            </a:pPr>
            <a:r>
              <a:rPr lang="en-US"/>
              <a:t>ACCJC Policy Expectations: Baseline Benchmark</a:t>
            </a:r>
            <a:endParaRPr/>
          </a:p>
        </p:txBody>
      </p:sp>
      <p:sp>
        <p:nvSpPr>
          <p:cNvPr id="74" name="Google Shape;74;p4"/>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US"/>
              <a:t>Quality, accountability, and focus on student outcomes per Accreditation Standards and Policies</a:t>
            </a:r>
            <a:endParaRPr/>
          </a:p>
          <a:p>
            <a:pPr marL="0" lvl="0" indent="0" algn="l" rtl="0">
              <a:lnSpc>
                <a:spcPct val="90000"/>
              </a:lnSpc>
              <a:spcBef>
                <a:spcPts val="0"/>
              </a:spcBef>
              <a:spcAft>
                <a:spcPts val="0"/>
              </a:spcAft>
              <a:buNone/>
            </a:pPr>
            <a:endParaRPr/>
          </a:p>
          <a:p>
            <a:pPr marL="685800" lvl="0" indent="-228600" algn="l" rtl="0">
              <a:lnSpc>
                <a:spcPct val="90000"/>
              </a:lnSpc>
              <a:spcBef>
                <a:spcPts val="0"/>
              </a:spcBef>
              <a:spcAft>
                <a:spcPts val="0"/>
              </a:spcAft>
              <a:buClr>
                <a:srgbClr val="404040"/>
              </a:buClr>
              <a:buSzPts val="2400"/>
              <a:buChar char="•"/>
            </a:pPr>
            <a:r>
              <a:rPr lang="en-US"/>
              <a:t>Federal regulations and ACCJC purview</a:t>
            </a:r>
            <a:endParaRPr/>
          </a:p>
          <a:p>
            <a:pPr marL="685800" lvl="0" indent="-228600" algn="l" rtl="0">
              <a:lnSpc>
                <a:spcPct val="90000"/>
              </a:lnSpc>
              <a:spcBef>
                <a:spcPts val="1000"/>
              </a:spcBef>
              <a:spcAft>
                <a:spcPts val="0"/>
              </a:spcAft>
              <a:buClr>
                <a:srgbClr val="404040"/>
              </a:buClr>
              <a:buSzPts val="2400"/>
              <a:buChar char="•"/>
            </a:pPr>
            <a:r>
              <a:rPr lang="en-US"/>
              <a:t>Revised </a:t>
            </a:r>
            <a:r>
              <a:rPr lang="en-US" u="sng">
                <a:solidFill>
                  <a:schemeClr val="hlink"/>
                </a:solidFill>
                <a:hlinkClick r:id="rId3"/>
              </a:rPr>
              <a:t>Policy on Distance and on Correspondence Education</a:t>
            </a:r>
            <a:r>
              <a:rPr lang="en-US"/>
              <a:t> (June 2021)</a:t>
            </a:r>
            <a:endParaRPr/>
          </a:p>
          <a:p>
            <a:pPr marL="685800" lvl="0" indent="-228600" algn="l" rtl="0">
              <a:lnSpc>
                <a:spcPct val="90000"/>
              </a:lnSpc>
              <a:spcBef>
                <a:spcPts val="1000"/>
              </a:spcBef>
              <a:spcAft>
                <a:spcPts val="0"/>
              </a:spcAft>
              <a:buClr>
                <a:srgbClr val="404040"/>
              </a:buClr>
              <a:buSzPts val="2400"/>
              <a:buChar char="•"/>
            </a:pPr>
            <a:r>
              <a:rPr lang="en-US"/>
              <a:t>Definitions</a:t>
            </a:r>
            <a:endParaRPr/>
          </a:p>
          <a:p>
            <a:pPr marL="1143000" lvl="1" indent="-266700" algn="l" rtl="0">
              <a:lnSpc>
                <a:spcPct val="90000"/>
              </a:lnSpc>
              <a:spcBef>
                <a:spcPts val="1000"/>
              </a:spcBef>
              <a:spcAft>
                <a:spcPts val="0"/>
              </a:spcAft>
              <a:buClr>
                <a:srgbClr val="404040"/>
              </a:buClr>
              <a:buSzPts val="2400"/>
              <a:buChar char="•"/>
            </a:pPr>
            <a:r>
              <a:rPr lang="en-US"/>
              <a:t>What is Distance Education</a:t>
            </a:r>
            <a:endParaRPr/>
          </a:p>
          <a:p>
            <a:pPr marL="1143000" lvl="1" indent="-266700" algn="l" rtl="0">
              <a:lnSpc>
                <a:spcPct val="90000"/>
              </a:lnSpc>
              <a:spcBef>
                <a:spcPts val="1000"/>
              </a:spcBef>
              <a:spcAft>
                <a:spcPts val="0"/>
              </a:spcAft>
              <a:buClr>
                <a:srgbClr val="404040"/>
              </a:buClr>
              <a:buSzPts val="2400"/>
              <a:buChar char="•"/>
            </a:pPr>
            <a:r>
              <a:rPr lang="en-US"/>
              <a:t>What is </a:t>
            </a:r>
            <a:r>
              <a:rPr lang="en-US" i="1"/>
              <a:t>Substantive </a:t>
            </a:r>
            <a:r>
              <a:rPr lang="en-US"/>
              <a:t>and what is </a:t>
            </a:r>
            <a:r>
              <a:rPr lang="en-US" i="1"/>
              <a:t>Regular</a:t>
            </a:r>
            <a:r>
              <a:rPr lang="en-US"/>
              <a:t> </a:t>
            </a:r>
            <a:endParaRPr/>
          </a:p>
          <a:p>
            <a:pPr marL="228600" lvl="0" indent="0" algn="l" rtl="0">
              <a:lnSpc>
                <a:spcPct val="90000"/>
              </a:lnSpc>
              <a:spcBef>
                <a:spcPts val="1000"/>
              </a:spcBef>
              <a:spcAft>
                <a:spcPts val="0"/>
              </a:spcAft>
              <a:buNone/>
            </a:pPr>
            <a:endParaRPr/>
          </a:p>
        </p:txBody>
      </p:sp>
      <p:sp>
        <p:nvSpPr>
          <p:cNvPr id="75" name="Google Shape;75;p4"/>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5"/>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None/>
            </a:pPr>
            <a:r>
              <a:rPr lang="en-US"/>
              <a:t>Policy Language</a:t>
            </a:r>
            <a:endParaRPr/>
          </a:p>
        </p:txBody>
      </p:sp>
      <p:sp>
        <p:nvSpPr>
          <p:cNvPr id="83" name="Google Shape;83;p5"/>
          <p:cNvSpPr txBox="1">
            <a:spLocks noGrp="1"/>
          </p:cNvSpPr>
          <p:nvPr>
            <p:ph type="body" idx="1"/>
          </p:nvPr>
        </p:nvSpPr>
        <p:spPr>
          <a:xfrm>
            <a:off x="1277650" y="1798320"/>
            <a:ext cx="4922537" cy="439134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US" b="1"/>
              <a:t>Substantive Interaction </a:t>
            </a:r>
            <a:endParaRPr b="1"/>
          </a:p>
          <a:p>
            <a:pPr marL="0" lvl="0" indent="0" algn="l" rtl="0">
              <a:lnSpc>
                <a:spcPct val="90000"/>
              </a:lnSpc>
              <a:spcBef>
                <a:spcPts val="0"/>
              </a:spcBef>
              <a:spcAft>
                <a:spcPts val="0"/>
              </a:spcAft>
              <a:buNone/>
            </a:pPr>
            <a:endParaRPr sz="1600"/>
          </a:p>
          <a:p>
            <a:pPr marL="0" lvl="0" indent="0" algn="l" rtl="0">
              <a:lnSpc>
                <a:spcPct val="90000"/>
              </a:lnSpc>
              <a:spcBef>
                <a:spcPts val="0"/>
              </a:spcBef>
              <a:spcAft>
                <a:spcPts val="0"/>
              </a:spcAft>
              <a:buNone/>
            </a:pPr>
            <a:r>
              <a:rPr lang="en-US" sz="1600"/>
              <a:t>Engaging students in teaching, learning, and assessment, includes at least two of the following—</a:t>
            </a:r>
            <a:endParaRPr sz="1600"/>
          </a:p>
          <a:p>
            <a:pPr marL="228600" lvl="0" indent="0" algn="l" rtl="0">
              <a:lnSpc>
                <a:spcPct val="90000"/>
              </a:lnSpc>
              <a:spcBef>
                <a:spcPts val="1000"/>
              </a:spcBef>
              <a:spcAft>
                <a:spcPts val="0"/>
              </a:spcAft>
              <a:buNone/>
            </a:pPr>
            <a:r>
              <a:rPr lang="en-US" sz="1600"/>
              <a:t>a) Providing direct instruction;</a:t>
            </a:r>
            <a:endParaRPr sz="1600"/>
          </a:p>
          <a:p>
            <a:pPr marL="228600" lvl="0" indent="0" algn="l" rtl="0">
              <a:lnSpc>
                <a:spcPct val="90000"/>
              </a:lnSpc>
              <a:spcBef>
                <a:spcPts val="1000"/>
              </a:spcBef>
              <a:spcAft>
                <a:spcPts val="0"/>
              </a:spcAft>
              <a:buNone/>
            </a:pPr>
            <a:r>
              <a:rPr lang="en-US" sz="1600"/>
              <a:t>b) Assessing or providing feedback on a student's coursework;</a:t>
            </a:r>
            <a:endParaRPr sz="1600"/>
          </a:p>
          <a:p>
            <a:pPr marL="228600" lvl="0" indent="0" algn="l" rtl="0">
              <a:lnSpc>
                <a:spcPct val="90000"/>
              </a:lnSpc>
              <a:spcBef>
                <a:spcPts val="1000"/>
              </a:spcBef>
              <a:spcAft>
                <a:spcPts val="0"/>
              </a:spcAft>
              <a:buNone/>
            </a:pPr>
            <a:r>
              <a:rPr lang="en-US" sz="1600"/>
              <a:t>c) Providing information or responding to questions about the content of a course or competency;</a:t>
            </a:r>
            <a:endParaRPr sz="1600"/>
          </a:p>
          <a:p>
            <a:pPr marL="228600" lvl="0" indent="0" algn="l" rtl="0">
              <a:lnSpc>
                <a:spcPct val="90000"/>
              </a:lnSpc>
              <a:spcBef>
                <a:spcPts val="1000"/>
              </a:spcBef>
              <a:spcAft>
                <a:spcPts val="0"/>
              </a:spcAft>
              <a:buNone/>
            </a:pPr>
            <a:r>
              <a:rPr lang="en-US" sz="1600"/>
              <a:t>d) Facilitating a group discussion regarding the content of a course or competency; or</a:t>
            </a:r>
            <a:endParaRPr sz="1600"/>
          </a:p>
          <a:p>
            <a:pPr marL="228600" lvl="0" indent="0" algn="l" rtl="0">
              <a:lnSpc>
                <a:spcPct val="90000"/>
              </a:lnSpc>
              <a:spcBef>
                <a:spcPts val="1000"/>
              </a:spcBef>
              <a:spcAft>
                <a:spcPts val="0"/>
              </a:spcAft>
              <a:buNone/>
            </a:pPr>
            <a:r>
              <a:rPr lang="en-US" sz="1600"/>
              <a:t>e) Other instructional activities approved by the institution's or program's accrediting agency.</a:t>
            </a:r>
            <a:endParaRPr sz="1600"/>
          </a:p>
        </p:txBody>
      </p:sp>
      <p:sp>
        <p:nvSpPr>
          <p:cNvPr id="84" name="Google Shape;84;p5"/>
          <p:cNvSpPr txBox="1">
            <a:spLocks noGrp="1"/>
          </p:cNvSpPr>
          <p:nvPr>
            <p:ph type="body" idx="2"/>
          </p:nvPr>
        </p:nvSpPr>
        <p:spPr>
          <a:xfrm>
            <a:off x="6388259" y="1798320"/>
            <a:ext cx="4948881" cy="439134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US" b="1"/>
              <a:t>Regular Interaction</a:t>
            </a:r>
            <a:endParaRPr b="1"/>
          </a:p>
          <a:p>
            <a:pPr marL="0" lvl="0" indent="0" algn="l" rtl="0">
              <a:lnSpc>
                <a:spcPct val="90000"/>
              </a:lnSpc>
              <a:spcBef>
                <a:spcPts val="1000"/>
              </a:spcBef>
              <a:spcAft>
                <a:spcPts val="0"/>
              </a:spcAft>
              <a:buNone/>
            </a:pPr>
            <a:r>
              <a:rPr lang="en-US" sz="1600"/>
              <a:t>Regular interaction </a:t>
            </a:r>
            <a:r>
              <a:rPr lang="en-US" sz="1600" i="1"/>
              <a:t>between a student and an instructor</a:t>
            </a:r>
            <a:r>
              <a:rPr lang="en-US" sz="1600"/>
              <a:t> or instructors by, prior to the student's completion of a course or competency—</a:t>
            </a:r>
            <a:endParaRPr/>
          </a:p>
          <a:p>
            <a:pPr marL="228600" lvl="0" indent="0" algn="l" rtl="0">
              <a:lnSpc>
                <a:spcPct val="90000"/>
              </a:lnSpc>
              <a:spcBef>
                <a:spcPts val="1000"/>
              </a:spcBef>
              <a:spcAft>
                <a:spcPts val="0"/>
              </a:spcAft>
              <a:buNone/>
            </a:pPr>
            <a:r>
              <a:rPr lang="en-US" sz="1600"/>
              <a:t>a) Providing the opportunity for substantive interactions with the student on a predictable and regular basis commensurate with the length of time and the amount of content in the course or competency; and</a:t>
            </a:r>
            <a:endParaRPr/>
          </a:p>
          <a:p>
            <a:pPr marL="228600" lvl="0" indent="0" algn="l" rtl="0">
              <a:lnSpc>
                <a:spcPct val="90000"/>
              </a:lnSpc>
              <a:spcBef>
                <a:spcPts val="1000"/>
              </a:spcBef>
              <a:spcAft>
                <a:spcPts val="0"/>
              </a:spcAft>
              <a:buNone/>
            </a:pPr>
            <a:r>
              <a:rPr lang="en-US" sz="1600"/>
              <a:t>b) Monitoring the student's academic engagement and success and ensuring that an instructor is responsible for promptly and proactively engaging in substantive interaction with the student when needed on the basis of such monitoring, or upon request by the student</a:t>
            </a:r>
            <a:endParaRPr/>
          </a:p>
        </p:txBody>
      </p:sp>
      <p:sp>
        <p:nvSpPr>
          <p:cNvPr id="85" name="Google Shape;85;p5"/>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6"/>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None/>
            </a:pPr>
            <a:r>
              <a:rPr lang="en-US"/>
              <a:t>Breakout Activity: </a:t>
            </a:r>
            <a:endParaRPr/>
          </a:p>
        </p:txBody>
      </p:sp>
      <p:sp>
        <p:nvSpPr>
          <p:cNvPr id="93" name="Google Shape;93;p6"/>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404040"/>
              </a:buClr>
              <a:buSzPts val="2400"/>
              <a:buNone/>
            </a:pPr>
            <a:r>
              <a:rPr lang="en-US" dirty="0"/>
              <a:t>At the start of the pandemic, think about the steps that you took in the rapid transition to fully online education.  </a:t>
            </a:r>
          </a:p>
          <a:p>
            <a:pPr marL="0" lvl="0" indent="0" algn="l" rtl="0">
              <a:lnSpc>
                <a:spcPct val="90000"/>
              </a:lnSpc>
              <a:spcBef>
                <a:spcPts val="0"/>
              </a:spcBef>
              <a:spcAft>
                <a:spcPts val="0"/>
              </a:spcAft>
              <a:buClr>
                <a:srgbClr val="404040"/>
              </a:buClr>
              <a:buSzPts val="2400"/>
              <a:buNone/>
            </a:pPr>
            <a:endParaRPr dirty="0"/>
          </a:p>
          <a:p>
            <a:pPr marL="0" lvl="0" indent="0" algn="l" rtl="0">
              <a:lnSpc>
                <a:spcPct val="90000"/>
              </a:lnSpc>
              <a:spcBef>
                <a:spcPts val="0"/>
              </a:spcBef>
              <a:spcAft>
                <a:spcPts val="0"/>
              </a:spcAft>
              <a:buClr>
                <a:srgbClr val="404040"/>
              </a:buClr>
              <a:buSzPts val="2400"/>
              <a:buNone/>
            </a:pPr>
            <a:r>
              <a:rPr lang="en-US" dirty="0"/>
              <a:t>What did you do to ensure quality instruction and ensure your students were learning?</a:t>
            </a:r>
            <a:endParaRPr dirty="0"/>
          </a:p>
          <a:p>
            <a:pPr marL="0" lvl="0" indent="0" algn="l" rtl="0">
              <a:lnSpc>
                <a:spcPct val="90000"/>
              </a:lnSpc>
              <a:spcBef>
                <a:spcPts val="1000"/>
              </a:spcBef>
              <a:spcAft>
                <a:spcPts val="0"/>
              </a:spcAft>
              <a:buClr>
                <a:srgbClr val="404040"/>
              </a:buClr>
              <a:buSzPts val="2400"/>
              <a:buNone/>
            </a:pPr>
            <a:r>
              <a:rPr lang="en-US" dirty="0"/>
              <a:t>Share your top three resources and/or strategies from your college that were most effective.</a:t>
            </a:r>
            <a:endParaRPr dirty="0"/>
          </a:p>
          <a:p>
            <a:pPr marL="0" lvl="0" indent="0" algn="l" rtl="0">
              <a:lnSpc>
                <a:spcPct val="90000"/>
              </a:lnSpc>
              <a:spcBef>
                <a:spcPts val="1000"/>
              </a:spcBef>
              <a:spcAft>
                <a:spcPts val="0"/>
              </a:spcAft>
              <a:buClr>
                <a:srgbClr val="404040"/>
              </a:buClr>
              <a:buSzPts val="2400"/>
              <a:buNone/>
            </a:pPr>
            <a:endParaRPr dirty="0"/>
          </a:p>
          <a:p>
            <a:pPr marL="0" lvl="0" indent="0" algn="l" rtl="0">
              <a:lnSpc>
                <a:spcPct val="90000"/>
              </a:lnSpc>
              <a:spcBef>
                <a:spcPts val="1000"/>
              </a:spcBef>
              <a:spcAft>
                <a:spcPts val="0"/>
              </a:spcAft>
              <a:buClr>
                <a:srgbClr val="404040"/>
              </a:buClr>
              <a:buSzPts val="2400"/>
              <a:buNone/>
            </a:pPr>
            <a:r>
              <a:rPr lang="en-US" dirty="0"/>
              <a:t>.</a:t>
            </a:r>
            <a:endParaRPr dirty="0"/>
          </a:p>
        </p:txBody>
      </p:sp>
      <p:sp>
        <p:nvSpPr>
          <p:cNvPr id="94" name="Google Shape;94;p6"/>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8"/>
          <p:cNvSpPr txBox="1">
            <a:spLocks noGrp="1"/>
          </p:cNvSpPr>
          <p:nvPr>
            <p:ph type="title"/>
          </p:nvPr>
        </p:nvSpPr>
        <p:spPr>
          <a:xfrm>
            <a:off x="3295515" y="403412"/>
            <a:ext cx="8058283"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a:t>Strategies and Best Practices</a:t>
            </a:r>
            <a:endParaRPr/>
          </a:p>
        </p:txBody>
      </p:sp>
      <p:sp>
        <p:nvSpPr>
          <p:cNvPr id="102" name="Google Shape;102;p8"/>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404040"/>
              </a:buClr>
              <a:buSzPts val="2400"/>
              <a:buFont typeface="Arial"/>
              <a:buNone/>
            </a:pPr>
            <a:r>
              <a:rPr lang="en-US" sz="3600" dirty="0"/>
              <a:t>Report out on strategies and best practices from your group</a:t>
            </a:r>
            <a:endParaRPr sz="3600" dirty="0"/>
          </a:p>
        </p:txBody>
      </p:sp>
      <p:sp>
        <p:nvSpPr>
          <p:cNvPr id="103" name="Google Shape;103;p8"/>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7"/>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None/>
            </a:pPr>
            <a:r>
              <a:rPr lang="en-US"/>
              <a:t>Instructional Interpretation and Peer Review Implementation</a:t>
            </a:r>
            <a:endParaRPr/>
          </a:p>
        </p:txBody>
      </p:sp>
      <p:sp>
        <p:nvSpPr>
          <p:cNvPr id="111" name="Google Shape;111;p7"/>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rgbClr val="404040"/>
              </a:buClr>
              <a:buSzPts val="2400"/>
              <a:buChar char="•"/>
            </a:pPr>
            <a:r>
              <a:rPr lang="en-US"/>
              <a:t>Distance Education Protocol</a:t>
            </a:r>
            <a:endParaRPr/>
          </a:p>
          <a:p>
            <a:pPr marL="685800" lvl="1" indent="-228600" algn="l" rtl="0">
              <a:lnSpc>
                <a:spcPct val="90000"/>
              </a:lnSpc>
              <a:spcBef>
                <a:spcPts val="0"/>
              </a:spcBef>
              <a:spcAft>
                <a:spcPts val="0"/>
              </a:spcAft>
              <a:buSzPts val="1800"/>
              <a:buChar char="•"/>
            </a:pPr>
            <a:r>
              <a:rPr lang="en-US"/>
              <a:t>Random sampling of archived courses from prior semester (5% not to exceed 50)</a:t>
            </a:r>
            <a:endParaRPr/>
          </a:p>
          <a:p>
            <a:pPr marL="685800" lvl="1" indent="-228600" algn="l" rtl="0">
              <a:lnSpc>
                <a:spcPct val="90000"/>
              </a:lnSpc>
              <a:spcBef>
                <a:spcPts val="0"/>
              </a:spcBef>
              <a:spcAft>
                <a:spcPts val="0"/>
              </a:spcAft>
              <a:buSzPts val="1800"/>
              <a:buChar char="•"/>
            </a:pPr>
            <a:r>
              <a:rPr lang="en-US"/>
              <a:t>Substantive and regular interaction</a:t>
            </a:r>
            <a:endParaRPr/>
          </a:p>
          <a:p>
            <a:pPr marL="685800" lvl="1" indent="-228600" algn="l" rtl="0">
              <a:lnSpc>
                <a:spcPct val="90000"/>
              </a:lnSpc>
              <a:spcBef>
                <a:spcPts val="0"/>
              </a:spcBef>
              <a:spcAft>
                <a:spcPts val="0"/>
              </a:spcAft>
              <a:buSzPts val="1800"/>
              <a:buChar char="•"/>
            </a:pPr>
            <a:r>
              <a:rPr lang="en-US"/>
              <a:t>Equitable services</a:t>
            </a:r>
            <a:endParaRPr/>
          </a:p>
          <a:p>
            <a:pPr marL="685800" lvl="1" indent="-228600" algn="l" rtl="0">
              <a:lnSpc>
                <a:spcPct val="90000"/>
              </a:lnSpc>
              <a:spcBef>
                <a:spcPts val="0"/>
              </a:spcBef>
              <a:spcAft>
                <a:spcPts val="0"/>
              </a:spcAft>
              <a:buSzPts val="1800"/>
              <a:buChar char="•"/>
            </a:pPr>
            <a:r>
              <a:rPr lang="en-US"/>
              <a:t>Student authentication</a:t>
            </a:r>
            <a:endParaRPr/>
          </a:p>
          <a:p>
            <a:pPr marL="228600" lvl="0" indent="0" algn="l" rtl="0">
              <a:lnSpc>
                <a:spcPct val="90000"/>
              </a:lnSpc>
              <a:spcBef>
                <a:spcPts val="0"/>
              </a:spcBef>
              <a:spcAft>
                <a:spcPts val="0"/>
              </a:spcAft>
              <a:buNone/>
            </a:pPr>
            <a:endParaRPr/>
          </a:p>
          <a:p>
            <a:pPr marL="228600" lvl="0" indent="-228600" algn="l" rtl="0">
              <a:lnSpc>
                <a:spcPct val="90000"/>
              </a:lnSpc>
              <a:spcBef>
                <a:spcPts val="0"/>
              </a:spcBef>
              <a:spcAft>
                <a:spcPts val="0"/>
              </a:spcAft>
              <a:buClr>
                <a:srgbClr val="404040"/>
              </a:buClr>
              <a:buSzPts val="2400"/>
              <a:buChar char="•"/>
            </a:pPr>
            <a:r>
              <a:rPr lang="en-US"/>
              <a:t>Colleges with visits Fall 2022</a:t>
            </a:r>
            <a:endParaRPr/>
          </a:p>
          <a:p>
            <a:pPr marL="685800" lvl="1" indent="-228600" algn="l" rtl="0">
              <a:lnSpc>
                <a:spcPct val="90000"/>
              </a:lnSpc>
              <a:spcBef>
                <a:spcPts val="0"/>
              </a:spcBef>
              <a:spcAft>
                <a:spcPts val="0"/>
              </a:spcAft>
              <a:buSzPts val="1800"/>
              <a:buChar char="•"/>
            </a:pPr>
            <a:r>
              <a:rPr lang="en-US"/>
              <a:t>June 2021 policy elements applied</a:t>
            </a:r>
            <a:endParaRPr/>
          </a:p>
          <a:p>
            <a:pPr marL="228600" lvl="0" indent="0" algn="l" rtl="0">
              <a:lnSpc>
                <a:spcPct val="90000"/>
              </a:lnSpc>
              <a:spcBef>
                <a:spcPts val="1000"/>
              </a:spcBef>
              <a:spcAft>
                <a:spcPts val="0"/>
              </a:spcAft>
              <a:buNone/>
            </a:pPr>
            <a:endParaRPr/>
          </a:p>
          <a:p>
            <a:pPr marL="228600" lvl="0" indent="-76200" algn="l" rtl="0">
              <a:lnSpc>
                <a:spcPct val="90000"/>
              </a:lnSpc>
              <a:spcBef>
                <a:spcPts val="1000"/>
              </a:spcBef>
              <a:spcAft>
                <a:spcPts val="0"/>
              </a:spcAft>
              <a:buClr>
                <a:srgbClr val="404040"/>
              </a:buClr>
              <a:buSzPts val="2400"/>
              <a:buNone/>
            </a:pPr>
            <a:endParaRPr/>
          </a:p>
        </p:txBody>
      </p:sp>
      <p:sp>
        <p:nvSpPr>
          <p:cNvPr id="112" name="Google Shape;112;p7"/>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ASCCC Curriculum Inst. 2020 Theme">
  <a:themeElements>
    <a:clrScheme name="ASCCC Ai 2022 2">
      <a:dk1>
        <a:srgbClr val="4C0061"/>
      </a:dk1>
      <a:lt1>
        <a:srgbClr val="FFFFFF"/>
      </a:lt1>
      <a:dk2>
        <a:srgbClr val="8A528C"/>
      </a:dk2>
      <a:lt2>
        <a:srgbClr val="48A6B3"/>
      </a:lt2>
      <a:accent1>
        <a:srgbClr val="EF6873"/>
      </a:accent1>
      <a:accent2>
        <a:srgbClr val="BF75E7"/>
      </a:accent2>
      <a:accent3>
        <a:srgbClr val="FBF39F"/>
      </a:accent3>
      <a:accent4>
        <a:srgbClr val="AEDA7E"/>
      </a:accent4>
      <a:accent5>
        <a:srgbClr val="8ED4CE"/>
      </a:accent5>
      <a:accent6>
        <a:srgbClr val="D0AAEE"/>
      </a:accent6>
      <a:hlink>
        <a:srgbClr val="8A528C"/>
      </a:hlink>
      <a:folHlink>
        <a:srgbClr val="A375B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790</Words>
  <Application>Microsoft Office PowerPoint</Application>
  <PresentationFormat>Widescreen</PresentationFormat>
  <Paragraphs>95</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Palatino</vt:lpstr>
      <vt:lpstr>ASCCC Curriculum Inst. 2020 Theme</vt:lpstr>
      <vt:lpstr>Distance Education: You, Your Students, and ACCJC </vt:lpstr>
      <vt:lpstr>Presenters</vt:lpstr>
      <vt:lpstr>Our Session Today</vt:lpstr>
      <vt:lpstr>Framing our Session</vt:lpstr>
      <vt:lpstr>ACCJC Policy Expectations: Baseline Benchmark</vt:lpstr>
      <vt:lpstr>Policy Language</vt:lpstr>
      <vt:lpstr>Breakout Activity: </vt:lpstr>
      <vt:lpstr>Strategies and Best Practices</vt:lpstr>
      <vt:lpstr>Instructional Interpretation and Peer Review Implementation</vt:lpstr>
      <vt:lpstr>Closing Thoughts and Q/A</vt:lpstr>
      <vt:lpstr>Resources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Distance Education: You, Your Students, and ACCJC </dc:title>
  <dc:creator>Karla Kirk</dc:creator>
  <cp:lastModifiedBy>Karla Kirk</cp:lastModifiedBy>
  <cp:revision>5</cp:revision>
  <dcterms:created xsi:type="dcterms:W3CDTF">2022-02-10T21:01:08Z</dcterms:created>
  <dcterms:modified xsi:type="dcterms:W3CDTF">2022-02-24T23:22:24Z</dcterms:modified>
</cp:coreProperties>
</file>