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7" r:id="rId3"/>
    <p:sldId id="276" r:id="rId4"/>
    <p:sldId id="280" r:id="rId5"/>
    <p:sldId id="281" r:id="rId6"/>
    <p:sldId id="282" r:id="rId7"/>
    <p:sldId id="262" r:id="rId8"/>
    <p:sldId id="271" r:id="rId9"/>
    <p:sldId id="275" r:id="rId10"/>
    <p:sldId id="284" r:id="rId11"/>
    <p:sldId id="274" r:id="rId12"/>
    <p:sldId id="278" r:id="rId13"/>
    <p:sldId id="285" r:id="rId14"/>
    <p:sldId id="258" r:id="rId15"/>
    <p:sldId id="279" r:id="rId16"/>
    <p:sldId id="283" r:id="rId17"/>
    <p:sldId id="286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/>
              <a:t>Number</a:t>
            </a:r>
            <a:r>
              <a:rPr lang="en-US" baseline="0" dirty="0" smtClean="0"/>
              <a:t> of ADT’s Awarded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EF7A0748-923A-4C0E-B85B-ADD1A2487269}" type="VALUE">
                      <a:rPr lang="en-US" sz="12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612-4BD9-8577-024C50231EF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B445664-03D4-47F3-811C-6D0B0809D458}" type="VALUE">
                      <a:rPr lang="en-US" sz="12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12-4BD9-8577-024C50231EF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E6C60B8-8EFD-4038-8AC4-BE29AF4E984B}" type="VALUE">
                      <a:rPr lang="en-US" sz="12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612-4BD9-8577-024C50231EF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235A8B91-87EA-4C84-8FA6-E52A4247254B}" type="VALUE">
                      <a:rPr lang="en-US" sz="12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612-4BD9-8577-024C50231EF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26A6E075-D855-4690-B82A-B0977A4624A2}" type="VALUE">
                      <a:rPr lang="en-US" sz="12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612-4BD9-8577-024C50231EF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2EB9C86A-6D7E-490F-A7FF-82682A9F0485}" type="VALUE">
                      <a:rPr lang="en-US" sz="12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612-4BD9-8577-024C50231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Sheet1!$A$1:$A$6</c:f>
              <c:strCache>
                <c:ptCount val="6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722</c:v>
                </c:pt>
                <c:pt idx="1">
                  <c:v>2164</c:v>
                </c:pt>
                <c:pt idx="2">
                  <c:v>11452</c:v>
                </c:pt>
                <c:pt idx="3">
                  <c:v>20745</c:v>
                </c:pt>
                <c:pt idx="4">
                  <c:v>30868</c:v>
                </c:pt>
                <c:pt idx="5">
                  <c:v>38479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612-4BD9-8577-024C50231E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5196728"/>
        <c:axId val="195197512"/>
      </c:lineChart>
      <c:catAx>
        <c:axId val="19519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197512"/>
        <c:crosses val="autoZero"/>
        <c:auto val="1"/>
        <c:lblAlgn val="ctr"/>
        <c:lblOffset val="100"/>
        <c:noMultiLvlLbl val="0"/>
      </c:catAx>
      <c:valAx>
        <c:axId val="195197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196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Associate Degree for Transfer by Ethnicity/Race</a:t>
            </a:r>
            <a:endParaRPr lang="en-US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ETHNICITY!$A$2</c:f>
              <c:strCache>
                <c:ptCount val="1"/>
                <c:pt idx="0">
                  <c:v>African American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ETHNICITY!$B$1:$F$1</c:f>
              <c:strCache>
                <c:ptCount val="5"/>
                <c:pt idx="0">
                  <c:v>Annual 2012-2013</c:v>
                </c:pt>
                <c:pt idx="1">
                  <c:v>Annual 2013-2014</c:v>
                </c:pt>
                <c:pt idx="2">
                  <c:v>Annual 2014-2015</c:v>
                </c:pt>
                <c:pt idx="3">
                  <c:v>Annual 2015-2016</c:v>
                </c:pt>
                <c:pt idx="4">
                  <c:v>Annual 2016-2017</c:v>
                </c:pt>
              </c:strCache>
            </c:strRef>
          </c:cat>
          <c:val>
            <c:numRef>
              <c:f>ETHNICITY!$B$2:$F$2</c:f>
              <c:numCache>
                <c:formatCode>General</c:formatCode>
                <c:ptCount val="5"/>
                <c:pt idx="0">
                  <c:v>155</c:v>
                </c:pt>
                <c:pt idx="1">
                  <c:v>335</c:v>
                </c:pt>
                <c:pt idx="2">
                  <c:v>715</c:v>
                </c:pt>
                <c:pt idx="3">
                  <c:v>1043</c:v>
                </c:pt>
                <c:pt idx="4">
                  <c:v>1424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39-4F3A-8362-4863A9396B42}"/>
            </c:ext>
          </c:extLst>
        </c:ser>
        <c:ser>
          <c:idx val="1"/>
          <c:order val="1"/>
          <c:tx>
            <c:strRef>
              <c:f>ETHNICITY!$A$4</c:f>
              <c:strCache>
                <c:ptCount val="1"/>
                <c:pt idx="0">
                  <c:v>Asian/Filipino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ETHNICITY!$B$1:$F$1</c:f>
              <c:strCache>
                <c:ptCount val="5"/>
                <c:pt idx="0">
                  <c:v>Annual 2012-2013</c:v>
                </c:pt>
                <c:pt idx="1">
                  <c:v>Annual 2013-2014</c:v>
                </c:pt>
                <c:pt idx="2">
                  <c:v>Annual 2014-2015</c:v>
                </c:pt>
                <c:pt idx="3">
                  <c:v>Annual 2015-2016</c:v>
                </c:pt>
                <c:pt idx="4">
                  <c:v>Annual 2016-2017</c:v>
                </c:pt>
              </c:strCache>
            </c:strRef>
          </c:cat>
          <c:val>
            <c:numRef>
              <c:f>ETHNICITY!$B$4:$F$4</c:f>
              <c:numCache>
                <c:formatCode>General</c:formatCode>
                <c:ptCount val="5"/>
                <c:pt idx="0">
                  <c:v>759</c:v>
                </c:pt>
                <c:pt idx="1">
                  <c:v>1642</c:v>
                </c:pt>
                <c:pt idx="2">
                  <c:v>2954</c:v>
                </c:pt>
                <c:pt idx="3">
                  <c:v>4376</c:v>
                </c:pt>
                <c:pt idx="4">
                  <c:v>5320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39-4F3A-8362-4863A9396B42}"/>
            </c:ext>
          </c:extLst>
        </c:ser>
        <c:ser>
          <c:idx val="2"/>
          <c:order val="2"/>
          <c:tx>
            <c:strRef>
              <c:f>ETHNICITY!$A$5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ETHNICITY!$B$1:$F$1</c:f>
              <c:strCache>
                <c:ptCount val="5"/>
                <c:pt idx="0">
                  <c:v>Annual 2012-2013</c:v>
                </c:pt>
                <c:pt idx="1">
                  <c:v>Annual 2013-2014</c:v>
                </c:pt>
                <c:pt idx="2">
                  <c:v>Annual 2014-2015</c:v>
                </c:pt>
                <c:pt idx="3">
                  <c:v>Annual 2015-2016</c:v>
                </c:pt>
                <c:pt idx="4">
                  <c:v>Annual 2016-2017</c:v>
                </c:pt>
              </c:strCache>
            </c:strRef>
          </c:cat>
          <c:val>
            <c:numRef>
              <c:f>ETHNICITY!$B$5:$F$5</c:f>
              <c:numCache>
                <c:formatCode>General</c:formatCode>
                <c:ptCount val="5"/>
                <c:pt idx="0">
                  <c:v>2186</c:v>
                </c:pt>
                <c:pt idx="1">
                  <c:v>5010</c:v>
                </c:pt>
                <c:pt idx="2">
                  <c:v>9034</c:v>
                </c:pt>
                <c:pt idx="3">
                  <c:v>14037</c:v>
                </c:pt>
                <c:pt idx="4">
                  <c:v>17932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39-4F3A-8362-4863A9396B42}"/>
            </c:ext>
          </c:extLst>
        </c:ser>
        <c:ser>
          <c:idx val="3"/>
          <c:order val="3"/>
          <c:tx>
            <c:strRef>
              <c:f>ETHNICITY!$A$9</c:f>
              <c:strCache>
                <c:ptCount val="1"/>
                <c:pt idx="0">
                  <c:v>White, Non-Hispanic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ETHNICITY!$B$1:$F$1</c:f>
              <c:strCache>
                <c:ptCount val="5"/>
                <c:pt idx="0">
                  <c:v>Annual 2012-2013</c:v>
                </c:pt>
                <c:pt idx="1">
                  <c:v>Annual 2013-2014</c:v>
                </c:pt>
                <c:pt idx="2">
                  <c:v>Annual 2014-2015</c:v>
                </c:pt>
                <c:pt idx="3">
                  <c:v>Annual 2015-2016</c:v>
                </c:pt>
                <c:pt idx="4">
                  <c:v>Annual 2016-2017</c:v>
                </c:pt>
              </c:strCache>
            </c:strRef>
          </c:cat>
          <c:val>
            <c:numRef>
              <c:f>ETHNICITY!$B$9:$F$9</c:f>
              <c:numCache>
                <c:formatCode>General</c:formatCode>
                <c:ptCount val="5"/>
                <c:pt idx="0">
                  <c:v>1712</c:v>
                </c:pt>
                <c:pt idx="1">
                  <c:v>3741</c:v>
                </c:pt>
                <c:pt idx="2">
                  <c:v>6425</c:v>
                </c:pt>
                <c:pt idx="3">
                  <c:v>8762</c:v>
                </c:pt>
                <c:pt idx="4">
                  <c:v>10343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A39-4F3A-8362-4863A9396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132184"/>
        <c:axId val="195132576"/>
      </c:lineChart>
      <c:catAx>
        <c:axId val="19513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132576"/>
        <c:crosses val="autoZero"/>
        <c:auto val="1"/>
        <c:lblAlgn val="ctr"/>
        <c:lblOffset val="100"/>
        <c:noMultiLvlLbl val="0"/>
      </c:catAx>
      <c:valAx>
        <c:axId val="19513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132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Associate Degree for Transfer by Gender</a:t>
            </a:r>
            <a:endParaRPr lang="en-US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GENDER!$A$2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GENDER!$B$1:$F$1</c:f>
              <c:strCache>
                <c:ptCount val="5"/>
                <c:pt idx="0">
                  <c:v>Annual 2012-2013</c:v>
                </c:pt>
                <c:pt idx="1">
                  <c:v>Annual 2013-2014</c:v>
                </c:pt>
                <c:pt idx="2">
                  <c:v>Annual 2014-2015</c:v>
                </c:pt>
                <c:pt idx="3">
                  <c:v>Annual 2015-2016</c:v>
                </c:pt>
                <c:pt idx="4">
                  <c:v>Annual 2016-2017</c:v>
                </c:pt>
              </c:strCache>
            </c:strRef>
          </c:cat>
          <c:val>
            <c:numRef>
              <c:f>GENDER!$B$2:$F$2</c:f>
              <c:numCache>
                <c:formatCode>General</c:formatCode>
                <c:ptCount val="5"/>
                <c:pt idx="0">
                  <c:v>3204</c:v>
                </c:pt>
                <c:pt idx="1">
                  <c:v>6657</c:v>
                </c:pt>
                <c:pt idx="2">
                  <c:v>11718</c:v>
                </c:pt>
                <c:pt idx="3">
                  <c:v>17181</c:v>
                </c:pt>
                <c:pt idx="4">
                  <c:v>21380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FE-4A82-8CC1-E98D526192BB}"/>
            </c:ext>
          </c:extLst>
        </c:ser>
        <c:ser>
          <c:idx val="1"/>
          <c:order val="1"/>
          <c:tx>
            <c:strRef>
              <c:f>GENDER!$A$3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GENDER!$B$1:$F$1</c:f>
              <c:strCache>
                <c:ptCount val="5"/>
                <c:pt idx="0">
                  <c:v>Annual 2012-2013</c:v>
                </c:pt>
                <c:pt idx="1">
                  <c:v>Annual 2013-2014</c:v>
                </c:pt>
                <c:pt idx="2">
                  <c:v>Annual 2014-2015</c:v>
                </c:pt>
                <c:pt idx="3">
                  <c:v>Annual 2015-2016</c:v>
                </c:pt>
                <c:pt idx="4">
                  <c:v>Annual 2016-2017</c:v>
                </c:pt>
              </c:strCache>
            </c:strRef>
          </c:cat>
          <c:val>
            <c:numRef>
              <c:f>GENDER!$B$3:$F$3</c:f>
              <c:numCache>
                <c:formatCode>General</c:formatCode>
                <c:ptCount val="5"/>
                <c:pt idx="0">
                  <c:v>2053</c:v>
                </c:pt>
                <c:pt idx="1">
                  <c:v>4900</c:v>
                </c:pt>
                <c:pt idx="2">
                  <c:v>8846</c:v>
                </c:pt>
                <c:pt idx="3">
                  <c:v>13070</c:v>
                </c:pt>
                <c:pt idx="4">
                  <c:v>16085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FE-4A82-8CC1-E98D52619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21168"/>
        <c:axId val="194421560"/>
      </c:lineChart>
      <c:catAx>
        <c:axId val="19442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21560"/>
        <c:crosses val="autoZero"/>
        <c:auto val="1"/>
        <c:lblAlgn val="ctr"/>
        <c:lblOffset val="100"/>
        <c:noMultiLvlLbl val="0"/>
      </c:catAx>
      <c:valAx>
        <c:axId val="19442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2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Associate Degree for Transfer By Age</a:t>
            </a:r>
            <a:endParaRPr lang="en-US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AGE!$A$2</c:f>
              <c:strCache>
                <c:ptCount val="1"/>
                <c:pt idx="0">
                  <c:v>less than 25 years old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AGE!$B$1:$F$1</c:f>
              <c:strCache>
                <c:ptCount val="5"/>
                <c:pt idx="0">
                  <c:v>Annual 2012-2013</c:v>
                </c:pt>
                <c:pt idx="1">
                  <c:v>Annual 2013-2014</c:v>
                </c:pt>
                <c:pt idx="2">
                  <c:v>Annual 2014-2015</c:v>
                </c:pt>
                <c:pt idx="3">
                  <c:v>Annual 2015-2016</c:v>
                </c:pt>
                <c:pt idx="4">
                  <c:v>Annual 2016-2017</c:v>
                </c:pt>
              </c:strCache>
            </c:strRef>
          </c:cat>
          <c:val>
            <c:numRef>
              <c:f>AGE!$B$2:$F$2</c:f>
              <c:numCache>
                <c:formatCode>General</c:formatCode>
                <c:ptCount val="5"/>
                <c:pt idx="0">
                  <c:v>3428</c:v>
                </c:pt>
                <c:pt idx="1">
                  <c:v>7785</c:v>
                </c:pt>
                <c:pt idx="2">
                  <c:v>14127</c:v>
                </c:pt>
                <c:pt idx="3">
                  <c:v>21073</c:v>
                </c:pt>
                <c:pt idx="4">
                  <c:v>26613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CD-4E50-AF16-3AC553DD5781}"/>
            </c:ext>
          </c:extLst>
        </c:ser>
        <c:ser>
          <c:idx val="1"/>
          <c:order val="1"/>
          <c:tx>
            <c:strRef>
              <c:f>AGE!$A$3</c:f>
              <c:strCache>
                <c:ptCount val="1"/>
                <c:pt idx="0">
                  <c:v>25 years or more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AGE!$B$1:$F$1</c:f>
              <c:strCache>
                <c:ptCount val="5"/>
                <c:pt idx="0">
                  <c:v>Annual 2012-2013</c:v>
                </c:pt>
                <c:pt idx="1">
                  <c:v>Annual 2013-2014</c:v>
                </c:pt>
                <c:pt idx="2">
                  <c:v>Annual 2014-2015</c:v>
                </c:pt>
                <c:pt idx="3">
                  <c:v>Annual 2015-2016</c:v>
                </c:pt>
                <c:pt idx="4">
                  <c:v>Annual 2016-2017</c:v>
                </c:pt>
              </c:strCache>
            </c:strRef>
          </c:cat>
          <c:val>
            <c:numRef>
              <c:f>AGE!$B$3:$F$3</c:f>
              <c:numCache>
                <c:formatCode>General</c:formatCode>
                <c:ptCount val="5"/>
                <c:pt idx="0">
                  <c:v>1872</c:v>
                </c:pt>
                <c:pt idx="1">
                  <c:v>3850</c:v>
                </c:pt>
                <c:pt idx="2">
                  <c:v>6589</c:v>
                </c:pt>
                <c:pt idx="3">
                  <c:v>9377</c:v>
                </c:pt>
                <c:pt idx="4">
                  <c:v>11075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CD-4E50-AF16-3AC553DD5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133752"/>
        <c:axId val="195134144"/>
      </c:lineChart>
      <c:catAx>
        <c:axId val="195133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134144"/>
        <c:crosses val="autoZero"/>
        <c:auto val="1"/>
        <c:lblAlgn val="ctr"/>
        <c:lblOffset val="100"/>
        <c:noMultiLvlLbl val="0"/>
      </c:catAx>
      <c:valAx>
        <c:axId val="19513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133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FBCF5-DDB0-466C-A062-73D691A6957F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3EB97-73A9-4D80-8000-EECDB527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7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Challenges not to exceed the 60 unit requirement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Survey colleges to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Determine barriers?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How did colleges meet the 60 units?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Does decreasing math or science units to not exceed 60 units impact the students?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AF6D4-F87D-4CF9-87BF-8DCF3D8C1C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69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SB 440 mandated 4 areas of emphasis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Broader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College can choose to do them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AF6D4-F87D-4CF9-87BF-8DCF3D8C1C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881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0B65-F277-4615-8A86-6EB7F684DBB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667-13B6-4304-A410-D37E32F3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4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0B65-F277-4615-8A86-6EB7F684DBB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667-13B6-4304-A410-D37E32F3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3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0B65-F277-4615-8A86-6EB7F684DBB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667-13B6-4304-A410-D37E32F3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1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0B65-F277-4615-8A86-6EB7F684DBB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667-13B6-4304-A410-D37E32F3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3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0B65-F277-4615-8A86-6EB7F684DBB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667-13B6-4304-A410-D37E32F3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8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0B65-F277-4615-8A86-6EB7F684DBB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667-13B6-4304-A410-D37E32F3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0B65-F277-4615-8A86-6EB7F684DBB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667-13B6-4304-A410-D37E32F3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1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0B65-F277-4615-8A86-6EB7F684DBB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667-13B6-4304-A410-D37E32F3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0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0B65-F277-4615-8A86-6EB7F684DBB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667-13B6-4304-A410-D37E32F3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2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0B65-F277-4615-8A86-6EB7F684DBB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667-13B6-4304-A410-D37E32F3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4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0B65-F277-4615-8A86-6EB7F684DBB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667-13B6-4304-A410-D37E32F3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20B65-F277-4615-8A86-6EB7F684DBB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E8667-13B6-4304-A410-D37E32F3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8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2.png@01D40162.7EDE7D00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95" y="358241"/>
            <a:ext cx="10041775" cy="6025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8793" y="615142"/>
            <a:ext cx="5630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Associate Degree of Transfer</a:t>
            </a:r>
            <a:endParaRPr lang="en-US" sz="3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8594" y="1868598"/>
            <a:ext cx="71238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b="1" dirty="0">
              <a:solidFill>
                <a:srgbClr val="062153"/>
              </a:solidFill>
            </a:endParaRPr>
          </a:p>
          <a:p>
            <a:r>
              <a:rPr lang="en-US" b="1" dirty="0" smtClean="0">
                <a:solidFill>
                  <a:srgbClr val="062153"/>
                </a:solidFill>
              </a:rPr>
              <a:t>Jackie </a:t>
            </a:r>
            <a:r>
              <a:rPr lang="en-US" b="1" dirty="0" err="1" smtClean="0">
                <a:solidFill>
                  <a:srgbClr val="062153"/>
                </a:solidFill>
              </a:rPr>
              <a:t>Escajeda</a:t>
            </a:r>
            <a:r>
              <a:rPr lang="en-US" b="1" dirty="0" smtClean="0">
                <a:solidFill>
                  <a:srgbClr val="062153"/>
                </a:solidFill>
              </a:rPr>
              <a:t>, Chancellor’s Office</a:t>
            </a:r>
          </a:p>
          <a:p>
            <a:pPr lvl="0"/>
            <a:r>
              <a:rPr lang="en-US" b="1" dirty="0" smtClean="0">
                <a:solidFill>
                  <a:srgbClr val="062153"/>
                </a:solidFill>
              </a:rPr>
              <a:t>Raul </a:t>
            </a:r>
            <a:r>
              <a:rPr lang="en-US" b="1" dirty="0" err="1" smtClean="0">
                <a:solidFill>
                  <a:srgbClr val="062153"/>
                </a:solidFill>
              </a:rPr>
              <a:t>Arambula</a:t>
            </a:r>
            <a:r>
              <a:rPr lang="en-US" b="1" dirty="0" smtClean="0">
                <a:solidFill>
                  <a:srgbClr val="062153"/>
                </a:solidFill>
              </a:rPr>
              <a:t>, Chancellor’s Office</a:t>
            </a:r>
          </a:p>
          <a:p>
            <a:pPr lvl="0"/>
            <a:r>
              <a:rPr lang="en-US" b="1" dirty="0" smtClean="0">
                <a:solidFill>
                  <a:srgbClr val="062153"/>
                </a:solidFill>
              </a:rPr>
              <a:t>Aimee Tran, ASCCC Curriculum Committee, Saddleback College</a:t>
            </a:r>
          </a:p>
          <a:p>
            <a:pPr lvl="0"/>
            <a:endParaRPr lang="en-US" b="1" dirty="0" smtClean="0">
              <a:solidFill>
                <a:srgbClr val="062153"/>
              </a:solidFill>
            </a:endParaRPr>
          </a:p>
        </p:txBody>
      </p:sp>
      <p:pic>
        <p:nvPicPr>
          <p:cNvPr id="7" name="Picture 4" descr="http://www.ivc.edu/student/transfercenter/Documents/AssocDegreeForTransfer_logo_tag_vert_4c_SM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936" y="4344113"/>
            <a:ext cx="2844838" cy="228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/>
          <a:srcRect l="962" t="8817" r="76111" b="49700"/>
          <a:stretch/>
        </p:blipFill>
        <p:spPr bwMode="auto">
          <a:xfrm>
            <a:off x="9774601" y="4344113"/>
            <a:ext cx="2159926" cy="2170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6683" y="1868598"/>
            <a:ext cx="1635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ckwell" panose="02060603020205020403" pitchFamily="18" charset="0"/>
              </a:rPr>
              <a:t>ADT Review </a:t>
            </a:r>
          </a:p>
        </p:txBody>
      </p:sp>
    </p:spTree>
    <p:extLst>
      <p:ext uri="{BB962C8B-B14F-4D97-AF65-F5344CB8AC3E}">
        <p14:creationId xmlns:p14="http://schemas.microsoft.com/office/powerpoint/2010/main" val="26135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1" y="191478"/>
            <a:ext cx="10033462" cy="66665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43253" y="1838076"/>
            <a:ext cx="8915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Missing information in the Narrative or Education Code Section 66746(a) is misquoted or altered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Degree should follow the convention “Associate in (Arts/Science) in (Discipline) for Transfer Degree”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Associate in Arts in English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DEGREE COMPLETION REQUIREMENTS SHOULD FOLLOW THESE CONVENTIONS:</a:t>
            </a:r>
          </a:p>
          <a:p>
            <a:pPr lvl="1"/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0569" y="499366"/>
            <a:ext cx="4494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Common TMC errors</a:t>
            </a:r>
            <a:endParaRPr lang="en-US" sz="32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215" y="3946788"/>
            <a:ext cx="5562382" cy="209243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446736" y="3868616"/>
            <a:ext cx="4118926" cy="35169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88" y="230325"/>
            <a:ext cx="10033462" cy="60259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11991" y="2227629"/>
            <a:ext cx="8915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 smtClean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Program requirements (when included) does not match template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Name the baccalaureate program, specifies preparation for transfer to a CSU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650980" y="1492140"/>
            <a:ext cx="8914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 smtClean="0">
              <a:latin typeface="Calibri,sans-serif"/>
            </a:endParaRPr>
          </a:p>
          <a:p>
            <a:r>
              <a:rPr lang="en-US" sz="2000" u="sng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FACT:</a:t>
            </a:r>
            <a:r>
              <a:rPr lang="en-US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 CCCCO is not punitive, isn’t keeping a tally of your errors. CCCCO is partners with CCCs to provide final TMC review for approval.</a:t>
            </a:r>
            <a:endParaRPr lang="en-US" sz="2000" dirty="0">
              <a:solidFill>
                <a:srgbClr val="FF0000"/>
              </a:solidFill>
              <a:effectLst/>
              <a:latin typeface="Berlin Sans FB" panose="020E0602020502020306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0569" y="499366"/>
            <a:ext cx="4494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Common TMC errors</a:t>
            </a:r>
            <a:endParaRPr lang="en-US" sz="32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8" name="Picture 7" descr="Image result for tea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919" y="3405412"/>
            <a:ext cx="2337869" cy="2207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1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43" y="238089"/>
            <a:ext cx="9684328" cy="59241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8707" y="563606"/>
            <a:ext cx="8247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ASSIST Documentation: AAM, BCT &amp; GECC</a:t>
            </a:r>
            <a:endParaRPr lang="en-US" sz="3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" t="28661" r="56373" b="32913"/>
          <a:stretch/>
        </p:blipFill>
        <p:spPr bwMode="auto">
          <a:xfrm>
            <a:off x="203849" y="2527929"/>
            <a:ext cx="5685858" cy="2385921"/>
          </a:xfrm>
          <a:prstGeom prst="rect">
            <a:avLst/>
          </a:prstGeom>
          <a:noFill/>
          <a:ln w="31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t="29478" r="56439" b="11655"/>
          <a:stretch/>
        </p:blipFill>
        <p:spPr bwMode="auto">
          <a:xfrm>
            <a:off x="3270660" y="3371280"/>
            <a:ext cx="4849649" cy="3134431"/>
          </a:xfrm>
          <a:prstGeom prst="rect">
            <a:avLst/>
          </a:prstGeom>
          <a:noFill/>
          <a:ln w="31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28825" r="56504" b="19971"/>
          <a:stretch/>
        </p:blipFill>
        <p:spPr bwMode="auto">
          <a:xfrm>
            <a:off x="6687192" y="3975988"/>
            <a:ext cx="4920912" cy="2761599"/>
          </a:xfrm>
          <a:prstGeom prst="rect">
            <a:avLst/>
          </a:prstGeom>
          <a:noFill/>
          <a:ln w="31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1911192" y="1598752"/>
            <a:ext cx="2718937" cy="450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81294" y="2569369"/>
            <a:ext cx="4449932" cy="403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922682" y="4056898"/>
            <a:ext cx="4449932" cy="403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688" y="1432780"/>
            <a:ext cx="9671068" cy="105369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470518" y="3456495"/>
            <a:ext cx="4449932" cy="403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54324" y="5598178"/>
            <a:ext cx="2203451" cy="6054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3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89" y="152120"/>
            <a:ext cx="9684328" cy="6639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8707" y="563606"/>
            <a:ext cx="8247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ASSIST Documentation: AAM, BCT &amp; GECC</a:t>
            </a:r>
            <a:endParaRPr lang="en-US" sz="3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11192" y="1598752"/>
            <a:ext cx="2718937" cy="450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88" y="1432780"/>
            <a:ext cx="9671068" cy="1053698"/>
          </a:xfrm>
          <a:prstGeom prst="rect">
            <a:avLst/>
          </a:prstGeom>
        </p:spPr>
      </p:pic>
      <p:pic>
        <p:nvPicPr>
          <p:cNvPr id="14" name="Picture 13" descr="cid:image002.png@01D40162.7EDE7D0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76" y="4901658"/>
            <a:ext cx="5396688" cy="8058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61081" y="3062115"/>
            <a:ext cx="106962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ASSIST 17/18 &amp; 18/19 documentation: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submit screenshots from ASSIST NG</a:t>
            </a:r>
          </a:p>
          <a:p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AAM- Letter/email </a:t>
            </a:r>
            <a:r>
              <a:rPr lang="en-US" sz="2000" dirty="0">
                <a:latin typeface="Arial Black" panose="020B0A04020102020204" pitchFamily="34" charset="0"/>
              </a:rPr>
              <a:t>from CSU stating the specific course is articulated in major.</a:t>
            </a:r>
          </a:p>
          <a:p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BCT &amp; GECC: </a:t>
            </a:r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0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71" y="345772"/>
            <a:ext cx="9734204" cy="603840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t="45013" r="5375" b="9673"/>
          <a:stretch/>
        </p:blipFill>
        <p:spPr bwMode="auto">
          <a:xfrm>
            <a:off x="1123406" y="1497873"/>
            <a:ext cx="9945187" cy="4545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3657" y="583475"/>
            <a:ext cx="4427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Double Count Practice</a:t>
            </a:r>
            <a:endParaRPr lang="en-US" sz="3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7180" y="1750996"/>
            <a:ext cx="869707" cy="944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97574" y="2945157"/>
            <a:ext cx="174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85884" y="3525467"/>
            <a:ext cx="1979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9685884" y="4086233"/>
            <a:ext cx="2478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85884" y="6075775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9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57347" y="307216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69038" y="349381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157347" y="4058635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157347" y="6025621"/>
            <a:ext cx="2561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9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79" y="365125"/>
            <a:ext cx="9734204" cy="603840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" t="4660" r="4990" b="36732"/>
          <a:stretch/>
        </p:blipFill>
        <p:spPr bwMode="auto">
          <a:xfrm>
            <a:off x="1053737" y="365125"/>
            <a:ext cx="10049692" cy="60384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94197" y="817018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9694197" y="1253853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9685922" y="1413689"/>
            <a:ext cx="264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9685922" y="1712024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79501" y="1871859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85922" y="2031694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9501" y="2330029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94197" y="10807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84845" y="630944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97933" y="817017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190894" y="1253853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97933" y="1424357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189658" y="1545908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197933" y="186558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193795" y="2021029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189658" y="2330028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188422" y="2639027"/>
            <a:ext cx="264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188422" y="367638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188422" y="4002600"/>
            <a:ext cx="2145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110677" y="630944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39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4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62" y="359357"/>
            <a:ext cx="10515600" cy="954313"/>
          </a:xfrm>
        </p:spPr>
        <p:txBody>
          <a:bodyPr/>
          <a:lstStyle/>
          <a:p>
            <a:r>
              <a:rPr lang="en-US" u="sng" dirty="0" smtClean="0"/>
              <a:t>Other tips &amp; examples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4585"/>
            <a:ext cx="10515600" cy="454889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Unit range in List A, B, C and impact on final unit counts: </a:t>
            </a:r>
            <a:r>
              <a:rPr lang="en-US" sz="2300" dirty="0" smtClean="0">
                <a:solidFill>
                  <a:srgbClr val="00B050"/>
                </a:solidFill>
              </a:rPr>
              <a:t>count all possibilities in each area or at least 1 combo that degree can be achieved with 60 units.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CSU </a:t>
            </a:r>
            <a:r>
              <a:rPr lang="en-US" dirty="0" smtClean="0">
                <a:solidFill>
                  <a:srgbClr val="FF0000"/>
                </a:solidFill>
              </a:rPr>
              <a:t>GE Area B w lab = 3 or 4 units? </a:t>
            </a:r>
            <a:r>
              <a:rPr lang="en-US" sz="2300" dirty="0" smtClean="0">
                <a:solidFill>
                  <a:srgbClr val="00B050"/>
                </a:solidFill>
              </a:rPr>
              <a:t>If B4 and B1 is being used, the max double count is 9 units. If no B4 then total is 7 units (2 science courses, 1 lab).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IGETC Area 5 w lab = 3 or 4 units? </a:t>
            </a:r>
            <a:r>
              <a:rPr lang="en-US" sz="2300" dirty="0" smtClean="0">
                <a:solidFill>
                  <a:srgbClr val="00B050"/>
                </a:solidFill>
              </a:rPr>
              <a:t>MAX unit double count = 7 units (3 for each science course, 1 for lab)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Minimum courses &amp; units (hidden meaning to bold/</a:t>
            </a:r>
            <a:r>
              <a:rPr lang="en-US" dirty="0" err="1" smtClean="0">
                <a:solidFill>
                  <a:srgbClr val="FF0000"/>
                </a:solidFill>
              </a:rPr>
              <a:t>unbold</a:t>
            </a:r>
            <a:r>
              <a:rPr lang="en-US" dirty="0" smtClean="0">
                <a:solidFill>
                  <a:srgbClr val="FF0000"/>
                </a:solidFill>
              </a:rPr>
              <a:t> TMC) </a:t>
            </a:r>
            <a:r>
              <a:rPr lang="en-US" sz="2300" dirty="0" smtClean="0">
                <a:solidFill>
                  <a:srgbClr val="00B050"/>
                </a:solidFill>
              </a:rPr>
              <a:t>There is no hidden meaning to bold type on TMC. Units reflect minimum units.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074133"/>
            <a:ext cx="2857500" cy="238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344" y="5080883"/>
            <a:ext cx="340042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14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19" y="273492"/>
            <a:ext cx="10515600" cy="757238"/>
          </a:xfrm>
        </p:spPr>
        <p:txBody>
          <a:bodyPr/>
          <a:lstStyle/>
          <a:p>
            <a:r>
              <a:rPr lang="en-US" dirty="0" smtClean="0"/>
              <a:t>GE Units for Double Counting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332" y="1171989"/>
            <a:ext cx="7400967" cy="540879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867568" y="6100762"/>
            <a:ext cx="2250219" cy="757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/>
              <a:t>Provided by Raul </a:t>
            </a:r>
            <a:r>
              <a:rPr lang="en-US" sz="1200" dirty="0" err="1" smtClean="0"/>
              <a:t>Arambula</a:t>
            </a:r>
            <a:r>
              <a:rPr lang="en-US" sz="1200" dirty="0" smtClean="0"/>
              <a:t>, CO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3273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879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438401" y="26061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000099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2" y="445385"/>
            <a:ext cx="9839039" cy="6018742"/>
          </a:xfrm>
          <a:prstGeom prst="rect">
            <a:avLst/>
          </a:prstGeom>
        </p:spPr>
      </p:pic>
      <p:pic>
        <p:nvPicPr>
          <p:cNvPr id="10" name="Picture 9" descr="Image result for higher education hel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611" y="3085129"/>
            <a:ext cx="368300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achiev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11" y="2297675"/>
            <a:ext cx="1989600" cy="9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990212" y="676586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Questions</a:t>
            </a:r>
            <a:endParaRPr lang="en-US" sz="3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66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99" y="424743"/>
            <a:ext cx="10048702" cy="61173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0036" y="1790598"/>
            <a:ext cx="6096000" cy="37733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Funding  - </a:t>
            </a:r>
            <a:endParaRPr lang="en-US" sz="2000" dirty="0" smtClean="0">
              <a:latin typeface="Rockwell" panose="02060603020205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Rockwell" panose="02060603020205020403" pitchFamily="18" charset="0"/>
            </a:endParaRPr>
          </a:p>
          <a:p>
            <a:pPr marL="756920" lvl="1">
              <a:lnSpc>
                <a:spcPct val="8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latin typeface="Rockwell" panose="02060603020205020403" pitchFamily="18" charset="0"/>
                <a:cs typeface="Calibri" panose="020F0502020204030204" pitchFamily="34" charset="0"/>
              </a:rPr>
              <a:t>Total campaign investment of $11 million for five years</a:t>
            </a:r>
          </a:p>
          <a:p>
            <a:pPr marL="356870">
              <a:lnSpc>
                <a:spcPct val="8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en-US" dirty="0">
              <a:latin typeface="Rockwell" panose="02060603020205020403" pitchFamily="18" charset="0"/>
              <a:cs typeface="Calibri" panose="020F0502020204030204" pitchFamily="34" charset="0"/>
            </a:endParaRPr>
          </a:p>
          <a:p>
            <a:pPr marL="756920" lvl="1">
              <a:lnSpc>
                <a:spcPct val="8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latin typeface="Rockwell" panose="02060603020205020403" pitchFamily="18" charset="0"/>
                <a:cs typeface="Calibri" panose="020F0502020204030204" pitchFamily="34" charset="0"/>
              </a:rPr>
              <a:t>$3 million campaign budget of for year one</a:t>
            </a:r>
          </a:p>
          <a:p>
            <a:pPr marL="356870">
              <a:lnSpc>
                <a:spcPct val="8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en-US" dirty="0">
              <a:latin typeface="Rockwell" panose="02060603020205020403" pitchFamily="18" charset="0"/>
              <a:cs typeface="Calibri" panose="020F0502020204030204" pitchFamily="34" charset="0"/>
            </a:endParaRPr>
          </a:p>
          <a:p>
            <a:pPr marL="756920" lvl="1">
              <a:lnSpc>
                <a:spcPct val="8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latin typeface="Rockwell" panose="02060603020205020403" pitchFamily="18" charset="0"/>
                <a:cs typeface="Calibri" panose="020F0502020204030204" pitchFamily="34" charset="0"/>
              </a:rPr>
              <a:t>$2 million campaign budgets of for up to four additional years</a:t>
            </a:r>
          </a:p>
          <a:p>
            <a:pPr marL="756920" lvl="1">
              <a:lnSpc>
                <a:spcPct val="8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en-US" sz="1400" dirty="0">
              <a:latin typeface="Rockwell" panose="02060603020205020403" pitchFamily="18" charset="0"/>
              <a:cs typeface="Calibri" panose="020F0502020204030204" pitchFamily="34" charset="0"/>
            </a:endParaRPr>
          </a:p>
          <a:p>
            <a:pPr marL="756920" lvl="1">
              <a:lnSpc>
                <a:spcPct val="8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latin typeface="Rockwell" panose="02060603020205020403" pitchFamily="18" charset="0"/>
                <a:cs typeface="Calibri" panose="020F0502020204030204" pitchFamily="34" charset="0"/>
              </a:rPr>
              <a:t>Campaign funding anticipated to end June 30, </a:t>
            </a:r>
            <a:r>
              <a:rPr lang="en-US" sz="1400" dirty="0" smtClean="0">
                <a:latin typeface="Rockwell" panose="02060603020205020403" pitchFamily="18" charset="0"/>
                <a:cs typeface="Calibri" panose="020F0502020204030204" pitchFamily="34" charset="0"/>
              </a:rPr>
              <a:t>2020</a:t>
            </a:r>
          </a:p>
          <a:p>
            <a:pPr marL="756920" lvl="1">
              <a:lnSpc>
                <a:spcPct val="80000"/>
              </a:lnSpc>
              <a:spcBef>
                <a:spcPts val="0"/>
              </a:spcBef>
              <a:buSzPct val="100000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Increase transfer </a:t>
            </a:r>
            <a:r>
              <a:rPr lang="en-US" sz="2000" dirty="0" smtClean="0">
                <a:latin typeface="Rockwell" panose="02060603020205020403" pitchFamily="18" charset="0"/>
              </a:rPr>
              <a:t>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Rockwell" panose="02060603020205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ckwell" panose="02060603020205020403" pitchFamily="18" charset="0"/>
              </a:rPr>
              <a:t>English </a:t>
            </a:r>
            <a:r>
              <a:rPr lang="en-US" sz="2000" dirty="0">
                <a:latin typeface="Rockwell" panose="02060603020205020403" pitchFamily="18" charset="0"/>
              </a:rPr>
              <a:t>and Spanish focus </a:t>
            </a:r>
            <a:r>
              <a:rPr lang="en-US" sz="2000" dirty="0" smtClean="0">
                <a:latin typeface="Rockwell" panose="02060603020205020403" pitchFamily="18" charset="0"/>
              </a:rPr>
              <a:t>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Rockwell" panose="02060603020205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Radio and television commercials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808" y="3902844"/>
            <a:ext cx="5128953" cy="1720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4206240" y="644435"/>
            <a:ext cx="5120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ADT Marketing Campaign</a:t>
            </a:r>
            <a:endParaRPr lang="en-US" sz="3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Rockwell" panose="02060603020205020403" pitchFamily="18" charset="0"/>
              </a:rPr>
              <a:t>ADT Review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2" y="299257"/>
            <a:ext cx="10000211" cy="6453273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538671"/>
              </p:ext>
            </p:extLst>
          </p:nvPr>
        </p:nvGraphicFramePr>
        <p:xfrm>
          <a:off x="1014152" y="1819883"/>
          <a:ext cx="6681389" cy="4064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Image result for succ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752" y="2835764"/>
            <a:ext cx="2951358" cy="203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28753" y="592183"/>
            <a:ext cx="3086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ADT’s Awarded</a:t>
            </a:r>
            <a:endParaRPr lang="en-US" sz="3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" y="280396"/>
            <a:ext cx="10474037" cy="6186905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700212" y="1654233"/>
          <a:ext cx="8791575" cy="424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4079622" y="502894"/>
            <a:ext cx="5036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Rockwell" panose="02060603020205020403" pitchFamily="18" charset="0"/>
              </a:rPr>
              <a:t>Demographics </a:t>
            </a:r>
            <a:r>
              <a:rPr lang="en-US" sz="32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for ADTs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60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3" y="257536"/>
            <a:ext cx="9734203" cy="6176515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685925" y="1587731"/>
          <a:ext cx="8820150" cy="4541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4295753" y="553750"/>
            <a:ext cx="5036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Rockwell" panose="02060603020205020403" pitchFamily="18" charset="0"/>
              </a:rPr>
              <a:t>Demographics </a:t>
            </a:r>
            <a:r>
              <a:rPr lang="en-US" sz="32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for ADTs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075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468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3690" y="193964"/>
            <a:ext cx="7628709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Demographics for ADTs</a:t>
            </a:r>
            <a:endParaRPr lang="en-US" sz="32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498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045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15" y="233353"/>
            <a:ext cx="10000211" cy="64532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75017" y="614346"/>
            <a:ext cx="6025936" cy="71804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Rockwell" panose="02060603020205020403" pitchFamily="18" charset="0"/>
              </a:rPr>
              <a:t>Transfer Model Curriculum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09900" y="1981096"/>
            <a:ext cx="6172200" cy="3394472"/>
          </a:xfrm>
        </p:spPr>
        <p:txBody>
          <a:bodyPr/>
          <a:lstStyle/>
          <a:p>
            <a:pPr marL="342900" lvl="1" indent="0">
              <a:buNone/>
            </a:pPr>
            <a:r>
              <a:rPr lang="en-US" dirty="0" smtClean="0">
                <a:latin typeface="Rockwell" panose="02060603020205020403" pitchFamily="18" charset="0"/>
              </a:rPr>
              <a:t>Areas of Emphasis - </a:t>
            </a:r>
            <a:endParaRPr lang="en-US" dirty="0">
              <a:latin typeface="Rockwell" panose="02060603020205020403" pitchFamily="18" charset="0"/>
            </a:endParaRPr>
          </a:p>
          <a:p>
            <a:pPr lvl="2"/>
            <a:r>
              <a:rPr lang="en-US" dirty="0" smtClean="0">
                <a:latin typeface="Rockwell" panose="02060603020205020403" pitchFamily="18" charset="0"/>
              </a:rPr>
              <a:t>Global Studies</a:t>
            </a:r>
            <a:endParaRPr lang="en-US" dirty="0">
              <a:latin typeface="Rockwell" panose="02060603020205020403" pitchFamily="18" charset="0"/>
            </a:endParaRPr>
          </a:p>
          <a:p>
            <a:pPr lvl="2"/>
            <a:r>
              <a:rPr lang="en-US" smtClean="0">
                <a:latin typeface="Rockwell" panose="02060603020205020403" pitchFamily="18" charset="0"/>
              </a:rPr>
              <a:t>Social Justice</a:t>
            </a:r>
            <a:endParaRPr lang="en-US" dirty="0">
              <a:latin typeface="Rockwell" panose="02060603020205020403" pitchFamily="18" charset="0"/>
            </a:endParaRPr>
          </a:p>
          <a:p>
            <a:pPr lvl="2"/>
            <a:r>
              <a:rPr lang="en-US" dirty="0">
                <a:latin typeface="Rockwell" panose="02060603020205020403" pitchFamily="18" charset="0"/>
              </a:rPr>
              <a:t>Law, Public Policy, and Society</a:t>
            </a:r>
          </a:p>
          <a:p>
            <a:pPr lvl="2"/>
            <a:r>
              <a:rPr lang="en-US" dirty="0">
                <a:latin typeface="Rockwell" panose="02060603020205020403" pitchFamily="18" charset="0"/>
              </a:rPr>
              <a:t>Social Work and Human </a:t>
            </a:r>
            <a:r>
              <a:rPr lang="en-US" dirty="0" smtClean="0">
                <a:latin typeface="Rockwell" panose="02060603020205020403" pitchFamily="18" charset="0"/>
              </a:rPr>
              <a:t>Services</a:t>
            </a:r>
            <a:endParaRPr lang="en-US" dirty="0">
              <a:latin typeface="Rockwell" panose="02060603020205020403" pitchFamily="18" charset="0"/>
            </a:endParaRPr>
          </a:p>
        </p:txBody>
      </p:sp>
      <p:pic>
        <p:nvPicPr>
          <p:cNvPr id="2052" name="Picture 4" descr="Image result for achie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202" y="3996550"/>
            <a:ext cx="2271713" cy="113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8957" y="4053632"/>
            <a:ext cx="1635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ckwell" panose="02060603020205020403" pitchFamily="18" charset="0"/>
              </a:rPr>
              <a:t>ADT Review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170" y="1983466"/>
            <a:ext cx="1635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ckwell" panose="02060603020205020403" pitchFamily="18" charset="0"/>
              </a:rPr>
              <a:t>ADT Review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8236" y="5756406"/>
            <a:ext cx="11854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http://extranet.cccco.edu/Divisions/AcademicAffairs/CurriculumandInstructionUnit/TemplatesForApprovedTransferModelCurriculum.aspx</a:t>
            </a:r>
          </a:p>
        </p:txBody>
      </p:sp>
    </p:spTree>
    <p:extLst>
      <p:ext uri="{BB962C8B-B14F-4D97-AF65-F5344CB8AC3E}">
        <p14:creationId xmlns:p14="http://schemas.microsoft.com/office/powerpoint/2010/main" val="13872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71" y="345772"/>
            <a:ext cx="9966960" cy="5996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7073" y="597193"/>
            <a:ext cx="9376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ockwell" panose="02060603020205020403" pitchFamily="18" charset="0"/>
              </a:rPr>
              <a:t>ADT </a:t>
            </a:r>
            <a:r>
              <a:rPr lang="en-US" sz="32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Review: Reminders </a:t>
            </a:r>
            <a:endParaRPr lang="en-US" sz="32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6787" y="1882286"/>
            <a:ext cx="7132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0"/>
              </a:rPr>
              <a:t>Verify the completion of all the proposal </a:t>
            </a:r>
            <a:r>
              <a:rPr lang="en-US" dirty="0" smtClean="0">
                <a:latin typeface="Rockwell" panose="02060603020205020403" pitchFamily="18" charset="0"/>
              </a:rPr>
              <a:t>fields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Rockwell" panose="02060603020205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0"/>
              </a:rPr>
              <a:t>Ensure all the required CORs are </a:t>
            </a:r>
            <a:r>
              <a:rPr lang="en-US" dirty="0" smtClean="0">
                <a:latin typeface="Rockwell" panose="02060603020205020403" pitchFamily="18" charset="0"/>
              </a:rPr>
              <a:t>attached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Rockwell" panose="02060603020205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0"/>
              </a:rPr>
              <a:t>Match CORs to the courses listed in the Narrative and Course Report </a:t>
            </a:r>
            <a:r>
              <a:rPr lang="en-US" dirty="0" smtClean="0">
                <a:latin typeface="Rockwell" panose="02060603020205020403" pitchFamily="18" charset="0"/>
              </a:rPr>
              <a:t>Section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Rockwell" panose="02060603020205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0"/>
              </a:rPr>
              <a:t>Review Narrative for completion and </a:t>
            </a:r>
            <a:r>
              <a:rPr lang="en-US" dirty="0" smtClean="0">
                <a:latin typeface="Rockwell" panose="02060603020205020403" pitchFamily="18" charset="0"/>
              </a:rPr>
              <a:t>accuracy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Rockwell" panose="02060603020205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0"/>
              </a:rPr>
              <a:t>Verify total Unit count on the </a:t>
            </a:r>
            <a:r>
              <a:rPr lang="en-US" dirty="0" smtClean="0">
                <a:latin typeface="Rockwell" panose="02060603020205020403" pitchFamily="18" charset="0"/>
              </a:rPr>
              <a:t>TMC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Rockwell" panose="02060603020205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0"/>
              </a:rPr>
              <a:t>Verify Double Count calculation</a:t>
            </a:r>
          </a:p>
        </p:txBody>
      </p:sp>
      <p:pic>
        <p:nvPicPr>
          <p:cNvPr id="8" name="Picture 7" descr="Image result for tea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673" y="3282921"/>
            <a:ext cx="2337869" cy="2207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2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48" y="100048"/>
            <a:ext cx="9825644" cy="64829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48111" y="2649955"/>
            <a:ext cx="99105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Constantia" panose="02030602050306030303" pitchFamily="18" charset="0"/>
              </a:rPr>
              <a:t>All CORS are not attached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 smtClean="0">
              <a:latin typeface="Constantia" panose="0203060205030603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Constantia" panose="02030602050306030303" pitchFamily="18" charset="0"/>
              </a:rPr>
              <a:t>GE </a:t>
            </a:r>
            <a:r>
              <a:rPr lang="en-US" dirty="0">
                <a:latin typeface="Constantia" panose="02030602050306030303" pitchFamily="18" charset="0"/>
              </a:rPr>
              <a:t>Area (both CSU and IGETC) – incorrect or incomplete breadth requirement next to the </a:t>
            </a:r>
            <a:r>
              <a:rPr lang="en-US" dirty="0" smtClean="0">
                <a:latin typeface="Constantia" panose="02030602050306030303" pitchFamily="18" charset="0"/>
              </a:rPr>
              <a:t>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latin typeface="Constantia" panose="0203060205030603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onstantia" panose="02030602050306030303" pitchFamily="18" charset="0"/>
              </a:rPr>
              <a:t>Double count </a:t>
            </a:r>
            <a:r>
              <a:rPr lang="en-US" dirty="0" smtClean="0">
                <a:latin typeface="Constantia" panose="02030602050306030303" pitchFamily="18" charset="0"/>
              </a:rPr>
              <a:t>discrepancies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latin typeface="Constantia" panose="0203060205030603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onstantia" panose="02030602050306030303" pitchFamily="18" charset="0"/>
              </a:rPr>
              <a:t>ASSIST Supporting </a:t>
            </a:r>
            <a:r>
              <a:rPr lang="en-US" dirty="0" smtClean="0">
                <a:latin typeface="Constantia" panose="02030602050306030303" pitchFamily="18" charset="0"/>
              </a:rPr>
              <a:t>Documents (AAM, BCT, GECC) </a:t>
            </a:r>
            <a:r>
              <a:rPr lang="en-US" dirty="0">
                <a:latin typeface="Constantia" panose="02030602050306030303" pitchFamily="18" charset="0"/>
              </a:rPr>
              <a:t>– incorrect report or not attached at </a:t>
            </a:r>
            <a:r>
              <a:rPr lang="en-US" dirty="0" smtClean="0">
                <a:latin typeface="Constantia" panose="02030602050306030303" pitchFamily="18" charset="0"/>
              </a:rPr>
              <a:t>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latin typeface="Constantia" panose="0203060205030603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onstantia" panose="02030602050306030303" pitchFamily="18" charset="0"/>
              </a:rPr>
              <a:t>Courses “expired” or not submitted to </a:t>
            </a:r>
            <a:r>
              <a:rPr lang="en-US" dirty="0" smtClean="0">
                <a:latin typeface="Constantia" panose="02030602050306030303" pitchFamily="18" charset="0"/>
              </a:rPr>
              <a:t>C-ID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latin typeface="Constantia" panose="0203060205030603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Constantia" panose="02030602050306030303" pitchFamily="18" charset="0"/>
              </a:rPr>
              <a:t>Old template is 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latin typeface="Constantia" panose="0203060205030603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Constantia" panose="02030602050306030303" pitchFamily="18" charset="0"/>
              </a:rPr>
              <a:t>Narrative not updated when TMC is updated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1786" y="470084"/>
            <a:ext cx="4494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Common TMC errors</a:t>
            </a:r>
            <a:endParaRPr lang="en-US" sz="32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3648" y="1648509"/>
            <a:ext cx="9937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FACT</a:t>
            </a:r>
            <a:r>
              <a:rPr lang="en-US" dirty="0">
                <a:solidFill>
                  <a:srgbClr val="FF0000"/>
                </a:solidFill>
                <a:latin typeface="Berlin Sans FB" panose="020E0602020502020306" pitchFamily="34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Very </a:t>
            </a:r>
            <a:r>
              <a:rPr lang="en-US" dirty="0">
                <a:solidFill>
                  <a:srgbClr val="FF0000"/>
                </a:solidFill>
                <a:latin typeface="Berlin Sans FB" panose="020E0602020502020306" pitchFamily="34" charset="0"/>
              </a:rPr>
              <a:t>few ADT’s past review the first time, maybe 1 in every 25 submitted. 95% of all ADT’s submitted have at least one of these issues. </a:t>
            </a:r>
          </a:p>
        </p:txBody>
      </p:sp>
    </p:spTree>
    <p:extLst>
      <p:ext uri="{BB962C8B-B14F-4D97-AF65-F5344CB8AC3E}">
        <p14:creationId xmlns:p14="http://schemas.microsoft.com/office/powerpoint/2010/main" val="30908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3304</TotalTime>
  <Words>685</Words>
  <Application>Microsoft Office PowerPoint</Application>
  <PresentationFormat>Widescreen</PresentationFormat>
  <Paragraphs>140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Berlin Sans FB</vt:lpstr>
      <vt:lpstr>Calibri</vt:lpstr>
      <vt:lpstr>Calibri Light</vt:lpstr>
      <vt:lpstr>Calibri,sans-serif</vt:lpstr>
      <vt:lpstr>Constantia</vt:lpstr>
      <vt:lpstr>Rockwell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Demographics for ADTs</vt:lpstr>
      <vt:lpstr>Transfer Model Curriculum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tips &amp; examples</vt:lpstr>
      <vt:lpstr>GE Units for Double Counting</vt:lpstr>
      <vt:lpstr>PowerPoint Presentation</vt:lpstr>
    </vt:vector>
  </TitlesOfParts>
  <Company>CCCCO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Arambula, Raul</dc:creator>
  <cp:lastModifiedBy>Aimee Tran</cp:lastModifiedBy>
  <cp:revision>50</cp:revision>
  <dcterms:created xsi:type="dcterms:W3CDTF">2017-11-15T21:06:59Z</dcterms:created>
  <dcterms:modified xsi:type="dcterms:W3CDTF">2018-08-15T23:05:58Z</dcterms:modified>
</cp:coreProperties>
</file>