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56"/>
  </p:notesMasterIdLst>
  <p:sldIdLst>
    <p:sldId id="448" r:id="rId3"/>
    <p:sldId id="504" r:id="rId4"/>
    <p:sldId id="505" r:id="rId5"/>
    <p:sldId id="623" r:id="rId6"/>
    <p:sldId id="621" r:id="rId7"/>
    <p:sldId id="624" r:id="rId8"/>
    <p:sldId id="625" r:id="rId9"/>
    <p:sldId id="627" r:id="rId10"/>
    <p:sldId id="628" r:id="rId11"/>
    <p:sldId id="629" r:id="rId12"/>
    <p:sldId id="630" r:id="rId13"/>
    <p:sldId id="626" r:id="rId14"/>
    <p:sldId id="620" r:id="rId15"/>
    <p:sldId id="633" r:id="rId16"/>
    <p:sldId id="514" r:id="rId17"/>
    <p:sldId id="515" r:id="rId18"/>
    <p:sldId id="516" r:id="rId19"/>
    <p:sldId id="619" r:id="rId20"/>
    <p:sldId id="561" r:id="rId21"/>
    <p:sldId id="562" r:id="rId22"/>
    <p:sldId id="564" r:id="rId23"/>
    <p:sldId id="529" r:id="rId24"/>
    <p:sldId id="530" r:id="rId25"/>
    <p:sldId id="492" r:id="rId26"/>
    <p:sldId id="430" r:id="rId27"/>
    <p:sldId id="538" r:id="rId28"/>
    <p:sldId id="565" r:id="rId29"/>
    <p:sldId id="534" r:id="rId30"/>
    <p:sldId id="555" r:id="rId31"/>
    <p:sldId id="596" r:id="rId32"/>
    <p:sldId id="550" r:id="rId33"/>
    <p:sldId id="554" r:id="rId34"/>
    <p:sldId id="568" r:id="rId35"/>
    <p:sldId id="502" r:id="rId36"/>
    <p:sldId id="622" r:id="rId37"/>
    <p:sldId id="646" r:id="rId38"/>
    <p:sldId id="616" r:id="rId39"/>
    <p:sldId id="647" r:id="rId40"/>
    <p:sldId id="635" r:id="rId41"/>
    <p:sldId id="636" r:id="rId42"/>
    <p:sldId id="648" r:id="rId43"/>
    <p:sldId id="637" r:id="rId44"/>
    <p:sldId id="638" r:id="rId45"/>
    <p:sldId id="650" r:id="rId46"/>
    <p:sldId id="634" r:id="rId47"/>
    <p:sldId id="640" r:id="rId48"/>
    <p:sldId id="639" r:id="rId49"/>
    <p:sldId id="642" r:id="rId50"/>
    <p:sldId id="641" r:id="rId51"/>
    <p:sldId id="643" r:id="rId52"/>
    <p:sldId id="649" r:id="rId53"/>
    <p:sldId id="618" r:id="rId54"/>
    <p:sldId id="644" r:id="rId5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55" autoAdjust="0"/>
    <p:restoredTop sz="93837" autoAdjust="0"/>
  </p:normalViewPr>
  <p:slideViewPr>
    <p:cSldViewPr snapToGrid="0">
      <p:cViewPr varScale="1">
        <p:scale>
          <a:sx n="58" d="100"/>
          <a:sy n="58" d="100"/>
        </p:scale>
        <p:origin x="994" y="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0DE3-A03E-424E-9773-63BE4D6574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0F260D-43B2-4B57-B92A-160602DD1764}">
      <dgm:prSet phldrT="[Text]"/>
      <dgm:spPr/>
      <dgm:t>
        <a:bodyPr/>
        <a:lstStyle/>
        <a:p>
          <a:r>
            <a:rPr lang="en-US" dirty="0" smtClean="0"/>
            <a:t>Literacy Gains</a:t>
          </a:r>
          <a:endParaRPr lang="en-US" dirty="0"/>
        </a:p>
      </dgm:t>
    </dgm:pt>
    <dgm:pt modelId="{D72B88D4-019F-44D1-8D75-C75E50F98E0A}" type="parTrans" cxnId="{832B874B-3D65-4AFD-8E59-11AD74D49DBF}">
      <dgm:prSet/>
      <dgm:spPr/>
      <dgm:t>
        <a:bodyPr/>
        <a:lstStyle/>
        <a:p>
          <a:endParaRPr lang="en-US"/>
        </a:p>
      </dgm:t>
    </dgm:pt>
    <dgm:pt modelId="{32B5D89C-BC59-4D20-B294-76ACA26778E0}" type="sibTrans" cxnId="{832B874B-3D65-4AFD-8E59-11AD74D49DBF}">
      <dgm:prSet/>
      <dgm:spPr/>
      <dgm:t>
        <a:bodyPr/>
        <a:lstStyle/>
        <a:p>
          <a:endParaRPr lang="en-US"/>
        </a:p>
      </dgm:t>
    </dgm:pt>
    <dgm:pt modelId="{5D275C60-CCA1-41F8-A9EA-678C61F09B80}">
      <dgm:prSet phldrT="[Text]"/>
      <dgm:spPr/>
      <dgm:t>
        <a:bodyPr/>
        <a:lstStyle/>
        <a:p>
          <a:r>
            <a:rPr lang="en-US" dirty="0" smtClean="0"/>
            <a:t>HSE/HS Diploma</a:t>
          </a:r>
          <a:endParaRPr lang="en-US" dirty="0"/>
        </a:p>
      </dgm:t>
    </dgm:pt>
    <dgm:pt modelId="{8FED4B3C-D6F4-40B0-B8AE-B45F00A9FBD2}" type="parTrans" cxnId="{ED4CE227-D2F6-441A-B985-5751150A50C1}">
      <dgm:prSet/>
      <dgm:spPr/>
      <dgm:t>
        <a:bodyPr/>
        <a:lstStyle/>
        <a:p>
          <a:endParaRPr lang="en-US"/>
        </a:p>
      </dgm:t>
    </dgm:pt>
    <dgm:pt modelId="{508CFF85-D7EA-49AD-933C-21CF872EAE43}" type="sibTrans" cxnId="{ED4CE227-D2F6-441A-B985-5751150A50C1}">
      <dgm:prSet/>
      <dgm:spPr/>
      <dgm:t>
        <a:bodyPr/>
        <a:lstStyle/>
        <a:p>
          <a:endParaRPr lang="en-US"/>
        </a:p>
      </dgm:t>
    </dgm:pt>
    <dgm:pt modelId="{81A44736-A976-4AAA-B439-7EF072CD8FB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Post-Secondary</a:t>
          </a:r>
          <a:endParaRPr lang="en-US" dirty="0"/>
        </a:p>
      </dgm:t>
    </dgm:pt>
    <dgm:pt modelId="{974BA200-230F-4FF4-9BB3-1DA38AAA3901}" type="parTrans" cxnId="{7B3FA3F8-2110-4C38-A706-FAD98A3CD078}">
      <dgm:prSet/>
      <dgm:spPr/>
      <dgm:t>
        <a:bodyPr/>
        <a:lstStyle/>
        <a:p>
          <a:endParaRPr lang="en-US"/>
        </a:p>
      </dgm:t>
    </dgm:pt>
    <dgm:pt modelId="{9F9786F5-5DE6-4195-9431-A05C3654CA04}" type="sibTrans" cxnId="{7B3FA3F8-2110-4C38-A706-FAD98A3CD078}">
      <dgm:prSet/>
      <dgm:spPr/>
      <dgm:t>
        <a:bodyPr/>
        <a:lstStyle/>
        <a:p>
          <a:endParaRPr lang="en-US"/>
        </a:p>
      </dgm:t>
    </dgm:pt>
    <dgm:pt modelId="{F2B9BF7C-04ED-4AF2-BC3B-EEAAB000390C}">
      <dgm:prSet phldrT="[Text]"/>
      <dgm:spPr/>
      <dgm:t>
        <a:bodyPr/>
        <a:lstStyle/>
        <a:p>
          <a:r>
            <a:rPr lang="en-US" dirty="0" smtClean="0"/>
            <a:t>Enter Employment</a:t>
          </a:r>
          <a:endParaRPr lang="en-US" dirty="0"/>
        </a:p>
      </dgm:t>
    </dgm:pt>
    <dgm:pt modelId="{52CD791C-1303-4A9C-BAF0-F387A26CA7AF}" type="parTrans" cxnId="{85584AF6-B8DC-4613-BAC5-199A6490CFF8}">
      <dgm:prSet/>
      <dgm:spPr/>
      <dgm:t>
        <a:bodyPr/>
        <a:lstStyle/>
        <a:p>
          <a:endParaRPr lang="en-US"/>
        </a:p>
      </dgm:t>
    </dgm:pt>
    <dgm:pt modelId="{AD55BD5B-0F26-4F30-A57B-A2772E0B101F}" type="sibTrans" cxnId="{85584AF6-B8DC-4613-BAC5-199A6490CFF8}">
      <dgm:prSet/>
      <dgm:spPr/>
      <dgm:t>
        <a:bodyPr/>
        <a:lstStyle/>
        <a:p>
          <a:endParaRPr lang="en-US"/>
        </a:p>
      </dgm:t>
    </dgm:pt>
    <dgm:pt modelId="{9A388ACC-B305-494E-9412-F7682693BA23}">
      <dgm:prSet phldrT="[Text]"/>
      <dgm:spPr/>
      <dgm:t>
        <a:bodyPr/>
        <a:lstStyle/>
        <a:p>
          <a:r>
            <a:rPr lang="en-US" dirty="0" smtClean="0"/>
            <a:t>Increase Wages</a:t>
          </a:r>
          <a:endParaRPr lang="en-US" dirty="0"/>
        </a:p>
      </dgm:t>
    </dgm:pt>
    <dgm:pt modelId="{F7532BD2-0DA4-422C-B4B7-14DDFF9878A6}" type="parTrans" cxnId="{98C5E155-23AB-4A8A-BF7A-9DB4F4C0D469}">
      <dgm:prSet/>
      <dgm:spPr/>
      <dgm:t>
        <a:bodyPr/>
        <a:lstStyle/>
        <a:p>
          <a:endParaRPr lang="en-US"/>
        </a:p>
      </dgm:t>
    </dgm:pt>
    <dgm:pt modelId="{EE93F87B-DD0C-4348-93E4-6434D95BDA0A}" type="sibTrans" cxnId="{98C5E155-23AB-4A8A-BF7A-9DB4F4C0D469}">
      <dgm:prSet/>
      <dgm:spPr/>
      <dgm:t>
        <a:bodyPr/>
        <a:lstStyle/>
        <a:p>
          <a:endParaRPr lang="en-US"/>
        </a:p>
      </dgm:t>
    </dgm:pt>
    <dgm:pt modelId="{DB6E580F-7BC6-4F04-BA13-B021AC6B2E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Transition Post-Sec</a:t>
          </a:r>
          <a:endParaRPr lang="en-US" dirty="0"/>
        </a:p>
      </dgm:t>
    </dgm:pt>
    <dgm:pt modelId="{BFC5F69C-5E79-4851-AE66-24AA7853593A}" type="parTrans" cxnId="{5419A5BD-A10C-4F4B-99DD-C8DFF18F9D1A}">
      <dgm:prSet/>
      <dgm:spPr/>
      <dgm:t>
        <a:bodyPr/>
        <a:lstStyle/>
        <a:p>
          <a:endParaRPr lang="en-US"/>
        </a:p>
      </dgm:t>
    </dgm:pt>
    <dgm:pt modelId="{603B8FB9-B4F9-4779-B587-CACC342D9E38}" type="sibTrans" cxnId="{5419A5BD-A10C-4F4B-99DD-C8DFF18F9D1A}">
      <dgm:prSet/>
      <dgm:spPr/>
      <dgm:t>
        <a:bodyPr/>
        <a:lstStyle/>
        <a:p>
          <a:endParaRPr lang="en-US"/>
        </a:p>
      </dgm:t>
    </dgm:pt>
    <dgm:pt modelId="{A327DEBB-2764-43C8-BD6D-20DCD03BE172}" type="pres">
      <dgm:prSet presAssocID="{24C80DE3-A03E-424E-9773-63BE4D6574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CA8FF-369D-4EB8-BF7A-9D66D1F6F7F6}" type="pres">
      <dgm:prSet presAssocID="{A70F260D-43B2-4B57-B92A-160602DD1764}" presName="node" presStyleLbl="node1" presStyleIdx="0" presStyleCnt="6" custScaleX="19264" custScaleY="13415" custLinFactNeighborX="-8734" custLinFactNeighborY="-2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E9CD0-74F2-4BAC-8E4B-95D7B7FA58DA}" type="pres">
      <dgm:prSet presAssocID="{32B5D89C-BC59-4D20-B294-76ACA26778E0}" presName="sibTrans" presStyleCnt="0"/>
      <dgm:spPr/>
    </dgm:pt>
    <dgm:pt modelId="{7F0345D2-78B0-4243-9FA6-7D146E870178}" type="pres">
      <dgm:prSet presAssocID="{5D275C60-CCA1-41F8-A9EA-678C61F09B80}" presName="node" presStyleLbl="node1" presStyleIdx="1" presStyleCnt="6" custScaleX="19264" custScaleY="13415" custLinFactNeighborX="-6447" custLinFactNeighborY="-20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49A3F-A39B-44DE-B01B-B17E853C6D5A}" type="pres">
      <dgm:prSet presAssocID="{508CFF85-D7EA-49AD-933C-21CF872EAE43}" presName="sibTrans" presStyleCnt="0"/>
      <dgm:spPr/>
    </dgm:pt>
    <dgm:pt modelId="{D0557916-BA6E-4A5D-A9CB-F6558D6385F4}" type="pres">
      <dgm:prSet presAssocID="{81A44736-A976-4AAA-B439-7EF072CD8FB3}" presName="node" presStyleLbl="node1" presStyleIdx="2" presStyleCnt="6" custScaleX="19264" custScaleY="13415" custLinFactNeighborX="-4023" custLinFactNeighborY="-2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78407-71A2-4CC7-9DE4-0CEE777F698F}" type="pres">
      <dgm:prSet presAssocID="{9F9786F5-5DE6-4195-9431-A05C3654CA04}" presName="sibTrans" presStyleCnt="0"/>
      <dgm:spPr/>
    </dgm:pt>
    <dgm:pt modelId="{D117BF28-B3F7-4E3B-B083-43BC2A6E9767}" type="pres">
      <dgm:prSet presAssocID="{F2B9BF7C-04ED-4AF2-BC3B-EEAAB000390C}" presName="node" presStyleLbl="node1" presStyleIdx="3" presStyleCnt="6" custScaleX="19264" custScaleY="14757" custLinFactNeighborX="4466" custLinFactNeighborY="-5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87AE-8894-4EC0-8772-740C01A2DE59}" type="pres">
      <dgm:prSet presAssocID="{AD55BD5B-0F26-4F30-A57B-A2772E0B101F}" presName="sibTrans" presStyleCnt="0"/>
      <dgm:spPr/>
    </dgm:pt>
    <dgm:pt modelId="{A942D91C-A410-4FFE-8163-C7B8B44CB2F3}" type="pres">
      <dgm:prSet presAssocID="{9A388ACC-B305-494E-9412-F7682693BA23}" presName="node" presStyleLbl="node1" presStyleIdx="4" presStyleCnt="6" custScaleX="19264" custScaleY="14757" custLinFactNeighborX="5977" custLinFactNeighborY="-5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486B-1AE3-43C8-9E55-DFDFA22D117B}" type="pres">
      <dgm:prSet presAssocID="{EE93F87B-DD0C-4348-93E4-6434D95BDA0A}" presName="sibTrans" presStyleCnt="0"/>
      <dgm:spPr/>
    </dgm:pt>
    <dgm:pt modelId="{88D8DF11-C416-4642-A7D9-8DF5EF240186}" type="pres">
      <dgm:prSet presAssocID="{DB6E580F-7BC6-4F04-BA13-B021AC6B2EE4}" presName="node" presStyleLbl="node1" presStyleIdx="5" presStyleCnt="6" custScaleX="19264" custScaleY="14757" custLinFactNeighborX="7340" custLinFactNeighborY="-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B874B-3D65-4AFD-8E59-11AD74D49DBF}" srcId="{24C80DE3-A03E-424E-9773-63BE4D657489}" destId="{A70F260D-43B2-4B57-B92A-160602DD1764}" srcOrd="0" destOrd="0" parTransId="{D72B88D4-019F-44D1-8D75-C75E50F98E0A}" sibTransId="{32B5D89C-BC59-4D20-B294-76ACA26778E0}"/>
    <dgm:cxn modelId="{7B3FA3F8-2110-4C38-A706-FAD98A3CD078}" srcId="{24C80DE3-A03E-424E-9773-63BE4D657489}" destId="{81A44736-A976-4AAA-B439-7EF072CD8FB3}" srcOrd="2" destOrd="0" parTransId="{974BA200-230F-4FF4-9BB3-1DA38AAA3901}" sibTransId="{9F9786F5-5DE6-4195-9431-A05C3654CA04}"/>
    <dgm:cxn modelId="{D84C14E1-D00D-473B-BE09-2AEBC440D13A}" type="presOf" srcId="{DB6E580F-7BC6-4F04-BA13-B021AC6B2EE4}" destId="{88D8DF11-C416-4642-A7D9-8DF5EF240186}" srcOrd="0" destOrd="0" presId="urn:microsoft.com/office/officeart/2005/8/layout/default"/>
    <dgm:cxn modelId="{ED4CE227-D2F6-441A-B985-5751150A50C1}" srcId="{24C80DE3-A03E-424E-9773-63BE4D657489}" destId="{5D275C60-CCA1-41F8-A9EA-678C61F09B80}" srcOrd="1" destOrd="0" parTransId="{8FED4B3C-D6F4-40B0-B8AE-B45F00A9FBD2}" sibTransId="{508CFF85-D7EA-49AD-933C-21CF872EAE43}"/>
    <dgm:cxn modelId="{4A90EB4A-A63A-4728-8AFE-2DA5AF370A15}" type="presOf" srcId="{5D275C60-CCA1-41F8-A9EA-678C61F09B80}" destId="{7F0345D2-78B0-4243-9FA6-7D146E870178}" srcOrd="0" destOrd="0" presId="urn:microsoft.com/office/officeart/2005/8/layout/default"/>
    <dgm:cxn modelId="{5419A5BD-A10C-4F4B-99DD-C8DFF18F9D1A}" srcId="{24C80DE3-A03E-424E-9773-63BE4D657489}" destId="{DB6E580F-7BC6-4F04-BA13-B021AC6B2EE4}" srcOrd="5" destOrd="0" parTransId="{BFC5F69C-5E79-4851-AE66-24AA7853593A}" sibTransId="{603B8FB9-B4F9-4779-B587-CACC342D9E38}"/>
    <dgm:cxn modelId="{DB141C48-3EE0-4236-B241-F3D03F50F854}" type="presOf" srcId="{F2B9BF7C-04ED-4AF2-BC3B-EEAAB000390C}" destId="{D117BF28-B3F7-4E3B-B083-43BC2A6E9767}" srcOrd="0" destOrd="0" presId="urn:microsoft.com/office/officeart/2005/8/layout/default"/>
    <dgm:cxn modelId="{5BBA7D7F-113B-4992-AD4A-F3A933186DAC}" type="presOf" srcId="{24C80DE3-A03E-424E-9773-63BE4D657489}" destId="{A327DEBB-2764-43C8-BD6D-20DCD03BE172}" srcOrd="0" destOrd="0" presId="urn:microsoft.com/office/officeart/2005/8/layout/default"/>
    <dgm:cxn modelId="{98C5E155-23AB-4A8A-BF7A-9DB4F4C0D469}" srcId="{24C80DE3-A03E-424E-9773-63BE4D657489}" destId="{9A388ACC-B305-494E-9412-F7682693BA23}" srcOrd="4" destOrd="0" parTransId="{F7532BD2-0DA4-422C-B4B7-14DDFF9878A6}" sibTransId="{EE93F87B-DD0C-4348-93E4-6434D95BDA0A}"/>
    <dgm:cxn modelId="{85584AF6-B8DC-4613-BAC5-199A6490CFF8}" srcId="{24C80DE3-A03E-424E-9773-63BE4D657489}" destId="{F2B9BF7C-04ED-4AF2-BC3B-EEAAB000390C}" srcOrd="3" destOrd="0" parTransId="{52CD791C-1303-4A9C-BAF0-F387A26CA7AF}" sibTransId="{AD55BD5B-0F26-4F30-A57B-A2772E0B101F}"/>
    <dgm:cxn modelId="{9F6D2659-2115-4A24-AF3C-A8157A08DE70}" type="presOf" srcId="{A70F260D-43B2-4B57-B92A-160602DD1764}" destId="{565CA8FF-369D-4EB8-BF7A-9D66D1F6F7F6}" srcOrd="0" destOrd="0" presId="urn:microsoft.com/office/officeart/2005/8/layout/default"/>
    <dgm:cxn modelId="{E3E8B0F6-C630-4F36-8BF6-74DC2AD12D1A}" type="presOf" srcId="{81A44736-A976-4AAA-B439-7EF072CD8FB3}" destId="{D0557916-BA6E-4A5D-A9CB-F6558D6385F4}" srcOrd="0" destOrd="0" presId="urn:microsoft.com/office/officeart/2005/8/layout/default"/>
    <dgm:cxn modelId="{E7FF6072-3B09-4ABD-9FB3-1643EC41B052}" type="presOf" srcId="{9A388ACC-B305-494E-9412-F7682693BA23}" destId="{A942D91C-A410-4FFE-8163-C7B8B44CB2F3}" srcOrd="0" destOrd="0" presId="urn:microsoft.com/office/officeart/2005/8/layout/default"/>
    <dgm:cxn modelId="{43018E4D-9A43-4006-B43C-31B596FBFC60}" type="presParOf" srcId="{A327DEBB-2764-43C8-BD6D-20DCD03BE172}" destId="{565CA8FF-369D-4EB8-BF7A-9D66D1F6F7F6}" srcOrd="0" destOrd="0" presId="urn:microsoft.com/office/officeart/2005/8/layout/default"/>
    <dgm:cxn modelId="{CD770D1C-0BC1-43E9-ABBD-3306537124FF}" type="presParOf" srcId="{A327DEBB-2764-43C8-BD6D-20DCD03BE172}" destId="{EBEE9CD0-74F2-4BAC-8E4B-95D7B7FA58DA}" srcOrd="1" destOrd="0" presId="urn:microsoft.com/office/officeart/2005/8/layout/default"/>
    <dgm:cxn modelId="{AAEE711C-5039-4B05-A659-91465996438E}" type="presParOf" srcId="{A327DEBB-2764-43C8-BD6D-20DCD03BE172}" destId="{7F0345D2-78B0-4243-9FA6-7D146E870178}" srcOrd="2" destOrd="0" presId="urn:microsoft.com/office/officeart/2005/8/layout/default"/>
    <dgm:cxn modelId="{DDBAD33C-9E02-4D6E-BF07-E30C11EAF68B}" type="presParOf" srcId="{A327DEBB-2764-43C8-BD6D-20DCD03BE172}" destId="{10A49A3F-A39B-44DE-B01B-B17E853C6D5A}" srcOrd="3" destOrd="0" presId="urn:microsoft.com/office/officeart/2005/8/layout/default"/>
    <dgm:cxn modelId="{5C17FFC6-8F46-4BBC-AEFE-8FA22D3F1F0D}" type="presParOf" srcId="{A327DEBB-2764-43C8-BD6D-20DCD03BE172}" destId="{D0557916-BA6E-4A5D-A9CB-F6558D6385F4}" srcOrd="4" destOrd="0" presId="urn:microsoft.com/office/officeart/2005/8/layout/default"/>
    <dgm:cxn modelId="{83296510-9451-4727-AEC0-FB3690364504}" type="presParOf" srcId="{A327DEBB-2764-43C8-BD6D-20DCD03BE172}" destId="{AC478407-71A2-4CC7-9DE4-0CEE777F698F}" srcOrd="5" destOrd="0" presId="urn:microsoft.com/office/officeart/2005/8/layout/default"/>
    <dgm:cxn modelId="{163405ED-F0E5-44DB-A06D-2CB0D12E979D}" type="presParOf" srcId="{A327DEBB-2764-43C8-BD6D-20DCD03BE172}" destId="{D117BF28-B3F7-4E3B-B083-43BC2A6E9767}" srcOrd="6" destOrd="0" presId="urn:microsoft.com/office/officeart/2005/8/layout/default"/>
    <dgm:cxn modelId="{48301161-E49D-42C4-BAF4-28E310327E58}" type="presParOf" srcId="{A327DEBB-2764-43C8-BD6D-20DCD03BE172}" destId="{C2EC87AE-8894-4EC0-8772-740C01A2DE59}" srcOrd="7" destOrd="0" presId="urn:microsoft.com/office/officeart/2005/8/layout/default"/>
    <dgm:cxn modelId="{A49A5FA6-45C8-47ED-9DDB-535E87754AFF}" type="presParOf" srcId="{A327DEBB-2764-43C8-BD6D-20DCD03BE172}" destId="{A942D91C-A410-4FFE-8163-C7B8B44CB2F3}" srcOrd="8" destOrd="0" presId="urn:microsoft.com/office/officeart/2005/8/layout/default"/>
    <dgm:cxn modelId="{07EF6C69-C6C0-4078-85E5-FBB782D765E3}" type="presParOf" srcId="{A327DEBB-2764-43C8-BD6D-20DCD03BE172}" destId="{76DE486B-1AE3-43C8-9E55-DFDFA22D117B}" srcOrd="9" destOrd="0" presId="urn:microsoft.com/office/officeart/2005/8/layout/default"/>
    <dgm:cxn modelId="{5E1A46E8-1357-46FF-ACB6-436CD6132496}" type="presParOf" srcId="{A327DEBB-2764-43C8-BD6D-20DCD03BE172}" destId="{88D8DF11-C416-4642-A7D9-8DF5EF2401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A8FF-369D-4EB8-BF7A-9D66D1F6F7F6}">
      <dsp:nvSpPr>
        <dsp:cNvPr id="0" name=""/>
        <dsp:cNvSpPr/>
      </dsp:nvSpPr>
      <dsp:spPr>
        <a:xfrm>
          <a:off x="281024" y="164084"/>
          <a:ext cx="2284246" cy="954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Literacy Gains</a:t>
          </a:r>
          <a:endParaRPr lang="en-US" sz="2600" kern="1200" dirty="0"/>
        </a:p>
      </dsp:txBody>
      <dsp:txXfrm>
        <a:off x="281024" y="164084"/>
        <a:ext cx="2284246" cy="954417"/>
      </dsp:txXfrm>
    </dsp:sp>
    <dsp:sp modelId="{7F0345D2-78B0-4243-9FA6-7D146E870178}">
      <dsp:nvSpPr>
        <dsp:cNvPr id="0" name=""/>
        <dsp:cNvSpPr/>
      </dsp:nvSpPr>
      <dsp:spPr>
        <a:xfrm>
          <a:off x="4022213" y="158322"/>
          <a:ext cx="2284246" cy="9544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HSE/HS Diploma</a:t>
          </a:r>
          <a:endParaRPr lang="en-US" sz="2600" kern="1200" dirty="0"/>
        </a:p>
      </dsp:txBody>
      <dsp:txXfrm>
        <a:off x="4022213" y="158322"/>
        <a:ext cx="2284246" cy="954417"/>
      </dsp:txXfrm>
    </dsp:sp>
    <dsp:sp modelId="{D0557916-BA6E-4A5D-A9CB-F6558D6385F4}">
      <dsp:nvSpPr>
        <dsp:cNvPr id="0" name=""/>
        <dsp:cNvSpPr/>
      </dsp:nvSpPr>
      <dsp:spPr>
        <a:xfrm>
          <a:off x="7779646" y="155832"/>
          <a:ext cx="2284246" cy="95441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Post-Secondary</a:t>
          </a:r>
          <a:endParaRPr lang="en-US" sz="2600" kern="1200" dirty="0"/>
        </a:p>
      </dsp:txBody>
      <dsp:txXfrm>
        <a:off x="7779646" y="155832"/>
        <a:ext cx="2284246" cy="954417"/>
      </dsp:txXfrm>
    </dsp:sp>
    <dsp:sp modelId="{D117BF28-B3F7-4E3B-B083-43BC2A6E9767}">
      <dsp:nvSpPr>
        <dsp:cNvPr id="0" name=""/>
        <dsp:cNvSpPr/>
      </dsp:nvSpPr>
      <dsp:spPr>
        <a:xfrm>
          <a:off x="1846226" y="3348393"/>
          <a:ext cx="2284246" cy="10498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Enter Employment</a:t>
          </a:r>
          <a:endParaRPr lang="en-US" sz="2600" kern="1200" dirty="0"/>
        </a:p>
      </dsp:txBody>
      <dsp:txXfrm>
        <a:off x="1846226" y="3348393"/>
        <a:ext cx="2284246" cy="1049894"/>
      </dsp:txXfrm>
    </dsp:sp>
    <dsp:sp modelId="{A942D91C-A410-4FFE-8163-C7B8B44CB2F3}">
      <dsp:nvSpPr>
        <dsp:cNvPr id="0" name=""/>
        <dsp:cNvSpPr/>
      </dsp:nvSpPr>
      <dsp:spPr>
        <a:xfrm>
          <a:off x="5495400" y="3376638"/>
          <a:ext cx="2284246" cy="10498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Increase Wages</a:t>
          </a:r>
          <a:endParaRPr lang="en-US" sz="2600" kern="1200" dirty="0"/>
        </a:p>
      </dsp:txBody>
      <dsp:txXfrm>
        <a:off x="5495400" y="3376638"/>
        <a:ext cx="2284246" cy="1049894"/>
      </dsp:txXfrm>
    </dsp:sp>
    <dsp:sp modelId="{88D8DF11-C416-4642-A7D9-8DF5EF240186}">
      <dsp:nvSpPr>
        <dsp:cNvPr id="0" name=""/>
        <dsp:cNvSpPr/>
      </dsp:nvSpPr>
      <dsp:spPr>
        <a:xfrm>
          <a:off x="9127024" y="3377847"/>
          <a:ext cx="2284246" cy="104989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Transition Post-Sec</a:t>
          </a:r>
          <a:endParaRPr lang="en-US" sz="2600" kern="1200" dirty="0"/>
        </a:p>
      </dsp:txBody>
      <dsp:txXfrm>
        <a:off x="9127024" y="3377847"/>
        <a:ext cx="2284246" cy="104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4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B538-9B8B-498C-93AD-75015718C06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E9AD-09EE-48B3-A1E6-4FBAB907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alpassplus.org/launchboard/home.aspx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2683042"/>
            <a:ext cx="12848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AEBG</a:t>
            </a: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Education</a:t>
            </a: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2018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09113" y="2369870"/>
            <a:ext cx="401299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Student Data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8030817" y="3843480"/>
            <a:ext cx="702366" cy="809371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6-Point Star 20"/>
          <p:cNvSpPr/>
          <p:nvPr/>
        </p:nvSpPr>
        <p:spPr>
          <a:xfrm>
            <a:off x="9819861" y="5734324"/>
            <a:ext cx="2959651" cy="1304290"/>
          </a:xfrm>
          <a:prstGeom prst="star6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NOVA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8994317" y="6851373"/>
            <a:ext cx="2071248" cy="1338469"/>
          </a:xfrm>
          <a:prstGeom prst="bentConnector3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244360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09113" y="2369870"/>
            <a:ext cx="401299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Student Data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8030817" y="3843480"/>
            <a:ext cx="702366" cy="809371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6-Point Star 20"/>
          <p:cNvSpPr/>
          <p:nvPr/>
        </p:nvSpPr>
        <p:spPr>
          <a:xfrm>
            <a:off x="9819861" y="5734324"/>
            <a:ext cx="2959651" cy="1304290"/>
          </a:xfrm>
          <a:prstGeom prst="star6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NOVA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8994317" y="6851373"/>
            <a:ext cx="2071248" cy="1338469"/>
          </a:xfrm>
          <a:prstGeom prst="bentConnector3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Freeform 26"/>
          <p:cNvSpPr/>
          <p:nvPr/>
        </p:nvSpPr>
        <p:spPr>
          <a:xfrm>
            <a:off x="11537684" y="4041913"/>
            <a:ext cx="389273" cy="1948070"/>
          </a:xfrm>
          <a:custGeom>
            <a:avLst/>
            <a:gdLst>
              <a:gd name="connsiteX0" fmla="*/ 389273 w 389273"/>
              <a:gd name="connsiteY0" fmla="*/ 1948070 h 1948070"/>
              <a:gd name="connsiteX1" fmla="*/ 362768 w 389273"/>
              <a:gd name="connsiteY1" fmla="*/ 1855304 h 1948070"/>
              <a:gd name="connsiteX2" fmla="*/ 349516 w 389273"/>
              <a:gd name="connsiteY2" fmla="*/ 1696278 h 1948070"/>
              <a:gd name="connsiteX3" fmla="*/ 323012 w 389273"/>
              <a:gd name="connsiteY3" fmla="*/ 1285461 h 1948070"/>
              <a:gd name="connsiteX4" fmla="*/ 309759 w 389273"/>
              <a:gd name="connsiteY4" fmla="*/ 1219200 h 1948070"/>
              <a:gd name="connsiteX5" fmla="*/ 296507 w 389273"/>
              <a:gd name="connsiteY5" fmla="*/ 967409 h 1948070"/>
              <a:gd name="connsiteX6" fmla="*/ 283255 w 389273"/>
              <a:gd name="connsiteY6" fmla="*/ 927652 h 1948070"/>
              <a:gd name="connsiteX7" fmla="*/ 270003 w 389273"/>
              <a:gd name="connsiteY7" fmla="*/ 450574 h 1948070"/>
              <a:gd name="connsiteX8" fmla="*/ 243499 w 389273"/>
              <a:gd name="connsiteY8" fmla="*/ 344557 h 1948070"/>
              <a:gd name="connsiteX9" fmla="*/ 230246 w 389273"/>
              <a:gd name="connsiteY9" fmla="*/ 238539 h 1948070"/>
              <a:gd name="connsiteX10" fmla="*/ 203742 w 389273"/>
              <a:gd name="connsiteY10" fmla="*/ 198783 h 1948070"/>
              <a:gd name="connsiteX11" fmla="*/ 150733 w 389273"/>
              <a:gd name="connsiteY11" fmla="*/ 119270 h 1948070"/>
              <a:gd name="connsiteX12" fmla="*/ 97725 w 389273"/>
              <a:gd name="connsiteY12" fmla="*/ 39757 h 1948070"/>
              <a:gd name="connsiteX13" fmla="*/ 18212 w 389273"/>
              <a:gd name="connsiteY13" fmla="*/ 53009 h 1948070"/>
              <a:gd name="connsiteX14" fmla="*/ 4959 w 389273"/>
              <a:gd name="connsiteY14" fmla="*/ 92765 h 1948070"/>
              <a:gd name="connsiteX15" fmla="*/ 71220 w 389273"/>
              <a:gd name="connsiteY15" fmla="*/ 26504 h 1948070"/>
              <a:gd name="connsiteX16" fmla="*/ 97725 w 389273"/>
              <a:gd name="connsiteY16" fmla="*/ 0 h 1948070"/>
              <a:gd name="connsiteX17" fmla="*/ 137481 w 389273"/>
              <a:gd name="connsiteY17" fmla="*/ 13252 h 1948070"/>
              <a:gd name="connsiteX18" fmla="*/ 163986 w 389273"/>
              <a:gd name="connsiteY18" fmla="*/ 39757 h 1948070"/>
              <a:gd name="connsiteX19" fmla="*/ 243499 w 389273"/>
              <a:gd name="connsiteY19" fmla="*/ 79513 h 1948070"/>
              <a:gd name="connsiteX20" fmla="*/ 270003 w 389273"/>
              <a:gd name="connsiteY20" fmla="*/ 79513 h 19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273" h="1948070">
                <a:moveTo>
                  <a:pt x="389273" y="1948070"/>
                </a:moveTo>
                <a:cubicBezTo>
                  <a:pt x="380438" y="1917148"/>
                  <a:pt x="367784" y="1887070"/>
                  <a:pt x="362768" y="1855304"/>
                </a:cubicBezTo>
                <a:cubicBezTo>
                  <a:pt x="354472" y="1802763"/>
                  <a:pt x="352834" y="1749367"/>
                  <a:pt x="349516" y="1696278"/>
                </a:cubicBezTo>
                <a:cubicBezTo>
                  <a:pt x="340439" y="1551040"/>
                  <a:pt x="340626" y="1426369"/>
                  <a:pt x="323012" y="1285461"/>
                </a:cubicBezTo>
                <a:cubicBezTo>
                  <a:pt x="320218" y="1263110"/>
                  <a:pt x="314177" y="1241287"/>
                  <a:pt x="309759" y="1219200"/>
                </a:cubicBezTo>
                <a:cubicBezTo>
                  <a:pt x="305342" y="1135270"/>
                  <a:pt x="304116" y="1051110"/>
                  <a:pt x="296507" y="967409"/>
                </a:cubicBezTo>
                <a:cubicBezTo>
                  <a:pt x="295242" y="953497"/>
                  <a:pt x="283970" y="941603"/>
                  <a:pt x="283255" y="927652"/>
                </a:cubicBezTo>
                <a:cubicBezTo>
                  <a:pt x="275107" y="768773"/>
                  <a:pt x="280825" y="609293"/>
                  <a:pt x="270003" y="450574"/>
                </a:cubicBezTo>
                <a:cubicBezTo>
                  <a:pt x="267525" y="414232"/>
                  <a:pt x="248017" y="380702"/>
                  <a:pt x="243499" y="344557"/>
                </a:cubicBezTo>
                <a:cubicBezTo>
                  <a:pt x="239081" y="309218"/>
                  <a:pt x="239617" y="272898"/>
                  <a:pt x="230246" y="238539"/>
                </a:cubicBezTo>
                <a:cubicBezTo>
                  <a:pt x="226055" y="223173"/>
                  <a:pt x="212577" y="212035"/>
                  <a:pt x="203742" y="198783"/>
                </a:cubicBezTo>
                <a:cubicBezTo>
                  <a:pt x="172232" y="104250"/>
                  <a:pt x="216912" y="218538"/>
                  <a:pt x="150733" y="119270"/>
                </a:cubicBezTo>
                <a:cubicBezTo>
                  <a:pt x="74015" y="4194"/>
                  <a:pt x="224554" y="166586"/>
                  <a:pt x="97725" y="39757"/>
                </a:cubicBezTo>
                <a:cubicBezTo>
                  <a:pt x="71221" y="44174"/>
                  <a:pt x="41542" y="39678"/>
                  <a:pt x="18212" y="53009"/>
                </a:cubicBezTo>
                <a:cubicBezTo>
                  <a:pt x="6083" y="59939"/>
                  <a:pt x="-7535" y="99012"/>
                  <a:pt x="4959" y="92765"/>
                </a:cubicBezTo>
                <a:cubicBezTo>
                  <a:pt x="32897" y="78796"/>
                  <a:pt x="49133" y="48591"/>
                  <a:pt x="71220" y="26504"/>
                </a:cubicBezTo>
                <a:lnTo>
                  <a:pt x="97725" y="0"/>
                </a:lnTo>
                <a:cubicBezTo>
                  <a:pt x="110977" y="4417"/>
                  <a:pt x="125503" y="6065"/>
                  <a:pt x="137481" y="13252"/>
                </a:cubicBezTo>
                <a:cubicBezTo>
                  <a:pt x="148195" y="19680"/>
                  <a:pt x="154229" y="31952"/>
                  <a:pt x="163986" y="39757"/>
                </a:cubicBezTo>
                <a:cubicBezTo>
                  <a:pt x="190047" y="60606"/>
                  <a:pt x="210839" y="72981"/>
                  <a:pt x="243499" y="79513"/>
                </a:cubicBezTo>
                <a:cubicBezTo>
                  <a:pt x="252162" y="81246"/>
                  <a:pt x="261168" y="79513"/>
                  <a:pt x="270003" y="79513"/>
                </a:cubicBezTo>
              </a:path>
            </a:pathLst>
          </a:custGeom>
          <a:noFill/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24526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09113" y="2369870"/>
            <a:ext cx="401299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Student Data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8030817" y="3843480"/>
            <a:ext cx="702366" cy="809371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6-Point Star 20"/>
          <p:cNvSpPr/>
          <p:nvPr/>
        </p:nvSpPr>
        <p:spPr>
          <a:xfrm>
            <a:off x="9819861" y="5734324"/>
            <a:ext cx="2959651" cy="1304290"/>
          </a:xfrm>
          <a:prstGeom prst="star6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NOVA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8994317" y="6851373"/>
            <a:ext cx="2071248" cy="1338469"/>
          </a:xfrm>
          <a:prstGeom prst="bentConnector3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Freeform 29"/>
          <p:cNvSpPr/>
          <p:nvPr/>
        </p:nvSpPr>
        <p:spPr>
          <a:xfrm>
            <a:off x="11189838" y="4068417"/>
            <a:ext cx="21501" cy="1709531"/>
          </a:xfrm>
          <a:custGeom>
            <a:avLst/>
            <a:gdLst>
              <a:gd name="connsiteX0" fmla="*/ 21501 w 21501"/>
              <a:gd name="connsiteY0" fmla="*/ 1709531 h 1709531"/>
              <a:gd name="connsiteX1" fmla="*/ 8249 w 21501"/>
              <a:gd name="connsiteY1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01" h="1709531">
                <a:moveTo>
                  <a:pt x="21501" y="1709531"/>
                </a:moveTo>
                <a:cubicBezTo>
                  <a:pt x="-17290" y="972498"/>
                  <a:pt x="8249" y="1541786"/>
                  <a:pt x="8249" y="0"/>
                </a:cubicBezTo>
              </a:path>
            </a:pathLst>
          </a:custGeom>
          <a:noFill/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21723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Alignment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449943" y="3063175"/>
            <a:ext cx="11684000" cy="213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Mixed reaction to Labor’s small-business tax &lt;strong&gt;policy&lt;/strong&gt; proposal | Inside Small Busin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3687970"/>
            <a:ext cx="8039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26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Alignment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449943" y="3063175"/>
            <a:ext cx="11684000" cy="828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449263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Brown Act / Public Meetings</a:t>
            </a:r>
          </a:p>
          <a:p>
            <a:pPr marL="914400" lvl="3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AEBG Fees Policy</a:t>
            </a:r>
            <a:endParaRPr lang="en-US" sz="4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Adult Education Program Areas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Use of ID tracking across systems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Serving students under 18 years of age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CTE course approval requirements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Priority of Service – target populations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Oversight / audit requirements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22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4A5D8-D21A-4A44-9A35-8EB34BB2C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7739" y="2541007"/>
            <a:ext cx="10734262" cy="173944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AEBG Student Reporting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Requirements and </a:t>
            </a:r>
            <a:r>
              <a:rPr lang="en-US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Systems</a:t>
            </a:r>
          </a:p>
        </p:txBody>
      </p:sp>
      <p:pic>
        <p:nvPicPr>
          <p:cNvPr id="3" name="Picture 2" descr="Unravelling the &lt;strong&gt;Data&lt;/strong&gt; Ecosystem Series - SocialCo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4280452"/>
            <a:ext cx="10734262" cy="42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8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AEBG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Reporting Requirements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304800" y="2866571"/>
            <a:ext cx="12395200" cy="624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</a:pPr>
            <a:r>
              <a:rPr lang="en-US" b="1" dirty="0">
                <a:solidFill>
                  <a:srgbClr val="0070C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Population: </a:t>
            </a: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All adult education students enrolled in ABE, ASE, ESL, </a:t>
            </a: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AWD, K-12 Success or </a:t>
            </a: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CTE programs enrolled at a:</a:t>
            </a:r>
          </a:p>
          <a:p>
            <a:pPr marL="9144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K12 adult education school</a:t>
            </a:r>
          </a:p>
          <a:p>
            <a:pPr marL="9144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Community college </a:t>
            </a: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noncredit </a:t>
            </a: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program</a:t>
            </a:r>
          </a:p>
          <a:p>
            <a:pPr marL="9144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Third party provider supported by a consortium for the purposes of providing training or supportive services</a:t>
            </a:r>
          </a:p>
          <a:p>
            <a:pPr marL="174625" marR="0" lvl="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</a:pPr>
            <a:r>
              <a:rPr lang="en-US" sz="2800" dirty="0">
                <a:ea typeface="Calibri" panose="020F0502020204030204" pitchFamily="34" charset="0"/>
                <a:cs typeface="Calibri Light" panose="020F0302020204030204" pitchFamily="34" charset="0"/>
              </a:rPr>
              <a:t>This includes all students regardless of funding source including  AEBG, </a:t>
            </a:r>
            <a:r>
              <a:rPr lang="en-US" sz="28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Noncredit, Perkins</a:t>
            </a:r>
            <a:r>
              <a:rPr lang="en-US" sz="2800" dirty="0"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WIOA II, </a:t>
            </a:r>
            <a:r>
              <a:rPr lang="en-US" sz="2800" dirty="0" err="1" smtClean="0">
                <a:ea typeface="Calibri" panose="020F0502020204030204" pitchFamily="34" charset="0"/>
                <a:cs typeface="Calibri Light" panose="020F0302020204030204" pitchFamily="34" charset="0"/>
              </a:rPr>
              <a:t>CalWORKS</a:t>
            </a:r>
            <a:r>
              <a:rPr lang="en-US" sz="28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, Adults on Correctional Facilities, Strong Workforce (noncredit programs), LCFF, etc.</a:t>
            </a:r>
            <a:endParaRPr lang="en-US" sz="28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638630" y="2811234"/>
            <a:ext cx="11858171" cy="58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For 17-18 - </a:t>
            </a:r>
            <a:r>
              <a:rPr lang="en-US" sz="4000" b="1" u="sng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all </a:t>
            </a:r>
            <a:r>
              <a:rPr lang="en-US" sz="4000" b="1" u="sng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AEBG consortia members </a:t>
            </a: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and providers will use </a:t>
            </a:r>
            <a:r>
              <a:rPr lang="en-US" sz="4000" b="1" u="sng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TOPSPro Enterprise</a:t>
            </a:r>
          </a:p>
          <a:p>
            <a:pPr marL="5715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Quarterly</a:t>
            </a: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 reporting of enrollment and outcomes</a:t>
            </a:r>
          </a:p>
          <a:p>
            <a:pPr marL="5715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K12 adult school, community college noncredit, 3</a:t>
            </a:r>
            <a:r>
              <a:rPr lang="en-US" sz="4000" baseline="30000" dirty="0">
                <a:ea typeface="Calibri" panose="020F0502020204030204" pitchFamily="34" charset="0"/>
                <a:cs typeface="Calibri Light" panose="020F0302020204030204" pitchFamily="34" charset="0"/>
              </a:rPr>
              <a:t>rd</a:t>
            </a: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 party providers supported by consortia</a:t>
            </a:r>
          </a:p>
          <a:p>
            <a:pPr marL="5715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AEBG Office will use </a:t>
            </a:r>
            <a:r>
              <a:rPr lang="en-US" sz="4000" b="1" u="sng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LaunchBoard</a:t>
            </a: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 to match AE </a:t>
            </a:r>
            <a:r>
              <a:rPr lang="en-US" sz="4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student </a:t>
            </a:r>
            <a:r>
              <a:rPr lang="en-US" sz="4000" dirty="0">
                <a:ea typeface="Calibri" panose="020F0502020204030204" pitchFamily="34" charset="0"/>
                <a:cs typeface="Calibri Light" panose="020F0302020204030204" pitchFamily="34" charset="0"/>
              </a:rPr>
              <a:t>data with MIS, EDD wage file, HS equivalency testing data</a:t>
            </a:r>
          </a:p>
        </p:txBody>
      </p:sp>
    </p:spTree>
    <p:extLst>
      <p:ext uri="{BB962C8B-B14F-4D97-AF65-F5344CB8AC3E}">
        <p14:creationId xmlns:p14="http://schemas.microsoft.com/office/powerpoint/2010/main" val="160810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0418289" cy="1519461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LaunchBoard Adult Education Tab</a:t>
            </a:r>
          </a:p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info: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http://calpassplus.org/launchboard/home.aspx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Shape 141">
            <a:extLst>
              <a:ext uri="{FF2B5EF4-FFF2-40B4-BE49-F238E27FC236}">
                <a16:creationId xmlns:a16="http://schemas.microsoft.com/office/drawing/2014/main" id="{A5A3FF6B-AAAF-479D-9598-50FAE574A4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160" t="14031" r="19387" b="44333"/>
          <a:stretch/>
        </p:blipFill>
        <p:spPr>
          <a:xfrm>
            <a:off x="609599" y="3546473"/>
            <a:ext cx="11756571" cy="447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94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LaunchBoard Data Sources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861787" y="2862034"/>
            <a:ext cx="11165113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798513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Student Demographics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(MIS/</a:t>
            </a:r>
            <a:r>
              <a:rPr lang="en-US" sz="3200" dirty="0" err="1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TOPSPro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571500" indent="-571500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Coursetaking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(MIS/</a:t>
            </a:r>
            <a:r>
              <a:rPr lang="en-US" sz="3200" dirty="0" err="1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TOPSPro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71500" indent="-571500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Completion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(MIS/</a:t>
            </a:r>
            <a:r>
              <a:rPr lang="en-US" sz="3200" dirty="0" err="1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TOPSPro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/GED/TASC/</a:t>
            </a:r>
            <a:r>
              <a:rPr lang="en-US" sz="3200" dirty="0" err="1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HiSet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71500" indent="-571500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Transfer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(National Student Clearinghouse)</a:t>
            </a:r>
          </a:p>
          <a:p>
            <a:pPr marL="571500" indent="-571500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Employment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(EDD Wage File, CTE Outcomes Survey)</a:t>
            </a:r>
          </a:p>
          <a:p>
            <a:pPr marL="571500" indent="-571500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C00000"/>
                </a:solidFill>
              </a:rPr>
              <a:t>Labor market information </a:t>
            </a:r>
            <a:r>
              <a:rPr lang="en" sz="4000" dirty="0"/>
              <a:t>(EMSI)</a:t>
            </a:r>
          </a:p>
        </p:txBody>
      </p:sp>
    </p:spTree>
    <p:extLst>
      <p:ext uri="{BB962C8B-B14F-4D97-AF65-F5344CB8AC3E}">
        <p14:creationId xmlns:p14="http://schemas.microsoft.com/office/powerpoint/2010/main" val="1431379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01148" y="2773063"/>
            <a:ext cx="11343861" cy="636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51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82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Hot Topics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Policy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Student Data Reporting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Planning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Fiscal Reporting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Other Stuff</a:t>
            </a:r>
            <a:endParaRPr lang="en-US" sz="4400" dirty="0">
              <a:solidFill>
                <a:sysClr val="windowText" lastClr="000000"/>
              </a:solidFill>
              <a:latin typeface="+mn-lt"/>
            </a:endParaRPr>
          </a:p>
          <a:p>
            <a:pP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Questions</a:t>
            </a:r>
          </a:p>
          <a:p>
            <a:pPr>
              <a:defRPr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487672" marR="0" lvl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55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10208-E609-48F3-88EB-3E2C3BBF9B83}"/>
              </a:ext>
            </a:extLst>
          </p:cNvPr>
          <p:cNvSpPr txBox="1"/>
          <p:nvPr/>
        </p:nvSpPr>
        <p:spPr>
          <a:xfrm>
            <a:off x="551543" y="1901974"/>
            <a:ext cx="109147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Agenda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3318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2192001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LaunchBoard Adult Ed Tab Scope/Timeline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673100" y="2706914"/>
            <a:ext cx="11823701" cy="596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Comprehensive consortium &amp; member data</a:t>
            </a:r>
          </a:p>
          <a:p>
            <a:pPr marL="685800" marR="0" lvl="0" indent="-685800" algn="l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Disaggregated program, demographics, barriers and other criteria</a:t>
            </a:r>
          </a:p>
          <a:p>
            <a:pPr marL="685800" marR="0" lvl="0" indent="-685800" algn="l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Current build includes 57 student, course taking &amp; outcome metrics</a:t>
            </a:r>
          </a:p>
          <a:p>
            <a:pPr marL="685800" marR="0" lvl="0" indent="-685800" algn="l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Conducting test matching of TE, MIS and other data sources Fall 2017</a:t>
            </a:r>
          </a:p>
          <a:p>
            <a:pPr marL="685800" marR="0" lvl="0" indent="-685800" algn="l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Available to consortia </a:t>
            </a:r>
            <a:r>
              <a:rPr lang="en-US" dirty="0" smtClean="0">
                <a:latin typeface="Helvetica Light"/>
                <a:ea typeface="Helvetica Light"/>
                <a:cs typeface="Helvetica Light"/>
                <a:sym typeface="Helvetica Light"/>
              </a:rPr>
              <a:t>Spring/Summer 2018</a:t>
            </a:r>
            <a:endParaRPr lang="en-US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685800" marR="0" lvl="0" indent="-685800" algn="l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  <a:ea typeface="Helvetica Light"/>
                <a:cs typeface="Helvetica Light"/>
                <a:sym typeface="Helvetica Light"/>
              </a:rPr>
              <a:t>Regional training on tools and how to use the data</a:t>
            </a:r>
          </a:p>
        </p:txBody>
      </p:sp>
    </p:spTree>
    <p:extLst>
      <p:ext uri="{BB962C8B-B14F-4D97-AF65-F5344CB8AC3E}">
        <p14:creationId xmlns:p14="http://schemas.microsoft.com/office/powerpoint/2010/main" val="3899774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dirty="0"/>
              <a:t>AEBG Reporting </a:t>
            </a:r>
            <a:r>
              <a:rPr lang="en-US" sz="4000" dirty="0" smtClean="0"/>
              <a:t>Requirements 18-19</a:t>
            </a:r>
            <a:endParaRPr lang="en-US" sz="4000" dirty="0"/>
          </a:p>
          <a:p>
            <a:pPr algn="l"/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430894" y="2980871"/>
            <a:ext cx="11684906" cy="740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</a:pPr>
            <a:r>
              <a:rPr lang="en-US" b="1" dirty="0" smtClean="0">
                <a:solidFill>
                  <a:srgbClr val="0070C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18-19 Changes </a:t>
            </a:r>
            <a:r>
              <a:rPr lang="en-US" b="1" dirty="0">
                <a:solidFill>
                  <a:srgbClr val="0070C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to </a:t>
            </a:r>
            <a:r>
              <a:rPr lang="en-US" b="1" dirty="0" smtClean="0">
                <a:solidFill>
                  <a:srgbClr val="0070C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MIS effective July 1, 2018: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Add MIS data elements to align MIS with adult education reporting requirements (missing population flags, 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pre apprenticeship</a:t>
            </a: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, diploma, etc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…). 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Community </a:t>
            </a: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colleges will use MIS to report students in noncredit ABE, ASE, ESL, and CTE programs.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K12 adult schools will continue to report all ABE, ASE, ESL and CTE students in TOPSPro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Data elements and webinars have been posted on the AEBG website.</a:t>
            </a:r>
            <a:endParaRPr lang="en-US" sz="32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3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4A5D8-D21A-4A44-9A35-8EB34BB2C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51755"/>
            <a:ext cx="13004800" cy="289238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Reporting </a:t>
            </a:r>
            <a:r>
              <a:rPr lang="en-US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Elements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Outcomes</a:t>
            </a: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1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1386457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 Definitions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723900" y="2866571"/>
            <a:ext cx="112394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Number of adults served by the consortium </a:t>
            </a:r>
            <a:r>
              <a:rPr lang="en-US" sz="3200" dirty="0"/>
              <a:t>– Aligned to WIOA reportable individual definition. 1 or more contact hour of instruction or participation in self directed or information only activities</a:t>
            </a:r>
          </a:p>
          <a:p>
            <a:pPr marL="342900" lvl="0" indent="-342900" algn="l">
              <a:spcBef>
                <a:spcPts val="12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Adults who attain milestones or outcomes</a:t>
            </a:r>
            <a:r>
              <a:rPr lang="en-US" sz="3200" dirty="0"/>
              <a:t> – Aligned to WIOA definition of a participant under AEFLA WIOA Title II. 12 or more contact hours of instruction in ABE, ASE, ESL or CTE.</a:t>
            </a:r>
          </a:p>
          <a:p>
            <a:pPr marL="342900" lvl="0" algn="l">
              <a:spcBef>
                <a:spcPts val="1800"/>
              </a:spcBef>
              <a:buClr>
                <a:srgbClr val="0070C0"/>
              </a:buClr>
              <a:buSzPct val="135000"/>
            </a:pPr>
            <a:r>
              <a:rPr lang="en-US" sz="2600" dirty="0"/>
              <a:t>AEBG will analyze outcomes for reportable individuals using the supplemental data report but not include that data in the primary report to the legislature for 17/18</a:t>
            </a:r>
          </a:p>
          <a:p>
            <a:pPr lvl="0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293597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Measurable </a:t>
            </a:r>
            <a:r>
              <a:rPr lang="en-US" dirty="0">
                <a:solidFill>
                  <a:srgbClr val="C00000"/>
                </a:solidFill>
              </a:rPr>
              <a:t>Skills Gain (MSG)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3002" y="2436030"/>
            <a:ext cx="12250660" cy="6170613"/>
          </a:xfrm>
        </p:spPr>
        <p:txBody>
          <a:bodyPr/>
          <a:lstStyle/>
          <a:p>
            <a:pPr algn="l"/>
            <a:r>
              <a:rPr lang="en-US" dirty="0" smtClean="0"/>
              <a:t>The WIOA Performance Indicators, along with the 5 types of MSG, comprise the framework for the six AB 104 outcomes: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2617" y="3798491"/>
            <a:ext cx="5980113" cy="617061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Indicators: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Employment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Wages</a:t>
            </a:r>
          </a:p>
          <a:p>
            <a:pPr algn="l"/>
            <a:endParaRPr lang="en-US" dirty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MSGs: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Literacy gain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Secondary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Post-Secondary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Training Milestone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Skills Progression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6710" y="3965918"/>
            <a:ext cx="6246952" cy="564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1200" dirty="0" smtClean="0">
                <a:solidFill>
                  <a:srgbClr val="FF0000"/>
                </a:solidFill>
              </a:rPr>
              <a:t>AB 104 Outcomes: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1200" dirty="0" smtClean="0">
                <a:solidFill>
                  <a:prstClr val="black"/>
                </a:solidFill>
              </a:rPr>
              <a:t>Improved </a:t>
            </a:r>
            <a:r>
              <a:rPr lang="en-US" sz="3200" kern="1200" dirty="0">
                <a:solidFill>
                  <a:prstClr val="black"/>
                </a:solidFill>
              </a:rPr>
              <a:t>literacy </a:t>
            </a:r>
            <a:r>
              <a:rPr lang="en-US" sz="3200" kern="1200" dirty="0" smtClean="0">
                <a:solidFill>
                  <a:prstClr val="black"/>
                </a:solidFill>
              </a:rPr>
              <a:t>skills</a:t>
            </a:r>
            <a:r>
              <a:rPr lang="en-US" sz="3200" i="1" kern="1200" dirty="0" smtClean="0">
                <a:solidFill>
                  <a:prstClr val="black"/>
                </a:solidFill>
              </a:rPr>
              <a:t> </a:t>
            </a:r>
            <a:endParaRPr lang="en-US" sz="3200" i="1" kern="12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Completion of high school diplomas or their recognized </a:t>
            </a:r>
            <a:r>
              <a:rPr lang="en-US" sz="3200" kern="1200" dirty="0" smtClean="0">
                <a:solidFill>
                  <a:prstClr val="black"/>
                </a:solidFill>
              </a:rPr>
              <a:t>equivalents</a:t>
            </a:r>
            <a:endParaRPr lang="en-US" sz="3200" i="1" kern="12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Completion of </a:t>
            </a:r>
            <a:r>
              <a:rPr lang="en-US" sz="3200" kern="1200" dirty="0" smtClean="0">
                <a:solidFill>
                  <a:prstClr val="black"/>
                </a:solidFill>
              </a:rPr>
              <a:t>postsecondary</a:t>
            </a:r>
            <a:r>
              <a:rPr lang="en-US" sz="3200" i="1" kern="1200" dirty="0" smtClean="0">
                <a:solidFill>
                  <a:prstClr val="black"/>
                </a:solidFill>
              </a:rPr>
              <a:t> </a:t>
            </a:r>
            <a:endParaRPr lang="en-US" sz="3200" kern="12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Placement into </a:t>
            </a:r>
            <a:r>
              <a:rPr lang="en-US" sz="3200" kern="1200" dirty="0" smtClean="0">
                <a:solidFill>
                  <a:prstClr val="black"/>
                </a:solidFill>
              </a:rPr>
              <a:t>jobs</a:t>
            </a:r>
            <a:endParaRPr lang="en-US" sz="3200" kern="12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Improved wages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i="1" kern="1200" dirty="0">
                <a:solidFill>
                  <a:prstClr val="black"/>
                </a:solidFill>
              </a:rPr>
              <a:t>Post Secondary </a:t>
            </a:r>
            <a:r>
              <a:rPr lang="en-US" sz="3200" i="1" kern="1200" dirty="0" smtClean="0">
                <a:solidFill>
                  <a:prstClr val="black"/>
                </a:solidFill>
              </a:rPr>
              <a:t>Transition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786389" y="5731099"/>
            <a:ext cx="2316341" cy="528033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7943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AEBG Outcomes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Improved Literacy Skills</a:t>
            </a:r>
          </a:p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High School Diploma/HSE</a:t>
            </a:r>
          </a:p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Post-Secondary</a:t>
            </a:r>
          </a:p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Job Placement</a:t>
            </a:r>
          </a:p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Improved Wages</a:t>
            </a:r>
          </a:p>
          <a:p>
            <a:pPr marL="685800" indent="-685800" algn="l">
              <a:buFont typeface="+mj-lt"/>
              <a:buAutoNum type="arabicPeriod"/>
            </a:pPr>
            <a:r>
              <a:rPr lang="en-US" sz="4800" dirty="0" smtClean="0"/>
              <a:t>Transition to Post-Secondary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26568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Improved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79549" y="2834640"/>
            <a:ext cx="11782314" cy="5813322"/>
          </a:xfrm>
        </p:spPr>
        <p:txBody>
          <a:bodyPr/>
          <a:lstStyle/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4400" dirty="0"/>
              <a:t>For </a:t>
            </a:r>
            <a:r>
              <a:rPr lang="en-US" sz="4400" dirty="0" smtClean="0"/>
              <a:t>ABE/ESL/ASE </a:t>
            </a:r>
            <a:r>
              <a:rPr lang="en-US" sz="4400" dirty="0"/>
              <a:t>programs, measured by </a:t>
            </a:r>
            <a:r>
              <a:rPr lang="en-US" sz="4400" dirty="0" smtClean="0"/>
              <a:t>pre/post learning gains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ABE/ESL/ASE: Career </a:t>
            </a:r>
            <a:r>
              <a:rPr lang="en-US" sz="4400" dirty="0"/>
              <a:t>Development and College Preparation (CDCP) certificate</a:t>
            </a:r>
            <a:endParaRPr lang="en-US" sz="4400" dirty="0" smtClean="0"/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HS Diploma can report gains through achieving high school credits/Carnegie Units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Occupational Skills gain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Workforce Readiness Milestone </a:t>
            </a:r>
            <a:endParaRPr lang="en-US" sz="4400" dirty="0"/>
          </a:p>
          <a:p>
            <a:pPr lvl="1" algn="l"/>
            <a:endParaRPr lang="en-US" sz="4400" dirty="0"/>
          </a:p>
          <a:p>
            <a:pPr marL="517525" lvl="4" algn="l"/>
            <a:endParaRPr lang="en-US" sz="4400" dirty="0"/>
          </a:p>
          <a:p>
            <a:pPr marL="517525" algn="l"/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476802" y="292583"/>
            <a:ext cx="1885061" cy="1043457"/>
            <a:chOff x="1254756" y="1526"/>
            <a:chExt cx="2490240" cy="1506872"/>
          </a:xfrm>
        </p:grpSpPr>
        <p:sp>
          <p:nvSpPr>
            <p:cNvPr id="5" name="Rectangle 4"/>
            <p:cNvSpPr/>
            <p:nvPr/>
          </p:nvSpPr>
          <p:spPr>
            <a:xfrm>
              <a:off x="1254756" y="1526"/>
              <a:ext cx="2490240" cy="1494144"/>
            </a:xfrm>
            <a:prstGeom prst="rect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" name="TextBox 5"/>
            <p:cNvSpPr txBox="1"/>
            <p:nvPr/>
          </p:nvSpPr>
          <p:spPr>
            <a:xfrm>
              <a:off x="1254756" y="14254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Learning Gains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99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dirty="0"/>
              <a:t>Adult Education Crosswalk for MSG</a:t>
            </a:r>
          </a:p>
          <a:p>
            <a:pPr algn="l"/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391887" y="2532743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430894" y="2980871"/>
            <a:ext cx="11684906" cy="703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</a:pPr>
            <a:r>
              <a:rPr lang="en-US" b="1" dirty="0">
                <a:solidFill>
                  <a:srgbClr val="0070C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Basic Skills Crosswalk: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AEBG (</a:t>
            </a:r>
            <a:r>
              <a:rPr lang="en-US" sz="3200" dirty="0" err="1">
                <a:ea typeface="Calibri" panose="020F0502020204030204" pitchFamily="34" charset="0"/>
                <a:cs typeface="Calibri Light" panose="020F0302020204030204" pitchFamily="34" charset="0"/>
              </a:rPr>
              <a:t>WestEd</a:t>
            </a: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convened </a:t>
            </a: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faculty and leadership to build a crosswalk of the National Reporting System Educational Functioning Levels and the CB21 levels below transfer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Three teams of faculty &amp; 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teachers (close to 30 in all)</a:t>
            </a:r>
            <a:endParaRPr lang="en-US" sz="32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ESL, Math &amp; English</a:t>
            </a:r>
            <a:r>
              <a:rPr lang="en-US" sz="32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In the process of finalizing recommendations.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Calibri Light" panose="020F0302020204030204" pitchFamily="34" charset="0"/>
              </a:rPr>
              <a:t>Will discuss with field team prior to issuing final policy for usage in the 18-19 school year.</a:t>
            </a: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028700" marR="0" lvl="0" indent="-571500" algn="l" defTabSz="6350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0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1843" y="1849212"/>
            <a:ext cx="11386457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CTE-Related Skills Gains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11843" y="24910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558801" y="2815771"/>
            <a:ext cx="1123949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l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Occupational Skills Gain – </a:t>
            </a:r>
            <a:r>
              <a:rPr lang="en-US" sz="3200" dirty="0"/>
              <a:t>Participants who achieve milestones in CTE programs, but who do not complete their credential or certificate because they obtain employment or realize a shorter-term goal related to occupational advancement. </a:t>
            </a:r>
          </a:p>
          <a:p>
            <a:pPr marL="228600" lvl="0" algn="l">
              <a:spcBef>
                <a:spcPts val="1800"/>
              </a:spcBef>
              <a:buClr>
                <a:srgbClr val="0070C0"/>
              </a:buClr>
              <a:buSzPct val="135000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Workforce Preparation Milestone –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 who complete workforce preparation courses or certificates. This is an exploratory metric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AEBG in PY 2017-18.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76802" y="292583"/>
            <a:ext cx="1885061" cy="1043457"/>
            <a:chOff x="1254756" y="1526"/>
            <a:chExt cx="2490240" cy="1506872"/>
          </a:xfrm>
        </p:grpSpPr>
        <p:sp>
          <p:nvSpPr>
            <p:cNvPr id="8" name="Rectangle 7"/>
            <p:cNvSpPr/>
            <p:nvPr/>
          </p:nvSpPr>
          <p:spPr>
            <a:xfrm>
              <a:off x="1254756" y="1526"/>
              <a:ext cx="2490240" cy="1494144"/>
            </a:xfrm>
            <a:prstGeom prst="rect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" name="TextBox 8"/>
            <p:cNvSpPr txBox="1"/>
            <p:nvPr/>
          </p:nvSpPr>
          <p:spPr>
            <a:xfrm>
              <a:off x="1254756" y="14254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Learning Gains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403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443" y="1773012"/>
            <a:ext cx="11386457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Postsecondary Credential Completion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259443" y="24148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558801" y="2815771"/>
            <a:ext cx="11683999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l"/>
            <a:r>
              <a:rPr lang="en-US" sz="3200" b="1" dirty="0">
                <a:solidFill>
                  <a:schemeClr val="tx1"/>
                </a:solidFill>
              </a:rPr>
              <a:t>For K12 community college CTE programs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3200" dirty="0"/>
              <a:t> Completion of a credential that leads to employment in a clearly-defined occupation including, but not necessarily limited to:</a:t>
            </a:r>
          </a:p>
          <a:p>
            <a:pPr marL="685800" lvl="5" indent="-457200" algn="l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Locally approved certificates eligible for inclusion on the Eligible Training Provider List (ETPL)</a:t>
            </a:r>
          </a:p>
          <a:p>
            <a:pPr marL="685800" lvl="5" indent="-457200" algn="l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CDCP CTE certificates with more than 48 instructional contact hours </a:t>
            </a:r>
          </a:p>
          <a:p>
            <a:pPr marL="685800" lvl="5" indent="-457200" algn="l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Certificates that meet the minimum threshold for inclusion under Perkins</a:t>
            </a:r>
          </a:p>
          <a:p>
            <a:pPr marL="685800" lvl="5" indent="-457200" algn="l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Certificates that meet the threshold for Title IV federal student aid</a:t>
            </a:r>
          </a:p>
          <a:p>
            <a:pPr marL="63500" lvl="5" indent="-63500" algn="l">
              <a:spcBef>
                <a:spcPts val="1800"/>
              </a:spcBef>
              <a:buClr>
                <a:srgbClr val="0070C0"/>
              </a:buClr>
              <a:buSzPct val="135000"/>
            </a:pPr>
            <a:r>
              <a:rPr lang="en-US" sz="3200" b="1" dirty="0" smtClean="0">
                <a:solidFill>
                  <a:schemeClr val="tx1"/>
                </a:solidFill>
              </a:rPr>
              <a:t>Completion </a:t>
            </a:r>
            <a:r>
              <a:rPr lang="en-US" sz="3200" b="1" dirty="0">
                <a:solidFill>
                  <a:schemeClr val="tx1"/>
                </a:solidFill>
              </a:rPr>
              <a:t>of any degree or for credit certificate over 6 units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2536" y="49361"/>
            <a:ext cx="2490240" cy="149414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marL="0" marR="0" lvl="0" indent="0" algn="ctr" defTabSz="1511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Post-Secondary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00780" y="148239"/>
            <a:ext cx="2490240" cy="1494144"/>
            <a:chOff x="1254756" y="1744694"/>
            <a:chExt cx="2490240" cy="1494144"/>
          </a:xfrm>
        </p:grpSpPr>
        <p:sp>
          <p:nvSpPr>
            <p:cNvPr id="9" name="Rectangle 8"/>
            <p:cNvSpPr/>
            <p:nvPr/>
          </p:nvSpPr>
          <p:spPr>
            <a:xfrm>
              <a:off x="1254756" y="1744694"/>
              <a:ext cx="2490240" cy="1494144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" name="TextBox 9"/>
            <p:cNvSpPr txBox="1"/>
            <p:nvPr/>
          </p:nvSpPr>
          <p:spPr>
            <a:xfrm>
              <a:off x="1254756" y="1744694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Post-Secondary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994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Hot Topics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 descr="ariblo: How to Feel Cool Without Using Air conditioner In this summ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54647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443" y="1773012"/>
            <a:ext cx="11386457" cy="83955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Postsecondary Credential Completion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259443" y="24148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558801" y="2815771"/>
            <a:ext cx="116839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4" algn="l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4000" dirty="0" smtClean="0"/>
              <a:t>Workforce preparation (work readiness) or occupational safety certificates (e.g. OSHA or </a:t>
            </a:r>
            <a:r>
              <a:rPr lang="en-US" sz="4000" dirty="0" err="1" smtClean="0"/>
              <a:t>Safeserve</a:t>
            </a:r>
            <a:r>
              <a:rPr lang="en-US" sz="4000" dirty="0" smtClean="0"/>
              <a:t>) </a:t>
            </a:r>
            <a:r>
              <a:rPr lang="en-US" sz="4000" b="1" dirty="0" smtClean="0"/>
              <a:t>ARE NOT</a:t>
            </a:r>
            <a:r>
              <a:rPr lang="en-US" sz="4000" dirty="0" smtClean="0"/>
              <a:t> counted for completion under this metric</a:t>
            </a:r>
          </a:p>
          <a:p>
            <a:pPr marL="228600" lvl="4" algn="l">
              <a:spcBef>
                <a:spcPts val="600"/>
              </a:spcBef>
              <a:buClr>
                <a:srgbClr val="0070C0"/>
              </a:buClr>
              <a:buSzPct val="135000"/>
            </a:pPr>
            <a:endParaRPr lang="en-US" sz="4000" dirty="0"/>
          </a:p>
          <a:p>
            <a:pPr marL="228600" lvl="4" algn="l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4000" dirty="0" smtClean="0"/>
              <a:t>These outcomes should count as short term services, not Post-Secondary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2536" y="49361"/>
            <a:ext cx="2490240" cy="149414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marL="0" marR="0" lvl="0" indent="0" algn="ctr" defTabSz="1511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Post-Secondary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00780" y="148239"/>
            <a:ext cx="2490240" cy="1494144"/>
            <a:chOff x="1254756" y="1744694"/>
            <a:chExt cx="2490240" cy="1494144"/>
          </a:xfrm>
        </p:grpSpPr>
        <p:sp>
          <p:nvSpPr>
            <p:cNvPr id="9" name="Rectangle 8"/>
            <p:cNvSpPr/>
            <p:nvPr/>
          </p:nvSpPr>
          <p:spPr>
            <a:xfrm>
              <a:off x="1254756" y="1744694"/>
              <a:ext cx="2490240" cy="1494144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" name="TextBox 9"/>
            <p:cNvSpPr txBox="1"/>
            <p:nvPr/>
          </p:nvSpPr>
          <p:spPr>
            <a:xfrm>
              <a:off x="1254756" y="1744694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Post-Secondary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628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Employment and Wages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824" y="2525546"/>
            <a:ext cx="11996738" cy="5852732"/>
          </a:xfrm>
        </p:spPr>
        <p:txBody>
          <a:bodyPr/>
          <a:lstStyle/>
          <a:p>
            <a:pPr lvl="1" algn="l"/>
            <a:r>
              <a:rPr lang="en-US" dirty="0"/>
              <a:t>AEBG will primarily capture and report data elements related to employment and wages after participant exit, using a data match with the EDD wage file.</a:t>
            </a:r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WIOA II related follow up employment outcomes:</a:t>
            </a:r>
            <a:endParaRPr lang="en-US" dirty="0"/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/>
              <a:t>Entrance into unsubsidized employment two quarters after exit</a:t>
            </a:r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/>
              <a:t>Entrance into unsubsidized employment four quarters after exit</a:t>
            </a:r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/>
              <a:t>Median earnings two quarters after </a:t>
            </a:r>
            <a:r>
              <a:rPr lang="en-US" dirty="0" smtClean="0"/>
              <a:t>exit</a:t>
            </a:r>
          </a:p>
          <a:p>
            <a:pPr lvl="4" algn="l"/>
            <a:endParaRPr lang="en-US" dirty="0" smtClean="0"/>
          </a:p>
          <a:p>
            <a:pPr lvl="4" algn="l"/>
            <a:r>
              <a:rPr lang="en-US" dirty="0" smtClean="0"/>
              <a:t>AEBG follow up outcomes not related to WIOA II:</a:t>
            </a:r>
            <a:endParaRPr lang="en-US" dirty="0"/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/>
              <a:t>Change in earnings  from one year before to one year after </a:t>
            </a:r>
            <a:r>
              <a:rPr lang="en-US" dirty="0" smtClean="0"/>
              <a:t>exit</a:t>
            </a:r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Attainment </a:t>
            </a:r>
            <a:r>
              <a:rPr lang="en-US" dirty="0"/>
              <a:t>of regional living wage</a:t>
            </a:r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dirty="0"/>
              <a:t>Employment in field of study (starting in 2018-19)</a:t>
            </a:r>
          </a:p>
          <a:p>
            <a:pPr algn="l"/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393804" y="77274"/>
            <a:ext cx="2490240" cy="1494144"/>
            <a:chOff x="3994020" y="1744694"/>
            <a:chExt cx="2490240" cy="1494144"/>
          </a:xfrm>
        </p:grpSpPr>
        <p:sp>
          <p:nvSpPr>
            <p:cNvPr id="8" name="Rectangle 7"/>
            <p:cNvSpPr/>
            <p:nvPr/>
          </p:nvSpPr>
          <p:spPr>
            <a:xfrm>
              <a:off x="3994020" y="1744694"/>
              <a:ext cx="2490240" cy="1494144"/>
            </a:xfrm>
            <a:prstGeom prst="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" name="TextBox 8"/>
            <p:cNvSpPr txBox="1"/>
            <p:nvPr/>
          </p:nvSpPr>
          <p:spPr>
            <a:xfrm>
              <a:off x="3994020" y="1744694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Enter Employment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456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Transition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5" y="2835276"/>
            <a:ext cx="12230413" cy="605114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Transition </a:t>
            </a:r>
            <a:r>
              <a:rPr lang="en-US" sz="3600" b="1" dirty="0"/>
              <a:t>to ASE: </a:t>
            </a:r>
            <a:r>
              <a:rPr lang="en-US" sz="3600" dirty="0"/>
              <a:t>AEBG will track transitions from ABE to ASE or ESL to </a:t>
            </a:r>
            <a:r>
              <a:rPr lang="en-US" sz="3600" dirty="0" smtClean="0"/>
              <a:t>ASE. </a:t>
            </a:r>
            <a:endParaRPr lang="en-US" sz="3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Transition into Post-secondary</a:t>
            </a:r>
            <a:r>
              <a:rPr lang="en-US" sz="3600" b="1" dirty="0" smtClean="0"/>
              <a:t>:</a:t>
            </a:r>
            <a:r>
              <a:rPr lang="en-US" sz="3600" dirty="0" smtClean="0"/>
              <a:t> Applies to </a:t>
            </a:r>
            <a:r>
              <a:rPr lang="en-US" sz="3600" dirty="0"/>
              <a:t>participants transitioning into </a:t>
            </a:r>
            <a:r>
              <a:rPr lang="en-US" sz="3600" dirty="0" smtClean="0"/>
              <a:t>1) Any </a:t>
            </a:r>
            <a:r>
              <a:rPr lang="en-US" sz="3600" dirty="0"/>
              <a:t>K12 adult education or community college CTE program </a:t>
            </a:r>
            <a:r>
              <a:rPr lang="en-US" sz="3600" dirty="0" smtClean="0"/>
              <a:t>or 2) Community </a:t>
            </a:r>
            <a:r>
              <a:rPr lang="en-US" sz="3600" dirty="0"/>
              <a:t>college for-credit coursework that is not developmental. </a:t>
            </a:r>
          </a:p>
          <a:p>
            <a:pPr lvl="1" algn="l"/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325816" y="78831"/>
            <a:ext cx="2490240" cy="1494144"/>
            <a:chOff x="3994020" y="3487862"/>
            <a:chExt cx="2490240" cy="1494144"/>
          </a:xfrm>
        </p:grpSpPr>
        <p:sp>
          <p:nvSpPr>
            <p:cNvPr id="7" name="Rectangle 6"/>
            <p:cNvSpPr/>
            <p:nvPr/>
          </p:nvSpPr>
          <p:spPr>
            <a:xfrm>
              <a:off x="3994020" y="3487862"/>
              <a:ext cx="2490240" cy="149414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" name="TextBox 7"/>
            <p:cNvSpPr txBox="1"/>
            <p:nvPr/>
          </p:nvSpPr>
          <p:spPr>
            <a:xfrm>
              <a:off x="3994020" y="3487862"/>
              <a:ext cx="2490240" cy="1494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Transition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8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60" y="1811996"/>
            <a:ext cx="12609845" cy="70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6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1046798"/>
              </p:ext>
            </p:extLst>
          </p:nvPr>
        </p:nvGraphicFramePr>
        <p:xfrm>
          <a:off x="613084" y="2025610"/>
          <a:ext cx="11857590" cy="644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422" y="3357834"/>
            <a:ext cx="317688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Pre/Post Level Completion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Calibri" panose="020F0502020204030204"/>
              </a:rPr>
              <a:t>Carnegie Units </a:t>
            </a:r>
            <a:r>
              <a:rPr lang="en-US" sz="1920" kern="1200" dirty="0" smtClean="0">
                <a:solidFill>
                  <a:schemeClr val="tx1"/>
                </a:solidFill>
                <a:latin typeface="Calibri" panose="020F0502020204030204"/>
              </a:rPr>
              <a:t>/HS Credits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 smtClean="0">
                <a:solidFill>
                  <a:schemeClr val="tx1"/>
                </a:solidFill>
                <a:latin typeface="Calibri" panose="020F0502020204030204"/>
              </a:rPr>
              <a:t>CDCP Certificate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 smtClean="0">
                <a:solidFill>
                  <a:schemeClr val="tx1"/>
                </a:solidFill>
                <a:latin typeface="Calibri" panose="020F0502020204030204"/>
              </a:rPr>
              <a:t>Occupational Skills Gain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 smtClean="0">
                <a:solidFill>
                  <a:schemeClr val="tx1"/>
                </a:solidFill>
                <a:latin typeface="Calibri" panose="020F0502020204030204"/>
              </a:rPr>
              <a:t>Workforce Preparation</a:t>
            </a:r>
            <a:endParaRPr lang="en-US" sz="192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913" y="3363900"/>
            <a:ext cx="3176886" cy="1274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High School Diploma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Passed GED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Passed </a:t>
            </a:r>
            <a:r>
              <a:rPr lang="en-US" sz="1920" kern="1200" dirty="0" err="1">
                <a:solidFill>
                  <a:prstClr val="black"/>
                </a:solidFill>
                <a:latin typeface="Calibri" panose="020F0502020204030204"/>
              </a:rPr>
              <a:t>HiSET</a:t>
            </a:r>
            <a:endParaRPr lang="en-US" sz="192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Passed TASC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2741" y="3300662"/>
            <a:ext cx="432815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College Degree – AA, AS, BA, BS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Graduate Studies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>
                <a:solidFill>
                  <a:prstClr val="black"/>
                </a:solidFill>
                <a:latin typeface="Calibri" panose="020F0502020204030204"/>
              </a:rPr>
              <a:t>Training </a:t>
            </a:r>
            <a:r>
              <a:rPr lang="en-US" sz="1920" kern="1200" smtClean="0">
                <a:solidFill>
                  <a:prstClr val="black"/>
                </a:solidFill>
                <a:latin typeface="Calibri" panose="020F0502020204030204"/>
              </a:rPr>
              <a:t>Credential</a:t>
            </a:r>
            <a:endParaRPr lang="en-US" sz="192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Occupational Licensure/Certificate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Apprenticeship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396" y="6681837"/>
            <a:ext cx="3176886" cy="9787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Get a Job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Retain a Job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Enter Military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091" y="6700539"/>
            <a:ext cx="3176886" cy="683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Increase Wages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Get a Better Job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93788" y="6695383"/>
            <a:ext cx="342710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 smtClean="0">
                <a:solidFill>
                  <a:prstClr val="black"/>
                </a:solidFill>
                <a:latin typeface="Calibri" panose="020F0502020204030204"/>
              </a:rPr>
              <a:t>Transition to ASE</a:t>
            </a:r>
            <a:endParaRPr lang="en-US" sz="192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 smtClean="0">
                <a:solidFill>
                  <a:prstClr val="black"/>
                </a:solidFill>
                <a:latin typeface="Calibri" panose="020F0502020204030204"/>
              </a:rPr>
              <a:t>Transition to Post-Secondary/CTE</a:t>
            </a:r>
            <a:endParaRPr lang="en-US" sz="192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prstClr val="black"/>
                </a:solidFill>
                <a:latin typeface="Calibri" panose="020F0502020204030204"/>
              </a:rPr>
              <a:t>Transition to </a:t>
            </a:r>
            <a:r>
              <a:rPr lang="en-US" sz="1920" kern="1200" dirty="0" smtClean="0">
                <a:solidFill>
                  <a:prstClr val="black"/>
                </a:solidFill>
                <a:latin typeface="Calibri" panose="020F0502020204030204"/>
              </a:rPr>
              <a:t>Post-Secondary/College</a:t>
            </a:r>
            <a:endParaRPr lang="en-US" sz="192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22" y="506281"/>
            <a:ext cx="11216640" cy="71182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AEBG Outcomes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4A5D8-D21A-4A44-9A35-8EB34BB2C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7983" y="2275963"/>
            <a:ext cx="10217426" cy="95756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AEBG Planning</a:t>
            </a: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Free photo: &lt;strong&gt;Planning&lt;/strong&gt;, Plan, Adjusting - Free Image on Pixabay - 6202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25" y="3628611"/>
            <a:ext cx="6096000" cy="40576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275443" y="5102087"/>
            <a:ext cx="2027583" cy="3339548"/>
          </a:xfrm>
          <a:custGeom>
            <a:avLst/>
            <a:gdLst>
              <a:gd name="connsiteX0" fmla="*/ 2027583 w 2027583"/>
              <a:gd name="connsiteY0" fmla="*/ 0 h 3339548"/>
              <a:gd name="connsiteX1" fmla="*/ 1948070 w 2027583"/>
              <a:gd name="connsiteY1" fmla="*/ 145774 h 3339548"/>
              <a:gd name="connsiteX2" fmla="*/ 1881809 w 2027583"/>
              <a:gd name="connsiteY2" fmla="*/ 198783 h 3339548"/>
              <a:gd name="connsiteX3" fmla="*/ 1828800 w 2027583"/>
              <a:gd name="connsiteY3" fmla="*/ 265043 h 3339548"/>
              <a:gd name="connsiteX4" fmla="*/ 1762540 w 2027583"/>
              <a:gd name="connsiteY4" fmla="*/ 318052 h 3339548"/>
              <a:gd name="connsiteX5" fmla="*/ 1709531 w 2027583"/>
              <a:gd name="connsiteY5" fmla="*/ 384313 h 3339548"/>
              <a:gd name="connsiteX6" fmla="*/ 1550505 w 2027583"/>
              <a:gd name="connsiteY6" fmla="*/ 516835 h 3339548"/>
              <a:gd name="connsiteX7" fmla="*/ 1510748 w 2027583"/>
              <a:gd name="connsiteY7" fmla="*/ 583096 h 3339548"/>
              <a:gd name="connsiteX8" fmla="*/ 1417983 w 2027583"/>
              <a:gd name="connsiteY8" fmla="*/ 715617 h 3339548"/>
              <a:gd name="connsiteX9" fmla="*/ 1364974 w 2027583"/>
              <a:gd name="connsiteY9" fmla="*/ 861391 h 3339548"/>
              <a:gd name="connsiteX10" fmla="*/ 1298714 w 2027583"/>
              <a:gd name="connsiteY10" fmla="*/ 967409 h 3339548"/>
              <a:gd name="connsiteX11" fmla="*/ 1272209 w 2027583"/>
              <a:gd name="connsiteY11" fmla="*/ 1020417 h 3339548"/>
              <a:gd name="connsiteX12" fmla="*/ 1258957 w 2027583"/>
              <a:gd name="connsiteY12" fmla="*/ 1060174 h 3339548"/>
              <a:gd name="connsiteX13" fmla="*/ 1232453 w 2027583"/>
              <a:gd name="connsiteY13" fmla="*/ 1152939 h 3339548"/>
              <a:gd name="connsiteX14" fmla="*/ 1219200 w 2027583"/>
              <a:gd name="connsiteY14" fmla="*/ 1192696 h 3339548"/>
              <a:gd name="connsiteX15" fmla="*/ 1179444 w 2027583"/>
              <a:gd name="connsiteY15" fmla="*/ 1232452 h 3339548"/>
              <a:gd name="connsiteX16" fmla="*/ 1152940 w 2027583"/>
              <a:gd name="connsiteY16" fmla="*/ 1272209 h 3339548"/>
              <a:gd name="connsiteX17" fmla="*/ 1139687 w 2027583"/>
              <a:gd name="connsiteY17" fmla="*/ 1325217 h 3339548"/>
              <a:gd name="connsiteX18" fmla="*/ 1086679 w 2027583"/>
              <a:gd name="connsiteY18" fmla="*/ 1431235 h 3339548"/>
              <a:gd name="connsiteX19" fmla="*/ 1073427 w 2027583"/>
              <a:gd name="connsiteY19" fmla="*/ 1484243 h 3339548"/>
              <a:gd name="connsiteX20" fmla="*/ 1020418 w 2027583"/>
              <a:gd name="connsiteY20" fmla="*/ 1563756 h 3339548"/>
              <a:gd name="connsiteX21" fmla="*/ 1007166 w 2027583"/>
              <a:gd name="connsiteY21" fmla="*/ 1630017 h 3339548"/>
              <a:gd name="connsiteX22" fmla="*/ 980661 w 2027583"/>
              <a:gd name="connsiteY22" fmla="*/ 1656522 h 3339548"/>
              <a:gd name="connsiteX23" fmla="*/ 954157 w 2027583"/>
              <a:gd name="connsiteY23" fmla="*/ 1736035 h 3339548"/>
              <a:gd name="connsiteX24" fmla="*/ 927653 w 2027583"/>
              <a:gd name="connsiteY24" fmla="*/ 1775791 h 3339548"/>
              <a:gd name="connsiteX25" fmla="*/ 901148 w 2027583"/>
              <a:gd name="connsiteY25" fmla="*/ 1855304 h 3339548"/>
              <a:gd name="connsiteX26" fmla="*/ 874644 w 2027583"/>
              <a:gd name="connsiteY26" fmla="*/ 1908313 h 3339548"/>
              <a:gd name="connsiteX27" fmla="*/ 795131 w 2027583"/>
              <a:gd name="connsiteY27" fmla="*/ 2001078 h 3339548"/>
              <a:gd name="connsiteX28" fmla="*/ 768627 w 2027583"/>
              <a:gd name="connsiteY28" fmla="*/ 2054087 h 3339548"/>
              <a:gd name="connsiteX29" fmla="*/ 715618 w 2027583"/>
              <a:gd name="connsiteY29" fmla="*/ 2093843 h 3339548"/>
              <a:gd name="connsiteX30" fmla="*/ 649357 w 2027583"/>
              <a:gd name="connsiteY30" fmla="*/ 2160104 h 3339548"/>
              <a:gd name="connsiteX31" fmla="*/ 622853 w 2027583"/>
              <a:gd name="connsiteY31" fmla="*/ 2186609 h 3339548"/>
              <a:gd name="connsiteX32" fmla="*/ 596348 w 2027583"/>
              <a:gd name="connsiteY32" fmla="*/ 2213113 h 3339548"/>
              <a:gd name="connsiteX33" fmla="*/ 556592 w 2027583"/>
              <a:gd name="connsiteY33" fmla="*/ 2266122 h 3339548"/>
              <a:gd name="connsiteX34" fmla="*/ 530087 w 2027583"/>
              <a:gd name="connsiteY34" fmla="*/ 2305878 h 3339548"/>
              <a:gd name="connsiteX35" fmla="*/ 503583 w 2027583"/>
              <a:gd name="connsiteY35" fmla="*/ 2332383 h 3339548"/>
              <a:gd name="connsiteX36" fmla="*/ 450574 w 2027583"/>
              <a:gd name="connsiteY36" fmla="*/ 2411896 h 3339548"/>
              <a:gd name="connsiteX37" fmla="*/ 410818 w 2027583"/>
              <a:gd name="connsiteY37" fmla="*/ 2517913 h 3339548"/>
              <a:gd name="connsiteX38" fmla="*/ 371061 w 2027583"/>
              <a:gd name="connsiteY38" fmla="*/ 2623930 h 3339548"/>
              <a:gd name="connsiteX39" fmla="*/ 344557 w 2027583"/>
              <a:gd name="connsiteY39" fmla="*/ 2729948 h 3339548"/>
              <a:gd name="connsiteX40" fmla="*/ 291548 w 2027583"/>
              <a:gd name="connsiteY40" fmla="*/ 2835965 h 3339548"/>
              <a:gd name="connsiteX41" fmla="*/ 251792 w 2027583"/>
              <a:gd name="connsiteY41" fmla="*/ 2928730 h 3339548"/>
              <a:gd name="connsiteX42" fmla="*/ 225287 w 2027583"/>
              <a:gd name="connsiteY42" fmla="*/ 3008243 h 3339548"/>
              <a:gd name="connsiteX43" fmla="*/ 172279 w 2027583"/>
              <a:gd name="connsiteY43" fmla="*/ 3101009 h 3339548"/>
              <a:gd name="connsiteX44" fmla="*/ 159027 w 2027583"/>
              <a:gd name="connsiteY44" fmla="*/ 3140765 h 3339548"/>
              <a:gd name="connsiteX45" fmla="*/ 106018 w 2027583"/>
              <a:gd name="connsiteY45" fmla="*/ 3193774 h 3339548"/>
              <a:gd name="connsiteX46" fmla="*/ 39757 w 2027583"/>
              <a:gd name="connsiteY46" fmla="*/ 3286539 h 3339548"/>
              <a:gd name="connsiteX47" fmla="*/ 0 w 2027583"/>
              <a:gd name="connsiteY47" fmla="*/ 333954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27583" h="3339548">
                <a:moveTo>
                  <a:pt x="2027583" y="0"/>
                </a:moveTo>
                <a:cubicBezTo>
                  <a:pt x="2027513" y="139"/>
                  <a:pt x="1972278" y="121566"/>
                  <a:pt x="1948070" y="145774"/>
                </a:cubicBezTo>
                <a:cubicBezTo>
                  <a:pt x="1928069" y="165775"/>
                  <a:pt x="1901810" y="178782"/>
                  <a:pt x="1881809" y="198783"/>
                </a:cubicBezTo>
                <a:cubicBezTo>
                  <a:pt x="1861808" y="218783"/>
                  <a:pt x="1848800" y="245043"/>
                  <a:pt x="1828800" y="265043"/>
                </a:cubicBezTo>
                <a:cubicBezTo>
                  <a:pt x="1808800" y="285043"/>
                  <a:pt x="1782540" y="298051"/>
                  <a:pt x="1762540" y="318052"/>
                </a:cubicBezTo>
                <a:cubicBezTo>
                  <a:pt x="1742539" y="338053"/>
                  <a:pt x="1730315" y="365128"/>
                  <a:pt x="1709531" y="384313"/>
                </a:cubicBezTo>
                <a:cubicBezTo>
                  <a:pt x="1692547" y="399991"/>
                  <a:pt x="1582309" y="474429"/>
                  <a:pt x="1550505" y="516835"/>
                </a:cubicBezTo>
                <a:cubicBezTo>
                  <a:pt x="1535050" y="537441"/>
                  <a:pt x="1525036" y="561664"/>
                  <a:pt x="1510748" y="583096"/>
                </a:cubicBezTo>
                <a:cubicBezTo>
                  <a:pt x="1467697" y="647673"/>
                  <a:pt x="1460431" y="637795"/>
                  <a:pt x="1417983" y="715617"/>
                </a:cubicBezTo>
                <a:cubicBezTo>
                  <a:pt x="1396258" y="755446"/>
                  <a:pt x="1381203" y="820818"/>
                  <a:pt x="1364974" y="861391"/>
                </a:cubicBezTo>
                <a:cubicBezTo>
                  <a:pt x="1335127" y="936008"/>
                  <a:pt x="1343017" y="896524"/>
                  <a:pt x="1298714" y="967409"/>
                </a:cubicBezTo>
                <a:cubicBezTo>
                  <a:pt x="1288244" y="984161"/>
                  <a:pt x="1279991" y="1002259"/>
                  <a:pt x="1272209" y="1020417"/>
                </a:cubicBezTo>
                <a:cubicBezTo>
                  <a:pt x="1266706" y="1033257"/>
                  <a:pt x="1262971" y="1046794"/>
                  <a:pt x="1258957" y="1060174"/>
                </a:cubicBezTo>
                <a:cubicBezTo>
                  <a:pt x="1249716" y="1090977"/>
                  <a:pt x="1241694" y="1122136"/>
                  <a:pt x="1232453" y="1152939"/>
                </a:cubicBezTo>
                <a:cubicBezTo>
                  <a:pt x="1228439" y="1166319"/>
                  <a:pt x="1226949" y="1181073"/>
                  <a:pt x="1219200" y="1192696"/>
                </a:cubicBezTo>
                <a:cubicBezTo>
                  <a:pt x="1208804" y="1208290"/>
                  <a:pt x="1191442" y="1218055"/>
                  <a:pt x="1179444" y="1232452"/>
                </a:cubicBezTo>
                <a:cubicBezTo>
                  <a:pt x="1169248" y="1244688"/>
                  <a:pt x="1161775" y="1258957"/>
                  <a:pt x="1152940" y="1272209"/>
                </a:cubicBezTo>
                <a:cubicBezTo>
                  <a:pt x="1148522" y="1289878"/>
                  <a:pt x="1146692" y="1308405"/>
                  <a:pt x="1139687" y="1325217"/>
                </a:cubicBezTo>
                <a:cubicBezTo>
                  <a:pt x="1124491" y="1361688"/>
                  <a:pt x="1096262" y="1392904"/>
                  <a:pt x="1086679" y="1431235"/>
                </a:cubicBezTo>
                <a:cubicBezTo>
                  <a:pt x="1082262" y="1448904"/>
                  <a:pt x="1081572" y="1467953"/>
                  <a:pt x="1073427" y="1484243"/>
                </a:cubicBezTo>
                <a:cubicBezTo>
                  <a:pt x="1059181" y="1512734"/>
                  <a:pt x="1020418" y="1563756"/>
                  <a:pt x="1020418" y="1563756"/>
                </a:cubicBezTo>
                <a:cubicBezTo>
                  <a:pt x="1016001" y="1585843"/>
                  <a:pt x="1016039" y="1609314"/>
                  <a:pt x="1007166" y="1630017"/>
                </a:cubicBezTo>
                <a:cubicBezTo>
                  <a:pt x="1002244" y="1641501"/>
                  <a:pt x="986249" y="1645347"/>
                  <a:pt x="980661" y="1656522"/>
                </a:cubicBezTo>
                <a:cubicBezTo>
                  <a:pt x="968167" y="1681510"/>
                  <a:pt x="969654" y="1712789"/>
                  <a:pt x="954157" y="1736035"/>
                </a:cubicBezTo>
                <a:cubicBezTo>
                  <a:pt x="945322" y="1749287"/>
                  <a:pt x="934122" y="1761237"/>
                  <a:pt x="927653" y="1775791"/>
                </a:cubicBezTo>
                <a:cubicBezTo>
                  <a:pt x="916306" y="1801321"/>
                  <a:pt x="913642" y="1830315"/>
                  <a:pt x="901148" y="1855304"/>
                </a:cubicBezTo>
                <a:cubicBezTo>
                  <a:pt x="892313" y="1872974"/>
                  <a:pt x="885114" y="1891561"/>
                  <a:pt x="874644" y="1908313"/>
                </a:cubicBezTo>
                <a:cubicBezTo>
                  <a:pt x="846311" y="1953646"/>
                  <a:pt x="831271" y="1964938"/>
                  <a:pt x="795131" y="2001078"/>
                </a:cubicBezTo>
                <a:cubicBezTo>
                  <a:pt x="786296" y="2018748"/>
                  <a:pt x="781484" y="2039088"/>
                  <a:pt x="768627" y="2054087"/>
                </a:cubicBezTo>
                <a:cubicBezTo>
                  <a:pt x="754253" y="2070857"/>
                  <a:pt x="732126" y="2079169"/>
                  <a:pt x="715618" y="2093843"/>
                </a:cubicBezTo>
                <a:cubicBezTo>
                  <a:pt x="692272" y="2114595"/>
                  <a:pt x="671444" y="2138017"/>
                  <a:pt x="649357" y="2160104"/>
                </a:cubicBezTo>
                <a:lnTo>
                  <a:pt x="622853" y="2186609"/>
                </a:lnTo>
                <a:cubicBezTo>
                  <a:pt x="614018" y="2195444"/>
                  <a:pt x="603845" y="2203117"/>
                  <a:pt x="596348" y="2213113"/>
                </a:cubicBezTo>
                <a:cubicBezTo>
                  <a:pt x="583096" y="2230783"/>
                  <a:pt x="569430" y="2248149"/>
                  <a:pt x="556592" y="2266122"/>
                </a:cubicBezTo>
                <a:cubicBezTo>
                  <a:pt x="547335" y="2279082"/>
                  <a:pt x="540037" y="2293441"/>
                  <a:pt x="530087" y="2305878"/>
                </a:cubicBezTo>
                <a:cubicBezTo>
                  <a:pt x="522282" y="2315634"/>
                  <a:pt x="510514" y="2321987"/>
                  <a:pt x="503583" y="2332383"/>
                </a:cubicBezTo>
                <a:cubicBezTo>
                  <a:pt x="439402" y="2428656"/>
                  <a:pt x="511344" y="2351126"/>
                  <a:pt x="450574" y="2411896"/>
                </a:cubicBezTo>
                <a:cubicBezTo>
                  <a:pt x="416558" y="2547962"/>
                  <a:pt x="462793" y="2379312"/>
                  <a:pt x="410818" y="2517913"/>
                </a:cubicBezTo>
                <a:cubicBezTo>
                  <a:pt x="356694" y="2662245"/>
                  <a:pt x="444846" y="2476366"/>
                  <a:pt x="371061" y="2623930"/>
                </a:cubicBezTo>
                <a:cubicBezTo>
                  <a:pt x="362226" y="2659269"/>
                  <a:pt x="364763" y="2699639"/>
                  <a:pt x="344557" y="2729948"/>
                </a:cubicBezTo>
                <a:cubicBezTo>
                  <a:pt x="312093" y="2778643"/>
                  <a:pt x="313161" y="2771128"/>
                  <a:pt x="291548" y="2835965"/>
                </a:cubicBezTo>
                <a:cubicBezTo>
                  <a:pt x="263022" y="2921542"/>
                  <a:pt x="298378" y="2858852"/>
                  <a:pt x="251792" y="2928730"/>
                </a:cubicBezTo>
                <a:cubicBezTo>
                  <a:pt x="242957" y="2955234"/>
                  <a:pt x="240784" y="2984997"/>
                  <a:pt x="225287" y="3008243"/>
                </a:cubicBezTo>
                <a:cubicBezTo>
                  <a:pt x="198669" y="3048171"/>
                  <a:pt x="192455" y="3053930"/>
                  <a:pt x="172279" y="3101009"/>
                </a:cubicBezTo>
                <a:cubicBezTo>
                  <a:pt x="166776" y="3113848"/>
                  <a:pt x="167146" y="3129398"/>
                  <a:pt x="159027" y="3140765"/>
                </a:cubicBezTo>
                <a:cubicBezTo>
                  <a:pt x="144503" y="3161099"/>
                  <a:pt x="122473" y="3174968"/>
                  <a:pt x="106018" y="3193774"/>
                </a:cubicBezTo>
                <a:cubicBezTo>
                  <a:pt x="83004" y="3220075"/>
                  <a:pt x="59548" y="3256852"/>
                  <a:pt x="39757" y="3286539"/>
                </a:cubicBezTo>
                <a:cubicBezTo>
                  <a:pt x="23381" y="3335667"/>
                  <a:pt x="38999" y="3320049"/>
                  <a:pt x="0" y="3339548"/>
                </a:cubicBezTo>
              </a:path>
            </a:pathLst>
          </a:custGeom>
          <a:noFill/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88696" y="5804452"/>
            <a:ext cx="3154017" cy="2134907"/>
          </a:xfrm>
          <a:custGeom>
            <a:avLst/>
            <a:gdLst>
              <a:gd name="connsiteX0" fmla="*/ 0 w 3154017"/>
              <a:gd name="connsiteY0" fmla="*/ 0 h 2134907"/>
              <a:gd name="connsiteX1" fmla="*/ 198782 w 3154017"/>
              <a:gd name="connsiteY1" fmla="*/ 79513 h 2134907"/>
              <a:gd name="connsiteX2" fmla="*/ 304800 w 3154017"/>
              <a:gd name="connsiteY2" fmla="*/ 119270 h 2134907"/>
              <a:gd name="connsiteX3" fmla="*/ 477078 w 3154017"/>
              <a:gd name="connsiteY3" fmla="*/ 225287 h 2134907"/>
              <a:gd name="connsiteX4" fmla="*/ 609600 w 3154017"/>
              <a:gd name="connsiteY4" fmla="*/ 291548 h 2134907"/>
              <a:gd name="connsiteX5" fmla="*/ 728869 w 3154017"/>
              <a:gd name="connsiteY5" fmla="*/ 384313 h 2134907"/>
              <a:gd name="connsiteX6" fmla="*/ 821634 w 3154017"/>
              <a:gd name="connsiteY6" fmla="*/ 437322 h 2134907"/>
              <a:gd name="connsiteX7" fmla="*/ 901147 w 3154017"/>
              <a:gd name="connsiteY7" fmla="*/ 477078 h 2134907"/>
              <a:gd name="connsiteX8" fmla="*/ 1033669 w 3154017"/>
              <a:gd name="connsiteY8" fmla="*/ 569844 h 2134907"/>
              <a:gd name="connsiteX9" fmla="*/ 1113182 w 3154017"/>
              <a:gd name="connsiteY9" fmla="*/ 622852 h 2134907"/>
              <a:gd name="connsiteX10" fmla="*/ 1219200 w 3154017"/>
              <a:gd name="connsiteY10" fmla="*/ 715618 h 2134907"/>
              <a:gd name="connsiteX11" fmla="*/ 1258956 w 3154017"/>
              <a:gd name="connsiteY11" fmla="*/ 742122 h 2134907"/>
              <a:gd name="connsiteX12" fmla="*/ 1298713 w 3154017"/>
              <a:gd name="connsiteY12" fmla="*/ 781878 h 2134907"/>
              <a:gd name="connsiteX13" fmla="*/ 1338469 w 3154017"/>
              <a:gd name="connsiteY13" fmla="*/ 808383 h 2134907"/>
              <a:gd name="connsiteX14" fmla="*/ 1510747 w 3154017"/>
              <a:gd name="connsiteY14" fmla="*/ 1007165 h 2134907"/>
              <a:gd name="connsiteX15" fmla="*/ 1577008 w 3154017"/>
              <a:gd name="connsiteY15" fmla="*/ 1073426 h 2134907"/>
              <a:gd name="connsiteX16" fmla="*/ 1603513 w 3154017"/>
              <a:gd name="connsiteY16" fmla="*/ 1099931 h 2134907"/>
              <a:gd name="connsiteX17" fmla="*/ 1643269 w 3154017"/>
              <a:gd name="connsiteY17" fmla="*/ 1152939 h 2134907"/>
              <a:gd name="connsiteX18" fmla="*/ 1669774 w 3154017"/>
              <a:gd name="connsiteY18" fmla="*/ 1179444 h 2134907"/>
              <a:gd name="connsiteX19" fmla="*/ 1775791 w 3154017"/>
              <a:gd name="connsiteY19" fmla="*/ 1298713 h 2134907"/>
              <a:gd name="connsiteX20" fmla="*/ 1828800 w 3154017"/>
              <a:gd name="connsiteY20" fmla="*/ 1338470 h 2134907"/>
              <a:gd name="connsiteX21" fmla="*/ 1868556 w 3154017"/>
              <a:gd name="connsiteY21" fmla="*/ 1364974 h 2134907"/>
              <a:gd name="connsiteX22" fmla="*/ 1895061 w 3154017"/>
              <a:gd name="connsiteY22" fmla="*/ 1391478 h 2134907"/>
              <a:gd name="connsiteX23" fmla="*/ 1948069 w 3154017"/>
              <a:gd name="connsiteY23" fmla="*/ 1404731 h 2134907"/>
              <a:gd name="connsiteX24" fmla="*/ 1974574 w 3154017"/>
              <a:gd name="connsiteY24" fmla="*/ 1431235 h 2134907"/>
              <a:gd name="connsiteX25" fmla="*/ 2014330 w 3154017"/>
              <a:gd name="connsiteY25" fmla="*/ 1444487 h 2134907"/>
              <a:gd name="connsiteX26" fmla="*/ 2093843 w 3154017"/>
              <a:gd name="connsiteY26" fmla="*/ 1484244 h 2134907"/>
              <a:gd name="connsiteX27" fmla="*/ 2226365 w 3154017"/>
              <a:gd name="connsiteY27" fmla="*/ 1577009 h 2134907"/>
              <a:gd name="connsiteX28" fmla="*/ 2266121 w 3154017"/>
              <a:gd name="connsiteY28" fmla="*/ 1603513 h 2134907"/>
              <a:gd name="connsiteX29" fmla="*/ 2292626 w 3154017"/>
              <a:gd name="connsiteY29" fmla="*/ 1630018 h 2134907"/>
              <a:gd name="connsiteX30" fmla="*/ 2372139 w 3154017"/>
              <a:gd name="connsiteY30" fmla="*/ 1683026 h 2134907"/>
              <a:gd name="connsiteX31" fmla="*/ 2438400 w 3154017"/>
              <a:gd name="connsiteY31" fmla="*/ 1736035 h 2134907"/>
              <a:gd name="connsiteX32" fmla="*/ 2504661 w 3154017"/>
              <a:gd name="connsiteY32" fmla="*/ 1789044 h 2134907"/>
              <a:gd name="connsiteX33" fmla="*/ 2544417 w 3154017"/>
              <a:gd name="connsiteY33" fmla="*/ 1828800 h 2134907"/>
              <a:gd name="connsiteX34" fmla="*/ 2676939 w 3154017"/>
              <a:gd name="connsiteY34" fmla="*/ 1908313 h 2134907"/>
              <a:gd name="connsiteX35" fmla="*/ 2716695 w 3154017"/>
              <a:gd name="connsiteY35" fmla="*/ 1934818 h 2134907"/>
              <a:gd name="connsiteX36" fmla="*/ 2822713 w 3154017"/>
              <a:gd name="connsiteY36" fmla="*/ 1974574 h 2134907"/>
              <a:gd name="connsiteX37" fmla="*/ 2915478 w 3154017"/>
              <a:gd name="connsiteY37" fmla="*/ 2014331 h 2134907"/>
              <a:gd name="connsiteX38" fmla="*/ 2955234 w 3154017"/>
              <a:gd name="connsiteY38" fmla="*/ 2040835 h 2134907"/>
              <a:gd name="connsiteX39" fmla="*/ 2981739 w 3154017"/>
              <a:gd name="connsiteY39" fmla="*/ 2067339 h 2134907"/>
              <a:gd name="connsiteX40" fmla="*/ 3061252 w 3154017"/>
              <a:gd name="connsiteY40" fmla="*/ 2093844 h 2134907"/>
              <a:gd name="connsiteX41" fmla="*/ 3154017 w 3154017"/>
              <a:gd name="connsiteY41" fmla="*/ 2133600 h 213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54017" h="2134907">
                <a:moveTo>
                  <a:pt x="0" y="0"/>
                </a:moveTo>
                <a:cubicBezTo>
                  <a:pt x="300959" y="112861"/>
                  <a:pt x="-74359" y="-29743"/>
                  <a:pt x="198782" y="79513"/>
                </a:cubicBezTo>
                <a:cubicBezTo>
                  <a:pt x="233825" y="93530"/>
                  <a:pt x="270598" y="103309"/>
                  <a:pt x="304800" y="119270"/>
                </a:cubicBezTo>
                <a:cubicBezTo>
                  <a:pt x="426228" y="175936"/>
                  <a:pt x="367033" y="163387"/>
                  <a:pt x="477078" y="225287"/>
                </a:cubicBezTo>
                <a:cubicBezTo>
                  <a:pt x="520123" y="249500"/>
                  <a:pt x="570615" y="261227"/>
                  <a:pt x="609600" y="291548"/>
                </a:cubicBezTo>
                <a:cubicBezTo>
                  <a:pt x="649356" y="322470"/>
                  <a:pt x="683821" y="361788"/>
                  <a:pt x="728869" y="384313"/>
                </a:cubicBezTo>
                <a:cubicBezTo>
                  <a:pt x="935567" y="487664"/>
                  <a:pt x="653020" y="343649"/>
                  <a:pt x="821634" y="437322"/>
                </a:cubicBezTo>
                <a:cubicBezTo>
                  <a:pt x="847538" y="451713"/>
                  <a:pt x="875551" y="462147"/>
                  <a:pt x="901147" y="477078"/>
                </a:cubicBezTo>
                <a:cubicBezTo>
                  <a:pt x="977649" y="521704"/>
                  <a:pt x="970008" y="525281"/>
                  <a:pt x="1033669" y="569844"/>
                </a:cubicBezTo>
                <a:cubicBezTo>
                  <a:pt x="1059765" y="588111"/>
                  <a:pt x="1090658" y="600328"/>
                  <a:pt x="1113182" y="622852"/>
                </a:cubicBezTo>
                <a:cubicBezTo>
                  <a:pt x="1162219" y="671889"/>
                  <a:pt x="1154484" y="667081"/>
                  <a:pt x="1219200" y="715618"/>
                </a:cubicBezTo>
                <a:cubicBezTo>
                  <a:pt x="1231942" y="725174"/>
                  <a:pt x="1246721" y="731926"/>
                  <a:pt x="1258956" y="742122"/>
                </a:cubicBezTo>
                <a:cubicBezTo>
                  <a:pt x="1273354" y="754120"/>
                  <a:pt x="1284315" y="769880"/>
                  <a:pt x="1298713" y="781878"/>
                </a:cubicBezTo>
                <a:cubicBezTo>
                  <a:pt x="1310949" y="792074"/>
                  <a:pt x="1326565" y="797802"/>
                  <a:pt x="1338469" y="808383"/>
                </a:cubicBezTo>
                <a:cubicBezTo>
                  <a:pt x="1560046" y="1005343"/>
                  <a:pt x="1251932" y="748350"/>
                  <a:pt x="1510747" y="1007165"/>
                </a:cubicBezTo>
                <a:lnTo>
                  <a:pt x="1577008" y="1073426"/>
                </a:lnTo>
                <a:cubicBezTo>
                  <a:pt x="1585843" y="1082261"/>
                  <a:pt x="1596016" y="1089935"/>
                  <a:pt x="1603513" y="1099931"/>
                </a:cubicBezTo>
                <a:cubicBezTo>
                  <a:pt x="1616765" y="1117600"/>
                  <a:pt x="1629129" y="1135972"/>
                  <a:pt x="1643269" y="1152939"/>
                </a:cubicBezTo>
                <a:cubicBezTo>
                  <a:pt x="1651268" y="1162538"/>
                  <a:pt x="1661969" y="1169687"/>
                  <a:pt x="1669774" y="1179444"/>
                </a:cubicBezTo>
                <a:cubicBezTo>
                  <a:pt x="1721433" y="1244017"/>
                  <a:pt x="1674748" y="1222930"/>
                  <a:pt x="1775791" y="1298713"/>
                </a:cubicBezTo>
                <a:cubicBezTo>
                  <a:pt x="1793461" y="1311965"/>
                  <a:pt x="1810827" y="1325632"/>
                  <a:pt x="1828800" y="1338470"/>
                </a:cubicBezTo>
                <a:cubicBezTo>
                  <a:pt x="1841760" y="1347727"/>
                  <a:pt x="1856119" y="1355025"/>
                  <a:pt x="1868556" y="1364974"/>
                </a:cubicBezTo>
                <a:cubicBezTo>
                  <a:pt x="1878312" y="1372779"/>
                  <a:pt x="1883886" y="1385890"/>
                  <a:pt x="1895061" y="1391478"/>
                </a:cubicBezTo>
                <a:cubicBezTo>
                  <a:pt x="1911351" y="1399623"/>
                  <a:pt x="1930400" y="1400313"/>
                  <a:pt x="1948069" y="1404731"/>
                </a:cubicBezTo>
                <a:cubicBezTo>
                  <a:pt x="1956904" y="1413566"/>
                  <a:pt x="1963860" y="1424807"/>
                  <a:pt x="1974574" y="1431235"/>
                </a:cubicBezTo>
                <a:cubicBezTo>
                  <a:pt x="1986552" y="1438422"/>
                  <a:pt x="2001565" y="1438814"/>
                  <a:pt x="2014330" y="1444487"/>
                </a:cubicBezTo>
                <a:cubicBezTo>
                  <a:pt x="2041409" y="1456522"/>
                  <a:pt x="2068247" y="1469313"/>
                  <a:pt x="2093843" y="1484244"/>
                </a:cubicBezTo>
                <a:cubicBezTo>
                  <a:pt x="2160321" y="1523023"/>
                  <a:pt x="2169654" y="1536501"/>
                  <a:pt x="2226365" y="1577009"/>
                </a:cubicBezTo>
                <a:cubicBezTo>
                  <a:pt x="2239325" y="1586266"/>
                  <a:pt x="2253684" y="1593564"/>
                  <a:pt x="2266121" y="1603513"/>
                </a:cubicBezTo>
                <a:cubicBezTo>
                  <a:pt x="2275878" y="1611318"/>
                  <a:pt x="2282630" y="1622521"/>
                  <a:pt x="2292626" y="1630018"/>
                </a:cubicBezTo>
                <a:cubicBezTo>
                  <a:pt x="2318109" y="1649130"/>
                  <a:pt x="2349615" y="1660501"/>
                  <a:pt x="2372139" y="1683026"/>
                </a:cubicBezTo>
                <a:cubicBezTo>
                  <a:pt x="2409905" y="1720793"/>
                  <a:pt x="2388247" y="1702601"/>
                  <a:pt x="2438400" y="1736035"/>
                </a:cubicBezTo>
                <a:cubicBezTo>
                  <a:pt x="2497674" y="1824946"/>
                  <a:pt x="2427849" y="1737835"/>
                  <a:pt x="2504661" y="1789044"/>
                </a:cubicBezTo>
                <a:cubicBezTo>
                  <a:pt x="2520255" y="1799440"/>
                  <a:pt x="2529624" y="1817294"/>
                  <a:pt x="2544417" y="1828800"/>
                </a:cubicBezTo>
                <a:cubicBezTo>
                  <a:pt x="2634202" y="1898633"/>
                  <a:pt x="2599262" y="1863926"/>
                  <a:pt x="2676939" y="1908313"/>
                </a:cubicBezTo>
                <a:cubicBezTo>
                  <a:pt x="2690768" y="1916215"/>
                  <a:pt x="2702449" y="1927695"/>
                  <a:pt x="2716695" y="1934818"/>
                </a:cubicBezTo>
                <a:cubicBezTo>
                  <a:pt x="2748386" y="1950664"/>
                  <a:pt x="2788305" y="1963105"/>
                  <a:pt x="2822713" y="1974574"/>
                </a:cubicBezTo>
                <a:cubicBezTo>
                  <a:pt x="2922522" y="2041113"/>
                  <a:pt x="2795673" y="1962985"/>
                  <a:pt x="2915478" y="2014331"/>
                </a:cubicBezTo>
                <a:cubicBezTo>
                  <a:pt x="2930117" y="2020605"/>
                  <a:pt x="2942797" y="2030886"/>
                  <a:pt x="2955234" y="2040835"/>
                </a:cubicBezTo>
                <a:cubicBezTo>
                  <a:pt x="2964990" y="2048640"/>
                  <a:pt x="2970564" y="2061751"/>
                  <a:pt x="2981739" y="2067339"/>
                </a:cubicBezTo>
                <a:cubicBezTo>
                  <a:pt x="3006728" y="2079833"/>
                  <a:pt x="3061252" y="2093844"/>
                  <a:pt x="3061252" y="2093844"/>
                </a:cubicBezTo>
                <a:cubicBezTo>
                  <a:pt x="3113502" y="2146094"/>
                  <a:pt x="3082267" y="2133600"/>
                  <a:pt x="3154017" y="2133600"/>
                </a:cubicBezTo>
              </a:path>
            </a:pathLst>
          </a:custGeom>
          <a:noFill/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4700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74504"/>
            <a:ext cx="12351026" cy="5740884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3 Year Plans – Consortium Level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Once a Year – Annual Plan – Consortium Level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Once a Year – Work Plans – Member Level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019785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AB104 Planning (</a:t>
            </a:r>
            <a:r>
              <a:rPr lang="en-US" dirty="0" err="1" smtClean="0"/>
              <a:t>ec</a:t>
            </a:r>
            <a:r>
              <a:rPr lang="en-US" dirty="0" smtClean="0"/>
              <a:t> 84906)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74504"/>
            <a:ext cx="12351026" cy="5740884"/>
          </a:xfrm>
        </p:spPr>
        <p:txBody>
          <a:bodyPr/>
          <a:lstStyle/>
          <a:p>
            <a:pPr algn="l"/>
            <a:r>
              <a:rPr lang="en-US" sz="4000" dirty="0"/>
              <a:t>An evaluation of the educational needs of adults in the </a:t>
            </a:r>
            <a:r>
              <a:rPr lang="en-US" sz="4000" dirty="0" smtClean="0"/>
              <a:t>region:</a:t>
            </a:r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A list of adult education providers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A description of services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An evaluation of current levels &amp; types of services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An evaluation of all funds available to members to serve adults</a:t>
            </a:r>
            <a:endParaRPr lang="en-US" sz="4000" dirty="0" smtClean="0"/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87852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AB104 Planning (</a:t>
            </a:r>
            <a:r>
              <a:rPr lang="en-US" dirty="0" err="1" smtClean="0"/>
              <a:t>ec</a:t>
            </a:r>
            <a:r>
              <a:rPr lang="en-US" dirty="0" smtClean="0"/>
              <a:t> 84906)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74504"/>
            <a:ext cx="12351026" cy="5740884"/>
          </a:xfrm>
        </p:spPr>
        <p:txBody>
          <a:bodyPr/>
          <a:lstStyle/>
          <a:p>
            <a:pPr algn="l"/>
            <a:r>
              <a:rPr lang="en-US" sz="4000" dirty="0" smtClean="0"/>
              <a:t>Actions </a:t>
            </a:r>
            <a:r>
              <a:rPr lang="en-US" sz="4000" dirty="0"/>
              <a:t>that the members of the consortium will take to address the educational </a:t>
            </a:r>
            <a:r>
              <a:rPr lang="en-US" sz="4000" dirty="0" smtClean="0"/>
              <a:t>needs:</a:t>
            </a:r>
          </a:p>
          <a:p>
            <a:pPr algn="l"/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Actions to improve member effectiveness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Actions to improve integration of services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Actions to improve transition to post-secondary &amp; workforce.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Description of the alignment of adult education services with WIOA programs</a:t>
            </a:r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616203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 – 3 </a:t>
            </a:r>
            <a:r>
              <a:rPr lang="en-US" dirty="0" err="1" smtClean="0"/>
              <a:t>yr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769704"/>
            <a:ext cx="12351026" cy="6045684"/>
          </a:xfrm>
        </p:spPr>
        <p:txBody>
          <a:bodyPr/>
          <a:lstStyle/>
          <a:p>
            <a:pPr algn="l"/>
            <a:r>
              <a:rPr lang="en-US" sz="4000" dirty="0" smtClean="0"/>
              <a:t>3 Year Plans – Consortium Level</a:t>
            </a:r>
          </a:p>
          <a:p>
            <a:pPr algn="l"/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Current 3 year plan has been extended to June 30, 2019.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Planning requirements covered in AB104 legislation – education code 84906.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Plans will be due May/June 2019.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Will be input into NOVA.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May include performance targets.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7538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0418289" cy="839559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Hot Topics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835CC-6030-4737-97E5-6E27286369BC}"/>
              </a:ext>
            </a:extLst>
          </p:cNvPr>
          <p:cNvCxnSpPr/>
          <p:nvPr/>
        </p:nvCxnSpPr>
        <p:spPr>
          <a:xfrm>
            <a:off x="449943" y="2706914"/>
            <a:ext cx="12104914" cy="0"/>
          </a:xfrm>
          <a:prstGeom prst="line">
            <a:avLst/>
          </a:prstGeom>
          <a:noFill/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449943" y="3275210"/>
            <a:ext cx="11683999" cy="604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449263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Funding Formula</a:t>
            </a:r>
          </a:p>
          <a:p>
            <a:pPr marL="914400" lvl="3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4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On Line College</a:t>
            </a:r>
            <a:endParaRPr lang="en-US" sz="4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Guided Pathways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AB705 Implementation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Calibri Light" panose="020F0302020204030204" pitchFamily="34" charset="0"/>
              </a:rPr>
              <a:t>Proposed Restructuring Student Services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Calibri Light" panose="020F0302020204030204" pitchFamily="34" charset="0"/>
              </a:rPr>
              <a:t>Noncredit curriculum processing</a:t>
            </a: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2" indent="-449263" algn="l" defTabSz="798513">
              <a:lnSpc>
                <a:spcPct val="107000"/>
              </a:lnSpc>
              <a:spcBef>
                <a:spcPts val="1200"/>
              </a:spcBef>
              <a:buClr>
                <a:srgbClr val="2F5496"/>
              </a:buClr>
              <a:buSzPct val="140000"/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269" y="3275210"/>
            <a:ext cx="3330977" cy="24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5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 – Annual </a:t>
            </a:r>
            <a:r>
              <a:rPr lang="en-US" dirty="0"/>
              <a:t>P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74504"/>
            <a:ext cx="12351026" cy="5740884"/>
          </a:xfrm>
        </p:spPr>
        <p:txBody>
          <a:bodyPr/>
          <a:lstStyle/>
          <a:p>
            <a:pPr algn="l"/>
            <a:r>
              <a:rPr lang="en-US" sz="4000" dirty="0" smtClean="0"/>
              <a:t>Consortium Level Objectives &amp; Strategies</a:t>
            </a:r>
          </a:p>
          <a:p>
            <a:pPr algn="l"/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Gaps in Service / Maintaining Capacity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Seamless Transitions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Student Acceleration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Shared Professional Development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Leveraging Resources</a:t>
            </a:r>
          </a:p>
          <a:p>
            <a:pPr algn="l"/>
            <a:endParaRPr lang="en-US" sz="4000" dirty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955245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 – Annual </a:t>
            </a:r>
            <a:r>
              <a:rPr lang="en-US" dirty="0"/>
              <a:t>P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74504"/>
            <a:ext cx="12351026" cy="5740884"/>
          </a:xfrm>
        </p:spPr>
        <p:txBody>
          <a:bodyPr/>
          <a:lstStyle/>
          <a:p>
            <a:pPr algn="l"/>
            <a:r>
              <a:rPr lang="en-US" sz="4000" dirty="0" smtClean="0"/>
              <a:t>Annual Plan – Consortium Level</a:t>
            </a:r>
          </a:p>
          <a:p>
            <a:pPr algn="l"/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Due August 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in NOVA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Almost done programming &amp; testing in NOVA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Annual plan is based on the 3 year plan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Tactical plan for the state fiscal year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Submit strategies for the AB104 objectives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Similar to last year’s annual plan – but streamlined!!</a:t>
            </a:r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87350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769704"/>
            <a:ext cx="12351026" cy="6045684"/>
          </a:xfrm>
        </p:spPr>
        <p:txBody>
          <a:bodyPr/>
          <a:lstStyle/>
          <a:p>
            <a:pPr algn="l"/>
            <a:r>
              <a:rPr lang="en-US" sz="4000" dirty="0" smtClean="0"/>
              <a:t>Work Plans – Member Level</a:t>
            </a:r>
          </a:p>
          <a:p>
            <a:pPr algn="l"/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Based on Annual Plan Strategies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Member checks the box of the strategies they will be focused on during the state fiscal year.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For 18-19 – work plans due by September 30</a:t>
            </a:r>
            <a:r>
              <a:rPr lang="en-US" sz="4000" baseline="30000" dirty="0" smtClean="0"/>
              <a:t>th</a:t>
            </a: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Includes state fiscal year member budget too.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Lead will provide oversight to see if members are following workplans compared to expenses.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293029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AEBG Levels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769704"/>
            <a:ext cx="12351026" cy="6045684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  <p:sp>
        <p:nvSpPr>
          <p:cNvPr id="4" name="Diamond 3"/>
          <p:cNvSpPr/>
          <p:nvPr/>
        </p:nvSpPr>
        <p:spPr>
          <a:xfrm>
            <a:off x="3988903" y="2862469"/>
            <a:ext cx="5168349" cy="1304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yr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plans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449735" y="4643311"/>
            <a:ext cx="6246684" cy="1304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Annual Plans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547041" y="6526051"/>
            <a:ext cx="6052071" cy="2404785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Member Work Plans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flipH="1">
            <a:off x="6573077" y="4166759"/>
            <a:ext cx="1" cy="476552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6573077" y="5947601"/>
            <a:ext cx="0" cy="476553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 descr="Who Casts the &lt;strong&gt;Vision&lt;/strong&gt;? | achurchforstarvingartis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7" y="2844563"/>
            <a:ext cx="2330090" cy="1475534"/>
          </a:xfrm>
          <a:prstGeom prst="rect">
            <a:avLst/>
          </a:prstGeom>
        </p:spPr>
      </p:pic>
      <p:pic>
        <p:nvPicPr>
          <p:cNvPr id="14" name="Picture 13" descr="Recognizing Accounts Receiv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11" y="3866706"/>
            <a:ext cx="2857500" cy="2557448"/>
          </a:xfrm>
          <a:prstGeom prst="rect">
            <a:avLst/>
          </a:prstGeom>
        </p:spPr>
      </p:pic>
      <p:pic>
        <p:nvPicPr>
          <p:cNvPr id="15" name="Picture 14" descr="Emma's Lunch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1" y="6929338"/>
            <a:ext cx="2704381" cy="19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58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63328"/>
              </p:ext>
            </p:extLst>
          </p:nvPr>
        </p:nvGraphicFramePr>
        <p:xfrm>
          <a:off x="225287" y="2001079"/>
          <a:ext cx="12510052" cy="6902488"/>
        </p:xfrm>
        <a:graphic>
          <a:graphicData uri="http://schemas.openxmlformats.org/drawingml/2006/table">
            <a:tbl>
              <a:tblPr firstRow="1" firstCol="1" bandRow="1"/>
              <a:tblGrid>
                <a:gridCol w="3720639">
                  <a:extLst>
                    <a:ext uri="{9D8B030D-6E8A-4147-A177-3AD203B41FA5}">
                      <a16:colId xmlns:a16="http://schemas.microsoft.com/office/drawing/2014/main" val="3017602404"/>
                    </a:ext>
                  </a:extLst>
                </a:gridCol>
                <a:gridCol w="8789413">
                  <a:extLst>
                    <a:ext uri="{9D8B030D-6E8A-4147-A177-3AD203B41FA5}">
                      <a16:colId xmlns:a16="http://schemas.microsoft.com/office/drawing/2014/main" val="3829775126"/>
                    </a:ext>
                  </a:extLst>
                </a:gridCol>
              </a:tblGrid>
              <a:tr h="100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85230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Governor Releases Budget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333945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AEBG Preliminary Allocations Released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911181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CFADs is due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16282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Plan is due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199316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 Work Plans &amp; Budgets are due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039996"/>
                  </a:ext>
                </a:extLst>
              </a:tr>
              <a:tr h="982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Consortium certifies member budget &amp; plans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0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8907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531166"/>
            <a:ext cx="12351026" cy="6284222"/>
          </a:xfrm>
        </p:spPr>
        <p:txBody>
          <a:bodyPr/>
          <a:lstStyle/>
          <a:p>
            <a:pPr algn="l"/>
            <a:endParaRPr lang="en-US" sz="4000" dirty="0" smtClean="0"/>
          </a:p>
          <a:p>
            <a:pPr algn="l"/>
            <a:endParaRPr lang="en-US" sz="4800" dirty="0"/>
          </a:p>
        </p:txBody>
      </p:sp>
      <p:pic>
        <p:nvPicPr>
          <p:cNvPr id="4" name="Picture 3" descr="1969 Chevy &lt;strong&gt;Nova&lt;/strong&gt; SS by SamCurry on Deviant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3167270"/>
            <a:ext cx="10151165" cy="4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3237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531166"/>
            <a:ext cx="12351026" cy="6284222"/>
          </a:xfrm>
        </p:spPr>
        <p:txBody>
          <a:bodyPr/>
          <a:lstStyle/>
          <a:p>
            <a:pPr algn="l"/>
            <a:endParaRPr lang="en-US" sz="4000" dirty="0" smtClean="0"/>
          </a:p>
          <a:p>
            <a:pPr algn="l"/>
            <a:endParaRPr lang="en-US" sz="4800" dirty="0"/>
          </a:p>
        </p:txBody>
      </p:sp>
      <p:pic>
        <p:nvPicPr>
          <p:cNvPr id="5" name="Picture 4" descr="1966 CHEVROLET &lt;strong&gt;NOVA&lt;/strong&gt; CUSTOM &lt;strong&gt;STATION&lt;/strong&gt; &lt;strong&gt;WAGON&lt;/strong&gt; - 1615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68" y="2937360"/>
            <a:ext cx="8203648" cy="54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278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AEBG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48000"/>
            <a:ext cx="12351026" cy="576738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CFAD Reporting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Annual Planning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Member Workplans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Member Budgets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Allocation Amendments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Expense Reporting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Spending Targets</a:t>
            </a:r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  <p:pic>
        <p:nvPicPr>
          <p:cNvPr id="4" name="Picture 3" descr="10 Reasons to follow European approach - Afro-I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51" y="3286540"/>
            <a:ext cx="3997739" cy="43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855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AEBG – </a:t>
            </a:r>
            <a:r>
              <a:rPr lang="en-US" i="1" dirty="0" smtClean="0"/>
              <a:t>Coming Soon!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48000"/>
            <a:ext cx="12351026" cy="576738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3 year plans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Performance Data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  <p:pic>
        <p:nvPicPr>
          <p:cNvPr id="5" name="Picture 4" descr="Free vector graphic: &lt;strong&gt;Checklist&lt;/strong&gt;, Clip Board, &lt;strong&gt;Blank&lt;/strong&gt;, To Do - Free Image on Pixabay - 3100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4" y="3120503"/>
            <a:ext cx="3715302" cy="54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194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531166"/>
            <a:ext cx="12351026" cy="6284222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CFADs were due - 5/2.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i="1" dirty="0" smtClean="0"/>
              <a:t>17-18</a:t>
            </a:r>
            <a:r>
              <a:rPr lang="en-US" sz="4000" dirty="0" smtClean="0"/>
              <a:t> Member expenses reports &amp; budget changes – Q1, Q2, &amp; Q3 – due by June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certification due June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Annual plans in NOVA due by August 15</a:t>
            </a:r>
            <a:r>
              <a:rPr lang="en-US" sz="4000" baseline="30000" dirty="0" smtClean="0"/>
              <a:t>th</a:t>
            </a: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i="1" dirty="0" smtClean="0"/>
              <a:t>17-18</a:t>
            </a:r>
            <a:r>
              <a:rPr lang="en-US" sz="4000" dirty="0" smtClean="0"/>
              <a:t> Member end of the year Financial Reports and Q4  - due September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Consortium certification due </a:t>
            </a:r>
            <a:r>
              <a:rPr lang="en-US" sz="4000" dirty="0" smtClean="0"/>
              <a:t>Sept. </a:t>
            </a:r>
            <a:r>
              <a:rPr lang="en-US" sz="4000" dirty="0"/>
              <a:t>30th.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Member work plans &amp; budgets due by 9/30.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certification due by October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78954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719953" y="2563067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2" name="Picture 31" descr="Learn about the &lt;strong&gt;Flow&lt;/strong&gt; with the Nightcrawler movie - Leadwm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3" y="4295229"/>
            <a:ext cx="6188765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6076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for Calendar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968486"/>
            <a:ext cx="12351026" cy="5846901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Member work plans &amp; budgets due by 9/30.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certification due by October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July-August-Sept. Q1 expense reports (18-19) due December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certification of expenses by 12/30.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Q2 repeat 90 day cycle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Q3 repeat 90 day cycle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Q4 repeat 90 day cycle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506891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20737"/>
              </p:ext>
            </p:extLst>
          </p:nvPr>
        </p:nvGraphicFramePr>
        <p:xfrm>
          <a:off x="265043" y="1895061"/>
          <a:ext cx="12483548" cy="7488819"/>
        </p:xfrm>
        <a:graphic>
          <a:graphicData uri="http://schemas.openxmlformats.org/drawingml/2006/table">
            <a:tbl>
              <a:tblPr firstRow="1" firstCol="1" bandRow="1"/>
              <a:tblGrid>
                <a:gridCol w="3117549">
                  <a:extLst>
                    <a:ext uri="{9D8B030D-6E8A-4147-A177-3AD203B41FA5}">
                      <a16:colId xmlns:a16="http://schemas.microsoft.com/office/drawing/2014/main" val="2704904267"/>
                    </a:ext>
                  </a:extLst>
                </a:gridCol>
                <a:gridCol w="9365999">
                  <a:extLst>
                    <a:ext uri="{9D8B030D-6E8A-4147-A177-3AD203B41FA5}">
                      <a16:colId xmlns:a16="http://schemas.microsoft.com/office/drawing/2014/main" val="3838342105"/>
                    </a:ext>
                  </a:extLst>
                </a:gridCol>
              </a:tblGrid>
              <a:tr h="703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Day Fiscal Processing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85382"/>
                  </a:ext>
                </a:extLst>
              </a:tr>
              <a:tr h="70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Ends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 end at each quarter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78656"/>
                  </a:ext>
                </a:extLst>
              </a:tr>
              <a:tr h="14073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30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Consortium may amendment member allocations with State level approval and member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35213"/>
                  </a:ext>
                </a:extLst>
              </a:tr>
              <a:tr h="14073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60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may change their budgets.  If more than 15%, the member is required to receive consortium level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68466"/>
                  </a:ext>
                </a:extLst>
              </a:tr>
              <a:tr h="70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60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 reports expenditures.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47154"/>
                  </a:ext>
                </a:extLst>
              </a:tr>
              <a:tr h="14073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90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Consortium must certify member expenditure reports (which would include any budget changes).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84696"/>
                  </a:ext>
                </a:extLst>
              </a:tr>
              <a:tr h="70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Quarter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this 90-day process over again for the next quarter.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841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90240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Field Teams are Rolling!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AEBG Field Teams started March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Currently getting up to speed.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Close to </a:t>
            </a:r>
            <a:r>
              <a:rPr lang="en-US" sz="4000" dirty="0"/>
              <a:t>6</a:t>
            </a:r>
            <a:r>
              <a:rPr lang="en-US" sz="4000" dirty="0" smtClean="0"/>
              <a:t>0 volunteers, plus experts, and partner agencies are involved.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Teams covering consortia effectiveness &amp; evaluation, data &amp; accountability, regional collaboration, integrated education &amp; training, and professional development.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323691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Website!!!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6" y="2525927"/>
            <a:ext cx="12546922" cy="70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340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38983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31901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09113" y="2369870"/>
            <a:ext cx="401299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Student Data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8030817" y="3843480"/>
            <a:ext cx="702366" cy="809371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361731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197031" y="4736424"/>
            <a:ext cx="4797286" cy="102592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</a:t>
            </a:r>
            <a:endParaRPr kumimoji="0" lang="en-US" sz="6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5" y="2354188"/>
            <a:ext cx="416118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AEBG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Policy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09113" y="2369870"/>
            <a:ext cx="4012993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Student Data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488" y="7122187"/>
            <a:ext cx="4373217" cy="17023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5999327" y="5969097"/>
            <a:ext cx="1192695" cy="9463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02157" y="3843480"/>
            <a:ext cx="967408" cy="70201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8030817" y="3843480"/>
            <a:ext cx="702366" cy="809371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6-Point Star 20"/>
          <p:cNvSpPr/>
          <p:nvPr/>
        </p:nvSpPr>
        <p:spPr>
          <a:xfrm>
            <a:off x="9819861" y="5734324"/>
            <a:ext cx="2959651" cy="1304290"/>
          </a:xfrm>
          <a:prstGeom prst="star6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NOVA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4780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5996</TotalTime>
  <Words>1906</Words>
  <Application>Microsoft Office PowerPoint</Application>
  <PresentationFormat>Custom</PresentationFormat>
  <Paragraphs>362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Helvetica</vt:lpstr>
      <vt:lpstr>Helvetica Light</vt:lpstr>
      <vt:lpstr>Helvetica Neue</vt:lpstr>
      <vt:lpstr>Times New Roman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AEBG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Kelly, Neil</cp:lastModifiedBy>
  <cp:revision>331</cp:revision>
  <dcterms:created xsi:type="dcterms:W3CDTF">2015-10-20T12:37:10Z</dcterms:created>
  <dcterms:modified xsi:type="dcterms:W3CDTF">2018-04-25T14:52:22Z</dcterms:modified>
</cp:coreProperties>
</file>