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7"/>
  </p:notesMasterIdLst>
  <p:handoutMasterIdLst>
    <p:handoutMasterId r:id="rId28"/>
  </p:handoutMasterIdLst>
  <p:sldIdLst>
    <p:sldId id="256" r:id="rId2"/>
    <p:sldId id="257" r:id="rId3"/>
    <p:sldId id="275" r:id="rId4"/>
    <p:sldId id="278" r:id="rId5"/>
    <p:sldId id="282" r:id="rId6"/>
    <p:sldId id="260" r:id="rId7"/>
    <p:sldId id="279" r:id="rId8"/>
    <p:sldId id="258" r:id="rId9"/>
    <p:sldId id="259" r:id="rId10"/>
    <p:sldId id="277" r:id="rId11"/>
    <p:sldId id="262" r:id="rId12"/>
    <p:sldId id="263" r:id="rId13"/>
    <p:sldId id="264" r:id="rId14"/>
    <p:sldId id="265" r:id="rId15"/>
    <p:sldId id="266" r:id="rId16"/>
    <p:sldId id="267" r:id="rId17"/>
    <p:sldId id="268" r:id="rId18"/>
    <p:sldId id="269" r:id="rId19"/>
    <p:sldId id="280" r:id="rId20"/>
    <p:sldId id="270" r:id="rId21"/>
    <p:sldId id="281" r:id="rId22"/>
    <p:sldId id="271" r:id="rId23"/>
    <p:sldId id="272" r:id="rId24"/>
    <p:sldId id="273" r:id="rId25"/>
    <p:sldId id="274" r:id="rId26"/>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40"/>
    <p:restoredTop sz="93934" autoAdjust="0"/>
  </p:normalViewPr>
  <p:slideViewPr>
    <p:cSldViewPr snapToGrid="0" snapToObjects="1">
      <p:cViewPr varScale="1">
        <p:scale>
          <a:sx n="87" d="100"/>
          <a:sy n="87" d="100"/>
        </p:scale>
        <p:origin x="928" y="184"/>
      </p:cViewPr>
      <p:guideLst>
        <p:guide orient="horz" pos="2160"/>
        <p:guide pos="2880"/>
      </p:guideLst>
    </p:cSldViewPr>
  </p:slideViewPr>
  <p:outlineViewPr>
    <p:cViewPr>
      <p:scale>
        <a:sx n="33" d="100"/>
        <a:sy n="33" d="100"/>
      </p:scale>
      <p:origin x="0" y="-144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F351134C-42CA-45A4-8674-7A3EE6FAB77A}" type="datetimeFigureOut">
              <a:rPr lang="en-US" smtClean="0"/>
              <a:t>7/9/16</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6047B2CB-E7FD-4934-84E2-AE74AED1C14D}" type="slidenum">
              <a:rPr lang="en-US" smtClean="0"/>
              <a:t>‹#›</a:t>
            </a:fld>
            <a:endParaRPr lang="en-US" dirty="0"/>
          </a:p>
        </p:txBody>
      </p:sp>
    </p:spTree>
    <p:extLst>
      <p:ext uri="{BB962C8B-B14F-4D97-AF65-F5344CB8AC3E}">
        <p14:creationId xmlns:p14="http://schemas.microsoft.com/office/powerpoint/2010/main" val="133047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D0D3595-BF60-0E4B-A948-BEEF93668E76}" type="datetimeFigureOut">
              <a:rPr lang="en-US" smtClean="0"/>
              <a:pPr/>
              <a:t>7/9/16</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E565C1B7-0CCC-7F42-B2BA-1648560CAA4B}" type="slidenum">
              <a:rPr lang="en-US" smtClean="0"/>
              <a:pPr/>
              <a:t>‹#›</a:t>
            </a:fld>
            <a:endParaRPr lang="en-US" dirty="0"/>
          </a:p>
        </p:txBody>
      </p:sp>
    </p:spTree>
    <p:extLst>
      <p:ext uri="{BB962C8B-B14F-4D97-AF65-F5344CB8AC3E}">
        <p14:creationId xmlns:p14="http://schemas.microsoft.com/office/powerpoint/2010/main" val="42024861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a:t>
            </a:fld>
            <a:endParaRPr lang="en-US" dirty="0"/>
          </a:p>
        </p:txBody>
      </p:sp>
    </p:spTree>
    <p:extLst>
      <p:ext uri="{BB962C8B-B14F-4D97-AF65-F5344CB8AC3E}">
        <p14:creationId xmlns:p14="http://schemas.microsoft.com/office/powerpoint/2010/main" val="135122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10</a:t>
            </a:fld>
            <a:endParaRPr lang="en-US" dirty="0"/>
          </a:p>
        </p:txBody>
      </p:sp>
    </p:spTree>
    <p:extLst>
      <p:ext uri="{BB962C8B-B14F-4D97-AF65-F5344CB8AC3E}">
        <p14:creationId xmlns:p14="http://schemas.microsoft.com/office/powerpoint/2010/main" val="1650789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11</a:t>
            </a:fld>
            <a:endParaRPr lang="en-US" dirty="0"/>
          </a:p>
        </p:txBody>
      </p:sp>
    </p:spTree>
    <p:extLst>
      <p:ext uri="{BB962C8B-B14F-4D97-AF65-F5344CB8AC3E}">
        <p14:creationId xmlns:p14="http://schemas.microsoft.com/office/powerpoint/2010/main" val="1973534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12</a:t>
            </a:fld>
            <a:endParaRPr lang="en-US" dirty="0"/>
          </a:p>
        </p:txBody>
      </p:sp>
    </p:spTree>
    <p:extLst>
      <p:ext uri="{BB962C8B-B14F-4D97-AF65-F5344CB8AC3E}">
        <p14:creationId xmlns:p14="http://schemas.microsoft.com/office/powerpoint/2010/main" val="3146642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13</a:t>
            </a:fld>
            <a:endParaRPr lang="en-US" dirty="0"/>
          </a:p>
        </p:txBody>
      </p:sp>
    </p:spTree>
    <p:extLst>
      <p:ext uri="{BB962C8B-B14F-4D97-AF65-F5344CB8AC3E}">
        <p14:creationId xmlns:p14="http://schemas.microsoft.com/office/powerpoint/2010/main" val="4182647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14</a:t>
            </a:fld>
            <a:endParaRPr lang="en-US" dirty="0"/>
          </a:p>
        </p:txBody>
      </p:sp>
    </p:spTree>
    <p:extLst>
      <p:ext uri="{BB962C8B-B14F-4D97-AF65-F5344CB8AC3E}">
        <p14:creationId xmlns:p14="http://schemas.microsoft.com/office/powerpoint/2010/main" val="677114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15</a:t>
            </a:fld>
            <a:endParaRPr lang="en-US" dirty="0"/>
          </a:p>
        </p:txBody>
      </p:sp>
    </p:spTree>
    <p:extLst>
      <p:ext uri="{BB962C8B-B14F-4D97-AF65-F5344CB8AC3E}">
        <p14:creationId xmlns:p14="http://schemas.microsoft.com/office/powerpoint/2010/main" val="2190892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16</a:t>
            </a:fld>
            <a:endParaRPr lang="en-US" dirty="0"/>
          </a:p>
        </p:txBody>
      </p:sp>
    </p:spTree>
    <p:extLst>
      <p:ext uri="{BB962C8B-B14F-4D97-AF65-F5344CB8AC3E}">
        <p14:creationId xmlns:p14="http://schemas.microsoft.com/office/powerpoint/2010/main" val="742943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17</a:t>
            </a:fld>
            <a:endParaRPr lang="en-US" dirty="0"/>
          </a:p>
        </p:txBody>
      </p:sp>
    </p:spTree>
    <p:extLst>
      <p:ext uri="{BB962C8B-B14F-4D97-AF65-F5344CB8AC3E}">
        <p14:creationId xmlns:p14="http://schemas.microsoft.com/office/powerpoint/2010/main" val="3288508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18</a:t>
            </a:fld>
            <a:endParaRPr lang="en-US" dirty="0"/>
          </a:p>
        </p:txBody>
      </p:sp>
    </p:spTree>
    <p:extLst>
      <p:ext uri="{BB962C8B-B14F-4D97-AF65-F5344CB8AC3E}">
        <p14:creationId xmlns:p14="http://schemas.microsoft.com/office/powerpoint/2010/main" val="132978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19</a:t>
            </a:fld>
            <a:endParaRPr lang="en-US" dirty="0"/>
          </a:p>
        </p:txBody>
      </p:sp>
    </p:spTree>
    <p:extLst>
      <p:ext uri="{BB962C8B-B14F-4D97-AF65-F5344CB8AC3E}">
        <p14:creationId xmlns:p14="http://schemas.microsoft.com/office/powerpoint/2010/main" val="7813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a:t>
            </a:fld>
            <a:endParaRPr lang="en-US" dirty="0"/>
          </a:p>
        </p:txBody>
      </p:sp>
    </p:spTree>
    <p:extLst>
      <p:ext uri="{BB962C8B-B14F-4D97-AF65-F5344CB8AC3E}">
        <p14:creationId xmlns:p14="http://schemas.microsoft.com/office/powerpoint/2010/main" val="216530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20</a:t>
            </a:fld>
            <a:endParaRPr lang="en-US" dirty="0"/>
          </a:p>
        </p:txBody>
      </p:sp>
    </p:spTree>
    <p:extLst>
      <p:ext uri="{BB962C8B-B14F-4D97-AF65-F5344CB8AC3E}">
        <p14:creationId xmlns:p14="http://schemas.microsoft.com/office/powerpoint/2010/main" val="2359489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21</a:t>
            </a:fld>
            <a:endParaRPr lang="en-US" dirty="0"/>
          </a:p>
        </p:txBody>
      </p:sp>
    </p:spTree>
    <p:extLst>
      <p:ext uri="{BB962C8B-B14F-4D97-AF65-F5344CB8AC3E}">
        <p14:creationId xmlns:p14="http://schemas.microsoft.com/office/powerpoint/2010/main" val="1153529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22</a:t>
            </a:fld>
            <a:endParaRPr lang="en-US" dirty="0"/>
          </a:p>
        </p:txBody>
      </p:sp>
    </p:spTree>
    <p:extLst>
      <p:ext uri="{BB962C8B-B14F-4D97-AF65-F5344CB8AC3E}">
        <p14:creationId xmlns:p14="http://schemas.microsoft.com/office/powerpoint/2010/main" val="3093063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23</a:t>
            </a:fld>
            <a:endParaRPr lang="en-US" dirty="0"/>
          </a:p>
        </p:txBody>
      </p:sp>
    </p:spTree>
    <p:extLst>
      <p:ext uri="{BB962C8B-B14F-4D97-AF65-F5344CB8AC3E}">
        <p14:creationId xmlns:p14="http://schemas.microsoft.com/office/powerpoint/2010/main" val="961686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24</a:t>
            </a:fld>
            <a:endParaRPr lang="en-US" dirty="0"/>
          </a:p>
        </p:txBody>
      </p:sp>
    </p:spTree>
    <p:extLst>
      <p:ext uri="{BB962C8B-B14F-4D97-AF65-F5344CB8AC3E}">
        <p14:creationId xmlns:p14="http://schemas.microsoft.com/office/powerpoint/2010/main" val="26763393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All</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25</a:t>
            </a:fld>
            <a:endParaRPr lang="en-US" dirty="0"/>
          </a:p>
        </p:txBody>
      </p:sp>
    </p:spTree>
    <p:extLst>
      <p:ext uri="{BB962C8B-B14F-4D97-AF65-F5344CB8AC3E}">
        <p14:creationId xmlns:p14="http://schemas.microsoft.com/office/powerpoint/2010/main" val="2724597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3</a:t>
            </a:fld>
            <a:endParaRPr lang="en-US" dirty="0"/>
          </a:p>
        </p:txBody>
      </p:sp>
    </p:spTree>
    <p:extLst>
      <p:ext uri="{BB962C8B-B14F-4D97-AF65-F5344CB8AC3E}">
        <p14:creationId xmlns:p14="http://schemas.microsoft.com/office/powerpoint/2010/main" val="1050881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4</a:t>
            </a:fld>
            <a:endParaRPr lang="en-US" dirty="0"/>
          </a:p>
        </p:txBody>
      </p:sp>
    </p:spTree>
    <p:extLst>
      <p:ext uri="{BB962C8B-B14F-4D97-AF65-F5344CB8AC3E}">
        <p14:creationId xmlns:p14="http://schemas.microsoft.com/office/powerpoint/2010/main" val="1259386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5</a:t>
            </a:fld>
            <a:endParaRPr lang="en-US" dirty="0"/>
          </a:p>
        </p:txBody>
      </p:sp>
    </p:spTree>
    <p:extLst>
      <p:ext uri="{BB962C8B-B14F-4D97-AF65-F5344CB8AC3E}">
        <p14:creationId xmlns:p14="http://schemas.microsoft.com/office/powerpoint/2010/main" val="91808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Craig</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6</a:t>
            </a:fld>
            <a:endParaRPr lang="en-US" dirty="0"/>
          </a:p>
        </p:txBody>
      </p:sp>
    </p:spTree>
    <p:extLst>
      <p:ext uri="{BB962C8B-B14F-4D97-AF65-F5344CB8AC3E}">
        <p14:creationId xmlns:p14="http://schemas.microsoft.com/office/powerpoint/2010/main" val="1913733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7</a:t>
            </a:fld>
            <a:endParaRPr lang="en-US" dirty="0"/>
          </a:p>
        </p:txBody>
      </p:sp>
    </p:spTree>
    <p:extLst>
      <p:ext uri="{BB962C8B-B14F-4D97-AF65-F5344CB8AC3E}">
        <p14:creationId xmlns:p14="http://schemas.microsoft.com/office/powerpoint/2010/main" val="51400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8</a:t>
            </a:fld>
            <a:endParaRPr lang="en-US" dirty="0"/>
          </a:p>
        </p:txBody>
      </p:sp>
    </p:spTree>
    <p:extLst>
      <p:ext uri="{BB962C8B-B14F-4D97-AF65-F5344CB8AC3E}">
        <p14:creationId xmlns:p14="http://schemas.microsoft.com/office/powerpoint/2010/main" val="1532841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Marie</a:t>
            </a:r>
            <a:endParaRPr lang="en-US" dirty="0"/>
          </a:p>
        </p:txBody>
      </p:sp>
      <p:sp>
        <p:nvSpPr>
          <p:cNvPr id="4" name="Slide Number Placeholder 3"/>
          <p:cNvSpPr>
            <a:spLocks noGrp="1"/>
          </p:cNvSpPr>
          <p:nvPr>
            <p:ph type="sldNum" sz="quarter" idx="10"/>
          </p:nvPr>
        </p:nvSpPr>
        <p:spPr/>
        <p:txBody>
          <a:bodyPr/>
          <a:lstStyle/>
          <a:p>
            <a:fld id="{E565C1B7-0CCC-7F42-B2BA-1648560CAA4B}" type="slidenum">
              <a:rPr lang="en-US" smtClean="0"/>
              <a:pPr/>
              <a:t>9</a:t>
            </a:fld>
            <a:endParaRPr lang="en-US"/>
          </a:p>
        </p:txBody>
      </p:sp>
    </p:spTree>
    <p:extLst>
      <p:ext uri="{BB962C8B-B14F-4D97-AF65-F5344CB8AC3E}">
        <p14:creationId xmlns:p14="http://schemas.microsoft.com/office/powerpoint/2010/main" val="389131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prstGeom prst="rect">
            <a:avLst/>
          </a:prstGeo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21396" y="4352544"/>
            <a:ext cx="5101209" cy="1239894"/>
          </a:xfrm>
          <a:prstGeom prst="rect">
            <a:avLst/>
          </a:prstGeo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Footer Placeholder 7"/>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213481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045" y="964692"/>
            <a:ext cx="5937755" cy="118872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06045" y="2638045"/>
            <a:ext cx="5937755" cy="310198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78943" y="6238816"/>
            <a:ext cx="2065310" cy="323968"/>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ASCCC Curriculum Institute – July 7 – 9, 2016</a:t>
            </a:r>
            <a:endParaRPr lang="en-US" dirty="0"/>
          </a:p>
        </p:txBody>
      </p:sp>
      <p:sp>
        <p:nvSpPr>
          <p:cNvPr id="6" name="Slide Number Placeholder 5"/>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38801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78943" y="6238816"/>
            <a:ext cx="2065310" cy="323968"/>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ASCCC Curriculum Institute – July 7 – 9, 2016</a:t>
            </a:r>
            <a:endParaRPr lang="en-US" dirty="0"/>
          </a:p>
        </p:txBody>
      </p:sp>
      <p:sp>
        <p:nvSpPr>
          <p:cNvPr id="6" name="Slide Number Placeholder 5"/>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7452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5642" y="335300"/>
            <a:ext cx="8015843" cy="118872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05643" y="1793175"/>
            <a:ext cx="7825838" cy="420386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181446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prstGeom prst="rect">
            <a:avLst/>
          </a:prstGeo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021396" y="4352465"/>
            <a:ext cx="5101209" cy="1265082"/>
          </a:xfrm>
          <a:prstGeom prst="rect">
            <a:avLst/>
          </a:prstGeo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a:xfrm>
            <a:off x="5978943" y="6238816"/>
            <a:ext cx="2065310" cy="323968"/>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ASCCC Curriculum Institute – July 7 – 9, 2016</a:t>
            </a:r>
            <a:endParaRPr lang="en-US" dirty="0"/>
          </a:p>
        </p:txBody>
      </p:sp>
      <p:sp>
        <p:nvSpPr>
          <p:cNvPr id="9" name="Slide Number Placeholder 8"/>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44200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045" y="964692"/>
            <a:ext cx="5937755" cy="118872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2239" y="2638044"/>
            <a:ext cx="3288023" cy="31019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3737" y="2638044"/>
            <a:ext cx="3290516" cy="31019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a:xfrm>
            <a:off x="5978943" y="6238816"/>
            <a:ext cx="2065310" cy="323968"/>
          </a:xfrm>
          <a:prstGeom prst="rect">
            <a:avLst/>
          </a:prstGeom>
        </p:spPr>
        <p:txBody>
          <a:bodyPr/>
          <a:lstStyle/>
          <a:p>
            <a:endParaRPr lang="en-US" dirty="0"/>
          </a:p>
        </p:txBody>
      </p:sp>
      <p:sp>
        <p:nvSpPr>
          <p:cNvPr id="9" name="Footer Placeholder 8"/>
          <p:cNvSpPr>
            <a:spLocks noGrp="1"/>
          </p:cNvSpPr>
          <p:nvPr>
            <p:ph type="ftr" sz="quarter" idx="11"/>
          </p:nvPr>
        </p:nvSpPr>
        <p:spPr/>
        <p:txBody>
          <a:bodyPr/>
          <a:lstStyle/>
          <a:p>
            <a:r>
              <a:rPr lang="en-US" dirty="0" smtClean="0"/>
              <a:t>ASCCC Curriculum Institute – July 7 – 9, 2016</a:t>
            </a:r>
            <a:endParaRPr lang="en-US" dirty="0"/>
          </a:p>
        </p:txBody>
      </p:sp>
      <p:sp>
        <p:nvSpPr>
          <p:cNvPr id="10" name="Slide Number Placeholder 9"/>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43109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a:prstGeom prst="rect">
            <a:avLst/>
          </a:prstGeo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2239" y="3143250"/>
            <a:ext cx="3288024" cy="259677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53737" y="3143250"/>
            <a:ext cx="3290516" cy="2596776"/>
          </a:xfrm>
          <a:prstGeom prst="rect">
            <a:avLst/>
          </a:prstGeo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4753737" y="2313434"/>
            <a:ext cx="3290516" cy="704087"/>
          </a:xfrm>
          <a:prstGeom prst="rect">
            <a:avLst/>
          </a:prstGeo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5978943" y="6238816"/>
            <a:ext cx="2065310" cy="323968"/>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ASCCC Curriculum Institute – July 7 – 9, 2016</a:t>
            </a:r>
            <a:endParaRPr lang="en-US" dirty="0"/>
          </a:p>
        </p:txBody>
      </p:sp>
      <p:sp>
        <p:nvSpPr>
          <p:cNvPr id="9" name="Slide Number Placeholder 8"/>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
        <p:nvSpPr>
          <p:cNvPr id="10" name="Title 9"/>
          <p:cNvSpPr>
            <a:spLocks noGrp="1"/>
          </p:cNvSpPr>
          <p:nvPr>
            <p:ph type="title"/>
          </p:nvPr>
        </p:nvSpPr>
        <p:spPr>
          <a:xfrm>
            <a:off x="1606045" y="964692"/>
            <a:ext cx="5937755" cy="118872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60540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045" y="964692"/>
            <a:ext cx="5937755" cy="1188720"/>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5978943" y="6238816"/>
            <a:ext cx="2065310" cy="323968"/>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ASCCC Curriculum Institute – July 7 – 9, 2016</a:t>
            </a:r>
            <a:endParaRPr lang="en-US" dirty="0"/>
          </a:p>
        </p:txBody>
      </p:sp>
      <p:sp>
        <p:nvSpPr>
          <p:cNvPr id="5" name="Slide Number Placeholder 4"/>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29754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78943" y="6238816"/>
            <a:ext cx="2065310" cy="323968"/>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ASCCC Curriculum Institute – July 7 – 9, 2016</a:t>
            </a:r>
            <a:endParaRPr lang="en-US" dirty="0"/>
          </a:p>
        </p:txBody>
      </p:sp>
      <p:sp>
        <p:nvSpPr>
          <p:cNvPr id="4" name="Slide Number Placeholder 3"/>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46248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prstGeom prst="rect">
            <a:avLst/>
          </a:prstGeom>
          <a:solidFill>
            <a:srgbClr val="FFFFFF"/>
          </a:solidFill>
          <a:ln>
            <a:solidFill>
              <a:srgbClr val="404040"/>
            </a:solidFill>
          </a:ln>
        </p:spPr>
        <p:txBody>
          <a:bodyPr anchor="ctr" anchorCtr="1">
            <a:normAutofit/>
          </a:bodyPr>
          <a:lstStyle>
            <a:lvl1pPr>
              <a:defRPr sz="21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52060" y="804672"/>
            <a:ext cx="3611880" cy="5248656"/>
          </a:xfrm>
          <a:prstGeom prst="rect">
            <a:avLst/>
          </a:prstGeo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2965" y="3549918"/>
            <a:ext cx="2846070" cy="2194036"/>
          </a:xfrm>
          <a:prstGeom prst="rect">
            <a:avLst/>
          </a:prstGeo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a:xfrm>
            <a:off x="5978943" y="6238816"/>
            <a:ext cx="2065310" cy="323968"/>
          </a:xfrm>
          <a:prstGeom prst="rect">
            <a:avLst/>
          </a:prstGeom>
        </p:spPr>
        <p:txBody>
          <a:bodyPr/>
          <a:lstStyle/>
          <a:p>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chemeClr val="tx1">
                    <a:alpha val="70000"/>
                  </a:schemeClr>
                </a:solidFill>
              </a:defRPr>
            </a:lvl1pPr>
          </a:lstStyle>
          <a:p>
            <a:r>
              <a:rPr lang="en-US" dirty="0" smtClean="0"/>
              <a:t>ASCCC Curriculum Institute – July 7 – 9, 2016</a:t>
            </a:r>
            <a:endParaRPr lang="en-US" dirty="0"/>
          </a:p>
        </p:txBody>
      </p:sp>
      <p:sp>
        <p:nvSpPr>
          <p:cNvPr id="11" name="Slide Number Placeholder 10"/>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96539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2243828"/>
            <a:ext cx="3291840" cy="1143000"/>
          </a:xfrm>
          <a:prstGeom prst="rect">
            <a:avLst/>
          </a:prstGeom>
          <a:solidFill>
            <a:srgbClr val="FFFFFF"/>
          </a:solidFill>
          <a:ln>
            <a:solidFill>
              <a:srgbClr val="262626"/>
            </a:solidFill>
          </a:ln>
        </p:spPr>
        <p:txBody>
          <a:bodyPr anchor="ctr" anchorCtr="1">
            <a:noAutofit/>
          </a:bodyPr>
          <a:lstStyle>
            <a:lvl1pPr>
              <a:defRPr sz="21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prstGeom prst="rect">
            <a:avLst/>
          </a:prstGeo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62965" y="3549919"/>
            <a:ext cx="2846070" cy="2194037"/>
          </a:xfrm>
          <a:prstGeom prst="rect">
            <a:avLst/>
          </a:prstGeo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a:xfrm>
            <a:off x="5978943" y="6238816"/>
            <a:ext cx="2065310" cy="323968"/>
          </a:xfrm>
          <a:prstGeom prst="rect">
            <a:avLst/>
          </a:prstGeo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chemeClr val="tx1">
                    <a:alpha val="70000"/>
                  </a:schemeClr>
                </a:solidFill>
              </a:defRPr>
            </a:lvl1pPr>
          </a:lstStyle>
          <a:p>
            <a:r>
              <a:rPr lang="en-US" dirty="0" smtClean="0"/>
              <a:t>ASCCC Curriculum Institute – July 7 – 9, 2016</a:t>
            </a:r>
            <a:endParaRPr lang="en-US" dirty="0"/>
          </a:p>
        </p:txBody>
      </p:sp>
      <p:sp>
        <p:nvSpPr>
          <p:cNvPr id="10" name="Slide Number Placeholder 9"/>
          <p:cNvSpPr>
            <a:spLocks noGrp="1"/>
          </p:cNvSpPr>
          <p:nvPr>
            <p:ph type="sldNum" sz="quarter" idx="12"/>
          </p:nvPr>
        </p:nvSpPr>
        <p:spPr>
          <a:xfrm>
            <a:off x="8240112" y="6217920"/>
            <a:ext cx="365760" cy="365760"/>
          </a:xfrm>
          <a:prstGeom prst="ellipse">
            <a:avLst/>
          </a:prstGeom>
        </p:spPr>
        <p:txBody>
          <a:bodyPr/>
          <a:lstStyle/>
          <a:p>
            <a:fld id="{FC1BCA2D-9ABB-3E4D-B22E-772B855B723D}" type="slidenum">
              <a:rPr lang="en-US" smtClean="0"/>
              <a:pPr/>
              <a:t>‹#›</a:t>
            </a:fld>
            <a:endParaRPr lang="en-US" dirty="0"/>
          </a:p>
        </p:txBody>
      </p:sp>
    </p:spTree>
    <p:extLst>
      <p:ext uri="{BB962C8B-B14F-4D97-AF65-F5344CB8AC3E}">
        <p14:creationId xmlns:p14="http://schemas.microsoft.com/office/powerpoint/2010/main" val="18649319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alpha val="7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dirty="0" smtClean="0"/>
              <a:t>ASCCC Curriculum Institute – July 7 – 9, 2016</a:t>
            </a:r>
            <a:endParaRPr lang="en-US" dirty="0"/>
          </a:p>
        </p:txBody>
      </p:sp>
      <p:sp>
        <p:nvSpPr>
          <p:cNvPr id="7" name="Text Placeholder 6"/>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Placeholder 7"/>
          <p:cNvSpPr>
            <a:spLocks noGrp="1"/>
          </p:cNvSpPr>
          <p:nvPr>
            <p:ph type="title"/>
          </p:nvPr>
        </p:nvSpPr>
        <p:spPr>
          <a:xfrm>
            <a:off x="628650" y="365125"/>
            <a:ext cx="7886700" cy="1325563"/>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4818113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ctr" defTabSz="914400" rtl="0" eaLnBrk="1" latinLnBrk="0" hangingPunct="1">
        <a:lnSpc>
          <a:spcPct val="90000"/>
        </a:lnSpc>
        <a:spcBef>
          <a:spcPct val="0"/>
        </a:spcBef>
        <a:buNone/>
        <a:defRPr sz="2600" b="1"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0.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2.jpg"/></Relationships>
</file>

<file path=ppt/slides/_rels/slide25.xml.rels><?xml version="1.0" encoding="UTF-8" standalone="yes"?>
<Relationships xmlns="http://schemas.openxmlformats.org/package/2006/relationships"><Relationship Id="rId3" Type="http://schemas.openxmlformats.org/officeDocument/2006/relationships/hyperlink" Target="mailto:marie.boyd@chaffey.edu" TargetMode="External"/><Relationship Id="rId4" Type="http://schemas.openxmlformats.org/officeDocument/2006/relationships/hyperlink" Target="mailto:dhurlbut@ivc.edu" TargetMode="External"/><Relationship Id="rId5" Type="http://schemas.openxmlformats.org/officeDocument/2006/relationships/hyperlink" Target="mailto:rutan_craig@sccollege.edu"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chaffey.edu/policies/approved/4030_BP.pdf" TargetMode="External"/><Relationship Id="rId4" Type="http://schemas.openxmlformats.org/officeDocument/2006/relationships/hyperlink" Target="NULL" TargetMode="External"/><Relationship Id="rId5" Type="http://schemas.openxmlformats.org/officeDocument/2006/relationships/hyperlink" Target="https://www.deanza.edu/about/acafreedom.html" TargetMode="External"/><Relationship Id="rId6" Type="http://schemas.openxmlformats.org/officeDocument/2006/relationships/hyperlink" Target="https://www.crc.losrios.edu/facstaff/resourceguide/policies-academic-freedom" TargetMode="External"/><Relationship Id="rId7"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Strategies for Achieving Balance Between Compliance and Academic Freedom</a:t>
            </a:r>
            <a:endParaRPr lang="en-US" dirty="0"/>
          </a:p>
        </p:txBody>
      </p:sp>
      <p:sp>
        <p:nvSpPr>
          <p:cNvPr id="3" name="Subtitle 2"/>
          <p:cNvSpPr>
            <a:spLocks noGrp="1"/>
          </p:cNvSpPr>
          <p:nvPr>
            <p:ph type="subTitle" idx="1"/>
          </p:nvPr>
        </p:nvSpPr>
        <p:spPr/>
        <p:txBody>
          <a:bodyPr>
            <a:normAutofit fontScale="77500" lnSpcReduction="20000"/>
          </a:bodyPr>
          <a:lstStyle/>
          <a:p>
            <a:pPr lvl="1" algn="r"/>
            <a:r>
              <a:rPr lang="en-US" dirty="0" smtClean="0"/>
              <a:t>Marie Boyd, Chaffey College</a:t>
            </a:r>
          </a:p>
          <a:p>
            <a:pPr lvl="1" algn="r"/>
            <a:r>
              <a:rPr lang="en-US" dirty="0" smtClean="0"/>
              <a:t>Diana Hurlbut, Irvine Valley College</a:t>
            </a:r>
          </a:p>
          <a:p>
            <a:pPr lvl="1" algn="r"/>
            <a:r>
              <a:rPr lang="en-US" dirty="0" smtClean="0"/>
              <a:t>Craig Rutan, ASCCC Area D Representative</a:t>
            </a:r>
          </a:p>
          <a:p>
            <a:pPr lvl="1" algn="r"/>
            <a:r>
              <a:rPr lang="en-US" dirty="0" smtClean="0"/>
              <a:t>2016 ASCCC Curriculum Institute</a:t>
            </a:r>
            <a:endParaRPr lang="en-US" dirty="0"/>
          </a:p>
        </p:txBody>
      </p:sp>
      <p:sp>
        <p:nvSpPr>
          <p:cNvPr id="8" name="Footer Placeholder 7"/>
          <p:cNvSpPr>
            <a:spLocks noGrp="1"/>
          </p:cNvSpPr>
          <p:nvPr>
            <p:ph type="ftr" sz="quarter" idx="11"/>
          </p:nvPr>
        </p:nvSpPr>
        <p:spPr/>
        <p:txBody>
          <a:bodyPr/>
          <a:lstStyle/>
          <a:p>
            <a:r>
              <a:rPr lang="en-US" dirty="0" smtClean="0"/>
              <a:t>ASCCC Curriculum Institute – July 7 – 9, 2016</a:t>
            </a:r>
            <a:endParaRPr lang="en-US"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79839" y="59243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213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642" y="335300"/>
            <a:ext cx="8015843" cy="947674"/>
          </a:xfrm>
        </p:spPr>
        <p:txBody>
          <a:bodyPr/>
          <a:lstStyle/>
          <a:p>
            <a:r>
              <a:rPr lang="en-US" dirty="0" smtClean="0"/>
              <a:t>Course outline vs. syllabus</a:t>
            </a:r>
            <a:endParaRPr lang="en-US" dirty="0"/>
          </a:p>
        </p:txBody>
      </p:sp>
      <p:sp>
        <p:nvSpPr>
          <p:cNvPr id="3" name="Content Placeholder 2"/>
          <p:cNvSpPr>
            <a:spLocks noGrp="1"/>
          </p:cNvSpPr>
          <p:nvPr>
            <p:ph idx="1"/>
          </p:nvPr>
        </p:nvSpPr>
        <p:spPr>
          <a:xfrm>
            <a:off x="605642" y="3521629"/>
            <a:ext cx="7825838" cy="2793573"/>
          </a:xfrm>
        </p:spPr>
        <p:txBody>
          <a:bodyPr>
            <a:normAutofit fontScale="85000" lnSpcReduction="20000"/>
          </a:bodyPr>
          <a:lstStyle/>
          <a:p>
            <a:r>
              <a:rPr lang="en-US" dirty="0" smtClean="0"/>
              <a:t>Many faculty consider their syllabus to be the contract between the instructor and the student.</a:t>
            </a:r>
          </a:p>
          <a:p>
            <a:r>
              <a:rPr lang="en-US" dirty="0" smtClean="0"/>
              <a:t>Each syllabus usually includes course content, information about exams and certain assignments, and grading criteria.</a:t>
            </a:r>
          </a:p>
          <a:p>
            <a:r>
              <a:rPr lang="en-US" dirty="0" smtClean="0"/>
              <a:t>If specific content or assignments are listed as required in the COR, they cannot be omitted from the course and should be in the syllabus.</a:t>
            </a:r>
          </a:p>
          <a:p>
            <a:r>
              <a:rPr lang="en-US" dirty="0" smtClean="0"/>
              <a:t>By crafting a COR with some flexibility, the instructor will have the ability to offer a course that is compliant and works with their teaching style.</a:t>
            </a:r>
            <a:endParaRPr lang="en-US" dirty="0"/>
          </a:p>
        </p:txBody>
      </p:sp>
      <p:sp>
        <p:nvSpPr>
          <p:cNvPr id="4" name="Footer Placeholder 3"/>
          <p:cNvSpPr>
            <a:spLocks noGrp="1"/>
          </p:cNvSpPr>
          <p:nvPr>
            <p:ph type="ftr" sz="quarter" idx="11"/>
          </p:nvPr>
        </p:nvSpPr>
        <p:spPr/>
        <p:txBody>
          <a:bodyPr/>
          <a:lstStyle/>
          <a:p>
            <a:r>
              <a:rPr lang="en-US" dirty="0" smtClean="0"/>
              <a:t>ASCCC Curriculum Institute – July 7 – 9, 2016</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040" y="1386019"/>
            <a:ext cx="3569265" cy="2135610"/>
          </a:xfrm>
          <a:prstGeom prst="rect">
            <a:avLst/>
          </a:prstGeom>
        </p:spPr>
      </p:pic>
    </p:spTree>
    <p:extLst>
      <p:ext uri="{BB962C8B-B14F-4D97-AF65-F5344CB8AC3E}">
        <p14:creationId xmlns:p14="http://schemas.microsoft.com/office/powerpoint/2010/main" val="155914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“Flexible” COR</a:t>
            </a:r>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05431"/>
            <a:ext cx="3027194" cy="1700571"/>
          </a:xfrm>
          <a:prstGeom prst="rect">
            <a:avLst/>
          </a:prstGeom>
        </p:spPr>
      </p:pic>
      <p:sp>
        <p:nvSpPr>
          <p:cNvPr id="7" name="Content Placeholder 2"/>
          <p:cNvSpPr txBox="1">
            <a:spLocks/>
          </p:cNvSpPr>
          <p:nvPr/>
        </p:nvSpPr>
        <p:spPr>
          <a:xfrm>
            <a:off x="2684206" y="1786558"/>
            <a:ext cx="6143302" cy="420386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j-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dirty="0" smtClean="0"/>
              <a:t>There must be collaboration between all program faculty when creating or changing the COR. </a:t>
            </a:r>
          </a:p>
          <a:p>
            <a:r>
              <a:rPr lang="en-US" dirty="0" smtClean="0"/>
              <a:t>Try to include part time faculty in these conversations</a:t>
            </a:r>
          </a:p>
          <a:p>
            <a:r>
              <a:rPr lang="en-US" smtClean="0"/>
              <a:t>AAUP</a:t>
            </a:r>
            <a:r>
              <a:rPr lang="en-US" dirty="0" smtClean="0"/>
              <a:t>: </a:t>
            </a:r>
            <a:r>
              <a:rPr lang="ja-JP" altLang="en-US" i="1" dirty="0" smtClean="0"/>
              <a:t>“</a:t>
            </a:r>
            <a:r>
              <a:rPr lang="en-US" i="1" dirty="0" smtClean="0"/>
              <a:t>Professors do not discriminate against or harass colleagues. They respect and defend the free inquiry of associates, even when it leads to findings and conclusions that differ from their own.</a:t>
            </a:r>
            <a:r>
              <a:rPr lang="ja-JP" altLang="en-US" i="1" dirty="0" smtClean="0"/>
              <a:t>”</a:t>
            </a:r>
            <a:endParaRPr lang="en-US" i="1" dirty="0" smtClean="0"/>
          </a:p>
          <a:p>
            <a:r>
              <a:rPr lang="en-US" dirty="0" smtClean="0"/>
              <a:t>Reflection re: good vs. essential pedagogical practices for discipline</a:t>
            </a:r>
          </a:p>
          <a:p>
            <a:r>
              <a:rPr lang="en-US" dirty="0" smtClean="0"/>
              <a:t>Cycle of learning outcomes assessment/reflection can inform and strengthen teaching and learning</a:t>
            </a:r>
          </a:p>
        </p:txBody>
      </p:sp>
    </p:spTree>
    <p:extLst>
      <p:ext uri="{BB962C8B-B14F-4D97-AF65-F5344CB8AC3E}">
        <p14:creationId xmlns:p14="http://schemas.microsoft.com/office/powerpoint/2010/main" val="370853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“Flexible” COR (2)</a:t>
            </a:r>
            <a:endParaRPr lang="en-US" dirty="0"/>
          </a:p>
        </p:txBody>
      </p:sp>
      <p:sp>
        <p:nvSpPr>
          <p:cNvPr id="3" name="Content Placeholder 2"/>
          <p:cNvSpPr>
            <a:spLocks noGrp="1"/>
          </p:cNvSpPr>
          <p:nvPr>
            <p:ph idx="1"/>
          </p:nvPr>
        </p:nvSpPr>
        <p:spPr>
          <a:xfrm>
            <a:off x="605643" y="1793175"/>
            <a:ext cx="5485441" cy="4203864"/>
          </a:xfrm>
        </p:spPr>
        <p:txBody>
          <a:bodyPr>
            <a:normAutofit fontScale="92500"/>
          </a:bodyPr>
          <a:lstStyle/>
          <a:p>
            <a:r>
              <a:rPr lang="en-US" dirty="0" smtClean="0"/>
              <a:t>Remember that the COR applies to ALL sections taught</a:t>
            </a:r>
          </a:p>
          <a:p>
            <a:r>
              <a:rPr lang="en-US" dirty="0" smtClean="0"/>
              <a:t>Wording is key (e.g. </a:t>
            </a:r>
            <a:r>
              <a:rPr lang="ja-JP" altLang="en-US" dirty="0" smtClean="0"/>
              <a:t>“</a:t>
            </a:r>
            <a:r>
              <a:rPr lang="en-US" dirty="0" smtClean="0"/>
              <a:t>may</a:t>
            </a:r>
            <a:r>
              <a:rPr lang="ja-JP" altLang="en-US" dirty="0" smtClean="0"/>
              <a:t>”</a:t>
            </a:r>
            <a:r>
              <a:rPr lang="en-US" dirty="0" smtClean="0"/>
              <a:t> vs. </a:t>
            </a:r>
            <a:r>
              <a:rPr lang="ja-JP" altLang="en-US" dirty="0" smtClean="0"/>
              <a:t>“</a:t>
            </a:r>
            <a:r>
              <a:rPr lang="en-US" dirty="0" smtClean="0"/>
              <a:t>will,</a:t>
            </a:r>
            <a:r>
              <a:rPr lang="ja-JP" altLang="en-US" dirty="0" smtClean="0"/>
              <a:t>”</a:t>
            </a:r>
            <a:r>
              <a:rPr lang="en-US" dirty="0" smtClean="0"/>
              <a:t> etc.)</a:t>
            </a:r>
          </a:p>
          <a:p>
            <a:r>
              <a:rPr lang="en-US" dirty="0" smtClean="0"/>
              <a:t>Designation of required and optional elements in the COR will help faculty determine what they MUST do versus things that MIGHT do!</a:t>
            </a:r>
          </a:p>
          <a:p>
            <a:r>
              <a:rPr lang="en-US" dirty="0" smtClean="0"/>
              <a:t>Designating certain items as optional could impact C-ID approval or articulation agreements. Make sure you check with your articulation officer about these possibilities.</a:t>
            </a:r>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1303" y="1961535"/>
            <a:ext cx="2398251" cy="3597377"/>
          </a:xfrm>
          <a:prstGeom prst="rect">
            <a:avLst/>
          </a:prstGeom>
        </p:spPr>
      </p:pic>
    </p:spTree>
    <p:extLst>
      <p:ext uri="{BB962C8B-B14F-4D97-AF65-F5344CB8AC3E}">
        <p14:creationId xmlns:p14="http://schemas.microsoft.com/office/powerpoint/2010/main" val="188255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Course Content?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919286"/>
              </p:ext>
            </p:extLst>
          </p:nvPr>
        </p:nvGraphicFramePr>
        <p:xfrm>
          <a:off x="606425" y="1793875"/>
          <a:ext cx="8229600" cy="4105656"/>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eaLnBrk="1" hangingPunct="1">
                        <a:lnSpc>
                          <a:spcPct val="140000"/>
                        </a:lnSpc>
                      </a:pPr>
                      <a:r>
                        <a:rPr lang="en-US" sz="2400" b="1" dirty="0" smtClean="0">
                          <a:solidFill>
                            <a:schemeClr val="tx1"/>
                          </a:solidFill>
                          <a:latin typeface="+mj-lt"/>
                          <a:ea typeface="ＭＳ Ｐゴシック" charset="0"/>
                          <a:cs typeface="ＭＳ Ｐゴシック" charset="0"/>
                        </a:rPr>
                        <a:t>Course content</a:t>
                      </a:r>
                      <a:r>
                        <a:rPr lang="en-US" sz="2400" dirty="0" smtClean="0">
                          <a:solidFill>
                            <a:schemeClr val="tx1"/>
                          </a:solidFill>
                          <a:latin typeface="+mj-lt"/>
                          <a:ea typeface="ＭＳ Ｐゴシック" charset="0"/>
                          <a:cs typeface="ＭＳ Ｐゴシック" charset="0"/>
                        </a:rPr>
                        <a:t>:</a:t>
                      </a:r>
                    </a:p>
                    <a:p>
                      <a:pPr marL="342900" lvl="0" indent="-342900" eaLnBrk="1" hangingPunct="1">
                        <a:lnSpc>
                          <a:spcPct val="140000"/>
                        </a:lnSpc>
                        <a:buFont typeface="Arial"/>
                        <a:buChar char="•"/>
                      </a:pPr>
                      <a:r>
                        <a:rPr lang="en-US" sz="2000" dirty="0" smtClean="0">
                          <a:solidFill>
                            <a:schemeClr val="tx1"/>
                          </a:solidFill>
                          <a:latin typeface="+mj-lt"/>
                          <a:ea typeface="ＭＳ Ｐゴシック" charset="0"/>
                        </a:rPr>
                        <a:t>If content is specified on COR, expectation is that it is included in the course</a:t>
                      </a:r>
                    </a:p>
                    <a:p>
                      <a:pPr marL="342900" lvl="0" indent="-342900" eaLnBrk="1" hangingPunct="1">
                        <a:lnSpc>
                          <a:spcPct val="140000"/>
                        </a:lnSpc>
                        <a:buFont typeface="Arial"/>
                        <a:buChar char="•"/>
                      </a:pPr>
                      <a:r>
                        <a:rPr lang="en-US" sz="2000" dirty="0" smtClean="0">
                          <a:solidFill>
                            <a:schemeClr val="tx1"/>
                          </a:solidFill>
                          <a:latin typeface="+mj-lt"/>
                          <a:ea typeface="ＭＳ Ｐゴシック" charset="0"/>
                        </a:rPr>
                        <a:t>Individual instructors may NOT omit any info listed on the COR</a:t>
                      </a:r>
                    </a:p>
                    <a:p>
                      <a:pPr marL="342900" lvl="0" indent="-342900" eaLnBrk="1" hangingPunct="1">
                        <a:lnSpc>
                          <a:spcPct val="140000"/>
                        </a:lnSpc>
                        <a:buFont typeface="Arial"/>
                        <a:buChar char="•"/>
                      </a:pPr>
                      <a:r>
                        <a:rPr lang="en-US" sz="2000" dirty="0" smtClean="0">
                          <a:solidFill>
                            <a:schemeClr val="tx1"/>
                          </a:solidFill>
                          <a:latin typeface="+mj-lt"/>
                          <a:ea typeface="ＭＳ Ｐゴシック" charset="0"/>
                        </a:rPr>
                        <a:t>Individual instructors may choose to </a:t>
                      </a:r>
                      <a:r>
                        <a:rPr lang="en-US" sz="2000" i="1" u="sng" dirty="0" smtClean="0">
                          <a:solidFill>
                            <a:schemeClr val="tx1"/>
                          </a:solidFill>
                          <a:latin typeface="+mj-lt"/>
                          <a:ea typeface="ＭＳ Ｐゴシック" charset="0"/>
                        </a:rPr>
                        <a:t>add</a:t>
                      </a:r>
                      <a:r>
                        <a:rPr lang="en-US" sz="2000" dirty="0" smtClean="0">
                          <a:solidFill>
                            <a:schemeClr val="tx1"/>
                          </a:solidFill>
                          <a:latin typeface="+mj-lt"/>
                          <a:ea typeface="ＭＳ Ｐゴシック" charset="0"/>
                        </a:rPr>
                        <a:t> info in their section</a:t>
                      </a:r>
                    </a:p>
                    <a:p>
                      <a:endParaRPr lang="en-US" dirty="0">
                        <a:solidFill>
                          <a:schemeClr val="tx1"/>
                        </a:solidFill>
                        <a:latin typeface="+mj-lt"/>
                      </a:endParaRPr>
                    </a:p>
                  </a:txBody>
                  <a:tcPr>
                    <a:solidFill>
                      <a:schemeClr val="accent2">
                        <a:lumMod val="20000"/>
                        <a:lumOff val="80000"/>
                      </a:schemeClr>
                    </a:solidFill>
                  </a:tcPr>
                </a:tc>
                <a:tc>
                  <a:txBody>
                    <a:bodyPr/>
                    <a:lstStyle/>
                    <a:p>
                      <a:pPr eaLnBrk="1" hangingPunct="1">
                        <a:lnSpc>
                          <a:spcPct val="140000"/>
                        </a:lnSpc>
                      </a:pPr>
                      <a:r>
                        <a:rPr lang="en-US" sz="2400" dirty="0" smtClean="0">
                          <a:solidFill>
                            <a:schemeClr val="tx1"/>
                          </a:solidFill>
                          <a:latin typeface="+mj-lt"/>
                          <a:ea typeface="ＭＳ Ｐゴシック" charset="0"/>
                          <a:cs typeface="ＭＳ Ｐゴシック" charset="0"/>
                        </a:rPr>
                        <a:t>May (or may not) choose to specify on COR, e.g.:</a:t>
                      </a:r>
                    </a:p>
                    <a:p>
                      <a:pPr lvl="1" eaLnBrk="1" hangingPunct="1">
                        <a:lnSpc>
                          <a:spcPct val="110000"/>
                        </a:lnSpc>
                      </a:pPr>
                      <a:r>
                        <a:rPr lang="en-US" sz="2000" dirty="0" smtClean="0">
                          <a:solidFill>
                            <a:schemeClr val="tx1"/>
                          </a:solidFill>
                          <a:latin typeface="+mj-lt"/>
                          <a:ea typeface="ＭＳ Ｐゴシック" charset="0"/>
                        </a:rPr>
                        <a:t>Content Topic A</a:t>
                      </a:r>
                    </a:p>
                    <a:p>
                      <a:pPr lvl="2" eaLnBrk="1" hangingPunct="1">
                        <a:lnSpc>
                          <a:spcPct val="110000"/>
                        </a:lnSpc>
                      </a:pPr>
                      <a:r>
                        <a:rPr lang="en-US" sz="1700" dirty="0" smtClean="0">
                          <a:solidFill>
                            <a:schemeClr val="tx1"/>
                          </a:solidFill>
                          <a:latin typeface="+mj-lt"/>
                          <a:ea typeface="ＭＳ Ｐゴシック" charset="0"/>
                        </a:rPr>
                        <a:t>1. </a:t>
                      </a:r>
                    </a:p>
                    <a:p>
                      <a:pPr lvl="2" eaLnBrk="1" hangingPunct="1">
                        <a:lnSpc>
                          <a:spcPct val="110000"/>
                        </a:lnSpc>
                      </a:pPr>
                      <a:r>
                        <a:rPr lang="en-US" sz="1700" dirty="0" smtClean="0">
                          <a:solidFill>
                            <a:schemeClr val="tx1"/>
                          </a:solidFill>
                          <a:latin typeface="+mj-lt"/>
                          <a:ea typeface="ＭＳ Ｐゴシック" charset="0"/>
                        </a:rPr>
                        <a:t>2.</a:t>
                      </a:r>
                    </a:p>
                    <a:p>
                      <a:pPr lvl="1" eaLnBrk="1" hangingPunct="1">
                        <a:lnSpc>
                          <a:spcPct val="110000"/>
                        </a:lnSpc>
                      </a:pPr>
                      <a:r>
                        <a:rPr lang="en-US" sz="2000" dirty="0" smtClean="0">
                          <a:solidFill>
                            <a:schemeClr val="tx1"/>
                          </a:solidFill>
                          <a:latin typeface="+mj-lt"/>
                          <a:ea typeface="ＭＳ Ｐゴシック" charset="0"/>
                        </a:rPr>
                        <a:t>Content Topic B</a:t>
                      </a:r>
                    </a:p>
                    <a:p>
                      <a:pPr lvl="2" eaLnBrk="1" hangingPunct="1">
                        <a:lnSpc>
                          <a:spcPct val="110000"/>
                        </a:lnSpc>
                      </a:pPr>
                      <a:r>
                        <a:rPr lang="en-US" sz="1700" dirty="0" smtClean="0">
                          <a:solidFill>
                            <a:schemeClr val="tx1"/>
                          </a:solidFill>
                          <a:latin typeface="+mj-lt"/>
                          <a:ea typeface="ＭＳ Ｐゴシック" charset="0"/>
                        </a:rPr>
                        <a:t>1.</a:t>
                      </a:r>
                    </a:p>
                    <a:p>
                      <a:pPr lvl="2" eaLnBrk="1" hangingPunct="1">
                        <a:lnSpc>
                          <a:spcPct val="110000"/>
                        </a:lnSpc>
                      </a:pPr>
                      <a:r>
                        <a:rPr lang="en-US" sz="1700" dirty="0" smtClean="0">
                          <a:solidFill>
                            <a:schemeClr val="tx1"/>
                          </a:solidFill>
                          <a:latin typeface="+mj-lt"/>
                          <a:ea typeface="ＭＳ Ｐゴシック" charset="0"/>
                        </a:rPr>
                        <a:t>2.</a:t>
                      </a:r>
                    </a:p>
                    <a:p>
                      <a:pPr lvl="1" eaLnBrk="1" hangingPunct="1">
                        <a:lnSpc>
                          <a:spcPct val="110000"/>
                        </a:lnSpc>
                      </a:pPr>
                      <a:r>
                        <a:rPr lang="en-US" sz="2000" u="sng" dirty="0" smtClean="0">
                          <a:solidFill>
                            <a:schemeClr val="tx1"/>
                          </a:solidFill>
                          <a:latin typeface="+mj-lt"/>
                          <a:ea typeface="ＭＳ Ｐゴシック" charset="0"/>
                        </a:rPr>
                        <a:t>May also include </a:t>
                      </a:r>
                      <a:r>
                        <a:rPr lang="en-US" sz="2000" dirty="0" smtClean="0">
                          <a:solidFill>
                            <a:schemeClr val="tx1"/>
                          </a:solidFill>
                          <a:latin typeface="+mj-lt"/>
                          <a:ea typeface="ＭＳ Ｐゴシック" charset="0"/>
                        </a:rPr>
                        <a:t>Topic C</a:t>
                      </a:r>
                    </a:p>
                    <a:p>
                      <a:pPr lvl="2" eaLnBrk="1" hangingPunct="1">
                        <a:lnSpc>
                          <a:spcPct val="110000"/>
                        </a:lnSpc>
                      </a:pPr>
                      <a:r>
                        <a:rPr lang="en-US" sz="1700" dirty="0" smtClean="0">
                          <a:solidFill>
                            <a:schemeClr val="tx1"/>
                          </a:solidFill>
                          <a:latin typeface="+mj-lt"/>
                          <a:ea typeface="ＭＳ Ｐゴシック" charset="0"/>
                        </a:rPr>
                        <a:t>1.</a:t>
                      </a:r>
                    </a:p>
                    <a:p>
                      <a:pPr lvl="2" eaLnBrk="1" hangingPunct="1">
                        <a:lnSpc>
                          <a:spcPct val="110000"/>
                        </a:lnSpc>
                      </a:pPr>
                      <a:r>
                        <a:rPr lang="en-US" sz="1700" dirty="0" smtClean="0">
                          <a:solidFill>
                            <a:schemeClr val="tx1"/>
                          </a:solidFill>
                          <a:latin typeface="+mj-lt"/>
                          <a:ea typeface="ＭＳ Ｐゴシック" charset="0"/>
                        </a:rPr>
                        <a:t>2.</a:t>
                      </a:r>
                    </a:p>
                    <a:p>
                      <a:endParaRPr lang="en-US" dirty="0">
                        <a:solidFill>
                          <a:schemeClr val="tx1"/>
                        </a:solidFill>
                        <a:latin typeface="+mj-lt"/>
                      </a:endParaRPr>
                    </a:p>
                  </a:txBody>
                  <a:tcPr>
                    <a:solidFill>
                      <a:schemeClr val="accent2">
                        <a:lumMod val="20000"/>
                        <a:lumOff val="80000"/>
                      </a:schemeClr>
                    </a:solidFill>
                  </a:tcPr>
                </a:tc>
              </a:tr>
            </a:tbl>
          </a:graphicData>
        </a:graphic>
      </p:graphicFrame>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396238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great place to grant flexibility (or not!)</a:t>
            </a:r>
          </a:p>
          <a:p>
            <a:r>
              <a:rPr lang="en-US" dirty="0" smtClean="0"/>
              <a:t>Should be appropriate for and align with content objectives and SLOs</a:t>
            </a:r>
          </a:p>
          <a:p>
            <a:r>
              <a:rPr lang="en-US" dirty="0" smtClean="0"/>
              <a:t>Title 5</a:t>
            </a:r>
            <a:r>
              <a:rPr lang="en-US" dirty="0"/>
              <a:t> </a:t>
            </a:r>
            <a:r>
              <a:rPr lang="en-US" dirty="0" smtClean="0"/>
              <a:t>requires examples to be provided, but does not mandate a comprehensive list of instructional methods</a:t>
            </a:r>
          </a:p>
          <a:p>
            <a:r>
              <a:rPr lang="en-US" dirty="0" smtClean="0"/>
              <a:t>Faculty have the freedom to choose methods to best suit different teaching and learning styles (Note: Offering a course has hybrid or online will require curriculum committee approval)</a:t>
            </a:r>
          </a:p>
          <a:p>
            <a:r>
              <a:rPr lang="en-US" dirty="0" smtClean="0"/>
              <a:t>Discipline faculty must collaborate to determine if any particular method is absolutely essential</a:t>
            </a:r>
          </a:p>
          <a:p>
            <a:r>
              <a:rPr lang="en-US" dirty="0" smtClean="0"/>
              <a:t>If a specific method isn’t absolutely imperative, consider using </a:t>
            </a:r>
            <a:r>
              <a:rPr lang="ja-JP" altLang="en-US" dirty="0" smtClean="0"/>
              <a:t>“</a:t>
            </a:r>
            <a:r>
              <a:rPr lang="en-US" dirty="0" smtClean="0"/>
              <a:t>may</a:t>
            </a:r>
            <a:r>
              <a:rPr lang="ja-JP" altLang="en-US" dirty="0" smtClean="0"/>
              <a:t>”</a:t>
            </a:r>
            <a:r>
              <a:rPr lang="en-US" dirty="0" smtClean="0"/>
              <a:t> rather than </a:t>
            </a:r>
            <a:r>
              <a:rPr lang="ja-JP" altLang="en-US" dirty="0" smtClean="0"/>
              <a:t>“</a:t>
            </a:r>
            <a:r>
              <a:rPr lang="en-US" dirty="0" smtClean="0"/>
              <a:t>will</a:t>
            </a:r>
            <a:r>
              <a:rPr lang="ja-JP" altLang="en-US" dirty="0" smtClean="0"/>
              <a:t>”</a:t>
            </a:r>
            <a:endParaRPr lang="en-US" dirty="0" smtClean="0"/>
          </a:p>
          <a:p>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320144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methods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7199239"/>
              </p:ext>
            </p:extLst>
          </p:nvPr>
        </p:nvGraphicFramePr>
        <p:xfrm>
          <a:off x="606425" y="1793875"/>
          <a:ext cx="8229600" cy="4260936"/>
        </p:xfrm>
        <a:graphic>
          <a:graphicData uri="http://schemas.openxmlformats.org/drawingml/2006/table">
            <a:tbl>
              <a:tblPr firstRow="1" bandRow="1">
                <a:tableStyleId>{5C22544A-7EE6-4342-B048-85BDC9FD1C3A}</a:tableStyleId>
              </a:tblPr>
              <a:tblGrid>
                <a:gridCol w="2852751"/>
                <a:gridCol w="5376849"/>
              </a:tblGrid>
              <a:tr h="368323">
                <a:tc>
                  <a:txBody>
                    <a:bodyPr/>
                    <a:lstStyle/>
                    <a:p>
                      <a:pPr algn="ctr"/>
                      <a:r>
                        <a:rPr lang="en-US" dirty="0" smtClean="0">
                          <a:solidFill>
                            <a:schemeClr val="tx1"/>
                          </a:solidFill>
                          <a:latin typeface="+mj-lt"/>
                        </a:rPr>
                        <a:t>Objective</a:t>
                      </a:r>
                      <a:endParaRPr lang="en-US" dirty="0">
                        <a:solidFill>
                          <a:schemeClr val="tx1"/>
                        </a:solidFill>
                        <a:latin typeface="+mj-lt"/>
                      </a:endParaRPr>
                    </a:p>
                  </a:txBody>
                  <a:tcPr>
                    <a:solidFill>
                      <a:schemeClr val="accent2"/>
                    </a:solidFill>
                  </a:tcPr>
                </a:tc>
                <a:tc>
                  <a:txBody>
                    <a:bodyPr/>
                    <a:lstStyle/>
                    <a:p>
                      <a:pPr algn="ctr"/>
                      <a:r>
                        <a:rPr lang="en-US" dirty="0" smtClean="0">
                          <a:solidFill>
                            <a:schemeClr val="tx1"/>
                          </a:solidFill>
                          <a:latin typeface="+mj-lt"/>
                        </a:rPr>
                        <a:t>Methods</a:t>
                      </a:r>
                      <a:r>
                        <a:rPr lang="en-US" baseline="0" dirty="0" smtClean="0">
                          <a:solidFill>
                            <a:schemeClr val="tx1"/>
                          </a:solidFill>
                          <a:latin typeface="+mj-lt"/>
                        </a:rPr>
                        <a:t> of Instruction</a:t>
                      </a:r>
                      <a:endParaRPr lang="en-US" dirty="0">
                        <a:solidFill>
                          <a:schemeClr val="tx1"/>
                        </a:solidFill>
                        <a:latin typeface="+mj-lt"/>
                      </a:endParaRPr>
                    </a:p>
                  </a:txBody>
                  <a:tcPr>
                    <a:solidFill>
                      <a:schemeClr val="accent2"/>
                    </a:solidFill>
                  </a:tcPr>
                </a:tc>
              </a:tr>
              <a:tr h="3892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a:t>
                      </a: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Interpret &amp; compare dramatic texts as both written plays and in live performance…</a:t>
                      </a:r>
                      <a:r>
                        <a:rPr kumimoji="0" lang="ja-JP" alt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a:t>
                      </a:r>
                      <a:endPar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endParaRPr>
                    </a:p>
                    <a:p>
                      <a:endParaRPr lang="en-US" dirty="0">
                        <a:latin typeface="+mj-lt"/>
                      </a:endParaRPr>
                    </a:p>
                  </a:txBody>
                  <a:tcP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kern="1200" cap="none" normalizeH="0" baseline="0" dirty="0" smtClean="0">
                          <a:ln>
                            <a:noFill/>
                          </a:ln>
                          <a:solidFill>
                            <a:srgbClr val="000000"/>
                          </a:solidFill>
                          <a:effectLst/>
                          <a:latin typeface="+mn-lt"/>
                          <a:ea typeface="ＭＳ Ｐゴシック" charset="0"/>
                          <a:cs typeface="ＭＳ Ｐゴシック" charset="0"/>
                        </a:rPr>
                        <a:t>Each Course </a:t>
                      </a:r>
                      <a:r>
                        <a:rPr kumimoji="0" lang="en-US" altLang="ja-JP" sz="1800" b="1" i="0" u="none" strike="noStrike" kern="1200" cap="none" normalizeH="0" baseline="0" dirty="0" smtClean="0">
                          <a:ln>
                            <a:noFill/>
                          </a:ln>
                          <a:solidFill>
                            <a:srgbClr val="000000"/>
                          </a:solidFill>
                          <a:effectLst/>
                          <a:latin typeface="+mn-lt"/>
                          <a:ea typeface="ＭＳ Ｐゴシック" charset="0"/>
                          <a:cs typeface="ＭＳ Ｐゴシック" charset="0"/>
                        </a:rPr>
                        <a:t>Will</a:t>
                      </a:r>
                      <a:r>
                        <a:rPr kumimoji="0" lang="en-US" altLang="ja-JP" sz="1800" b="0" i="0" u="none" strike="noStrike" kern="1200" cap="none" normalizeH="0" baseline="0" dirty="0" smtClean="0">
                          <a:ln>
                            <a:noFill/>
                          </a:ln>
                          <a:solidFill>
                            <a:srgbClr val="000000"/>
                          </a:solidFill>
                          <a:effectLst/>
                          <a:latin typeface="+mn-lt"/>
                          <a:ea typeface="ＭＳ Ｐゴシック" charset="0"/>
                          <a:cs typeface="ＭＳ Ｐゴシック" charset="0"/>
                        </a:rPr>
                        <a:t> Include:</a:t>
                      </a:r>
                      <a:endPar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endParaRP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In-class reading of dramatic texts followed by instructor-guided interpretation and analysis</a:t>
                      </a: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Attendance at required performance preceded by instructor-modeled performance review methods and followed by in-class and small group discussions and analysis</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Courses </a:t>
                      </a:r>
                      <a:r>
                        <a:rPr kumimoji="0" lang="en-US" sz="1800" b="1" i="0" u="none" strike="noStrike" kern="1200" cap="none" normalizeH="0" baseline="0" dirty="0" smtClean="0">
                          <a:ln>
                            <a:noFill/>
                          </a:ln>
                          <a:solidFill>
                            <a:srgbClr val="000000"/>
                          </a:solidFill>
                          <a:effectLst/>
                          <a:latin typeface="+mn-lt"/>
                          <a:ea typeface="ＭＳ Ｐゴシック" charset="0"/>
                          <a:cs typeface="ＭＳ Ｐゴシック" charset="0"/>
                        </a:rPr>
                        <a:t>May</a:t>
                      </a: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 Include:</a:t>
                      </a:r>
                    </a:p>
                    <a:p>
                      <a:pPr marL="285750" marR="0" lvl="0" indent="-285750" algn="l" defTabSz="914400" rtl="0" eaLnBrk="1" fontAlgn="base" latinLnBrk="0" hangingPunct="1">
                        <a:lnSpc>
                          <a:spcPct val="100000"/>
                        </a:lnSpc>
                        <a:spcBef>
                          <a:spcPct val="0"/>
                        </a:spcBef>
                        <a:spcAft>
                          <a:spcPct val="0"/>
                        </a:spcAft>
                        <a:buClrTx/>
                        <a:buSzTx/>
                        <a:buFont typeface="Arial"/>
                        <a:buChar char="•"/>
                        <a:tabLst/>
                      </a:pPr>
                      <a:r>
                        <a:rPr kumimoji="0" lang="en-US" sz="1800" b="0" i="0" u="none" strike="noStrike" kern="1200" cap="none" normalizeH="0" baseline="0" dirty="0" smtClean="0">
                          <a:ln>
                            <a:noFill/>
                          </a:ln>
                          <a:solidFill>
                            <a:srgbClr val="000000"/>
                          </a:solidFill>
                          <a:effectLst/>
                          <a:latin typeface="+mn-lt"/>
                          <a:ea typeface="ＭＳ Ｐゴシック" charset="0"/>
                          <a:cs typeface="ＭＳ Ｐゴシック" charset="0"/>
                        </a:rPr>
                        <a:t>In-class student performances of selected dramatic texts followed by instructor-guided interpretation and analysis</a:t>
                      </a:r>
                    </a:p>
                    <a:p>
                      <a:endParaRPr lang="en-US" dirty="0">
                        <a:latin typeface="+mj-lt"/>
                      </a:endParaRPr>
                    </a:p>
                  </a:txBody>
                  <a:tcPr>
                    <a:solidFill>
                      <a:schemeClr val="accent2">
                        <a:lumMod val="20000"/>
                        <a:lumOff val="80000"/>
                      </a:schemeClr>
                    </a:solidFill>
                  </a:tcPr>
                </a:tc>
              </a:tr>
            </a:tbl>
          </a:graphicData>
        </a:graphic>
      </p:graphicFrame>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304952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Methods Group Activity</a:t>
            </a:r>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
        <p:nvSpPr>
          <p:cNvPr id="3" name="Content Placeholder 2"/>
          <p:cNvSpPr>
            <a:spLocks noGrp="1"/>
          </p:cNvSpPr>
          <p:nvPr>
            <p:ph idx="1"/>
          </p:nvPr>
        </p:nvSpPr>
        <p:spPr/>
        <p:txBody>
          <a:bodyPr>
            <a:normAutofit/>
          </a:bodyPr>
          <a:lstStyle/>
          <a:p>
            <a:r>
              <a:rPr lang="en-US" sz="3600" dirty="0" smtClean="0"/>
              <a:t>Can you think of some examples of instructional methods where you would want to provide flexibility? </a:t>
            </a:r>
          </a:p>
          <a:p>
            <a:r>
              <a:rPr lang="en-US" sz="3600" dirty="0" smtClean="0"/>
              <a:t>Some where you would not want any flexibility?</a:t>
            </a:r>
            <a:endParaRPr lang="en-US" sz="3600" dirty="0"/>
          </a:p>
        </p:txBody>
      </p:sp>
    </p:spTree>
    <p:extLst>
      <p:ext uri="{BB962C8B-B14F-4D97-AF65-F5344CB8AC3E}">
        <p14:creationId xmlns:p14="http://schemas.microsoft.com/office/powerpoint/2010/main" val="395050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Evaluation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Another place to incorporate pedagogical flexibility (or not)</a:t>
            </a:r>
          </a:p>
          <a:p>
            <a:r>
              <a:rPr lang="en-US" dirty="0" smtClean="0"/>
              <a:t>Should align with course objectives and SLOs</a:t>
            </a:r>
          </a:p>
          <a:p>
            <a:r>
              <a:rPr lang="en-US" dirty="0" smtClean="0"/>
              <a:t>Must require critical thinking</a:t>
            </a:r>
          </a:p>
          <a:p>
            <a:r>
              <a:rPr lang="en-US" dirty="0" smtClean="0"/>
              <a:t>Title 5 only requires inclusion of types/examples, not a comprehensive list – discipline faculty may choose to be as specific and/or comprehensive as the deem necessary</a:t>
            </a:r>
          </a:p>
          <a:p>
            <a:r>
              <a:rPr lang="en-US" dirty="0" smtClean="0"/>
              <a:t>Discipline faculty should collaborate to determine if any particular method is absolutely imperative</a:t>
            </a:r>
          </a:p>
          <a:p>
            <a:pPr lvl="1"/>
            <a:r>
              <a:rPr lang="en-US" dirty="0" smtClean="0"/>
              <a:t>Word choice is key: </a:t>
            </a:r>
            <a:r>
              <a:rPr lang="ja-JP" altLang="en-US" dirty="0" smtClean="0"/>
              <a:t>“</a:t>
            </a:r>
            <a:r>
              <a:rPr lang="en-US" dirty="0" smtClean="0"/>
              <a:t>may</a:t>
            </a:r>
            <a:r>
              <a:rPr lang="ja-JP" altLang="en-US" dirty="0" smtClean="0"/>
              <a:t>”</a:t>
            </a:r>
            <a:r>
              <a:rPr lang="en-US" dirty="0" smtClean="0"/>
              <a:t> versus </a:t>
            </a:r>
            <a:r>
              <a:rPr lang="ja-JP" altLang="en-US" dirty="0" smtClean="0"/>
              <a:t>“</a:t>
            </a:r>
            <a:r>
              <a:rPr lang="en-US" dirty="0" smtClean="0"/>
              <a:t>will</a:t>
            </a:r>
            <a:r>
              <a:rPr lang="ja-JP" altLang="en-US" dirty="0" smtClean="0"/>
              <a:t>”</a:t>
            </a:r>
            <a:endParaRPr lang="en-US" altLang="ja-JP" dirty="0" smtClean="0"/>
          </a:p>
          <a:p>
            <a:pPr lvl="1"/>
            <a:r>
              <a:rPr lang="en-US" altLang="ja-JP" dirty="0" smtClean="0"/>
              <a:t>Be cautious with wording addressing grading criteria – a statement like “Instructors will assign points based on the assignments given“ can allow flexibility </a:t>
            </a:r>
            <a:endParaRPr lang="en-US" dirty="0" smtClean="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188010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MoE</a:t>
            </a:r>
            <a:r>
              <a:rPr lang="en-US" dirty="0" smtClean="0"/>
              <a:t>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8749"/>
              </p:ext>
            </p:extLst>
          </p:nvPr>
        </p:nvGraphicFramePr>
        <p:xfrm>
          <a:off x="606425" y="1793875"/>
          <a:ext cx="8229600" cy="45770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solidFill>
                            <a:schemeClr val="tx1"/>
                          </a:solidFill>
                          <a:latin typeface="+mj-lt"/>
                        </a:rPr>
                        <a:t>Objective</a:t>
                      </a:r>
                      <a:endParaRPr lang="en-US" dirty="0">
                        <a:solidFill>
                          <a:schemeClr val="tx1"/>
                        </a:solidFill>
                        <a:latin typeface="+mj-lt"/>
                      </a:endParaRPr>
                    </a:p>
                  </a:txBody>
                  <a:tcPr>
                    <a:solidFill>
                      <a:schemeClr val="accent2"/>
                    </a:solidFill>
                  </a:tcPr>
                </a:tc>
                <a:tc>
                  <a:txBody>
                    <a:bodyPr/>
                    <a:lstStyle/>
                    <a:p>
                      <a:pPr algn="ctr"/>
                      <a:r>
                        <a:rPr lang="en-US" dirty="0" smtClean="0">
                          <a:solidFill>
                            <a:schemeClr val="tx1"/>
                          </a:solidFill>
                          <a:latin typeface="+mj-lt"/>
                        </a:rPr>
                        <a:t>Methods of Evaluation</a:t>
                      </a:r>
                      <a:endParaRPr lang="en-US" dirty="0">
                        <a:solidFill>
                          <a:schemeClr val="tx1"/>
                        </a:solidFill>
                        <a:latin typeface="+mj-lt"/>
                      </a:endParaRPr>
                    </a:p>
                  </a:txBody>
                  <a:tcPr>
                    <a:solidFill>
                      <a:schemeClr val="accent2"/>
                    </a:solidFill>
                  </a:tcP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Student will be able to prepare and deliver a persuasive argument speech in front of peers</a:t>
                      </a: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endParaRPr kumimoji="0" lang="en-US" sz="2200" b="0" i="0" u="none" strike="noStrike" cap="none" normalizeH="0" baseline="0" dirty="0">
                        <a:ln>
                          <a:noFill/>
                        </a:ln>
                        <a:solidFill>
                          <a:srgbClr val="000000"/>
                        </a:solidFill>
                        <a:effectLst/>
                        <a:latin typeface="+mj-lt"/>
                        <a:ea typeface="ＭＳ Ｐゴシック" charset="0"/>
                        <a:cs typeface="ＭＳ Ｐゴシック"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r>
                        <a:rPr kumimoji="0" lang="en-US" sz="2200" b="0" i="0" u="none" strike="noStrike" cap="none" normalizeH="0" baseline="0" dirty="0" err="1">
                          <a:ln>
                            <a:noFill/>
                          </a:ln>
                          <a:solidFill>
                            <a:srgbClr val="000000"/>
                          </a:solidFill>
                          <a:effectLst/>
                          <a:latin typeface="+mj-lt"/>
                          <a:ea typeface="ＭＳ Ｐゴシック" charset="0"/>
                          <a:cs typeface="ＭＳ Ｐゴシック" charset="0"/>
                        </a:rPr>
                        <a:t>MoE</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 </a:t>
                      </a:r>
                      <a:r>
                        <a:rPr kumimoji="0" lang="en-US" sz="2200" b="1" i="0" u="none" strike="noStrike" cap="none" normalizeH="0" baseline="0" dirty="0">
                          <a:ln>
                            <a:noFill/>
                          </a:ln>
                          <a:solidFill>
                            <a:srgbClr val="000000"/>
                          </a:solidFill>
                          <a:effectLst/>
                          <a:latin typeface="+mj-lt"/>
                          <a:ea typeface="ＭＳ Ｐゴシック" charset="0"/>
                          <a:cs typeface="ＭＳ Ｐゴシック" charset="0"/>
                        </a:rPr>
                        <a:t>will</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 include: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Instructor evaluation of in-class persuasive argument speech</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Instructor evaluation of formal written outline of persuasive argument speech</a:t>
                      </a: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endParaRPr kumimoji="0" lang="en-US" sz="2200" b="0" i="0" u="none" strike="noStrike" cap="none" normalizeH="0" baseline="0" dirty="0">
                        <a:ln>
                          <a:noFill/>
                        </a:ln>
                        <a:solidFill>
                          <a:srgbClr val="000000"/>
                        </a:solidFill>
                        <a:effectLst/>
                        <a:latin typeface="+mj-lt"/>
                        <a:ea typeface="ＭＳ Ｐゴシック" charset="0"/>
                        <a:cs typeface="ＭＳ Ｐゴシック" charset="0"/>
                      </a:endParaRPr>
                    </a:p>
                  </a:txBody>
                  <a:tcPr horzOverflow="overflow">
                    <a:solidFill>
                      <a:schemeClr val="accent2">
                        <a:lumMod val="20000"/>
                        <a:lumOff val="80000"/>
                      </a:schemeClr>
                    </a:solidFill>
                  </a:tcPr>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Describe the major physiological roles of vitamins and minerals and relate the effects of deficiencies and excesses to their metabolic functions in humans.</a:t>
                      </a: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endParaRPr kumimoji="0" lang="en-US" sz="2200" b="0" i="0" u="none" strike="noStrike" cap="none" normalizeH="0" baseline="0" dirty="0">
                        <a:ln>
                          <a:noFill/>
                        </a:ln>
                        <a:solidFill>
                          <a:srgbClr val="000000"/>
                        </a:solidFill>
                        <a:effectLst/>
                        <a:latin typeface="+mj-lt"/>
                        <a:ea typeface="ＭＳ Ｐゴシック" charset="0"/>
                        <a:cs typeface="ＭＳ Ｐゴシック" charset="0"/>
                      </a:endParaRPr>
                    </a:p>
                  </a:txBody>
                  <a:tcPr horzOverflow="overflow">
                    <a:solidFill>
                      <a:schemeClr val="accent2">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r>
                        <a:rPr kumimoji="0" lang="en-US" sz="2200" b="0" i="0" u="none" strike="noStrike" cap="none" normalizeH="0" baseline="0" dirty="0" err="1">
                          <a:ln>
                            <a:noFill/>
                          </a:ln>
                          <a:solidFill>
                            <a:srgbClr val="000000"/>
                          </a:solidFill>
                          <a:effectLst/>
                          <a:latin typeface="+mj-lt"/>
                          <a:ea typeface="ＭＳ Ｐゴシック" charset="0"/>
                          <a:cs typeface="ＭＳ Ｐゴシック" charset="0"/>
                        </a:rPr>
                        <a:t>MoE</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 </a:t>
                      </a:r>
                      <a:r>
                        <a:rPr kumimoji="0" lang="en-US" sz="2200" b="1" i="0" u="none" strike="noStrike" cap="none" normalizeH="0" baseline="0" dirty="0">
                          <a:ln>
                            <a:noFill/>
                          </a:ln>
                          <a:solidFill>
                            <a:srgbClr val="000000"/>
                          </a:solidFill>
                          <a:effectLst/>
                          <a:latin typeface="+mj-lt"/>
                          <a:ea typeface="ＭＳ Ｐゴシック" charset="0"/>
                          <a:cs typeface="ＭＳ Ｐゴシック" charset="0"/>
                        </a:rPr>
                        <a:t>may</a:t>
                      </a: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 include:</a:t>
                      </a:r>
                    </a:p>
                    <a:p>
                      <a:pPr marL="342900" marR="0" lvl="0" indent="-342900" algn="l" defTabSz="914400" rtl="0" eaLnBrk="1" fontAlgn="base" latinLnBrk="0" hangingPunct="1">
                        <a:lnSpc>
                          <a:spcPct val="100000"/>
                        </a:lnSpc>
                        <a:spcBef>
                          <a:spcPct val="0"/>
                        </a:spcBef>
                        <a:spcAft>
                          <a:spcPct val="0"/>
                        </a:spcAft>
                        <a:buClrTx/>
                        <a:buSzTx/>
                        <a:buFont typeface="Arial" charset="0"/>
                        <a:buChar char="•"/>
                        <a:tabLst/>
                      </a:pP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Written exams to include case study analysis</a:t>
                      </a:r>
                    </a:p>
                    <a:p>
                      <a:pPr marL="342900" marR="0" lvl="0" indent="-342900" algn="l" defTabSz="914400" rtl="0" eaLnBrk="1" fontAlgn="base" latinLnBrk="0" hangingPunct="1">
                        <a:lnSpc>
                          <a:spcPct val="100000"/>
                        </a:lnSpc>
                        <a:spcBef>
                          <a:spcPct val="0"/>
                        </a:spcBef>
                        <a:spcAft>
                          <a:spcPct val="0"/>
                        </a:spcAft>
                        <a:buClrTx/>
                        <a:buSzTx/>
                        <a:buFont typeface="Arial" charset="0"/>
                        <a:buChar char="•"/>
                        <a:tabLst/>
                      </a:pPr>
                      <a:r>
                        <a:rPr kumimoji="0" lang="en-US" sz="2200" b="0" i="0" u="none" strike="noStrike" cap="none" normalizeH="0" baseline="0" dirty="0">
                          <a:ln>
                            <a:noFill/>
                          </a:ln>
                          <a:solidFill>
                            <a:srgbClr val="000000"/>
                          </a:solidFill>
                          <a:effectLst/>
                          <a:latin typeface="+mj-lt"/>
                          <a:ea typeface="ＭＳ Ｐゴシック" charset="0"/>
                          <a:cs typeface="ＭＳ Ｐゴシック" charset="0"/>
                        </a:rPr>
                        <a:t>Short formal paper documenting small-group case study analysis</a:t>
                      </a:r>
                      <a:r>
                        <a:rPr kumimoji="0" lang="ja-JP" altLang="en-US" sz="2200" b="0" i="0" u="none" strike="noStrike" cap="none" normalizeH="0" baseline="0" dirty="0">
                          <a:ln>
                            <a:noFill/>
                          </a:ln>
                          <a:solidFill>
                            <a:srgbClr val="000000"/>
                          </a:solidFill>
                          <a:effectLst/>
                          <a:latin typeface="+mj-lt"/>
                          <a:ea typeface="ＭＳ Ｐゴシック" charset="0"/>
                          <a:cs typeface="ＭＳ Ｐゴシック" charset="0"/>
                        </a:rPr>
                        <a:t>”</a:t>
                      </a:r>
                      <a:endParaRPr kumimoji="0" lang="en-US" sz="2200" b="0" i="0" u="none" strike="noStrike" cap="none" normalizeH="0" baseline="0" dirty="0">
                        <a:ln>
                          <a:noFill/>
                        </a:ln>
                        <a:solidFill>
                          <a:srgbClr val="000000"/>
                        </a:solidFill>
                        <a:effectLst/>
                        <a:latin typeface="+mj-lt"/>
                        <a:ea typeface="ＭＳ Ｐゴシック" charset="0"/>
                        <a:cs typeface="ＭＳ Ｐゴシック" charset="0"/>
                      </a:endParaRPr>
                    </a:p>
                  </a:txBody>
                  <a:tcPr horzOverflow="overflow">
                    <a:solidFill>
                      <a:schemeClr val="accent2">
                        <a:lumMod val="20000"/>
                        <a:lumOff val="80000"/>
                      </a:schemeClr>
                    </a:solidFill>
                  </a:tcPr>
                </a:tc>
              </a:tr>
            </a:tbl>
          </a:graphicData>
        </a:graphic>
      </p:graphicFrame>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2871437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MoE</a:t>
            </a:r>
            <a:r>
              <a:rPr lang="en-US" dirty="0" smtClean="0"/>
              <a:t> Group Activity</a:t>
            </a:r>
            <a:endParaRPr lang="en-US" dirty="0"/>
          </a:p>
        </p:txBody>
      </p:sp>
      <p:sp>
        <p:nvSpPr>
          <p:cNvPr id="3" name="Content Placeholder 2"/>
          <p:cNvSpPr>
            <a:spLocks noGrp="1"/>
          </p:cNvSpPr>
          <p:nvPr>
            <p:ph idx="1"/>
          </p:nvPr>
        </p:nvSpPr>
        <p:spPr/>
        <p:txBody>
          <a:bodyPr/>
          <a:lstStyle/>
          <a:p>
            <a:r>
              <a:rPr lang="en-US" sz="3200" dirty="0"/>
              <a:t>Can you think of some examples of </a:t>
            </a:r>
            <a:r>
              <a:rPr lang="en-US" sz="3200" dirty="0" smtClean="0"/>
              <a:t>methods of evaluation </a:t>
            </a:r>
            <a:r>
              <a:rPr lang="en-US" sz="3200" dirty="0"/>
              <a:t>where you would want to provide flexibility? </a:t>
            </a:r>
          </a:p>
          <a:p>
            <a:r>
              <a:rPr lang="en-US" sz="3200" dirty="0"/>
              <a:t>Some where you would not want any flexibility?</a:t>
            </a:r>
          </a:p>
          <a:p>
            <a:endParaRPr lang="en-US" dirty="0"/>
          </a:p>
        </p:txBody>
      </p:sp>
      <p:sp>
        <p:nvSpPr>
          <p:cNvPr id="4" name="Footer Placeholder 3"/>
          <p:cNvSpPr>
            <a:spLocks noGrp="1"/>
          </p:cNvSpPr>
          <p:nvPr>
            <p:ph type="ftr" sz="quarter" idx="11"/>
          </p:nvPr>
        </p:nvSpPr>
        <p:spPr/>
        <p:txBody>
          <a:bodyPr/>
          <a:lstStyle/>
          <a:p>
            <a:r>
              <a:rPr lang="en-US" smtClean="0"/>
              <a:t>ASCCC Curriculum Institute – July 7 – 9, 2016</a:t>
            </a:r>
            <a:endParaRPr lang="en-US" dirty="0"/>
          </a:p>
        </p:txBody>
      </p:sp>
    </p:spTree>
    <p:extLst>
      <p:ext uri="{BB962C8B-B14F-4D97-AF65-F5344CB8AC3E}">
        <p14:creationId xmlns:p14="http://schemas.microsoft.com/office/powerpoint/2010/main" val="23039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3244645" y="1793175"/>
            <a:ext cx="5186836" cy="4203864"/>
          </a:xfrm>
        </p:spPr>
        <p:txBody>
          <a:bodyPr/>
          <a:lstStyle/>
          <a:p>
            <a:r>
              <a:rPr lang="en-US" dirty="0" smtClean="0"/>
              <a:t>Academic Freedom vs Regulatory Compliance</a:t>
            </a:r>
          </a:p>
          <a:p>
            <a:r>
              <a:rPr lang="en-US" dirty="0" smtClean="0"/>
              <a:t>Course Outline of Record vs Course Syllabus</a:t>
            </a:r>
          </a:p>
          <a:p>
            <a:r>
              <a:rPr lang="en-US" dirty="0" smtClean="0"/>
              <a:t>Flexibility in Instructional Methods, Methods of Evaluation, and Assignments</a:t>
            </a:r>
          </a:p>
          <a:p>
            <a:r>
              <a:rPr lang="en-US" dirty="0" smtClean="0"/>
              <a:t>What do you do when faculty ignore the COR? </a:t>
            </a:r>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640" y="1734223"/>
            <a:ext cx="2851005" cy="4291781"/>
          </a:xfrm>
          <a:prstGeom prst="rect">
            <a:avLst/>
          </a:prstGeom>
        </p:spPr>
      </p:pic>
    </p:spTree>
    <p:extLst>
      <p:ext uri="{BB962C8B-B14F-4D97-AF65-F5344CB8AC3E}">
        <p14:creationId xmlns:p14="http://schemas.microsoft.com/office/powerpoint/2010/main" val="2990779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 for Methods of evaluation</a:t>
            </a:r>
            <a:endParaRPr lang="en-US" dirty="0"/>
          </a:p>
        </p:txBody>
      </p:sp>
      <p:sp>
        <p:nvSpPr>
          <p:cNvPr id="3" name="Content Placeholder 2"/>
          <p:cNvSpPr>
            <a:spLocks noGrp="1"/>
          </p:cNvSpPr>
          <p:nvPr>
            <p:ph idx="1"/>
          </p:nvPr>
        </p:nvSpPr>
        <p:spPr/>
        <p:txBody>
          <a:bodyPr/>
          <a:lstStyle/>
          <a:p>
            <a:r>
              <a:rPr lang="en-US" dirty="0" smtClean="0"/>
              <a:t>Methods of Evaluation can affect articulation and transferability</a:t>
            </a:r>
          </a:p>
          <a:p>
            <a:pPr lvl="1"/>
            <a:r>
              <a:rPr lang="en-US" dirty="0" smtClean="0"/>
              <a:t>If an assignment is actually required for all sections then it should be listed that way on the COR </a:t>
            </a:r>
          </a:p>
          <a:p>
            <a:pPr lvl="1"/>
            <a:r>
              <a:rPr lang="en-US" dirty="0" smtClean="0"/>
              <a:t>Not listing enough information can lead to requests for syllabi or even loss of articulation</a:t>
            </a:r>
          </a:p>
          <a:p>
            <a:r>
              <a:rPr lang="en-US" dirty="0" smtClean="0"/>
              <a:t>Establishing prerequisites and corequisites using content review often involves listing the skills that students must use during the course so should be indicated in Methods of Evaluation section</a:t>
            </a:r>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1544644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Management systems</a:t>
            </a:r>
            <a:endParaRPr lang="en-US" dirty="0"/>
          </a:p>
        </p:txBody>
      </p:sp>
      <p:sp>
        <p:nvSpPr>
          <p:cNvPr id="3" name="Content Placeholder 2"/>
          <p:cNvSpPr>
            <a:spLocks noGrp="1"/>
          </p:cNvSpPr>
          <p:nvPr>
            <p:ph idx="1"/>
          </p:nvPr>
        </p:nvSpPr>
        <p:spPr/>
        <p:txBody>
          <a:bodyPr/>
          <a:lstStyle/>
          <a:p>
            <a:r>
              <a:rPr lang="en-US" dirty="0" smtClean="0"/>
              <a:t>Many of our colleges now use curriculum management systems like </a:t>
            </a:r>
            <a:r>
              <a:rPr lang="en-US" dirty="0" err="1" smtClean="0"/>
              <a:t>CurricUNET</a:t>
            </a:r>
            <a:r>
              <a:rPr lang="en-US" dirty="0" smtClean="0"/>
              <a:t>, </a:t>
            </a:r>
            <a:r>
              <a:rPr lang="en-US" dirty="0" err="1" smtClean="0"/>
              <a:t>WebCMS</a:t>
            </a:r>
            <a:r>
              <a:rPr lang="en-US" dirty="0" smtClean="0"/>
              <a:t>, and </a:t>
            </a:r>
            <a:r>
              <a:rPr lang="en-US" dirty="0" err="1" smtClean="0"/>
              <a:t>eLumen</a:t>
            </a:r>
            <a:r>
              <a:rPr lang="en-US" dirty="0" smtClean="0"/>
              <a:t>.</a:t>
            </a:r>
          </a:p>
          <a:p>
            <a:r>
              <a:rPr lang="en-US" dirty="0" smtClean="0"/>
              <a:t>These systems often include checklists for instructional methods and methods of evaluation that do not include designations of required or optional</a:t>
            </a:r>
          </a:p>
          <a:p>
            <a:r>
              <a:rPr lang="en-US" dirty="0" smtClean="0"/>
              <a:t>Does you CMS allow you to designate certain requirements as optional?</a:t>
            </a:r>
            <a:endParaRPr lang="en-US" dirty="0"/>
          </a:p>
        </p:txBody>
      </p:sp>
      <p:sp>
        <p:nvSpPr>
          <p:cNvPr id="4" name="Footer Placeholder 3"/>
          <p:cNvSpPr>
            <a:spLocks noGrp="1"/>
          </p:cNvSpPr>
          <p:nvPr>
            <p:ph type="ftr" sz="quarter" idx="11"/>
          </p:nvPr>
        </p:nvSpPr>
        <p:spPr/>
        <p:txBody>
          <a:bodyPr/>
          <a:lstStyle/>
          <a:p>
            <a:r>
              <a:rPr lang="en-US" smtClean="0"/>
              <a:t>ASCCC Curriculum Institute – July 7 – 9, 2016</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178" y="4468761"/>
            <a:ext cx="3301296" cy="2266336"/>
          </a:xfrm>
          <a:prstGeom prst="rect">
            <a:avLst/>
          </a:prstGeom>
        </p:spPr>
      </p:pic>
    </p:spTree>
    <p:extLst>
      <p:ext uri="{BB962C8B-B14F-4D97-AF65-F5344CB8AC3E}">
        <p14:creationId xmlns:p14="http://schemas.microsoft.com/office/powerpoint/2010/main" val="60575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and/or Other Activities</a:t>
            </a:r>
            <a:endParaRPr lang="en-US" dirty="0"/>
          </a:p>
        </p:txBody>
      </p:sp>
      <p:sp>
        <p:nvSpPr>
          <p:cNvPr id="3" name="Content Placeholder 2"/>
          <p:cNvSpPr>
            <a:spLocks noGrp="1"/>
          </p:cNvSpPr>
          <p:nvPr>
            <p:ph idx="1"/>
          </p:nvPr>
        </p:nvSpPr>
        <p:spPr>
          <a:xfrm>
            <a:off x="605643" y="1793175"/>
            <a:ext cx="5529686" cy="4203864"/>
          </a:xfrm>
        </p:spPr>
        <p:txBody>
          <a:bodyPr>
            <a:normAutofit fontScale="85000" lnSpcReduction="20000"/>
          </a:bodyPr>
          <a:lstStyle/>
          <a:p>
            <a:r>
              <a:rPr lang="en-US" dirty="0" smtClean="0"/>
              <a:t>Last, but not least: </a:t>
            </a:r>
            <a:r>
              <a:rPr lang="ja-JP" altLang="en-US" dirty="0" smtClean="0"/>
              <a:t>“</a:t>
            </a:r>
            <a:r>
              <a:rPr lang="en-US" dirty="0" smtClean="0"/>
              <a:t>Assignments and/or Other Activities</a:t>
            </a:r>
            <a:r>
              <a:rPr lang="ja-JP" altLang="en-US" dirty="0" smtClean="0"/>
              <a:t>”</a:t>
            </a:r>
            <a:endParaRPr lang="en-US" dirty="0" smtClean="0"/>
          </a:p>
          <a:p>
            <a:pPr lvl="1"/>
            <a:r>
              <a:rPr lang="en-US" dirty="0" smtClean="0"/>
              <a:t>COR must specify types or examples of assignments</a:t>
            </a:r>
          </a:p>
          <a:p>
            <a:pPr lvl="1"/>
            <a:r>
              <a:rPr lang="en-US" dirty="0" smtClean="0"/>
              <a:t>Must require critical thinking</a:t>
            </a:r>
          </a:p>
          <a:p>
            <a:pPr lvl="1"/>
            <a:r>
              <a:rPr lang="en-US" dirty="0" smtClean="0"/>
              <a:t>Should be appropriate and clearly connected to course content and objectives</a:t>
            </a:r>
          </a:p>
          <a:p>
            <a:pPr lvl="1"/>
            <a:r>
              <a:rPr lang="en-US" dirty="0" smtClean="0"/>
              <a:t>Should help substantiate unit value of course (Students are expected to spend a minimum of three hours per unit per week in class and on outside assignments) </a:t>
            </a:r>
          </a:p>
          <a:p>
            <a:r>
              <a:rPr lang="en-US" dirty="0" smtClean="0"/>
              <a:t>Might influence pre- or corequisite implementation so wording is again key (WILL vs. MAY)</a:t>
            </a:r>
          </a:p>
          <a:p>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5329" y="2463284"/>
            <a:ext cx="2863645" cy="2863645"/>
          </a:xfrm>
          <a:prstGeom prst="rect">
            <a:avLst/>
          </a:prstGeom>
        </p:spPr>
      </p:pic>
    </p:spTree>
    <p:extLst>
      <p:ext uri="{BB962C8B-B14F-4D97-AF65-F5344CB8AC3E}">
        <p14:creationId xmlns:p14="http://schemas.microsoft.com/office/powerpoint/2010/main" val="1355388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Ensuring Compliance</a:t>
            </a:r>
            <a:endParaRPr lang="en-US" dirty="0"/>
          </a:p>
        </p:txBody>
      </p:sp>
      <p:sp>
        <p:nvSpPr>
          <p:cNvPr id="3" name="Content Placeholder 2"/>
          <p:cNvSpPr>
            <a:spLocks noGrp="1"/>
          </p:cNvSpPr>
          <p:nvPr>
            <p:ph idx="1"/>
          </p:nvPr>
        </p:nvSpPr>
        <p:spPr>
          <a:xfrm>
            <a:off x="2962701" y="1778182"/>
            <a:ext cx="5658784" cy="4203864"/>
          </a:xfrm>
        </p:spPr>
        <p:txBody>
          <a:bodyPr>
            <a:normAutofit fontScale="85000" lnSpcReduction="20000"/>
          </a:bodyPr>
          <a:lstStyle/>
          <a:p>
            <a:r>
              <a:rPr lang="en-US" dirty="0" smtClean="0"/>
              <a:t>How can you be certain that instructors are following the COR in their classes?</a:t>
            </a:r>
          </a:p>
          <a:p>
            <a:pPr lvl="1"/>
            <a:r>
              <a:rPr lang="en-US" dirty="0" smtClean="0"/>
              <a:t>Is this the responsibility of the Curriculum Committee, department chairs, deans, other?</a:t>
            </a:r>
          </a:p>
          <a:p>
            <a:r>
              <a:rPr lang="en-US" dirty="0" smtClean="0"/>
              <a:t>Is anyone looking at individual syllabi to see if they match the COR?</a:t>
            </a:r>
          </a:p>
          <a:p>
            <a:r>
              <a:rPr lang="en-US" dirty="0" smtClean="0"/>
              <a:t>What about the instructor that has taught the same class for the last 10 years and doesn’t care that the COR has changed?</a:t>
            </a:r>
          </a:p>
          <a:p>
            <a:pPr lvl="1"/>
            <a:r>
              <a:rPr lang="en-US" dirty="0" smtClean="0"/>
              <a:t>Is teaching to the COR part of the evaluation process?</a:t>
            </a:r>
          </a:p>
          <a:p>
            <a:r>
              <a:rPr lang="en-US" dirty="0" smtClean="0"/>
              <a:t>What about student evaluations or complaints to the chair/dean?</a:t>
            </a:r>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52" y="2537191"/>
            <a:ext cx="2685845" cy="2685845"/>
          </a:xfrm>
          <a:prstGeom prst="rect">
            <a:avLst/>
          </a:prstGeom>
        </p:spPr>
      </p:pic>
    </p:spTree>
    <p:extLst>
      <p:ext uri="{BB962C8B-B14F-4D97-AF65-F5344CB8AC3E}">
        <p14:creationId xmlns:p14="http://schemas.microsoft.com/office/powerpoint/2010/main" val="4090638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an Instructor is NOT Teaching to the COR?</a:t>
            </a:r>
            <a:endParaRPr lang="en-US" dirty="0"/>
          </a:p>
        </p:txBody>
      </p:sp>
      <p:sp>
        <p:nvSpPr>
          <p:cNvPr id="3" name="Content Placeholder 2"/>
          <p:cNvSpPr>
            <a:spLocks noGrp="1"/>
          </p:cNvSpPr>
          <p:nvPr>
            <p:ph idx="1"/>
          </p:nvPr>
        </p:nvSpPr>
        <p:spPr>
          <a:xfrm>
            <a:off x="605643" y="1793175"/>
            <a:ext cx="5382202" cy="4203864"/>
          </a:xfrm>
        </p:spPr>
        <p:txBody>
          <a:bodyPr>
            <a:normAutofit fontScale="77500" lnSpcReduction="20000"/>
          </a:bodyPr>
          <a:lstStyle/>
          <a:p>
            <a:r>
              <a:rPr lang="en-US" dirty="0" smtClean="0"/>
              <a:t>Assume the best of your colleagues… perhaps they simply don</a:t>
            </a:r>
            <a:r>
              <a:rPr lang="ja-JP" altLang="en-US" dirty="0" smtClean="0"/>
              <a:t>’</a:t>
            </a:r>
            <a:r>
              <a:rPr lang="en-US" dirty="0" smtClean="0"/>
              <a:t>t know about the COR and/or its significance?</a:t>
            </a:r>
          </a:p>
          <a:p>
            <a:pPr lvl="1"/>
            <a:r>
              <a:rPr lang="en-US" dirty="0" smtClean="0"/>
              <a:t>Department chair or dean should distribute COR to faculty every semester</a:t>
            </a:r>
          </a:p>
          <a:p>
            <a:pPr lvl="1"/>
            <a:r>
              <a:rPr lang="en-US" dirty="0" smtClean="0"/>
              <a:t>Emphasize importance of COR re: establishing prerequisites</a:t>
            </a:r>
          </a:p>
          <a:p>
            <a:r>
              <a:rPr lang="en-US" dirty="0" smtClean="0"/>
              <a:t>Dean has right of assignment, can simply not assign course to someone if not adhering</a:t>
            </a:r>
          </a:p>
          <a:p>
            <a:r>
              <a:rPr lang="en-US" dirty="0" smtClean="0"/>
              <a:t>A strong academic freedom statement emphasized in a senate resolution will help faculty recognize the value</a:t>
            </a:r>
          </a:p>
          <a:p>
            <a:pPr lvl="1"/>
            <a:r>
              <a:rPr lang="en-US" dirty="0" smtClean="0"/>
              <a:t>include importance of academic freedom </a:t>
            </a:r>
          </a:p>
          <a:p>
            <a:pPr lvl="1"/>
            <a:r>
              <a:rPr lang="en-US" dirty="0" smtClean="0"/>
              <a:t>follow with emphasis on adhering to COR</a:t>
            </a:r>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2645" y="1918004"/>
            <a:ext cx="2720704" cy="3954206"/>
          </a:xfrm>
          <a:prstGeom prst="rect">
            <a:avLst/>
          </a:prstGeom>
        </p:spPr>
      </p:pic>
    </p:spTree>
    <p:extLst>
      <p:ext uri="{BB962C8B-B14F-4D97-AF65-F5344CB8AC3E}">
        <p14:creationId xmlns:p14="http://schemas.microsoft.com/office/powerpoint/2010/main" val="2296394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r>
              <a:rPr lang="en-US" dirty="0" smtClean="0"/>
              <a:t>Do you have any additional questions for us?</a:t>
            </a:r>
          </a:p>
          <a:p>
            <a:r>
              <a:rPr lang="en-US" dirty="0" smtClean="0"/>
              <a:t>Presenter contact information:</a:t>
            </a:r>
          </a:p>
          <a:p>
            <a:pPr lvl="1"/>
            <a:r>
              <a:rPr lang="en-US" dirty="0" smtClean="0"/>
              <a:t>Marie Boyd: </a:t>
            </a:r>
            <a:r>
              <a:rPr lang="en-US" dirty="0" smtClean="0">
                <a:hlinkClick r:id="rId3"/>
              </a:rPr>
              <a:t>marie.boyd@chaffey.edu</a:t>
            </a:r>
            <a:endParaRPr lang="en-US" dirty="0" smtClean="0"/>
          </a:p>
          <a:p>
            <a:pPr lvl="1"/>
            <a:r>
              <a:rPr lang="en-US" dirty="0" smtClean="0"/>
              <a:t>Diana </a:t>
            </a:r>
            <a:r>
              <a:rPr lang="en-US" dirty="0" err="1" smtClean="0"/>
              <a:t>Hurlbut</a:t>
            </a:r>
            <a:r>
              <a:rPr lang="en-US" dirty="0" smtClean="0"/>
              <a:t>: </a:t>
            </a:r>
            <a:r>
              <a:rPr lang="en-US" dirty="0" smtClean="0">
                <a:hlinkClick r:id="rId4"/>
              </a:rPr>
              <a:t>dhurlbut@ivc.edu</a:t>
            </a:r>
            <a:endParaRPr lang="en-US" dirty="0" smtClean="0"/>
          </a:p>
          <a:p>
            <a:pPr lvl="1"/>
            <a:r>
              <a:rPr lang="en-US" dirty="0" smtClean="0"/>
              <a:t>Craig Rutan: </a:t>
            </a:r>
            <a:r>
              <a:rPr lang="en-US" dirty="0" smtClean="0">
                <a:hlinkClick r:id="rId5"/>
              </a:rPr>
              <a:t>rutan_craig@sccollege.edu</a:t>
            </a:r>
            <a:endParaRPr lang="en-US" dirty="0" smtClean="0"/>
          </a:p>
          <a:p>
            <a:pPr lvl="1"/>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321969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brings you to this presentation?</a:t>
            </a:r>
          </a:p>
          <a:p>
            <a:r>
              <a:rPr lang="en-US" dirty="0" smtClean="0"/>
              <a:t>How many of you are faculty? Administrators? Classified staff?</a:t>
            </a:r>
          </a:p>
          <a:p>
            <a:r>
              <a:rPr lang="en-US" dirty="0" smtClean="0"/>
              <a:t>Do your colleges have an academic freedom policy? </a:t>
            </a:r>
          </a:p>
          <a:p>
            <a:r>
              <a:rPr lang="en-US" dirty="0" smtClean="0"/>
              <a:t>How many of your faculty know what a course outline is?</a:t>
            </a:r>
          </a:p>
          <a:p>
            <a:r>
              <a:rPr lang="en-US" dirty="0" smtClean="0"/>
              <a:t>Are course outlines regularly distributed to your faculty? If yes, who is responsible for this?</a:t>
            </a:r>
          </a:p>
          <a:p>
            <a:r>
              <a:rPr lang="en-US" dirty="0" smtClean="0"/>
              <a:t>Do your colleges offer professional development to new full time faculty on reading and understanding course outlines? Do you offer similar training for part time faculty?</a:t>
            </a:r>
            <a:endParaRPr lang="en-US" dirty="0"/>
          </a:p>
        </p:txBody>
      </p:sp>
      <p:sp>
        <p:nvSpPr>
          <p:cNvPr id="4" name="Footer Placeholder 3"/>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119105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Freedom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colleges have a board policy on academic freedom based on those provided by CCLC.</a:t>
            </a:r>
          </a:p>
          <a:p>
            <a:r>
              <a:rPr lang="en-US" dirty="0" smtClean="0"/>
              <a:t>For example, the policy from RSCCD is:</a:t>
            </a:r>
          </a:p>
          <a:p>
            <a:pPr marL="228600" lvl="1" indent="0">
              <a:buNone/>
            </a:pPr>
            <a:r>
              <a:rPr lang="en-US" dirty="0"/>
              <a:t>The teacher should be free to think and to express ideas, free to select and employ materials and methods of instruction, free from undue pressures of authority, and free to act within his/her professional group. Such freedom should be used judiciously and prudently to the end that it promotes the free exercise of intelligence and student learning. Academic freedom is not an absolute. It must be exercised within the law and the basic ethical responsibilities of the teaching profession. Those responsibilities include: </a:t>
            </a:r>
            <a:endParaRPr lang="en-US" dirty="0" smtClean="0"/>
          </a:p>
          <a:p>
            <a:pPr marL="685800" lvl="1" indent="-457200">
              <a:buFont typeface="+mj-lt"/>
              <a:buAutoNum type="arabicPeriod"/>
            </a:pPr>
            <a:r>
              <a:rPr lang="en-US" dirty="0" smtClean="0"/>
              <a:t>An </a:t>
            </a:r>
            <a:r>
              <a:rPr lang="en-US" dirty="0"/>
              <a:t>understanding of our democratic tradition and its </a:t>
            </a:r>
            <a:r>
              <a:rPr lang="en-US" dirty="0" smtClean="0"/>
              <a:t>methods.</a:t>
            </a:r>
          </a:p>
          <a:p>
            <a:pPr marL="685800" lvl="1" indent="-457200">
              <a:buFont typeface="+mj-lt"/>
              <a:buAutoNum type="arabicPeriod"/>
            </a:pPr>
            <a:r>
              <a:rPr lang="en-US" dirty="0" smtClean="0"/>
              <a:t>A </a:t>
            </a:r>
            <a:r>
              <a:rPr lang="en-US" dirty="0"/>
              <a:t>concern for the welfare, growth, maturity, and development of </a:t>
            </a:r>
            <a:r>
              <a:rPr lang="en-US" dirty="0" smtClean="0"/>
              <a:t>students.</a:t>
            </a:r>
          </a:p>
          <a:p>
            <a:pPr marL="685800" lvl="1" indent="-457200">
              <a:buFont typeface="+mj-lt"/>
              <a:buAutoNum type="arabicPeriod"/>
            </a:pPr>
            <a:r>
              <a:rPr lang="en-US" dirty="0" smtClean="0"/>
              <a:t>The </a:t>
            </a:r>
            <a:r>
              <a:rPr lang="en-US" dirty="0"/>
              <a:t>method of </a:t>
            </a:r>
            <a:r>
              <a:rPr lang="en-US" dirty="0" smtClean="0"/>
              <a:t>scholarship.</a:t>
            </a:r>
          </a:p>
          <a:p>
            <a:pPr marL="685800" lvl="1" indent="-457200">
              <a:buFont typeface="+mj-lt"/>
              <a:buAutoNum type="arabicPeriod"/>
            </a:pPr>
            <a:r>
              <a:rPr lang="en-US" dirty="0" smtClean="0"/>
              <a:t>Application </a:t>
            </a:r>
            <a:r>
              <a:rPr lang="en-US" dirty="0"/>
              <a:t>of good taste and judgment in selecting and employing materials and methods of instruction.</a:t>
            </a:r>
          </a:p>
        </p:txBody>
      </p:sp>
      <p:sp>
        <p:nvSpPr>
          <p:cNvPr id="4" name="Footer Placeholder 3"/>
          <p:cNvSpPr>
            <a:spLocks noGrp="1"/>
          </p:cNvSpPr>
          <p:nvPr>
            <p:ph type="ftr" sz="quarter" idx="11"/>
          </p:nvPr>
        </p:nvSpPr>
        <p:spPr/>
        <p:txBody>
          <a:bodyPr/>
          <a:lstStyle/>
          <a:p>
            <a:r>
              <a:rPr lang="en-US" smtClean="0"/>
              <a:t>ASCCC Curriculum Institute – July 7 – 9, 2016</a:t>
            </a:r>
            <a:endParaRPr lang="en-US" dirty="0"/>
          </a:p>
        </p:txBody>
      </p:sp>
    </p:spTree>
    <p:extLst>
      <p:ext uri="{BB962C8B-B14F-4D97-AF65-F5344CB8AC3E}">
        <p14:creationId xmlns:p14="http://schemas.microsoft.com/office/powerpoint/2010/main" val="26320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academic freedom policies</a:t>
            </a:r>
            <a:endParaRPr lang="en-US" dirty="0"/>
          </a:p>
        </p:txBody>
      </p:sp>
      <p:sp>
        <p:nvSpPr>
          <p:cNvPr id="3" name="Content Placeholder 2"/>
          <p:cNvSpPr>
            <a:spLocks noGrp="1"/>
          </p:cNvSpPr>
          <p:nvPr>
            <p:ph idx="1"/>
          </p:nvPr>
        </p:nvSpPr>
        <p:spPr/>
        <p:txBody>
          <a:bodyPr/>
          <a:lstStyle/>
          <a:p>
            <a:r>
              <a:rPr lang="en-US" dirty="0" smtClean="0"/>
              <a:t>Here are some other examples of policies on academic freedom:</a:t>
            </a:r>
          </a:p>
          <a:p>
            <a:pPr lvl="1"/>
            <a:r>
              <a:rPr lang="en-US" dirty="0" smtClean="0">
                <a:hlinkClick r:id="rId3"/>
              </a:rPr>
              <a:t>Chaffey College</a:t>
            </a:r>
            <a:endParaRPr lang="en-US" dirty="0" smtClean="0"/>
          </a:p>
          <a:p>
            <a:pPr lvl="1"/>
            <a:r>
              <a:rPr lang="en-US" dirty="0" smtClean="0">
                <a:hlinkClick r:id="rId4" invalidUrl="http://doclibrary.socccd.edu:2656/Documents/Business Services/Office of the Deputy Chancellor/BP-6120 Academic Freedom.pdf"/>
              </a:rPr>
              <a:t>South Orange County Community College District</a:t>
            </a:r>
            <a:endParaRPr lang="en-US" dirty="0" smtClean="0"/>
          </a:p>
          <a:p>
            <a:pPr lvl="1"/>
            <a:r>
              <a:rPr lang="en-US" dirty="0" smtClean="0">
                <a:hlinkClick r:id="rId5"/>
              </a:rPr>
              <a:t>DeAnza College</a:t>
            </a:r>
            <a:endParaRPr lang="en-US" dirty="0" smtClean="0"/>
          </a:p>
          <a:p>
            <a:pPr lvl="1"/>
            <a:r>
              <a:rPr lang="en-US" dirty="0" smtClean="0">
                <a:hlinkClick r:id="rId6"/>
              </a:rPr>
              <a:t>Cosumnes River College</a:t>
            </a:r>
            <a:endParaRPr lang="en-US" dirty="0" smtClean="0"/>
          </a:p>
          <a:p>
            <a:pPr lvl="1"/>
            <a:r>
              <a:rPr lang="en-US" dirty="0" smtClean="0">
                <a:hlinkClick r:id="rId7" invalidUrl="http://www.sdccd.edu/docs/policies/Student Services/BP 4030.pdf"/>
              </a:rPr>
              <a:t>San Diego Community College District</a:t>
            </a:r>
            <a:endParaRPr lang="en-US" dirty="0"/>
          </a:p>
        </p:txBody>
      </p:sp>
      <p:sp>
        <p:nvSpPr>
          <p:cNvPr id="4" name="Footer Placeholder 3"/>
          <p:cNvSpPr>
            <a:spLocks noGrp="1"/>
          </p:cNvSpPr>
          <p:nvPr>
            <p:ph type="ftr" sz="quarter" idx="11"/>
          </p:nvPr>
        </p:nvSpPr>
        <p:spPr/>
        <p:txBody>
          <a:bodyPr/>
          <a:lstStyle/>
          <a:p>
            <a:r>
              <a:rPr lang="en-US" smtClean="0"/>
              <a:t>ASCCC Curriculum Institute – July 7 – 9, 2016</a:t>
            </a:r>
            <a:endParaRPr lang="en-US" dirty="0"/>
          </a:p>
        </p:txBody>
      </p:sp>
    </p:spTree>
    <p:extLst>
      <p:ext uri="{BB962C8B-B14F-4D97-AF65-F5344CB8AC3E}">
        <p14:creationId xmlns:p14="http://schemas.microsoft.com/office/powerpoint/2010/main" val="207420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AAUP Definition of Academic Freedom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From AAUP</a:t>
            </a:r>
            <a:r>
              <a:rPr lang="ja-JP" altLang="en-US" dirty="0" smtClean="0"/>
              <a:t>’</a:t>
            </a:r>
            <a:r>
              <a:rPr lang="en-US" dirty="0" smtClean="0"/>
              <a:t>s Statement on Professional Ethics:</a:t>
            </a:r>
          </a:p>
          <a:p>
            <a:pPr lvl="1"/>
            <a:r>
              <a:rPr lang="en-US" dirty="0" smtClean="0"/>
              <a:t>Professors, guided by a deep conviction of the worth and dignity of the advancement of knowledge, recognize the special responsibilities placed upon them. Their primary responsibility to their subject is to seek and to state the truth as they see it.</a:t>
            </a:r>
          </a:p>
          <a:p>
            <a:pPr lvl="1"/>
            <a:r>
              <a:rPr lang="en-US" dirty="0" smtClean="0"/>
              <a:t>As teachers, professors encourage the free pursuit of learning in their students. They hold before them the best scholarly and ethical standards of their discipline.</a:t>
            </a:r>
          </a:p>
          <a:p>
            <a:pPr lvl="1"/>
            <a:r>
              <a:rPr lang="en-US" dirty="0" smtClean="0"/>
              <a:t>…professors seek above all to be effective teachers and scholars</a:t>
            </a:r>
          </a:p>
          <a:p>
            <a:endParaRPr lang="en-US" dirty="0"/>
          </a:p>
        </p:txBody>
      </p:sp>
      <p:sp>
        <p:nvSpPr>
          <p:cNvPr id="4" name="TextBox 3"/>
          <p:cNvSpPr txBox="1"/>
          <p:nvPr/>
        </p:nvSpPr>
        <p:spPr>
          <a:xfrm>
            <a:off x="2359025" y="5837238"/>
            <a:ext cx="6403975" cy="277812"/>
          </a:xfrm>
          <a:prstGeom prst="rect">
            <a:avLst/>
          </a:prstGeom>
          <a:noFill/>
        </p:spPr>
        <p:txBody>
          <a:bodyPr wrap="none">
            <a:spAutoFit/>
          </a:bodyPr>
          <a:lstStyle/>
          <a:p>
            <a:pPr>
              <a:defRPr/>
            </a:pPr>
            <a:r>
              <a:rPr lang="en-US" sz="1200" dirty="0">
                <a:solidFill>
                  <a:schemeClr val="accent5"/>
                </a:solidFill>
                <a:ea typeface="ＭＳ Ｐゴシック" charset="-128"/>
                <a:cs typeface="ＭＳ Ｐゴシック" charset="-128"/>
              </a:rPr>
              <a:t>http://www.aaup.org/AAUP/pubsres/policydocs/contents/statementonprofessionalethics.htm</a:t>
            </a:r>
          </a:p>
        </p:txBody>
      </p:sp>
      <p:sp>
        <p:nvSpPr>
          <p:cNvPr id="7" name="Footer Placeholder 6"/>
          <p:cNvSpPr>
            <a:spLocks noGrp="1"/>
          </p:cNvSpPr>
          <p:nvPr>
            <p:ph type="ftr" sz="quarter" idx="11"/>
          </p:nvPr>
        </p:nvSpPr>
        <p:spPr/>
        <p:txBody>
          <a:bodyPr/>
          <a:lstStyle/>
          <a:p>
            <a:r>
              <a:rPr lang="en-US" dirty="0" smtClean="0"/>
              <a:t>ASCCC Curriculum Institute – July 7 – 9, 2016</a:t>
            </a:r>
            <a:endParaRPr lang="en-US" dirty="0"/>
          </a:p>
        </p:txBody>
      </p:sp>
    </p:spTree>
    <p:extLst>
      <p:ext uri="{BB962C8B-B14F-4D97-AF65-F5344CB8AC3E}">
        <p14:creationId xmlns:p14="http://schemas.microsoft.com/office/powerpoint/2010/main" val="9383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freedom vs. compliance</a:t>
            </a:r>
            <a:endParaRPr lang="en-US" dirty="0"/>
          </a:p>
        </p:txBody>
      </p:sp>
      <p:sp>
        <p:nvSpPr>
          <p:cNvPr id="3" name="Content Placeholder 2"/>
          <p:cNvSpPr>
            <a:spLocks noGrp="1"/>
          </p:cNvSpPr>
          <p:nvPr>
            <p:ph idx="1"/>
          </p:nvPr>
        </p:nvSpPr>
        <p:spPr>
          <a:xfrm>
            <a:off x="605643" y="1793175"/>
            <a:ext cx="7825838" cy="3029548"/>
          </a:xfrm>
        </p:spPr>
        <p:txBody>
          <a:bodyPr>
            <a:normAutofit fontScale="85000" lnSpcReduction="10000"/>
          </a:bodyPr>
          <a:lstStyle/>
          <a:p>
            <a:r>
              <a:rPr lang="en-US" dirty="0" smtClean="0"/>
              <a:t>Even though districts have policies ensuring the academic freedom of faculty, faculty are still required to meet certain professional standards.</a:t>
            </a:r>
          </a:p>
          <a:p>
            <a:r>
              <a:rPr lang="en-US" dirty="0" smtClean="0"/>
              <a:t>The Board of Governors have adopted regulatory requirements (title 5) to ensure that every student receives the education they have been promised.</a:t>
            </a:r>
          </a:p>
          <a:p>
            <a:r>
              <a:rPr lang="en-US" dirty="0" smtClean="0"/>
              <a:t>The course outline of record (COR) is the legal document that establishes what will be included every time that a course is offered. </a:t>
            </a:r>
          </a:p>
          <a:p>
            <a:r>
              <a:rPr lang="en-US" dirty="0" smtClean="0"/>
              <a:t>Academic freedom does not grant faculty the ability to ignore mandatory requirements!</a:t>
            </a:r>
            <a:endParaRPr lang="en-US" dirty="0"/>
          </a:p>
        </p:txBody>
      </p:sp>
      <p:sp>
        <p:nvSpPr>
          <p:cNvPr id="4" name="Footer Placeholder 3"/>
          <p:cNvSpPr>
            <a:spLocks noGrp="1"/>
          </p:cNvSpPr>
          <p:nvPr>
            <p:ph type="ftr" sz="quarter" idx="11"/>
          </p:nvPr>
        </p:nvSpPr>
        <p:spPr/>
        <p:txBody>
          <a:bodyPr/>
          <a:lstStyle/>
          <a:p>
            <a:r>
              <a:rPr lang="en-US" smtClean="0"/>
              <a:t>ASCCC Curriculum Institute – July 7 – 9, 2016</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5678" y="4599168"/>
            <a:ext cx="3715803" cy="2121386"/>
          </a:xfrm>
          <a:prstGeom prst="rect">
            <a:avLst/>
          </a:prstGeom>
        </p:spPr>
      </p:pic>
    </p:spTree>
    <p:extLst>
      <p:ext uri="{BB962C8B-B14F-4D97-AF65-F5344CB8AC3E}">
        <p14:creationId xmlns:p14="http://schemas.microsoft.com/office/powerpoint/2010/main" val="552234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a:t>
            </a:r>
            <a:endParaRPr lang="en-US" dirty="0"/>
          </a:p>
        </p:txBody>
      </p:sp>
      <p:sp>
        <p:nvSpPr>
          <p:cNvPr id="3" name="Content Placeholder 2"/>
          <p:cNvSpPr>
            <a:spLocks noGrp="1"/>
          </p:cNvSpPr>
          <p:nvPr>
            <p:ph idx="1"/>
          </p:nvPr>
        </p:nvSpPr>
        <p:spPr/>
        <p:txBody>
          <a:bodyPr>
            <a:normAutofit/>
          </a:bodyPr>
          <a:lstStyle/>
          <a:p>
            <a:r>
              <a:rPr lang="en-US" dirty="0" smtClean="0"/>
              <a:t>Title 5, §55002</a:t>
            </a:r>
          </a:p>
          <a:p>
            <a:pPr lvl="1"/>
            <a:r>
              <a:rPr lang="en-US" dirty="0" smtClean="0"/>
              <a:t>(a)(4)Conduct of course. All sections of the course are to be taught by a qualified instructor in accordance with a set of objectives and with other specifications defined in the course outline of record.</a:t>
            </a:r>
          </a:p>
          <a:p>
            <a:r>
              <a:rPr lang="en-US" b="1" dirty="0" smtClean="0"/>
              <a:t>This regulation is not optional.</a:t>
            </a:r>
          </a:p>
          <a:p>
            <a:endParaRPr lang="en-US" dirty="0"/>
          </a:p>
        </p:txBody>
      </p:sp>
      <p:sp>
        <p:nvSpPr>
          <p:cNvPr id="6" name="Footer Placeholder 5"/>
          <p:cNvSpPr>
            <a:spLocks noGrp="1"/>
          </p:cNvSpPr>
          <p:nvPr>
            <p:ph type="ftr" sz="quarter" idx="11"/>
          </p:nvPr>
        </p:nvSpPr>
        <p:spPr/>
        <p:txBody>
          <a:bodyPr/>
          <a:lstStyle/>
          <a:p>
            <a:r>
              <a:rPr lang="en-US" dirty="0" smtClean="0"/>
              <a:t>ASCCC Curriculum Institute – July 7 – 9, 2016</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8413" y="3731341"/>
            <a:ext cx="3073620" cy="2265697"/>
          </a:xfrm>
          <a:prstGeom prst="rect">
            <a:avLst/>
          </a:prstGeom>
        </p:spPr>
      </p:pic>
    </p:spTree>
    <p:extLst>
      <p:ext uri="{BB962C8B-B14F-4D97-AF65-F5344CB8AC3E}">
        <p14:creationId xmlns:p14="http://schemas.microsoft.com/office/powerpoint/2010/main" val="702858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the COR anyway?</a:t>
            </a:r>
            <a:endParaRPr lang="en-US" dirty="0"/>
          </a:p>
        </p:txBody>
      </p:sp>
      <p:sp>
        <p:nvSpPr>
          <p:cNvPr id="3" name="Content Placeholder 2"/>
          <p:cNvSpPr>
            <a:spLocks noGrp="1"/>
          </p:cNvSpPr>
          <p:nvPr>
            <p:ph idx="1"/>
          </p:nvPr>
        </p:nvSpPr>
        <p:spPr>
          <a:xfrm>
            <a:off x="605643" y="1793175"/>
            <a:ext cx="5219970" cy="4203864"/>
          </a:xfrm>
        </p:spPr>
        <p:txBody>
          <a:bodyPr>
            <a:normAutofit lnSpcReduction="10000"/>
          </a:bodyPr>
          <a:lstStyle/>
          <a:p>
            <a:r>
              <a:rPr lang="en-US" dirty="0" smtClean="0"/>
              <a:t>Primary document for course and program planning</a:t>
            </a:r>
          </a:p>
          <a:p>
            <a:r>
              <a:rPr lang="en-US" dirty="0" smtClean="0"/>
              <a:t>Legal contract between student, instructor, and institution</a:t>
            </a:r>
          </a:p>
          <a:p>
            <a:r>
              <a:rPr lang="en-US" dirty="0" smtClean="0"/>
              <a:t>Content, level of rigor, and learning objectives for which students will be held accountable. </a:t>
            </a:r>
          </a:p>
          <a:p>
            <a:r>
              <a:rPr lang="en-US" dirty="0" smtClean="0"/>
              <a:t>Basis of articulation</a:t>
            </a:r>
          </a:p>
          <a:p>
            <a:r>
              <a:rPr lang="en-US" dirty="0" smtClean="0"/>
              <a:t>Establishes prerequisites, corequisites, and advisories for the course (§55003)</a:t>
            </a:r>
          </a:p>
          <a:p>
            <a:endParaRPr lang="en-US" dirty="0"/>
          </a:p>
        </p:txBody>
      </p:sp>
      <p:sp>
        <p:nvSpPr>
          <p:cNvPr id="6" name="Footer Placeholder 5"/>
          <p:cNvSpPr>
            <a:spLocks noGrp="1"/>
          </p:cNvSpPr>
          <p:nvPr>
            <p:ph type="ftr" sz="quarter" idx="11"/>
          </p:nvPr>
        </p:nvSpPr>
        <p:spPr/>
        <p:txBody>
          <a:bodyPr/>
          <a:lstStyle/>
          <a:p>
            <a:r>
              <a:rPr lang="en-US" smtClean="0"/>
              <a:t>ASCCC Curriculum Institute – July 7 – 9, 2016</a:t>
            </a: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586" y="1902542"/>
            <a:ext cx="3348414" cy="3509137"/>
          </a:xfrm>
          <a:prstGeom prst="rect">
            <a:avLst/>
          </a:prstGeom>
        </p:spPr>
      </p:pic>
    </p:spTree>
    <p:extLst>
      <p:ext uri="{BB962C8B-B14F-4D97-AF65-F5344CB8AC3E}">
        <p14:creationId xmlns:p14="http://schemas.microsoft.com/office/powerpoint/2010/main" val="35137558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584</TotalTime>
  <Words>2163</Words>
  <Application>Microsoft Macintosh PowerPoint</Application>
  <PresentationFormat>On-screen Show (4:3)</PresentationFormat>
  <Paragraphs>237</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Cambria</vt:lpstr>
      <vt:lpstr>HG明朝B</vt:lpstr>
      <vt:lpstr>ＭＳ Ｐゴシック</vt:lpstr>
      <vt:lpstr>Parcel</vt:lpstr>
      <vt:lpstr>Strategies for Achieving Balance Between Compliance and Academic Freedom</vt:lpstr>
      <vt:lpstr>Overview</vt:lpstr>
      <vt:lpstr>Preliminary questions</vt:lpstr>
      <vt:lpstr>Academic Freedom</vt:lpstr>
      <vt:lpstr>Sample academic freedom policies</vt:lpstr>
      <vt:lpstr>AAUP Definition of Academic Freedom</vt:lpstr>
      <vt:lpstr>Academic freedom vs. compliance</vt:lpstr>
      <vt:lpstr>Regulatory requirements</vt:lpstr>
      <vt:lpstr>Why do we need the COR anyway?</vt:lpstr>
      <vt:lpstr>Course outline vs. syllabus</vt:lpstr>
      <vt:lpstr>Making a “Flexible” COR</vt:lpstr>
      <vt:lpstr>Making a “Flexible” COR (2)</vt:lpstr>
      <vt:lpstr>What About Course Content?</vt:lpstr>
      <vt:lpstr>Instructional Methods</vt:lpstr>
      <vt:lpstr>Instructional methods Example</vt:lpstr>
      <vt:lpstr>Instructional Methods Group Activity</vt:lpstr>
      <vt:lpstr>Methods of Evaluation</vt:lpstr>
      <vt:lpstr>MoE Example</vt:lpstr>
      <vt:lpstr>MoE Group Activity</vt:lpstr>
      <vt:lpstr>Additional Consideration for Methods of evaluation</vt:lpstr>
      <vt:lpstr>Curriculum Management systems</vt:lpstr>
      <vt:lpstr>Assignments and/or Other Activities</vt:lpstr>
      <vt:lpstr>Ensuring Compliance</vt:lpstr>
      <vt:lpstr>What If an Instructor is NOT Teaching to the COR?</vt:lpstr>
      <vt:lpstr>Thank You for Coming</vt:lpstr>
    </vt:vector>
  </TitlesOfParts>
  <Company>Santiago Canyon College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Courses are like…Snowflakes: Strategies for Achieving Balance Between Compliance and Academic Freedom</dc:title>
  <dc:creator>Craig Rutan</dc:creator>
  <cp:lastModifiedBy>Rutan, Craig</cp:lastModifiedBy>
  <cp:revision>70</cp:revision>
  <dcterms:created xsi:type="dcterms:W3CDTF">2012-06-26T15:22:45Z</dcterms:created>
  <dcterms:modified xsi:type="dcterms:W3CDTF">2016-07-09T17:54:49Z</dcterms:modified>
</cp:coreProperties>
</file>