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1" r:id="rId1"/>
  </p:sldMasterIdLst>
  <p:notesMasterIdLst>
    <p:notesMasterId r:id="rId17"/>
  </p:notesMasterIdLst>
  <p:sldIdLst>
    <p:sldId id="256" r:id="rId2"/>
    <p:sldId id="257" r:id="rId3"/>
    <p:sldId id="258" r:id="rId4"/>
    <p:sldId id="259" r:id="rId5"/>
    <p:sldId id="269" r:id="rId6"/>
    <p:sldId id="268" r:id="rId7"/>
    <p:sldId id="260" r:id="rId8"/>
    <p:sldId id="265" r:id="rId9"/>
    <p:sldId id="266" r:id="rId10"/>
    <p:sldId id="267" r:id="rId11"/>
    <p:sldId id="261" r:id="rId12"/>
    <p:sldId id="262" r:id="rId13"/>
    <p:sldId id="264" r:id="rId14"/>
    <p:sldId id="263" r:id="rId15"/>
    <p:sldId id="270" r:id="rId16"/>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hueOff val="-136794"/>
              <a:satOff val="-2150"/>
              <a:lumOff val="15693"/>
            </a:schemeClr>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a:tcStyle>
        <a:tcBdr/>
        <a:fill>
          <a:solidFill>
            <a:schemeClr val="accent3">
              <a:alpha val="35000"/>
            </a:scheme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chemeClr val="accent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25400" cap="flat">
              <a:solidFill>
                <a:srgbClr val="CBCBCB"/>
              </a:solidFill>
              <a:prstDash val="solid"/>
              <a:miter lim="400000"/>
            </a:ln>
          </a:insideH>
          <a:insideV>
            <a:ln w="12700" cap="flat">
              <a:noFill/>
              <a:miter lim="400000"/>
            </a:ln>
          </a:insideV>
        </a:tcBdr>
        <a:fill>
          <a:solidFill>
            <a:schemeClr val="accent3"/>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6" d="100"/>
          <a:sy n="46" d="100"/>
        </p:scale>
        <p:origin x="-1328" y="-112"/>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673708562"/>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5360" y="1950721"/>
            <a:ext cx="11162453" cy="2740943"/>
          </a:xfrm>
        </p:spPr>
        <p:txBody>
          <a:bodyPr anchor="b">
            <a:noAutofit/>
          </a:bodyPr>
          <a:lstStyle>
            <a:lvl1pPr>
              <a:defRPr sz="86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975360" y="4985173"/>
            <a:ext cx="9103360" cy="2492587"/>
          </a:xfrm>
        </p:spPr>
        <p:txBody>
          <a:bodyPr/>
          <a:lstStyle>
            <a:lvl1pPr marL="0" indent="0" algn="l">
              <a:buNone/>
              <a:defRPr>
                <a:solidFill>
                  <a:schemeClr val="tx1">
                    <a:lumMod val="75000"/>
                    <a:lumOff val="25000"/>
                  </a:schemeClr>
                </a:solidFill>
              </a:defRPr>
            </a:lvl1pPr>
            <a:lvl2pPr marL="728228" indent="0" algn="ctr">
              <a:buNone/>
              <a:defRPr>
                <a:solidFill>
                  <a:schemeClr val="tx1">
                    <a:tint val="75000"/>
                  </a:schemeClr>
                </a:solidFill>
              </a:defRPr>
            </a:lvl2pPr>
            <a:lvl3pPr marL="1456456" indent="0" algn="ctr">
              <a:buNone/>
              <a:defRPr>
                <a:solidFill>
                  <a:schemeClr val="tx1">
                    <a:tint val="75000"/>
                  </a:schemeClr>
                </a:solidFill>
              </a:defRPr>
            </a:lvl3pPr>
            <a:lvl4pPr marL="2184684" indent="0" algn="ctr">
              <a:buNone/>
              <a:defRPr>
                <a:solidFill>
                  <a:schemeClr val="tx1">
                    <a:tint val="75000"/>
                  </a:schemeClr>
                </a:solidFill>
              </a:defRPr>
            </a:lvl4pPr>
            <a:lvl5pPr marL="2912913" indent="0" algn="ctr">
              <a:buNone/>
              <a:defRPr>
                <a:solidFill>
                  <a:schemeClr val="tx1">
                    <a:tint val="75000"/>
                  </a:schemeClr>
                </a:solidFill>
              </a:defRPr>
            </a:lvl5pPr>
            <a:lvl6pPr marL="3641141" indent="0" algn="ctr">
              <a:buNone/>
              <a:defRPr>
                <a:solidFill>
                  <a:schemeClr val="tx1">
                    <a:tint val="75000"/>
                  </a:schemeClr>
                </a:solidFill>
              </a:defRPr>
            </a:lvl6pPr>
            <a:lvl7pPr marL="4369369" indent="0" algn="ctr">
              <a:buNone/>
              <a:defRPr>
                <a:solidFill>
                  <a:schemeClr val="tx1">
                    <a:tint val="75000"/>
                  </a:schemeClr>
                </a:solidFill>
              </a:defRPr>
            </a:lvl7pPr>
            <a:lvl8pPr marL="5097597" indent="0" algn="ctr">
              <a:buNone/>
              <a:defRPr>
                <a:solidFill>
                  <a:schemeClr val="tx1">
                    <a:tint val="75000"/>
                  </a:schemeClr>
                </a:solidFill>
              </a:defRPr>
            </a:lvl8pPr>
            <a:lvl9pPr marL="5825825"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Thursday, February 16, 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cxnSp>
        <p:nvCxnSpPr>
          <p:cNvPr id="8" name="Straight Connector 7"/>
          <p:cNvCxnSpPr/>
          <p:nvPr/>
        </p:nvCxnSpPr>
        <p:spPr>
          <a:xfrm>
            <a:off x="975360" y="4833452"/>
            <a:ext cx="11162453" cy="225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Thursday, February 16, 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480" y="866987"/>
            <a:ext cx="2926080" cy="8344747"/>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0240" y="866987"/>
            <a:ext cx="8561493" cy="834474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Thursday, February 16, 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6718299" y="638919"/>
            <a:ext cx="5325770" cy="8216901"/>
          </a:xfrm>
          <a:prstGeom prst="rect">
            <a:avLst/>
          </a:prstGeom>
        </p:spPr>
        <p:txBody>
          <a:bodyPr lIns="91439" tIns="45719" rIns="91439" bIns="45719" anchor="t">
            <a:noAutofit/>
          </a:bodyPr>
          <a:lstStyle/>
          <a:p>
            <a:endParaRPr/>
          </a:p>
        </p:txBody>
      </p:sp>
      <p:sp>
        <p:nvSpPr>
          <p:cNvPr id="39" name="Shape 39"/>
          <p:cNvSpPr>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40" name="Shape 40"/>
          <p:cNvSpPr>
            <a:spLocks noGrp="1"/>
          </p:cNvSpPr>
          <p:nvPr>
            <p:ph type="body" sz="quarter" idx="1"/>
          </p:nvPr>
        </p:nvSpPr>
        <p:spPr>
          <a:xfrm>
            <a:off x="952500" y="4762500"/>
            <a:ext cx="5334000" cy="41148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41" name="Shape 4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Thursday, February 16, 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290" y="3359575"/>
            <a:ext cx="11054080" cy="3129280"/>
          </a:xfrm>
        </p:spPr>
        <p:txBody>
          <a:bodyPr anchor="b">
            <a:normAutofit/>
          </a:bodyPr>
          <a:lstStyle>
            <a:lvl1pPr algn="l">
              <a:defRPr sz="7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1027290" y="6580431"/>
            <a:ext cx="11054080" cy="2133599"/>
          </a:xfrm>
        </p:spPr>
        <p:txBody>
          <a:bodyPr anchor="t">
            <a:normAutofit/>
          </a:bodyPr>
          <a:lstStyle>
            <a:lvl1pPr marL="0" indent="0">
              <a:buNone/>
              <a:defRPr sz="3800">
                <a:solidFill>
                  <a:schemeClr val="tx2"/>
                </a:solidFill>
              </a:defRPr>
            </a:lvl1pPr>
            <a:lvl2pPr marL="728228" indent="0">
              <a:buNone/>
              <a:defRPr sz="2900">
                <a:solidFill>
                  <a:schemeClr val="tx1">
                    <a:tint val="75000"/>
                  </a:schemeClr>
                </a:solidFill>
              </a:defRPr>
            </a:lvl2pPr>
            <a:lvl3pPr marL="1456456" indent="0">
              <a:buNone/>
              <a:defRPr sz="2500">
                <a:solidFill>
                  <a:schemeClr val="tx1">
                    <a:tint val="75000"/>
                  </a:schemeClr>
                </a:solidFill>
              </a:defRPr>
            </a:lvl3pPr>
            <a:lvl4pPr marL="2184684" indent="0">
              <a:buNone/>
              <a:defRPr sz="2200">
                <a:solidFill>
                  <a:schemeClr val="tx1">
                    <a:tint val="75000"/>
                  </a:schemeClr>
                </a:solidFill>
              </a:defRPr>
            </a:lvl4pPr>
            <a:lvl5pPr marL="2912913" indent="0">
              <a:buNone/>
              <a:defRPr sz="2200">
                <a:solidFill>
                  <a:schemeClr val="tx1">
                    <a:tint val="75000"/>
                  </a:schemeClr>
                </a:solidFill>
              </a:defRPr>
            </a:lvl5pPr>
            <a:lvl6pPr marL="3641141" indent="0">
              <a:buNone/>
              <a:defRPr sz="2200">
                <a:solidFill>
                  <a:schemeClr val="tx1">
                    <a:tint val="75000"/>
                  </a:schemeClr>
                </a:solidFill>
              </a:defRPr>
            </a:lvl6pPr>
            <a:lvl7pPr marL="4369369" indent="0">
              <a:buNone/>
              <a:defRPr sz="2200">
                <a:solidFill>
                  <a:schemeClr val="tx1">
                    <a:tint val="75000"/>
                  </a:schemeClr>
                </a:solidFill>
              </a:defRPr>
            </a:lvl7pPr>
            <a:lvl8pPr marL="5097597" indent="0">
              <a:buNone/>
              <a:defRPr sz="2200">
                <a:solidFill>
                  <a:schemeClr val="tx1">
                    <a:tint val="75000"/>
                  </a:schemeClr>
                </a:solidFill>
              </a:defRPr>
            </a:lvl8pPr>
            <a:lvl9pPr marL="5825825" indent="0">
              <a:buNone/>
              <a:defRPr sz="2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Thursday, February 16, 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cxnSp>
        <p:nvCxnSpPr>
          <p:cNvPr id="7" name="Straight Connector 6"/>
          <p:cNvCxnSpPr/>
          <p:nvPr/>
        </p:nvCxnSpPr>
        <p:spPr>
          <a:xfrm>
            <a:off x="1040384" y="6541416"/>
            <a:ext cx="11162453" cy="225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 y="2379878"/>
            <a:ext cx="5743787" cy="6710477"/>
          </a:xfrm>
        </p:spPr>
        <p:txBody>
          <a:bodyPr/>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10773" y="2379878"/>
            <a:ext cx="5743787" cy="6710477"/>
          </a:xfrm>
        </p:spPr>
        <p:txBody>
          <a:bodyPr/>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Thursday, February 16, 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50240" y="2384213"/>
            <a:ext cx="5592064" cy="909885"/>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3200" b="0">
                <a:solidFill>
                  <a:schemeClr val="tx2"/>
                </a:solidFill>
              </a:defRPr>
            </a:lvl1pPr>
            <a:lvl2pPr marL="728228" indent="0">
              <a:buNone/>
              <a:defRPr sz="3200" b="1"/>
            </a:lvl2pPr>
            <a:lvl3pPr marL="1456456" indent="0">
              <a:buNone/>
              <a:defRPr sz="2900" b="1"/>
            </a:lvl3pPr>
            <a:lvl4pPr marL="2184684" indent="0">
              <a:buNone/>
              <a:defRPr sz="2500" b="1"/>
            </a:lvl4pPr>
            <a:lvl5pPr marL="2912913" indent="0">
              <a:buNone/>
              <a:defRPr sz="2500" b="1"/>
            </a:lvl5pPr>
            <a:lvl6pPr marL="3641141" indent="0">
              <a:buNone/>
              <a:defRPr sz="2500" b="1"/>
            </a:lvl6pPr>
            <a:lvl7pPr marL="4369369" indent="0">
              <a:buNone/>
              <a:defRPr sz="2500" b="1"/>
            </a:lvl7pPr>
            <a:lvl8pPr marL="5097597" indent="0">
              <a:buNone/>
              <a:defRPr sz="2500" b="1"/>
            </a:lvl8pPr>
            <a:lvl9pPr marL="5825825" indent="0">
              <a:buNone/>
              <a:defRPr sz="2500" b="1"/>
            </a:lvl9pPr>
          </a:lstStyle>
          <a:p>
            <a:pPr lvl="0"/>
            <a:r>
              <a:rPr lang="en-US" smtClean="0"/>
              <a:t>Click to edit Master text styles</a:t>
            </a:r>
          </a:p>
        </p:txBody>
      </p:sp>
      <p:sp>
        <p:nvSpPr>
          <p:cNvPr id="4" name="Content Placeholder 3"/>
          <p:cNvSpPr>
            <a:spLocks noGrp="1"/>
          </p:cNvSpPr>
          <p:nvPr>
            <p:ph sz="half" idx="2"/>
          </p:nvPr>
        </p:nvSpPr>
        <p:spPr>
          <a:xfrm>
            <a:off x="650240" y="3467946"/>
            <a:ext cx="5592064" cy="5619610"/>
          </a:xfrm>
        </p:spPr>
        <p:txBody>
          <a:bodyPr/>
          <a:lstStyle>
            <a:lvl1pPr>
              <a:defRPr sz="38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762496" y="2384213"/>
            <a:ext cx="5592064" cy="909885"/>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3200" b="0" kern="1200" dirty="0" smtClean="0">
                <a:solidFill>
                  <a:schemeClr val="tx2"/>
                </a:solidFill>
                <a:latin typeface="+mn-lt"/>
                <a:ea typeface="+mn-ea"/>
                <a:cs typeface="+mn-cs"/>
              </a:defRPr>
            </a:lvl1pPr>
            <a:lvl2pPr marL="728228" indent="0">
              <a:buNone/>
              <a:defRPr sz="3200" b="1"/>
            </a:lvl2pPr>
            <a:lvl3pPr marL="1456456" indent="0">
              <a:buNone/>
              <a:defRPr sz="2900" b="1"/>
            </a:lvl3pPr>
            <a:lvl4pPr marL="2184684" indent="0">
              <a:buNone/>
              <a:defRPr sz="2500" b="1"/>
            </a:lvl4pPr>
            <a:lvl5pPr marL="2912913" indent="0">
              <a:buNone/>
              <a:defRPr sz="2500" b="1"/>
            </a:lvl5pPr>
            <a:lvl6pPr marL="3641141" indent="0">
              <a:buNone/>
              <a:defRPr sz="2500" b="1"/>
            </a:lvl6pPr>
            <a:lvl7pPr marL="4369369" indent="0">
              <a:buNone/>
              <a:defRPr sz="2500" b="1"/>
            </a:lvl7pPr>
            <a:lvl8pPr marL="5097597" indent="0">
              <a:buNone/>
              <a:defRPr sz="2500" b="1"/>
            </a:lvl8pPr>
            <a:lvl9pPr marL="5825825" indent="0">
              <a:buNone/>
              <a:defRPr sz="2500" b="1"/>
            </a:lvl9pPr>
          </a:lstStyle>
          <a:p>
            <a:pPr lvl="0"/>
            <a:r>
              <a:rPr lang="en-US" smtClean="0"/>
              <a:t>Click to edit Master text styles</a:t>
            </a:r>
          </a:p>
        </p:txBody>
      </p:sp>
      <p:sp>
        <p:nvSpPr>
          <p:cNvPr id="6" name="Content Placeholder 5"/>
          <p:cNvSpPr>
            <a:spLocks noGrp="1"/>
          </p:cNvSpPr>
          <p:nvPr>
            <p:ph sz="quarter" idx="4"/>
          </p:nvPr>
        </p:nvSpPr>
        <p:spPr>
          <a:xfrm>
            <a:off x="6762496" y="3467946"/>
            <a:ext cx="5592064" cy="5619610"/>
          </a:xfrm>
        </p:spPr>
        <p:txBody>
          <a:bodyPr/>
          <a:lstStyle>
            <a:lvl1pPr>
              <a:defRPr sz="38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Thursday, February 16, 17</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86CB4B4D-7CA3-9044-876B-883B54F8677D}" type="slidenum">
              <a:rPr lang="en-US" smtClean="0"/>
              <a:t>‹#›</a:t>
            </a:fld>
            <a:endParaRPr lang="en-US"/>
          </a:p>
        </p:txBody>
      </p:sp>
      <p:cxnSp>
        <p:nvCxnSpPr>
          <p:cNvPr id="11" name="Straight Connector 10"/>
          <p:cNvCxnSpPr/>
          <p:nvPr/>
        </p:nvCxnSpPr>
        <p:spPr>
          <a:xfrm rot="5400000">
            <a:off x="3154229" y="5754060"/>
            <a:ext cx="6697472" cy="112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Thursday, February 16, 17</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86CB4B4D-7CA3-9044-876B-883B54F8677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Thursday, February 16, 17</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86CB4B4D-7CA3-9044-876B-883B54F8677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240" y="1126514"/>
            <a:ext cx="3043123" cy="1794662"/>
          </a:xfrm>
        </p:spPr>
        <p:txBody>
          <a:bodyPr anchor="b">
            <a:noAutofit/>
          </a:bodyPr>
          <a:lstStyle>
            <a:lvl1pPr algn="l">
              <a:defRPr sz="3800" b="0"/>
            </a:lvl1pPr>
          </a:lstStyle>
          <a:p>
            <a:r>
              <a:rPr lang="en-US" smtClean="0"/>
              <a:t>Click to edit Master title style</a:t>
            </a:r>
            <a:endParaRPr lang="en-US" dirty="0"/>
          </a:p>
        </p:txBody>
      </p:sp>
      <p:sp>
        <p:nvSpPr>
          <p:cNvPr id="3" name="Content Placeholder 2"/>
          <p:cNvSpPr>
            <a:spLocks noGrp="1"/>
          </p:cNvSpPr>
          <p:nvPr>
            <p:ph idx="1"/>
          </p:nvPr>
        </p:nvSpPr>
        <p:spPr>
          <a:xfrm>
            <a:off x="4226560" y="1126514"/>
            <a:ext cx="8128000" cy="7932928"/>
          </a:xfrm>
        </p:spPr>
        <p:txBody>
          <a:bodyPr/>
          <a:lstStyle>
            <a:lvl1pPr>
              <a:defRPr sz="5100"/>
            </a:lvl1pPr>
            <a:lvl2pPr>
              <a:defRPr sz="45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50242" y="3030121"/>
            <a:ext cx="3043123" cy="6035363"/>
          </a:xfrm>
        </p:spPr>
        <p:txBody>
          <a:bodyPr/>
          <a:lstStyle>
            <a:lvl1pPr marL="0" indent="0">
              <a:buNone/>
              <a:defRPr sz="2200"/>
            </a:lvl1pPr>
            <a:lvl2pPr marL="728228" indent="0">
              <a:buNone/>
              <a:defRPr sz="1900"/>
            </a:lvl2pPr>
            <a:lvl3pPr marL="1456456" indent="0">
              <a:buNone/>
              <a:defRPr sz="1600"/>
            </a:lvl3pPr>
            <a:lvl4pPr marL="2184684" indent="0">
              <a:buNone/>
              <a:defRPr sz="1400"/>
            </a:lvl4pPr>
            <a:lvl5pPr marL="2912913" indent="0">
              <a:buNone/>
              <a:defRPr sz="1400"/>
            </a:lvl5pPr>
            <a:lvl6pPr marL="3641141" indent="0">
              <a:buNone/>
              <a:defRPr sz="1400"/>
            </a:lvl6pPr>
            <a:lvl7pPr marL="4369369" indent="0">
              <a:buNone/>
              <a:defRPr sz="1400"/>
            </a:lvl7pPr>
            <a:lvl8pPr marL="5097597" indent="0">
              <a:buNone/>
              <a:defRPr sz="1400"/>
            </a:lvl8pPr>
            <a:lvl9pPr marL="5825825"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Thursday, February 16, 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n-US" smtClean="0"/>
              <a:t>‹#›</a:t>
            </a:fld>
            <a:endParaRPr lang="en-US"/>
          </a:p>
        </p:txBody>
      </p:sp>
      <p:cxnSp>
        <p:nvCxnSpPr>
          <p:cNvPr id="9" name="Straight Connector 8"/>
          <p:cNvCxnSpPr/>
          <p:nvPr/>
        </p:nvCxnSpPr>
        <p:spPr>
          <a:xfrm rot="5400000">
            <a:off x="-18654" y="5091849"/>
            <a:ext cx="7932928" cy="225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240" y="1127083"/>
            <a:ext cx="3047367" cy="1798997"/>
          </a:xfrm>
        </p:spPr>
        <p:txBody>
          <a:bodyPr anchor="b">
            <a:normAutofit/>
          </a:bodyPr>
          <a:lstStyle>
            <a:lvl1pPr algn="l">
              <a:defRPr sz="3800" b="0"/>
            </a:lvl1pPr>
          </a:lstStyle>
          <a:p>
            <a:r>
              <a:rPr lang="en-US" smtClean="0"/>
              <a:t>Click to edit Master title style</a:t>
            </a:r>
            <a:endParaRPr lang="en-US" dirty="0"/>
          </a:p>
        </p:txBody>
      </p:sp>
      <p:sp>
        <p:nvSpPr>
          <p:cNvPr id="3" name="Picture Placeholder 2"/>
          <p:cNvSpPr>
            <a:spLocks noGrp="1"/>
          </p:cNvSpPr>
          <p:nvPr>
            <p:ph type="pic" idx="1"/>
          </p:nvPr>
        </p:nvSpPr>
        <p:spPr>
          <a:xfrm>
            <a:off x="4065579" y="1192108"/>
            <a:ext cx="8397355" cy="7822871"/>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5100"/>
            </a:lvl1pPr>
            <a:lvl2pPr marL="728228" indent="0">
              <a:buNone/>
              <a:defRPr sz="4500"/>
            </a:lvl2pPr>
            <a:lvl3pPr marL="1456456" indent="0">
              <a:buNone/>
              <a:defRPr sz="3800"/>
            </a:lvl3pPr>
            <a:lvl4pPr marL="2184684" indent="0">
              <a:buNone/>
              <a:defRPr sz="3200"/>
            </a:lvl4pPr>
            <a:lvl5pPr marL="2912913" indent="0">
              <a:buNone/>
              <a:defRPr sz="3200"/>
            </a:lvl5pPr>
            <a:lvl6pPr marL="3641141" indent="0">
              <a:buNone/>
              <a:defRPr sz="3200"/>
            </a:lvl6pPr>
            <a:lvl7pPr marL="4369369" indent="0">
              <a:buNone/>
              <a:defRPr sz="3200"/>
            </a:lvl7pPr>
            <a:lvl8pPr marL="5097597" indent="0">
              <a:buNone/>
              <a:defRPr sz="3200"/>
            </a:lvl8pPr>
            <a:lvl9pPr marL="5825825" indent="0">
              <a:buNone/>
              <a:defRPr sz="32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50240" y="3034453"/>
            <a:ext cx="3043123" cy="6034227"/>
          </a:xfrm>
        </p:spPr>
        <p:txBody>
          <a:bodyPr/>
          <a:lstStyle>
            <a:lvl1pPr marL="0" indent="0">
              <a:buNone/>
              <a:defRPr sz="2200"/>
            </a:lvl1pPr>
            <a:lvl2pPr marL="728228" indent="0">
              <a:buNone/>
              <a:defRPr sz="1900"/>
            </a:lvl2pPr>
            <a:lvl3pPr marL="1456456" indent="0">
              <a:buNone/>
              <a:defRPr sz="1600"/>
            </a:lvl3pPr>
            <a:lvl4pPr marL="2184684" indent="0">
              <a:buNone/>
              <a:defRPr sz="1400"/>
            </a:lvl4pPr>
            <a:lvl5pPr marL="2912913" indent="0">
              <a:buNone/>
              <a:defRPr sz="1400"/>
            </a:lvl5pPr>
            <a:lvl6pPr marL="3641141" indent="0">
              <a:buNone/>
              <a:defRPr sz="1400"/>
            </a:lvl6pPr>
            <a:lvl7pPr marL="4369369" indent="0">
              <a:buNone/>
              <a:defRPr sz="1400"/>
            </a:lvl7pPr>
            <a:lvl8pPr marL="5097597" indent="0">
              <a:buNone/>
              <a:defRPr sz="1400"/>
            </a:lvl8pPr>
            <a:lvl9pPr marL="5825825"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Thursday, February 16, 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alphaModFix amt="20000"/>
          </a:blip>
          <a:srcRect/>
          <a:stretch>
            <a:fillRect/>
          </a:stretch>
        </a:blipFill>
        <a:effectLst/>
      </p:bgPr>
    </p:bg>
    <p:spTree>
      <p:nvGrpSpPr>
        <p:cNvPr id="1" name=""/>
        <p:cNvGrpSpPr/>
        <p:nvPr/>
      </p:nvGrpSpPr>
      <p:grpSpPr>
        <a:xfrm>
          <a:off x="0" y="0"/>
          <a:ext cx="0" cy="0"/>
          <a:chOff x="0" y="0"/>
          <a:chExt cx="0" cy="0"/>
        </a:xfrm>
      </p:grpSpPr>
      <p:sp>
        <p:nvSpPr>
          <p:cNvPr id="10" name="Rectangle 9"/>
          <p:cNvSpPr/>
          <p:nvPr/>
        </p:nvSpPr>
        <p:spPr>
          <a:xfrm>
            <a:off x="0" y="314008"/>
            <a:ext cx="13004800" cy="32512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145646" tIns="72823" rIns="145646" bIns="72823" rtlCol="0" anchor="ctr"/>
          <a:lstStyle/>
          <a:p>
            <a:pPr algn="ctr"/>
            <a:endParaRPr lang="en-US"/>
          </a:p>
        </p:txBody>
      </p:sp>
      <p:sp>
        <p:nvSpPr>
          <p:cNvPr id="2" name="Title Placeholder 1"/>
          <p:cNvSpPr>
            <a:spLocks noGrp="1"/>
          </p:cNvSpPr>
          <p:nvPr>
            <p:ph type="title"/>
          </p:nvPr>
        </p:nvSpPr>
        <p:spPr>
          <a:xfrm>
            <a:off x="650240" y="758614"/>
            <a:ext cx="11704320" cy="1408853"/>
          </a:xfrm>
          <a:prstGeom prst="rect">
            <a:avLst/>
          </a:prstGeom>
        </p:spPr>
        <p:txBody>
          <a:bodyPr vert="horz" lIns="145646" tIns="72823" rIns="145646" bIns="72823"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50240" y="2275840"/>
            <a:ext cx="11704320" cy="6935893"/>
          </a:xfrm>
          <a:prstGeom prst="rect">
            <a:avLst/>
          </a:prstGeom>
        </p:spPr>
        <p:txBody>
          <a:bodyPr vert="horz" lIns="145646" tIns="72823" rIns="145646" bIns="728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13004800" cy="5201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45646" tIns="72823" rIns="145646" bIns="72823" rtlCol="0" anchor="ctr"/>
          <a:lstStyle/>
          <a:p>
            <a:pPr algn="ctr"/>
            <a:endParaRPr lang="en-US"/>
          </a:p>
        </p:txBody>
      </p:sp>
      <p:sp>
        <p:nvSpPr>
          <p:cNvPr id="4" name="Date Placeholder 3"/>
          <p:cNvSpPr>
            <a:spLocks noGrp="1"/>
          </p:cNvSpPr>
          <p:nvPr>
            <p:ph type="dt" sz="half" idx="2"/>
          </p:nvPr>
        </p:nvSpPr>
        <p:spPr>
          <a:xfrm>
            <a:off x="650240" y="26010"/>
            <a:ext cx="4118187" cy="468173"/>
          </a:xfrm>
          <a:prstGeom prst="rect">
            <a:avLst/>
          </a:prstGeom>
        </p:spPr>
        <p:txBody>
          <a:bodyPr vert="horz" lIns="145646" tIns="72823" rIns="145646" bIns="72823" rtlCol="0" anchor="ctr"/>
          <a:lstStyle>
            <a:lvl1pPr algn="l">
              <a:defRPr sz="1900">
                <a:solidFill>
                  <a:srgbClr val="FFFFFF"/>
                </a:solidFill>
              </a:defRPr>
            </a:lvl1pPr>
          </a:lstStyle>
          <a:p>
            <a:fld id="{A80CB818-7379-467D-8E76-EF9D9074A26C}" type="datetime2">
              <a:rPr lang="en-US" smtClean="0"/>
              <a:t>Thursday, February 16, 17</a:t>
            </a:fld>
            <a:endParaRPr lang="en-US" dirty="0"/>
          </a:p>
        </p:txBody>
      </p:sp>
      <p:sp>
        <p:nvSpPr>
          <p:cNvPr id="5" name="Footer Placeholder 4"/>
          <p:cNvSpPr>
            <a:spLocks noGrp="1"/>
          </p:cNvSpPr>
          <p:nvPr>
            <p:ph type="ftr" sz="quarter" idx="3"/>
          </p:nvPr>
        </p:nvSpPr>
        <p:spPr>
          <a:xfrm>
            <a:off x="4876800" y="26010"/>
            <a:ext cx="5852160" cy="468173"/>
          </a:xfrm>
          <a:prstGeom prst="rect">
            <a:avLst/>
          </a:prstGeom>
        </p:spPr>
        <p:txBody>
          <a:bodyPr vert="horz" lIns="145646" tIns="72823" rIns="145646" bIns="72823" rtlCol="0" anchor="ctr"/>
          <a:lstStyle>
            <a:lvl1pPr algn="ctr">
              <a:defRPr sz="19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10837333" y="26010"/>
            <a:ext cx="1517227" cy="468173"/>
          </a:xfrm>
          <a:prstGeom prst="rect">
            <a:avLst/>
          </a:prstGeom>
        </p:spPr>
        <p:txBody>
          <a:bodyPr vert="horz" lIns="145646" tIns="72823" rIns="145646" bIns="72823" rtlCol="0" anchor="ctr"/>
          <a:lstStyle>
            <a:lvl1pPr algn="l">
              <a:defRPr sz="2200" b="1">
                <a:solidFill>
                  <a:srgbClr val="FFFFFF"/>
                </a:solidFill>
              </a:defRPr>
            </a:lvl1pPr>
          </a:lstStyle>
          <a:p>
            <a:fld id="{86CB4B4D-7CA3-9044-876B-883B54F8677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l" defTabSz="1456456" rtl="0" eaLnBrk="1" latinLnBrk="0" hangingPunct="1">
        <a:spcBef>
          <a:spcPct val="0"/>
        </a:spcBef>
        <a:buNone/>
        <a:defRPr sz="6400" kern="1200" spc="-159" baseline="0">
          <a:solidFill>
            <a:schemeClr val="tx2"/>
          </a:solidFill>
          <a:latin typeface="+mj-lt"/>
          <a:ea typeface="+mj-ea"/>
          <a:cs typeface="+mj-cs"/>
        </a:defRPr>
      </a:lvl1pPr>
    </p:titleStyle>
    <p:bodyStyle>
      <a:lvl1pPr marL="291291" indent="-291291" algn="l" defTabSz="1456456" rtl="0" eaLnBrk="1" latinLnBrk="0" hangingPunct="1">
        <a:spcBef>
          <a:spcPct val="20000"/>
        </a:spcBef>
        <a:buClr>
          <a:schemeClr val="accent1"/>
        </a:buClr>
        <a:buSzPct val="85000"/>
        <a:buFont typeface="Arial" pitchFamily="34" charset="0"/>
        <a:buChar char="•"/>
        <a:defRPr sz="3800" kern="1200">
          <a:solidFill>
            <a:schemeClr val="tx1"/>
          </a:solidFill>
          <a:latin typeface="+mn-lt"/>
          <a:ea typeface="+mn-ea"/>
          <a:cs typeface="+mn-cs"/>
        </a:defRPr>
      </a:lvl1pPr>
      <a:lvl2pPr marL="728228" indent="-291291" algn="l" defTabSz="1456456" rtl="0" eaLnBrk="1" latinLnBrk="0" hangingPunct="1">
        <a:spcBef>
          <a:spcPct val="20000"/>
        </a:spcBef>
        <a:buClr>
          <a:schemeClr val="accent1"/>
        </a:buClr>
        <a:buSzPct val="85000"/>
        <a:buFont typeface="Arial" pitchFamily="34" charset="0"/>
        <a:buChar char="•"/>
        <a:defRPr sz="3200" kern="1200">
          <a:solidFill>
            <a:schemeClr val="tx1"/>
          </a:solidFill>
          <a:latin typeface="+mn-lt"/>
          <a:ea typeface="+mn-ea"/>
          <a:cs typeface="+mn-cs"/>
        </a:defRPr>
      </a:lvl2pPr>
      <a:lvl3pPr marL="1165165" indent="-291291" algn="l" defTabSz="1456456" rtl="0" eaLnBrk="1" latinLnBrk="0" hangingPunct="1">
        <a:spcBef>
          <a:spcPct val="20000"/>
        </a:spcBef>
        <a:buClr>
          <a:schemeClr val="accent1"/>
        </a:buClr>
        <a:buSzPct val="90000"/>
        <a:buFont typeface="Arial" pitchFamily="34" charset="0"/>
        <a:buChar char="•"/>
        <a:defRPr sz="2900" kern="1200">
          <a:solidFill>
            <a:schemeClr val="tx1"/>
          </a:solidFill>
          <a:latin typeface="+mn-lt"/>
          <a:ea typeface="+mn-ea"/>
          <a:cs typeface="+mn-cs"/>
        </a:defRPr>
      </a:lvl3pPr>
      <a:lvl4pPr marL="1602102" indent="-291291" algn="l" defTabSz="1456456" rtl="0" eaLnBrk="1" latinLnBrk="0" hangingPunct="1">
        <a:spcBef>
          <a:spcPct val="20000"/>
        </a:spcBef>
        <a:buClr>
          <a:schemeClr val="accent1"/>
        </a:buClr>
        <a:buFont typeface="Arial" pitchFamily="34" charset="0"/>
        <a:buChar char="•"/>
        <a:defRPr sz="2500" kern="1200">
          <a:solidFill>
            <a:schemeClr val="tx1"/>
          </a:solidFill>
          <a:latin typeface="+mn-lt"/>
          <a:ea typeface="+mn-ea"/>
          <a:cs typeface="+mn-cs"/>
        </a:defRPr>
      </a:lvl4pPr>
      <a:lvl5pPr marL="1893393" indent="-218468" algn="l" defTabSz="1456456" rtl="0" eaLnBrk="1" latinLnBrk="0" hangingPunct="1">
        <a:spcBef>
          <a:spcPct val="20000"/>
        </a:spcBef>
        <a:buClr>
          <a:schemeClr val="accent1"/>
        </a:buClr>
        <a:buSzPct val="100000"/>
        <a:buFont typeface="Arial" pitchFamily="34" charset="0"/>
        <a:buChar char="•"/>
        <a:defRPr sz="2200" kern="1200" baseline="0">
          <a:solidFill>
            <a:schemeClr val="tx1"/>
          </a:solidFill>
          <a:latin typeface="+mn-lt"/>
          <a:ea typeface="+mn-ea"/>
          <a:cs typeface="+mn-cs"/>
        </a:defRPr>
      </a:lvl5pPr>
      <a:lvl6pPr marL="2184684" indent="-291291" algn="l" defTabSz="1456456" rtl="0" eaLnBrk="1" latinLnBrk="0" hangingPunct="1">
        <a:spcBef>
          <a:spcPct val="20000"/>
        </a:spcBef>
        <a:buClr>
          <a:schemeClr val="accent1"/>
        </a:buClr>
        <a:buFont typeface="Arial" pitchFamily="34" charset="0"/>
        <a:buChar char="•"/>
        <a:defRPr sz="2100" kern="1200">
          <a:solidFill>
            <a:schemeClr val="tx1"/>
          </a:solidFill>
          <a:latin typeface="+mn-lt"/>
          <a:ea typeface="+mn-ea"/>
          <a:cs typeface="+mn-cs"/>
        </a:defRPr>
      </a:lvl6pPr>
      <a:lvl7pPr marL="2475976" indent="-291291" algn="l" defTabSz="1456456" rtl="0" eaLnBrk="1" latinLnBrk="0" hangingPunct="1">
        <a:spcBef>
          <a:spcPct val="20000"/>
        </a:spcBef>
        <a:buClr>
          <a:schemeClr val="accent1"/>
        </a:buClr>
        <a:buFont typeface="Arial" pitchFamily="34" charset="0"/>
        <a:buChar char="•"/>
        <a:defRPr sz="2100" kern="1200">
          <a:solidFill>
            <a:schemeClr val="tx1"/>
          </a:solidFill>
          <a:latin typeface="+mn-lt"/>
          <a:ea typeface="+mn-ea"/>
          <a:cs typeface="+mn-cs"/>
        </a:defRPr>
      </a:lvl7pPr>
      <a:lvl8pPr marL="2767267" indent="-291291" algn="l" defTabSz="1456456" rtl="0" eaLnBrk="1" latinLnBrk="0" hangingPunct="1">
        <a:spcBef>
          <a:spcPct val="20000"/>
        </a:spcBef>
        <a:buClr>
          <a:schemeClr val="accent1"/>
        </a:buClr>
        <a:buFont typeface="Arial" pitchFamily="34" charset="0"/>
        <a:buChar char="•"/>
        <a:defRPr sz="2100" kern="1200">
          <a:solidFill>
            <a:schemeClr val="tx1"/>
          </a:solidFill>
          <a:latin typeface="+mn-lt"/>
          <a:ea typeface="+mn-ea"/>
          <a:cs typeface="+mn-cs"/>
        </a:defRPr>
      </a:lvl8pPr>
      <a:lvl9pPr marL="3058558" indent="-291291" algn="l" defTabSz="1456456" rtl="0" eaLnBrk="1" latinLnBrk="0" hangingPunct="1">
        <a:spcBef>
          <a:spcPct val="20000"/>
        </a:spcBef>
        <a:buClr>
          <a:schemeClr val="accent1"/>
        </a:buClr>
        <a:buFont typeface="Arial" pitchFamily="34" charset="0"/>
        <a:buChar char="•"/>
        <a:defRPr sz="2100" kern="1200">
          <a:solidFill>
            <a:schemeClr val="tx1"/>
          </a:solidFill>
          <a:latin typeface="+mn-lt"/>
          <a:ea typeface="+mn-ea"/>
          <a:cs typeface="+mn-cs"/>
        </a:defRPr>
      </a:lvl9pPr>
    </p:bodyStyle>
    <p:otherStyle>
      <a:defPPr>
        <a:defRPr lang="en-US"/>
      </a:defPPr>
      <a:lvl1pPr marL="0" algn="l" defTabSz="1456456" rtl="0" eaLnBrk="1" latinLnBrk="0" hangingPunct="1">
        <a:defRPr sz="2900" kern="1200">
          <a:solidFill>
            <a:schemeClr val="tx1"/>
          </a:solidFill>
          <a:latin typeface="+mn-lt"/>
          <a:ea typeface="+mn-ea"/>
          <a:cs typeface="+mn-cs"/>
        </a:defRPr>
      </a:lvl1pPr>
      <a:lvl2pPr marL="728228" algn="l" defTabSz="1456456" rtl="0" eaLnBrk="1" latinLnBrk="0" hangingPunct="1">
        <a:defRPr sz="2900" kern="1200">
          <a:solidFill>
            <a:schemeClr val="tx1"/>
          </a:solidFill>
          <a:latin typeface="+mn-lt"/>
          <a:ea typeface="+mn-ea"/>
          <a:cs typeface="+mn-cs"/>
        </a:defRPr>
      </a:lvl2pPr>
      <a:lvl3pPr marL="1456456" algn="l" defTabSz="1456456" rtl="0" eaLnBrk="1" latinLnBrk="0" hangingPunct="1">
        <a:defRPr sz="2900" kern="1200">
          <a:solidFill>
            <a:schemeClr val="tx1"/>
          </a:solidFill>
          <a:latin typeface="+mn-lt"/>
          <a:ea typeface="+mn-ea"/>
          <a:cs typeface="+mn-cs"/>
        </a:defRPr>
      </a:lvl3pPr>
      <a:lvl4pPr marL="2184684" algn="l" defTabSz="1456456" rtl="0" eaLnBrk="1" latinLnBrk="0" hangingPunct="1">
        <a:defRPr sz="2900" kern="1200">
          <a:solidFill>
            <a:schemeClr val="tx1"/>
          </a:solidFill>
          <a:latin typeface="+mn-lt"/>
          <a:ea typeface="+mn-ea"/>
          <a:cs typeface="+mn-cs"/>
        </a:defRPr>
      </a:lvl4pPr>
      <a:lvl5pPr marL="2912913" algn="l" defTabSz="1456456" rtl="0" eaLnBrk="1" latinLnBrk="0" hangingPunct="1">
        <a:defRPr sz="2900" kern="1200">
          <a:solidFill>
            <a:schemeClr val="tx1"/>
          </a:solidFill>
          <a:latin typeface="+mn-lt"/>
          <a:ea typeface="+mn-ea"/>
          <a:cs typeface="+mn-cs"/>
        </a:defRPr>
      </a:lvl5pPr>
      <a:lvl6pPr marL="3641141" algn="l" defTabSz="1456456" rtl="0" eaLnBrk="1" latinLnBrk="0" hangingPunct="1">
        <a:defRPr sz="2900" kern="1200">
          <a:solidFill>
            <a:schemeClr val="tx1"/>
          </a:solidFill>
          <a:latin typeface="+mn-lt"/>
          <a:ea typeface="+mn-ea"/>
          <a:cs typeface="+mn-cs"/>
        </a:defRPr>
      </a:lvl6pPr>
      <a:lvl7pPr marL="4369369" algn="l" defTabSz="1456456" rtl="0" eaLnBrk="1" latinLnBrk="0" hangingPunct="1">
        <a:defRPr sz="2900" kern="1200">
          <a:solidFill>
            <a:schemeClr val="tx1"/>
          </a:solidFill>
          <a:latin typeface="+mn-lt"/>
          <a:ea typeface="+mn-ea"/>
          <a:cs typeface="+mn-cs"/>
        </a:defRPr>
      </a:lvl7pPr>
      <a:lvl8pPr marL="5097597" algn="l" defTabSz="1456456" rtl="0" eaLnBrk="1" latinLnBrk="0" hangingPunct="1">
        <a:defRPr sz="2900" kern="1200">
          <a:solidFill>
            <a:schemeClr val="tx1"/>
          </a:solidFill>
          <a:latin typeface="+mn-lt"/>
          <a:ea typeface="+mn-ea"/>
          <a:cs typeface="+mn-cs"/>
        </a:defRPr>
      </a:lvl8pPr>
      <a:lvl9pPr marL="5825825" algn="l" defTabSz="1456456"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hyperlink" Target="http://glendale.edu/index.aspx?page=1989"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davisondolores@foothill.edu" TargetMode="External"/><Relationship Id="rId3" Type="http://schemas.openxmlformats.org/officeDocument/2006/relationships/hyperlink" Target="mailto:cmckay@mendocino.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hyperlink" Target="http://turnitin.com" TargetMode="External"/><Relationship Id="rId3" Type="http://schemas.openxmlformats.org/officeDocument/2006/relationships/hyperlink" Target="http://titanpad.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Shape 119"/>
          <p:cNvSpPr>
            <a:spLocks noGrp="1"/>
          </p:cNvSpPr>
          <p:nvPr>
            <p:ph type="ctrTitle"/>
          </p:nvPr>
        </p:nvSpPr>
        <p:spPr>
          <a:prstGeom prst="rect">
            <a:avLst/>
          </a:prstGeom>
        </p:spPr>
        <p:txBody>
          <a:bodyPr/>
          <a:lstStyle/>
          <a:p>
            <a:r>
              <a:t>DE &amp; ACCJC &amp; YOU</a:t>
            </a:r>
          </a:p>
        </p:txBody>
      </p:sp>
      <p:sp>
        <p:nvSpPr>
          <p:cNvPr id="120" name="Shape 120"/>
          <p:cNvSpPr>
            <a:spLocks noGrp="1"/>
          </p:cNvSpPr>
          <p:nvPr>
            <p:ph type="subTitle" idx="1"/>
          </p:nvPr>
        </p:nvSpPr>
        <p:spPr>
          <a:xfrm>
            <a:off x="975359" y="4985173"/>
            <a:ext cx="11421997" cy="4540636"/>
          </a:xfrm>
          <a:prstGeom prst="rect">
            <a:avLst/>
          </a:prstGeom>
        </p:spPr>
        <p:txBody>
          <a:bodyPr>
            <a:normAutofit/>
          </a:bodyPr>
          <a:lstStyle/>
          <a:p>
            <a:r>
              <a:rPr sz="4400" dirty="0"/>
              <a:t>Aligning Course Design To Locally Decided DE </a:t>
            </a:r>
            <a:r>
              <a:rPr sz="4400" dirty="0" smtClean="0"/>
              <a:t>Policies</a:t>
            </a:r>
            <a:endParaRPr lang="en-US" sz="4400" dirty="0" smtClean="0"/>
          </a:p>
          <a:p>
            <a:endParaRPr lang="en-US" dirty="0"/>
          </a:p>
          <a:p>
            <a:r>
              <a:rPr lang="en-US" dirty="0" smtClean="0"/>
              <a:t>Dolores Davison, ASCCC Secretary </a:t>
            </a:r>
          </a:p>
          <a:p>
            <a:r>
              <a:rPr lang="en-US" dirty="0" smtClean="0"/>
              <a:t>Conan McKay, ASCCC At Large Representative </a:t>
            </a:r>
          </a:p>
          <a:p>
            <a:r>
              <a:rPr lang="en-US" dirty="0" err="1" smtClean="0"/>
              <a:t>Fabiola</a:t>
            </a:r>
            <a:r>
              <a:rPr lang="en-US" dirty="0" smtClean="0"/>
              <a:t> Torres, ASCCC Accreditation Committee</a:t>
            </a:r>
          </a:p>
          <a:p>
            <a:endParaRP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Accessibility (continued)</a:t>
            </a:r>
            <a:endParaRPr lang="en-US" dirty="0"/>
          </a:p>
        </p:txBody>
      </p:sp>
      <p:sp>
        <p:nvSpPr>
          <p:cNvPr id="3" name="Text Placeholder 2"/>
          <p:cNvSpPr>
            <a:spLocks noGrp="1"/>
          </p:cNvSpPr>
          <p:nvPr>
            <p:ph type="body" idx="1"/>
          </p:nvPr>
        </p:nvSpPr>
        <p:spPr/>
        <p:txBody>
          <a:bodyPr/>
          <a:lstStyle/>
          <a:p>
            <a:pPr marL="813816" indent="0" defTabSz="406908">
              <a:spcBef>
                <a:spcPts val="0"/>
              </a:spcBef>
              <a:buSzTx/>
              <a:buNone/>
              <a:defRPr sz="1602">
                <a:uFill>
                  <a:solidFill>
                    <a:srgbClr val="000000"/>
                  </a:solidFill>
                </a:uFill>
                <a:latin typeface="Hoefler Text"/>
                <a:ea typeface="Hoefler Text"/>
                <a:cs typeface="Hoefler Text"/>
                <a:sym typeface="Hoefler Text"/>
              </a:defRPr>
            </a:pPr>
            <a:r>
              <a:rPr lang="en-US" sz="5400" b="1" dirty="0" smtClean="0"/>
              <a:t>Make </a:t>
            </a:r>
            <a:r>
              <a:rPr lang="en-US" sz="5400" b="1" dirty="0"/>
              <a:t>sure to place the </a:t>
            </a:r>
            <a:r>
              <a:rPr lang="en-US" sz="5400" b="1" u="sng" dirty="0"/>
              <a:t>link</a:t>
            </a:r>
            <a:r>
              <a:rPr lang="en-US" sz="5400" b="1" dirty="0"/>
              <a:t> to the </a:t>
            </a:r>
            <a:r>
              <a:rPr lang="en-US" sz="5400" b="1" u="sng" dirty="0">
                <a:latin typeface="Times New Roman"/>
                <a:ea typeface="Times New Roman"/>
                <a:cs typeface="Times New Roman"/>
                <a:sym typeface="Times New Roman"/>
                <a:hlinkClick r:id="rId2"/>
              </a:rPr>
              <a:t>DSPS HANDBOOK </a:t>
            </a:r>
            <a:r>
              <a:rPr lang="en-US" sz="5400" b="1" dirty="0"/>
              <a:t>in your syllabus and on the first block of your CANVAS course shell. </a:t>
            </a:r>
          </a:p>
          <a:p>
            <a:endParaRPr lang="en-US" dirty="0"/>
          </a:p>
        </p:txBody>
      </p:sp>
    </p:spTree>
    <p:extLst>
      <p:ext uri="{BB962C8B-B14F-4D97-AF65-F5344CB8AC3E}">
        <p14:creationId xmlns:p14="http://schemas.microsoft.com/office/powerpoint/2010/main" val="1054252509"/>
      </p:ext>
    </p:extLst>
  </p:cSld>
  <p:clrMapOvr>
    <a:masterClrMapping/>
  </p:clrMapOvr>
  <p:transition xmlns:p14="http://schemas.microsoft.com/office/powerpoint/2010/mai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a:spLocks noGrp="1"/>
          </p:cNvSpPr>
          <p:nvPr>
            <p:ph type="title"/>
          </p:nvPr>
        </p:nvSpPr>
        <p:spPr>
          <a:prstGeom prst="rect">
            <a:avLst/>
          </a:prstGeom>
        </p:spPr>
        <p:txBody>
          <a:bodyPr/>
          <a:lstStyle/>
          <a:p>
            <a:r>
              <a:t>Student Resources</a:t>
            </a:r>
          </a:p>
        </p:txBody>
      </p:sp>
      <p:sp>
        <p:nvSpPr>
          <p:cNvPr id="135" name="Shape 135"/>
          <p:cNvSpPr>
            <a:spLocks noGrp="1"/>
          </p:cNvSpPr>
          <p:nvPr>
            <p:ph type="body" idx="1"/>
          </p:nvPr>
        </p:nvSpPr>
        <p:spPr>
          <a:prstGeom prst="rect">
            <a:avLst/>
          </a:prstGeom>
        </p:spPr>
        <p:txBody>
          <a:bodyPr/>
          <a:lstStyle/>
          <a:p>
            <a:pPr>
              <a:defRPr b="1">
                <a:latin typeface="Helvetica"/>
                <a:ea typeface="Helvetica"/>
                <a:cs typeface="Helvetica"/>
                <a:sym typeface="Helvetica"/>
              </a:defRPr>
            </a:pPr>
            <a:r>
              <a:t>It will be extremely effective to have the following links and/or files to all DE course shells:</a:t>
            </a:r>
          </a:p>
          <a:p>
            <a:pPr marL="1017671" lvl="2" indent="-128671" defTabSz="457200">
              <a:lnSpc>
                <a:spcPct val="120000"/>
              </a:lnSpc>
              <a:spcBef>
                <a:spcPts val="900"/>
              </a:spcBef>
              <a:defRPr sz="2800">
                <a:uFill>
                  <a:solidFill>
                    <a:srgbClr val="000000"/>
                  </a:solidFill>
                </a:uFill>
                <a:latin typeface="Hoefler Text"/>
                <a:ea typeface="Hoefler Text"/>
                <a:cs typeface="Hoefler Text"/>
                <a:sym typeface="Hoefler Text"/>
              </a:defRPr>
            </a:pPr>
            <a:r>
              <a:t>Academic Honesty</a:t>
            </a:r>
          </a:p>
          <a:p>
            <a:pPr marL="1017671" lvl="2" indent="-128671" defTabSz="457200">
              <a:lnSpc>
                <a:spcPct val="120000"/>
              </a:lnSpc>
              <a:spcBef>
                <a:spcPts val="900"/>
              </a:spcBef>
              <a:defRPr sz="2800">
                <a:uFill>
                  <a:solidFill>
                    <a:srgbClr val="000000"/>
                  </a:solidFill>
                </a:uFill>
                <a:latin typeface="Hoefler Text"/>
                <a:ea typeface="Hoefler Text"/>
                <a:cs typeface="Hoefler Text"/>
                <a:sym typeface="Hoefler Text"/>
              </a:defRPr>
            </a:pPr>
            <a:r>
              <a:t>Distance Education Student Page</a:t>
            </a:r>
          </a:p>
          <a:p>
            <a:pPr marL="1017671" lvl="2" indent="-128671" defTabSz="457200">
              <a:lnSpc>
                <a:spcPct val="120000"/>
              </a:lnSpc>
              <a:spcBef>
                <a:spcPts val="900"/>
              </a:spcBef>
              <a:defRPr sz="2800">
                <a:uFill>
                  <a:solidFill>
                    <a:srgbClr val="000000"/>
                  </a:solidFill>
                </a:uFill>
                <a:latin typeface="Hoefler Text"/>
                <a:ea typeface="Hoefler Text"/>
                <a:cs typeface="Hoefler Text"/>
                <a:sym typeface="Hoefler Text"/>
              </a:defRPr>
            </a:pPr>
            <a:r>
              <a:t>DSPS Handbook</a:t>
            </a:r>
          </a:p>
          <a:p>
            <a:pPr marL="1017671" lvl="2" indent="-128671" defTabSz="457200">
              <a:lnSpc>
                <a:spcPct val="120000"/>
              </a:lnSpc>
              <a:spcBef>
                <a:spcPts val="400"/>
              </a:spcBef>
              <a:defRPr sz="2800">
                <a:uFill>
                  <a:solidFill>
                    <a:srgbClr val="000000"/>
                  </a:solidFill>
                </a:uFill>
                <a:latin typeface="Hoefler Text"/>
                <a:ea typeface="Hoefler Text"/>
                <a:cs typeface="Hoefler Text"/>
                <a:sym typeface="Hoefler Text"/>
              </a:defRPr>
            </a:pPr>
            <a:r>
              <a:t>Student Services A-Z</a:t>
            </a:r>
          </a:p>
          <a:p>
            <a:pPr marL="1017671" lvl="2" indent="-128671" defTabSz="457200">
              <a:lnSpc>
                <a:spcPct val="120000"/>
              </a:lnSpc>
              <a:spcBef>
                <a:spcPts val="400"/>
              </a:spcBef>
              <a:defRPr sz="2800">
                <a:uFill>
                  <a:solidFill>
                    <a:srgbClr val="000000"/>
                  </a:solidFill>
                </a:uFill>
                <a:latin typeface="Hoefler Text"/>
                <a:ea typeface="Hoefler Text"/>
                <a:cs typeface="Hoefler Text"/>
                <a:sym typeface="Hoefler Text"/>
              </a:defRPr>
            </a:pPr>
            <a:r>
              <a:t>WELCOME LETTER</a:t>
            </a:r>
          </a:p>
          <a:p>
            <a:pPr marL="1017671" lvl="2" indent="-128671" defTabSz="457200">
              <a:lnSpc>
                <a:spcPct val="120000"/>
              </a:lnSpc>
              <a:spcBef>
                <a:spcPts val="400"/>
              </a:spcBef>
              <a:defRPr sz="2800">
                <a:uFill>
                  <a:solidFill>
                    <a:srgbClr val="000000"/>
                  </a:solidFill>
                </a:uFill>
                <a:latin typeface="Hoefler Text"/>
                <a:ea typeface="Hoefler Text"/>
                <a:cs typeface="Hoefler Text"/>
                <a:sym typeface="Hoefler Text"/>
              </a:defRPr>
            </a:pPr>
            <a:r>
              <a:t>SYLLABUS</a:t>
            </a:r>
          </a:p>
        </p:txBody>
      </p:sp>
    </p:spTree>
  </p:cSld>
  <p:clrMapOvr>
    <a:masterClrMapping/>
  </p:clrMapOvr>
  <p:transition xmlns:p14="http://schemas.microsoft.com/office/powerpoint/2010/mai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title"/>
          </p:nvPr>
        </p:nvSpPr>
        <p:spPr>
          <a:prstGeom prst="rect">
            <a:avLst/>
          </a:prstGeom>
        </p:spPr>
        <p:txBody>
          <a:bodyPr/>
          <a:lstStyle/>
          <a:p>
            <a:r>
              <a:rPr dirty="0" smtClean="0"/>
              <a:t>O</a:t>
            </a:r>
            <a:r>
              <a:rPr lang="en-US" dirty="0" smtClean="0"/>
              <a:t>ther</a:t>
            </a:r>
            <a:r>
              <a:rPr dirty="0" smtClean="0"/>
              <a:t> helpful</a:t>
            </a:r>
            <a:r>
              <a:rPr lang="en-US" dirty="0"/>
              <a:t> </a:t>
            </a:r>
            <a:r>
              <a:rPr lang="en-US" dirty="0" smtClean="0"/>
              <a:t>suggestions</a:t>
            </a:r>
            <a:endParaRPr dirty="0"/>
          </a:p>
        </p:txBody>
      </p:sp>
      <p:sp>
        <p:nvSpPr>
          <p:cNvPr id="138" name="Shape 138"/>
          <p:cNvSpPr>
            <a:spLocks noGrp="1"/>
          </p:cNvSpPr>
          <p:nvPr>
            <p:ph type="body" idx="1"/>
          </p:nvPr>
        </p:nvSpPr>
        <p:spPr>
          <a:xfrm>
            <a:off x="342900" y="1905000"/>
            <a:ext cx="12486581" cy="7278142"/>
          </a:xfrm>
          <a:prstGeom prst="rect">
            <a:avLst/>
          </a:prstGeom>
        </p:spPr>
        <p:txBody>
          <a:bodyPr>
            <a:noAutofit/>
          </a:bodyPr>
          <a:lstStyle/>
          <a:p>
            <a:pPr marL="651509" indent="-217170" defTabSz="434340">
              <a:lnSpc>
                <a:spcPct val="120000"/>
              </a:lnSpc>
              <a:spcBef>
                <a:spcPts val="300"/>
              </a:spcBef>
              <a:buClr>
                <a:srgbClr val="99948E"/>
              </a:buClr>
              <a:buSzPct val="100000"/>
              <a:defRPr sz="2280">
                <a:uFill>
                  <a:solidFill>
                    <a:srgbClr val="000000"/>
                  </a:solidFill>
                </a:uFill>
                <a:latin typeface="Hoefler Text"/>
                <a:ea typeface="Hoefler Text"/>
                <a:cs typeface="Hoefler Text"/>
                <a:sym typeface="Hoefler Text"/>
              </a:defRPr>
            </a:pPr>
            <a:r>
              <a:rPr sz="4400" dirty="0"/>
              <a:t>Keep weekly work visible for the present week AND one week in advance. Accreditors will only see/visit the course shells on the days they are here. </a:t>
            </a:r>
          </a:p>
          <a:p>
            <a:pPr marL="651509" indent="-217170" defTabSz="434340">
              <a:lnSpc>
                <a:spcPct val="120000"/>
              </a:lnSpc>
              <a:spcBef>
                <a:spcPts val="300"/>
              </a:spcBef>
              <a:buClr>
                <a:srgbClr val="99948E"/>
              </a:buClr>
              <a:buSzPct val="100000"/>
              <a:defRPr sz="2280">
                <a:uFill>
                  <a:solidFill>
                    <a:srgbClr val="000000"/>
                  </a:solidFill>
                </a:uFill>
                <a:latin typeface="Hoefler Text"/>
                <a:ea typeface="Hoefler Text"/>
                <a:cs typeface="Hoefler Text"/>
                <a:sym typeface="Hoefler Text"/>
              </a:defRPr>
            </a:pPr>
            <a:r>
              <a:rPr sz="4400" dirty="0"/>
              <a:t>Make sure to have any 3rd party applications available for visitors to access</a:t>
            </a:r>
            <a:r>
              <a:rPr sz="4400" dirty="0" smtClean="0"/>
              <a:t>.</a:t>
            </a:r>
            <a:endParaRPr sz="4400" dirty="0"/>
          </a:p>
          <a:p>
            <a:pPr marL="651509" indent="-217170" defTabSz="434340">
              <a:lnSpc>
                <a:spcPct val="120000"/>
              </a:lnSpc>
              <a:spcBef>
                <a:spcPts val="300"/>
              </a:spcBef>
              <a:buClr>
                <a:srgbClr val="99948E"/>
              </a:buClr>
              <a:buSzPct val="100000"/>
              <a:defRPr sz="2280">
                <a:uFill>
                  <a:solidFill>
                    <a:srgbClr val="000000"/>
                  </a:solidFill>
                </a:uFill>
                <a:latin typeface="Hoefler Text"/>
                <a:ea typeface="Hoefler Text"/>
                <a:cs typeface="Hoefler Text"/>
                <a:sym typeface="Hoefler Text"/>
              </a:defRPr>
            </a:pPr>
            <a:r>
              <a:rPr sz="4400" dirty="0"/>
              <a:t>If announcements are emailed, ALSO provide the announcements via CANVAS in the corresponding week</a:t>
            </a:r>
            <a:r>
              <a:rPr sz="4400" dirty="0" smtClean="0"/>
              <a:t>.</a:t>
            </a:r>
            <a:endParaRPr sz="4400" dirty="0"/>
          </a:p>
        </p:txBody>
      </p:sp>
    </p:spTree>
  </p:cSld>
  <p:clrMapOvr>
    <a:masterClrMapping/>
  </p:clrMapOvr>
  <p:transition xmlns:p14="http://schemas.microsoft.com/office/powerpoint/2010/mai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Helpful Suggestions</a:t>
            </a:r>
            <a:endParaRPr lang="en-US" dirty="0"/>
          </a:p>
        </p:txBody>
      </p:sp>
      <p:sp>
        <p:nvSpPr>
          <p:cNvPr id="3" name="Text Placeholder 2"/>
          <p:cNvSpPr>
            <a:spLocks noGrp="1"/>
          </p:cNvSpPr>
          <p:nvPr>
            <p:ph type="body" idx="1"/>
          </p:nvPr>
        </p:nvSpPr>
        <p:spPr/>
        <p:txBody>
          <a:bodyPr>
            <a:normAutofit fontScale="92500" lnSpcReduction="20000"/>
          </a:bodyPr>
          <a:lstStyle/>
          <a:p>
            <a:pPr marL="651509" indent="-217170" defTabSz="434340">
              <a:lnSpc>
                <a:spcPct val="120000"/>
              </a:lnSpc>
              <a:spcBef>
                <a:spcPts val="300"/>
              </a:spcBef>
              <a:buClr>
                <a:srgbClr val="99948E"/>
              </a:buClr>
              <a:buSzPct val="100000"/>
              <a:defRPr sz="2280">
                <a:uFill>
                  <a:solidFill>
                    <a:srgbClr val="000000"/>
                  </a:solidFill>
                </a:uFill>
                <a:latin typeface="Hoefler Text"/>
                <a:ea typeface="Hoefler Text"/>
                <a:cs typeface="Hoefler Text"/>
                <a:sym typeface="Hoefler Text"/>
              </a:defRPr>
            </a:pPr>
            <a:r>
              <a:rPr lang="en-US" sz="4000" dirty="0"/>
              <a:t>If a video message is sent, ALSO provide the link to the video message via CANVAS in the corresponding week.</a:t>
            </a:r>
          </a:p>
          <a:p>
            <a:pPr marL="651509" indent="-217170" defTabSz="434340">
              <a:lnSpc>
                <a:spcPct val="120000"/>
              </a:lnSpc>
              <a:spcBef>
                <a:spcPts val="300"/>
              </a:spcBef>
              <a:buClr>
                <a:srgbClr val="99948E"/>
              </a:buClr>
              <a:buSzPct val="100000"/>
              <a:defRPr sz="2280">
                <a:uFill>
                  <a:solidFill>
                    <a:srgbClr val="000000"/>
                  </a:solidFill>
                </a:uFill>
                <a:latin typeface="Hoefler Text"/>
                <a:ea typeface="Hoefler Text"/>
                <a:cs typeface="Hoefler Text"/>
                <a:sym typeface="Hoefler Text"/>
              </a:defRPr>
            </a:pPr>
            <a:r>
              <a:rPr lang="en-US" sz="4000" dirty="0"/>
              <a:t>If you use a 3rd party product (Skype, CCC Confer, Google Docs, </a:t>
            </a:r>
            <a:r>
              <a:rPr lang="en-US" sz="4000" dirty="0" err="1"/>
              <a:t>Titanpad</a:t>
            </a:r>
            <a:r>
              <a:rPr lang="en-US" sz="4000" dirty="0"/>
              <a:t>), a visitor will also need access and may request to observe the interaction within the third party product.</a:t>
            </a:r>
          </a:p>
          <a:p>
            <a:pPr marL="651509" indent="-217170" defTabSz="434340">
              <a:lnSpc>
                <a:spcPct val="120000"/>
              </a:lnSpc>
              <a:spcBef>
                <a:spcPts val="500"/>
              </a:spcBef>
              <a:buClr>
                <a:srgbClr val="99948E"/>
              </a:buClr>
              <a:buSzPct val="100000"/>
              <a:defRPr sz="2280">
                <a:uFill>
                  <a:solidFill>
                    <a:srgbClr val="000000"/>
                  </a:solidFill>
                </a:uFill>
                <a:latin typeface="Hoefler Text"/>
                <a:ea typeface="Hoefler Text"/>
                <a:cs typeface="Hoefler Text"/>
                <a:sym typeface="Hoefler Text"/>
              </a:defRPr>
            </a:pPr>
            <a:r>
              <a:rPr lang="en-US" sz="4000" dirty="0"/>
              <a:t>Make sure videos are closed caption and images have alt-texts.  Contact your Instructional Designer for any accessible instructional design assistance via CANVAS.</a:t>
            </a:r>
          </a:p>
          <a:p>
            <a:endParaRPr lang="en-US" dirty="0"/>
          </a:p>
        </p:txBody>
      </p:sp>
    </p:spTree>
    <p:extLst>
      <p:ext uri="{BB962C8B-B14F-4D97-AF65-F5344CB8AC3E}">
        <p14:creationId xmlns:p14="http://schemas.microsoft.com/office/powerpoint/2010/main" val="1429056781"/>
      </p:ext>
    </p:extLst>
  </p:cSld>
  <p:clrMapOvr>
    <a:masterClrMapping/>
  </p:clrMapOvr>
  <p:transition xmlns:p14="http://schemas.microsoft.com/office/powerpoint/2010/mai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0" name="My_PDF_Code.png"/>
          <p:cNvPicPr>
            <a:picLocks noGrp="1" noChangeAspect="1"/>
          </p:cNvPicPr>
          <p:nvPr>
            <p:ph type="pic" sz="half" idx="13"/>
          </p:nvPr>
        </p:nvPicPr>
        <p:blipFill>
          <a:blip r:embed="rId2">
            <a:extLst/>
          </a:blip>
          <a:srcRect l="2812" r="2812"/>
          <a:stretch>
            <a:fillRect/>
          </a:stretch>
        </p:blipFill>
        <p:spPr>
          <a:xfrm>
            <a:off x="6718299" y="1608820"/>
            <a:ext cx="5325770" cy="5643216"/>
          </a:xfrm>
          <a:prstGeom prst="rect">
            <a:avLst/>
          </a:prstGeom>
        </p:spPr>
      </p:pic>
      <p:sp>
        <p:nvSpPr>
          <p:cNvPr id="141" name="Shape 141"/>
          <p:cNvSpPr>
            <a:spLocks noGrp="1"/>
          </p:cNvSpPr>
          <p:nvPr>
            <p:ph type="title"/>
          </p:nvPr>
        </p:nvSpPr>
        <p:spPr>
          <a:prstGeom prst="rect">
            <a:avLst/>
          </a:prstGeom>
        </p:spPr>
        <p:txBody>
          <a:bodyPr/>
          <a:lstStyle>
            <a:lvl1pPr defTabSz="578358">
              <a:defRPr sz="5940"/>
            </a:lvl1pPr>
          </a:lstStyle>
          <a:p>
            <a:r>
              <a:t>Scan to access a simple checklist for DE faculty</a:t>
            </a:r>
          </a:p>
        </p:txBody>
      </p:sp>
      <p:sp>
        <p:nvSpPr>
          <p:cNvPr id="142" name="Shape 142"/>
          <p:cNvSpPr>
            <a:spLocks noGrp="1"/>
          </p:cNvSpPr>
          <p:nvPr>
            <p:ph type="body" sz="quarter" idx="1"/>
          </p:nvPr>
        </p:nvSpPr>
        <p:spPr>
          <a:prstGeom prst="rect">
            <a:avLst/>
          </a:prstGeom>
        </p:spPr>
        <p:txBody>
          <a:bodyPr/>
          <a:lstStyle/>
          <a:p>
            <a:r>
              <a:t>The checklist is from Glendale Community College.  Feel free to adjust it to your unique campus needs and language. </a:t>
            </a:r>
          </a:p>
        </p:txBody>
      </p:sp>
    </p:spTree>
  </p:cSld>
  <p:clrMapOvr>
    <a:masterClrMapping/>
  </p:clrMapOvr>
  <p:transition xmlns:p14="http://schemas.microsoft.com/office/powerpoint/2010/mai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Thank you!</a:t>
            </a:r>
            <a:endParaRPr lang="en-US" dirty="0"/>
          </a:p>
        </p:txBody>
      </p:sp>
      <p:sp>
        <p:nvSpPr>
          <p:cNvPr id="6" name="Content Placeholder 5"/>
          <p:cNvSpPr>
            <a:spLocks noGrp="1"/>
          </p:cNvSpPr>
          <p:nvPr>
            <p:ph idx="1"/>
          </p:nvPr>
        </p:nvSpPr>
        <p:spPr/>
        <p:txBody>
          <a:bodyPr/>
          <a:lstStyle/>
          <a:p>
            <a:r>
              <a:rPr lang="en-US" dirty="0" smtClean="0"/>
              <a:t>Dolores Davison (</a:t>
            </a:r>
            <a:r>
              <a:rPr lang="en-US" dirty="0" smtClean="0">
                <a:hlinkClick r:id="rId2"/>
              </a:rPr>
              <a:t>davisondolores@foothill.edu</a:t>
            </a:r>
            <a:r>
              <a:rPr lang="en-US" dirty="0" smtClean="0"/>
              <a:t>)</a:t>
            </a:r>
          </a:p>
          <a:p>
            <a:r>
              <a:rPr lang="en-US" dirty="0" smtClean="0"/>
              <a:t>Conan McKay (</a:t>
            </a:r>
            <a:r>
              <a:rPr lang="en-US" dirty="0" smtClean="0">
                <a:hlinkClick r:id="rId3"/>
              </a:rPr>
              <a:t>cmckay</a:t>
            </a:r>
            <a:r>
              <a:rPr lang="en-US" dirty="0">
                <a:hlinkClick r:id="rId3"/>
              </a:rPr>
              <a:t>@</a:t>
            </a:r>
            <a:r>
              <a:rPr lang="en-US" dirty="0" smtClean="0">
                <a:hlinkClick r:id="rId3"/>
              </a:rPr>
              <a:t>mendocino.edu</a:t>
            </a:r>
            <a:r>
              <a:rPr lang="en-US" dirty="0" smtClean="0"/>
              <a:t> )</a:t>
            </a:r>
          </a:p>
          <a:p>
            <a:r>
              <a:rPr lang="en-US" dirty="0" err="1" smtClean="0"/>
              <a:t>Fabiola</a:t>
            </a:r>
            <a:r>
              <a:rPr lang="en-US" dirty="0" smtClean="0"/>
              <a:t> Torres (</a:t>
            </a:r>
            <a:r>
              <a:rPr lang="en-US" dirty="0" err="1"/>
              <a:t>ftorres@glendale.edu</a:t>
            </a:r>
            <a:r>
              <a:rPr lang="en-US" smtClean="0"/>
              <a:t>])</a:t>
            </a:r>
            <a:endParaRPr lang="en-US" dirty="0"/>
          </a:p>
        </p:txBody>
      </p:sp>
    </p:spTree>
    <p:extLst>
      <p:ext uri="{BB962C8B-B14F-4D97-AF65-F5344CB8AC3E}">
        <p14:creationId xmlns:p14="http://schemas.microsoft.com/office/powerpoint/2010/main" val="15592065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hape 122"/>
          <p:cNvSpPr>
            <a:spLocks noGrp="1"/>
          </p:cNvSpPr>
          <p:nvPr>
            <p:ph type="title"/>
          </p:nvPr>
        </p:nvSpPr>
        <p:spPr>
          <a:prstGeom prst="rect">
            <a:avLst/>
          </a:prstGeom>
        </p:spPr>
        <p:txBody>
          <a:bodyPr>
            <a:normAutofit fontScale="90000"/>
          </a:bodyPr>
          <a:lstStyle>
            <a:lvl1pPr defTabSz="338835">
              <a:defRPr sz="4640"/>
            </a:lvl1pPr>
          </a:lstStyle>
          <a:p>
            <a:r>
              <a:t>Areas Faculty Can Design to Ensure Alignment to Locally Decided DE Policies </a:t>
            </a:r>
          </a:p>
        </p:txBody>
      </p:sp>
      <p:sp>
        <p:nvSpPr>
          <p:cNvPr id="123" name="Shape 123"/>
          <p:cNvSpPr>
            <a:spLocks noGrp="1"/>
          </p:cNvSpPr>
          <p:nvPr>
            <p:ph type="body" idx="1"/>
          </p:nvPr>
        </p:nvSpPr>
        <p:spPr>
          <a:xfrm>
            <a:off x="952500" y="2209800"/>
            <a:ext cx="11099800" cy="6286500"/>
          </a:xfrm>
          <a:prstGeom prst="rect">
            <a:avLst/>
          </a:prstGeom>
        </p:spPr>
        <p:txBody>
          <a:bodyPr/>
          <a:lstStyle/>
          <a:p>
            <a:r>
              <a:t>Syllabus</a:t>
            </a:r>
          </a:p>
          <a:p>
            <a:r>
              <a:t>Visible Application of Regular &amp; Effective Contact Policies in Weekly Design</a:t>
            </a:r>
          </a:p>
          <a:p>
            <a:r>
              <a:t>Accessibility</a:t>
            </a:r>
          </a:p>
          <a:p>
            <a:r>
              <a:t>Student Services</a:t>
            </a:r>
          </a:p>
        </p:txBody>
      </p:sp>
    </p:spTree>
  </p:cSld>
  <p:clrMapOvr>
    <a:masterClrMapping/>
  </p:clrMapOvr>
  <p:transition xmlns:p14="http://schemas.microsoft.com/office/powerpoint/2010/mai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Shape 125"/>
          <p:cNvSpPr>
            <a:spLocks noGrp="1"/>
          </p:cNvSpPr>
          <p:nvPr>
            <p:ph type="title"/>
          </p:nvPr>
        </p:nvSpPr>
        <p:spPr>
          <a:prstGeom prst="rect">
            <a:avLst/>
          </a:prstGeom>
        </p:spPr>
        <p:txBody>
          <a:bodyPr/>
          <a:lstStyle>
            <a:lvl1pPr defTabSz="531622">
              <a:defRPr sz="7280"/>
            </a:lvl1pPr>
          </a:lstStyle>
          <a:p>
            <a:r>
              <a:t>Designing the DE Syllabus</a:t>
            </a:r>
          </a:p>
        </p:txBody>
      </p:sp>
      <p:sp>
        <p:nvSpPr>
          <p:cNvPr id="126" name="Shape 126"/>
          <p:cNvSpPr>
            <a:spLocks noGrp="1"/>
          </p:cNvSpPr>
          <p:nvPr>
            <p:ph type="body" idx="1"/>
          </p:nvPr>
        </p:nvSpPr>
        <p:spPr>
          <a:xfrm>
            <a:off x="952500" y="2201763"/>
            <a:ext cx="11099800" cy="6675537"/>
          </a:xfrm>
          <a:prstGeom prst="rect">
            <a:avLst/>
          </a:prstGeom>
        </p:spPr>
        <p:txBody>
          <a:bodyPr>
            <a:normAutofit lnSpcReduction="10000"/>
          </a:bodyPr>
          <a:lstStyle/>
          <a:p>
            <a:pPr marL="127735" indent="-127735" defTabSz="416052">
              <a:lnSpc>
                <a:spcPct val="120000"/>
              </a:lnSpc>
              <a:spcBef>
                <a:spcPts val="800"/>
              </a:spcBef>
              <a:tabLst>
                <a:tab pos="825500" algn="l"/>
                <a:tab pos="1663700" algn="l"/>
                <a:tab pos="2489200" algn="l"/>
                <a:tab pos="3327400" algn="l"/>
                <a:tab pos="4152900" algn="l"/>
                <a:tab pos="4991100" algn="l"/>
              </a:tabLst>
              <a:defRPr sz="2002" b="1">
                <a:uFill>
                  <a:solidFill>
                    <a:srgbClr val="000000"/>
                  </a:solidFill>
                </a:uFill>
                <a:latin typeface="Arial"/>
                <a:ea typeface="Arial"/>
                <a:cs typeface="Arial"/>
                <a:sym typeface="Arial"/>
              </a:defRPr>
            </a:pPr>
            <a:r>
              <a:rPr dirty="0"/>
              <a:t>Provide several methods of contact (campus email, phone, Skype, etc.) and indicate your expected response time.   </a:t>
            </a:r>
            <a:r>
              <a:rPr dirty="0">
                <a:uFill>
                  <a:solidFill>
                    <a:srgbClr val="BC1E00"/>
                  </a:solidFill>
                </a:uFill>
              </a:rPr>
              <a:t>*Instructors MUST USE CAMPUS email!  </a:t>
            </a:r>
          </a:p>
          <a:p>
            <a:pPr marL="532230" lvl="1" indent="-127735" defTabSz="416052">
              <a:lnSpc>
                <a:spcPct val="120000"/>
              </a:lnSpc>
              <a:spcBef>
                <a:spcPts val="800"/>
              </a:spcBef>
              <a:tabLst>
                <a:tab pos="825500" algn="l"/>
                <a:tab pos="1663700" algn="l"/>
                <a:tab pos="2489200" algn="l"/>
                <a:tab pos="3327400" algn="l"/>
                <a:tab pos="4152900" algn="l"/>
                <a:tab pos="4991100" algn="l"/>
              </a:tabLst>
              <a:defRPr sz="1638">
                <a:uFill>
                  <a:solidFill>
                    <a:srgbClr val="000000"/>
                  </a:solidFill>
                </a:uFill>
                <a:latin typeface="Arial"/>
                <a:ea typeface="Arial"/>
                <a:cs typeface="Arial"/>
                <a:sym typeface="Arial"/>
              </a:defRPr>
            </a:pPr>
            <a:r>
              <a:rPr dirty="0"/>
              <a:t>Example: I will respond to your email within 24 hours, M-F, and 48 hours on weekends and holidays. If you do not hear back from me within this time, please assume I did not receive your email and resend it or try to contact me through another format (ie, private message in the course site).</a:t>
            </a:r>
          </a:p>
          <a:p>
            <a:pPr marL="521585" lvl="1" indent="-117090" defTabSz="416052">
              <a:spcBef>
                <a:spcPts val="500"/>
              </a:spcBef>
              <a:defRPr sz="2002" b="1">
                <a:uFill>
                  <a:solidFill>
                    <a:srgbClr val="000000"/>
                  </a:solidFill>
                </a:uFill>
                <a:latin typeface="Arial"/>
                <a:ea typeface="Arial"/>
                <a:cs typeface="Arial"/>
                <a:sym typeface="Arial"/>
              </a:defRPr>
            </a:pPr>
            <a:endParaRPr dirty="0"/>
          </a:p>
          <a:p>
            <a:pPr marL="117090" indent="-117090" defTabSz="416052">
              <a:spcBef>
                <a:spcPts val="500"/>
              </a:spcBef>
              <a:defRPr sz="2002" b="1">
                <a:uFill>
                  <a:solidFill>
                    <a:srgbClr val="000000"/>
                  </a:solidFill>
                </a:uFill>
                <a:latin typeface="Arial"/>
                <a:ea typeface="Arial"/>
                <a:cs typeface="Arial"/>
                <a:sym typeface="Arial"/>
              </a:defRPr>
            </a:pPr>
            <a:r>
              <a:rPr dirty="0"/>
              <a:t>Explain the instructor’s role in the course and discuss how you will provide regular effective contact?</a:t>
            </a:r>
          </a:p>
          <a:p>
            <a:pPr marL="521585" lvl="1" indent="-117090" defTabSz="416052">
              <a:spcBef>
                <a:spcPts val="500"/>
              </a:spcBef>
              <a:defRPr sz="1638">
                <a:uFill>
                  <a:solidFill>
                    <a:srgbClr val="000000"/>
                  </a:solidFill>
                </a:uFill>
                <a:latin typeface="Arial"/>
                <a:ea typeface="Arial"/>
                <a:cs typeface="Arial"/>
                <a:sym typeface="Arial"/>
              </a:defRPr>
            </a:pPr>
            <a:r>
              <a:rPr dirty="0"/>
              <a:t>Example: I am looking forward to working closely with you this semester, and you can expect me to play an active role in the course. I will post announcements every week, join you in weekly class discussions via </a:t>
            </a:r>
            <a:r>
              <a:rPr u="sng" dirty="0"/>
              <a:t>Skype</a:t>
            </a:r>
            <a:r>
              <a:rPr dirty="0"/>
              <a:t> to help you understand course concepts, facilitate class discussions in the </a:t>
            </a:r>
            <a:r>
              <a:rPr u="sng" dirty="0"/>
              <a:t>Discussion Forums in CANVAS,</a:t>
            </a:r>
            <a:r>
              <a:rPr dirty="0"/>
              <a:t> provide detailed feedback on major assignments via </a:t>
            </a:r>
            <a:r>
              <a:rPr u="sng" dirty="0">
                <a:hlinkClick r:id="rId2"/>
              </a:rPr>
              <a:t>turnitin.com</a:t>
            </a:r>
            <a:r>
              <a:rPr dirty="0"/>
              <a:t>, AND participate with everyone in our collaborative space like </a:t>
            </a:r>
            <a:r>
              <a:rPr u="sng" dirty="0">
                <a:hlinkClick r:id="rId3"/>
              </a:rPr>
              <a:t>titanpad.com</a:t>
            </a:r>
            <a:r>
              <a:rPr dirty="0"/>
              <a:t> or sharable Google Docs.  Please reach out to me if you need help—that’s why I’m here!</a:t>
            </a:r>
          </a:p>
          <a:p>
            <a:pPr marL="117090" indent="-117090" defTabSz="416052">
              <a:spcBef>
                <a:spcPts val="500"/>
              </a:spcBef>
              <a:tabLst>
                <a:tab pos="825500" algn="l"/>
                <a:tab pos="1663700" algn="l"/>
                <a:tab pos="2489200" algn="l"/>
                <a:tab pos="3327400" algn="l"/>
                <a:tab pos="4152900" algn="l"/>
                <a:tab pos="4991100" algn="l"/>
              </a:tabLst>
              <a:defRPr sz="1638">
                <a:uFill>
                  <a:solidFill>
                    <a:srgbClr val="000000"/>
                  </a:solidFill>
                </a:uFill>
                <a:latin typeface="Arial"/>
                <a:ea typeface="Arial"/>
                <a:cs typeface="Arial"/>
                <a:sym typeface="Arial"/>
              </a:defRPr>
            </a:pPr>
            <a:endParaRPr dirty="0"/>
          </a:p>
          <a:p>
            <a:pPr marL="117090" indent="-117090" defTabSz="416052">
              <a:spcBef>
                <a:spcPts val="500"/>
              </a:spcBef>
              <a:tabLst>
                <a:tab pos="825500" algn="l"/>
                <a:tab pos="1663700" algn="l"/>
                <a:tab pos="2489200" algn="l"/>
                <a:tab pos="3327400" algn="l"/>
                <a:tab pos="4152900" algn="l"/>
                <a:tab pos="4991100" algn="l"/>
              </a:tabLst>
              <a:defRPr sz="2002" b="1">
                <a:uFill>
                  <a:solidFill>
                    <a:srgbClr val="000000"/>
                  </a:solidFill>
                </a:uFill>
                <a:latin typeface="Arial"/>
                <a:ea typeface="Arial"/>
                <a:cs typeface="Arial"/>
                <a:sym typeface="Arial"/>
              </a:defRPr>
            </a:pPr>
            <a:r>
              <a:rPr dirty="0"/>
              <a:t>Define online attendance in terms of academic engagement rather than logging in.  Link to the campus Attendance &amp; Participation Policy.  </a:t>
            </a:r>
          </a:p>
          <a:p>
            <a:pPr marL="521585" lvl="1" indent="-117090" defTabSz="416052">
              <a:spcBef>
                <a:spcPts val="500"/>
              </a:spcBef>
              <a:tabLst>
                <a:tab pos="825500" algn="l"/>
                <a:tab pos="1663700" algn="l"/>
                <a:tab pos="2489200" algn="l"/>
                <a:tab pos="3327400" algn="l"/>
                <a:tab pos="4152900" algn="l"/>
                <a:tab pos="4991100" algn="l"/>
              </a:tabLst>
              <a:defRPr sz="1638">
                <a:uFill>
                  <a:solidFill>
                    <a:srgbClr val="000000"/>
                  </a:solidFill>
                </a:uFill>
                <a:latin typeface="Arial"/>
                <a:ea typeface="Arial"/>
                <a:cs typeface="Arial"/>
                <a:sym typeface="Arial"/>
              </a:defRPr>
            </a:pPr>
            <a:r>
              <a:rPr dirty="0"/>
              <a:t>Example: Attendance in an online course is determined by participation in academically related activities. You will be considered present if there is evidence of your participation in course activities including, but not limited to, submitting an assignment, taking a test, participating in an online discussion, and working in a group. You will be considered absent if there is no evidence of your participation in the academic activities of this course. Students who do not complete the first week’s assignment or are absent for two weeks or more of the course may be dropped.</a:t>
            </a:r>
          </a:p>
        </p:txBody>
      </p:sp>
    </p:spTree>
  </p:cSld>
  <p:clrMapOvr>
    <a:masterClrMapping/>
  </p:clrMapOvr>
  <p:transition xmlns:p14="http://schemas.microsoft.com/office/powerpoint/2010/mai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Shape 128"/>
          <p:cNvSpPr>
            <a:spLocks noGrp="1"/>
          </p:cNvSpPr>
          <p:nvPr>
            <p:ph type="title"/>
          </p:nvPr>
        </p:nvSpPr>
        <p:spPr>
          <a:prstGeom prst="rect">
            <a:avLst/>
          </a:prstGeom>
        </p:spPr>
        <p:txBody>
          <a:bodyPr>
            <a:normAutofit fontScale="90000"/>
          </a:bodyPr>
          <a:lstStyle>
            <a:lvl1pPr defTabSz="490727">
              <a:defRPr sz="6719"/>
            </a:lvl1pPr>
          </a:lstStyle>
          <a:p>
            <a:r>
              <a:t>Demonstrating Regular and Effective Contact</a:t>
            </a:r>
          </a:p>
        </p:txBody>
      </p:sp>
      <p:sp>
        <p:nvSpPr>
          <p:cNvPr id="129" name="Shape 129"/>
          <p:cNvSpPr>
            <a:spLocks noGrp="1"/>
          </p:cNvSpPr>
          <p:nvPr>
            <p:ph type="body" idx="1"/>
          </p:nvPr>
        </p:nvSpPr>
        <p:spPr>
          <a:xfrm>
            <a:off x="952500" y="2374900"/>
            <a:ext cx="11099800" cy="7011393"/>
          </a:xfrm>
          <a:prstGeom prst="rect">
            <a:avLst/>
          </a:prstGeom>
        </p:spPr>
        <p:txBody>
          <a:bodyPr>
            <a:noAutofit/>
          </a:bodyPr>
          <a:lstStyle/>
          <a:p>
            <a:pPr marL="182244" indent="-182244" defTabSz="239522">
              <a:spcBef>
                <a:spcPts val="1700"/>
              </a:spcBef>
              <a:defRPr sz="1558" b="1">
                <a:latin typeface="Helvetica"/>
                <a:ea typeface="Helvetica"/>
                <a:cs typeface="Helvetica"/>
                <a:sym typeface="Helvetica"/>
              </a:defRPr>
            </a:pPr>
            <a:r>
              <a:rPr sz="2800" dirty="0"/>
              <a:t>What is your DE definition of Regular and Effective Contact?</a:t>
            </a:r>
          </a:p>
          <a:p>
            <a:pPr marL="182244" indent="-182244" defTabSz="239522">
              <a:spcBef>
                <a:spcPts val="1700"/>
              </a:spcBef>
              <a:defRPr sz="1558" b="1">
                <a:latin typeface="Helvetica"/>
                <a:ea typeface="Helvetica"/>
                <a:cs typeface="Helvetica"/>
                <a:sym typeface="Helvetica"/>
              </a:defRPr>
            </a:pPr>
            <a:r>
              <a:rPr sz="2800" dirty="0"/>
              <a:t>Can a visitor to a course see in Canvas (or other campus supported CMS) that interaction is regular and effective as defined BY THE CAMPUS (and printed in the catalog and schedule of classes)?</a:t>
            </a:r>
          </a:p>
          <a:p>
            <a:pPr marL="182245" lvl="1" indent="0" defTabSz="239522">
              <a:spcBef>
                <a:spcPts val="1700"/>
              </a:spcBef>
              <a:buNone/>
              <a:defRPr sz="1230" b="1">
                <a:latin typeface="Helvetica"/>
                <a:ea typeface="Helvetica"/>
                <a:cs typeface="Helvetica"/>
                <a:sym typeface="Helvetica"/>
              </a:defRPr>
            </a:pPr>
            <a:r>
              <a:rPr sz="2800" dirty="0" smtClean="0"/>
              <a:t>Acceptable </a:t>
            </a:r>
            <a:r>
              <a:rPr sz="2800" dirty="0"/>
              <a:t>methods of regular and effective contact as defined by Glendale Community College Academic Senate:  </a:t>
            </a:r>
          </a:p>
          <a:p>
            <a:pPr marL="0" indent="0" defTabSz="187452">
              <a:lnSpc>
                <a:spcPct val="10000"/>
              </a:lnSpc>
              <a:spcBef>
                <a:spcPts val="0"/>
              </a:spcBef>
              <a:buSzTx/>
              <a:buNone/>
              <a:defRPr sz="1230">
                <a:uFill>
                  <a:solidFill>
                    <a:srgbClr val="000000"/>
                  </a:solidFill>
                </a:uFill>
                <a:latin typeface="Hoefler Text"/>
                <a:ea typeface="Hoefler Text"/>
                <a:cs typeface="Hoefler Text"/>
                <a:sym typeface="Hoefler Text"/>
              </a:defRPr>
            </a:pPr>
            <a:endParaRPr sz="2800" dirty="0"/>
          </a:p>
          <a:p>
            <a:pPr marL="187452" indent="0" defTabSz="187452">
              <a:spcBef>
                <a:spcPts val="0"/>
              </a:spcBef>
              <a:buSzTx/>
              <a:buNone/>
              <a:defRPr sz="1230">
                <a:uFill>
                  <a:solidFill>
                    <a:srgbClr val="000000"/>
                  </a:solidFill>
                </a:uFill>
                <a:latin typeface="Hoefler Text"/>
                <a:ea typeface="Hoefler Text"/>
                <a:cs typeface="Hoefler Text"/>
                <a:sym typeface="Hoefler Text"/>
              </a:defRPr>
            </a:pPr>
            <a:r>
              <a:rPr sz="2800" b="1" dirty="0">
                <a:uFill>
                  <a:solidFill>
                    <a:srgbClr val="2A2A2A"/>
                  </a:solidFill>
                </a:uFill>
              </a:rPr>
              <a:t>Instructor-Student Examples:</a:t>
            </a:r>
          </a:p>
          <a:p>
            <a:pPr marL="374904" indent="-187452" defTabSz="187452">
              <a:spcBef>
                <a:spcPts val="0"/>
              </a:spcBef>
              <a:buSzTx/>
              <a:buNone/>
              <a:tabLst>
                <a:tab pos="50800" algn="l"/>
                <a:tab pos="177800" algn="l"/>
              </a:tabLst>
              <a:defRPr sz="1230">
                <a:uFill>
                  <a:solidFill>
                    <a:srgbClr val="000000"/>
                  </a:solidFill>
                </a:uFill>
                <a:latin typeface="Hoefler Text"/>
                <a:ea typeface="Hoefler Text"/>
                <a:cs typeface="Hoefler Text"/>
                <a:sym typeface="Hoefler Text"/>
              </a:defRPr>
            </a:pPr>
            <a:r>
              <a:rPr sz="2800" dirty="0">
                <a:uFill>
                  <a:solidFill>
                    <a:srgbClr val="2A2A2A"/>
                  </a:solidFill>
                </a:uFill>
              </a:rPr>
              <a:t>	•  Archivable personalized feedback via CMS or district email</a:t>
            </a:r>
          </a:p>
          <a:p>
            <a:pPr marL="468630" indent="-93726" defTabSz="187452">
              <a:spcBef>
                <a:spcPts val="0"/>
              </a:spcBef>
              <a:buSzPct val="100000"/>
              <a:buFont typeface="Hoefler Text"/>
              <a:tabLst>
                <a:tab pos="50800" algn="l"/>
                <a:tab pos="177800" algn="l"/>
                <a:tab pos="457200" algn="l"/>
              </a:tabLst>
              <a:defRPr sz="1230">
                <a:uFill>
                  <a:solidFill>
                    <a:srgbClr val="000000"/>
                  </a:solidFill>
                </a:uFill>
                <a:latin typeface="Hoefler Text"/>
                <a:ea typeface="Hoefler Text"/>
                <a:cs typeface="Hoefler Text"/>
                <a:sym typeface="Hoefler Text"/>
              </a:defRPr>
            </a:pPr>
            <a:r>
              <a:rPr sz="2800" dirty="0"/>
              <a:t> </a:t>
            </a:r>
            <a:r>
              <a:rPr sz="2800" dirty="0">
                <a:uFill>
                  <a:solidFill>
                    <a:srgbClr val="2A2A2A"/>
                  </a:solidFill>
                </a:uFill>
              </a:rPr>
              <a:t>Frequent interaction in discussion boards </a:t>
            </a:r>
            <a:r>
              <a:rPr sz="2800" b="1" dirty="0">
                <a:uFill>
                  <a:solidFill>
                    <a:srgbClr val="2A2A2A"/>
                  </a:solidFill>
                </a:uFill>
              </a:rPr>
              <a:t>within the CMS</a:t>
            </a:r>
            <a:r>
              <a:rPr sz="2800" dirty="0">
                <a:uFill>
                  <a:solidFill>
                    <a:srgbClr val="2A2A2A"/>
                  </a:solidFill>
                </a:uFill>
              </a:rPr>
              <a:t>. (Any discussion of grades must remain private)</a:t>
            </a:r>
          </a:p>
          <a:p>
            <a:pPr marL="468630" indent="-93726" defTabSz="187452">
              <a:spcBef>
                <a:spcPts val="0"/>
              </a:spcBef>
              <a:buSzPct val="100000"/>
              <a:buFont typeface="Hoefler Text"/>
              <a:tabLst>
                <a:tab pos="50800" algn="l"/>
                <a:tab pos="177800" algn="l"/>
                <a:tab pos="457200" algn="l"/>
              </a:tabLst>
              <a:defRPr sz="1230">
                <a:uFill>
                  <a:solidFill>
                    <a:srgbClr val="000000"/>
                  </a:solidFill>
                </a:uFill>
                <a:latin typeface="Hoefler Text"/>
                <a:ea typeface="Hoefler Text"/>
                <a:cs typeface="Hoefler Text"/>
                <a:sym typeface="Hoefler Text"/>
              </a:defRPr>
            </a:pPr>
            <a:r>
              <a:rPr sz="2800" dirty="0">
                <a:uFill>
                  <a:solidFill>
                    <a:srgbClr val="2A2A2A"/>
                  </a:solidFill>
                </a:uFill>
              </a:rPr>
              <a:t> Archivable and ADA compliant Chat/IM</a:t>
            </a:r>
          </a:p>
          <a:p>
            <a:pPr marL="468630" indent="-93726" defTabSz="187452">
              <a:spcBef>
                <a:spcPts val="0"/>
              </a:spcBef>
              <a:buSzPct val="100000"/>
              <a:buFont typeface="Hoefler Text"/>
              <a:tabLst>
                <a:tab pos="50800" algn="l"/>
                <a:tab pos="177800" algn="l"/>
                <a:tab pos="457200" algn="l"/>
              </a:tabLst>
              <a:defRPr sz="1230">
                <a:uFill>
                  <a:solidFill>
                    <a:srgbClr val="000000"/>
                  </a:solidFill>
                </a:uFill>
                <a:latin typeface="Hoefler Text"/>
                <a:ea typeface="Hoefler Text"/>
                <a:cs typeface="Hoefler Text"/>
                <a:sym typeface="Hoefler Text"/>
              </a:defRPr>
            </a:pPr>
            <a:r>
              <a:rPr sz="2800" dirty="0">
                <a:uFill>
                  <a:solidFill>
                    <a:srgbClr val="2A2A2A"/>
                  </a:solidFill>
                </a:uFill>
              </a:rPr>
              <a:t> ADA compliant Synchronous Sessions / Closed captioned video conferencing</a:t>
            </a:r>
          </a:p>
          <a:p>
            <a:pPr marL="468630" indent="-93726" defTabSz="187452">
              <a:spcBef>
                <a:spcPts val="0"/>
              </a:spcBef>
              <a:buSzPct val="100000"/>
              <a:buFont typeface="Hoefler Text"/>
              <a:tabLst>
                <a:tab pos="50800" algn="l"/>
                <a:tab pos="177800" algn="l"/>
                <a:tab pos="457200" algn="l"/>
              </a:tabLst>
              <a:defRPr sz="1230">
                <a:uFill>
                  <a:solidFill>
                    <a:srgbClr val="000000"/>
                  </a:solidFill>
                </a:uFill>
                <a:latin typeface="Hoefler Text"/>
                <a:ea typeface="Hoefler Text"/>
                <a:cs typeface="Hoefler Text"/>
                <a:sym typeface="Hoefler Text"/>
              </a:defRPr>
            </a:pPr>
            <a:r>
              <a:rPr sz="2800" dirty="0">
                <a:uFill>
                  <a:solidFill>
                    <a:srgbClr val="2A2A2A"/>
                  </a:solidFill>
                </a:uFill>
              </a:rPr>
              <a:t> OFFICE HOURS ARE NOT a form of </a:t>
            </a:r>
            <a:r>
              <a:rPr sz="2800" dirty="0" smtClean="0">
                <a:uFill>
                  <a:solidFill>
                    <a:srgbClr val="2A2A2A"/>
                  </a:solidFill>
                </a:uFill>
              </a:rPr>
              <a:t>instruction</a:t>
            </a:r>
            <a:endParaRPr sz="2800" dirty="0">
              <a:uFill>
                <a:solidFill>
                  <a:srgbClr val="2A2A2A"/>
                </a:solidFill>
              </a:uFill>
            </a:endParaRPr>
          </a:p>
        </p:txBody>
      </p:sp>
    </p:spTree>
  </p:cSld>
  <p:clrMapOvr>
    <a:masterClrMapping/>
  </p:clrMapOvr>
  <p:transition xmlns:p14="http://schemas.microsoft.com/office/powerpoint/2010/mai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Regular and Effective Contact (as defined at Glendale College)</a:t>
            </a:r>
            <a:endParaRPr lang="en-US" dirty="0"/>
          </a:p>
        </p:txBody>
      </p:sp>
      <p:sp>
        <p:nvSpPr>
          <p:cNvPr id="3" name="Text Placeholder 2"/>
          <p:cNvSpPr>
            <a:spLocks noGrp="1"/>
          </p:cNvSpPr>
          <p:nvPr>
            <p:ph type="body" idx="1"/>
          </p:nvPr>
        </p:nvSpPr>
        <p:spPr/>
        <p:txBody>
          <a:bodyPr/>
          <a:lstStyle/>
          <a:p>
            <a:pPr marL="187452" indent="0" defTabSz="187452">
              <a:spcBef>
                <a:spcPts val="0"/>
              </a:spcBef>
              <a:buSzTx/>
              <a:buNone/>
              <a:defRPr sz="1230">
                <a:uFill>
                  <a:solidFill>
                    <a:srgbClr val="000000"/>
                  </a:solidFill>
                </a:uFill>
                <a:latin typeface="Hoefler Text"/>
                <a:ea typeface="Hoefler Text"/>
                <a:cs typeface="Hoefler Text"/>
                <a:sym typeface="Hoefler Text"/>
              </a:defRPr>
            </a:pPr>
            <a:r>
              <a:rPr lang="en-US" sz="4000" b="1" dirty="0">
                <a:uFill>
                  <a:solidFill>
                    <a:srgbClr val="2A2A2A"/>
                  </a:solidFill>
                </a:uFill>
              </a:rPr>
              <a:t>Student-Student Examples:</a:t>
            </a:r>
          </a:p>
          <a:p>
            <a:pPr marL="374904" indent="-187452" defTabSz="187452">
              <a:spcBef>
                <a:spcPts val="0"/>
              </a:spcBef>
              <a:buSzTx/>
              <a:buNone/>
              <a:tabLst>
                <a:tab pos="50800" algn="l"/>
                <a:tab pos="177800" algn="l"/>
              </a:tabLst>
              <a:defRPr sz="1230">
                <a:uFill>
                  <a:solidFill>
                    <a:srgbClr val="000000"/>
                  </a:solidFill>
                </a:uFill>
                <a:latin typeface="Hoefler Text"/>
                <a:ea typeface="Hoefler Text"/>
                <a:cs typeface="Hoefler Text"/>
                <a:sym typeface="Hoefler Text"/>
              </a:defRPr>
            </a:pPr>
            <a:r>
              <a:rPr lang="en-US" sz="4000" dirty="0">
                <a:uFill>
                  <a:solidFill>
                    <a:srgbClr val="2A2A2A"/>
                  </a:solidFill>
                </a:uFill>
              </a:rPr>
              <a:t>	•  Messaging via the CMS</a:t>
            </a:r>
          </a:p>
          <a:p>
            <a:pPr marL="468630" indent="-93726" defTabSz="187452">
              <a:spcBef>
                <a:spcPts val="0"/>
              </a:spcBef>
              <a:buSzPct val="100000"/>
              <a:buFont typeface="Hoefler Text"/>
              <a:tabLst>
                <a:tab pos="50800" algn="l"/>
                <a:tab pos="177800" algn="l"/>
                <a:tab pos="457200" algn="l"/>
              </a:tabLst>
              <a:defRPr sz="1230">
                <a:uFill>
                  <a:solidFill>
                    <a:srgbClr val="000000"/>
                  </a:solidFill>
                </a:uFill>
                <a:latin typeface="Hoefler Text"/>
                <a:ea typeface="Hoefler Text"/>
                <a:cs typeface="Hoefler Text"/>
                <a:sym typeface="Hoefler Text"/>
              </a:defRPr>
            </a:pPr>
            <a:r>
              <a:rPr lang="en-US" sz="4000" dirty="0"/>
              <a:t> </a:t>
            </a:r>
            <a:r>
              <a:rPr lang="en-US" sz="4000" dirty="0">
                <a:uFill>
                  <a:solidFill>
                    <a:srgbClr val="2A2A2A"/>
                  </a:solidFill>
                </a:uFill>
              </a:rPr>
              <a:t>Discussion boards</a:t>
            </a:r>
          </a:p>
          <a:p>
            <a:pPr marL="468630" indent="-93726" defTabSz="187452">
              <a:spcBef>
                <a:spcPts val="0"/>
              </a:spcBef>
              <a:buSzPct val="100000"/>
              <a:buFont typeface="Hoefler Text"/>
              <a:tabLst>
                <a:tab pos="50800" algn="l"/>
                <a:tab pos="177800" algn="l"/>
                <a:tab pos="457200" algn="l"/>
              </a:tabLst>
              <a:defRPr sz="1230">
                <a:uFill>
                  <a:solidFill>
                    <a:srgbClr val="000000"/>
                  </a:solidFill>
                </a:uFill>
                <a:latin typeface="Hoefler Text"/>
                <a:ea typeface="Hoefler Text"/>
                <a:cs typeface="Hoefler Text"/>
                <a:sym typeface="Hoefler Text"/>
              </a:defRPr>
            </a:pPr>
            <a:r>
              <a:rPr lang="en-US" sz="4000" dirty="0">
                <a:uFill>
                  <a:solidFill>
                    <a:srgbClr val="2A2A2A"/>
                  </a:solidFill>
                </a:uFill>
              </a:rPr>
              <a:t> Chat/IM</a:t>
            </a:r>
          </a:p>
          <a:p>
            <a:pPr marL="468630" indent="-93726" defTabSz="187452">
              <a:spcBef>
                <a:spcPts val="0"/>
              </a:spcBef>
              <a:buSzPct val="100000"/>
              <a:buFont typeface="Hoefler Text"/>
              <a:tabLst>
                <a:tab pos="50800" algn="l"/>
                <a:tab pos="177800" algn="l"/>
                <a:tab pos="457200" algn="l"/>
              </a:tabLst>
              <a:defRPr sz="1230">
                <a:uFill>
                  <a:solidFill>
                    <a:srgbClr val="000000"/>
                  </a:solidFill>
                </a:uFill>
                <a:latin typeface="Hoefler Text"/>
                <a:ea typeface="Hoefler Text"/>
                <a:cs typeface="Hoefler Text"/>
                <a:sym typeface="Hoefler Text"/>
              </a:defRPr>
            </a:pPr>
            <a:r>
              <a:rPr lang="en-US" sz="4000" dirty="0">
                <a:uFill>
                  <a:solidFill>
                    <a:srgbClr val="2A2A2A"/>
                  </a:solidFill>
                </a:uFill>
              </a:rPr>
              <a:t> Synchronous/Asynchronous Document Editing</a:t>
            </a:r>
          </a:p>
          <a:p>
            <a:pPr marL="468630" indent="-93726" defTabSz="187452">
              <a:spcBef>
                <a:spcPts val="0"/>
              </a:spcBef>
              <a:buSzPct val="100000"/>
              <a:buFont typeface="Hoefler Text"/>
              <a:tabLst>
                <a:tab pos="50800" algn="l"/>
                <a:tab pos="177800" algn="l"/>
                <a:tab pos="457200" algn="l"/>
              </a:tabLst>
              <a:defRPr sz="1230">
                <a:uFill>
                  <a:solidFill>
                    <a:srgbClr val="000000"/>
                  </a:solidFill>
                </a:uFill>
                <a:latin typeface="Hoefler Text"/>
                <a:ea typeface="Hoefler Text"/>
                <a:cs typeface="Hoefler Text"/>
                <a:sym typeface="Hoefler Text"/>
              </a:defRPr>
            </a:pPr>
            <a:r>
              <a:rPr lang="en-US" sz="4000" dirty="0">
                <a:uFill>
                  <a:solidFill>
                    <a:srgbClr val="2A2A2A"/>
                  </a:solidFill>
                </a:uFill>
              </a:rPr>
              <a:t> Synchronous/Real-time group communication tools</a:t>
            </a:r>
          </a:p>
          <a:p>
            <a:pPr marL="468630" indent="-93726" defTabSz="187452">
              <a:spcBef>
                <a:spcPts val="0"/>
              </a:spcBef>
              <a:buSzPct val="100000"/>
              <a:buFont typeface="Hoefler Text"/>
              <a:tabLst>
                <a:tab pos="50800" algn="l"/>
                <a:tab pos="177800" algn="l"/>
                <a:tab pos="457200" algn="l"/>
              </a:tabLst>
              <a:defRPr sz="1230">
                <a:uFill>
                  <a:solidFill>
                    <a:srgbClr val="000000"/>
                  </a:solidFill>
                </a:uFill>
                <a:latin typeface="Hoefler Text"/>
                <a:ea typeface="Hoefler Text"/>
                <a:cs typeface="Hoefler Text"/>
                <a:sym typeface="Hoefler Text"/>
              </a:defRPr>
            </a:pPr>
            <a:r>
              <a:rPr lang="en-US" sz="4000" dirty="0">
                <a:uFill>
                  <a:solidFill>
                    <a:srgbClr val="2A2A2A"/>
                  </a:solidFill>
                </a:uFill>
              </a:rPr>
              <a:t> Collaborative projects: group blogs, wikis, webpage, other </a:t>
            </a:r>
            <a:r>
              <a:rPr lang="en-US" sz="4000" dirty="0" err="1">
                <a:uFill>
                  <a:solidFill>
                    <a:srgbClr val="2A2A2A"/>
                  </a:solidFill>
                </a:uFill>
              </a:rPr>
              <a:t>eTools</a:t>
            </a:r>
            <a:endParaRPr lang="en-US" sz="4000" dirty="0">
              <a:uFill>
                <a:solidFill>
                  <a:srgbClr val="2A2A2A"/>
                </a:solidFill>
              </a:uFill>
            </a:endParaRPr>
          </a:p>
          <a:p>
            <a:endParaRPr lang="en-US" dirty="0"/>
          </a:p>
        </p:txBody>
      </p:sp>
    </p:spTree>
    <p:extLst>
      <p:ext uri="{BB962C8B-B14F-4D97-AF65-F5344CB8AC3E}">
        <p14:creationId xmlns:p14="http://schemas.microsoft.com/office/powerpoint/2010/main" val="1874265779"/>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Regular And Effective Contact (as defined at Glendale College) </a:t>
            </a:r>
            <a:endParaRPr lang="en-US" dirty="0"/>
          </a:p>
        </p:txBody>
      </p:sp>
      <p:sp>
        <p:nvSpPr>
          <p:cNvPr id="3" name="Text Placeholder 2"/>
          <p:cNvSpPr>
            <a:spLocks noGrp="1"/>
          </p:cNvSpPr>
          <p:nvPr>
            <p:ph type="body" idx="1"/>
          </p:nvPr>
        </p:nvSpPr>
        <p:spPr/>
        <p:txBody>
          <a:bodyPr>
            <a:normAutofit fontScale="77500" lnSpcReduction="20000"/>
          </a:bodyPr>
          <a:lstStyle/>
          <a:p>
            <a:pPr marL="187452" indent="0" defTabSz="187452">
              <a:spcBef>
                <a:spcPts val="0"/>
              </a:spcBef>
              <a:buSzTx/>
              <a:buNone/>
              <a:defRPr sz="1230">
                <a:uFill>
                  <a:solidFill>
                    <a:srgbClr val="000000"/>
                  </a:solidFill>
                </a:uFill>
                <a:latin typeface="Hoefler Text"/>
                <a:ea typeface="Hoefler Text"/>
                <a:cs typeface="Hoefler Text"/>
                <a:sym typeface="Hoefler Text"/>
              </a:defRPr>
            </a:pPr>
            <a:r>
              <a:rPr lang="en-US" sz="3600" b="1" dirty="0">
                <a:uFill>
                  <a:solidFill>
                    <a:srgbClr val="2A2A2A"/>
                  </a:solidFill>
                </a:uFill>
              </a:rPr>
              <a:t>Student-Content Examples:</a:t>
            </a:r>
          </a:p>
          <a:p>
            <a:pPr marL="374904" indent="-187452" defTabSz="187452">
              <a:spcBef>
                <a:spcPts val="0"/>
              </a:spcBef>
              <a:buSzTx/>
              <a:buNone/>
              <a:tabLst>
                <a:tab pos="50800" algn="l"/>
                <a:tab pos="177800" algn="l"/>
              </a:tabLst>
              <a:defRPr sz="1230">
                <a:uFill>
                  <a:solidFill>
                    <a:srgbClr val="000000"/>
                  </a:solidFill>
                </a:uFill>
                <a:latin typeface="Hoefler Text"/>
                <a:ea typeface="Hoefler Text"/>
                <a:cs typeface="Hoefler Text"/>
                <a:sym typeface="Hoefler Text"/>
              </a:defRPr>
            </a:pPr>
            <a:r>
              <a:rPr lang="en-US" sz="3600" dirty="0">
                <a:uFill>
                  <a:solidFill>
                    <a:srgbClr val="2A2A2A"/>
                  </a:solidFill>
                </a:uFill>
              </a:rPr>
              <a:t>	•  Synchronous/Asynchronous ADA compliant Modules/Lessons </a:t>
            </a:r>
            <a:r>
              <a:rPr lang="en-US" sz="3600" b="1" dirty="0">
                <a:uFill>
                  <a:solidFill>
                    <a:srgbClr val="2A2A2A"/>
                  </a:solidFill>
                </a:uFill>
              </a:rPr>
              <a:t>within the CMS</a:t>
            </a:r>
          </a:p>
          <a:p>
            <a:pPr marL="468630" indent="-93726" defTabSz="187452">
              <a:spcBef>
                <a:spcPts val="0"/>
              </a:spcBef>
              <a:buSzPct val="100000"/>
              <a:buFont typeface="Hoefler Text"/>
              <a:tabLst>
                <a:tab pos="50800" algn="l"/>
                <a:tab pos="177800" algn="l"/>
                <a:tab pos="457200" algn="l"/>
              </a:tabLst>
              <a:defRPr sz="1230">
                <a:uFill>
                  <a:solidFill>
                    <a:srgbClr val="000000"/>
                  </a:solidFill>
                </a:uFill>
                <a:latin typeface="Hoefler Text"/>
                <a:ea typeface="Hoefler Text"/>
                <a:cs typeface="Hoefler Text"/>
                <a:sym typeface="Hoefler Text"/>
              </a:defRPr>
            </a:pPr>
            <a:r>
              <a:rPr lang="en-US" sz="3600" dirty="0"/>
              <a:t> </a:t>
            </a:r>
            <a:r>
              <a:rPr lang="en-US" sz="3600" dirty="0">
                <a:uFill>
                  <a:solidFill>
                    <a:srgbClr val="2A2A2A"/>
                  </a:solidFill>
                </a:uFill>
              </a:rPr>
              <a:t>Synchronous ADA compliant Lectures (recorded/streaming/chat) </a:t>
            </a:r>
          </a:p>
          <a:p>
            <a:pPr marL="468630" indent="-93726" defTabSz="187452">
              <a:spcBef>
                <a:spcPts val="0"/>
              </a:spcBef>
              <a:buSzPct val="100000"/>
              <a:buFont typeface="Hoefler Text"/>
              <a:tabLst>
                <a:tab pos="50800" algn="l"/>
                <a:tab pos="177800" algn="l"/>
                <a:tab pos="457200" algn="l"/>
              </a:tabLst>
              <a:defRPr sz="1230">
                <a:uFill>
                  <a:solidFill>
                    <a:srgbClr val="000000"/>
                  </a:solidFill>
                </a:uFill>
                <a:latin typeface="Hoefler Text"/>
                <a:ea typeface="Hoefler Text"/>
                <a:cs typeface="Hoefler Text"/>
                <a:sym typeface="Hoefler Text"/>
              </a:defRPr>
            </a:pPr>
            <a:r>
              <a:rPr lang="en-US" sz="3600" dirty="0">
                <a:uFill>
                  <a:solidFill>
                    <a:srgbClr val="2A2A2A"/>
                  </a:solidFill>
                </a:uFill>
              </a:rPr>
              <a:t> Transcribed audio files</a:t>
            </a:r>
          </a:p>
          <a:p>
            <a:pPr marL="468630" indent="-93726" defTabSz="187452">
              <a:spcBef>
                <a:spcPts val="0"/>
              </a:spcBef>
              <a:buSzPct val="100000"/>
              <a:buFont typeface="Hoefler Text"/>
              <a:tabLst>
                <a:tab pos="50800" algn="l"/>
                <a:tab pos="177800" algn="l"/>
                <a:tab pos="457200" algn="l"/>
              </a:tabLst>
              <a:defRPr sz="1230">
                <a:uFill>
                  <a:solidFill>
                    <a:srgbClr val="000000"/>
                  </a:solidFill>
                </a:uFill>
                <a:latin typeface="Hoefler Text"/>
                <a:ea typeface="Hoefler Text"/>
                <a:cs typeface="Hoefler Text"/>
                <a:sym typeface="Hoefler Text"/>
              </a:defRPr>
            </a:pPr>
            <a:r>
              <a:rPr lang="en-US" sz="3600" dirty="0">
                <a:uFill>
                  <a:solidFill>
                    <a:srgbClr val="2A2A2A"/>
                  </a:solidFill>
                </a:uFill>
              </a:rPr>
              <a:t> Closed Captioned Podcasts/webinars/screencasts</a:t>
            </a:r>
          </a:p>
          <a:p>
            <a:pPr marL="468630" indent="-93726" defTabSz="187452">
              <a:spcBef>
                <a:spcPts val="0"/>
              </a:spcBef>
              <a:buSzPct val="100000"/>
              <a:buFont typeface="Hoefler Text"/>
              <a:tabLst>
                <a:tab pos="50800" algn="l"/>
                <a:tab pos="177800" algn="l"/>
                <a:tab pos="457200" algn="l"/>
              </a:tabLst>
              <a:defRPr sz="1230">
                <a:uFill>
                  <a:solidFill>
                    <a:srgbClr val="000000"/>
                  </a:solidFill>
                </a:uFill>
                <a:latin typeface="Hoefler Text"/>
                <a:ea typeface="Hoefler Text"/>
                <a:cs typeface="Hoefler Text"/>
                <a:sym typeface="Hoefler Text"/>
              </a:defRPr>
            </a:pPr>
            <a:r>
              <a:rPr lang="en-US" sz="3600" dirty="0">
                <a:uFill>
                  <a:solidFill>
                    <a:srgbClr val="2A2A2A"/>
                  </a:solidFill>
                </a:uFill>
              </a:rPr>
              <a:t> Closed Captioned Videoconferencing/</a:t>
            </a:r>
            <a:r>
              <a:rPr lang="en-US" sz="3600" dirty="0" err="1">
                <a:uFill>
                  <a:solidFill>
                    <a:srgbClr val="2A2A2A"/>
                  </a:solidFill>
                </a:uFill>
              </a:rPr>
              <a:t>CCCConfer</a:t>
            </a:r>
            <a:endParaRPr lang="en-US" sz="3600" dirty="0">
              <a:uFill>
                <a:solidFill>
                  <a:srgbClr val="2A2A2A"/>
                </a:solidFill>
              </a:uFill>
            </a:endParaRPr>
          </a:p>
          <a:p>
            <a:pPr marL="468630" indent="-93726" defTabSz="187452">
              <a:spcBef>
                <a:spcPts val="0"/>
              </a:spcBef>
              <a:buSzPct val="100000"/>
              <a:buFont typeface="Hoefler Text"/>
              <a:tabLst>
                <a:tab pos="50800" algn="l"/>
                <a:tab pos="177800" algn="l"/>
                <a:tab pos="457200" algn="l"/>
              </a:tabLst>
              <a:defRPr sz="1230">
                <a:uFill>
                  <a:solidFill>
                    <a:srgbClr val="000000"/>
                  </a:solidFill>
                </a:uFill>
                <a:latin typeface="Hoefler Text"/>
                <a:ea typeface="Hoefler Text"/>
                <a:cs typeface="Hoefler Text"/>
                <a:sym typeface="Hoefler Text"/>
              </a:defRPr>
            </a:pPr>
            <a:r>
              <a:rPr lang="en-US" sz="3600" dirty="0">
                <a:uFill>
                  <a:solidFill>
                    <a:srgbClr val="2A2A2A"/>
                  </a:solidFill>
                </a:uFill>
              </a:rPr>
              <a:t> Discussion Boards </a:t>
            </a:r>
            <a:r>
              <a:rPr lang="en-US" sz="3600" b="1" dirty="0">
                <a:uFill>
                  <a:solidFill>
                    <a:srgbClr val="2A2A2A"/>
                  </a:solidFill>
                </a:uFill>
              </a:rPr>
              <a:t>within the CMS</a:t>
            </a:r>
            <a:endParaRPr lang="en-US" sz="3600" dirty="0">
              <a:uFill>
                <a:solidFill>
                  <a:srgbClr val="2A2A2A"/>
                </a:solidFill>
              </a:uFill>
            </a:endParaRPr>
          </a:p>
          <a:p>
            <a:pPr marL="468630" indent="-93726" defTabSz="187452">
              <a:spcBef>
                <a:spcPts val="0"/>
              </a:spcBef>
              <a:buSzPct val="100000"/>
              <a:buFont typeface="Hoefler Text"/>
              <a:tabLst>
                <a:tab pos="50800" algn="l"/>
                <a:tab pos="177800" algn="l"/>
                <a:tab pos="457200" algn="l"/>
              </a:tabLst>
              <a:defRPr sz="1230">
                <a:uFill>
                  <a:solidFill>
                    <a:srgbClr val="000000"/>
                  </a:solidFill>
                </a:uFill>
                <a:latin typeface="Hoefler Text"/>
                <a:ea typeface="Hoefler Text"/>
                <a:cs typeface="Hoefler Text"/>
                <a:sym typeface="Hoefler Text"/>
              </a:defRPr>
            </a:pPr>
            <a:r>
              <a:rPr lang="en-US" sz="3600" dirty="0">
                <a:uFill>
                  <a:solidFill>
                    <a:srgbClr val="2A2A2A"/>
                  </a:solidFill>
                </a:uFill>
              </a:rPr>
              <a:t> ADA Compliant 3rd party auxiliary platforms (You must be prepared to allow the accreditation team member in your 3rd party platform if requested)</a:t>
            </a:r>
          </a:p>
          <a:p>
            <a:pPr marL="187452" indent="0" defTabSz="187452">
              <a:spcBef>
                <a:spcPts val="0"/>
              </a:spcBef>
              <a:buSzTx/>
              <a:buNone/>
              <a:defRPr sz="1230">
                <a:uFill>
                  <a:solidFill>
                    <a:srgbClr val="000000"/>
                  </a:solidFill>
                </a:uFill>
                <a:latin typeface="Hoefler Text"/>
                <a:ea typeface="Hoefler Text"/>
                <a:cs typeface="Hoefler Text"/>
                <a:sym typeface="Hoefler Text"/>
              </a:defRPr>
            </a:pPr>
            <a:r>
              <a:rPr lang="en-US" sz="3600" b="1" dirty="0">
                <a:uFill>
                  <a:solidFill>
                    <a:srgbClr val="2A2A2A"/>
                  </a:solidFill>
                </a:uFill>
              </a:rPr>
              <a:t>Student-Interface (CANVAS) Examples:</a:t>
            </a:r>
          </a:p>
          <a:p>
            <a:pPr marL="374904" indent="-187452" defTabSz="187452">
              <a:spcBef>
                <a:spcPts val="0"/>
              </a:spcBef>
              <a:buSzTx/>
              <a:buNone/>
              <a:tabLst>
                <a:tab pos="50800" algn="l"/>
                <a:tab pos="177800" algn="l"/>
              </a:tabLst>
              <a:defRPr sz="1230">
                <a:uFill>
                  <a:solidFill>
                    <a:srgbClr val="000000"/>
                  </a:solidFill>
                </a:uFill>
                <a:latin typeface="Hoefler Text"/>
                <a:ea typeface="Hoefler Text"/>
                <a:cs typeface="Hoefler Text"/>
                <a:sym typeface="Hoefler Text"/>
              </a:defRPr>
            </a:pPr>
            <a:r>
              <a:rPr lang="en-US" sz="3600" dirty="0">
                <a:uFill>
                  <a:solidFill>
                    <a:srgbClr val="2A2A2A"/>
                  </a:solidFill>
                </a:uFill>
              </a:rPr>
              <a:t>	•  Technology devices</a:t>
            </a:r>
          </a:p>
          <a:p>
            <a:pPr marL="374904" indent="-187452" defTabSz="187452">
              <a:spcBef>
                <a:spcPts val="0"/>
              </a:spcBef>
              <a:buSzTx/>
              <a:buNone/>
              <a:tabLst>
                <a:tab pos="50800" algn="l"/>
                <a:tab pos="177800" algn="l"/>
              </a:tabLst>
              <a:defRPr sz="1230">
                <a:uFill>
                  <a:solidFill>
                    <a:srgbClr val="000000"/>
                  </a:solidFill>
                </a:uFill>
                <a:latin typeface="Hoefler Text"/>
                <a:ea typeface="Hoefler Text"/>
                <a:cs typeface="Hoefler Text"/>
                <a:sym typeface="Hoefler Text"/>
              </a:defRPr>
            </a:pPr>
            <a:r>
              <a:rPr lang="en-US" sz="3600" dirty="0">
                <a:uFill>
                  <a:solidFill>
                    <a:srgbClr val="2A2A2A"/>
                  </a:solidFill>
                </a:uFill>
              </a:rPr>
              <a:t>	•  Internet browsers</a:t>
            </a:r>
          </a:p>
          <a:p>
            <a:pPr marL="374904" indent="-187452" defTabSz="187452">
              <a:spcBef>
                <a:spcPts val="0"/>
              </a:spcBef>
              <a:buSzTx/>
              <a:buNone/>
              <a:tabLst>
                <a:tab pos="50800" algn="l"/>
                <a:tab pos="177800" algn="l"/>
              </a:tabLst>
              <a:defRPr sz="1230">
                <a:uFill>
                  <a:solidFill>
                    <a:srgbClr val="000000"/>
                  </a:solidFill>
                </a:uFill>
                <a:latin typeface="Hoefler Text"/>
                <a:ea typeface="Hoefler Text"/>
                <a:cs typeface="Hoefler Text"/>
                <a:sym typeface="Hoefler Text"/>
              </a:defRPr>
            </a:pPr>
            <a:r>
              <a:rPr lang="en-US" sz="3600" dirty="0">
                <a:uFill>
                  <a:solidFill>
                    <a:srgbClr val="2A2A2A"/>
                  </a:solidFill>
                </a:uFill>
              </a:rPr>
              <a:t>	•  Software applications</a:t>
            </a:r>
          </a:p>
          <a:p>
            <a:pPr marL="374904" indent="-187452" defTabSz="187452">
              <a:spcBef>
                <a:spcPts val="0"/>
              </a:spcBef>
              <a:buSzTx/>
              <a:buNone/>
              <a:tabLst>
                <a:tab pos="50800" algn="l"/>
                <a:tab pos="177800" algn="l"/>
              </a:tabLst>
              <a:defRPr sz="1230">
                <a:uFill>
                  <a:solidFill>
                    <a:srgbClr val="000000"/>
                  </a:solidFill>
                </a:uFill>
                <a:latin typeface="Hoefler Text"/>
                <a:ea typeface="Hoefler Text"/>
                <a:cs typeface="Hoefler Text"/>
                <a:sym typeface="Hoefler Text"/>
              </a:defRPr>
            </a:pPr>
            <a:r>
              <a:rPr lang="en-US" sz="3600" dirty="0">
                <a:uFill>
                  <a:solidFill>
                    <a:srgbClr val="2A2A2A"/>
                  </a:solidFill>
                </a:uFill>
              </a:rPr>
              <a:t>	•  Modules/Lessons </a:t>
            </a:r>
            <a:r>
              <a:rPr lang="en-US" sz="3600" b="1" dirty="0">
                <a:uFill>
                  <a:solidFill>
                    <a:srgbClr val="2A2A2A"/>
                  </a:solidFill>
                </a:uFill>
              </a:rPr>
              <a:t>within the CMS</a:t>
            </a:r>
          </a:p>
          <a:p>
            <a:pPr marL="374904" indent="-187452" defTabSz="187452">
              <a:spcBef>
                <a:spcPts val="0"/>
              </a:spcBef>
              <a:buSzTx/>
              <a:buNone/>
              <a:tabLst>
                <a:tab pos="50800" algn="l"/>
                <a:tab pos="177800" algn="l"/>
              </a:tabLst>
              <a:defRPr sz="1230">
                <a:uFill>
                  <a:solidFill>
                    <a:srgbClr val="000000"/>
                  </a:solidFill>
                </a:uFill>
                <a:latin typeface="Hoefler Text"/>
                <a:ea typeface="Hoefler Text"/>
                <a:cs typeface="Hoefler Text"/>
                <a:sym typeface="Hoefler Text"/>
              </a:defRPr>
            </a:pPr>
            <a:r>
              <a:rPr lang="en-US" sz="3600" dirty="0">
                <a:uFill>
                  <a:solidFill>
                    <a:srgbClr val="2A2A2A"/>
                  </a:solidFill>
                </a:uFill>
              </a:rPr>
              <a:t>	•  Discussion boards </a:t>
            </a:r>
            <a:r>
              <a:rPr lang="en-US" sz="3600" b="1" dirty="0">
                <a:uFill>
                  <a:solidFill>
                    <a:srgbClr val="2A2A2A"/>
                  </a:solidFill>
                </a:uFill>
              </a:rPr>
              <a:t>within the CMS</a:t>
            </a:r>
          </a:p>
          <a:p>
            <a:pPr marL="468630" indent="-93726" defTabSz="187452">
              <a:spcBef>
                <a:spcPts val="0"/>
              </a:spcBef>
              <a:buSzPct val="100000"/>
              <a:buFont typeface="Hoefler Text"/>
              <a:tabLst>
                <a:tab pos="50800" algn="l"/>
                <a:tab pos="177800" algn="l"/>
                <a:tab pos="457200" algn="l"/>
              </a:tabLst>
              <a:defRPr sz="1230">
                <a:uFill>
                  <a:solidFill>
                    <a:srgbClr val="000000"/>
                  </a:solidFill>
                </a:uFill>
                <a:latin typeface="Hoefler Text"/>
                <a:ea typeface="Hoefler Text"/>
                <a:cs typeface="Hoefler Text"/>
                <a:sym typeface="Hoefler Text"/>
              </a:defRPr>
            </a:pPr>
            <a:r>
              <a:rPr lang="en-US" sz="3600" dirty="0"/>
              <a:t> </a:t>
            </a:r>
            <a:r>
              <a:rPr lang="en-US" sz="3600" dirty="0">
                <a:uFill>
                  <a:solidFill>
                    <a:srgbClr val="2A2A2A"/>
                  </a:solidFill>
                </a:uFill>
              </a:rPr>
              <a:t>Other CMS Activities   </a:t>
            </a:r>
          </a:p>
          <a:p>
            <a:endParaRPr lang="en-US" dirty="0"/>
          </a:p>
        </p:txBody>
      </p:sp>
    </p:spTree>
    <p:extLst>
      <p:ext uri="{BB962C8B-B14F-4D97-AF65-F5344CB8AC3E}">
        <p14:creationId xmlns:p14="http://schemas.microsoft.com/office/powerpoint/2010/main" val="2890905874"/>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Shape 131"/>
          <p:cNvSpPr>
            <a:spLocks noGrp="1"/>
          </p:cNvSpPr>
          <p:nvPr>
            <p:ph type="title"/>
          </p:nvPr>
        </p:nvSpPr>
        <p:spPr>
          <a:xfrm>
            <a:off x="952500" y="-76200"/>
            <a:ext cx="11099800" cy="2159000"/>
          </a:xfrm>
          <a:prstGeom prst="rect">
            <a:avLst/>
          </a:prstGeom>
        </p:spPr>
        <p:txBody>
          <a:bodyPr/>
          <a:lstStyle/>
          <a:p>
            <a:r>
              <a:t>Accessibility </a:t>
            </a:r>
          </a:p>
        </p:txBody>
      </p:sp>
      <p:sp>
        <p:nvSpPr>
          <p:cNvPr id="132" name="Shape 132"/>
          <p:cNvSpPr>
            <a:spLocks noGrp="1"/>
          </p:cNvSpPr>
          <p:nvPr>
            <p:ph type="body" idx="1"/>
          </p:nvPr>
        </p:nvSpPr>
        <p:spPr>
          <a:xfrm>
            <a:off x="952500" y="1802358"/>
            <a:ext cx="11099800" cy="7570739"/>
          </a:xfrm>
          <a:prstGeom prst="rect">
            <a:avLst/>
          </a:prstGeom>
        </p:spPr>
        <p:txBody>
          <a:bodyPr>
            <a:noAutofit/>
          </a:bodyPr>
          <a:lstStyle/>
          <a:p>
            <a:pPr marL="114517" indent="-114517" defTabSz="406908">
              <a:spcBef>
                <a:spcPts val="0"/>
              </a:spcBef>
              <a:defRPr sz="1602">
                <a:uFill>
                  <a:solidFill>
                    <a:srgbClr val="000000"/>
                  </a:solidFill>
                </a:uFill>
                <a:latin typeface="Hoefler Text"/>
                <a:ea typeface="Hoefler Text"/>
                <a:cs typeface="Hoefler Text"/>
                <a:sym typeface="Hoefler Text"/>
              </a:defRPr>
            </a:pPr>
            <a:r>
              <a:rPr sz="2800" b="1" dirty="0"/>
              <a:t>Provide all distance education students maximum opportunity to access distance education resources "anytime, anywhere" without the need for outside </a:t>
            </a:r>
            <a:r>
              <a:rPr sz="2800" b="1" dirty="0" smtClean="0"/>
              <a:t>assistance.</a:t>
            </a:r>
            <a:endParaRPr lang="en-US" sz="2800" b="1" dirty="0" smtClean="0"/>
          </a:p>
          <a:p>
            <a:pPr marL="114517" indent="-114517" defTabSz="406908">
              <a:spcBef>
                <a:spcPts val="0"/>
              </a:spcBef>
              <a:defRPr sz="1602">
                <a:uFill>
                  <a:solidFill>
                    <a:srgbClr val="000000"/>
                  </a:solidFill>
                </a:uFill>
                <a:latin typeface="Hoefler Text"/>
                <a:ea typeface="Hoefler Text"/>
                <a:cs typeface="Hoefler Text"/>
                <a:sym typeface="Hoefler Text"/>
              </a:defRPr>
            </a:pPr>
            <a:endParaRPr lang="en-US" sz="2800" b="1" dirty="0"/>
          </a:p>
          <a:p>
            <a:pPr marL="114517" indent="-114517" defTabSz="406908">
              <a:spcBef>
                <a:spcPts val="0"/>
              </a:spcBef>
              <a:defRPr sz="1602">
                <a:uFill>
                  <a:solidFill>
                    <a:srgbClr val="000000"/>
                  </a:solidFill>
                </a:uFill>
                <a:latin typeface="Hoefler Text"/>
                <a:ea typeface="Hoefler Text"/>
                <a:cs typeface="Hoefler Text"/>
                <a:sym typeface="Hoefler Text"/>
              </a:defRPr>
            </a:pPr>
            <a:r>
              <a:rPr sz="2800" dirty="0" smtClean="0"/>
              <a:t>Criteria </a:t>
            </a:r>
            <a:r>
              <a:rPr sz="2800" dirty="0"/>
              <a:t>is organized around the following four principles, which lay the foundation necessary for anyone to access and use Web content. Anyone who wants to use the Web must have content that is</a:t>
            </a:r>
            <a:r>
              <a:rPr sz="2800" dirty="0" smtClean="0"/>
              <a:t>:</a:t>
            </a:r>
            <a:endParaRPr lang="en-US" sz="2800" dirty="0" smtClean="0"/>
          </a:p>
          <a:p>
            <a:pPr marL="114517" indent="-114517" defTabSz="406908">
              <a:spcBef>
                <a:spcPts val="0"/>
              </a:spcBef>
              <a:defRPr sz="1602">
                <a:uFill>
                  <a:solidFill>
                    <a:srgbClr val="000000"/>
                  </a:solidFill>
                </a:uFill>
                <a:latin typeface="Hoefler Text"/>
                <a:ea typeface="Hoefler Text"/>
                <a:cs typeface="Hoefler Text"/>
                <a:sym typeface="Hoefler Text"/>
              </a:defRPr>
            </a:pPr>
            <a:endParaRPr lang="en-US" sz="2800" b="1" dirty="0">
              <a:solidFill>
                <a:srgbClr val="000000"/>
              </a:solidFill>
            </a:endParaRPr>
          </a:p>
          <a:p>
            <a:pPr marL="114517" indent="-114517" defTabSz="406908">
              <a:spcBef>
                <a:spcPts val="0"/>
              </a:spcBef>
              <a:defRPr sz="1602">
                <a:uFill>
                  <a:solidFill>
                    <a:srgbClr val="000000"/>
                  </a:solidFill>
                </a:uFill>
                <a:latin typeface="Hoefler Text"/>
                <a:ea typeface="Hoefler Text"/>
                <a:cs typeface="Hoefler Text"/>
                <a:sym typeface="Hoefler Text"/>
              </a:defRPr>
            </a:pPr>
            <a:r>
              <a:rPr sz="2800" b="1" dirty="0" smtClean="0">
                <a:solidFill>
                  <a:srgbClr val="000000"/>
                </a:solidFill>
              </a:rPr>
              <a:t>1</a:t>
            </a:r>
            <a:r>
              <a:rPr sz="2800" b="1" dirty="0">
                <a:solidFill>
                  <a:srgbClr val="000000"/>
                </a:solidFill>
              </a:rPr>
              <a:t>.  Perceivable</a:t>
            </a:r>
            <a:r>
              <a:rPr sz="2800" dirty="0">
                <a:solidFill>
                  <a:srgbClr val="000000"/>
                </a:solidFill>
              </a:rPr>
              <a:t>: </a:t>
            </a:r>
            <a:r>
              <a:rPr sz="2800" dirty="0"/>
              <a:t>Information and user interface components must be presentable to users in ways they have the ability to comprehend (it can't be invisible to all of their senses), e.g.:</a:t>
            </a:r>
          </a:p>
          <a:p>
            <a:pPr marL="1220723" indent="-406908" defTabSz="406908">
              <a:spcBef>
                <a:spcPts val="0"/>
              </a:spcBef>
              <a:buSzTx/>
              <a:buNone/>
              <a:tabLst>
                <a:tab pos="114300" algn="l"/>
                <a:tab pos="406400" algn="l"/>
              </a:tabLst>
              <a:defRPr sz="1602">
                <a:uFill>
                  <a:solidFill>
                    <a:srgbClr val="000000"/>
                  </a:solidFill>
                </a:uFill>
                <a:latin typeface="Hoefler Text"/>
                <a:ea typeface="Hoefler Text"/>
                <a:cs typeface="Hoefler Text"/>
                <a:sym typeface="Hoefler Text"/>
              </a:defRPr>
            </a:pPr>
            <a:r>
              <a:rPr sz="2800" dirty="0"/>
              <a:t>	</a:t>
            </a:r>
            <a:r>
              <a:rPr sz="2800" dirty="0">
                <a:latin typeface="Arial Unicode MS"/>
                <a:ea typeface="Arial Unicode MS"/>
                <a:cs typeface="Arial Unicode MS"/>
                <a:sym typeface="Arial Unicode MS"/>
              </a:rPr>
              <a:t>◦</a:t>
            </a:r>
            <a:r>
              <a:rPr sz="2800" dirty="0"/>
              <a:t>	Provide text alternatives for non-text content.</a:t>
            </a:r>
          </a:p>
          <a:p>
            <a:pPr marL="1220723" indent="-406908" defTabSz="406908">
              <a:spcBef>
                <a:spcPts val="0"/>
              </a:spcBef>
              <a:buSzTx/>
              <a:buNone/>
              <a:tabLst>
                <a:tab pos="114300" algn="l"/>
                <a:tab pos="406400" algn="l"/>
              </a:tabLst>
              <a:defRPr sz="1602">
                <a:uFill>
                  <a:solidFill>
                    <a:srgbClr val="000000"/>
                  </a:solidFill>
                </a:uFill>
                <a:latin typeface="Hoefler Text"/>
                <a:ea typeface="Hoefler Text"/>
                <a:cs typeface="Hoefler Text"/>
                <a:sym typeface="Hoefler Text"/>
              </a:defRPr>
            </a:pPr>
            <a:r>
              <a:rPr sz="2800" dirty="0"/>
              <a:t>	</a:t>
            </a:r>
            <a:r>
              <a:rPr sz="2800" dirty="0">
                <a:latin typeface="Arial Unicode MS"/>
                <a:ea typeface="Arial Unicode MS"/>
                <a:cs typeface="Arial Unicode MS"/>
                <a:sym typeface="Arial Unicode MS"/>
              </a:rPr>
              <a:t>◦</a:t>
            </a:r>
            <a:r>
              <a:rPr sz="2800" dirty="0"/>
              <a:t>	Provide captions and alternatives for audio and video content.</a:t>
            </a:r>
          </a:p>
          <a:p>
            <a:pPr marL="1220723" indent="-406908" defTabSz="406908">
              <a:spcBef>
                <a:spcPts val="0"/>
              </a:spcBef>
              <a:buSzTx/>
              <a:buNone/>
              <a:tabLst>
                <a:tab pos="114300" algn="l"/>
                <a:tab pos="406400" algn="l"/>
              </a:tabLst>
              <a:defRPr sz="1602">
                <a:uFill>
                  <a:solidFill>
                    <a:srgbClr val="000000"/>
                  </a:solidFill>
                </a:uFill>
                <a:latin typeface="Hoefler Text"/>
                <a:ea typeface="Hoefler Text"/>
                <a:cs typeface="Hoefler Text"/>
                <a:sym typeface="Hoefler Text"/>
              </a:defRPr>
            </a:pPr>
            <a:r>
              <a:rPr sz="2800" dirty="0"/>
              <a:t>	</a:t>
            </a:r>
            <a:r>
              <a:rPr sz="2800" dirty="0">
                <a:latin typeface="Arial Unicode MS"/>
                <a:ea typeface="Arial Unicode MS"/>
                <a:cs typeface="Arial Unicode MS"/>
                <a:sym typeface="Arial Unicode MS"/>
              </a:rPr>
              <a:t>◦</a:t>
            </a:r>
            <a:r>
              <a:rPr sz="2800" dirty="0"/>
              <a:t>	Make content adaptable; and make it available to assistive technologies.</a:t>
            </a:r>
          </a:p>
          <a:p>
            <a:pPr marL="1220723" indent="-406908" defTabSz="406908">
              <a:spcBef>
                <a:spcPts val="0"/>
              </a:spcBef>
              <a:buSzTx/>
              <a:buNone/>
              <a:tabLst>
                <a:tab pos="114300" algn="l"/>
                <a:tab pos="406400" algn="l"/>
              </a:tabLst>
              <a:defRPr sz="1602">
                <a:uFill>
                  <a:solidFill>
                    <a:srgbClr val="000000"/>
                  </a:solidFill>
                </a:uFill>
                <a:latin typeface="Hoefler Text"/>
                <a:ea typeface="Hoefler Text"/>
                <a:cs typeface="Hoefler Text"/>
                <a:sym typeface="Hoefler Text"/>
              </a:defRPr>
            </a:pPr>
            <a:r>
              <a:rPr sz="2800" dirty="0"/>
              <a:t>	</a:t>
            </a:r>
            <a:r>
              <a:rPr sz="2800" dirty="0">
                <a:latin typeface="Arial Unicode MS"/>
                <a:ea typeface="Arial Unicode MS"/>
                <a:cs typeface="Arial Unicode MS"/>
                <a:sym typeface="Arial Unicode MS"/>
              </a:rPr>
              <a:t>◦</a:t>
            </a:r>
            <a:r>
              <a:rPr sz="2800" dirty="0"/>
              <a:t>	Use sufficient contrast to make things easy to see and hear</a:t>
            </a:r>
            <a:r>
              <a:rPr sz="2800" dirty="0" smtClean="0"/>
              <a:t>.</a:t>
            </a:r>
            <a:endParaRPr sz="2800" dirty="0"/>
          </a:p>
        </p:txBody>
      </p:sp>
    </p:spTree>
  </p:cSld>
  <p:clrMapOvr>
    <a:masterClrMapping/>
  </p:clrMapOvr>
  <p:transition xmlns:p14="http://schemas.microsoft.com/office/powerpoint/2010/mai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Accessibility (Continued)</a:t>
            </a:r>
            <a:endParaRPr lang="en-US" dirty="0"/>
          </a:p>
        </p:txBody>
      </p:sp>
      <p:sp>
        <p:nvSpPr>
          <p:cNvPr id="3" name="Text Placeholder 2"/>
          <p:cNvSpPr>
            <a:spLocks noGrp="1"/>
          </p:cNvSpPr>
          <p:nvPr>
            <p:ph type="body" idx="1"/>
          </p:nvPr>
        </p:nvSpPr>
        <p:spPr>
          <a:xfrm>
            <a:off x="56203" y="2275840"/>
            <a:ext cx="11704320" cy="6935893"/>
          </a:xfrm>
        </p:spPr>
        <p:txBody>
          <a:bodyPr/>
          <a:lstStyle/>
          <a:p>
            <a:pPr marL="813816" indent="0" defTabSz="406908">
              <a:spcBef>
                <a:spcPts val="0"/>
              </a:spcBef>
              <a:buSzTx/>
              <a:buNone/>
              <a:defRPr sz="1602">
                <a:uFill>
                  <a:solidFill>
                    <a:srgbClr val="000000"/>
                  </a:solidFill>
                </a:uFill>
                <a:latin typeface="Hoefler Text"/>
                <a:ea typeface="Hoefler Text"/>
                <a:cs typeface="Hoefler Text"/>
                <a:sym typeface="Hoefler Text"/>
              </a:defRPr>
            </a:pPr>
            <a:r>
              <a:rPr lang="en-US" sz="4000" dirty="0"/>
              <a:t>Anyone who wants to use the Web must have content that is:</a:t>
            </a:r>
          </a:p>
          <a:p>
            <a:pPr marL="813816" indent="0" defTabSz="406908">
              <a:spcBef>
                <a:spcPts val="0"/>
              </a:spcBef>
              <a:buSzTx/>
              <a:buNone/>
              <a:defRPr sz="1602">
                <a:uFill>
                  <a:solidFill>
                    <a:srgbClr val="000000"/>
                  </a:solidFill>
                </a:uFill>
                <a:latin typeface="Hoefler Text"/>
                <a:ea typeface="Hoefler Text"/>
                <a:cs typeface="Hoefler Text"/>
                <a:sym typeface="Hoefler Text"/>
              </a:defRPr>
            </a:pPr>
            <a:endParaRPr lang="en-US" sz="4000" b="1" dirty="0">
              <a:solidFill>
                <a:srgbClr val="000000"/>
              </a:solidFill>
            </a:endParaRPr>
          </a:p>
          <a:p>
            <a:pPr marL="813816" indent="0" defTabSz="406908">
              <a:spcBef>
                <a:spcPts val="0"/>
              </a:spcBef>
              <a:buSzTx/>
              <a:buNone/>
              <a:defRPr sz="1602">
                <a:uFill>
                  <a:solidFill>
                    <a:srgbClr val="000000"/>
                  </a:solidFill>
                </a:uFill>
                <a:latin typeface="Hoefler Text"/>
                <a:ea typeface="Hoefler Text"/>
                <a:cs typeface="Hoefler Text"/>
                <a:sym typeface="Hoefler Text"/>
              </a:defRPr>
            </a:pPr>
            <a:r>
              <a:rPr lang="en-US" sz="4000" b="1" dirty="0" smtClean="0">
                <a:solidFill>
                  <a:srgbClr val="000000"/>
                </a:solidFill>
              </a:rPr>
              <a:t>2</a:t>
            </a:r>
            <a:r>
              <a:rPr lang="en-US" sz="4000" b="1" dirty="0">
                <a:solidFill>
                  <a:srgbClr val="000000"/>
                </a:solidFill>
              </a:rPr>
              <a:t>.  Operable:</a:t>
            </a:r>
            <a:r>
              <a:rPr lang="en-US" sz="4000" dirty="0">
                <a:solidFill>
                  <a:srgbClr val="000000"/>
                </a:solidFill>
              </a:rPr>
              <a:t> </a:t>
            </a:r>
            <a:r>
              <a:rPr lang="en-US" sz="4000" dirty="0"/>
              <a:t>User interface components and navigation cannot require interaction that a user is unable to perform, e.g.:</a:t>
            </a:r>
          </a:p>
          <a:p>
            <a:pPr marL="1220723" indent="-406908" defTabSz="406908">
              <a:spcBef>
                <a:spcPts val="0"/>
              </a:spcBef>
              <a:buSzTx/>
              <a:buNone/>
              <a:tabLst>
                <a:tab pos="114300" algn="l"/>
                <a:tab pos="406400" algn="l"/>
              </a:tabLst>
              <a:defRPr sz="1602">
                <a:uFill>
                  <a:solidFill>
                    <a:srgbClr val="000000"/>
                  </a:solidFill>
                </a:uFill>
                <a:latin typeface="Hoefler Text"/>
                <a:ea typeface="Hoefler Text"/>
                <a:cs typeface="Hoefler Text"/>
                <a:sym typeface="Hoefler Text"/>
              </a:defRPr>
            </a:pPr>
            <a:r>
              <a:rPr lang="en-US" sz="4000" dirty="0"/>
              <a:t>	</a:t>
            </a:r>
            <a:r>
              <a:rPr lang="en-US" sz="4000" dirty="0">
                <a:latin typeface="Arial Unicode MS"/>
                <a:ea typeface="Arial Unicode MS"/>
                <a:cs typeface="Arial Unicode MS"/>
                <a:sym typeface="Arial Unicode MS"/>
              </a:rPr>
              <a:t>◦</a:t>
            </a:r>
            <a:r>
              <a:rPr lang="en-US" sz="4000" dirty="0"/>
              <a:t>	Make all functionality keyboard accessible.</a:t>
            </a:r>
          </a:p>
          <a:p>
            <a:pPr marL="1220723" indent="-406908" defTabSz="406908">
              <a:spcBef>
                <a:spcPts val="0"/>
              </a:spcBef>
              <a:buSzTx/>
              <a:buNone/>
              <a:tabLst>
                <a:tab pos="114300" algn="l"/>
                <a:tab pos="406400" algn="l"/>
              </a:tabLst>
              <a:defRPr sz="1602">
                <a:uFill>
                  <a:solidFill>
                    <a:srgbClr val="000000"/>
                  </a:solidFill>
                </a:uFill>
                <a:latin typeface="Hoefler Text"/>
                <a:ea typeface="Hoefler Text"/>
                <a:cs typeface="Hoefler Text"/>
                <a:sym typeface="Hoefler Text"/>
              </a:defRPr>
            </a:pPr>
            <a:r>
              <a:rPr lang="en-US" sz="4000" dirty="0"/>
              <a:t>	</a:t>
            </a:r>
            <a:r>
              <a:rPr lang="en-US" sz="4000" dirty="0">
                <a:latin typeface="Arial Unicode MS"/>
                <a:ea typeface="Arial Unicode MS"/>
                <a:cs typeface="Arial Unicode MS"/>
                <a:sym typeface="Arial Unicode MS"/>
              </a:rPr>
              <a:t>◦</a:t>
            </a:r>
            <a:r>
              <a:rPr lang="en-US" sz="4000" dirty="0"/>
              <a:t>	Give users enough time to read and use content.</a:t>
            </a:r>
          </a:p>
          <a:p>
            <a:pPr marL="1220723" indent="-406908" defTabSz="406908">
              <a:spcBef>
                <a:spcPts val="0"/>
              </a:spcBef>
              <a:buSzTx/>
              <a:buNone/>
              <a:tabLst>
                <a:tab pos="114300" algn="l"/>
                <a:tab pos="406400" algn="l"/>
              </a:tabLst>
              <a:defRPr sz="1602">
                <a:uFill>
                  <a:solidFill>
                    <a:srgbClr val="000000"/>
                  </a:solidFill>
                </a:uFill>
                <a:latin typeface="Hoefler Text"/>
                <a:ea typeface="Hoefler Text"/>
                <a:cs typeface="Hoefler Text"/>
                <a:sym typeface="Hoefler Text"/>
              </a:defRPr>
            </a:pPr>
            <a:r>
              <a:rPr lang="en-US" sz="4000" dirty="0"/>
              <a:t>	</a:t>
            </a:r>
            <a:r>
              <a:rPr lang="en-US" sz="4000" dirty="0">
                <a:latin typeface="Arial Unicode MS"/>
                <a:ea typeface="Arial Unicode MS"/>
                <a:cs typeface="Arial Unicode MS"/>
                <a:sym typeface="Arial Unicode MS"/>
              </a:rPr>
              <a:t>◦</a:t>
            </a:r>
            <a:r>
              <a:rPr lang="en-US" sz="4000" dirty="0"/>
              <a:t>	Do not use content that may cause seizures.</a:t>
            </a:r>
          </a:p>
          <a:p>
            <a:pPr marL="1220723" indent="-406908" defTabSz="406908">
              <a:spcBef>
                <a:spcPts val="0"/>
              </a:spcBef>
              <a:buSzTx/>
              <a:buNone/>
              <a:tabLst>
                <a:tab pos="114300" algn="l"/>
                <a:tab pos="406400" algn="l"/>
              </a:tabLst>
              <a:defRPr sz="1602">
                <a:uFill>
                  <a:solidFill>
                    <a:srgbClr val="000000"/>
                  </a:solidFill>
                </a:uFill>
                <a:latin typeface="Hoefler Text"/>
                <a:ea typeface="Hoefler Text"/>
                <a:cs typeface="Hoefler Text"/>
                <a:sym typeface="Hoefler Text"/>
              </a:defRPr>
            </a:pPr>
            <a:r>
              <a:rPr lang="en-US" sz="4000" dirty="0"/>
              <a:t>	</a:t>
            </a:r>
            <a:r>
              <a:rPr lang="en-US" sz="4000" dirty="0">
                <a:latin typeface="Arial Unicode MS"/>
                <a:ea typeface="Arial Unicode MS"/>
                <a:cs typeface="Arial Unicode MS"/>
                <a:sym typeface="Arial Unicode MS"/>
              </a:rPr>
              <a:t>◦</a:t>
            </a:r>
            <a:r>
              <a:rPr lang="en-US" sz="4000" dirty="0"/>
              <a:t>	Help users navigate and find content.</a:t>
            </a:r>
          </a:p>
          <a:p>
            <a:endParaRPr lang="en-US" dirty="0"/>
          </a:p>
        </p:txBody>
      </p:sp>
    </p:spTree>
    <p:extLst>
      <p:ext uri="{BB962C8B-B14F-4D97-AF65-F5344CB8AC3E}">
        <p14:creationId xmlns:p14="http://schemas.microsoft.com/office/powerpoint/2010/main" val="1611391380"/>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Accessibility (continued)</a:t>
            </a:r>
            <a:endParaRPr lang="en-US" dirty="0"/>
          </a:p>
        </p:txBody>
      </p:sp>
      <p:sp>
        <p:nvSpPr>
          <p:cNvPr id="3" name="Text Placeholder 2"/>
          <p:cNvSpPr>
            <a:spLocks noGrp="1"/>
          </p:cNvSpPr>
          <p:nvPr>
            <p:ph type="body" idx="1"/>
          </p:nvPr>
        </p:nvSpPr>
        <p:spPr/>
        <p:txBody>
          <a:bodyPr>
            <a:normAutofit/>
          </a:bodyPr>
          <a:lstStyle/>
          <a:p>
            <a:pPr marL="0" indent="0" defTabSz="406908">
              <a:spcBef>
                <a:spcPts val="0"/>
              </a:spcBef>
              <a:buNone/>
              <a:defRPr sz="1602">
                <a:uFill>
                  <a:solidFill>
                    <a:srgbClr val="000000"/>
                  </a:solidFill>
                </a:uFill>
                <a:latin typeface="Hoefler Text"/>
                <a:ea typeface="Hoefler Text"/>
                <a:cs typeface="Hoefler Text"/>
                <a:sym typeface="Hoefler Text"/>
              </a:defRPr>
            </a:pPr>
            <a:endParaRPr lang="en-US" sz="3500" b="1" dirty="0">
              <a:solidFill>
                <a:srgbClr val="000000"/>
              </a:solidFill>
              <a:uFill>
                <a:solidFill>
                  <a:srgbClr val="000000"/>
                </a:solidFill>
              </a:uFill>
              <a:latin typeface="Hoefler Text"/>
              <a:ea typeface="Hoefler Text"/>
              <a:cs typeface="Hoefler Text"/>
              <a:sym typeface="Hoefler Text"/>
            </a:endParaRPr>
          </a:p>
          <a:p>
            <a:pPr marL="114517" indent="-114517" defTabSz="406908">
              <a:spcBef>
                <a:spcPts val="0"/>
              </a:spcBef>
              <a:defRPr sz="1602">
                <a:uFill>
                  <a:solidFill>
                    <a:srgbClr val="000000"/>
                  </a:solidFill>
                </a:uFill>
                <a:latin typeface="Hoefler Text"/>
                <a:ea typeface="Hoefler Text"/>
                <a:cs typeface="Hoefler Text"/>
                <a:sym typeface="Hoefler Text"/>
              </a:defRPr>
            </a:pPr>
            <a:r>
              <a:rPr lang="en-US" sz="3500" b="1" dirty="0" smtClean="0">
                <a:solidFill>
                  <a:srgbClr val="000000"/>
                </a:solidFill>
                <a:uFill>
                  <a:solidFill>
                    <a:srgbClr val="000000"/>
                  </a:solidFill>
                </a:uFill>
                <a:latin typeface="Hoefler Text"/>
                <a:ea typeface="Hoefler Text"/>
                <a:cs typeface="Hoefler Text"/>
                <a:sym typeface="Hoefler Text"/>
              </a:rPr>
              <a:t>3</a:t>
            </a:r>
            <a:r>
              <a:rPr lang="en-US" sz="3500" b="1" dirty="0">
                <a:solidFill>
                  <a:srgbClr val="000000"/>
                </a:solidFill>
                <a:uFill>
                  <a:solidFill>
                    <a:srgbClr val="000000"/>
                  </a:solidFill>
                </a:uFill>
                <a:latin typeface="Hoefler Text"/>
                <a:ea typeface="Hoefler Text"/>
                <a:cs typeface="Hoefler Text"/>
                <a:sym typeface="Hoefler Text"/>
              </a:rPr>
              <a:t>. Understandable:</a:t>
            </a:r>
            <a:r>
              <a:rPr lang="en-US" sz="3500" dirty="0">
                <a:solidFill>
                  <a:prstClr val="black"/>
                </a:solidFill>
                <a:uFill>
                  <a:solidFill>
                    <a:srgbClr val="000000"/>
                  </a:solidFill>
                </a:uFill>
                <a:latin typeface="Hoefler Text"/>
                <a:ea typeface="Hoefler Text"/>
                <a:cs typeface="Hoefler Text"/>
                <a:sym typeface="Hoefler Text"/>
              </a:rPr>
              <a:t> Information and the operation of user interface cannot be beyond the users’ comprehension, e.g.:</a:t>
            </a:r>
          </a:p>
          <a:p>
            <a:pPr marL="1220723" lvl="0" indent="-406908" defTabSz="406908">
              <a:buClr>
                <a:srgbClr val="AD0101"/>
              </a:buClr>
              <a:tabLst>
                <a:tab pos="114300" algn="l"/>
                <a:tab pos="406400" algn="l"/>
              </a:tabLst>
              <a:defRPr sz="1602">
                <a:uFill>
                  <a:solidFill>
                    <a:srgbClr val="000000"/>
                  </a:solidFill>
                </a:uFill>
                <a:latin typeface="Hoefler Text"/>
                <a:ea typeface="Hoefler Text"/>
                <a:cs typeface="Hoefler Text"/>
                <a:sym typeface="Hoefler Text"/>
              </a:defRPr>
            </a:pPr>
            <a:r>
              <a:rPr lang="en-US" sz="3500" dirty="0">
                <a:solidFill>
                  <a:prstClr val="black"/>
                </a:solidFill>
                <a:uFill>
                  <a:solidFill>
                    <a:srgbClr val="000000"/>
                  </a:solidFill>
                </a:uFill>
                <a:latin typeface="Hoefler Text"/>
                <a:ea typeface="Hoefler Text"/>
                <a:cs typeface="Hoefler Text"/>
                <a:sym typeface="Hoefler Text"/>
              </a:rPr>
              <a:t>	</a:t>
            </a:r>
            <a:r>
              <a:rPr lang="en-US" sz="3500" dirty="0">
                <a:solidFill>
                  <a:prstClr val="black"/>
                </a:solidFill>
                <a:uFill>
                  <a:solidFill>
                    <a:srgbClr val="000000"/>
                  </a:solidFill>
                </a:uFill>
                <a:latin typeface="Arial Unicode MS"/>
                <a:ea typeface="Arial Unicode MS"/>
                <a:cs typeface="Arial Unicode MS"/>
                <a:sym typeface="Arial Unicode MS"/>
              </a:rPr>
              <a:t>◦</a:t>
            </a:r>
            <a:r>
              <a:rPr lang="en-US" sz="3500" dirty="0">
                <a:solidFill>
                  <a:prstClr val="black"/>
                </a:solidFill>
                <a:uFill>
                  <a:solidFill>
                    <a:srgbClr val="000000"/>
                  </a:solidFill>
                </a:uFill>
                <a:latin typeface="Hoefler Text"/>
                <a:ea typeface="Hoefler Text"/>
                <a:cs typeface="Hoefler Text"/>
                <a:sym typeface="Hoefler Text"/>
              </a:rPr>
              <a:t>	Make text readable and understandable.</a:t>
            </a:r>
          </a:p>
          <a:p>
            <a:pPr marL="1220723" lvl="0" indent="-406908" defTabSz="406908">
              <a:buClr>
                <a:srgbClr val="AD0101"/>
              </a:buClr>
              <a:tabLst>
                <a:tab pos="114300" algn="l"/>
                <a:tab pos="406400" algn="l"/>
              </a:tabLst>
              <a:defRPr sz="1602">
                <a:uFill>
                  <a:solidFill>
                    <a:srgbClr val="000000"/>
                  </a:solidFill>
                </a:uFill>
                <a:latin typeface="Hoefler Text"/>
                <a:ea typeface="Hoefler Text"/>
                <a:cs typeface="Hoefler Text"/>
                <a:sym typeface="Hoefler Text"/>
              </a:defRPr>
            </a:pPr>
            <a:r>
              <a:rPr lang="en-US" sz="3500" dirty="0">
                <a:solidFill>
                  <a:prstClr val="black"/>
                </a:solidFill>
                <a:uFill>
                  <a:solidFill>
                    <a:srgbClr val="000000"/>
                  </a:solidFill>
                </a:uFill>
                <a:latin typeface="Hoefler Text"/>
                <a:ea typeface="Hoefler Text"/>
                <a:cs typeface="Hoefler Text"/>
                <a:sym typeface="Hoefler Text"/>
              </a:rPr>
              <a:t>	</a:t>
            </a:r>
            <a:r>
              <a:rPr lang="en-US" sz="3500" dirty="0">
                <a:solidFill>
                  <a:prstClr val="black"/>
                </a:solidFill>
                <a:uFill>
                  <a:solidFill>
                    <a:srgbClr val="000000"/>
                  </a:solidFill>
                </a:uFill>
                <a:latin typeface="Arial Unicode MS"/>
                <a:ea typeface="Arial Unicode MS"/>
                <a:cs typeface="Arial Unicode MS"/>
                <a:sym typeface="Arial Unicode MS"/>
              </a:rPr>
              <a:t>◦</a:t>
            </a:r>
            <a:r>
              <a:rPr lang="en-US" sz="3500" dirty="0">
                <a:solidFill>
                  <a:prstClr val="black"/>
                </a:solidFill>
                <a:uFill>
                  <a:solidFill>
                    <a:srgbClr val="000000"/>
                  </a:solidFill>
                </a:uFill>
                <a:latin typeface="Hoefler Text"/>
                <a:ea typeface="Hoefler Text"/>
                <a:cs typeface="Hoefler Text"/>
                <a:sym typeface="Hoefler Text"/>
              </a:rPr>
              <a:t>	Make content appear and operate in predictable ways.</a:t>
            </a:r>
          </a:p>
          <a:p>
            <a:pPr marL="1220723" lvl="0" indent="-406908" defTabSz="406908">
              <a:buClr>
                <a:srgbClr val="AD0101"/>
              </a:buClr>
              <a:tabLst>
                <a:tab pos="114300" algn="l"/>
                <a:tab pos="406400" algn="l"/>
              </a:tabLst>
              <a:defRPr sz="1602">
                <a:uFill>
                  <a:solidFill>
                    <a:srgbClr val="000000"/>
                  </a:solidFill>
                </a:uFill>
                <a:latin typeface="Hoefler Text"/>
                <a:ea typeface="Hoefler Text"/>
                <a:cs typeface="Hoefler Text"/>
                <a:sym typeface="Hoefler Text"/>
              </a:defRPr>
            </a:pPr>
            <a:r>
              <a:rPr lang="en-US" sz="3500" dirty="0">
                <a:solidFill>
                  <a:prstClr val="black"/>
                </a:solidFill>
                <a:uFill>
                  <a:solidFill>
                    <a:srgbClr val="000000"/>
                  </a:solidFill>
                </a:uFill>
                <a:latin typeface="Hoefler Text"/>
                <a:ea typeface="Hoefler Text"/>
                <a:cs typeface="Hoefler Text"/>
                <a:sym typeface="Hoefler Text"/>
              </a:rPr>
              <a:t>	</a:t>
            </a:r>
            <a:r>
              <a:rPr lang="en-US" sz="3500" dirty="0">
                <a:solidFill>
                  <a:prstClr val="black"/>
                </a:solidFill>
                <a:uFill>
                  <a:solidFill>
                    <a:srgbClr val="000000"/>
                  </a:solidFill>
                </a:uFill>
                <a:latin typeface="Arial Unicode MS"/>
                <a:ea typeface="Arial Unicode MS"/>
                <a:cs typeface="Arial Unicode MS"/>
                <a:sym typeface="Arial Unicode MS"/>
              </a:rPr>
              <a:t>◦</a:t>
            </a:r>
            <a:r>
              <a:rPr lang="en-US" sz="3500" dirty="0">
                <a:solidFill>
                  <a:prstClr val="black"/>
                </a:solidFill>
                <a:uFill>
                  <a:solidFill>
                    <a:srgbClr val="000000"/>
                  </a:solidFill>
                </a:uFill>
                <a:latin typeface="Hoefler Text"/>
                <a:ea typeface="Hoefler Text"/>
                <a:cs typeface="Hoefler Text"/>
                <a:sym typeface="Hoefler Text"/>
              </a:rPr>
              <a:t>	Help users avoid and correct </a:t>
            </a:r>
            <a:r>
              <a:rPr lang="en-US" sz="3500" dirty="0" smtClean="0">
                <a:solidFill>
                  <a:prstClr val="black"/>
                </a:solidFill>
                <a:uFill>
                  <a:solidFill>
                    <a:srgbClr val="000000"/>
                  </a:solidFill>
                </a:uFill>
                <a:latin typeface="Hoefler Text"/>
                <a:ea typeface="Hoefler Text"/>
                <a:cs typeface="Hoefler Text"/>
                <a:sym typeface="Hoefler Text"/>
              </a:rPr>
              <a:t>mistakes</a:t>
            </a:r>
          </a:p>
          <a:p>
            <a:pPr marL="813815" lvl="0" indent="0" defTabSz="406908">
              <a:buClr>
                <a:srgbClr val="AD0101"/>
              </a:buClr>
              <a:buNone/>
              <a:tabLst>
                <a:tab pos="114300" algn="l"/>
                <a:tab pos="406400" algn="l"/>
              </a:tabLst>
              <a:defRPr sz="1602">
                <a:uFill>
                  <a:solidFill>
                    <a:srgbClr val="000000"/>
                  </a:solidFill>
                </a:uFill>
                <a:latin typeface="Hoefler Text"/>
                <a:ea typeface="Hoefler Text"/>
                <a:cs typeface="Hoefler Text"/>
                <a:sym typeface="Hoefler Text"/>
              </a:defRPr>
            </a:pPr>
            <a:endParaRPr lang="en-US" sz="3500" dirty="0">
              <a:solidFill>
                <a:prstClr val="black"/>
              </a:solidFill>
              <a:uFill>
                <a:solidFill>
                  <a:srgbClr val="000000"/>
                </a:solidFill>
              </a:uFill>
              <a:latin typeface="Hoefler Text"/>
              <a:ea typeface="Hoefler Text"/>
              <a:cs typeface="Hoefler Text"/>
              <a:sym typeface="Hoefler Text"/>
            </a:endParaRPr>
          </a:p>
          <a:p>
            <a:pPr marL="114517" indent="-114517" defTabSz="406908">
              <a:spcBef>
                <a:spcPts val="0"/>
              </a:spcBef>
              <a:defRPr sz="1602">
                <a:uFill>
                  <a:solidFill>
                    <a:srgbClr val="000000"/>
                  </a:solidFill>
                </a:uFill>
                <a:latin typeface="Hoefler Text"/>
                <a:ea typeface="Hoefler Text"/>
                <a:cs typeface="Hoefler Text"/>
                <a:sym typeface="Hoefler Text"/>
              </a:defRPr>
            </a:pPr>
            <a:r>
              <a:rPr lang="en-US" sz="3500" dirty="0" smtClean="0"/>
              <a:t>4. </a:t>
            </a:r>
            <a:r>
              <a:rPr lang="en-US" sz="3500" b="1" dirty="0">
                <a:solidFill>
                  <a:srgbClr val="000000"/>
                </a:solidFill>
              </a:rPr>
              <a:t>Robust</a:t>
            </a:r>
            <a:r>
              <a:rPr lang="en-US" sz="3500" b="1" dirty="0"/>
              <a:t>:</a:t>
            </a:r>
            <a:r>
              <a:rPr lang="en-US" sz="3500" dirty="0"/>
              <a:t> Content must be robust </a:t>
            </a:r>
            <a:r>
              <a:rPr lang="en-US" sz="3500" dirty="0" smtClean="0"/>
              <a:t>enough that </a:t>
            </a:r>
            <a:r>
              <a:rPr lang="en-US" sz="3500" dirty="0"/>
              <a:t>it can be interpreted reliably by a wide variety of user agents, including assistive technologies</a:t>
            </a:r>
          </a:p>
          <a:p>
            <a:pPr marL="114517" indent="-114517" defTabSz="406908">
              <a:spcBef>
                <a:spcPts val="0"/>
              </a:spcBef>
              <a:defRPr sz="1602">
                <a:uFill>
                  <a:solidFill>
                    <a:srgbClr val="000000"/>
                  </a:solidFill>
                </a:uFill>
                <a:latin typeface="Hoefler Text"/>
                <a:ea typeface="Hoefler Text"/>
                <a:cs typeface="Hoefler Text"/>
                <a:sym typeface="Hoefler Text"/>
              </a:defRPr>
            </a:pPr>
            <a:endParaRPr lang="en-US" sz="4000" dirty="0"/>
          </a:p>
        </p:txBody>
      </p:sp>
    </p:spTree>
    <p:extLst>
      <p:ext uri="{BB962C8B-B14F-4D97-AF65-F5344CB8AC3E}">
        <p14:creationId xmlns:p14="http://schemas.microsoft.com/office/powerpoint/2010/main" val="2298073223"/>
      </p:ext>
    </p:extLst>
  </p:cSld>
  <p:clrMapOvr>
    <a:masterClrMapping/>
  </p:clrMapOvr>
  <p:transition xmlns:p14="http://schemas.microsoft.com/office/powerpoint/2010/main" spd="med"/>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png"/></Relationships>
</file>

<file path=ppt/theme/theme1.xml><?xml version="1.0" encoding="utf-8"?>
<a:theme xmlns:a="http://schemas.openxmlformats.org/drawingml/2006/main" name="Template">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Template.thmx</Template>
  <TotalTime>6</TotalTime>
  <Words>888</Words>
  <Application>Microsoft Macintosh PowerPoint</Application>
  <PresentationFormat>Custom</PresentationFormat>
  <Paragraphs>105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Template</vt:lpstr>
      <vt:lpstr>DE &amp; ACCJC &amp; YOU</vt:lpstr>
      <vt:lpstr>Areas Faculty Can Design to Ensure Alignment to Locally Decided DE Policies </vt:lpstr>
      <vt:lpstr>Designing the DE Syllabus</vt:lpstr>
      <vt:lpstr>Demonstrating Regular and Effective Contact</vt:lpstr>
      <vt:lpstr>Regular and Effective Contact (as defined at Glendale College)</vt:lpstr>
      <vt:lpstr>Regular And Effective Contact (as defined at Glendale College) </vt:lpstr>
      <vt:lpstr>Accessibility </vt:lpstr>
      <vt:lpstr>Accessibility (Continued)</vt:lpstr>
      <vt:lpstr>Accessibility (continued)</vt:lpstr>
      <vt:lpstr>Accessibility (continued)</vt:lpstr>
      <vt:lpstr>Student Resources</vt:lpstr>
      <vt:lpstr>Other helpful suggestions</vt:lpstr>
      <vt:lpstr>Other Helpful Suggestions</vt:lpstr>
      <vt:lpstr>Scan to access a simple checklist for DE faculty</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&amp; ACCJC &amp; YOU</dc:title>
  <cp:lastModifiedBy>Dolores Davison</cp:lastModifiedBy>
  <cp:revision>2</cp:revision>
  <dcterms:modified xsi:type="dcterms:W3CDTF">2017-02-16T18:16:59Z</dcterms:modified>
</cp:coreProperties>
</file>