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37"/>
  </p:notesMasterIdLst>
  <p:sldIdLst>
    <p:sldId id="256" r:id="rId3"/>
    <p:sldId id="277" r:id="rId4"/>
    <p:sldId id="257" r:id="rId5"/>
    <p:sldId id="266" r:id="rId6"/>
    <p:sldId id="267" r:id="rId7"/>
    <p:sldId id="281" r:id="rId8"/>
    <p:sldId id="286" r:id="rId9"/>
    <p:sldId id="280" r:id="rId10"/>
    <p:sldId id="279" r:id="rId11"/>
    <p:sldId id="284" r:id="rId12"/>
    <p:sldId id="285" r:id="rId13"/>
    <p:sldId id="268" r:id="rId14"/>
    <p:sldId id="270" r:id="rId15"/>
    <p:sldId id="287" r:id="rId16"/>
    <p:sldId id="271" r:id="rId17"/>
    <p:sldId id="272" r:id="rId18"/>
    <p:sldId id="273" r:id="rId19"/>
    <p:sldId id="288" r:id="rId20"/>
    <p:sldId id="301" r:id="rId21"/>
    <p:sldId id="275" r:id="rId22"/>
    <p:sldId id="276" r:id="rId23"/>
    <p:sldId id="290" r:id="rId24"/>
    <p:sldId id="291" r:id="rId25"/>
    <p:sldId id="292" r:id="rId26"/>
    <p:sldId id="293" r:id="rId27"/>
    <p:sldId id="294" r:id="rId28"/>
    <p:sldId id="295" r:id="rId29"/>
    <p:sldId id="298" r:id="rId30"/>
    <p:sldId id="296" r:id="rId31"/>
    <p:sldId id="297" r:id="rId32"/>
    <p:sldId id="299" r:id="rId33"/>
    <p:sldId id="300" r:id="rId34"/>
    <p:sldId id="283"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9" autoAdjust="0"/>
    <p:restoredTop sz="75551" autoAdjust="0"/>
  </p:normalViewPr>
  <p:slideViewPr>
    <p:cSldViewPr snapToGrid="0">
      <p:cViewPr varScale="1">
        <p:scale>
          <a:sx n="74" d="100"/>
          <a:sy n="74" d="100"/>
        </p:scale>
        <p:origin x="-944"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E2F3C-750F-4D8E-A3FF-DA4FAFFE9FA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9F24302-BF1B-4F87-95F9-09070A43F372}">
      <dgm:prSet phldrT="[Text]" custT="1"/>
      <dgm:spPr/>
      <dgm:t>
        <a:bodyPr/>
        <a:lstStyle/>
        <a:p>
          <a:r>
            <a:rPr lang="en-US" sz="2800" dirty="0" smtClean="0">
              <a:latin typeface="+mn-lt"/>
            </a:rPr>
            <a:t>Harbor, Southwest, West (</a:t>
          </a:r>
          <a:r>
            <a:rPr lang="en-US" sz="2000" i="1" dirty="0" smtClean="0">
              <a:latin typeface="+mn-lt"/>
            </a:rPr>
            <a:t>Seaside</a:t>
          </a:r>
          <a:r>
            <a:rPr lang="en-US" sz="2800" dirty="0" smtClean="0">
              <a:latin typeface="+mn-lt"/>
            </a:rPr>
            <a:t>)</a:t>
          </a:r>
          <a:endParaRPr lang="en-US" sz="2800" dirty="0">
            <a:latin typeface="+mn-lt"/>
          </a:endParaRPr>
        </a:p>
      </dgm:t>
    </dgm:pt>
    <dgm:pt modelId="{F91A8EDE-E3DE-44A6-B380-343AE0BC586F}" type="parTrans" cxnId="{D576F30E-0055-4A04-B657-057710A3AB3C}">
      <dgm:prSet/>
      <dgm:spPr/>
      <dgm:t>
        <a:bodyPr/>
        <a:lstStyle/>
        <a:p>
          <a:endParaRPr lang="en-US"/>
        </a:p>
      </dgm:t>
    </dgm:pt>
    <dgm:pt modelId="{05F8C23D-DA9D-4834-9FF2-F862CC036BF2}" type="sibTrans" cxnId="{D576F30E-0055-4A04-B657-057710A3AB3C}">
      <dgm:prSet/>
      <dgm:spPr/>
      <dgm:t>
        <a:bodyPr/>
        <a:lstStyle/>
        <a:p>
          <a:endParaRPr lang="en-US"/>
        </a:p>
      </dgm:t>
    </dgm:pt>
    <dgm:pt modelId="{18080D9C-EB66-4A32-AB22-A7A801C26F8A}">
      <dgm:prSet phldrT="[Text]" custT="1"/>
      <dgm:spPr/>
      <dgm:t>
        <a:bodyPr/>
        <a:lstStyle/>
        <a:p>
          <a:r>
            <a:rPr lang="en-US" sz="1600" u="sng" dirty="0" smtClean="0">
              <a:latin typeface="Georgia" panose="02040502050405020303" pitchFamily="18" charset="0"/>
            </a:rPr>
            <a:t>Last visit:</a:t>
          </a:r>
        </a:p>
        <a:p>
          <a:r>
            <a:rPr lang="en-US" sz="1600" b="1" dirty="0" smtClean="0">
              <a:latin typeface="Georgia" panose="02040502050405020303" pitchFamily="18" charset="0"/>
            </a:rPr>
            <a:t> Spring 2012</a:t>
          </a:r>
          <a:endParaRPr lang="en-US" sz="1600" b="1" dirty="0">
            <a:latin typeface="Georgia" panose="02040502050405020303" pitchFamily="18" charset="0"/>
          </a:endParaRPr>
        </a:p>
      </dgm:t>
    </dgm:pt>
    <dgm:pt modelId="{46B7D51D-66BE-42BE-8CE1-84479F6E97F2}" type="parTrans" cxnId="{36356C27-2281-4181-9C5A-5B9049EAE94A}">
      <dgm:prSet/>
      <dgm:spPr/>
      <dgm:t>
        <a:bodyPr/>
        <a:lstStyle/>
        <a:p>
          <a:endParaRPr lang="en-US"/>
        </a:p>
      </dgm:t>
    </dgm:pt>
    <dgm:pt modelId="{133395D3-40BF-4A3C-B3B1-0ED446B2767C}" type="sibTrans" cxnId="{36356C27-2281-4181-9C5A-5B9049EAE94A}">
      <dgm:prSet/>
      <dgm:spPr/>
      <dgm:t>
        <a:bodyPr/>
        <a:lstStyle/>
        <a:p>
          <a:endParaRPr lang="en-US"/>
        </a:p>
      </dgm:t>
    </dgm:pt>
    <dgm:pt modelId="{3F368AD4-B4D4-4AC6-B2F9-6B513DAF18F1}">
      <dgm:prSet phldrT="[Text]" custT="1"/>
      <dgm:spPr/>
      <dgm:t>
        <a:bodyPr/>
        <a:lstStyle/>
        <a:p>
          <a:r>
            <a:rPr lang="en-US" sz="2800" dirty="0" smtClean="0">
              <a:latin typeface="+mn-lt"/>
            </a:rPr>
            <a:t>Mission, Pierce, Valley </a:t>
          </a:r>
          <a:r>
            <a:rPr lang="en-US" sz="2000" dirty="0" smtClean="0">
              <a:latin typeface="+mn-lt"/>
            </a:rPr>
            <a:t>(</a:t>
          </a:r>
          <a:r>
            <a:rPr lang="en-US" sz="2000" i="1" dirty="0" err="1" smtClean="0">
              <a:latin typeface="+mn-lt"/>
            </a:rPr>
            <a:t>Valleyside</a:t>
          </a:r>
          <a:r>
            <a:rPr lang="en-US" sz="2000" dirty="0" smtClean="0">
              <a:latin typeface="+mn-lt"/>
            </a:rPr>
            <a:t>)</a:t>
          </a:r>
          <a:endParaRPr lang="en-US" sz="2000" dirty="0">
            <a:latin typeface="+mn-lt"/>
          </a:endParaRPr>
        </a:p>
      </dgm:t>
    </dgm:pt>
    <dgm:pt modelId="{98D7E115-1972-4199-92AC-7D22DBD302D9}" type="parTrans" cxnId="{FF2A2BDF-1FA8-4ABE-8370-D7F5024A15CE}">
      <dgm:prSet/>
      <dgm:spPr/>
      <dgm:t>
        <a:bodyPr/>
        <a:lstStyle/>
        <a:p>
          <a:endParaRPr lang="en-US"/>
        </a:p>
      </dgm:t>
    </dgm:pt>
    <dgm:pt modelId="{38AB8C1B-FC88-4088-8476-A06935ADF791}" type="sibTrans" cxnId="{FF2A2BDF-1FA8-4ABE-8370-D7F5024A15CE}">
      <dgm:prSet/>
      <dgm:spPr/>
      <dgm:t>
        <a:bodyPr/>
        <a:lstStyle/>
        <a:p>
          <a:endParaRPr lang="en-US"/>
        </a:p>
      </dgm:t>
    </dgm:pt>
    <dgm:pt modelId="{63FDF417-37EC-4DB0-9B6C-92797205C36F}">
      <dgm:prSet phldrT="[Text]" custT="1"/>
      <dgm:spPr/>
      <dgm:t>
        <a:bodyPr/>
        <a:lstStyle/>
        <a:p>
          <a:r>
            <a:rPr lang="en-US" sz="1600" u="sng" dirty="0" smtClean="0">
              <a:latin typeface="Georgia" panose="02040502050405020303" pitchFamily="18" charset="0"/>
            </a:rPr>
            <a:t>Last visit</a:t>
          </a:r>
          <a:r>
            <a:rPr lang="en-US" sz="1600" dirty="0" smtClean="0">
              <a:latin typeface="Georgia" panose="02040502050405020303" pitchFamily="18" charset="0"/>
            </a:rPr>
            <a:t>:</a:t>
          </a:r>
        </a:p>
        <a:p>
          <a:r>
            <a:rPr lang="en-US" sz="1600" b="1" dirty="0" smtClean="0">
              <a:latin typeface="Georgia" panose="02040502050405020303" pitchFamily="18" charset="0"/>
            </a:rPr>
            <a:t>Spring 2013</a:t>
          </a:r>
          <a:endParaRPr lang="en-US" sz="1600" b="1" dirty="0">
            <a:latin typeface="Georgia" panose="02040502050405020303" pitchFamily="18" charset="0"/>
          </a:endParaRPr>
        </a:p>
      </dgm:t>
    </dgm:pt>
    <dgm:pt modelId="{1DDFA326-46D6-43FA-8001-C0AFE2382431}" type="parTrans" cxnId="{098EDFFE-A437-41F7-997F-75AF759E36E5}">
      <dgm:prSet/>
      <dgm:spPr/>
      <dgm:t>
        <a:bodyPr/>
        <a:lstStyle/>
        <a:p>
          <a:endParaRPr lang="en-US"/>
        </a:p>
      </dgm:t>
    </dgm:pt>
    <dgm:pt modelId="{F0DD5201-7329-49ED-AD4C-A2B33259342C}" type="sibTrans" cxnId="{098EDFFE-A437-41F7-997F-75AF759E36E5}">
      <dgm:prSet/>
      <dgm:spPr/>
      <dgm:t>
        <a:bodyPr/>
        <a:lstStyle/>
        <a:p>
          <a:endParaRPr lang="en-US"/>
        </a:p>
      </dgm:t>
    </dgm:pt>
    <dgm:pt modelId="{3D696446-5CBF-4575-8A3E-951DDAA23BC5}">
      <dgm:prSet phldrT="[Text]" custT="1"/>
      <dgm:spPr/>
      <dgm:t>
        <a:bodyPr/>
        <a:lstStyle/>
        <a:p>
          <a:r>
            <a:rPr lang="en-US" sz="1300" dirty="0" smtClean="0">
              <a:latin typeface="Georgia" panose="02040502050405020303" pitchFamily="18" charset="0"/>
            </a:rPr>
            <a:t>Next visit (old timeframe): </a:t>
          </a:r>
          <a:r>
            <a:rPr lang="en-US" sz="1600" b="1" dirty="0" smtClean="0">
              <a:latin typeface="Georgia" panose="02040502050405020303" pitchFamily="18" charset="0"/>
            </a:rPr>
            <a:t>Spring 2019</a:t>
          </a:r>
          <a:endParaRPr lang="en-US" sz="1600" b="1" dirty="0">
            <a:latin typeface="Georgia" panose="02040502050405020303" pitchFamily="18" charset="0"/>
          </a:endParaRPr>
        </a:p>
      </dgm:t>
    </dgm:pt>
    <dgm:pt modelId="{B9E8A5D3-270A-4711-A913-819B966F70E4}" type="parTrans" cxnId="{670D5AB4-3038-4DB4-A775-2D83A93A9651}">
      <dgm:prSet/>
      <dgm:spPr/>
      <dgm:t>
        <a:bodyPr/>
        <a:lstStyle/>
        <a:p>
          <a:endParaRPr lang="en-US"/>
        </a:p>
      </dgm:t>
    </dgm:pt>
    <dgm:pt modelId="{02D70918-8CF5-4DC7-AA3A-2B3E6A31A06E}" type="sibTrans" cxnId="{670D5AB4-3038-4DB4-A775-2D83A93A9651}">
      <dgm:prSet/>
      <dgm:spPr/>
      <dgm:t>
        <a:bodyPr/>
        <a:lstStyle/>
        <a:p>
          <a:endParaRPr lang="en-US"/>
        </a:p>
      </dgm:t>
    </dgm:pt>
    <dgm:pt modelId="{39E2AF5A-5F97-401E-BCD0-77C8A3C38683}">
      <dgm:prSet phldrT="[Text]" custT="1"/>
      <dgm:spPr/>
      <dgm:t>
        <a:bodyPr/>
        <a:lstStyle/>
        <a:p>
          <a:r>
            <a:rPr lang="en-US" sz="2800" dirty="0" smtClean="0">
              <a:latin typeface="+mn-lt"/>
            </a:rPr>
            <a:t>East, City, Trade-Tech </a:t>
          </a:r>
          <a:r>
            <a:rPr lang="en-US" sz="2000" dirty="0" smtClean="0">
              <a:latin typeface="+mn-lt"/>
            </a:rPr>
            <a:t>(</a:t>
          </a:r>
          <a:r>
            <a:rPr lang="en-US" sz="2000" i="1" dirty="0" err="1" smtClean="0">
              <a:latin typeface="+mn-lt"/>
            </a:rPr>
            <a:t>Cityside</a:t>
          </a:r>
          <a:r>
            <a:rPr lang="en-US" sz="2000" dirty="0" smtClean="0">
              <a:latin typeface="+mn-lt"/>
            </a:rPr>
            <a:t>)</a:t>
          </a:r>
          <a:endParaRPr lang="en-US" sz="2000" dirty="0">
            <a:latin typeface="+mn-lt"/>
          </a:endParaRPr>
        </a:p>
      </dgm:t>
    </dgm:pt>
    <dgm:pt modelId="{BAEB3B3D-10DC-4FDC-AE25-B81B776E6F37}" type="parTrans" cxnId="{FD626608-ABEE-4504-9E1F-DE9D2125BC39}">
      <dgm:prSet/>
      <dgm:spPr/>
      <dgm:t>
        <a:bodyPr/>
        <a:lstStyle/>
        <a:p>
          <a:endParaRPr lang="en-US"/>
        </a:p>
      </dgm:t>
    </dgm:pt>
    <dgm:pt modelId="{15BEF4CE-54A0-4E88-9A8C-38ABE86AEA83}" type="sibTrans" cxnId="{FD626608-ABEE-4504-9E1F-DE9D2125BC39}">
      <dgm:prSet/>
      <dgm:spPr/>
      <dgm:t>
        <a:bodyPr/>
        <a:lstStyle/>
        <a:p>
          <a:endParaRPr lang="en-US"/>
        </a:p>
      </dgm:t>
    </dgm:pt>
    <dgm:pt modelId="{289100A2-5968-4855-9B09-2E7E751DF9E4}">
      <dgm:prSet phldrT="[Text]" custT="1"/>
      <dgm:spPr/>
      <dgm:t>
        <a:bodyPr/>
        <a:lstStyle/>
        <a:p>
          <a:r>
            <a:rPr lang="en-US" sz="1600" u="sng" dirty="0" smtClean="0">
              <a:latin typeface="Georgia" panose="02040502050405020303" pitchFamily="18" charset="0"/>
            </a:rPr>
            <a:t>Last visit</a:t>
          </a:r>
          <a:r>
            <a:rPr lang="en-US" sz="1600" dirty="0" smtClean="0">
              <a:latin typeface="Georgia" panose="02040502050405020303" pitchFamily="18" charset="0"/>
            </a:rPr>
            <a:t>: </a:t>
          </a:r>
        </a:p>
        <a:p>
          <a:r>
            <a:rPr lang="en-US" sz="1600" b="1" dirty="0" smtClean="0">
              <a:latin typeface="Georgia" panose="02040502050405020303" pitchFamily="18" charset="0"/>
            </a:rPr>
            <a:t>Spring 2009</a:t>
          </a:r>
          <a:endParaRPr lang="en-US" sz="1600" b="1" dirty="0">
            <a:latin typeface="Georgia" panose="02040502050405020303" pitchFamily="18" charset="0"/>
          </a:endParaRPr>
        </a:p>
      </dgm:t>
    </dgm:pt>
    <dgm:pt modelId="{88F6937C-CA68-4EE3-A6A0-E4E8B2E4A336}" type="parTrans" cxnId="{065DEEFB-7CDA-4C4D-97F5-931E135C7F01}">
      <dgm:prSet/>
      <dgm:spPr/>
      <dgm:t>
        <a:bodyPr/>
        <a:lstStyle/>
        <a:p>
          <a:endParaRPr lang="en-US"/>
        </a:p>
      </dgm:t>
    </dgm:pt>
    <dgm:pt modelId="{49D1E29E-1A32-40D8-B1CB-DCDF57E73F67}" type="sibTrans" cxnId="{065DEEFB-7CDA-4C4D-97F5-931E135C7F01}">
      <dgm:prSet/>
      <dgm:spPr/>
      <dgm:t>
        <a:bodyPr/>
        <a:lstStyle/>
        <a:p>
          <a:endParaRPr lang="en-US"/>
        </a:p>
      </dgm:t>
    </dgm:pt>
    <dgm:pt modelId="{0D097549-5AD6-4EED-A237-C711B40316D1}">
      <dgm:prSet phldrT="[Text]" custT="1"/>
      <dgm:spPr/>
      <dgm:t>
        <a:bodyPr/>
        <a:lstStyle/>
        <a:p>
          <a:r>
            <a:rPr lang="en-US" sz="1300" dirty="0" smtClean="0">
              <a:latin typeface="Georgia" panose="02040502050405020303" pitchFamily="18" charset="0"/>
            </a:rPr>
            <a:t>Next visit (old timeframe): </a:t>
          </a:r>
          <a:r>
            <a:rPr lang="en-US" sz="1600" b="1" dirty="0" smtClean="0">
              <a:latin typeface="Georgia" panose="02040502050405020303" pitchFamily="18" charset="0"/>
            </a:rPr>
            <a:t>Spring 2015</a:t>
          </a:r>
        </a:p>
      </dgm:t>
    </dgm:pt>
    <dgm:pt modelId="{868806D9-F015-46A8-9767-2D36539AAE8E}" type="parTrans" cxnId="{E3D1FA66-1835-41D6-89A0-E5BECF08E6F1}">
      <dgm:prSet/>
      <dgm:spPr/>
      <dgm:t>
        <a:bodyPr/>
        <a:lstStyle/>
        <a:p>
          <a:endParaRPr lang="en-US"/>
        </a:p>
      </dgm:t>
    </dgm:pt>
    <dgm:pt modelId="{5777FF29-78EF-4895-885E-0FA7B9B5BBA0}" type="sibTrans" cxnId="{E3D1FA66-1835-41D6-89A0-E5BECF08E6F1}">
      <dgm:prSet/>
      <dgm:spPr/>
      <dgm:t>
        <a:bodyPr/>
        <a:lstStyle/>
        <a:p>
          <a:endParaRPr lang="en-US"/>
        </a:p>
      </dgm:t>
    </dgm:pt>
    <dgm:pt modelId="{7E717181-30BD-499B-837F-DC148AD76485}">
      <dgm:prSet phldrT="[Text]" custT="1"/>
      <dgm:spPr/>
      <dgm:t>
        <a:bodyPr/>
        <a:lstStyle/>
        <a:p>
          <a:pPr>
            <a:lnSpc>
              <a:spcPct val="100000"/>
            </a:lnSpc>
            <a:spcAft>
              <a:spcPts val="0"/>
            </a:spcAft>
          </a:pPr>
          <a:r>
            <a:rPr lang="en-US" sz="1500" dirty="0" smtClean="0">
              <a:latin typeface="Georgia" panose="02040502050405020303" pitchFamily="18" charset="0"/>
            </a:rPr>
            <a:t>Next visit </a:t>
          </a:r>
        </a:p>
        <a:p>
          <a:pPr>
            <a:lnSpc>
              <a:spcPct val="100000"/>
            </a:lnSpc>
            <a:spcAft>
              <a:spcPts val="0"/>
            </a:spcAft>
          </a:pPr>
          <a:r>
            <a:rPr lang="en-US" sz="1500" dirty="0" smtClean="0">
              <a:latin typeface="Georgia" panose="02040502050405020303" pitchFamily="18" charset="0"/>
            </a:rPr>
            <a:t>(new timeframe): </a:t>
          </a:r>
        </a:p>
        <a:p>
          <a:pPr>
            <a:lnSpc>
              <a:spcPct val="100000"/>
            </a:lnSpc>
            <a:spcAft>
              <a:spcPts val="0"/>
            </a:spcAft>
          </a:pPr>
          <a:r>
            <a:rPr lang="en-US" sz="1600" b="1" dirty="0" smtClean="0">
              <a:latin typeface="Georgia" panose="02040502050405020303" pitchFamily="18" charset="0"/>
            </a:rPr>
            <a:t>Spring 2016</a:t>
          </a:r>
          <a:endParaRPr lang="en-US" sz="1600" b="1" dirty="0">
            <a:latin typeface="Georgia" panose="02040502050405020303" pitchFamily="18" charset="0"/>
          </a:endParaRPr>
        </a:p>
      </dgm:t>
    </dgm:pt>
    <dgm:pt modelId="{F013F30A-0E58-45A5-A9FE-BA7CF667DC57}" type="parTrans" cxnId="{AE6452C6-4E8A-4044-A911-8E78DCE2D3A0}">
      <dgm:prSet/>
      <dgm:spPr/>
      <dgm:t>
        <a:bodyPr/>
        <a:lstStyle/>
        <a:p>
          <a:endParaRPr lang="en-US"/>
        </a:p>
      </dgm:t>
    </dgm:pt>
    <dgm:pt modelId="{8666513B-407A-4977-8A04-138C4D4F3BC4}" type="sibTrans" cxnId="{AE6452C6-4E8A-4044-A911-8E78DCE2D3A0}">
      <dgm:prSet/>
      <dgm:spPr/>
      <dgm:t>
        <a:bodyPr/>
        <a:lstStyle/>
        <a:p>
          <a:endParaRPr lang="en-US"/>
        </a:p>
      </dgm:t>
    </dgm:pt>
    <dgm:pt modelId="{4B0BBEBF-FF3D-42BD-AC98-97F67E0C4D39}">
      <dgm:prSet phldrT="[Text]"/>
      <dgm:spPr/>
      <dgm:t>
        <a:bodyPr/>
        <a:lstStyle/>
        <a:p>
          <a:r>
            <a:rPr lang="en-US" b="1" u="none" dirty="0" smtClean="0">
              <a:solidFill>
                <a:srgbClr val="FF0000"/>
              </a:solidFill>
              <a:latin typeface="Georgia" panose="02040502050405020303" pitchFamily="18" charset="0"/>
            </a:rPr>
            <a:t>TOTAL LOSS </a:t>
          </a:r>
          <a:r>
            <a:rPr lang="en-US" b="0" u="none" dirty="0" smtClean="0">
              <a:solidFill>
                <a:schemeClr val="bg1"/>
              </a:solidFill>
              <a:latin typeface="Georgia" panose="02040502050405020303" pitchFamily="18" charset="0"/>
            </a:rPr>
            <a:t>= </a:t>
          </a:r>
        </a:p>
        <a:p>
          <a:r>
            <a:rPr lang="en-US" b="1" u="sng" dirty="0" smtClean="0">
              <a:solidFill>
                <a:schemeClr val="bg1"/>
              </a:solidFill>
              <a:latin typeface="Georgia" panose="02040502050405020303" pitchFamily="18" charset="0"/>
            </a:rPr>
            <a:t>-2 YEARS</a:t>
          </a:r>
          <a:endParaRPr lang="en-US" b="1" u="sng" dirty="0">
            <a:solidFill>
              <a:schemeClr val="bg1"/>
            </a:solidFill>
            <a:latin typeface="Georgia" panose="02040502050405020303" pitchFamily="18" charset="0"/>
          </a:endParaRPr>
        </a:p>
      </dgm:t>
    </dgm:pt>
    <dgm:pt modelId="{BDC6297E-0726-4735-A354-ED17FFE9B558}" type="parTrans" cxnId="{E5AE5FEB-FAE8-4F12-A1EC-6F9BDE3840D4}">
      <dgm:prSet/>
      <dgm:spPr/>
      <dgm:t>
        <a:bodyPr/>
        <a:lstStyle/>
        <a:p>
          <a:endParaRPr lang="en-US"/>
        </a:p>
      </dgm:t>
    </dgm:pt>
    <dgm:pt modelId="{84ED3EC6-A493-4AB5-9D09-66D6FB7BBD4B}" type="sibTrans" cxnId="{E5AE5FEB-FAE8-4F12-A1EC-6F9BDE3840D4}">
      <dgm:prSet/>
      <dgm:spPr/>
      <dgm:t>
        <a:bodyPr/>
        <a:lstStyle/>
        <a:p>
          <a:endParaRPr lang="en-US"/>
        </a:p>
      </dgm:t>
    </dgm:pt>
    <dgm:pt modelId="{D775A525-19C6-4B89-A589-E6A8CCEAF078}">
      <dgm:prSet phldrT="[Text]" custT="1"/>
      <dgm:spPr/>
      <dgm:t>
        <a:bodyPr/>
        <a:lstStyle/>
        <a:p>
          <a:pPr>
            <a:lnSpc>
              <a:spcPct val="100000"/>
            </a:lnSpc>
            <a:spcAft>
              <a:spcPts val="0"/>
            </a:spcAft>
          </a:pPr>
          <a:r>
            <a:rPr lang="en-US" sz="1500" dirty="0" smtClean="0">
              <a:latin typeface="Georgia" panose="02040502050405020303" pitchFamily="18" charset="0"/>
            </a:rPr>
            <a:t>Next visit </a:t>
          </a:r>
        </a:p>
        <a:p>
          <a:pPr>
            <a:lnSpc>
              <a:spcPct val="100000"/>
            </a:lnSpc>
            <a:spcAft>
              <a:spcPts val="0"/>
            </a:spcAft>
          </a:pPr>
          <a:r>
            <a:rPr lang="en-US" sz="1500" dirty="0" smtClean="0">
              <a:latin typeface="Georgia" panose="02040502050405020303" pitchFamily="18" charset="0"/>
            </a:rPr>
            <a:t>(new </a:t>
          </a:r>
          <a:r>
            <a:rPr lang="en-US" sz="1500" b="0" dirty="0" smtClean="0">
              <a:latin typeface="Georgia" panose="02040502050405020303" pitchFamily="18" charset="0"/>
            </a:rPr>
            <a:t>timeframe): </a:t>
          </a:r>
        </a:p>
        <a:p>
          <a:pPr>
            <a:lnSpc>
              <a:spcPct val="100000"/>
            </a:lnSpc>
            <a:spcAft>
              <a:spcPts val="0"/>
            </a:spcAft>
          </a:pPr>
          <a:r>
            <a:rPr lang="en-US" sz="1600" b="1" dirty="0" smtClean="0">
              <a:latin typeface="Georgia" panose="02040502050405020303" pitchFamily="18" charset="0"/>
            </a:rPr>
            <a:t>Spring 2016</a:t>
          </a:r>
          <a:endParaRPr lang="en-US" sz="1600" b="1" dirty="0">
            <a:latin typeface="Georgia" panose="02040502050405020303" pitchFamily="18" charset="0"/>
          </a:endParaRPr>
        </a:p>
      </dgm:t>
    </dgm:pt>
    <dgm:pt modelId="{896EBA74-E9D7-4FBD-A1A6-F95D956796E6}" type="parTrans" cxnId="{9BE15C4A-7CDF-435A-9E38-FFB06B8BF4E0}">
      <dgm:prSet/>
      <dgm:spPr/>
      <dgm:t>
        <a:bodyPr/>
        <a:lstStyle/>
        <a:p>
          <a:endParaRPr lang="en-US"/>
        </a:p>
      </dgm:t>
    </dgm:pt>
    <dgm:pt modelId="{7A61F260-4E58-4E99-AFD5-3798CFD944FB}" type="sibTrans" cxnId="{9BE15C4A-7CDF-435A-9E38-FFB06B8BF4E0}">
      <dgm:prSet/>
      <dgm:spPr/>
      <dgm:t>
        <a:bodyPr/>
        <a:lstStyle/>
        <a:p>
          <a:endParaRPr lang="en-US"/>
        </a:p>
      </dgm:t>
    </dgm:pt>
    <dgm:pt modelId="{5236288A-C38F-46DE-A76B-85512EA8EFA8}">
      <dgm:prSet phldrT="[Text]"/>
      <dgm:spPr/>
      <dgm:t>
        <a:bodyPr/>
        <a:lstStyle/>
        <a:p>
          <a:r>
            <a:rPr lang="en-US" b="1" dirty="0" smtClean="0">
              <a:solidFill>
                <a:srgbClr val="FF0000"/>
              </a:solidFill>
              <a:latin typeface="Georgia" panose="02040502050405020303" pitchFamily="18" charset="0"/>
            </a:rPr>
            <a:t>TOTAL LOSS </a:t>
          </a:r>
          <a:r>
            <a:rPr lang="en-US" b="0" dirty="0" smtClean="0">
              <a:latin typeface="Georgia" panose="02040502050405020303" pitchFamily="18" charset="0"/>
            </a:rPr>
            <a:t>=  </a:t>
          </a:r>
        </a:p>
        <a:p>
          <a:r>
            <a:rPr lang="en-US" b="1" u="sng" dirty="0" smtClean="0">
              <a:solidFill>
                <a:schemeClr val="bg1"/>
              </a:solidFill>
              <a:latin typeface="Georgia" panose="02040502050405020303" pitchFamily="18" charset="0"/>
            </a:rPr>
            <a:t>-3 YEARS</a:t>
          </a:r>
          <a:endParaRPr lang="en-US" b="1" u="sng" dirty="0">
            <a:solidFill>
              <a:schemeClr val="bg1"/>
            </a:solidFill>
            <a:latin typeface="Georgia" panose="02040502050405020303" pitchFamily="18" charset="0"/>
          </a:endParaRPr>
        </a:p>
      </dgm:t>
    </dgm:pt>
    <dgm:pt modelId="{E0A509EF-B2AE-42AD-8E82-374F9CCD05E2}" type="parTrans" cxnId="{4F766DAC-2CD2-4DAD-B273-D5443860E9FF}">
      <dgm:prSet/>
      <dgm:spPr/>
      <dgm:t>
        <a:bodyPr/>
        <a:lstStyle/>
        <a:p>
          <a:endParaRPr lang="en-US"/>
        </a:p>
      </dgm:t>
    </dgm:pt>
    <dgm:pt modelId="{C13990C5-3712-4305-95A3-B4B44EB82EF2}" type="sibTrans" cxnId="{4F766DAC-2CD2-4DAD-B273-D5443860E9FF}">
      <dgm:prSet/>
      <dgm:spPr/>
      <dgm:t>
        <a:bodyPr/>
        <a:lstStyle/>
        <a:p>
          <a:endParaRPr lang="en-US"/>
        </a:p>
      </dgm:t>
    </dgm:pt>
    <dgm:pt modelId="{2169A5FD-5367-49A1-AAC5-C4FAB2159F0A}">
      <dgm:prSet phldrT="[Text]" custT="1"/>
      <dgm:spPr/>
      <dgm:t>
        <a:bodyPr/>
        <a:lstStyle/>
        <a:p>
          <a:pPr>
            <a:lnSpc>
              <a:spcPct val="100000"/>
            </a:lnSpc>
            <a:spcAft>
              <a:spcPts val="0"/>
            </a:spcAft>
          </a:pPr>
          <a:r>
            <a:rPr lang="en-US" sz="1500" dirty="0" smtClean="0">
              <a:latin typeface="Georgia" panose="02040502050405020303" pitchFamily="18" charset="0"/>
            </a:rPr>
            <a:t>Next visit </a:t>
          </a:r>
        </a:p>
        <a:p>
          <a:pPr>
            <a:lnSpc>
              <a:spcPct val="100000"/>
            </a:lnSpc>
            <a:spcAft>
              <a:spcPts val="0"/>
            </a:spcAft>
          </a:pPr>
          <a:r>
            <a:rPr lang="en-US" sz="1500" dirty="0" smtClean="0">
              <a:latin typeface="Georgia" panose="02040502050405020303" pitchFamily="18" charset="0"/>
            </a:rPr>
            <a:t>(new timeframe): </a:t>
          </a:r>
        </a:p>
        <a:p>
          <a:pPr>
            <a:lnSpc>
              <a:spcPct val="100000"/>
            </a:lnSpc>
            <a:spcAft>
              <a:spcPts val="0"/>
            </a:spcAft>
          </a:pPr>
          <a:r>
            <a:rPr lang="en-US" sz="1600" b="1" dirty="0" smtClean="0">
              <a:latin typeface="Georgia" panose="02040502050405020303" pitchFamily="18" charset="0"/>
            </a:rPr>
            <a:t>Spring 2016</a:t>
          </a:r>
        </a:p>
      </dgm:t>
    </dgm:pt>
    <dgm:pt modelId="{D27C59FC-12B0-4A10-A263-A98F8448275A}" type="parTrans" cxnId="{9812EB8D-69D5-4919-ADE5-7CC4A2151E4D}">
      <dgm:prSet/>
      <dgm:spPr/>
      <dgm:t>
        <a:bodyPr/>
        <a:lstStyle/>
        <a:p>
          <a:endParaRPr lang="en-US"/>
        </a:p>
      </dgm:t>
    </dgm:pt>
    <dgm:pt modelId="{A5A67B8E-5525-4F2E-B5AB-A7B027A03DCD}" type="sibTrans" cxnId="{9812EB8D-69D5-4919-ADE5-7CC4A2151E4D}">
      <dgm:prSet/>
      <dgm:spPr/>
      <dgm:t>
        <a:bodyPr/>
        <a:lstStyle/>
        <a:p>
          <a:endParaRPr lang="en-US"/>
        </a:p>
      </dgm:t>
    </dgm:pt>
    <dgm:pt modelId="{08E4EF8C-6AC0-46A0-8C00-AD33E03AF1E5}">
      <dgm:prSet phldrT="[Text]"/>
      <dgm:spPr/>
      <dgm:t>
        <a:bodyPr/>
        <a:lstStyle/>
        <a:p>
          <a:r>
            <a:rPr lang="en-US" b="1" dirty="0" smtClean="0">
              <a:solidFill>
                <a:srgbClr val="00B050"/>
              </a:solidFill>
              <a:latin typeface="Georgia" panose="02040502050405020303" pitchFamily="18" charset="0"/>
            </a:rPr>
            <a:t>TOTAL GAIN </a:t>
          </a:r>
          <a:r>
            <a:rPr lang="en-US" b="0" dirty="0" smtClean="0">
              <a:latin typeface="Georgia" panose="02040502050405020303" pitchFamily="18" charset="0"/>
            </a:rPr>
            <a:t>= </a:t>
          </a:r>
        </a:p>
        <a:p>
          <a:r>
            <a:rPr lang="en-US" b="1" u="sng" dirty="0" smtClean="0">
              <a:latin typeface="Georgia" panose="02040502050405020303" pitchFamily="18" charset="0"/>
            </a:rPr>
            <a:t>+1 YEAR</a:t>
          </a:r>
        </a:p>
      </dgm:t>
    </dgm:pt>
    <dgm:pt modelId="{961ED7DC-E6BE-4D6A-A075-8BD4DB2C4A11}" type="parTrans" cxnId="{4CD5C81F-C1BE-4736-A5B4-049899C329E1}">
      <dgm:prSet/>
      <dgm:spPr/>
      <dgm:t>
        <a:bodyPr/>
        <a:lstStyle/>
        <a:p>
          <a:endParaRPr lang="en-US"/>
        </a:p>
      </dgm:t>
    </dgm:pt>
    <dgm:pt modelId="{39E0A80C-F0B6-440A-AD2F-22C62375C73E}" type="sibTrans" cxnId="{4CD5C81F-C1BE-4736-A5B4-049899C329E1}">
      <dgm:prSet/>
      <dgm:spPr/>
      <dgm:t>
        <a:bodyPr/>
        <a:lstStyle/>
        <a:p>
          <a:endParaRPr lang="en-US"/>
        </a:p>
      </dgm:t>
    </dgm:pt>
    <dgm:pt modelId="{97ABBAC8-D945-42D7-B5B0-7BEC70FFDC26}">
      <dgm:prSet custT="1"/>
      <dgm:spPr/>
      <dgm:t>
        <a:bodyPr/>
        <a:lstStyle/>
        <a:p>
          <a:r>
            <a:rPr lang="en-US" sz="1300" dirty="0" smtClean="0">
              <a:latin typeface="Georgia" panose="02040502050405020303" pitchFamily="18" charset="0"/>
            </a:rPr>
            <a:t>Next visit (old timeframe): </a:t>
          </a:r>
          <a:r>
            <a:rPr lang="en-US" sz="1600" b="1" dirty="0" smtClean="0">
              <a:latin typeface="Georgia" panose="02040502050405020303" pitchFamily="18" charset="0"/>
            </a:rPr>
            <a:t>Spring 2018</a:t>
          </a:r>
          <a:endParaRPr lang="en-US" sz="1600" b="1" dirty="0">
            <a:latin typeface="Georgia" panose="02040502050405020303" pitchFamily="18" charset="0"/>
          </a:endParaRPr>
        </a:p>
      </dgm:t>
    </dgm:pt>
    <dgm:pt modelId="{6BB8ED8A-2C37-407B-9636-96C5C0795708}" type="parTrans" cxnId="{B1C9063B-5BAC-4C10-A13F-846C4CD04928}">
      <dgm:prSet/>
      <dgm:spPr/>
      <dgm:t>
        <a:bodyPr/>
        <a:lstStyle/>
        <a:p>
          <a:endParaRPr lang="en-US"/>
        </a:p>
      </dgm:t>
    </dgm:pt>
    <dgm:pt modelId="{22DABE88-AF86-4EC2-BB2C-77C3D62FC07A}" type="sibTrans" cxnId="{B1C9063B-5BAC-4C10-A13F-846C4CD04928}">
      <dgm:prSet/>
      <dgm:spPr/>
      <dgm:t>
        <a:bodyPr/>
        <a:lstStyle/>
        <a:p>
          <a:endParaRPr lang="en-US"/>
        </a:p>
      </dgm:t>
    </dgm:pt>
    <dgm:pt modelId="{7745C0F8-9269-4672-81DB-244CB95324A1}" type="pres">
      <dgm:prSet presAssocID="{110E2F3C-750F-4D8E-A3FF-DA4FAFFE9FA7}" presName="theList" presStyleCnt="0">
        <dgm:presLayoutVars>
          <dgm:dir/>
          <dgm:animLvl val="lvl"/>
          <dgm:resizeHandles val="exact"/>
        </dgm:presLayoutVars>
      </dgm:prSet>
      <dgm:spPr/>
      <dgm:t>
        <a:bodyPr/>
        <a:lstStyle/>
        <a:p>
          <a:endParaRPr lang="en-US"/>
        </a:p>
      </dgm:t>
    </dgm:pt>
    <dgm:pt modelId="{081AC9FE-8359-4E6C-ACD8-C498C74104AD}" type="pres">
      <dgm:prSet presAssocID="{09F24302-BF1B-4F87-95F9-09070A43F372}" presName="compNode" presStyleCnt="0"/>
      <dgm:spPr/>
    </dgm:pt>
    <dgm:pt modelId="{E10FD1CB-CC24-4A39-A3B9-CDA6A3D2F049}" type="pres">
      <dgm:prSet presAssocID="{09F24302-BF1B-4F87-95F9-09070A43F372}" presName="aNode" presStyleLbl="bgShp" presStyleIdx="0" presStyleCnt="3"/>
      <dgm:spPr/>
      <dgm:t>
        <a:bodyPr/>
        <a:lstStyle/>
        <a:p>
          <a:endParaRPr lang="en-US"/>
        </a:p>
      </dgm:t>
    </dgm:pt>
    <dgm:pt modelId="{6BF8EA96-5ACE-4A88-B6AA-D4E1471B354D}" type="pres">
      <dgm:prSet presAssocID="{09F24302-BF1B-4F87-95F9-09070A43F372}" presName="textNode" presStyleLbl="bgShp" presStyleIdx="0" presStyleCnt="3"/>
      <dgm:spPr/>
      <dgm:t>
        <a:bodyPr/>
        <a:lstStyle/>
        <a:p>
          <a:endParaRPr lang="en-US"/>
        </a:p>
      </dgm:t>
    </dgm:pt>
    <dgm:pt modelId="{C78EFACA-94AC-4A52-8B58-35F4827B7048}" type="pres">
      <dgm:prSet presAssocID="{09F24302-BF1B-4F87-95F9-09070A43F372}" presName="compChildNode" presStyleCnt="0"/>
      <dgm:spPr/>
    </dgm:pt>
    <dgm:pt modelId="{7BE09131-0322-44FF-A936-481376720AF5}" type="pres">
      <dgm:prSet presAssocID="{09F24302-BF1B-4F87-95F9-09070A43F372}" presName="theInnerList" presStyleCnt="0"/>
      <dgm:spPr/>
    </dgm:pt>
    <dgm:pt modelId="{7C05A98F-9FE8-46F3-A0D3-FA2F308EF898}" type="pres">
      <dgm:prSet presAssocID="{18080D9C-EB66-4A32-AB22-A7A801C26F8A}" presName="childNode" presStyleLbl="node1" presStyleIdx="0" presStyleCnt="12">
        <dgm:presLayoutVars>
          <dgm:bulletEnabled val="1"/>
        </dgm:presLayoutVars>
      </dgm:prSet>
      <dgm:spPr/>
      <dgm:t>
        <a:bodyPr/>
        <a:lstStyle/>
        <a:p>
          <a:endParaRPr lang="en-US"/>
        </a:p>
      </dgm:t>
    </dgm:pt>
    <dgm:pt modelId="{C05DB5BE-1ABC-4375-AC5E-77D7D8044AC1}" type="pres">
      <dgm:prSet presAssocID="{18080D9C-EB66-4A32-AB22-A7A801C26F8A}" presName="aSpace2" presStyleCnt="0"/>
      <dgm:spPr/>
    </dgm:pt>
    <dgm:pt modelId="{2792AF33-4B86-456E-A113-FD369EF29165}" type="pres">
      <dgm:prSet presAssocID="{97ABBAC8-D945-42D7-B5B0-7BEC70FFDC26}" presName="childNode" presStyleLbl="node1" presStyleIdx="1" presStyleCnt="12">
        <dgm:presLayoutVars>
          <dgm:bulletEnabled val="1"/>
        </dgm:presLayoutVars>
      </dgm:prSet>
      <dgm:spPr/>
      <dgm:t>
        <a:bodyPr/>
        <a:lstStyle/>
        <a:p>
          <a:endParaRPr lang="en-US"/>
        </a:p>
      </dgm:t>
    </dgm:pt>
    <dgm:pt modelId="{F25BD0CB-9CA1-46EB-9016-CD744E9044FB}" type="pres">
      <dgm:prSet presAssocID="{97ABBAC8-D945-42D7-B5B0-7BEC70FFDC26}" presName="aSpace2" presStyleCnt="0"/>
      <dgm:spPr/>
    </dgm:pt>
    <dgm:pt modelId="{D6A0EF64-E48C-4FA8-8644-3190BA54C208}" type="pres">
      <dgm:prSet presAssocID="{7E717181-30BD-499B-837F-DC148AD76485}" presName="childNode" presStyleLbl="node1" presStyleIdx="2" presStyleCnt="12">
        <dgm:presLayoutVars>
          <dgm:bulletEnabled val="1"/>
        </dgm:presLayoutVars>
      </dgm:prSet>
      <dgm:spPr/>
      <dgm:t>
        <a:bodyPr/>
        <a:lstStyle/>
        <a:p>
          <a:endParaRPr lang="en-US"/>
        </a:p>
      </dgm:t>
    </dgm:pt>
    <dgm:pt modelId="{AA251EC6-CBE6-445C-AA35-5359A489430B}" type="pres">
      <dgm:prSet presAssocID="{7E717181-30BD-499B-837F-DC148AD76485}" presName="aSpace2" presStyleCnt="0"/>
      <dgm:spPr/>
    </dgm:pt>
    <dgm:pt modelId="{3BD1C254-CECF-4782-BC8B-CECF8F68A03E}" type="pres">
      <dgm:prSet presAssocID="{4B0BBEBF-FF3D-42BD-AC98-97F67E0C4D39}" presName="childNode" presStyleLbl="node1" presStyleIdx="3" presStyleCnt="12">
        <dgm:presLayoutVars>
          <dgm:bulletEnabled val="1"/>
        </dgm:presLayoutVars>
      </dgm:prSet>
      <dgm:spPr/>
      <dgm:t>
        <a:bodyPr/>
        <a:lstStyle/>
        <a:p>
          <a:endParaRPr lang="en-US"/>
        </a:p>
      </dgm:t>
    </dgm:pt>
    <dgm:pt modelId="{2FB297F1-DE7F-40E5-A803-81B9886700D7}" type="pres">
      <dgm:prSet presAssocID="{09F24302-BF1B-4F87-95F9-09070A43F372}" presName="aSpace" presStyleCnt="0"/>
      <dgm:spPr/>
    </dgm:pt>
    <dgm:pt modelId="{665F2C87-2217-4268-A8AA-7754DF34825B}" type="pres">
      <dgm:prSet presAssocID="{3F368AD4-B4D4-4AC6-B2F9-6B513DAF18F1}" presName="compNode" presStyleCnt="0"/>
      <dgm:spPr/>
    </dgm:pt>
    <dgm:pt modelId="{42DC5CBA-6B5D-4069-A877-A0CDA967E384}" type="pres">
      <dgm:prSet presAssocID="{3F368AD4-B4D4-4AC6-B2F9-6B513DAF18F1}" presName="aNode" presStyleLbl="bgShp" presStyleIdx="1" presStyleCnt="3"/>
      <dgm:spPr/>
      <dgm:t>
        <a:bodyPr/>
        <a:lstStyle/>
        <a:p>
          <a:endParaRPr lang="en-US"/>
        </a:p>
      </dgm:t>
    </dgm:pt>
    <dgm:pt modelId="{19862A24-F3BA-4B92-85AA-2E75EEF34A77}" type="pres">
      <dgm:prSet presAssocID="{3F368AD4-B4D4-4AC6-B2F9-6B513DAF18F1}" presName="textNode" presStyleLbl="bgShp" presStyleIdx="1" presStyleCnt="3"/>
      <dgm:spPr/>
      <dgm:t>
        <a:bodyPr/>
        <a:lstStyle/>
        <a:p>
          <a:endParaRPr lang="en-US"/>
        </a:p>
      </dgm:t>
    </dgm:pt>
    <dgm:pt modelId="{7F12F9A4-C38C-4EF8-8FCF-EBD42A102712}" type="pres">
      <dgm:prSet presAssocID="{3F368AD4-B4D4-4AC6-B2F9-6B513DAF18F1}" presName="compChildNode" presStyleCnt="0"/>
      <dgm:spPr/>
    </dgm:pt>
    <dgm:pt modelId="{52B1014C-B4CA-4B02-B4B8-87E0F7A480DF}" type="pres">
      <dgm:prSet presAssocID="{3F368AD4-B4D4-4AC6-B2F9-6B513DAF18F1}" presName="theInnerList" presStyleCnt="0"/>
      <dgm:spPr/>
    </dgm:pt>
    <dgm:pt modelId="{DED59CEE-75B0-4ADD-8B4F-6DD28FB34B22}" type="pres">
      <dgm:prSet presAssocID="{63FDF417-37EC-4DB0-9B6C-92797205C36F}" presName="childNode" presStyleLbl="node1" presStyleIdx="4" presStyleCnt="12" custLinFactNeighborX="-1054" custLinFactNeighborY="-14052">
        <dgm:presLayoutVars>
          <dgm:bulletEnabled val="1"/>
        </dgm:presLayoutVars>
      </dgm:prSet>
      <dgm:spPr/>
      <dgm:t>
        <a:bodyPr/>
        <a:lstStyle/>
        <a:p>
          <a:endParaRPr lang="en-US"/>
        </a:p>
      </dgm:t>
    </dgm:pt>
    <dgm:pt modelId="{F64B7A3C-D67B-43E9-A3FD-815DE310A66A}" type="pres">
      <dgm:prSet presAssocID="{63FDF417-37EC-4DB0-9B6C-92797205C36F}" presName="aSpace2" presStyleCnt="0"/>
      <dgm:spPr/>
    </dgm:pt>
    <dgm:pt modelId="{6954E9B6-D0E6-4E92-B835-1F8060210417}" type="pres">
      <dgm:prSet presAssocID="{3D696446-5CBF-4575-8A3E-951DDAA23BC5}" presName="childNode" presStyleLbl="node1" presStyleIdx="5" presStyleCnt="12">
        <dgm:presLayoutVars>
          <dgm:bulletEnabled val="1"/>
        </dgm:presLayoutVars>
      </dgm:prSet>
      <dgm:spPr/>
      <dgm:t>
        <a:bodyPr/>
        <a:lstStyle/>
        <a:p>
          <a:endParaRPr lang="en-US"/>
        </a:p>
      </dgm:t>
    </dgm:pt>
    <dgm:pt modelId="{6E3EA233-1419-4FF8-ADCE-05FAA4C08754}" type="pres">
      <dgm:prSet presAssocID="{3D696446-5CBF-4575-8A3E-951DDAA23BC5}" presName="aSpace2" presStyleCnt="0"/>
      <dgm:spPr/>
    </dgm:pt>
    <dgm:pt modelId="{3765ACEC-B6B7-49C9-9B6F-B84EEE67C718}" type="pres">
      <dgm:prSet presAssocID="{D775A525-19C6-4B89-A589-E6A8CCEAF078}" presName="childNode" presStyleLbl="node1" presStyleIdx="6" presStyleCnt="12">
        <dgm:presLayoutVars>
          <dgm:bulletEnabled val="1"/>
        </dgm:presLayoutVars>
      </dgm:prSet>
      <dgm:spPr/>
      <dgm:t>
        <a:bodyPr/>
        <a:lstStyle/>
        <a:p>
          <a:endParaRPr lang="en-US"/>
        </a:p>
      </dgm:t>
    </dgm:pt>
    <dgm:pt modelId="{2A120B24-7A56-4474-9C8C-B6EB4CC991F4}" type="pres">
      <dgm:prSet presAssocID="{D775A525-19C6-4B89-A589-E6A8CCEAF078}" presName="aSpace2" presStyleCnt="0"/>
      <dgm:spPr/>
    </dgm:pt>
    <dgm:pt modelId="{C6293D64-F869-4D73-AFF2-7DFA5C3CA7BD}" type="pres">
      <dgm:prSet presAssocID="{5236288A-C38F-46DE-A76B-85512EA8EFA8}" presName="childNode" presStyleLbl="node1" presStyleIdx="7" presStyleCnt="12">
        <dgm:presLayoutVars>
          <dgm:bulletEnabled val="1"/>
        </dgm:presLayoutVars>
      </dgm:prSet>
      <dgm:spPr/>
      <dgm:t>
        <a:bodyPr/>
        <a:lstStyle/>
        <a:p>
          <a:endParaRPr lang="en-US"/>
        </a:p>
      </dgm:t>
    </dgm:pt>
    <dgm:pt modelId="{CF9321A6-5C31-4270-B163-64ECC50E256A}" type="pres">
      <dgm:prSet presAssocID="{3F368AD4-B4D4-4AC6-B2F9-6B513DAF18F1}" presName="aSpace" presStyleCnt="0"/>
      <dgm:spPr/>
    </dgm:pt>
    <dgm:pt modelId="{D662859D-690E-4039-8EA0-7FAEE09429A9}" type="pres">
      <dgm:prSet presAssocID="{39E2AF5A-5F97-401E-BCD0-77C8A3C38683}" presName="compNode" presStyleCnt="0"/>
      <dgm:spPr/>
    </dgm:pt>
    <dgm:pt modelId="{15CFACAC-5F21-4EF8-86ED-7A10C051A5E9}" type="pres">
      <dgm:prSet presAssocID="{39E2AF5A-5F97-401E-BCD0-77C8A3C38683}" presName="aNode" presStyleLbl="bgShp" presStyleIdx="2" presStyleCnt="3"/>
      <dgm:spPr/>
      <dgm:t>
        <a:bodyPr/>
        <a:lstStyle/>
        <a:p>
          <a:endParaRPr lang="en-US"/>
        </a:p>
      </dgm:t>
    </dgm:pt>
    <dgm:pt modelId="{DA543101-FD05-4128-8C45-9F03BE189DB3}" type="pres">
      <dgm:prSet presAssocID="{39E2AF5A-5F97-401E-BCD0-77C8A3C38683}" presName="textNode" presStyleLbl="bgShp" presStyleIdx="2" presStyleCnt="3"/>
      <dgm:spPr/>
      <dgm:t>
        <a:bodyPr/>
        <a:lstStyle/>
        <a:p>
          <a:endParaRPr lang="en-US"/>
        </a:p>
      </dgm:t>
    </dgm:pt>
    <dgm:pt modelId="{27F5C987-D761-4D0A-AD27-D7B6B692EC59}" type="pres">
      <dgm:prSet presAssocID="{39E2AF5A-5F97-401E-BCD0-77C8A3C38683}" presName="compChildNode" presStyleCnt="0"/>
      <dgm:spPr/>
    </dgm:pt>
    <dgm:pt modelId="{FF56BDE9-3105-46E7-B9D0-4CA2517F771B}" type="pres">
      <dgm:prSet presAssocID="{39E2AF5A-5F97-401E-BCD0-77C8A3C38683}" presName="theInnerList" presStyleCnt="0"/>
      <dgm:spPr/>
    </dgm:pt>
    <dgm:pt modelId="{82654873-51EA-469D-AFD9-EFA3EF3A28BF}" type="pres">
      <dgm:prSet presAssocID="{289100A2-5968-4855-9B09-2E7E751DF9E4}" presName="childNode" presStyleLbl="node1" presStyleIdx="8" presStyleCnt="12">
        <dgm:presLayoutVars>
          <dgm:bulletEnabled val="1"/>
        </dgm:presLayoutVars>
      </dgm:prSet>
      <dgm:spPr/>
      <dgm:t>
        <a:bodyPr/>
        <a:lstStyle/>
        <a:p>
          <a:endParaRPr lang="en-US"/>
        </a:p>
      </dgm:t>
    </dgm:pt>
    <dgm:pt modelId="{48C13824-EBFF-4221-804F-0766609B2A76}" type="pres">
      <dgm:prSet presAssocID="{289100A2-5968-4855-9B09-2E7E751DF9E4}" presName="aSpace2" presStyleCnt="0"/>
      <dgm:spPr/>
    </dgm:pt>
    <dgm:pt modelId="{CBEAC7F4-D157-4902-AB4C-7D1AC31BE15C}" type="pres">
      <dgm:prSet presAssocID="{0D097549-5AD6-4EED-A237-C711B40316D1}" presName="childNode" presStyleLbl="node1" presStyleIdx="9" presStyleCnt="12">
        <dgm:presLayoutVars>
          <dgm:bulletEnabled val="1"/>
        </dgm:presLayoutVars>
      </dgm:prSet>
      <dgm:spPr/>
      <dgm:t>
        <a:bodyPr/>
        <a:lstStyle/>
        <a:p>
          <a:endParaRPr lang="en-US"/>
        </a:p>
      </dgm:t>
    </dgm:pt>
    <dgm:pt modelId="{A10212E8-E21A-4066-8FA9-968C25A951B9}" type="pres">
      <dgm:prSet presAssocID="{0D097549-5AD6-4EED-A237-C711B40316D1}" presName="aSpace2" presStyleCnt="0"/>
      <dgm:spPr/>
    </dgm:pt>
    <dgm:pt modelId="{BBBDA448-F031-4444-A60F-D70699F0A4AF}" type="pres">
      <dgm:prSet presAssocID="{2169A5FD-5367-49A1-AAC5-C4FAB2159F0A}" presName="childNode" presStyleLbl="node1" presStyleIdx="10" presStyleCnt="12">
        <dgm:presLayoutVars>
          <dgm:bulletEnabled val="1"/>
        </dgm:presLayoutVars>
      </dgm:prSet>
      <dgm:spPr/>
      <dgm:t>
        <a:bodyPr/>
        <a:lstStyle/>
        <a:p>
          <a:endParaRPr lang="en-US"/>
        </a:p>
      </dgm:t>
    </dgm:pt>
    <dgm:pt modelId="{FB31692F-12C9-4D46-B0F3-CFBD164A8599}" type="pres">
      <dgm:prSet presAssocID="{2169A5FD-5367-49A1-AAC5-C4FAB2159F0A}" presName="aSpace2" presStyleCnt="0"/>
      <dgm:spPr/>
    </dgm:pt>
    <dgm:pt modelId="{CC8E8AB5-F93F-4DF8-A7DC-D5451C585A8C}" type="pres">
      <dgm:prSet presAssocID="{08E4EF8C-6AC0-46A0-8C00-AD33E03AF1E5}" presName="childNode" presStyleLbl="node1" presStyleIdx="11" presStyleCnt="12">
        <dgm:presLayoutVars>
          <dgm:bulletEnabled val="1"/>
        </dgm:presLayoutVars>
      </dgm:prSet>
      <dgm:spPr/>
      <dgm:t>
        <a:bodyPr/>
        <a:lstStyle/>
        <a:p>
          <a:endParaRPr lang="en-US"/>
        </a:p>
      </dgm:t>
    </dgm:pt>
  </dgm:ptLst>
  <dgm:cxnLst>
    <dgm:cxn modelId="{E3D1FA66-1835-41D6-89A0-E5BECF08E6F1}" srcId="{39E2AF5A-5F97-401E-BCD0-77C8A3C38683}" destId="{0D097549-5AD6-4EED-A237-C711B40316D1}" srcOrd="1" destOrd="0" parTransId="{868806D9-F015-46A8-9767-2D36539AAE8E}" sibTransId="{5777FF29-78EF-4895-885E-0FA7B9B5BBA0}"/>
    <dgm:cxn modelId="{B82014D3-EDDC-3A4D-A250-9BB5343CEDEF}" type="presOf" srcId="{39E2AF5A-5F97-401E-BCD0-77C8A3C38683}" destId="{DA543101-FD05-4128-8C45-9F03BE189DB3}" srcOrd="1" destOrd="0" presId="urn:microsoft.com/office/officeart/2005/8/layout/lProcess2"/>
    <dgm:cxn modelId="{93A07DC2-B0AD-5441-9A40-85093755F143}" type="presOf" srcId="{3F368AD4-B4D4-4AC6-B2F9-6B513DAF18F1}" destId="{19862A24-F3BA-4B92-85AA-2E75EEF34A77}" srcOrd="1" destOrd="0" presId="urn:microsoft.com/office/officeart/2005/8/layout/lProcess2"/>
    <dgm:cxn modelId="{0109A0A4-7E47-344B-A5B1-992E0F78DD58}" type="presOf" srcId="{289100A2-5968-4855-9B09-2E7E751DF9E4}" destId="{82654873-51EA-469D-AFD9-EFA3EF3A28BF}" srcOrd="0" destOrd="0" presId="urn:microsoft.com/office/officeart/2005/8/layout/lProcess2"/>
    <dgm:cxn modelId="{A7098F65-EB90-7140-86D5-C6FFAC68BD0D}" type="presOf" srcId="{39E2AF5A-5F97-401E-BCD0-77C8A3C38683}" destId="{15CFACAC-5F21-4EF8-86ED-7A10C051A5E9}" srcOrd="0" destOrd="0" presId="urn:microsoft.com/office/officeart/2005/8/layout/lProcess2"/>
    <dgm:cxn modelId="{C002AECC-5ABB-B849-8EBF-DAB502C3F6DF}" type="presOf" srcId="{110E2F3C-750F-4D8E-A3FF-DA4FAFFE9FA7}" destId="{7745C0F8-9269-4672-81DB-244CB95324A1}" srcOrd="0" destOrd="0" presId="urn:microsoft.com/office/officeart/2005/8/layout/lProcess2"/>
    <dgm:cxn modelId="{AE6452C6-4E8A-4044-A911-8E78DCE2D3A0}" srcId="{09F24302-BF1B-4F87-95F9-09070A43F372}" destId="{7E717181-30BD-499B-837F-DC148AD76485}" srcOrd="2" destOrd="0" parTransId="{F013F30A-0E58-45A5-A9FE-BA7CF667DC57}" sibTransId="{8666513B-407A-4977-8A04-138C4D4F3BC4}"/>
    <dgm:cxn modelId="{8E280603-F636-3B40-AD2D-8301DA2D6C85}" type="presOf" srcId="{5236288A-C38F-46DE-A76B-85512EA8EFA8}" destId="{C6293D64-F869-4D73-AFF2-7DFA5C3CA7BD}" srcOrd="0" destOrd="0" presId="urn:microsoft.com/office/officeart/2005/8/layout/lProcess2"/>
    <dgm:cxn modelId="{E5AE5FEB-FAE8-4F12-A1EC-6F9BDE3840D4}" srcId="{09F24302-BF1B-4F87-95F9-09070A43F372}" destId="{4B0BBEBF-FF3D-42BD-AC98-97F67E0C4D39}" srcOrd="3" destOrd="0" parTransId="{BDC6297E-0726-4735-A354-ED17FFE9B558}" sibTransId="{84ED3EC6-A493-4AB5-9D09-66D6FB7BBD4B}"/>
    <dgm:cxn modelId="{4F766DAC-2CD2-4DAD-B273-D5443860E9FF}" srcId="{3F368AD4-B4D4-4AC6-B2F9-6B513DAF18F1}" destId="{5236288A-C38F-46DE-A76B-85512EA8EFA8}" srcOrd="3" destOrd="0" parTransId="{E0A509EF-B2AE-42AD-8E82-374F9CCD05E2}" sibTransId="{C13990C5-3712-4305-95A3-B4B44EB82EF2}"/>
    <dgm:cxn modelId="{FF2A2BDF-1FA8-4ABE-8370-D7F5024A15CE}" srcId="{110E2F3C-750F-4D8E-A3FF-DA4FAFFE9FA7}" destId="{3F368AD4-B4D4-4AC6-B2F9-6B513DAF18F1}" srcOrd="1" destOrd="0" parTransId="{98D7E115-1972-4199-92AC-7D22DBD302D9}" sibTransId="{38AB8C1B-FC88-4088-8476-A06935ADF791}"/>
    <dgm:cxn modelId="{9C561F82-E312-A241-B483-402379E98C72}" type="presOf" srcId="{3D696446-5CBF-4575-8A3E-951DDAA23BC5}" destId="{6954E9B6-D0E6-4E92-B835-1F8060210417}" srcOrd="0" destOrd="0" presId="urn:microsoft.com/office/officeart/2005/8/layout/lProcess2"/>
    <dgm:cxn modelId="{D6F5B014-C9CE-2E4C-8824-EF84805D9D2A}" type="presOf" srcId="{97ABBAC8-D945-42D7-B5B0-7BEC70FFDC26}" destId="{2792AF33-4B86-456E-A113-FD369EF29165}" srcOrd="0" destOrd="0" presId="urn:microsoft.com/office/officeart/2005/8/layout/lProcess2"/>
    <dgm:cxn modelId="{94414FCB-D7C5-7E4E-9721-6B9D0668856E}" type="presOf" srcId="{18080D9C-EB66-4A32-AB22-A7A801C26F8A}" destId="{7C05A98F-9FE8-46F3-A0D3-FA2F308EF898}" srcOrd="0" destOrd="0" presId="urn:microsoft.com/office/officeart/2005/8/layout/lProcess2"/>
    <dgm:cxn modelId="{B1C9063B-5BAC-4C10-A13F-846C4CD04928}" srcId="{09F24302-BF1B-4F87-95F9-09070A43F372}" destId="{97ABBAC8-D945-42D7-B5B0-7BEC70FFDC26}" srcOrd="1" destOrd="0" parTransId="{6BB8ED8A-2C37-407B-9636-96C5C0795708}" sibTransId="{22DABE88-AF86-4EC2-BB2C-77C3D62FC07A}"/>
    <dgm:cxn modelId="{F6E3132F-D29C-0D40-A017-199AE97FDE6C}" type="presOf" srcId="{7E717181-30BD-499B-837F-DC148AD76485}" destId="{D6A0EF64-E48C-4FA8-8644-3190BA54C208}" srcOrd="0" destOrd="0" presId="urn:microsoft.com/office/officeart/2005/8/layout/lProcess2"/>
    <dgm:cxn modelId="{AE102FAB-65D7-DE4E-94C9-8E5B94F1E2A0}" type="presOf" srcId="{09F24302-BF1B-4F87-95F9-09070A43F372}" destId="{E10FD1CB-CC24-4A39-A3B9-CDA6A3D2F049}" srcOrd="0" destOrd="0" presId="urn:microsoft.com/office/officeart/2005/8/layout/lProcess2"/>
    <dgm:cxn modelId="{13F1A476-5E32-CA4C-96F0-9A67FFB91986}" type="presOf" srcId="{08E4EF8C-6AC0-46A0-8C00-AD33E03AF1E5}" destId="{CC8E8AB5-F93F-4DF8-A7DC-D5451C585A8C}" srcOrd="0" destOrd="0" presId="urn:microsoft.com/office/officeart/2005/8/layout/lProcess2"/>
    <dgm:cxn modelId="{FC152219-7249-2D40-BD50-03E2190DE544}" type="presOf" srcId="{D775A525-19C6-4B89-A589-E6A8CCEAF078}" destId="{3765ACEC-B6B7-49C9-9B6F-B84EEE67C718}" srcOrd="0" destOrd="0" presId="urn:microsoft.com/office/officeart/2005/8/layout/lProcess2"/>
    <dgm:cxn modelId="{065DEEFB-7CDA-4C4D-97F5-931E135C7F01}" srcId="{39E2AF5A-5F97-401E-BCD0-77C8A3C38683}" destId="{289100A2-5968-4855-9B09-2E7E751DF9E4}" srcOrd="0" destOrd="0" parTransId="{88F6937C-CA68-4EE3-A6A0-E4E8B2E4A336}" sibTransId="{49D1E29E-1A32-40D8-B1CB-DCDF57E73F67}"/>
    <dgm:cxn modelId="{D576F30E-0055-4A04-B657-057710A3AB3C}" srcId="{110E2F3C-750F-4D8E-A3FF-DA4FAFFE9FA7}" destId="{09F24302-BF1B-4F87-95F9-09070A43F372}" srcOrd="0" destOrd="0" parTransId="{F91A8EDE-E3DE-44A6-B380-343AE0BC586F}" sibTransId="{05F8C23D-DA9D-4834-9FF2-F862CC036BF2}"/>
    <dgm:cxn modelId="{E9FA21F6-1C11-6549-BA92-93C831D07A77}" type="presOf" srcId="{4B0BBEBF-FF3D-42BD-AC98-97F67E0C4D39}" destId="{3BD1C254-CECF-4782-BC8B-CECF8F68A03E}" srcOrd="0" destOrd="0" presId="urn:microsoft.com/office/officeart/2005/8/layout/lProcess2"/>
    <dgm:cxn modelId="{4CD5C81F-C1BE-4736-A5B4-049899C329E1}" srcId="{39E2AF5A-5F97-401E-BCD0-77C8A3C38683}" destId="{08E4EF8C-6AC0-46A0-8C00-AD33E03AF1E5}" srcOrd="3" destOrd="0" parTransId="{961ED7DC-E6BE-4D6A-A075-8BD4DB2C4A11}" sibTransId="{39E0A80C-F0B6-440A-AD2F-22C62375C73E}"/>
    <dgm:cxn modelId="{098EDFFE-A437-41F7-997F-75AF759E36E5}" srcId="{3F368AD4-B4D4-4AC6-B2F9-6B513DAF18F1}" destId="{63FDF417-37EC-4DB0-9B6C-92797205C36F}" srcOrd="0" destOrd="0" parTransId="{1DDFA326-46D6-43FA-8001-C0AFE2382431}" sibTransId="{F0DD5201-7329-49ED-AD4C-A2B33259342C}"/>
    <dgm:cxn modelId="{14406473-612C-444A-BA4E-1B353756F55B}" type="presOf" srcId="{63FDF417-37EC-4DB0-9B6C-92797205C36F}" destId="{DED59CEE-75B0-4ADD-8B4F-6DD28FB34B22}" srcOrd="0" destOrd="0" presId="urn:microsoft.com/office/officeart/2005/8/layout/lProcess2"/>
    <dgm:cxn modelId="{670D5AB4-3038-4DB4-A775-2D83A93A9651}" srcId="{3F368AD4-B4D4-4AC6-B2F9-6B513DAF18F1}" destId="{3D696446-5CBF-4575-8A3E-951DDAA23BC5}" srcOrd="1" destOrd="0" parTransId="{B9E8A5D3-270A-4711-A913-819B966F70E4}" sibTransId="{02D70918-8CF5-4DC7-AA3A-2B3E6A31A06E}"/>
    <dgm:cxn modelId="{B9C6872B-DF29-BD4F-9154-AFF02AEF4333}" type="presOf" srcId="{2169A5FD-5367-49A1-AAC5-C4FAB2159F0A}" destId="{BBBDA448-F031-4444-A60F-D70699F0A4AF}" srcOrd="0" destOrd="0" presId="urn:microsoft.com/office/officeart/2005/8/layout/lProcess2"/>
    <dgm:cxn modelId="{36356C27-2281-4181-9C5A-5B9049EAE94A}" srcId="{09F24302-BF1B-4F87-95F9-09070A43F372}" destId="{18080D9C-EB66-4A32-AB22-A7A801C26F8A}" srcOrd="0" destOrd="0" parTransId="{46B7D51D-66BE-42BE-8CE1-84479F6E97F2}" sibTransId="{133395D3-40BF-4A3C-B3B1-0ED446B2767C}"/>
    <dgm:cxn modelId="{FD626608-ABEE-4504-9E1F-DE9D2125BC39}" srcId="{110E2F3C-750F-4D8E-A3FF-DA4FAFFE9FA7}" destId="{39E2AF5A-5F97-401E-BCD0-77C8A3C38683}" srcOrd="2" destOrd="0" parTransId="{BAEB3B3D-10DC-4FDC-AE25-B81B776E6F37}" sibTransId="{15BEF4CE-54A0-4E88-9A8C-38ABE86AEA83}"/>
    <dgm:cxn modelId="{BA1594D7-F19B-8947-B84B-96BB4F04CD18}" type="presOf" srcId="{09F24302-BF1B-4F87-95F9-09070A43F372}" destId="{6BF8EA96-5ACE-4A88-B6AA-D4E1471B354D}" srcOrd="1" destOrd="0" presId="urn:microsoft.com/office/officeart/2005/8/layout/lProcess2"/>
    <dgm:cxn modelId="{9812EB8D-69D5-4919-ADE5-7CC4A2151E4D}" srcId="{39E2AF5A-5F97-401E-BCD0-77C8A3C38683}" destId="{2169A5FD-5367-49A1-AAC5-C4FAB2159F0A}" srcOrd="2" destOrd="0" parTransId="{D27C59FC-12B0-4A10-A263-A98F8448275A}" sibTransId="{A5A67B8E-5525-4F2E-B5AB-A7B027A03DCD}"/>
    <dgm:cxn modelId="{131D5F49-A8CD-5644-8D92-4C1FBFF7D117}" type="presOf" srcId="{0D097549-5AD6-4EED-A237-C711B40316D1}" destId="{CBEAC7F4-D157-4902-AB4C-7D1AC31BE15C}" srcOrd="0" destOrd="0" presId="urn:microsoft.com/office/officeart/2005/8/layout/lProcess2"/>
    <dgm:cxn modelId="{9BE15C4A-7CDF-435A-9E38-FFB06B8BF4E0}" srcId="{3F368AD4-B4D4-4AC6-B2F9-6B513DAF18F1}" destId="{D775A525-19C6-4B89-A589-E6A8CCEAF078}" srcOrd="2" destOrd="0" parTransId="{896EBA74-E9D7-4FBD-A1A6-F95D956796E6}" sibTransId="{7A61F260-4E58-4E99-AFD5-3798CFD944FB}"/>
    <dgm:cxn modelId="{CBE3BF7C-1ED2-F547-BD14-8708F5A9DB0F}" type="presOf" srcId="{3F368AD4-B4D4-4AC6-B2F9-6B513DAF18F1}" destId="{42DC5CBA-6B5D-4069-A877-A0CDA967E384}" srcOrd="0" destOrd="0" presId="urn:microsoft.com/office/officeart/2005/8/layout/lProcess2"/>
    <dgm:cxn modelId="{879C35A4-F15D-8742-9CE0-BD1049788C24}" type="presParOf" srcId="{7745C0F8-9269-4672-81DB-244CB95324A1}" destId="{081AC9FE-8359-4E6C-ACD8-C498C74104AD}" srcOrd="0" destOrd="0" presId="urn:microsoft.com/office/officeart/2005/8/layout/lProcess2"/>
    <dgm:cxn modelId="{9B3F2337-1491-CA43-97F0-B5F3D6F62AD0}" type="presParOf" srcId="{081AC9FE-8359-4E6C-ACD8-C498C74104AD}" destId="{E10FD1CB-CC24-4A39-A3B9-CDA6A3D2F049}" srcOrd="0" destOrd="0" presId="urn:microsoft.com/office/officeart/2005/8/layout/lProcess2"/>
    <dgm:cxn modelId="{CDD8E044-D28E-924A-8C26-EA928277851B}" type="presParOf" srcId="{081AC9FE-8359-4E6C-ACD8-C498C74104AD}" destId="{6BF8EA96-5ACE-4A88-B6AA-D4E1471B354D}" srcOrd="1" destOrd="0" presId="urn:microsoft.com/office/officeart/2005/8/layout/lProcess2"/>
    <dgm:cxn modelId="{2102EEFB-A1BB-8B4B-93B5-A3B52976078C}" type="presParOf" srcId="{081AC9FE-8359-4E6C-ACD8-C498C74104AD}" destId="{C78EFACA-94AC-4A52-8B58-35F4827B7048}" srcOrd="2" destOrd="0" presId="urn:microsoft.com/office/officeart/2005/8/layout/lProcess2"/>
    <dgm:cxn modelId="{400A6E7E-37F8-DC40-9DA5-479D86B369D0}" type="presParOf" srcId="{C78EFACA-94AC-4A52-8B58-35F4827B7048}" destId="{7BE09131-0322-44FF-A936-481376720AF5}" srcOrd="0" destOrd="0" presId="urn:microsoft.com/office/officeart/2005/8/layout/lProcess2"/>
    <dgm:cxn modelId="{AC0E3F15-4521-A74D-A80C-714503D19447}" type="presParOf" srcId="{7BE09131-0322-44FF-A936-481376720AF5}" destId="{7C05A98F-9FE8-46F3-A0D3-FA2F308EF898}" srcOrd="0" destOrd="0" presId="urn:microsoft.com/office/officeart/2005/8/layout/lProcess2"/>
    <dgm:cxn modelId="{60856B98-73F8-B441-9A47-B99AB4C0A2B3}" type="presParOf" srcId="{7BE09131-0322-44FF-A936-481376720AF5}" destId="{C05DB5BE-1ABC-4375-AC5E-77D7D8044AC1}" srcOrd="1" destOrd="0" presId="urn:microsoft.com/office/officeart/2005/8/layout/lProcess2"/>
    <dgm:cxn modelId="{45BB7A22-51C0-294D-BCE7-3DC26202D799}" type="presParOf" srcId="{7BE09131-0322-44FF-A936-481376720AF5}" destId="{2792AF33-4B86-456E-A113-FD369EF29165}" srcOrd="2" destOrd="0" presId="urn:microsoft.com/office/officeart/2005/8/layout/lProcess2"/>
    <dgm:cxn modelId="{3D268213-F9FF-4449-9D73-159D945A163E}" type="presParOf" srcId="{7BE09131-0322-44FF-A936-481376720AF5}" destId="{F25BD0CB-9CA1-46EB-9016-CD744E9044FB}" srcOrd="3" destOrd="0" presId="urn:microsoft.com/office/officeart/2005/8/layout/lProcess2"/>
    <dgm:cxn modelId="{0BDFD171-A7D1-9440-9504-5C32842D47C7}" type="presParOf" srcId="{7BE09131-0322-44FF-A936-481376720AF5}" destId="{D6A0EF64-E48C-4FA8-8644-3190BA54C208}" srcOrd="4" destOrd="0" presId="urn:microsoft.com/office/officeart/2005/8/layout/lProcess2"/>
    <dgm:cxn modelId="{904127D0-96AA-1F49-BA19-C79D421AE87C}" type="presParOf" srcId="{7BE09131-0322-44FF-A936-481376720AF5}" destId="{AA251EC6-CBE6-445C-AA35-5359A489430B}" srcOrd="5" destOrd="0" presId="urn:microsoft.com/office/officeart/2005/8/layout/lProcess2"/>
    <dgm:cxn modelId="{22C4A778-8ADE-344F-95C3-D2C2E33964FF}" type="presParOf" srcId="{7BE09131-0322-44FF-A936-481376720AF5}" destId="{3BD1C254-CECF-4782-BC8B-CECF8F68A03E}" srcOrd="6" destOrd="0" presId="urn:microsoft.com/office/officeart/2005/8/layout/lProcess2"/>
    <dgm:cxn modelId="{CF669B81-CA16-C54E-966B-3884F184C10B}" type="presParOf" srcId="{7745C0F8-9269-4672-81DB-244CB95324A1}" destId="{2FB297F1-DE7F-40E5-A803-81B9886700D7}" srcOrd="1" destOrd="0" presId="urn:microsoft.com/office/officeart/2005/8/layout/lProcess2"/>
    <dgm:cxn modelId="{E6D725A7-45BC-7743-A929-3FF006BE5525}" type="presParOf" srcId="{7745C0F8-9269-4672-81DB-244CB95324A1}" destId="{665F2C87-2217-4268-A8AA-7754DF34825B}" srcOrd="2" destOrd="0" presId="urn:microsoft.com/office/officeart/2005/8/layout/lProcess2"/>
    <dgm:cxn modelId="{C21340CB-630D-7F40-B5AF-AAF8F9134F8D}" type="presParOf" srcId="{665F2C87-2217-4268-A8AA-7754DF34825B}" destId="{42DC5CBA-6B5D-4069-A877-A0CDA967E384}" srcOrd="0" destOrd="0" presId="urn:microsoft.com/office/officeart/2005/8/layout/lProcess2"/>
    <dgm:cxn modelId="{F8825F0A-C909-3843-B609-C60A0F74EDC4}" type="presParOf" srcId="{665F2C87-2217-4268-A8AA-7754DF34825B}" destId="{19862A24-F3BA-4B92-85AA-2E75EEF34A77}" srcOrd="1" destOrd="0" presId="urn:microsoft.com/office/officeart/2005/8/layout/lProcess2"/>
    <dgm:cxn modelId="{BEBC4D7B-D966-574D-8BBC-023F2E7AA8D9}" type="presParOf" srcId="{665F2C87-2217-4268-A8AA-7754DF34825B}" destId="{7F12F9A4-C38C-4EF8-8FCF-EBD42A102712}" srcOrd="2" destOrd="0" presId="urn:microsoft.com/office/officeart/2005/8/layout/lProcess2"/>
    <dgm:cxn modelId="{58A5ABF1-909A-204E-94EF-A94CED62206A}" type="presParOf" srcId="{7F12F9A4-C38C-4EF8-8FCF-EBD42A102712}" destId="{52B1014C-B4CA-4B02-B4B8-87E0F7A480DF}" srcOrd="0" destOrd="0" presId="urn:microsoft.com/office/officeart/2005/8/layout/lProcess2"/>
    <dgm:cxn modelId="{74766CFD-5234-CC4E-AE28-27017F039472}" type="presParOf" srcId="{52B1014C-B4CA-4B02-B4B8-87E0F7A480DF}" destId="{DED59CEE-75B0-4ADD-8B4F-6DD28FB34B22}" srcOrd="0" destOrd="0" presId="urn:microsoft.com/office/officeart/2005/8/layout/lProcess2"/>
    <dgm:cxn modelId="{028B4619-2D1A-FE42-AB15-E16F9C165345}" type="presParOf" srcId="{52B1014C-B4CA-4B02-B4B8-87E0F7A480DF}" destId="{F64B7A3C-D67B-43E9-A3FD-815DE310A66A}" srcOrd="1" destOrd="0" presId="urn:microsoft.com/office/officeart/2005/8/layout/lProcess2"/>
    <dgm:cxn modelId="{4E788535-4AD5-AE46-82E2-E86AC63737EC}" type="presParOf" srcId="{52B1014C-B4CA-4B02-B4B8-87E0F7A480DF}" destId="{6954E9B6-D0E6-4E92-B835-1F8060210417}" srcOrd="2" destOrd="0" presId="urn:microsoft.com/office/officeart/2005/8/layout/lProcess2"/>
    <dgm:cxn modelId="{D9C8BD23-977C-204F-85DC-87E1CA35722A}" type="presParOf" srcId="{52B1014C-B4CA-4B02-B4B8-87E0F7A480DF}" destId="{6E3EA233-1419-4FF8-ADCE-05FAA4C08754}" srcOrd="3" destOrd="0" presId="urn:microsoft.com/office/officeart/2005/8/layout/lProcess2"/>
    <dgm:cxn modelId="{FA1085FA-F814-A742-8C47-AFEB200482F5}" type="presParOf" srcId="{52B1014C-B4CA-4B02-B4B8-87E0F7A480DF}" destId="{3765ACEC-B6B7-49C9-9B6F-B84EEE67C718}" srcOrd="4" destOrd="0" presId="urn:microsoft.com/office/officeart/2005/8/layout/lProcess2"/>
    <dgm:cxn modelId="{EACC7C13-1076-B144-AC37-DBF7A186E110}" type="presParOf" srcId="{52B1014C-B4CA-4B02-B4B8-87E0F7A480DF}" destId="{2A120B24-7A56-4474-9C8C-B6EB4CC991F4}" srcOrd="5" destOrd="0" presId="urn:microsoft.com/office/officeart/2005/8/layout/lProcess2"/>
    <dgm:cxn modelId="{45840251-C412-C642-B06D-A4BEAFF2EE04}" type="presParOf" srcId="{52B1014C-B4CA-4B02-B4B8-87E0F7A480DF}" destId="{C6293D64-F869-4D73-AFF2-7DFA5C3CA7BD}" srcOrd="6" destOrd="0" presId="urn:microsoft.com/office/officeart/2005/8/layout/lProcess2"/>
    <dgm:cxn modelId="{0F6329DF-8F14-FA43-BD6A-C8F883795DB5}" type="presParOf" srcId="{7745C0F8-9269-4672-81DB-244CB95324A1}" destId="{CF9321A6-5C31-4270-B163-64ECC50E256A}" srcOrd="3" destOrd="0" presId="urn:microsoft.com/office/officeart/2005/8/layout/lProcess2"/>
    <dgm:cxn modelId="{D9A1F7CF-A846-7A40-B1AD-1EB66F0A4D09}" type="presParOf" srcId="{7745C0F8-9269-4672-81DB-244CB95324A1}" destId="{D662859D-690E-4039-8EA0-7FAEE09429A9}" srcOrd="4" destOrd="0" presId="urn:microsoft.com/office/officeart/2005/8/layout/lProcess2"/>
    <dgm:cxn modelId="{9F231354-E00F-BB42-ADB5-1DF488777930}" type="presParOf" srcId="{D662859D-690E-4039-8EA0-7FAEE09429A9}" destId="{15CFACAC-5F21-4EF8-86ED-7A10C051A5E9}" srcOrd="0" destOrd="0" presId="urn:microsoft.com/office/officeart/2005/8/layout/lProcess2"/>
    <dgm:cxn modelId="{E15C6789-48D1-334E-BD77-B2EA69D29D5A}" type="presParOf" srcId="{D662859D-690E-4039-8EA0-7FAEE09429A9}" destId="{DA543101-FD05-4128-8C45-9F03BE189DB3}" srcOrd="1" destOrd="0" presId="urn:microsoft.com/office/officeart/2005/8/layout/lProcess2"/>
    <dgm:cxn modelId="{9BC5B7D5-23C7-5647-891A-3110B2C96E49}" type="presParOf" srcId="{D662859D-690E-4039-8EA0-7FAEE09429A9}" destId="{27F5C987-D761-4D0A-AD27-D7B6B692EC59}" srcOrd="2" destOrd="0" presId="urn:microsoft.com/office/officeart/2005/8/layout/lProcess2"/>
    <dgm:cxn modelId="{6CD1F1C4-8AEB-644E-BA0B-F64175D81B5E}" type="presParOf" srcId="{27F5C987-D761-4D0A-AD27-D7B6B692EC59}" destId="{FF56BDE9-3105-46E7-B9D0-4CA2517F771B}" srcOrd="0" destOrd="0" presId="urn:microsoft.com/office/officeart/2005/8/layout/lProcess2"/>
    <dgm:cxn modelId="{C0F8BC4E-FE3F-AA42-B27B-226542D67E7E}" type="presParOf" srcId="{FF56BDE9-3105-46E7-B9D0-4CA2517F771B}" destId="{82654873-51EA-469D-AFD9-EFA3EF3A28BF}" srcOrd="0" destOrd="0" presId="urn:microsoft.com/office/officeart/2005/8/layout/lProcess2"/>
    <dgm:cxn modelId="{0F4138A0-506E-D74A-AA84-1EA12345CA8D}" type="presParOf" srcId="{FF56BDE9-3105-46E7-B9D0-4CA2517F771B}" destId="{48C13824-EBFF-4221-804F-0766609B2A76}" srcOrd="1" destOrd="0" presId="urn:microsoft.com/office/officeart/2005/8/layout/lProcess2"/>
    <dgm:cxn modelId="{A734A785-7DF9-534C-B073-EE02CAF7C0A3}" type="presParOf" srcId="{FF56BDE9-3105-46E7-B9D0-4CA2517F771B}" destId="{CBEAC7F4-D157-4902-AB4C-7D1AC31BE15C}" srcOrd="2" destOrd="0" presId="urn:microsoft.com/office/officeart/2005/8/layout/lProcess2"/>
    <dgm:cxn modelId="{E0E24A45-7557-D046-B99B-EEBDCB8B30E0}" type="presParOf" srcId="{FF56BDE9-3105-46E7-B9D0-4CA2517F771B}" destId="{A10212E8-E21A-4066-8FA9-968C25A951B9}" srcOrd="3" destOrd="0" presId="urn:microsoft.com/office/officeart/2005/8/layout/lProcess2"/>
    <dgm:cxn modelId="{1C54B13D-61AD-344B-AFF8-4261C37DBBC6}" type="presParOf" srcId="{FF56BDE9-3105-46E7-B9D0-4CA2517F771B}" destId="{BBBDA448-F031-4444-A60F-D70699F0A4AF}" srcOrd="4" destOrd="0" presId="urn:microsoft.com/office/officeart/2005/8/layout/lProcess2"/>
    <dgm:cxn modelId="{2D5C079C-B2B6-3542-B3EA-6134855CFB1F}" type="presParOf" srcId="{FF56BDE9-3105-46E7-B9D0-4CA2517F771B}" destId="{FB31692F-12C9-4D46-B0F3-CFBD164A8599}" srcOrd="5" destOrd="0" presId="urn:microsoft.com/office/officeart/2005/8/layout/lProcess2"/>
    <dgm:cxn modelId="{54139DC5-17C9-A04B-B070-74C61F29AF90}" type="presParOf" srcId="{FF56BDE9-3105-46E7-B9D0-4CA2517F771B}" destId="{CC8E8AB5-F93F-4DF8-A7DC-D5451C585A8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E2F3C-750F-4D8E-A3FF-DA4FAFFE9FA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9F24302-BF1B-4F87-95F9-09070A43F372}">
      <dgm:prSet phldrT="[Text]" custT="1"/>
      <dgm:spPr/>
      <dgm:t>
        <a:bodyPr/>
        <a:lstStyle/>
        <a:p>
          <a:r>
            <a:rPr lang="en-US" sz="2800" dirty="0" smtClean="0">
              <a:latin typeface="+mn-lt"/>
            </a:rPr>
            <a:t>Harbor, Southwest, West (</a:t>
          </a:r>
          <a:r>
            <a:rPr lang="en-US" sz="2000" i="1" dirty="0" smtClean="0">
              <a:latin typeface="+mn-lt"/>
            </a:rPr>
            <a:t>Seaside</a:t>
          </a:r>
          <a:r>
            <a:rPr lang="en-US" sz="2800" dirty="0" smtClean="0">
              <a:latin typeface="+mn-lt"/>
            </a:rPr>
            <a:t>)</a:t>
          </a:r>
          <a:endParaRPr lang="en-US" sz="2800" dirty="0">
            <a:latin typeface="+mn-lt"/>
          </a:endParaRPr>
        </a:p>
      </dgm:t>
    </dgm:pt>
    <dgm:pt modelId="{F91A8EDE-E3DE-44A6-B380-343AE0BC586F}" type="parTrans" cxnId="{D576F30E-0055-4A04-B657-057710A3AB3C}">
      <dgm:prSet/>
      <dgm:spPr/>
      <dgm:t>
        <a:bodyPr/>
        <a:lstStyle/>
        <a:p>
          <a:endParaRPr lang="en-US"/>
        </a:p>
      </dgm:t>
    </dgm:pt>
    <dgm:pt modelId="{05F8C23D-DA9D-4834-9FF2-F862CC036BF2}" type="sibTrans" cxnId="{D576F30E-0055-4A04-B657-057710A3AB3C}">
      <dgm:prSet/>
      <dgm:spPr/>
      <dgm:t>
        <a:bodyPr/>
        <a:lstStyle/>
        <a:p>
          <a:endParaRPr lang="en-US"/>
        </a:p>
      </dgm:t>
    </dgm:pt>
    <dgm:pt modelId="{18080D9C-EB66-4A32-AB22-A7A801C26F8A}">
      <dgm:prSet phldrT="[Text]" custT="1"/>
      <dgm:spPr/>
      <dgm:t>
        <a:bodyPr/>
        <a:lstStyle/>
        <a:p>
          <a:endParaRPr lang="en-US" sz="1300" u="sng" dirty="0" smtClean="0">
            <a:latin typeface="Georgia" panose="02040502050405020303" pitchFamily="18" charset="0"/>
          </a:endParaRPr>
        </a:p>
        <a:p>
          <a:r>
            <a:rPr lang="en-US" sz="1400" b="1" dirty="0" smtClean="0">
              <a:latin typeface="Georgia" panose="02040502050405020303" pitchFamily="18" charset="0"/>
            </a:rPr>
            <a:t> </a:t>
          </a:r>
          <a:r>
            <a:rPr lang="en-US" sz="1600" b="1" dirty="0" smtClean="0">
              <a:latin typeface="Georgia" panose="02040502050405020303" pitchFamily="18" charset="0"/>
            </a:rPr>
            <a:t>Self Study 2012</a:t>
          </a:r>
        </a:p>
        <a:p>
          <a:endParaRPr lang="en-US" sz="1400" b="1" dirty="0">
            <a:latin typeface="Georgia" panose="02040502050405020303" pitchFamily="18" charset="0"/>
          </a:endParaRPr>
        </a:p>
      </dgm:t>
    </dgm:pt>
    <dgm:pt modelId="{46B7D51D-66BE-42BE-8CE1-84479F6E97F2}" type="parTrans" cxnId="{36356C27-2281-4181-9C5A-5B9049EAE94A}">
      <dgm:prSet/>
      <dgm:spPr/>
      <dgm:t>
        <a:bodyPr/>
        <a:lstStyle/>
        <a:p>
          <a:endParaRPr lang="en-US"/>
        </a:p>
      </dgm:t>
    </dgm:pt>
    <dgm:pt modelId="{133395D3-40BF-4A3C-B3B1-0ED446B2767C}" type="sibTrans" cxnId="{36356C27-2281-4181-9C5A-5B9049EAE94A}">
      <dgm:prSet/>
      <dgm:spPr/>
      <dgm:t>
        <a:bodyPr/>
        <a:lstStyle/>
        <a:p>
          <a:endParaRPr lang="en-US"/>
        </a:p>
      </dgm:t>
    </dgm:pt>
    <dgm:pt modelId="{3F368AD4-B4D4-4AC6-B2F9-6B513DAF18F1}">
      <dgm:prSet phldrT="[Text]" custT="1"/>
      <dgm:spPr/>
      <dgm:t>
        <a:bodyPr/>
        <a:lstStyle/>
        <a:p>
          <a:r>
            <a:rPr lang="en-US" sz="3100" dirty="0" smtClean="0">
              <a:latin typeface="Georgia" panose="02040502050405020303" pitchFamily="18" charset="0"/>
            </a:rPr>
            <a:t>Mission, Pierce, Valley (</a:t>
          </a:r>
          <a:r>
            <a:rPr lang="en-US" sz="2000" i="1" dirty="0" err="1" smtClean="0">
              <a:latin typeface="Georgia" panose="02040502050405020303" pitchFamily="18" charset="0"/>
            </a:rPr>
            <a:t>Valleyside</a:t>
          </a:r>
          <a:r>
            <a:rPr lang="en-US" sz="3100" dirty="0" smtClean="0">
              <a:latin typeface="Georgia" panose="02040502050405020303" pitchFamily="18" charset="0"/>
            </a:rPr>
            <a:t>)</a:t>
          </a:r>
          <a:endParaRPr lang="en-US" sz="3100" dirty="0">
            <a:latin typeface="Georgia" panose="02040502050405020303" pitchFamily="18" charset="0"/>
          </a:endParaRPr>
        </a:p>
      </dgm:t>
    </dgm:pt>
    <dgm:pt modelId="{98D7E115-1972-4199-92AC-7D22DBD302D9}" type="parTrans" cxnId="{FF2A2BDF-1FA8-4ABE-8370-D7F5024A15CE}">
      <dgm:prSet/>
      <dgm:spPr/>
      <dgm:t>
        <a:bodyPr/>
        <a:lstStyle/>
        <a:p>
          <a:endParaRPr lang="en-US"/>
        </a:p>
      </dgm:t>
    </dgm:pt>
    <dgm:pt modelId="{38AB8C1B-FC88-4088-8476-A06935ADF791}" type="sibTrans" cxnId="{FF2A2BDF-1FA8-4ABE-8370-D7F5024A15CE}">
      <dgm:prSet/>
      <dgm:spPr/>
      <dgm:t>
        <a:bodyPr/>
        <a:lstStyle/>
        <a:p>
          <a:endParaRPr lang="en-US"/>
        </a:p>
      </dgm:t>
    </dgm:pt>
    <dgm:pt modelId="{63FDF417-37EC-4DB0-9B6C-92797205C36F}">
      <dgm:prSet phldrT="[Text]" custT="1"/>
      <dgm:spPr/>
      <dgm:t>
        <a:bodyPr/>
        <a:lstStyle/>
        <a:p>
          <a:r>
            <a:rPr lang="en-US" sz="1600" b="1" dirty="0" smtClean="0">
              <a:latin typeface="Georgia" panose="02040502050405020303" pitchFamily="18" charset="0"/>
            </a:rPr>
            <a:t>Self Study 2013</a:t>
          </a:r>
          <a:endParaRPr lang="en-US" sz="1600" b="1" dirty="0">
            <a:latin typeface="Georgia" panose="02040502050405020303" pitchFamily="18" charset="0"/>
          </a:endParaRPr>
        </a:p>
      </dgm:t>
    </dgm:pt>
    <dgm:pt modelId="{1DDFA326-46D6-43FA-8001-C0AFE2382431}" type="parTrans" cxnId="{098EDFFE-A437-41F7-997F-75AF759E36E5}">
      <dgm:prSet/>
      <dgm:spPr/>
      <dgm:t>
        <a:bodyPr/>
        <a:lstStyle/>
        <a:p>
          <a:endParaRPr lang="en-US"/>
        </a:p>
      </dgm:t>
    </dgm:pt>
    <dgm:pt modelId="{F0DD5201-7329-49ED-AD4C-A2B33259342C}" type="sibTrans" cxnId="{098EDFFE-A437-41F7-997F-75AF759E36E5}">
      <dgm:prSet/>
      <dgm:spPr/>
      <dgm:t>
        <a:bodyPr/>
        <a:lstStyle/>
        <a:p>
          <a:endParaRPr lang="en-US"/>
        </a:p>
      </dgm:t>
    </dgm:pt>
    <dgm:pt modelId="{3D696446-5CBF-4575-8A3E-951DDAA23BC5}">
      <dgm:prSet phldrT="[Text]" custT="1"/>
      <dgm:spPr/>
      <dgm:t>
        <a:bodyPr/>
        <a:lstStyle/>
        <a:p>
          <a:r>
            <a:rPr lang="en-US" sz="1600" b="1" dirty="0" smtClean="0">
              <a:latin typeface="Georgia" panose="02040502050405020303" pitchFamily="18" charset="0"/>
            </a:rPr>
            <a:t>Follow Up Reports 2014, 2015 </a:t>
          </a:r>
          <a:endParaRPr lang="en-US" sz="1600" b="1" dirty="0">
            <a:latin typeface="Georgia" panose="02040502050405020303" pitchFamily="18" charset="0"/>
          </a:endParaRPr>
        </a:p>
      </dgm:t>
    </dgm:pt>
    <dgm:pt modelId="{B9E8A5D3-270A-4711-A913-819B966F70E4}" type="parTrans" cxnId="{670D5AB4-3038-4DB4-A775-2D83A93A9651}">
      <dgm:prSet/>
      <dgm:spPr/>
      <dgm:t>
        <a:bodyPr/>
        <a:lstStyle/>
        <a:p>
          <a:endParaRPr lang="en-US"/>
        </a:p>
      </dgm:t>
    </dgm:pt>
    <dgm:pt modelId="{02D70918-8CF5-4DC7-AA3A-2B3E6A31A06E}" type="sibTrans" cxnId="{670D5AB4-3038-4DB4-A775-2D83A93A9651}">
      <dgm:prSet/>
      <dgm:spPr/>
      <dgm:t>
        <a:bodyPr/>
        <a:lstStyle/>
        <a:p>
          <a:endParaRPr lang="en-US"/>
        </a:p>
      </dgm:t>
    </dgm:pt>
    <dgm:pt modelId="{39E2AF5A-5F97-401E-BCD0-77C8A3C38683}">
      <dgm:prSet phldrT="[Text]" custT="1"/>
      <dgm:spPr/>
      <dgm:t>
        <a:bodyPr/>
        <a:lstStyle/>
        <a:p>
          <a:r>
            <a:rPr lang="en-US" sz="3100" dirty="0" smtClean="0">
              <a:latin typeface="Georgia" panose="02040502050405020303" pitchFamily="18" charset="0"/>
            </a:rPr>
            <a:t>East, City, Trade-Tech (</a:t>
          </a:r>
          <a:r>
            <a:rPr lang="en-US" sz="2000" i="1" dirty="0" err="1" smtClean="0">
              <a:latin typeface="Georgia" panose="02040502050405020303" pitchFamily="18" charset="0"/>
            </a:rPr>
            <a:t>Cityside</a:t>
          </a:r>
          <a:r>
            <a:rPr lang="en-US" sz="3100" dirty="0" smtClean="0">
              <a:latin typeface="Georgia" panose="02040502050405020303" pitchFamily="18" charset="0"/>
            </a:rPr>
            <a:t>)</a:t>
          </a:r>
          <a:endParaRPr lang="en-US" sz="3100" dirty="0">
            <a:latin typeface="Georgia" panose="02040502050405020303" pitchFamily="18" charset="0"/>
          </a:endParaRPr>
        </a:p>
      </dgm:t>
    </dgm:pt>
    <dgm:pt modelId="{BAEB3B3D-10DC-4FDC-AE25-B81B776E6F37}" type="parTrans" cxnId="{FD626608-ABEE-4504-9E1F-DE9D2125BC39}">
      <dgm:prSet/>
      <dgm:spPr/>
      <dgm:t>
        <a:bodyPr/>
        <a:lstStyle/>
        <a:p>
          <a:endParaRPr lang="en-US"/>
        </a:p>
      </dgm:t>
    </dgm:pt>
    <dgm:pt modelId="{15BEF4CE-54A0-4E88-9A8C-38ABE86AEA83}" type="sibTrans" cxnId="{FD626608-ABEE-4504-9E1F-DE9D2125BC39}">
      <dgm:prSet/>
      <dgm:spPr/>
      <dgm:t>
        <a:bodyPr/>
        <a:lstStyle/>
        <a:p>
          <a:endParaRPr lang="en-US"/>
        </a:p>
      </dgm:t>
    </dgm:pt>
    <dgm:pt modelId="{289100A2-5968-4855-9B09-2E7E751DF9E4}">
      <dgm:prSet phldrT="[Text]" custT="1"/>
      <dgm:spPr/>
      <dgm:t>
        <a:bodyPr/>
        <a:lstStyle/>
        <a:p>
          <a:r>
            <a:rPr lang="en-US" sz="1600" b="1" dirty="0" smtClean="0">
              <a:latin typeface="Georgia" panose="02040502050405020303" pitchFamily="18" charset="0"/>
            </a:rPr>
            <a:t>Self Study 2009</a:t>
          </a:r>
          <a:endParaRPr lang="en-US" sz="1600" b="1" dirty="0">
            <a:latin typeface="Georgia" panose="02040502050405020303" pitchFamily="18" charset="0"/>
          </a:endParaRPr>
        </a:p>
      </dgm:t>
    </dgm:pt>
    <dgm:pt modelId="{88F6937C-CA68-4EE3-A6A0-E4E8B2E4A336}" type="parTrans" cxnId="{065DEEFB-7CDA-4C4D-97F5-931E135C7F01}">
      <dgm:prSet/>
      <dgm:spPr/>
      <dgm:t>
        <a:bodyPr/>
        <a:lstStyle/>
        <a:p>
          <a:endParaRPr lang="en-US"/>
        </a:p>
      </dgm:t>
    </dgm:pt>
    <dgm:pt modelId="{49D1E29E-1A32-40D8-B1CB-DCDF57E73F67}" type="sibTrans" cxnId="{065DEEFB-7CDA-4C4D-97F5-931E135C7F01}">
      <dgm:prSet/>
      <dgm:spPr/>
      <dgm:t>
        <a:bodyPr/>
        <a:lstStyle/>
        <a:p>
          <a:endParaRPr lang="en-US"/>
        </a:p>
      </dgm:t>
    </dgm:pt>
    <dgm:pt modelId="{0D097549-5AD6-4EED-A237-C711B40316D1}">
      <dgm:prSet phldrT="[Text]" custT="1"/>
      <dgm:spPr/>
      <dgm:t>
        <a:bodyPr/>
        <a:lstStyle/>
        <a:p>
          <a:r>
            <a:rPr lang="en-US" sz="1600" b="1" dirty="0" smtClean="0">
              <a:latin typeface="Georgia" panose="02040502050405020303" pitchFamily="18" charset="0"/>
            </a:rPr>
            <a:t>Mid-Term 2012</a:t>
          </a:r>
        </a:p>
      </dgm:t>
    </dgm:pt>
    <dgm:pt modelId="{868806D9-F015-46A8-9767-2D36539AAE8E}" type="parTrans" cxnId="{E3D1FA66-1835-41D6-89A0-E5BECF08E6F1}">
      <dgm:prSet/>
      <dgm:spPr/>
      <dgm:t>
        <a:bodyPr/>
        <a:lstStyle/>
        <a:p>
          <a:endParaRPr lang="en-US"/>
        </a:p>
      </dgm:t>
    </dgm:pt>
    <dgm:pt modelId="{5777FF29-78EF-4895-885E-0FA7B9B5BBA0}" type="sibTrans" cxnId="{E3D1FA66-1835-41D6-89A0-E5BECF08E6F1}">
      <dgm:prSet/>
      <dgm:spPr/>
      <dgm:t>
        <a:bodyPr/>
        <a:lstStyle/>
        <a:p>
          <a:endParaRPr lang="en-US"/>
        </a:p>
      </dgm:t>
    </dgm:pt>
    <dgm:pt modelId="{7E717181-30BD-499B-837F-DC148AD76485}">
      <dgm:prSet phldrT="[Text]" custT="1"/>
      <dgm:spPr/>
      <dgm:t>
        <a:bodyPr/>
        <a:lstStyle/>
        <a:p>
          <a:r>
            <a:rPr lang="en-US" sz="1600" b="1" dirty="0" smtClean="0">
              <a:latin typeface="Georgia" panose="02040502050405020303" pitchFamily="18" charset="0"/>
            </a:rPr>
            <a:t>Self</a:t>
          </a:r>
          <a:r>
            <a:rPr lang="en-US" sz="1600" b="1" baseline="0" dirty="0" smtClean="0">
              <a:latin typeface="Georgia" panose="02040502050405020303" pitchFamily="18" charset="0"/>
            </a:rPr>
            <a:t> Study 2016</a:t>
          </a:r>
          <a:endParaRPr lang="en-US" sz="1600" b="1" dirty="0">
            <a:latin typeface="Georgia" panose="02040502050405020303" pitchFamily="18" charset="0"/>
          </a:endParaRPr>
        </a:p>
      </dgm:t>
    </dgm:pt>
    <dgm:pt modelId="{F013F30A-0E58-45A5-A9FE-BA7CF667DC57}" type="parTrans" cxnId="{AE6452C6-4E8A-4044-A911-8E78DCE2D3A0}">
      <dgm:prSet/>
      <dgm:spPr/>
      <dgm:t>
        <a:bodyPr/>
        <a:lstStyle/>
        <a:p>
          <a:endParaRPr lang="en-US"/>
        </a:p>
      </dgm:t>
    </dgm:pt>
    <dgm:pt modelId="{8666513B-407A-4977-8A04-138C4D4F3BC4}" type="sibTrans" cxnId="{AE6452C6-4E8A-4044-A911-8E78DCE2D3A0}">
      <dgm:prSet/>
      <dgm:spPr/>
      <dgm:t>
        <a:bodyPr/>
        <a:lstStyle/>
        <a:p>
          <a:endParaRPr lang="en-US"/>
        </a:p>
      </dgm:t>
    </dgm:pt>
    <dgm:pt modelId="{2169A5FD-5367-49A1-AAC5-C4FAB2159F0A}">
      <dgm:prSet phldrT="[Text]" custT="1"/>
      <dgm:spPr/>
      <dgm:t>
        <a:bodyPr/>
        <a:lstStyle/>
        <a:p>
          <a:r>
            <a:rPr lang="en-US" sz="1600" b="1" dirty="0" smtClean="0">
              <a:latin typeface="Georgia" panose="02040502050405020303" pitchFamily="18" charset="0"/>
            </a:rPr>
            <a:t>Self Study 2016</a:t>
          </a:r>
        </a:p>
      </dgm:t>
    </dgm:pt>
    <dgm:pt modelId="{D27C59FC-12B0-4A10-A263-A98F8448275A}" type="parTrans" cxnId="{9812EB8D-69D5-4919-ADE5-7CC4A2151E4D}">
      <dgm:prSet/>
      <dgm:spPr/>
      <dgm:t>
        <a:bodyPr/>
        <a:lstStyle/>
        <a:p>
          <a:endParaRPr lang="en-US"/>
        </a:p>
      </dgm:t>
    </dgm:pt>
    <dgm:pt modelId="{A5A67B8E-5525-4F2E-B5AB-A7B027A03DCD}" type="sibTrans" cxnId="{9812EB8D-69D5-4919-ADE5-7CC4A2151E4D}">
      <dgm:prSet/>
      <dgm:spPr/>
      <dgm:t>
        <a:bodyPr/>
        <a:lstStyle/>
        <a:p>
          <a:endParaRPr lang="en-US"/>
        </a:p>
      </dgm:t>
    </dgm:pt>
    <dgm:pt modelId="{97ABBAC8-D945-42D7-B5B0-7BEC70FFDC26}">
      <dgm:prSet custT="1"/>
      <dgm:spPr/>
      <dgm:t>
        <a:bodyPr/>
        <a:lstStyle/>
        <a:p>
          <a:r>
            <a:rPr lang="en-US" sz="1600" b="1" dirty="0" smtClean="0">
              <a:latin typeface="Georgia" panose="02040502050405020303" pitchFamily="18" charset="0"/>
            </a:rPr>
            <a:t>Follow Up Reports 2013, 2014; </a:t>
          </a:r>
        </a:p>
        <a:p>
          <a:r>
            <a:rPr lang="en-US" sz="1600" b="1" dirty="0" smtClean="0">
              <a:latin typeface="Georgia" panose="02040502050405020303" pitchFamily="18" charset="0"/>
            </a:rPr>
            <a:t>Mid-Term 2015</a:t>
          </a:r>
          <a:endParaRPr lang="en-US" sz="1600" b="1" dirty="0">
            <a:latin typeface="Georgia" panose="02040502050405020303" pitchFamily="18" charset="0"/>
          </a:endParaRPr>
        </a:p>
      </dgm:t>
    </dgm:pt>
    <dgm:pt modelId="{6BB8ED8A-2C37-407B-9636-96C5C0795708}" type="parTrans" cxnId="{B1C9063B-5BAC-4C10-A13F-846C4CD04928}">
      <dgm:prSet/>
      <dgm:spPr/>
      <dgm:t>
        <a:bodyPr/>
        <a:lstStyle/>
        <a:p>
          <a:endParaRPr lang="en-US"/>
        </a:p>
      </dgm:t>
    </dgm:pt>
    <dgm:pt modelId="{22DABE88-AF86-4EC2-BB2C-77C3D62FC07A}" type="sibTrans" cxnId="{B1C9063B-5BAC-4C10-A13F-846C4CD04928}">
      <dgm:prSet/>
      <dgm:spPr/>
      <dgm:t>
        <a:bodyPr/>
        <a:lstStyle/>
        <a:p>
          <a:endParaRPr lang="en-US"/>
        </a:p>
      </dgm:t>
    </dgm:pt>
    <dgm:pt modelId="{D6B2EC6A-AAD5-4E74-9AFF-05E1CFA61D55}">
      <dgm:prSet custT="1"/>
      <dgm:spPr/>
      <dgm:t>
        <a:bodyPr/>
        <a:lstStyle/>
        <a:p>
          <a:r>
            <a:rPr lang="en-US" sz="1600" b="1" dirty="0" smtClean="0">
              <a:latin typeface="Georgia" panose="02040502050405020303" pitchFamily="18" charset="0"/>
            </a:rPr>
            <a:t>Self Study 2016</a:t>
          </a:r>
        </a:p>
      </dgm:t>
    </dgm:pt>
    <dgm:pt modelId="{33E42FA3-91C8-42F5-9913-3105C8AE5859}" type="parTrans" cxnId="{2A0AF741-CC18-4F41-83D8-18A92C3F1CB7}">
      <dgm:prSet/>
      <dgm:spPr/>
      <dgm:t>
        <a:bodyPr/>
        <a:lstStyle/>
        <a:p>
          <a:endParaRPr lang="en-US"/>
        </a:p>
      </dgm:t>
    </dgm:pt>
    <dgm:pt modelId="{F0092571-E344-4AA4-91AD-045382709AE9}" type="sibTrans" cxnId="{2A0AF741-CC18-4F41-83D8-18A92C3F1CB7}">
      <dgm:prSet/>
      <dgm:spPr/>
      <dgm:t>
        <a:bodyPr/>
        <a:lstStyle/>
        <a:p>
          <a:endParaRPr lang="en-US"/>
        </a:p>
      </dgm:t>
    </dgm:pt>
    <dgm:pt modelId="{7745C0F8-9269-4672-81DB-244CB95324A1}" type="pres">
      <dgm:prSet presAssocID="{110E2F3C-750F-4D8E-A3FF-DA4FAFFE9FA7}" presName="theList" presStyleCnt="0">
        <dgm:presLayoutVars>
          <dgm:dir/>
          <dgm:animLvl val="lvl"/>
          <dgm:resizeHandles val="exact"/>
        </dgm:presLayoutVars>
      </dgm:prSet>
      <dgm:spPr/>
      <dgm:t>
        <a:bodyPr/>
        <a:lstStyle/>
        <a:p>
          <a:endParaRPr lang="en-US"/>
        </a:p>
      </dgm:t>
    </dgm:pt>
    <dgm:pt modelId="{081AC9FE-8359-4E6C-ACD8-C498C74104AD}" type="pres">
      <dgm:prSet presAssocID="{09F24302-BF1B-4F87-95F9-09070A43F372}" presName="compNode" presStyleCnt="0"/>
      <dgm:spPr/>
    </dgm:pt>
    <dgm:pt modelId="{E10FD1CB-CC24-4A39-A3B9-CDA6A3D2F049}" type="pres">
      <dgm:prSet presAssocID="{09F24302-BF1B-4F87-95F9-09070A43F372}" presName="aNode" presStyleLbl="bgShp" presStyleIdx="0" presStyleCnt="3"/>
      <dgm:spPr/>
      <dgm:t>
        <a:bodyPr/>
        <a:lstStyle/>
        <a:p>
          <a:endParaRPr lang="en-US"/>
        </a:p>
      </dgm:t>
    </dgm:pt>
    <dgm:pt modelId="{6BF8EA96-5ACE-4A88-B6AA-D4E1471B354D}" type="pres">
      <dgm:prSet presAssocID="{09F24302-BF1B-4F87-95F9-09070A43F372}" presName="textNode" presStyleLbl="bgShp" presStyleIdx="0" presStyleCnt="3"/>
      <dgm:spPr/>
      <dgm:t>
        <a:bodyPr/>
        <a:lstStyle/>
        <a:p>
          <a:endParaRPr lang="en-US"/>
        </a:p>
      </dgm:t>
    </dgm:pt>
    <dgm:pt modelId="{C78EFACA-94AC-4A52-8B58-35F4827B7048}" type="pres">
      <dgm:prSet presAssocID="{09F24302-BF1B-4F87-95F9-09070A43F372}" presName="compChildNode" presStyleCnt="0"/>
      <dgm:spPr/>
    </dgm:pt>
    <dgm:pt modelId="{7BE09131-0322-44FF-A936-481376720AF5}" type="pres">
      <dgm:prSet presAssocID="{09F24302-BF1B-4F87-95F9-09070A43F372}" presName="theInnerList" presStyleCnt="0"/>
      <dgm:spPr/>
    </dgm:pt>
    <dgm:pt modelId="{7C05A98F-9FE8-46F3-A0D3-FA2F308EF898}" type="pres">
      <dgm:prSet presAssocID="{18080D9C-EB66-4A32-AB22-A7A801C26F8A}" presName="childNode" presStyleLbl="node1" presStyleIdx="0" presStyleCnt="9">
        <dgm:presLayoutVars>
          <dgm:bulletEnabled val="1"/>
        </dgm:presLayoutVars>
      </dgm:prSet>
      <dgm:spPr/>
      <dgm:t>
        <a:bodyPr/>
        <a:lstStyle/>
        <a:p>
          <a:endParaRPr lang="en-US"/>
        </a:p>
      </dgm:t>
    </dgm:pt>
    <dgm:pt modelId="{C05DB5BE-1ABC-4375-AC5E-77D7D8044AC1}" type="pres">
      <dgm:prSet presAssocID="{18080D9C-EB66-4A32-AB22-A7A801C26F8A}" presName="aSpace2" presStyleCnt="0"/>
      <dgm:spPr/>
    </dgm:pt>
    <dgm:pt modelId="{2792AF33-4B86-456E-A113-FD369EF29165}" type="pres">
      <dgm:prSet presAssocID="{97ABBAC8-D945-42D7-B5B0-7BEC70FFDC26}" presName="childNode" presStyleLbl="node1" presStyleIdx="1" presStyleCnt="9">
        <dgm:presLayoutVars>
          <dgm:bulletEnabled val="1"/>
        </dgm:presLayoutVars>
      </dgm:prSet>
      <dgm:spPr/>
      <dgm:t>
        <a:bodyPr/>
        <a:lstStyle/>
        <a:p>
          <a:endParaRPr lang="en-US"/>
        </a:p>
      </dgm:t>
    </dgm:pt>
    <dgm:pt modelId="{F25BD0CB-9CA1-46EB-9016-CD744E9044FB}" type="pres">
      <dgm:prSet presAssocID="{97ABBAC8-D945-42D7-B5B0-7BEC70FFDC26}" presName="aSpace2" presStyleCnt="0"/>
      <dgm:spPr/>
    </dgm:pt>
    <dgm:pt modelId="{D6A0EF64-E48C-4FA8-8644-3190BA54C208}" type="pres">
      <dgm:prSet presAssocID="{7E717181-30BD-499B-837F-DC148AD76485}" presName="childNode" presStyleLbl="node1" presStyleIdx="2" presStyleCnt="9">
        <dgm:presLayoutVars>
          <dgm:bulletEnabled val="1"/>
        </dgm:presLayoutVars>
      </dgm:prSet>
      <dgm:spPr/>
      <dgm:t>
        <a:bodyPr/>
        <a:lstStyle/>
        <a:p>
          <a:endParaRPr lang="en-US"/>
        </a:p>
      </dgm:t>
    </dgm:pt>
    <dgm:pt modelId="{2FB297F1-DE7F-40E5-A803-81B9886700D7}" type="pres">
      <dgm:prSet presAssocID="{09F24302-BF1B-4F87-95F9-09070A43F372}" presName="aSpace" presStyleCnt="0"/>
      <dgm:spPr/>
    </dgm:pt>
    <dgm:pt modelId="{665F2C87-2217-4268-A8AA-7754DF34825B}" type="pres">
      <dgm:prSet presAssocID="{3F368AD4-B4D4-4AC6-B2F9-6B513DAF18F1}" presName="compNode" presStyleCnt="0"/>
      <dgm:spPr/>
    </dgm:pt>
    <dgm:pt modelId="{42DC5CBA-6B5D-4069-A877-A0CDA967E384}" type="pres">
      <dgm:prSet presAssocID="{3F368AD4-B4D4-4AC6-B2F9-6B513DAF18F1}" presName="aNode" presStyleLbl="bgShp" presStyleIdx="1" presStyleCnt="3" custLinFactNeighborX="4311" custLinFactNeighborY="-1119"/>
      <dgm:spPr/>
      <dgm:t>
        <a:bodyPr/>
        <a:lstStyle/>
        <a:p>
          <a:endParaRPr lang="en-US"/>
        </a:p>
      </dgm:t>
    </dgm:pt>
    <dgm:pt modelId="{19862A24-F3BA-4B92-85AA-2E75EEF34A77}" type="pres">
      <dgm:prSet presAssocID="{3F368AD4-B4D4-4AC6-B2F9-6B513DAF18F1}" presName="textNode" presStyleLbl="bgShp" presStyleIdx="1" presStyleCnt="3"/>
      <dgm:spPr/>
      <dgm:t>
        <a:bodyPr/>
        <a:lstStyle/>
        <a:p>
          <a:endParaRPr lang="en-US"/>
        </a:p>
      </dgm:t>
    </dgm:pt>
    <dgm:pt modelId="{7F12F9A4-C38C-4EF8-8FCF-EBD42A102712}" type="pres">
      <dgm:prSet presAssocID="{3F368AD4-B4D4-4AC6-B2F9-6B513DAF18F1}" presName="compChildNode" presStyleCnt="0"/>
      <dgm:spPr/>
    </dgm:pt>
    <dgm:pt modelId="{52B1014C-B4CA-4B02-B4B8-87E0F7A480DF}" type="pres">
      <dgm:prSet presAssocID="{3F368AD4-B4D4-4AC6-B2F9-6B513DAF18F1}" presName="theInnerList" presStyleCnt="0"/>
      <dgm:spPr/>
    </dgm:pt>
    <dgm:pt modelId="{DED59CEE-75B0-4ADD-8B4F-6DD28FB34B22}" type="pres">
      <dgm:prSet presAssocID="{63FDF417-37EC-4DB0-9B6C-92797205C36F}" presName="childNode" presStyleLbl="node1" presStyleIdx="3" presStyleCnt="9" custLinFactNeighborX="-1054" custLinFactNeighborY="-14052">
        <dgm:presLayoutVars>
          <dgm:bulletEnabled val="1"/>
        </dgm:presLayoutVars>
      </dgm:prSet>
      <dgm:spPr/>
      <dgm:t>
        <a:bodyPr/>
        <a:lstStyle/>
        <a:p>
          <a:endParaRPr lang="en-US"/>
        </a:p>
      </dgm:t>
    </dgm:pt>
    <dgm:pt modelId="{F64B7A3C-D67B-43E9-A3FD-815DE310A66A}" type="pres">
      <dgm:prSet presAssocID="{63FDF417-37EC-4DB0-9B6C-92797205C36F}" presName="aSpace2" presStyleCnt="0"/>
      <dgm:spPr/>
    </dgm:pt>
    <dgm:pt modelId="{6954E9B6-D0E6-4E92-B835-1F8060210417}" type="pres">
      <dgm:prSet presAssocID="{3D696446-5CBF-4575-8A3E-951DDAA23BC5}" presName="childNode" presStyleLbl="node1" presStyleIdx="4" presStyleCnt="9">
        <dgm:presLayoutVars>
          <dgm:bulletEnabled val="1"/>
        </dgm:presLayoutVars>
      </dgm:prSet>
      <dgm:spPr/>
      <dgm:t>
        <a:bodyPr/>
        <a:lstStyle/>
        <a:p>
          <a:endParaRPr lang="en-US"/>
        </a:p>
      </dgm:t>
    </dgm:pt>
    <dgm:pt modelId="{6E3EA233-1419-4FF8-ADCE-05FAA4C08754}" type="pres">
      <dgm:prSet presAssocID="{3D696446-5CBF-4575-8A3E-951DDAA23BC5}" presName="aSpace2" presStyleCnt="0"/>
      <dgm:spPr/>
    </dgm:pt>
    <dgm:pt modelId="{B2B1D756-76D2-4A4C-89B0-2A811C5C74AD}" type="pres">
      <dgm:prSet presAssocID="{D6B2EC6A-AAD5-4E74-9AFF-05E1CFA61D55}" presName="childNode" presStyleLbl="node1" presStyleIdx="5" presStyleCnt="9">
        <dgm:presLayoutVars>
          <dgm:bulletEnabled val="1"/>
        </dgm:presLayoutVars>
      </dgm:prSet>
      <dgm:spPr/>
      <dgm:t>
        <a:bodyPr/>
        <a:lstStyle/>
        <a:p>
          <a:endParaRPr lang="en-US"/>
        </a:p>
      </dgm:t>
    </dgm:pt>
    <dgm:pt modelId="{CF9321A6-5C31-4270-B163-64ECC50E256A}" type="pres">
      <dgm:prSet presAssocID="{3F368AD4-B4D4-4AC6-B2F9-6B513DAF18F1}" presName="aSpace" presStyleCnt="0"/>
      <dgm:spPr/>
    </dgm:pt>
    <dgm:pt modelId="{D662859D-690E-4039-8EA0-7FAEE09429A9}" type="pres">
      <dgm:prSet presAssocID="{39E2AF5A-5F97-401E-BCD0-77C8A3C38683}" presName="compNode" presStyleCnt="0"/>
      <dgm:spPr/>
    </dgm:pt>
    <dgm:pt modelId="{15CFACAC-5F21-4EF8-86ED-7A10C051A5E9}" type="pres">
      <dgm:prSet presAssocID="{39E2AF5A-5F97-401E-BCD0-77C8A3C38683}" presName="aNode" presStyleLbl="bgShp" presStyleIdx="2" presStyleCnt="3"/>
      <dgm:spPr/>
      <dgm:t>
        <a:bodyPr/>
        <a:lstStyle/>
        <a:p>
          <a:endParaRPr lang="en-US"/>
        </a:p>
      </dgm:t>
    </dgm:pt>
    <dgm:pt modelId="{DA543101-FD05-4128-8C45-9F03BE189DB3}" type="pres">
      <dgm:prSet presAssocID="{39E2AF5A-5F97-401E-BCD0-77C8A3C38683}" presName="textNode" presStyleLbl="bgShp" presStyleIdx="2" presStyleCnt="3"/>
      <dgm:spPr/>
      <dgm:t>
        <a:bodyPr/>
        <a:lstStyle/>
        <a:p>
          <a:endParaRPr lang="en-US"/>
        </a:p>
      </dgm:t>
    </dgm:pt>
    <dgm:pt modelId="{27F5C987-D761-4D0A-AD27-D7B6B692EC59}" type="pres">
      <dgm:prSet presAssocID="{39E2AF5A-5F97-401E-BCD0-77C8A3C38683}" presName="compChildNode" presStyleCnt="0"/>
      <dgm:spPr/>
    </dgm:pt>
    <dgm:pt modelId="{FF56BDE9-3105-46E7-B9D0-4CA2517F771B}" type="pres">
      <dgm:prSet presAssocID="{39E2AF5A-5F97-401E-BCD0-77C8A3C38683}" presName="theInnerList" presStyleCnt="0"/>
      <dgm:spPr/>
    </dgm:pt>
    <dgm:pt modelId="{82654873-51EA-469D-AFD9-EFA3EF3A28BF}" type="pres">
      <dgm:prSet presAssocID="{289100A2-5968-4855-9B09-2E7E751DF9E4}" presName="childNode" presStyleLbl="node1" presStyleIdx="6" presStyleCnt="9" custLinFactNeighborX="-500" custLinFactNeighborY="-10621">
        <dgm:presLayoutVars>
          <dgm:bulletEnabled val="1"/>
        </dgm:presLayoutVars>
      </dgm:prSet>
      <dgm:spPr/>
      <dgm:t>
        <a:bodyPr/>
        <a:lstStyle/>
        <a:p>
          <a:endParaRPr lang="en-US"/>
        </a:p>
      </dgm:t>
    </dgm:pt>
    <dgm:pt modelId="{48C13824-EBFF-4221-804F-0766609B2A76}" type="pres">
      <dgm:prSet presAssocID="{289100A2-5968-4855-9B09-2E7E751DF9E4}" presName="aSpace2" presStyleCnt="0"/>
      <dgm:spPr/>
    </dgm:pt>
    <dgm:pt modelId="{CBEAC7F4-D157-4902-AB4C-7D1AC31BE15C}" type="pres">
      <dgm:prSet presAssocID="{0D097549-5AD6-4EED-A237-C711B40316D1}" presName="childNode" presStyleLbl="node1" presStyleIdx="7" presStyleCnt="9">
        <dgm:presLayoutVars>
          <dgm:bulletEnabled val="1"/>
        </dgm:presLayoutVars>
      </dgm:prSet>
      <dgm:spPr/>
      <dgm:t>
        <a:bodyPr/>
        <a:lstStyle/>
        <a:p>
          <a:endParaRPr lang="en-US"/>
        </a:p>
      </dgm:t>
    </dgm:pt>
    <dgm:pt modelId="{A10212E8-E21A-4066-8FA9-968C25A951B9}" type="pres">
      <dgm:prSet presAssocID="{0D097549-5AD6-4EED-A237-C711B40316D1}" presName="aSpace2" presStyleCnt="0"/>
      <dgm:spPr/>
    </dgm:pt>
    <dgm:pt modelId="{BBBDA448-F031-4444-A60F-D70699F0A4AF}" type="pres">
      <dgm:prSet presAssocID="{2169A5FD-5367-49A1-AAC5-C4FAB2159F0A}" presName="childNode" presStyleLbl="node1" presStyleIdx="8" presStyleCnt="9">
        <dgm:presLayoutVars>
          <dgm:bulletEnabled val="1"/>
        </dgm:presLayoutVars>
      </dgm:prSet>
      <dgm:spPr/>
      <dgm:t>
        <a:bodyPr/>
        <a:lstStyle/>
        <a:p>
          <a:endParaRPr lang="en-US"/>
        </a:p>
      </dgm:t>
    </dgm:pt>
  </dgm:ptLst>
  <dgm:cxnLst>
    <dgm:cxn modelId="{1A11CCB4-B20D-BA4B-BFFE-FF57FA7BA31A}" type="presOf" srcId="{09F24302-BF1B-4F87-95F9-09070A43F372}" destId="{E10FD1CB-CC24-4A39-A3B9-CDA6A3D2F049}" srcOrd="0" destOrd="0" presId="urn:microsoft.com/office/officeart/2005/8/layout/lProcess2"/>
    <dgm:cxn modelId="{0C0D5510-6FD6-214A-BD3B-0B7776331CBD}" type="presOf" srcId="{110E2F3C-750F-4D8E-A3FF-DA4FAFFE9FA7}" destId="{7745C0F8-9269-4672-81DB-244CB95324A1}" srcOrd="0" destOrd="0" presId="urn:microsoft.com/office/officeart/2005/8/layout/lProcess2"/>
    <dgm:cxn modelId="{9EFFDA9D-8AF4-394E-9DE2-A5C745B46674}" type="presOf" srcId="{3F368AD4-B4D4-4AC6-B2F9-6B513DAF18F1}" destId="{19862A24-F3BA-4B92-85AA-2E75EEF34A77}" srcOrd="1" destOrd="0" presId="urn:microsoft.com/office/officeart/2005/8/layout/lProcess2"/>
    <dgm:cxn modelId="{E3D1FA66-1835-41D6-89A0-E5BECF08E6F1}" srcId="{39E2AF5A-5F97-401E-BCD0-77C8A3C38683}" destId="{0D097549-5AD6-4EED-A237-C711B40316D1}" srcOrd="1" destOrd="0" parTransId="{868806D9-F015-46A8-9767-2D36539AAE8E}" sibTransId="{5777FF29-78EF-4895-885E-0FA7B9B5BBA0}"/>
    <dgm:cxn modelId="{68990F2C-C32F-6F4C-A307-000C3F5669C7}" type="presOf" srcId="{63FDF417-37EC-4DB0-9B6C-92797205C36F}" destId="{DED59CEE-75B0-4ADD-8B4F-6DD28FB34B22}" srcOrd="0" destOrd="0" presId="urn:microsoft.com/office/officeart/2005/8/layout/lProcess2"/>
    <dgm:cxn modelId="{58BCB4A6-D5F5-9740-AFA8-09EDAF7D36BC}" type="presOf" srcId="{3D696446-5CBF-4575-8A3E-951DDAA23BC5}" destId="{6954E9B6-D0E6-4E92-B835-1F8060210417}" srcOrd="0" destOrd="0" presId="urn:microsoft.com/office/officeart/2005/8/layout/lProcess2"/>
    <dgm:cxn modelId="{2A0AF741-CC18-4F41-83D8-18A92C3F1CB7}" srcId="{3F368AD4-B4D4-4AC6-B2F9-6B513DAF18F1}" destId="{D6B2EC6A-AAD5-4E74-9AFF-05E1CFA61D55}" srcOrd="2" destOrd="0" parTransId="{33E42FA3-91C8-42F5-9913-3105C8AE5859}" sibTransId="{F0092571-E344-4AA4-91AD-045382709AE9}"/>
    <dgm:cxn modelId="{9812EB8D-69D5-4919-ADE5-7CC4A2151E4D}" srcId="{39E2AF5A-5F97-401E-BCD0-77C8A3C38683}" destId="{2169A5FD-5367-49A1-AAC5-C4FAB2159F0A}" srcOrd="2" destOrd="0" parTransId="{D27C59FC-12B0-4A10-A263-A98F8448275A}" sibTransId="{A5A67B8E-5525-4F2E-B5AB-A7B027A03DCD}"/>
    <dgm:cxn modelId="{FF2A2BDF-1FA8-4ABE-8370-D7F5024A15CE}" srcId="{110E2F3C-750F-4D8E-A3FF-DA4FAFFE9FA7}" destId="{3F368AD4-B4D4-4AC6-B2F9-6B513DAF18F1}" srcOrd="1" destOrd="0" parTransId="{98D7E115-1972-4199-92AC-7D22DBD302D9}" sibTransId="{38AB8C1B-FC88-4088-8476-A06935ADF791}"/>
    <dgm:cxn modelId="{36356C27-2281-4181-9C5A-5B9049EAE94A}" srcId="{09F24302-BF1B-4F87-95F9-09070A43F372}" destId="{18080D9C-EB66-4A32-AB22-A7A801C26F8A}" srcOrd="0" destOrd="0" parTransId="{46B7D51D-66BE-42BE-8CE1-84479F6E97F2}" sibTransId="{133395D3-40BF-4A3C-B3B1-0ED446B2767C}"/>
    <dgm:cxn modelId="{49184118-DF16-4A40-935E-CB6A5FD9EF4D}" type="presOf" srcId="{39E2AF5A-5F97-401E-BCD0-77C8A3C38683}" destId="{DA543101-FD05-4128-8C45-9F03BE189DB3}" srcOrd="1" destOrd="0" presId="urn:microsoft.com/office/officeart/2005/8/layout/lProcess2"/>
    <dgm:cxn modelId="{D576F30E-0055-4A04-B657-057710A3AB3C}" srcId="{110E2F3C-750F-4D8E-A3FF-DA4FAFFE9FA7}" destId="{09F24302-BF1B-4F87-95F9-09070A43F372}" srcOrd="0" destOrd="0" parTransId="{F91A8EDE-E3DE-44A6-B380-343AE0BC586F}" sibTransId="{05F8C23D-DA9D-4834-9FF2-F862CC036BF2}"/>
    <dgm:cxn modelId="{065DEEFB-7CDA-4C4D-97F5-931E135C7F01}" srcId="{39E2AF5A-5F97-401E-BCD0-77C8A3C38683}" destId="{289100A2-5968-4855-9B09-2E7E751DF9E4}" srcOrd="0" destOrd="0" parTransId="{88F6937C-CA68-4EE3-A6A0-E4E8B2E4A336}" sibTransId="{49D1E29E-1A32-40D8-B1CB-DCDF57E73F67}"/>
    <dgm:cxn modelId="{3D916638-A957-844A-AB01-5D3DE8699D65}" type="presOf" srcId="{3F368AD4-B4D4-4AC6-B2F9-6B513DAF18F1}" destId="{42DC5CBA-6B5D-4069-A877-A0CDA967E384}" srcOrd="0" destOrd="0" presId="urn:microsoft.com/office/officeart/2005/8/layout/lProcess2"/>
    <dgm:cxn modelId="{B1C9063B-5BAC-4C10-A13F-846C4CD04928}" srcId="{09F24302-BF1B-4F87-95F9-09070A43F372}" destId="{97ABBAC8-D945-42D7-B5B0-7BEC70FFDC26}" srcOrd="1" destOrd="0" parTransId="{6BB8ED8A-2C37-407B-9636-96C5C0795708}" sibTransId="{22DABE88-AF86-4EC2-BB2C-77C3D62FC07A}"/>
    <dgm:cxn modelId="{D5598704-67DC-8545-91AE-A3CE84F69016}" type="presOf" srcId="{2169A5FD-5367-49A1-AAC5-C4FAB2159F0A}" destId="{BBBDA448-F031-4444-A60F-D70699F0A4AF}" srcOrd="0" destOrd="0" presId="urn:microsoft.com/office/officeart/2005/8/layout/lProcess2"/>
    <dgm:cxn modelId="{25B90C14-0A17-6545-A93F-B39DCB0F68A8}" type="presOf" srcId="{7E717181-30BD-499B-837F-DC148AD76485}" destId="{D6A0EF64-E48C-4FA8-8644-3190BA54C208}" srcOrd="0" destOrd="0" presId="urn:microsoft.com/office/officeart/2005/8/layout/lProcess2"/>
    <dgm:cxn modelId="{E0DAA75B-8FF9-0748-81D8-55278F95ACF3}" type="presOf" srcId="{39E2AF5A-5F97-401E-BCD0-77C8A3C38683}" destId="{15CFACAC-5F21-4EF8-86ED-7A10C051A5E9}" srcOrd="0" destOrd="0" presId="urn:microsoft.com/office/officeart/2005/8/layout/lProcess2"/>
    <dgm:cxn modelId="{4B43CDA8-2888-974B-9913-7CF7C1079F35}" type="presOf" srcId="{97ABBAC8-D945-42D7-B5B0-7BEC70FFDC26}" destId="{2792AF33-4B86-456E-A113-FD369EF29165}" srcOrd="0" destOrd="0" presId="urn:microsoft.com/office/officeart/2005/8/layout/lProcess2"/>
    <dgm:cxn modelId="{365CB42D-3255-1548-B4A9-E3DA275C43DC}" type="presOf" srcId="{09F24302-BF1B-4F87-95F9-09070A43F372}" destId="{6BF8EA96-5ACE-4A88-B6AA-D4E1471B354D}" srcOrd="1" destOrd="0" presId="urn:microsoft.com/office/officeart/2005/8/layout/lProcess2"/>
    <dgm:cxn modelId="{B12EE2A2-0DDD-574B-83C9-B7286B9A7069}" type="presOf" srcId="{D6B2EC6A-AAD5-4E74-9AFF-05E1CFA61D55}" destId="{B2B1D756-76D2-4A4C-89B0-2A811C5C74AD}" srcOrd="0" destOrd="0" presId="urn:microsoft.com/office/officeart/2005/8/layout/lProcess2"/>
    <dgm:cxn modelId="{FD626608-ABEE-4504-9E1F-DE9D2125BC39}" srcId="{110E2F3C-750F-4D8E-A3FF-DA4FAFFE9FA7}" destId="{39E2AF5A-5F97-401E-BCD0-77C8A3C38683}" srcOrd="2" destOrd="0" parTransId="{BAEB3B3D-10DC-4FDC-AE25-B81B776E6F37}" sibTransId="{15BEF4CE-54A0-4E88-9A8C-38ABE86AEA83}"/>
    <dgm:cxn modelId="{670D5AB4-3038-4DB4-A775-2D83A93A9651}" srcId="{3F368AD4-B4D4-4AC6-B2F9-6B513DAF18F1}" destId="{3D696446-5CBF-4575-8A3E-951DDAA23BC5}" srcOrd="1" destOrd="0" parTransId="{B9E8A5D3-270A-4711-A913-819B966F70E4}" sibTransId="{02D70918-8CF5-4DC7-AA3A-2B3E6A31A06E}"/>
    <dgm:cxn modelId="{3C1A8240-BA87-3D4A-A054-78328B405EDB}" type="presOf" srcId="{18080D9C-EB66-4A32-AB22-A7A801C26F8A}" destId="{7C05A98F-9FE8-46F3-A0D3-FA2F308EF898}" srcOrd="0" destOrd="0" presId="urn:microsoft.com/office/officeart/2005/8/layout/lProcess2"/>
    <dgm:cxn modelId="{01AE4CB6-E815-394A-8DAB-BBAD8D2095FA}" type="presOf" srcId="{0D097549-5AD6-4EED-A237-C711B40316D1}" destId="{CBEAC7F4-D157-4902-AB4C-7D1AC31BE15C}" srcOrd="0" destOrd="0" presId="urn:microsoft.com/office/officeart/2005/8/layout/lProcess2"/>
    <dgm:cxn modelId="{71774604-5A3E-374E-B612-C169F034D767}" type="presOf" srcId="{289100A2-5968-4855-9B09-2E7E751DF9E4}" destId="{82654873-51EA-469D-AFD9-EFA3EF3A28BF}" srcOrd="0" destOrd="0" presId="urn:microsoft.com/office/officeart/2005/8/layout/lProcess2"/>
    <dgm:cxn modelId="{AE6452C6-4E8A-4044-A911-8E78DCE2D3A0}" srcId="{09F24302-BF1B-4F87-95F9-09070A43F372}" destId="{7E717181-30BD-499B-837F-DC148AD76485}" srcOrd="2" destOrd="0" parTransId="{F013F30A-0E58-45A5-A9FE-BA7CF667DC57}" sibTransId="{8666513B-407A-4977-8A04-138C4D4F3BC4}"/>
    <dgm:cxn modelId="{098EDFFE-A437-41F7-997F-75AF759E36E5}" srcId="{3F368AD4-B4D4-4AC6-B2F9-6B513DAF18F1}" destId="{63FDF417-37EC-4DB0-9B6C-92797205C36F}" srcOrd="0" destOrd="0" parTransId="{1DDFA326-46D6-43FA-8001-C0AFE2382431}" sibTransId="{F0DD5201-7329-49ED-AD4C-A2B33259342C}"/>
    <dgm:cxn modelId="{FB4873A2-37D3-6C4C-BC3D-687BBB03A979}" type="presParOf" srcId="{7745C0F8-9269-4672-81DB-244CB95324A1}" destId="{081AC9FE-8359-4E6C-ACD8-C498C74104AD}" srcOrd="0" destOrd="0" presId="urn:microsoft.com/office/officeart/2005/8/layout/lProcess2"/>
    <dgm:cxn modelId="{449A760E-6C4B-F34E-A137-E030B7B581B1}" type="presParOf" srcId="{081AC9FE-8359-4E6C-ACD8-C498C74104AD}" destId="{E10FD1CB-CC24-4A39-A3B9-CDA6A3D2F049}" srcOrd="0" destOrd="0" presId="urn:microsoft.com/office/officeart/2005/8/layout/lProcess2"/>
    <dgm:cxn modelId="{97A7CC79-950D-034A-833A-9A5379618232}" type="presParOf" srcId="{081AC9FE-8359-4E6C-ACD8-C498C74104AD}" destId="{6BF8EA96-5ACE-4A88-B6AA-D4E1471B354D}" srcOrd="1" destOrd="0" presId="urn:microsoft.com/office/officeart/2005/8/layout/lProcess2"/>
    <dgm:cxn modelId="{268DD251-A0D5-A342-92A2-E606E63143BF}" type="presParOf" srcId="{081AC9FE-8359-4E6C-ACD8-C498C74104AD}" destId="{C78EFACA-94AC-4A52-8B58-35F4827B7048}" srcOrd="2" destOrd="0" presId="urn:microsoft.com/office/officeart/2005/8/layout/lProcess2"/>
    <dgm:cxn modelId="{035D450B-E7AB-E244-9A78-593788642E4B}" type="presParOf" srcId="{C78EFACA-94AC-4A52-8B58-35F4827B7048}" destId="{7BE09131-0322-44FF-A936-481376720AF5}" srcOrd="0" destOrd="0" presId="urn:microsoft.com/office/officeart/2005/8/layout/lProcess2"/>
    <dgm:cxn modelId="{ACA724DD-1A1A-2D4C-9C6C-F43FEC228494}" type="presParOf" srcId="{7BE09131-0322-44FF-A936-481376720AF5}" destId="{7C05A98F-9FE8-46F3-A0D3-FA2F308EF898}" srcOrd="0" destOrd="0" presId="urn:microsoft.com/office/officeart/2005/8/layout/lProcess2"/>
    <dgm:cxn modelId="{E6DA4070-232F-3648-B114-83AEECF77792}" type="presParOf" srcId="{7BE09131-0322-44FF-A936-481376720AF5}" destId="{C05DB5BE-1ABC-4375-AC5E-77D7D8044AC1}" srcOrd="1" destOrd="0" presId="urn:microsoft.com/office/officeart/2005/8/layout/lProcess2"/>
    <dgm:cxn modelId="{D88FB111-F484-3640-84BA-00334266CF2B}" type="presParOf" srcId="{7BE09131-0322-44FF-A936-481376720AF5}" destId="{2792AF33-4B86-456E-A113-FD369EF29165}" srcOrd="2" destOrd="0" presId="urn:microsoft.com/office/officeart/2005/8/layout/lProcess2"/>
    <dgm:cxn modelId="{6291C932-086A-2449-86F9-BF05787291F5}" type="presParOf" srcId="{7BE09131-0322-44FF-A936-481376720AF5}" destId="{F25BD0CB-9CA1-46EB-9016-CD744E9044FB}" srcOrd="3" destOrd="0" presId="urn:microsoft.com/office/officeart/2005/8/layout/lProcess2"/>
    <dgm:cxn modelId="{A67933D5-7A9C-5D43-B5D9-AFB236BE3C8C}" type="presParOf" srcId="{7BE09131-0322-44FF-A936-481376720AF5}" destId="{D6A0EF64-E48C-4FA8-8644-3190BA54C208}" srcOrd="4" destOrd="0" presId="urn:microsoft.com/office/officeart/2005/8/layout/lProcess2"/>
    <dgm:cxn modelId="{EACC0477-86DF-E749-8B03-BBC548095F0B}" type="presParOf" srcId="{7745C0F8-9269-4672-81DB-244CB95324A1}" destId="{2FB297F1-DE7F-40E5-A803-81B9886700D7}" srcOrd="1" destOrd="0" presId="urn:microsoft.com/office/officeart/2005/8/layout/lProcess2"/>
    <dgm:cxn modelId="{239FF07D-0B09-9440-B3B4-95F9918B921B}" type="presParOf" srcId="{7745C0F8-9269-4672-81DB-244CB95324A1}" destId="{665F2C87-2217-4268-A8AA-7754DF34825B}" srcOrd="2" destOrd="0" presId="urn:microsoft.com/office/officeart/2005/8/layout/lProcess2"/>
    <dgm:cxn modelId="{A7A5A88F-B927-A844-987D-2D71848FCE1D}" type="presParOf" srcId="{665F2C87-2217-4268-A8AA-7754DF34825B}" destId="{42DC5CBA-6B5D-4069-A877-A0CDA967E384}" srcOrd="0" destOrd="0" presId="urn:microsoft.com/office/officeart/2005/8/layout/lProcess2"/>
    <dgm:cxn modelId="{71CC2FA4-8807-4744-BC0D-4F0AA6437877}" type="presParOf" srcId="{665F2C87-2217-4268-A8AA-7754DF34825B}" destId="{19862A24-F3BA-4B92-85AA-2E75EEF34A77}" srcOrd="1" destOrd="0" presId="urn:microsoft.com/office/officeart/2005/8/layout/lProcess2"/>
    <dgm:cxn modelId="{FF3D92C3-CD0A-3D43-9162-EC9DE8405362}" type="presParOf" srcId="{665F2C87-2217-4268-A8AA-7754DF34825B}" destId="{7F12F9A4-C38C-4EF8-8FCF-EBD42A102712}" srcOrd="2" destOrd="0" presId="urn:microsoft.com/office/officeart/2005/8/layout/lProcess2"/>
    <dgm:cxn modelId="{5E59ED9D-5BBE-3F4F-B8D8-0B6202BF7E65}" type="presParOf" srcId="{7F12F9A4-C38C-4EF8-8FCF-EBD42A102712}" destId="{52B1014C-B4CA-4B02-B4B8-87E0F7A480DF}" srcOrd="0" destOrd="0" presId="urn:microsoft.com/office/officeart/2005/8/layout/lProcess2"/>
    <dgm:cxn modelId="{469960B9-961E-944B-9650-C5304016877F}" type="presParOf" srcId="{52B1014C-B4CA-4B02-B4B8-87E0F7A480DF}" destId="{DED59CEE-75B0-4ADD-8B4F-6DD28FB34B22}" srcOrd="0" destOrd="0" presId="urn:microsoft.com/office/officeart/2005/8/layout/lProcess2"/>
    <dgm:cxn modelId="{89C3AD13-F279-6348-8DE2-6F37445628B3}" type="presParOf" srcId="{52B1014C-B4CA-4B02-B4B8-87E0F7A480DF}" destId="{F64B7A3C-D67B-43E9-A3FD-815DE310A66A}" srcOrd="1" destOrd="0" presId="urn:microsoft.com/office/officeart/2005/8/layout/lProcess2"/>
    <dgm:cxn modelId="{E9844C01-8B60-1E49-B447-E0B22E94E536}" type="presParOf" srcId="{52B1014C-B4CA-4B02-B4B8-87E0F7A480DF}" destId="{6954E9B6-D0E6-4E92-B835-1F8060210417}" srcOrd="2" destOrd="0" presId="urn:microsoft.com/office/officeart/2005/8/layout/lProcess2"/>
    <dgm:cxn modelId="{B481B72A-F72D-BB40-B7C7-1183D28561E5}" type="presParOf" srcId="{52B1014C-B4CA-4B02-B4B8-87E0F7A480DF}" destId="{6E3EA233-1419-4FF8-ADCE-05FAA4C08754}" srcOrd="3" destOrd="0" presId="urn:microsoft.com/office/officeart/2005/8/layout/lProcess2"/>
    <dgm:cxn modelId="{5930924F-7690-644F-BF32-60B2A953A352}" type="presParOf" srcId="{52B1014C-B4CA-4B02-B4B8-87E0F7A480DF}" destId="{B2B1D756-76D2-4A4C-89B0-2A811C5C74AD}" srcOrd="4" destOrd="0" presId="urn:microsoft.com/office/officeart/2005/8/layout/lProcess2"/>
    <dgm:cxn modelId="{F51F421C-85EB-D240-B52A-CE04CD8A648E}" type="presParOf" srcId="{7745C0F8-9269-4672-81DB-244CB95324A1}" destId="{CF9321A6-5C31-4270-B163-64ECC50E256A}" srcOrd="3" destOrd="0" presId="urn:microsoft.com/office/officeart/2005/8/layout/lProcess2"/>
    <dgm:cxn modelId="{1ED8A762-F89B-134E-BD35-916665DF709B}" type="presParOf" srcId="{7745C0F8-9269-4672-81DB-244CB95324A1}" destId="{D662859D-690E-4039-8EA0-7FAEE09429A9}" srcOrd="4" destOrd="0" presId="urn:microsoft.com/office/officeart/2005/8/layout/lProcess2"/>
    <dgm:cxn modelId="{FFA02F04-9EB4-674E-9546-30E0B63A642F}" type="presParOf" srcId="{D662859D-690E-4039-8EA0-7FAEE09429A9}" destId="{15CFACAC-5F21-4EF8-86ED-7A10C051A5E9}" srcOrd="0" destOrd="0" presId="urn:microsoft.com/office/officeart/2005/8/layout/lProcess2"/>
    <dgm:cxn modelId="{2AB7EA54-C8E1-284C-9493-E9A406468CEB}" type="presParOf" srcId="{D662859D-690E-4039-8EA0-7FAEE09429A9}" destId="{DA543101-FD05-4128-8C45-9F03BE189DB3}" srcOrd="1" destOrd="0" presId="urn:microsoft.com/office/officeart/2005/8/layout/lProcess2"/>
    <dgm:cxn modelId="{D96AFCAB-6BE7-B848-BCA1-51AF182A0B3A}" type="presParOf" srcId="{D662859D-690E-4039-8EA0-7FAEE09429A9}" destId="{27F5C987-D761-4D0A-AD27-D7B6B692EC59}" srcOrd="2" destOrd="0" presId="urn:microsoft.com/office/officeart/2005/8/layout/lProcess2"/>
    <dgm:cxn modelId="{BB871A48-9C92-0248-B39E-0CC0D09A503F}" type="presParOf" srcId="{27F5C987-D761-4D0A-AD27-D7B6B692EC59}" destId="{FF56BDE9-3105-46E7-B9D0-4CA2517F771B}" srcOrd="0" destOrd="0" presId="urn:microsoft.com/office/officeart/2005/8/layout/lProcess2"/>
    <dgm:cxn modelId="{475C6D2A-C34F-B14F-A4AF-FFDC80E22B65}" type="presParOf" srcId="{FF56BDE9-3105-46E7-B9D0-4CA2517F771B}" destId="{82654873-51EA-469D-AFD9-EFA3EF3A28BF}" srcOrd="0" destOrd="0" presId="urn:microsoft.com/office/officeart/2005/8/layout/lProcess2"/>
    <dgm:cxn modelId="{688E4033-397F-D44F-93C6-F1FD8AA866A2}" type="presParOf" srcId="{FF56BDE9-3105-46E7-B9D0-4CA2517F771B}" destId="{48C13824-EBFF-4221-804F-0766609B2A76}" srcOrd="1" destOrd="0" presId="urn:microsoft.com/office/officeart/2005/8/layout/lProcess2"/>
    <dgm:cxn modelId="{5E7B0CE6-1968-8740-A2C9-92AF530672DD}" type="presParOf" srcId="{FF56BDE9-3105-46E7-B9D0-4CA2517F771B}" destId="{CBEAC7F4-D157-4902-AB4C-7D1AC31BE15C}" srcOrd="2" destOrd="0" presId="urn:microsoft.com/office/officeart/2005/8/layout/lProcess2"/>
    <dgm:cxn modelId="{409603CF-F527-B84B-A1EB-EB255C5BC5A8}" type="presParOf" srcId="{FF56BDE9-3105-46E7-B9D0-4CA2517F771B}" destId="{A10212E8-E21A-4066-8FA9-968C25A951B9}" srcOrd="3" destOrd="0" presId="urn:microsoft.com/office/officeart/2005/8/layout/lProcess2"/>
    <dgm:cxn modelId="{F8530890-01E4-3141-A70A-741EA27CD385}" type="presParOf" srcId="{FF56BDE9-3105-46E7-B9D0-4CA2517F771B}" destId="{BBBDA448-F031-4444-A60F-D70699F0A4A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D1CB-CC24-4A39-A3B9-CDA6A3D2F049}">
      <dsp:nvSpPr>
        <dsp:cNvPr id="0" name=""/>
        <dsp:cNvSpPr/>
      </dsp:nvSpPr>
      <dsp:spPr>
        <a:xfrm>
          <a:off x="1339"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Harbor, Southwest, West (</a:t>
          </a:r>
          <a:r>
            <a:rPr lang="en-US" sz="2000" i="1" kern="1200" dirty="0" smtClean="0">
              <a:latin typeface="+mn-lt"/>
            </a:rPr>
            <a:t>Seaside</a:t>
          </a:r>
          <a:r>
            <a:rPr lang="en-US" sz="2800" kern="1200" dirty="0" smtClean="0">
              <a:latin typeface="+mn-lt"/>
            </a:rPr>
            <a:t>)</a:t>
          </a:r>
          <a:endParaRPr lang="en-US" sz="2800" kern="1200" dirty="0">
            <a:latin typeface="+mn-lt"/>
          </a:endParaRPr>
        </a:p>
      </dsp:txBody>
      <dsp:txXfrm>
        <a:off x="1339" y="0"/>
        <a:ext cx="3482578" cy="1463040"/>
      </dsp:txXfrm>
    </dsp:sp>
    <dsp:sp modelId="{7C05A98F-9FE8-46F3-A0D3-FA2F308EF898}">
      <dsp:nvSpPr>
        <dsp:cNvPr id="0" name=""/>
        <dsp:cNvSpPr/>
      </dsp:nvSpPr>
      <dsp:spPr>
        <a:xfrm>
          <a:off x="349597" y="1463159"/>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u="sng" kern="1200" dirty="0" smtClean="0">
              <a:latin typeface="Georgia" panose="02040502050405020303" pitchFamily="18" charset="0"/>
            </a:rPr>
            <a:t>Last visit:</a:t>
          </a:r>
        </a:p>
        <a:p>
          <a:pPr lvl="0" algn="ctr" defTabSz="711200">
            <a:lnSpc>
              <a:spcPct val="90000"/>
            </a:lnSpc>
            <a:spcBef>
              <a:spcPct val="0"/>
            </a:spcBef>
            <a:spcAft>
              <a:spcPct val="35000"/>
            </a:spcAft>
          </a:pPr>
          <a:r>
            <a:rPr lang="en-US" sz="1600" b="1" kern="1200" dirty="0" smtClean="0">
              <a:latin typeface="Georgia" panose="02040502050405020303" pitchFamily="18" charset="0"/>
            </a:rPr>
            <a:t> Spring 2012</a:t>
          </a:r>
          <a:endParaRPr lang="en-US" sz="1600" b="1" kern="1200" dirty="0">
            <a:latin typeface="Georgia" panose="02040502050405020303" pitchFamily="18" charset="0"/>
          </a:endParaRPr>
        </a:p>
      </dsp:txBody>
      <dsp:txXfrm>
        <a:off x="370405" y="1483967"/>
        <a:ext cx="2744446" cy="668829"/>
      </dsp:txXfrm>
    </dsp:sp>
    <dsp:sp modelId="{2792AF33-4B86-456E-A113-FD369EF29165}">
      <dsp:nvSpPr>
        <dsp:cNvPr id="0" name=""/>
        <dsp:cNvSpPr/>
      </dsp:nvSpPr>
      <dsp:spPr>
        <a:xfrm>
          <a:off x="349597" y="2282904"/>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eorgia" panose="02040502050405020303" pitchFamily="18" charset="0"/>
            </a:rPr>
            <a:t>Next visit (old timeframe): </a:t>
          </a:r>
          <a:r>
            <a:rPr lang="en-US" sz="1600" b="1" kern="1200" dirty="0" smtClean="0">
              <a:latin typeface="Georgia" panose="02040502050405020303" pitchFamily="18" charset="0"/>
            </a:rPr>
            <a:t>Spring 2018</a:t>
          </a:r>
          <a:endParaRPr lang="en-US" sz="1600" b="1" kern="1200" dirty="0">
            <a:latin typeface="Georgia" panose="02040502050405020303" pitchFamily="18" charset="0"/>
          </a:endParaRPr>
        </a:p>
      </dsp:txBody>
      <dsp:txXfrm>
        <a:off x="370405" y="2303712"/>
        <a:ext cx="2744446" cy="668829"/>
      </dsp:txXfrm>
    </dsp:sp>
    <dsp:sp modelId="{D6A0EF64-E48C-4FA8-8644-3190BA54C208}">
      <dsp:nvSpPr>
        <dsp:cNvPr id="0" name=""/>
        <dsp:cNvSpPr/>
      </dsp:nvSpPr>
      <dsp:spPr>
        <a:xfrm>
          <a:off x="349597" y="3102649"/>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100000"/>
            </a:lnSpc>
            <a:spcBef>
              <a:spcPct val="0"/>
            </a:spcBef>
            <a:spcAft>
              <a:spcPts val="0"/>
            </a:spcAft>
          </a:pPr>
          <a:r>
            <a:rPr lang="en-US" sz="1500" kern="1200" dirty="0" smtClean="0">
              <a:latin typeface="Georgia" panose="02040502050405020303" pitchFamily="18" charset="0"/>
            </a:rPr>
            <a:t>Next visit </a:t>
          </a:r>
        </a:p>
        <a:p>
          <a:pPr lvl="0" algn="ctr" defTabSz="666750">
            <a:lnSpc>
              <a:spcPct val="100000"/>
            </a:lnSpc>
            <a:spcBef>
              <a:spcPct val="0"/>
            </a:spcBef>
            <a:spcAft>
              <a:spcPts val="0"/>
            </a:spcAft>
          </a:pPr>
          <a:r>
            <a:rPr lang="en-US" sz="1500" kern="1200" dirty="0" smtClean="0">
              <a:latin typeface="Georgia" panose="02040502050405020303" pitchFamily="18" charset="0"/>
            </a:rPr>
            <a:t>(new timeframe): </a:t>
          </a:r>
        </a:p>
        <a:p>
          <a:pPr lvl="0" algn="ctr" defTabSz="666750">
            <a:lnSpc>
              <a:spcPct val="100000"/>
            </a:lnSpc>
            <a:spcBef>
              <a:spcPct val="0"/>
            </a:spcBef>
            <a:spcAft>
              <a:spcPts val="0"/>
            </a:spcAft>
          </a:pPr>
          <a:r>
            <a:rPr lang="en-US" sz="1600" b="1" kern="1200" dirty="0" smtClean="0">
              <a:latin typeface="Georgia" panose="02040502050405020303" pitchFamily="18" charset="0"/>
            </a:rPr>
            <a:t>Spring 2016</a:t>
          </a:r>
          <a:endParaRPr lang="en-US" sz="1600" b="1" kern="1200" dirty="0">
            <a:latin typeface="Georgia" panose="02040502050405020303" pitchFamily="18" charset="0"/>
          </a:endParaRPr>
        </a:p>
      </dsp:txBody>
      <dsp:txXfrm>
        <a:off x="370405" y="3123457"/>
        <a:ext cx="2744446" cy="668829"/>
      </dsp:txXfrm>
    </dsp:sp>
    <dsp:sp modelId="{3BD1C254-CECF-4782-BC8B-CECF8F68A03E}">
      <dsp:nvSpPr>
        <dsp:cNvPr id="0" name=""/>
        <dsp:cNvSpPr/>
      </dsp:nvSpPr>
      <dsp:spPr>
        <a:xfrm>
          <a:off x="349597" y="3922395"/>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u="none" kern="1200" dirty="0" smtClean="0">
              <a:solidFill>
                <a:srgbClr val="FF0000"/>
              </a:solidFill>
              <a:latin typeface="Georgia" panose="02040502050405020303" pitchFamily="18" charset="0"/>
            </a:rPr>
            <a:t>TOTAL LOSS </a:t>
          </a:r>
          <a:r>
            <a:rPr lang="en-US" sz="1800" b="0" u="none" kern="1200" dirty="0" smtClean="0">
              <a:solidFill>
                <a:schemeClr val="bg1"/>
              </a:solidFill>
              <a:latin typeface="Georgia" panose="02040502050405020303" pitchFamily="18" charset="0"/>
            </a:rPr>
            <a:t>= </a:t>
          </a:r>
        </a:p>
        <a:p>
          <a:pPr lvl="0" algn="ctr" defTabSz="800100">
            <a:lnSpc>
              <a:spcPct val="90000"/>
            </a:lnSpc>
            <a:spcBef>
              <a:spcPct val="0"/>
            </a:spcBef>
            <a:spcAft>
              <a:spcPct val="35000"/>
            </a:spcAft>
          </a:pPr>
          <a:r>
            <a:rPr lang="en-US" sz="1800" b="1" u="sng" kern="1200" dirty="0" smtClean="0">
              <a:solidFill>
                <a:schemeClr val="bg1"/>
              </a:solidFill>
              <a:latin typeface="Georgia" panose="02040502050405020303" pitchFamily="18" charset="0"/>
            </a:rPr>
            <a:t>-2 YEARS</a:t>
          </a:r>
          <a:endParaRPr lang="en-US" sz="1800" b="1" u="sng" kern="1200" dirty="0">
            <a:solidFill>
              <a:schemeClr val="bg1"/>
            </a:solidFill>
            <a:latin typeface="Georgia" panose="02040502050405020303" pitchFamily="18" charset="0"/>
          </a:endParaRPr>
        </a:p>
      </dsp:txBody>
      <dsp:txXfrm>
        <a:off x="370405" y="3943203"/>
        <a:ext cx="2744446" cy="668829"/>
      </dsp:txXfrm>
    </dsp:sp>
    <dsp:sp modelId="{42DC5CBA-6B5D-4069-A877-A0CDA967E384}">
      <dsp:nvSpPr>
        <dsp:cNvPr id="0" name=""/>
        <dsp:cNvSpPr/>
      </dsp:nvSpPr>
      <dsp:spPr>
        <a:xfrm>
          <a:off x="3745110"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Mission, Pierce, Valley </a:t>
          </a:r>
          <a:r>
            <a:rPr lang="en-US" sz="2000" kern="1200" dirty="0" smtClean="0">
              <a:latin typeface="+mn-lt"/>
            </a:rPr>
            <a:t>(</a:t>
          </a:r>
          <a:r>
            <a:rPr lang="en-US" sz="2000" i="1" kern="1200" dirty="0" err="1" smtClean="0">
              <a:latin typeface="+mn-lt"/>
            </a:rPr>
            <a:t>Valleyside</a:t>
          </a:r>
          <a:r>
            <a:rPr lang="en-US" sz="2000" kern="1200" dirty="0" smtClean="0">
              <a:latin typeface="+mn-lt"/>
            </a:rPr>
            <a:t>)</a:t>
          </a:r>
          <a:endParaRPr lang="en-US" sz="2000" kern="1200" dirty="0">
            <a:latin typeface="+mn-lt"/>
          </a:endParaRPr>
        </a:p>
      </dsp:txBody>
      <dsp:txXfrm>
        <a:off x="3745110" y="0"/>
        <a:ext cx="3482578" cy="1463040"/>
      </dsp:txXfrm>
    </dsp:sp>
    <dsp:sp modelId="{DED59CEE-75B0-4ADD-8B4F-6DD28FB34B22}">
      <dsp:nvSpPr>
        <dsp:cNvPr id="0" name=""/>
        <dsp:cNvSpPr/>
      </dsp:nvSpPr>
      <dsp:spPr>
        <a:xfrm>
          <a:off x="4064003" y="1447800"/>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u="sng" kern="1200" dirty="0" smtClean="0">
              <a:latin typeface="Georgia" panose="02040502050405020303" pitchFamily="18" charset="0"/>
            </a:rPr>
            <a:t>Last visit</a:t>
          </a:r>
          <a:r>
            <a:rPr lang="en-US" sz="1600" kern="1200" dirty="0" smtClean="0">
              <a:latin typeface="Georgia" panose="02040502050405020303" pitchFamily="18" charset="0"/>
            </a:rPr>
            <a:t>:</a:t>
          </a:r>
        </a:p>
        <a:p>
          <a:pPr lvl="0" algn="ctr" defTabSz="711200">
            <a:lnSpc>
              <a:spcPct val="90000"/>
            </a:lnSpc>
            <a:spcBef>
              <a:spcPct val="0"/>
            </a:spcBef>
            <a:spcAft>
              <a:spcPct val="35000"/>
            </a:spcAft>
          </a:pPr>
          <a:r>
            <a:rPr lang="en-US" sz="1600" b="1" kern="1200" dirty="0" smtClean="0">
              <a:latin typeface="Georgia" panose="02040502050405020303" pitchFamily="18" charset="0"/>
            </a:rPr>
            <a:t>Spring 2013</a:t>
          </a:r>
          <a:endParaRPr lang="en-US" sz="1600" b="1" kern="1200" dirty="0">
            <a:latin typeface="Georgia" panose="02040502050405020303" pitchFamily="18" charset="0"/>
          </a:endParaRPr>
        </a:p>
      </dsp:txBody>
      <dsp:txXfrm>
        <a:off x="4084811" y="1468608"/>
        <a:ext cx="2744446" cy="668829"/>
      </dsp:txXfrm>
    </dsp:sp>
    <dsp:sp modelId="{6954E9B6-D0E6-4E92-B835-1F8060210417}">
      <dsp:nvSpPr>
        <dsp:cNvPr id="0" name=""/>
        <dsp:cNvSpPr/>
      </dsp:nvSpPr>
      <dsp:spPr>
        <a:xfrm>
          <a:off x="4093368" y="2282904"/>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eorgia" panose="02040502050405020303" pitchFamily="18" charset="0"/>
            </a:rPr>
            <a:t>Next visit (old timeframe): </a:t>
          </a:r>
          <a:r>
            <a:rPr lang="en-US" sz="1600" b="1" kern="1200" dirty="0" smtClean="0">
              <a:latin typeface="Georgia" panose="02040502050405020303" pitchFamily="18" charset="0"/>
            </a:rPr>
            <a:t>Spring 2019</a:t>
          </a:r>
          <a:endParaRPr lang="en-US" sz="1600" b="1" kern="1200" dirty="0">
            <a:latin typeface="Georgia" panose="02040502050405020303" pitchFamily="18" charset="0"/>
          </a:endParaRPr>
        </a:p>
      </dsp:txBody>
      <dsp:txXfrm>
        <a:off x="4114176" y="2303712"/>
        <a:ext cx="2744446" cy="668829"/>
      </dsp:txXfrm>
    </dsp:sp>
    <dsp:sp modelId="{3765ACEC-B6B7-49C9-9B6F-B84EEE67C718}">
      <dsp:nvSpPr>
        <dsp:cNvPr id="0" name=""/>
        <dsp:cNvSpPr/>
      </dsp:nvSpPr>
      <dsp:spPr>
        <a:xfrm>
          <a:off x="4093368" y="3102649"/>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100000"/>
            </a:lnSpc>
            <a:spcBef>
              <a:spcPct val="0"/>
            </a:spcBef>
            <a:spcAft>
              <a:spcPts val="0"/>
            </a:spcAft>
          </a:pPr>
          <a:r>
            <a:rPr lang="en-US" sz="1500" kern="1200" dirty="0" smtClean="0">
              <a:latin typeface="Georgia" panose="02040502050405020303" pitchFamily="18" charset="0"/>
            </a:rPr>
            <a:t>Next visit </a:t>
          </a:r>
        </a:p>
        <a:p>
          <a:pPr lvl="0" algn="ctr" defTabSz="666750">
            <a:lnSpc>
              <a:spcPct val="100000"/>
            </a:lnSpc>
            <a:spcBef>
              <a:spcPct val="0"/>
            </a:spcBef>
            <a:spcAft>
              <a:spcPts val="0"/>
            </a:spcAft>
          </a:pPr>
          <a:r>
            <a:rPr lang="en-US" sz="1500" kern="1200" dirty="0" smtClean="0">
              <a:latin typeface="Georgia" panose="02040502050405020303" pitchFamily="18" charset="0"/>
            </a:rPr>
            <a:t>(new </a:t>
          </a:r>
          <a:r>
            <a:rPr lang="en-US" sz="1500" b="0" kern="1200" dirty="0" smtClean="0">
              <a:latin typeface="Georgia" panose="02040502050405020303" pitchFamily="18" charset="0"/>
            </a:rPr>
            <a:t>timeframe): </a:t>
          </a:r>
        </a:p>
        <a:p>
          <a:pPr lvl="0" algn="ctr" defTabSz="666750">
            <a:lnSpc>
              <a:spcPct val="100000"/>
            </a:lnSpc>
            <a:spcBef>
              <a:spcPct val="0"/>
            </a:spcBef>
            <a:spcAft>
              <a:spcPts val="0"/>
            </a:spcAft>
          </a:pPr>
          <a:r>
            <a:rPr lang="en-US" sz="1600" b="1" kern="1200" dirty="0" smtClean="0">
              <a:latin typeface="Georgia" panose="02040502050405020303" pitchFamily="18" charset="0"/>
            </a:rPr>
            <a:t>Spring 2016</a:t>
          </a:r>
          <a:endParaRPr lang="en-US" sz="1600" b="1" kern="1200" dirty="0">
            <a:latin typeface="Georgia" panose="02040502050405020303" pitchFamily="18" charset="0"/>
          </a:endParaRPr>
        </a:p>
      </dsp:txBody>
      <dsp:txXfrm>
        <a:off x="4114176" y="3123457"/>
        <a:ext cx="2744446" cy="668829"/>
      </dsp:txXfrm>
    </dsp:sp>
    <dsp:sp modelId="{C6293D64-F869-4D73-AFF2-7DFA5C3CA7BD}">
      <dsp:nvSpPr>
        <dsp:cNvPr id="0" name=""/>
        <dsp:cNvSpPr/>
      </dsp:nvSpPr>
      <dsp:spPr>
        <a:xfrm>
          <a:off x="4093368" y="3922395"/>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latin typeface="Georgia" panose="02040502050405020303" pitchFamily="18" charset="0"/>
            </a:rPr>
            <a:t>TOTAL LOSS </a:t>
          </a:r>
          <a:r>
            <a:rPr lang="en-US" sz="1800" b="0" kern="1200" dirty="0" smtClean="0">
              <a:latin typeface="Georgia" panose="02040502050405020303" pitchFamily="18" charset="0"/>
            </a:rPr>
            <a:t>=  </a:t>
          </a:r>
        </a:p>
        <a:p>
          <a:pPr lvl="0" algn="ctr" defTabSz="800100">
            <a:lnSpc>
              <a:spcPct val="90000"/>
            </a:lnSpc>
            <a:spcBef>
              <a:spcPct val="0"/>
            </a:spcBef>
            <a:spcAft>
              <a:spcPct val="35000"/>
            </a:spcAft>
          </a:pPr>
          <a:r>
            <a:rPr lang="en-US" sz="1800" b="1" u="sng" kern="1200" dirty="0" smtClean="0">
              <a:solidFill>
                <a:schemeClr val="bg1"/>
              </a:solidFill>
              <a:latin typeface="Georgia" panose="02040502050405020303" pitchFamily="18" charset="0"/>
            </a:rPr>
            <a:t>-3 YEARS</a:t>
          </a:r>
          <a:endParaRPr lang="en-US" sz="1800" b="1" u="sng" kern="1200" dirty="0">
            <a:solidFill>
              <a:schemeClr val="bg1"/>
            </a:solidFill>
            <a:latin typeface="Georgia" panose="02040502050405020303" pitchFamily="18" charset="0"/>
          </a:endParaRPr>
        </a:p>
      </dsp:txBody>
      <dsp:txXfrm>
        <a:off x="4114176" y="3943203"/>
        <a:ext cx="2744446" cy="668829"/>
      </dsp:txXfrm>
    </dsp:sp>
    <dsp:sp modelId="{15CFACAC-5F21-4EF8-86ED-7A10C051A5E9}">
      <dsp:nvSpPr>
        <dsp:cNvPr id="0" name=""/>
        <dsp:cNvSpPr/>
      </dsp:nvSpPr>
      <dsp:spPr>
        <a:xfrm>
          <a:off x="7488882"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East, City, Trade-Tech </a:t>
          </a:r>
          <a:r>
            <a:rPr lang="en-US" sz="2000" kern="1200" dirty="0" smtClean="0">
              <a:latin typeface="+mn-lt"/>
            </a:rPr>
            <a:t>(</a:t>
          </a:r>
          <a:r>
            <a:rPr lang="en-US" sz="2000" i="1" kern="1200" dirty="0" err="1" smtClean="0">
              <a:latin typeface="+mn-lt"/>
            </a:rPr>
            <a:t>Cityside</a:t>
          </a:r>
          <a:r>
            <a:rPr lang="en-US" sz="2000" kern="1200" dirty="0" smtClean="0">
              <a:latin typeface="+mn-lt"/>
            </a:rPr>
            <a:t>)</a:t>
          </a:r>
          <a:endParaRPr lang="en-US" sz="2000" kern="1200" dirty="0">
            <a:latin typeface="+mn-lt"/>
          </a:endParaRPr>
        </a:p>
      </dsp:txBody>
      <dsp:txXfrm>
        <a:off x="7488882" y="0"/>
        <a:ext cx="3482578" cy="1463040"/>
      </dsp:txXfrm>
    </dsp:sp>
    <dsp:sp modelId="{82654873-51EA-469D-AFD9-EFA3EF3A28BF}">
      <dsp:nvSpPr>
        <dsp:cNvPr id="0" name=""/>
        <dsp:cNvSpPr/>
      </dsp:nvSpPr>
      <dsp:spPr>
        <a:xfrm>
          <a:off x="7837140" y="1463159"/>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u="sng" kern="1200" dirty="0" smtClean="0">
              <a:latin typeface="Georgia" panose="02040502050405020303" pitchFamily="18" charset="0"/>
            </a:rPr>
            <a:t>Last visit</a:t>
          </a:r>
          <a:r>
            <a:rPr lang="en-US" sz="1600" kern="1200" dirty="0" smtClean="0">
              <a:latin typeface="Georgia" panose="02040502050405020303" pitchFamily="18" charset="0"/>
            </a:rPr>
            <a:t>: </a:t>
          </a:r>
        </a:p>
        <a:p>
          <a:pPr lvl="0" algn="ctr" defTabSz="711200">
            <a:lnSpc>
              <a:spcPct val="90000"/>
            </a:lnSpc>
            <a:spcBef>
              <a:spcPct val="0"/>
            </a:spcBef>
            <a:spcAft>
              <a:spcPct val="35000"/>
            </a:spcAft>
          </a:pPr>
          <a:r>
            <a:rPr lang="en-US" sz="1600" b="1" kern="1200" dirty="0" smtClean="0">
              <a:latin typeface="Georgia" panose="02040502050405020303" pitchFamily="18" charset="0"/>
            </a:rPr>
            <a:t>Spring 2009</a:t>
          </a:r>
          <a:endParaRPr lang="en-US" sz="1600" b="1" kern="1200" dirty="0">
            <a:latin typeface="Georgia" panose="02040502050405020303" pitchFamily="18" charset="0"/>
          </a:endParaRPr>
        </a:p>
      </dsp:txBody>
      <dsp:txXfrm>
        <a:off x="7857948" y="1483967"/>
        <a:ext cx="2744446" cy="668829"/>
      </dsp:txXfrm>
    </dsp:sp>
    <dsp:sp modelId="{CBEAC7F4-D157-4902-AB4C-7D1AC31BE15C}">
      <dsp:nvSpPr>
        <dsp:cNvPr id="0" name=""/>
        <dsp:cNvSpPr/>
      </dsp:nvSpPr>
      <dsp:spPr>
        <a:xfrm>
          <a:off x="7837140" y="2282904"/>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eorgia" panose="02040502050405020303" pitchFamily="18" charset="0"/>
            </a:rPr>
            <a:t>Next visit (old timeframe): </a:t>
          </a:r>
          <a:r>
            <a:rPr lang="en-US" sz="1600" b="1" kern="1200" dirty="0" smtClean="0">
              <a:latin typeface="Georgia" panose="02040502050405020303" pitchFamily="18" charset="0"/>
            </a:rPr>
            <a:t>Spring 2015</a:t>
          </a:r>
        </a:p>
      </dsp:txBody>
      <dsp:txXfrm>
        <a:off x="7857948" y="2303712"/>
        <a:ext cx="2744446" cy="668829"/>
      </dsp:txXfrm>
    </dsp:sp>
    <dsp:sp modelId="{BBBDA448-F031-4444-A60F-D70699F0A4AF}">
      <dsp:nvSpPr>
        <dsp:cNvPr id="0" name=""/>
        <dsp:cNvSpPr/>
      </dsp:nvSpPr>
      <dsp:spPr>
        <a:xfrm>
          <a:off x="7837140" y="3102649"/>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100000"/>
            </a:lnSpc>
            <a:spcBef>
              <a:spcPct val="0"/>
            </a:spcBef>
            <a:spcAft>
              <a:spcPts val="0"/>
            </a:spcAft>
          </a:pPr>
          <a:r>
            <a:rPr lang="en-US" sz="1500" kern="1200" dirty="0" smtClean="0">
              <a:latin typeface="Georgia" panose="02040502050405020303" pitchFamily="18" charset="0"/>
            </a:rPr>
            <a:t>Next visit </a:t>
          </a:r>
        </a:p>
        <a:p>
          <a:pPr lvl="0" algn="ctr" defTabSz="666750">
            <a:lnSpc>
              <a:spcPct val="100000"/>
            </a:lnSpc>
            <a:spcBef>
              <a:spcPct val="0"/>
            </a:spcBef>
            <a:spcAft>
              <a:spcPts val="0"/>
            </a:spcAft>
          </a:pPr>
          <a:r>
            <a:rPr lang="en-US" sz="1500" kern="1200" dirty="0" smtClean="0">
              <a:latin typeface="Georgia" panose="02040502050405020303" pitchFamily="18" charset="0"/>
            </a:rPr>
            <a:t>(new timeframe): </a:t>
          </a:r>
        </a:p>
        <a:p>
          <a:pPr lvl="0" algn="ctr" defTabSz="666750">
            <a:lnSpc>
              <a:spcPct val="100000"/>
            </a:lnSpc>
            <a:spcBef>
              <a:spcPct val="0"/>
            </a:spcBef>
            <a:spcAft>
              <a:spcPts val="0"/>
            </a:spcAft>
          </a:pPr>
          <a:r>
            <a:rPr lang="en-US" sz="1600" b="1" kern="1200" dirty="0" smtClean="0">
              <a:latin typeface="Georgia" panose="02040502050405020303" pitchFamily="18" charset="0"/>
            </a:rPr>
            <a:t>Spring 2016</a:t>
          </a:r>
        </a:p>
      </dsp:txBody>
      <dsp:txXfrm>
        <a:off x="7857948" y="3123457"/>
        <a:ext cx="2744446" cy="668829"/>
      </dsp:txXfrm>
    </dsp:sp>
    <dsp:sp modelId="{CC8E8AB5-F93F-4DF8-A7DC-D5451C585A8C}">
      <dsp:nvSpPr>
        <dsp:cNvPr id="0" name=""/>
        <dsp:cNvSpPr/>
      </dsp:nvSpPr>
      <dsp:spPr>
        <a:xfrm>
          <a:off x="7837140" y="3922395"/>
          <a:ext cx="2786062" cy="710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B050"/>
              </a:solidFill>
              <a:latin typeface="Georgia" panose="02040502050405020303" pitchFamily="18" charset="0"/>
            </a:rPr>
            <a:t>TOTAL GAIN </a:t>
          </a:r>
          <a:r>
            <a:rPr lang="en-US" sz="1800" b="0" kern="1200" dirty="0" smtClean="0">
              <a:latin typeface="Georgia" panose="02040502050405020303" pitchFamily="18" charset="0"/>
            </a:rPr>
            <a:t>= </a:t>
          </a:r>
        </a:p>
        <a:p>
          <a:pPr lvl="0" algn="ctr" defTabSz="800100">
            <a:lnSpc>
              <a:spcPct val="90000"/>
            </a:lnSpc>
            <a:spcBef>
              <a:spcPct val="0"/>
            </a:spcBef>
            <a:spcAft>
              <a:spcPct val="35000"/>
            </a:spcAft>
          </a:pPr>
          <a:r>
            <a:rPr lang="en-US" sz="1800" b="1" u="sng" kern="1200" dirty="0" smtClean="0">
              <a:latin typeface="Georgia" panose="02040502050405020303" pitchFamily="18" charset="0"/>
            </a:rPr>
            <a:t>+1 YEAR</a:t>
          </a:r>
        </a:p>
      </dsp:txBody>
      <dsp:txXfrm>
        <a:off x="7857948" y="3943203"/>
        <a:ext cx="2744446" cy="66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D1CB-CC24-4A39-A3B9-CDA6A3D2F049}">
      <dsp:nvSpPr>
        <dsp:cNvPr id="0" name=""/>
        <dsp:cNvSpPr/>
      </dsp:nvSpPr>
      <dsp:spPr>
        <a:xfrm>
          <a:off x="1339"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Harbor, Southwest, West (</a:t>
          </a:r>
          <a:r>
            <a:rPr lang="en-US" sz="2000" i="1" kern="1200" dirty="0" smtClean="0">
              <a:latin typeface="+mn-lt"/>
            </a:rPr>
            <a:t>Seaside</a:t>
          </a:r>
          <a:r>
            <a:rPr lang="en-US" sz="2800" kern="1200" dirty="0" smtClean="0">
              <a:latin typeface="+mn-lt"/>
            </a:rPr>
            <a:t>)</a:t>
          </a:r>
          <a:endParaRPr lang="en-US" sz="2800" kern="1200" dirty="0">
            <a:latin typeface="+mn-lt"/>
          </a:endParaRPr>
        </a:p>
      </dsp:txBody>
      <dsp:txXfrm>
        <a:off x="1339" y="0"/>
        <a:ext cx="3482578" cy="1463040"/>
      </dsp:txXfrm>
    </dsp:sp>
    <dsp:sp modelId="{7C05A98F-9FE8-46F3-A0D3-FA2F308EF898}">
      <dsp:nvSpPr>
        <dsp:cNvPr id="0" name=""/>
        <dsp:cNvSpPr/>
      </dsp:nvSpPr>
      <dsp:spPr>
        <a:xfrm>
          <a:off x="349597" y="1463456"/>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endParaRPr lang="en-US" sz="1300" u="sng" kern="1200" dirty="0" smtClean="0">
            <a:latin typeface="Georgia" panose="02040502050405020303" pitchFamily="18" charset="0"/>
          </a:endParaRPr>
        </a:p>
        <a:p>
          <a:pPr lvl="0" algn="ctr" defTabSz="577850">
            <a:lnSpc>
              <a:spcPct val="90000"/>
            </a:lnSpc>
            <a:spcBef>
              <a:spcPct val="0"/>
            </a:spcBef>
            <a:spcAft>
              <a:spcPct val="35000"/>
            </a:spcAft>
          </a:pPr>
          <a:r>
            <a:rPr lang="en-US" sz="1400" b="1" kern="1200" dirty="0" smtClean="0">
              <a:latin typeface="Georgia" panose="02040502050405020303" pitchFamily="18" charset="0"/>
            </a:rPr>
            <a:t> </a:t>
          </a:r>
          <a:r>
            <a:rPr lang="en-US" sz="1600" b="1" kern="1200" dirty="0" smtClean="0">
              <a:latin typeface="Georgia" panose="02040502050405020303" pitchFamily="18" charset="0"/>
            </a:rPr>
            <a:t>Self Study 2012</a:t>
          </a:r>
        </a:p>
        <a:p>
          <a:pPr lvl="0" algn="ctr" defTabSz="577850">
            <a:lnSpc>
              <a:spcPct val="90000"/>
            </a:lnSpc>
            <a:spcBef>
              <a:spcPct val="0"/>
            </a:spcBef>
            <a:spcAft>
              <a:spcPct val="35000"/>
            </a:spcAft>
          </a:pPr>
          <a:endParaRPr lang="en-US" sz="1400" b="1" kern="1200" dirty="0">
            <a:latin typeface="Georgia" panose="02040502050405020303" pitchFamily="18" charset="0"/>
          </a:endParaRPr>
        </a:p>
      </dsp:txBody>
      <dsp:txXfrm>
        <a:off x="377659" y="1491518"/>
        <a:ext cx="2729938" cy="901971"/>
      </dsp:txXfrm>
    </dsp:sp>
    <dsp:sp modelId="{2792AF33-4B86-456E-A113-FD369EF29165}">
      <dsp:nvSpPr>
        <dsp:cNvPr id="0" name=""/>
        <dsp:cNvSpPr/>
      </dsp:nvSpPr>
      <dsp:spPr>
        <a:xfrm>
          <a:off x="349597" y="2568952"/>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Follow Up Reports 2013, 2014; </a:t>
          </a:r>
        </a:p>
        <a:p>
          <a:pPr lvl="0" algn="ctr" defTabSz="711200">
            <a:lnSpc>
              <a:spcPct val="90000"/>
            </a:lnSpc>
            <a:spcBef>
              <a:spcPct val="0"/>
            </a:spcBef>
            <a:spcAft>
              <a:spcPct val="35000"/>
            </a:spcAft>
          </a:pPr>
          <a:r>
            <a:rPr lang="en-US" sz="1600" b="1" kern="1200" dirty="0" smtClean="0">
              <a:latin typeface="Georgia" panose="02040502050405020303" pitchFamily="18" charset="0"/>
            </a:rPr>
            <a:t>Mid-Term 2015</a:t>
          </a:r>
          <a:endParaRPr lang="en-US" sz="1600" b="1" kern="1200" dirty="0">
            <a:latin typeface="Georgia" panose="02040502050405020303" pitchFamily="18" charset="0"/>
          </a:endParaRPr>
        </a:p>
      </dsp:txBody>
      <dsp:txXfrm>
        <a:off x="377659" y="2597014"/>
        <a:ext cx="2729938" cy="901971"/>
      </dsp:txXfrm>
    </dsp:sp>
    <dsp:sp modelId="{D6A0EF64-E48C-4FA8-8644-3190BA54C208}">
      <dsp:nvSpPr>
        <dsp:cNvPr id="0" name=""/>
        <dsp:cNvSpPr/>
      </dsp:nvSpPr>
      <dsp:spPr>
        <a:xfrm>
          <a:off x="349597" y="3674447"/>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Self</a:t>
          </a:r>
          <a:r>
            <a:rPr lang="en-US" sz="1600" b="1" kern="1200" baseline="0" dirty="0" smtClean="0">
              <a:latin typeface="Georgia" panose="02040502050405020303" pitchFamily="18" charset="0"/>
            </a:rPr>
            <a:t> Study 2016</a:t>
          </a:r>
          <a:endParaRPr lang="en-US" sz="1600" b="1" kern="1200" dirty="0">
            <a:latin typeface="Georgia" panose="02040502050405020303" pitchFamily="18" charset="0"/>
          </a:endParaRPr>
        </a:p>
      </dsp:txBody>
      <dsp:txXfrm>
        <a:off x="377659" y="3702509"/>
        <a:ext cx="2729938" cy="901971"/>
      </dsp:txXfrm>
    </dsp:sp>
    <dsp:sp modelId="{42DC5CBA-6B5D-4069-A877-A0CDA967E384}">
      <dsp:nvSpPr>
        <dsp:cNvPr id="0" name=""/>
        <dsp:cNvSpPr/>
      </dsp:nvSpPr>
      <dsp:spPr>
        <a:xfrm>
          <a:off x="3895244"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eorgia" panose="02040502050405020303" pitchFamily="18" charset="0"/>
            </a:rPr>
            <a:t>Mission, Pierce, Valley (</a:t>
          </a:r>
          <a:r>
            <a:rPr lang="en-US" sz="2000" i="1" kern="1200" dirty="0" err="1" smtClean="0">
              <a:latin typeface="Georgia" panose="02040502050405020303" pitchFamily="18" charset="0"/>
            </a:rPr>
            <a:t>Valleyside</a:t>
          </a:r>
          <a:r>
            <a:rPr lang="en-US" sz="3100" kern="1200" dirty="0" smtClean="0">
              <a:latin typeface="Georgia" panose="02040502050405020303" pitchFamily="18" charset="0"/>
            </a:rPr>
            <a:t>)</a:t>
          </a:r>
          <a:endParaRPr lang="en-US" sz="3100" kern="1200" dirty="0">
            <a:latin typeface="Georgia" panose="02040502050405020303" pitchFamily="18" charset="0"/>
          </a:endParaRPr>
        </a:p>
      </dsp:txBody>
      <dsp:txXfrm>
        <a:off x="3895244" y="0"/>
        <a:ext cx="3482578" cy="1463040"/>
      </dsp:txXfrm>
    </dsp:sp>
    <dsp:sp modelId="{DED59CEE-75B0-4ADD-8B4F-6DD28FB34B22}">
      <dsp:nvSpPr>
        <dsp:cNvPr id="0" name=""/>
        <dsp:cNvSpPr/>
      </dsp:nvSpPr>
      <dsp:spPr>
        <a:xfrm>
          <a:off x="4064003" y="1442744"/>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Self Study 2013</a:t>
          </a:r>
          <a:endParaRPr lang="en-US" sz="1600" b="1" kern="1200" dirty="0">
            <a:latin typeface="Georgia" panose="02040502050405020303" pitchFamily="18" charset="0"/>
          </a:endParaRPr>
        </a:p>
      </dsp:txBody>
      <dsp:txXfrm>
        <a:off x="4092065" y="1470806"/>
        <a:ext cx="2729938" cy="901971"/>
      </dsp:txXfrm>
    </dsp:sp>
    <dsp:sp modelId="{6954E9B6-D0E6-4E92-B835-1F8060210417}">
      <dsp:nvSpPr>
        <dsp:cNvPr id="0" name=""/>
        <dsp:cNvSpPr/>
      </dsp:nvSpPr>
      <dsp:spPr>
        <a:xfrm>
          <a:off x="4093368" y="2568952"/>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Follow Up Reports 2014, 2015 </a:t>
          </a:r>
          <a:endParaRPr lang="en-US" sz="1600" b="1" kern="1200" dirty="0">
            <a:latin typeface="Georgia" panose="02040502050405020303" pitchFamily="18" charset="0"/>
          </a:endParaRPr>
        </a:p>
      </dsp:txBody>
      <dsp:txXfrm>
        <a:off x="4121430" y="2597014"/>
        <a:ext cx="2729938" cy="901971"/>
      </dsp:txXfrm>
    </dsp:sp>
    <dsp:sp modelId="{B2B1D756-76D2-4A4C-89B0-2A811C5C74AD}">
      <dsp:nvSpPr>
        <dsp:cNvPr id="0" name=""/>
        <dsp:cNvSpPr/>
      </dsp:nvSpPr>
      <dsp:spPr>
        <a:xfrm>
          <a:off x="4093368" y="3674447"/>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Self Study 2016</a:t>
          </a:r>
        </a:p>
      </dsp:txBody>
      <dsp:txXfrm>
        <a:off x="4121430" y="3702509"/>
        <a:ext cx="2729938" cy="901971"/>
      </dsp:txXfrm>
    </dsp:sp>
    <dsp:sp modelId="{15CFACAC-5F21-4EF8-86ED-7A10C051A5E9}">
      <dsp:nvSpPr>
        <dsp:cNvPr id="0" name=""/>
        <dsp:cNvSpPr/>
      </dsp:nvSpPr>
      <dsp:spPr>
        <a:xfrm>
          <a:off x="7488882" y="0"/>
          <a:ext cx="348257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eorgia" panose="02040502050405020303" pitchFamily="18" charset="0"/>
            </a:rPr>
            <a:t>East, City, Trade-Tech (</a:t>
          </a:r>
          <a:r>
            <a:rPr lang="en-US" sz="2000" i="1" kern="1200" dirty="0" err="1" smtClean="0">
              <a:latin typeface="Georgia" panose="02040502050405020303" pitchFamily="18" charset="0"/>
            </a:rPr>
            <a:t>Cityside</a:t>
          </a:r>
          <a:r>
            <a:rPr lang="en-US" sz="3100" kern="1200" dirty="0" smtClean="0">
              <a:latin typeface="Georgia" panose="02040502050405020303" pitchFamily="18" charset="0"/>
            </a:rPr>
            <a:t>)</a:t>
          </a:r>
          <a:endParaRPr lang="en-US" sz="3100" kern="1200" dirty="0">
            <a:latin typeface="Georgia" panose="02040502050405020303" pitchFamily="18" charset="0"/>
          </a:endParaRPr>
        </a:p>
      </dsp:txBody>
      <dsp:txXfrm>
        <a:off x="7488882" y="0"/>
        <a:ext cx="3482578" cy="1463040"/>
      </dsp:txXfrm>
    </dsp:sp>
    <dsp:sp modelId="{82654873-51EA-469D-AFD9-EFA3EF3A28BF}">
      <dsp:nvSpPr>
        <dsp:cNvPr id="0" name=""/>
        <dsp:cNvSpPr/>
      </dsp:nvSpPr>
      <dsp:spPr>
        <a:xfrm>
          <a:off x="7823209" y="1447801"/>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Self Study 2009</a:t>
          </a:r>
          <a:endParaRPr lang="en-US" sz="1600" b="1" kern="1200" dirty="0">
            <a:latin typeface="Georgia" panose="02040502050405020303" pitchFamily="18" charset="0"/>
          </a:endParaRPr>
        </a:p>
      </dsp:txBody>
      <dsp:txXfrm>
        <a:off x="7851271" y="1475863"/>
        <a:ext cx="2729938" cy="901971"/>
      </dsp:txXfrm>
    </dsp:sp>
    <dsp:sp modelId="{CBEAC7F4-D157-4902-AB4C-7D1AC31BE15C}">
      <dsp:nvSpPr>
        <dsp:cNvPr id="0" name=""/>
        <dsp:cNvSpPr/>
      </dsp:nvSpPr>
      <dsp:spPr>
        <a:xfrm>
          <a:off x="7837140" y="2568952"/>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Mid-Term 2012</a:t>
          </a:r>
        </a:p>
      </dsp:txBody>
      <dsp:txXfrm>
        <a:off x="7865202" y="2597014"/>
        <a:ext cx="2729938" cy="901971"/>
      </dsp:txXfrm>
    </dsp:sp>
    <dsp:sp modelId="{BBBDA448-F031-4444-A60F-D70699F0A4AF}">
      <dsp:nvSpPr>
        <dsp:cNvPr id="0" name=""/>
        <dsp:cNvSpPr/>
      </dsp:nvSpPr>
      <dsp:spPr>
        <a:xfrm>
          <a:off x="7837140" y="3674447"/>
          <a:ext cx="2786062" cy="958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Georgia" panose="02040502050405020303" pitchFamily="18" charset="0"/>
            </a:rPr>
            <a:t>Self Study 2016</a:t>
          </a:r>
        </a:p>
      </dsp:txBody>
      <dsp:txXfrm>
        <a:off x="7865202" y="3702509"/>
        <a:ext cx="2729938" cy="9019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2/19/16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a:p>
        </p:txBody>
      </p:sp>
    </p:spTree>
    <p:extLst>
      <p:ext uri="{BB962C8B-B14F-4D97-AF65-F5344CB8AC3E}">
        <p14:creationId xmlns:p14="http://schemas.microsoft.com/office/powerpoint/2010/main" val="228600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a:p>
        </p:txBody>
      </p:sp>
    </p:spTree>
    <p:extLst>
      <p:ext uri="{BB962C8B-B14F-4D97-AF65-F5344CB8AC3E}">
        <p14:creationId xmlns:p14="http://schemas.microsoft.com/office/powerpoint/2010/main" val="22798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9852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a:p>
        </p:txBody>
      </p:sp>
    </p:spTree>
    <p:extLst>
      <p:ext uri="{BB962C8B-B14F-4D97-AF65-F5344CB8AC3E}">
        <p14:creationId xmlns:p14="http://schemas.microsoft.com/office/powerpoint/2010/main" val="58317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a:p>
        </p:txBody>
      </p:sp>
    </p:spTree>
    <p:extLst>
      <p:ext uri="{BB962C8B-B14F-4D97-AF65-F5344CB8AC3E}">
        <p14:creationId xmlns:p14="http://schemas.microsoft.com/office/powerpoint/2010/main" val="200411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20</a:t>
            </a:fld>
            <a:endParaRPr lang="en-US"/>
          </a:p>
        </p:txBody>
      </p:sp>
    </p:spTree>
    <p:extLst>
      <p:ext uri="{BB962C8B-B14F-4D97-AF65-F5344CB8AC3E}">
        <p14:creationId xmlns:p14="http://schemas.microsoft.com/office/powerpoint/2010/main" val="18428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a:p>
        </p:txBody>
      </p:sp>
    </p:spTree>
    <p:extLst>
      <p:ext uri="{BB962C8B-B14F-4D97-AF65-F5344CB8AC3E}">
        <p14:creationId xmlns:p14="http://schemas.microsoft.com/office/powerpoint/2010/main" val="130587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6968-6C47-4ECC-AA81-9234F3F6C4DA}" type="slidenum">
              <a:rPr lang="en-US" smtClean="0"/>
              <a:t>22</a:t>
            </a:fld>
            <a:endParaRPr lang="en-US"/>
          </a:p>
        </p:txBody>
      </p:sp>
    </p:spTree>
    <p:extLst>
      <p:ext uri="{BB962C8B-B14F-4D97-AF65-F5344CB8AC3E}">
        <p14:creationId xmlns:p14="http://schemas.microsoft.com/office/powerpoint/2010/main" val="297875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06968-6C47-4ECC-AA81-9234F3F6C4DA}" type="slidenum">
              <a:rPr lang="en-US" smtClean="0"/>
              <a:t>23</a:t>
            </a:fld>
            <a:endParaRPr lang="en-US"/>
          </a:p>
        </p:txBody>
      </p:sp>
    </p:spTree>
    <p:extLst>
      <p:ext uri="{BB962C8B-B14F-4D97-AF65-F5344CB8AC3E}">
        <p14:creationId xmlns:p14="http://schemas.microsoft.com/office/powerpoint/2010/main" val="3037633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25</a:t>
            </a:fld>
            <a:endParaRPr lang="en-US"/>
          </a:p>
        </p:txBody>
      </p:sp>
    </p:spTree>
    <p:extLst>
      <p:ext uri="{BB962C8B-B14F-4D97-AF65-F5344CB8AC3E}">
        <p14:creationId xmlns:p14="http://schemas.microsoft.com/office/powerpoint/2010/main" val="30159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132099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14215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pPr>
              <a:defRPr/>
            </a:pPr>
            <a:fld id="{4B3BBBBC-F4D6-401F-9376-6593898B5F6E}" type="slidenum">
              <a:rPr lang="en-US" smtClean="0"/>
              <a:pPr>
                <a:defRPr/>
              </a:pPr>
              <a:t>6</a:t>
            </a:fld>
            <a:endParaRPr lang="en-US"/>
          </a:p>
        </p:txBody>
      </p:sp>
    </p:spTree>
    <p:extLst>
      <p:ext uri="{BB962C8B-B14F-4D97-AF65-F5344CB8AC3E}">
        <p14:creationId xmlns:p14="http://schemas.microsoft.com/office/powerpoint/2010/main" val="292463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136602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a:p>
        </p:txBody>
      </p:sp>
    </p:spTree>
    <p:extLst>
      <p:ext uri="{BB962C8B-B14F-4D97-AF65-F5344CB8AC3E}">
        <p14:creationId xmlns:p14="http://schemas.microsoft.com/office/powerpoint/2010/main" val="185563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a:p>
        </p:txBody>
      </p:sp>
    </p:spTree>
    <p:extLst>
      <p:ext uri="{BB962C8B-B14F-4D97-AF65-F5344CB8AC3E}">
        <p14:creationId xmlns:p14="http://schemas.microsoft.com/office/powerpoint/2010/main" val="18516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a:p>
        </p:txBody>
      </p:sp>
    </p:spTree>
    <p:extLst>
      <p:ext uri="{BB962C8B-B14F-4D97-AF65-F5344CB8AC3E}">
        <p14:creationId xmlns:p14="http://schemas.microsoft.com/office/powerpoint/2010/main" val="154733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38780A91-9887-4891-AD65-247994CBD700}" type="datetime1">
              <a:rPr lang="en-US" smtClean="0">
                <a:solidFill>
                  <a:prstClr val="black">
                    <a:tint val="75000"/>
                  </a:prstClr>
                </a:solidFill>
              </a:rPr>
              <a:t>2/19/16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C72C14-A181-41C3-9AF0-6462EEE25B33}" type="datetime1">
              <a:rPr lang="en-US" smtClean="0">
                <a:solidFill>
                  <a:prstClr val="black">
                    <a:tint val="75000"/>
                  </a:prstClr>
                </a:solidFill>
              </a:rPr>
              <a:t>2/19/16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24ECC1-3CDC-46E8-A773-DE6926BA219F}" type="datetime1">
              <a:rPr lang="en-US" smtClean="0">
                <a:solidFill>
                  <a:prstClr val="black">
                    <a:tint val="75000"/>
                  </a:prstClr>
                </a:solidFill>
              </a:rPr>
              <a:t>2/19/16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6F97F-4445-486F-85F5-D3F268BD1CFD}" type="datetime1">
              <a:rPr lang="en-US" smtClean="0">
                <a:solidFill>
                  <a:prstClr val="black">
                    <a:tint val="75000"/>
                  </a:prstClr>
                </a:solidFill>
              </a:rPr>
              <a:t>2/19/16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00D6E-EECE-486E-9D6B-2F6F18E80E56}" type="datetime1">
              <a:rPr lang="en-US" smtClean="0">
                <a:solidFill>
                  <a:prstClr val="black">
                    <a:tint val="75000"/>
                  </a:prstClr>
                </a:solidFill>
              </a:rPr>
              <a:t>2/19/16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74091-30D5-42B1-A2A4-4850FF9322C3}" type="datetime1">
              <a:rPr lang="en-US" smtClean="0">
                <a:solidFill>
                  <a:prstClr val="black">
                    <a:tint val="75000"/>
                  </a:prstClr>
                </a:solidFill>
              </a:rPr>
              <a:t>2/19/16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C306C-D8A9-45B3-B843-BC366DFBF6C8}" type="datetime1">
              <a:rPr lang="en-US" smtClean="0">
                <a:solidFill>
                  <a:prstClr val="black">
                    <a:tint val="75000"/>
                  </a:prstClr>
                </a:solidFill>
              </a:rPr>
              <a:t>2/19/16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776BD-302A-498A-B4C1-732C1CACEE5B}" type="datetime1">
              <a:rPr lang="en-US" smtClean="0">
                <a:solidFill>
                  <a:prstClr val="black">
                    <a:tint val="75000"/>
                  </a:prstClr>
                </a:solidFill>
              </a:rPr>
              <a:t>2/19/16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29B93-B228-4417-A503-DD7AB2B6B5E6}" type="datetime1">
              <a:rPr lang="en-US" smtClean="0"/>
              <a:t>2/19/16</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FFBDF-AE4B-49CE-818F-63C3516E401A}" type="datetime1">
              <a:rPr lang="en-US" smtClean="0"/>
              <a:t>2/19/16</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0530B-0BF2-43C3-A6E6-7B3FDC82893D}" type="datetime1">
              <a:rPr lang="en-US" smtClean="0"/>
              <a:t>2/19/16</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A7A49-D480-4180-994E-B5CD32755715}" type="datetime1">
              <a:rPr lang="en-US" smtClean="0"/>
              <a:t>2/19/16</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205554098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3C962C6D-C75B-423A-BB0D-C8172E500588}" type="datetime1">
              <a:rPr lang="en-US" smtClean="0">
                <a:solidFill>
                  <a:prstClr val="black">
                    <a:tint val="75000"/>
                  </a:prstClr>
                </a:solidFill>
              </a:rPr>
              <a:t>2/19/16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07E0D-278D-433B-9C41-ADB6DA28A51B}" type="datetime1">
              <a:rPr lang="en-US" smtClean="0">
                <a:solidFill>
                  <a:prstClr val="black">
                    <a:tint val="75000"/>
                  </a:prstClr>
                </a:solidFill>
              </a:rPr>
              <a:t>2/19/16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FD1E8-9239-44EC-B38F-15AB55920CE5}" type="datetime1">
              <a:rPr lang="en-US" smtClean="0">
                <a:solidFill>
                  <a:prstClr val="black">
                    <a:tint val="75000"/>
                  </a:prstClr>
                </a:solidFill>
              </a:rPr>
              <a:t>2/19/16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36DC7-2ECE-47C1-9F9F-FA4698AF2AA8}" type="datetime1">
              <a:rPr lang="en-US" smtClean="0">
                <a:solidFill>
                  <a:prstClr val="black">
                    <a:tint val="75000"/>
                  </a:prstClr>
                </a:solidFill>
              </a:rPr>
              <a:t>2/19/16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68D6D-6F45-49A6-BCB4-D4983EA8ABA6}" type="datetime1">
              <a:rPr lang="en-US" smtClean="0">
                <a:solidFill>
                  <a:prstClr val="black">
                    <a:tint val="75000"/>
                  </a:prstClr>
                </a:solidFill>
              </a:rPr>
              <a:t>2/19/16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DA81B-5DA6-47DD-9F32-FAD83F1F9D72}" type="datetime1">
              <a:rPr lang="en-US" smtClean="0">
                <a:solidFill>
                  <a:prstClr val="black">
                    <a:tint val="75000"/>
                  </a:prstClr>
                </a:solidFill>
              </a:rPr>
              <a:t>2/19/16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bit.ly/1Qeu0Fb" TargetMode="External"/><Relationship Id="rId4" Type="http://schemas.openxmlformats.org/officeDocument/2006/relationships/hyperlink" Target="http://bit.ly/1Qeu8om" TargetMode="External"/><Relationship Id="rId5" Type="http://schemas.openxmlformats.org/officeDocument/2006/relationships/hyperlink" Target="http://bit.ly/1XqvkVa" TargetMode="External"/><Relationship Id="rId6" Type="http://schemas.openxmlformats.org/officeDocument/2006/relationships/hyperlink" Target="http://bit.ly/1Wk4mgO" TargetMode="External"/><Relationship Id="rId7" Type="http://schemas.openxmlformats.org/officeDocument/2006/relationships/hyperlink" Target="http://bit.ly/1PKagUi" TargetMode="External"/><Relationship Id="rId8" Type="http://schemas.openxmlformats.org/officeDocument/2006/relationships/hyperlink" Target="http://bit.ly/1TlIkvX" TargetMode="External"/><Relationship Id="rId9" Type="http://schemas.openxmlformats.org/officeDocument/2006/relationships/hyperlink" Target="http://www.asccc.org/events/2016-02-19-160000-2016-02-20-200000/2016-accreditation-institute" TargetMode="External"/><Relationship Id="rId1" Type="http://schemas.openxmlformats.org/officeDocument/2006/relationships/slideLayout" Target="../slideLayouts/slideLayout7.xml"/><Relationship Id="rId2" Type="http://schemas.openxmlformats.org/officeDocument/2006/relationships/hyperlink" Target="http://www.accjc.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freitaje@lacitycollege.edu" TargetMode="External"/><Relationship Id="rId4" Type="http://schemas.openxmlformats.org/officeDocument/2006/relationships/hyperlink" Target="mailto:kimbleb@email.laccd.edu" TargetMode="External"/><Relationship Id="rId5" Type="http://schemas.openxmlformats.org/officeDocument/2006/relationships/hyperlink" Target="mailto:rutan_craig@sccollege.edu" TargetMode="External"/><Relationship Id="rId1" Type="http://schemas.openxmlformats.org/officeDocument/2006/relationships/slideLayout" Target="../slideLayouts/slideLayout2.xml"/><Relationship Id="rId2" Type="http://schemas.openxmlformats.org/officeDocument/2006/relationships/hyperlink" Target="mailto:scooke@miracost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515" y="1727200"/>
            <a:ext cx="10363200" cy="1354666"/>
          </a:xfrm>
        </p:spPr>
        <p:txBody>
          <a:bodyPr>
            <a:normAutofit/>
          </a:bodyPr>
          <a:lstStyle/>
          <a:p>
            <a:r>
              <a:rPr lang="en-US" sz="4000" i="0" dirty="0" smtClean="0">
                <a:latin typeface="+mn-lt"/>
              </a:rPr>
              <a:t>Effective Practices in Accreditation:</a:t>
            </a:r>
            <a:br>
              <a:rPr lang="en-US" sz="4000" i="0" dirty="0" smtClean="0">
                <a:latin typeface="+mn-lt"/>
              </a:rPr>
            </a:br>
            <a:r>
              <a:rPr lang="en-US" sz="4000" i="0" dirty="0" smtClean="0">
                <a:latin typeface="+mn-lt"/>
              </a:rPr>
              <a:t>Standard IV – Leadership and Governance</a:t>
            </a:r>
            <a:endParaRPr lang="en-US" sz="4000" i="0" dirty="0">
              <a:latin typeface="+mn-lt"/>
            </a:endParaRPr>
          </a:p>
        </p:txBody>
      </p:sp>
      <p:sp>
        <p:nvSpPr>
          <p:cNvPr id="3" name="Subtitle 2"/>
          <p:cNvSpPr>
            <a:spLocks noGrp="1"/>
          </p:cNvSpPr>
          <p:nvPr>
            <p:ph type="subTitle" idx="1"/>
          </p:nvPr>
        </p:nvSpPr>
        <p:spPr>
          <a:xfrm>
            <a:off x="2786533" y="3267744"/>
            <a:ext cx="9144000" cy="2847306"/>
          </a:xfrm>
        </p:spPr>
        <p:txBody>
          <a:bodyPr>
            <a:noAutofit/>
          </a:bodyPr>
          <a:lstStyle/>
          <a:p>
            <a:endParaRPr lang="en-US" sz="2000" dirty="0" smtClean="0"/>
          </a:p>
          <a:p>
            <a:pPr algn="r"/>
            <a:r>
              <a:rPr lang="en-US" sz="2000" b="0" i="0" dirty="0" err="1" smtClean="0">
                <a:latin typeface="+mn-lt"/>
              </a:rPr>
              <a:t>Sunita</a:t>
            </a:r>
            <a:r>
              <a:rPr lang="en-US" sz="2000" b="0" i="0" dirty="0" smtClean="0">
                <a:latin typeface="+mn-lt"/>
              </a:rPr>
              <a:t> </a:t>
            </a:r>
            <a:r>
              <a:rPr lang="en-US" sz="2000" b="0" i="0" dirty="0">
                <a:latin typeface="+mn-lt"/>
              </a:rPr>
              <a:t>Cooke, President, </a:t>
            </a:r>
            <a:r>
              <a:rPr lang="en-US" sz="2000" b="0" i="0" dirty="0" smtClean="0">
                <a:latin typeface="+mn-lt"/>
              </a:rPr>
              <a:t>MiraCosta </a:t>
            </a:r>
            <a:r>
              <a:rPr lang="en-US" sz="2000" b="0" i="0" dirty="0">
                <a:latin typeface="+mn-lt"/>
              </a:rPr>
              <a:t>College </a:t>
            </a:r>
          </a:p>
          <a:p>
            <a:pPr algn="r"/>
            <a:r>
              <a:rPr lang="en-US" sz="2000" b="0" i="0" dirty="0">
                <a:latin typeface="+mn-lt"/>
              </a:rPr>
              <a:t>John Freitas, </a:t>
            </a:r>
            <a:r>
              <a:rPr lang="en-US" sz="2000" b="0" i="0" dirty="0" smtClean="0">
                <a:latin typeface="+mn-lt"/>
              </a:rPr>
              <a:t>Los Angeles City College </a:t>
            </a:r>
          </a:p>
          <a:p>
            <a:pPr algn="r"/>
            <a:r>
              <a:rPr lang="en-US" sz="2000" b="0" i="0" dirty="0">
                <a:latin typeface="+mn-lt"/>
              </a:rPr>
              <a:t>Bobbi Kimble, Dean, Los Angeles Community College </a:t>
            </a:r>
            <a:r>
              <a:rPr lang="en-US" sz="2000" b="0" i="0" dirty="0" smtClean="0">
                <a:latin typeface="+mn-lt"/>
              </a:rPr>
              <a:t>District</a:t>
            </a:r>
            <a:endParaRPr lang="en-US" sz="2000" b="0" i="0" dirty="0">
              <a:latin typeface="+mn-lt"/>
            </a:endParaRPr>
          </a:p>
          <a:p>
            <a:pPr algn="r"/>
            <a:r>
              <a:rPr lang="en-US" sz="2000" b="0" i="0" dirty="0">
                <a:latin typeface="+mn-lt"/>
              </a:rPr>
              <a:t>Craig </a:t>
            </a:r>
            <a:r>
              <a:rPr lang="en-US" sz="2000" b="0" i="0" dirty="0" err="1">
                <a:latin typeface="+mn-lt"/>
              </a:rPr>
              <a:t>Rutan</a:t>
            </a:r>
            <a:r>
              <a:rPr lang="en-US" sz="2000" b="0" i="0" dirty="0">
                <a:latin typeface="+mn-lt"/>
              </a:rPr>
              <a:t>, </a:t>
            </a:r>
            <a:r>
              <a:rPr lang="en-US" sz="2000" b="0" i="0" dirty="0" smtClean="0">
                <a:latin typeface="+mn-lt"/>
              </a:rPr>
              <a:t>Santiago Canyon College</a:t>
            </a:r>
          </a:p>
          <a:p>
            <a:pPr algn="r"/>
            <a:endParaRPr lang="en-US" sz="2000" b="0" i="0" dirty="0" smtClean="0">
              <a:latin typeface="+mn-lt"/>
            </a:endParaRPr>
          </a:p>
          <a:p>
            <a:pPr algn="r"/>
            <a:r>
              <a:rPr lang="en-US" sz="2000" b="0" i="0" dirty="0" smtClean="0">
                <a:latin typeface="+mn-lt"/>
              </a:rPr>
              <a:t>2016 ASCCC Accreditation Institute</a:t>
            </a:r>
          </a:p>
          <a:p>
            <a:endParaRPr lang="en-US" sz="2000" dirty="0"/>
          </a:p>
        </p:txBody>
      </p:sp>
    </p:spTree>
    <p:extLst>
      <p:ext uri="{BB962C8B-B14F-4D97-AF65-F5344CB8AC3E}">
        <p14:creationId xmlns:p14="http://schemas.microsoft.com/office/powerpoint/2010/main" val="2958598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latin typeface="+mn-lt"/>
              </a:rPr>
              <a:t>Document, document, document!</a:t>
            </a:r>
            <a:endParaRPr lang="en-US" dirty="0">
              <a:latin typeface="+mn-lt"/>
            </a:endParaRPr>
          </a:p>
        </p:txBody>
      </p:sp>
      <p:sp>
        <p:nvSpPr>
          <p:cNvPr id="3" name="Content Placeholder 2"/>
          <p:cNvSpPr>
            <a:spLocks noGrp="1"/>
          </p:cNvSpPr>
          <p:nvPr>
            <p:ph idx="1"/>
          </p:nvPr>
        </p:nvSpPr>
        <p:spPr>
          <a:xfrm>
            <a:off x="266700" y="1825625"/>
            <a:ext cx="11487150" cy="4351338"/>
          </a:xfrm>
        </p:spPr>
        <p:txBody>
          <a:bodyPr/>
          <a:lstStyle/>
          <a:p>
            <a:r>
              <a:rPr lang="en-US" sz="2800" i="0" dirty="0" smtClean="0">
                <a:latin typeface="+mn-lt"/>
              </a:rPr>
              <a:t>Document </a:t>
            </a:r>
            <a:r>
              <a:rPr lang="en-US" sz="2800" i="0" dirty="0">
                <a:latin typeface="+mn-lt"/>
              </a:rPr>
              <a:t>and Widely Communicate Decision-Making</a:t>
            </a:r>
          </a:p>
          <a:p>
            <a:pPr lvl="1"/>
            <a:r>
              <a:rPr lang="en-US" sz="2800" dirty="0">
                <a:latin typeface="+mn-lt"/>
              </a:rPr>
              <a:t>How are recommendations </a:t>
            </a:r>
            <a:r>
              <a:rPr lang="en-US" sz="2800" u="sng" dirty="0">
                <a:latin typeface="+mn-lt"/>
              </a:rPr>
              <a:t>documented</a:t>
            </a:r>
            <a:r>
              <a:rPr lang="en-US" sz="2800" dirty="0">
                <a:latin typeface="+mn-lt"/>
              </a:rPr>
              <a:t> and transmitted to the CEO or </a:t>
            </a:r>
            <a:r>
              <a:rPr lang="en-US" sz="2800" dirty="0" smtClean="0">
                <a:latin typeface="+mn-lt"/>
              </a:rPr>
              <a:t>Board of Trustees?</a:t>
            </a:r>
            <a:endParaRPr lang="en-US" sz="2800" dirty="0">
              <a:latin typeface="+mn-lt"/>
            </a:endParaRPr>
          </a:p>
          <a:p>
            <a:pPr lvl="1"/>
            <a:r>
              <a:rPr lang="en-US" sz="2800" dirty="0">
                <a:latin typeface="+mn-lt"/>
              </a:rPr>
              <a:t>How are final decisions by the CEO or Board on recommendations </a:t>
            </a:r>
            <a:r>
              <a:rPr lang="en-US" sz="2800" u="sng" dirty="0">
                <a:latin typeface="+mn-lt"/>
              </a:rPr>
              <a:t>documented and widely communicated</a:t>
            </a:r>
            <a:r>
              <a:rPr lang="en-US" sz="2800" dirty="0">
                <a:latin typeface="+mn-lt"/>
              </a:rPr>
              <a:t>? </a:t>
            </a:r>
          </a:p>
          <a:p>
            <a:pPr lvl="1"/>
            <a:r>
              <a:rPr lang="en-US" sz="2800" dirty="0">
                <a:latin typeface="+mn-lt"/>
              </a:rPr>
              <a:t>How are decisions </a:t>
            </a:r>
            <a:r>
              <a:rPr lang="en-US" sz="2800" dirty="0" smtClean="0">
                <a:latin typeface="+mn-lt"/>
              </a:rPr>
              <a:t>translated </a:t>
            </a:r>
            <a:r>
              <a:rPr lang="en-US" sz="2800" dirty="0">
                <a:latin typeface="+mn-lt"/>
              </a:rPr>
              <a:t>into actions that </a:t>
            </a:r>
            <a:r>
              <a:rPr lang="en-US" sz="2800" u="sng" dirty="0">
                <a:latin typeface="+mn-lt"/>
              </a:rPr>
              <a:t>improve the institution</a:t>
            </a:r>
            <a:r>
              <a:rPr lang="en-US" sz="2800" dirty="0" smtClean="0">
                <a:latin typeface="+mn-lt"/>
              </a:rPr>
              <a:t>?</a:t>
            </a:r>
          </a:p>
          <a:p>
            <a:pPr lvl="1"/>
            <a:r>
              <a:rPr lang="en-US" sz="2800" dirty="0" smtClean="0">
                <a:latin typeface="+mn-lt"/>
              </a:rPr>
              <a:t>How </a:t>
            </a:r>
            <a:r>
              <a:rPr lang="en-US" sz="2800" dirty="0">
                <a:latin typeface="+mn-lt"/>
              </a:rPr>
              <a:t>is the governance process </a:t>
            </a:r>
            <a:r>
              <a:rPr lang="en-US" sz="2800" u="sng" dirty="0" smtClean="0">
                <a:latin typeface="+mn-lt"/>
              </a:rPr>
              <a:t>evaluated </a:t>
            </a:r>
            <a:r>
              <a:rPr lang="en-US" sz="2800" u="sng" dirty="0">
                <a:latin typeface="+mn-lt"/>
              </a:rPr>
              <a:t>and </a:t>
            </a:r>
            <a:r>
              <a:rPr lang="en-US" sz="2800" u="sng" dirty="0" smtClean="0">
                <a:latin typeface="+mn-lt"/>
              </a:rPr>
              <a:t>improved</a:t>
            </a:r>
            <a:r>
              <a:rPr lang="en-US" sz="2800" dirty="0" smtClean="0">
                <a:latin typeface="+mn-lt"/>
              </a:rPr>
              <a:t>? </a:t>
            </a:r>
          </a:p>
          <a:p>
            <a:pPr lvl="1"/>
            <a:r>
              <a:rPr lang="en-US" sz="2800" dirty="0">
                <a:latin typeface="+mn-lt"/>
              </a:rPr>
              <a:t>H</a:t>
            </a:r>
            <a:r>
              <a:rPr lang="en-US" sz="2800" dirty="0" smtClean="0">
                <a:latin typeface="+mn-lt"/>
              </a:rPr>
              <a:t>ow are changes to governance processes </a:t>
            </a:r>
            <a:r>
              <a:rPr lang="en-US" sz="2800" u="sng" dirty="0" smtClean="0">
                <a:latin typeface="+mn-lt"/>
              </a:rPr>
              <a:t>documented and widely communicated</a:t>
            </a:r>
            <a:r>
              <a:rPr lang="en-US" sz="2800" dirty="0" smtClean="0">
                <a:latin typeface="+mn-lt"/>
              </a:rPr>
              <a:t>?</a:t>
            </a:r>
            <a:endParaRPr lang="en-US" sz="2800" dirty="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774021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Some Effective Practices</a:t>
            </a:r>
            <a:endParaRPr lang="en-US" i="0" dirty="0">
              <a:latin typeface="+mn-lt"/>
            </a:endParaRPr>
          </a:p>
        </p:txBody>
      </p:sp>
      <p:sp>
        <p:nvSpPr>
          <p:cNvPr id="3" name="Content Placeholder 2"/>
          <p:cNvSpPr>
            <a:spLocks noGrp="1"/>
          </p:cNvSpPr>
          <p:nvPr>
            <p:ph idx="1"/>
          </p:nvPr>
        </p:nvSpPr>
        <p:spPr>
          <a:xfrm>
            <a:off x="285750" y="1825625"/>
            <a:ext cx="11639550" cy="4351338"/>
          </a:xfrm>
        </p:spPr>
        <p:txBody>
          <a:bodyPr>
            <a:normAutofit fontScale="92500" lnSpcReduction="10000"/>
          </a:bodyPr>
          <a:lstStyle/>
          <a:p>
            <a:r>
              <a:rPr lang="en-US" b="0" i="0" dirty="0" smtClean="0">
                <a:latin typeface="+mn-lt"/>
              </a:rPr>
              <a:t>Announce meetings and and pending actions to the entire campus, not just the committee members</a:t>
            </a:r>
          </a:p>
          <a:p>
            <a:r>
              <a:rPr lang="en-US" b="0" i="0" dirty="0" smtClean="0">
                <a:latin typeface="+mn-lt"/>
              </a:rPr>
              <a:t>Make agendas, minutes and meeting materials easily accessible to everyone</a:t>
            </a:r>
          </a:p>
          <a:p>
            <a:r>
              <a:rPr lang="en-US" b="0" i="0" dirty="0" smtClean="0">
                <a:latin typeface="+mn-lt"/>
              </a:rPr>
              <a:t>Make board policies and administrative procedures easily accessible</a:t>
            </a:r>
          </a:p>
          <a:p>
            <a:r>
              <a:rPr lang="en-US" b="0" i="0" dirty="0" smtClean="0">
                <a:latin typeface="+mn-lt"/>
              </a:rPr>
              <a:t>Create clear, understandable, and easily-accessible handbooks that explain the institutional planning and governance processes</a:t>
            </a:r>
          </a:p>
          <a:p>
            <a:r>
              <a:rPr lang="en-US" b="0" i="0" dirty="0" smtClean="0">
                <a:latin typeface="+mn-lt"/>
              </a:rPr>
              <a:t>Create clean, clear committee web pages</a:t>
            </a:r>
          </a:p>
          <a:p>
            <a:r>
              <a:rPr lang="en-US" b="0" i="0" dirty="0" smtClean="0">
                <a:latin typeface="+mn-lt"/>
              </a:rPr>
              <a:t>Create a governance committee assessment process with documentation</a:t>
            </a:r>
          </a:p>
          <a:p>
            <a:r>
              <a:rPr lang="en-US" b="0" i="0" dirty="0" smtClean="0">
                <a:latin typeface="+mn-lt"/>
              </a:rPr>
              <a:t>Institute a monthly newsletter that includes highlights of the work and outcomes planning and governance</a:t>
            </a:r>
          </a:p>
          <a:p>
            <a:r>
              <a:rPr lang="en-US" b="0" i="0" dirty="0" smtClean="0">
                <a:latin typeface="+mn-lt"/>
              </a:rPr>
              <a:t>Include status of previous actions on meeting agendas</a:t>
            </a:r>
          </a:p>
          <a:p>
            <a:r>
              <a:rPr lang="en-US" b="0" i="0" dirty="0" smtClean="0">
                <a:latin typeface="+mn-lt"/>
              </a:rPr>
              <a:t>Others?</a:t>
            </a:r>
          </a:p>
          <a:p>
            <a:endParaRPr lang="en-US"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729237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Standard IV.B – Chief Executive Officer</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a:solidFill>
                <a:prstClr val="black">
                  <a:tint val="75000"/>
                </a:prstClr>
              </a:solidFill>
            </a:endParaRPr>
          </a:p>
        </p:txBody>
      </p:sp>
      <p:sp>
        <p:nvSpPr>
          <p:cNvPr id="4" name="TextBox 3"/>
          <p:cNvSpPr txBox="1"/>
          <p:nvPr/>
        </p:nvSpPr>
        <p:spPr>
          <a:xfrm>
            <a:off x="209550" y="2102655"/>
            <a:ext cx="11734800" cy="332398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The CEO leads and guides the institution in a teaching and learning environment that promotes student success, sustained academic quality, integrity, fiscal stability, and continuous improvement of the institution.</a:t>
            </a:r>
          </a:p>
          <a:p>
            <a:pPr marL="285750" indent="-285750">
              <a:buFont typeface="Arial" panose="020B0604020202020204" pitchFamily="34" charset="0"/>
              <a:buChar char="•"/>
            </a:pPr>
            <a:r>
              <a:rPr lang="en-US" sz="3000" dirty="0" smtClean="0"/>
              <a:t>Governance roles are clearly defined.</a:t>
            </a:r>
          </a:p>
          <a:p>
            <a:pPr marL="285750" indent="-285750">
              <a:buFont typeface="Arial" panose="020B0604020202020204" pitchFamily="34" charset="0"/>
              <a:buChar char="•"/>
            </a:pPr>
            <a:r>
              <a:rPr lang="en-US" sz="3000" dirty="0" smtClean="0"/>
              <a:t>The superintendent/president has the executive responsibility for interpreting and administering the policies, supporting student learning programs and services, and improving institutional effectiveness.</a:t>
            </a:r>
            <a:endParaRPr lang="en-US" sz="3000" dirty="0"/>
          </a:p>
        </p:txBody>
      </p:sp>
    </p:spTree>
    <p:extLst>
      <p:ext uri="{BB962C8B-B14F-4D97-AF65-F5344CB8AC3E}">
        <p14:creationId xmlns:p14="http://schemas.microsoft.com/office/powerpoint/2010/main" val="3086914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0" dirty="0" smtClean="0">
                <a:latin typeface="+mn-lt"/>
              </a:rPr>
              <a:t>Standard IV.B – Chief Executive Officer</a:t>
            </a:r>
            <a:endParaRPr lang="en-US" sz="3200"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7541393"/>
              </p:ext>
            </p:extLst>
          </p:nvPr>
        </p:nvGraphicFramePr>
        <p:xfrm>
          <a:off x="419100" y="2084974"/>
          <a:ext cx="11353800" cy="4005681"/>
        </p:xfrm>
        <a:graphic>
          <a:graphicData uri="http://schemas.openxmlformats.org/drawingml/2006/table">
            <a:tbl>
              <a:tblPr firstRow="1" bandRow="1">
                <a:tableStyleId>{5C22544A-7EE6-4342-B048-85BDC9FD1C3A}</a:tableStyleId>
              </a:tblPr>
              <a:tblGrid>
                <a:gridCol w="1333500"/>
                <a:gridCol w="10020300"/>
              </a:tblGrid>
              <a:tr h="430987">
                <a:tc>
                  <a:txBody>
                    <a:bodyPr/>
                    <a:lstStyle/>
                    <a:p>
                      <a:pPr algn="ctr"/>
                      <a:r>
                        <a:rPr lang="en-US" sz="2200" dirty="0" smtClean="0"/>
                        <a:t>Standard</a:t>
                      </a:r>
                      <a:endParaRPr lang="en-US" sz="2200" dirty="0"/>
                    </a:p>
                  </a:txBody>
                  <a:tcPr/>
                </a:tc>
                <a:tc>
                  <a:txBody>
                    <a:bodyPr/>
                    <a:lstStyle/>
                    <a:p>
                      <a:r>
                        <a:rPr lang="en-US" sz="2200" dirty="0" smtClean="0"/>
                        <a:t>Description</a:t>
                      </a:r>
                      <a:endParaRPr lang="en-US" sz="2200" dirty="0"/>
                    </a:p>
                  </a:txBody>
                  <a:tcPr/>
                </a:tc>
              </a:tr>
              <a:tr h="430987">
                <a:tc>
                  <a:txBody>
                    <a:bodyPr/>
                    <a:lstStyle/>
                    <a:p>
                      <a:pPr algn="ctr"/>
                      <a:r>
                        <a:rPr lang="en-US" sz="2200" dirty="0" smtClean="0"/>
                        <a:t>IV.B.1</a:t>
                      </a:r>
                      <a:endParaRPr lang="en-US" sz="2200" dirty="0"/>
                    </a:p>
                  </a:txBody>
                  <a:tcPr/>
                </a:tc>
                <a:tc>
                  <a:txBody>
                    <a:bodyPr/>
                    <a:lstStyle/>
                    <a:p>
                      <a:r>
                        <a:rPr lang="en-US" sz="2200" dirty="0" smtClean="0"/>
                        <a:t>CEO</a:t>
                      </a:r>
                      <a:r>
                        <a:rPr lang="en-US" sz="2200" baseline="0" dirty="0" smtClean="0"/>
                        <a:t> has primary responsibility for the quality of the institution</a:t>
                      </a:r>
                      <a:endParaRPr lang="en-US" sz="2200" dirty="0"/>
                    </a:p>
                  </a:txBody>
                  <a:tcPr/>
                </a:tc>
              </a:tr>
              <a:tr h="430987">
                <a:tc>
                  <a:txBody>
                    <a:bodyPr/>
                    <a:lstStyle/>
                    <a:p>
                      <a:pPr algn="ctr"/>
                      <a:r>
                        <a:rPr lang="en-US" sz="2200" dirty="0" smtClean="0"/>
                        <a:t>IV.B.2</a:t>
                      </a:r>
                      <a:endParaRPr lang="en-US" sz="2200" dirty="0"/>
                    </a:p>
                  </a:txBody>
                  <a:tcPr/>
                </a:tc>
                <a:tc>
                  <a:txBody>
                    <a:bodyPr/>
                    <a:lstStyle/>
                    <a:p>
                      <a:r>
                        <a:rPr lang="en-US" sz="2200" dirty="0" smtClean="0"/>
                        <a:t>CEO</a:t>
                      </a:r>
                      <a:r>
                        <a:rPr lang="en-US" sz="2200" baseline="0" dirty="0" smtClean="0"/>
                        <a:t> plans, oversees, and evaluates an administrative structure</a:t>
                      </a:r>
                    </a:p>
                    <a:p>
                      <a:r>
                        <a:rPr lang="en-US" sz="2200" baseline="0" dirty="0" smtClean="0"/>
                        <a:t>CEO delegates authority to administrators and others</a:t>
                      </a:r>
                      <a:endParaRPr lang="en-US" sz="2200" dirty="0"/>
                    </a:p>
                  </a:txBody>
                  <a:tcPr/>
                </a:tc>
              </a:tr>
              <a:tr h="430987">
                <a:tc>
                  <a:txBody>
                    <a:bodyPr/>
                    <a:lstStyle/>
                    <a:p>
                      <a:pPr algn="ctr"/>
                      <a:r>
                        <a:rPr lang="en-US" sz="2200" dirty="0" smtClean="0"/>
                        <a:t>IV.B.3</a:t>
                      </a:r>
                      <a:endParaRPr lang="en-US" sz="2200" dirty="0"/>
                    </a:p>
                  </a:txBody>
                  <a:tcPr/>
                </a:tc>
                <a:tc>
                  <a:txBody>
                    <a:bodyPr/>
                    <a:lstStyle/>
                    <a:p>
                      <a:r>
                        <a:rPr lang="en-US" sz="2200" dirty="0" smtClean="0"/>
                        <a:t>CEO guides institutional improvement of the teaching and learning environment</a:t>
                      </a:r>
                      <a:endParaRPr lang="en-US" sz="2200" dirty="0"/>
                    </a:p>
                  </a:txBody>
                  <a:tcPr/>
                </a:tc>
              </a:tr>
              <a:tr h="401992">
                <a:tc>
                  <a:txBody>
                    <a:bodyPr/>
                    <a:lstStyle/>
                    <a:p>
                      <a:pPr algn="ctr"/>
                      <a:r>
                        <a:rPr lang="en-US" sz="2200" dirty="0" smtClean="0"/>
                        <a:t>IV.B.4</a:t>
                      </a:r>
                      <a:endParaRPr lang="en-US" sz="2200" dirty="0"/>
                    </a:p>
                  </a:txBody>
                  <a:tcPr/>
                </a:tc>
                <a:tc>
                  <a:txBody>
                    <a:bodyPr/>
                    <a:lstStyle/>
                    <a:p>
                      <a:r>
                        <a:rPr lang="en-US" sz="2200" dirty="0" smtClean="0"/>
                        <a:t>CEO has primary leadership role for accreditation</a:t>
                      </a:r>
                      <a:endParaRPr lang="en-US" sz="2200" dirty="0"/>
                    </a:p>
                  </a:txBody>
                  <a:tcPr/>
                </a:tc>
              </a:tr>
              <a:tr h="430987">
                <a:tc>
                  <a:txBody>
                    <a:bodyPr/>
                    <a:lstStyle/>
                    <a:p>
                      <a:pPr algn="ctr"/>
                      <a:r>
                        <a:rPr lang="en-US" sz="2200" dirty="0" smtClean="0"/>
                        <a:t>IV.B.5</a:t>
                      </a:r>
                      <a:endParaRPr lang="en-US" sz="2200" dirty="0"/>
                    </a:p>
                  </a:txBody>
                  <a:tcPr/>
                </a:tc>
                <a:tc>
                  <a:txBody>
                    <a:bodyPr/>
                    <a:lstStyle/>
                    <a:p>
                      <a:r>
                        <a:rPr lang="en-US" sz="2200" dirty="0" smtClean="0"/>
                        <a:t>CEO assures the implementation</a:t>
                      </a:r>
                      <a:r>
                        <a:rPr lang="en-US" sz="2200" baseline="0" dirty="0" smtClean="0"/>
                        <a:t> of statues, regulations, and governing board policies and assures that practices are consistent with institutional mission and policies</a:t>
                      </a:r>
                      <a:endParaRPr lang="en-US" sz="2200" dirty="0"/>
                    </a:p>
                  </a:txBody>
                  <a:tcPr/>
                </a:tc>
              </a:tr>
              <a:tr h="430987">
                <a:tc>
                  <a:txBody>
                    <a:bodyPr/>
                    <a:lstStyle/>
                    <a:p>
                      <a:pPr algn="ctr"/>
                      <a:r>
                        <a:rPr lang="en-US" sz="2200" dirty="0" smtClean="0"/>
                        <a:t>IV.B.6</a:t>
                      </a:r>
                      <a:endParaRPr lang="en-US" sz="2200" dirty="0"/>
                    </a:p>
                  </a:txBody>
                  <a:tcPr/>
                </a:tc>
                <a:tc>
                  <a:txBody>
                    <a:bodyPr/>
                    <a:lstStyle/>
                    <a:p>
                      <a:r>
                        <a:rPr lang="en-US" sz="2200" dirty="0" smtClean="0"/>
                        <a:t>CEO works and communicates effectively with the communities served by the institution</a:t>
                      </a:r>
                      <a:endParaRPr lang="en-US" sz="2200" dirty="0"/>
                    </a:p>
                  </a:txBody>
                  <a:tcPr/>
                </a:tc>
              </a:tr>
            </a:tbl>
          </a:graphicData>
        </a:graphic>
      </p:graphicFrame>
    </p:spTree>
    <p:extLst>
      <p:ext uri="{BB962C8B-B14F-4D97-AF65-F5344CB8AC3E}">
        <p14:creationId xmlns:p14="http://schemas.microsoft.com/office/powerpoint/2010/main" val="66917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latin typeface="+mn-lt"/>
              </a:rPr>
              <a:t>Some Effective Practices</a:t>
            </a:r>
          </a:p>
        </p:txBody>
      </p:sp>
      <p:sp>
        <p:nvSpPr>
          <p:cNvPr id="3" name="Content Placeholder 2"/>
          <p:cNvSpPr>
            <a:spLocks noGrp="1"/>
          </p:cNvSpPr>
          <p:nvPr>
            <p:ph idx="1"/>
          </p:nvPr>
        </p:nvSpPr>
        <p:spPr/>
        <p:txBody>
          <a:bodyPr>
            <a:normAutofit fontScale="77500" lnSpcReduction="20000"/>
          </a:bodyPr>
          <a:lstStyle/>
          <a:p>
            <a:r>
              <a:rPr lang="en-US" sz="3200" b="0" i="0" dirty="0">
                <a:latin typeface="+mn-lt"/>
              </a:rPr>
              <a:t>When hiring a CEO, look for experience in </a:t>
            </a:r>
            <a:r>
              <a:rPr lang="en-US" sz="3200" b="0" i="0" dirty="0" smtClean="0">
                <a:latin typeface="+mn-lt"/>
              </a:rPr>
              <a:t>accreditation </a:t>
            </a:r>
            <a:r>
              <a:rPr lang="en-US" sz="3200" b="0" i="0" dirty="0">
                <a:latin typeface="+mn-lt"/>
              </a:rPr>
              <a:t>within the institution and on visiting </a:t>
            </a:r>
            <a:r>
              <a:rPr lang="en-US" sz="3200" b="0" i="0" dirty="0" smtClean="0">
                <a:latin typeface="+mn-lt"/>
              </a:rPr>
              <a:t>teams</a:t>
            </a:r>
          </a:p>
          <a:p>
            <a:endParaRPr lang="en-US" sz="3200" b="0" i="0" dirty="0" smtClean="0">
              <a:latin typeface="+mn-lt"/>
            </a:endParaRPr>
          </a:p>
          <a:p>
            <a:r>
              <a:rPr lang="en-US" sz="3200" b="0" i="0" dirty="0" smtClean="0">
                <a:latin typeface="+mn-lt"/>
              </a:rPr>
              <a:t>Be </a:t>
            </a:r>
            <a:r>
              <a:rPr lang="en-US" sz="3200" b="0" i="0" dirty="0">
                <a:latin typeface="+mn-lt"/>
              </a:rPr>
              <a:t>sure CEO understands nuts &amp; bolts of accreditation and supports the work at the </a:t>
            </a:r>
            <a:r>
              <a:rPr lang="en-US" sz="3200" b="0" i="0" dirty="0" smtClean="0">
                <a:latin typeface="+mn-lt"/>
              </a:rPr>
              <a:t>institution</a:t>
            </a:r>
          </a:p>
          <a:p>
            <a:endParaRPr lang="en-US" sz="3200" b="0" i="0" dirty="0">
              <a:latin typeface="+mn-lt"/>
            </a:endParaRPr>
          </a:p>
          <a:p>
            <a:r>
              <a:rPr lang="en-US" sz="3200" b="0" i="0" dirty="0" smtClean="0">
                <a:latin typeface="+mn-lt"/>
              </a:rPr>
              <a:t>CEO</a:t>
            </a:r>
            <a:r>
              <a:rPr lang="en-US" sz="3200" b="0" i="0" dirty="0">
                <a:latin typeface="+mn-lt"/>
              </a:rPr>
              <a:t> participation on accreditation visiting </a:t>
            </a:r>
            <a:r>
              <a:rPr lang="en-US" sz="3200" b="0" i="0" dirty="0" smtClean="0">
                <a:latin typeface="+mn-lt"/>
              </a:rPr>
              <a:t>teams</a:t>
            </a:r>
          </a:p>
          <a:p>
            <a:endParaRPr lang="en-US" sz="3200" b="0" i="0" dirty="0">
              <a:latin typeface="+mn-lt"/>
            </a:endParaRPr>
          </a:p>
          <a:p>
            <a:r>
              <a:rPr lang="en-US" sz="3200" b="0" i="0" dirty="0" smtClean="0">
                <a:latin typeface="+mn-lt"/>
              </a:rPr>
              <a:t>Appreciate </a:t>
            </a:r>
            <a:r>
              <a:rPr lang="en-US" sz="3200" b="0" i="0" dirty="0">
                <a:latin typeface="+mn-lt"/>
              </a:rPr>
              <a:t>the roles that all constituent groups have in governance, student success, institutional quality and </a:t>
            </a:r>
            <a:r>
              <a:rPr lang="en-US" sz="3200" b="0" i="0" dirty="0" smtClean="0">
                <a:latin typeface="+mn-lt"/>
              </a:rPr>
              <a:t>effectiveness</a:t>
            </a:r>
          </a:p>
          <a:p>
            <a:pPr marL="0" indent="0">
              <a:buNone/>
            </a:pPr>
            <a:endParaRPr lang="en-US" sz="3200" b="0" i="0" dirty="0">
              <a:latin typeface="+mn-lt"/>
            </a:endParaRPr>
          </a:p>
          <a:p>
            <a:r>
              <a:rPr lang="en-US" sz="3200" b="0" i="0" dirty="0" smtClean="0">
                <a:latin typeface="+mn-lt"/>
              </a:rPr>
              <a:t>Mock </a:t>
            </a:r>
            <a:r>
              <a:rPr lang="en-US" sz="3200" b="0" i="0" dirty="0">
                <a:latin typeface="+mn-lt"/>
              </a:rPr>
              <a:t>interviews with constituent and governance groups </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16042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Standard IV.C – Governing Board</a:t>
            </a:r>
            <a:endParaRPr lang="en-US" sz="4000"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a:solidFill>
                <a:prstClr val="black">
                  <a:tint val="75000"/>
                </a:prstClr>
              </a:solidFill>
            </a:endParaRPr>
          </a:p>
        </p:txBody>
      </p:sp>
      <p:sp>
        <p:nvSpPr>
          <p:cNvPr id="4" name="Rectangle 3"/>
          <p:cNvSpPr/>
          <p:nvPr/>
        </p:nvSpPr>
        <p:spPr>
          <a:xfrm>
            <a:off x="247650" y="1889385"/>
            <a:ext cx="11677649" cy="4832093"/>
          </a:xfrm>
          <a:prstGeom prst="rect">
            <a:avLst/>
          </a:prstGeom>
        </p:spPr>
        <p:txBody>
          <a:bodyPr wrap="square">
            <a:spAutoFit/>
          </a:bodyPr>
          <a:lstStyle/>
          <a:p>
            <a:pPr marL="285750" indent="-285750">
              <a:buFont typeface="Arial" panose="020B0604020202020204" pitchFamily="34" charset="0"/>
              <a:buChar char="•"/>
            </a:pPr>
            <a:r>
              <a:rPr lang="en-US" sz="2800" dirty="0"/>
              <a:t>The </a:t>
            </a:r>
            <a:r>
              <a:rPr lang="en-US" sz="2800" dirty="0" smtClean="0"/>
              <a:t>board has authority and responsibility over clearly defined duties and acts as an independent policy making body, acts collectively, and advocates for the needs of the community served by the district.</a:t>
            </a:r>
            <a:endParaRPr lang="en-US" sz="2800" dirty="0"/>
          </a:p>
          <a:p>
            <a:pPr marL="285750" indent="-285750">
              <a:buFont typeface="Arial" panose="020B0604020202020204" pitchFamily="34" charset="0"/>
              <a:buChar char="•"/>
            </a:pPr>
            <a:r>
              <a:rPr lang="en-US" sz="2800" dirty="0" smtClean="0"/>
              <a:t>The board sets expectations for academic quality, student success, programs and services, fiscal health, and ethics through regularly revised board policies.</a:t>
            </a:r>
            <a:endParaRPr lang="en-US" sz="2800" dirty="0"/>
          </a:p>
          <a:p>
            <a:pPr marL="285750" indent="-285750">
              <a:buFont typeface="Arial" panose="020B0604020202020204" pitchFamily="34" charset="0"/>
              <a:buChar char="•"/>
            </a:pPr>
            <a:r>
              <a:rPr lang="en-US" sz="2800" dirty="0" smtClean="0"/>
              <a:t>The board abides by its policies and ethics standards.</a:t>
            </a:r>
          </a:p>
          <a:p>
            <a:pPr marL="285750" indent="-285750">
              <a:buFont typeface="Arial" panose="020B0604020202020204" pitchFamily="34" charset="0"/>
              <a:buChar char="•"/>
            </a:pPr>
            <a:r>
              <a:rPr lang="en-US" sz="2800" dirty="0" smtClean="0"/>
              <a:t>The board delegates full responsibility for interpretation and implementation of the policies to the CEO and holds the CEO accountable.</a:t>
            </a:r>
          </a:p>
          <a:p>
            <a:pPr marL="285750" indent="-285750">
              <a:buFont typeface="Arial" panose="020B0604020202020204" pitchFamily="34" charset="0"/>
              <a:buChar char="•"/>
            </a:pPr>
            <a:r>
              <a:rPr lang="en-US" sz="2800" dirty="0" smtClean="0"/>
              <a:t>The board is informed about accreditation expectations, policies and practices, and supports institutional improvement.</a:t>
            </a:r>
            <a:endParaRPr lang="en-US" sz="2800" dirty="0"/>
          </a:p>
        </p:txBody>
      </p:sp>
    </p:spTree>
    <p:extLst>
      <p:ext uri="{BB962C8B-B14F-4D97-AF65-F5344CB8AC3E}">
        <p14:creationId xmlns:p14="http://schemas.microsoft.com/office/powerpoint/2010/main" val="164068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latin typeface="+mn-lt"/>
              </a:rPr>
              <a:t>Standard IV.C – Governing Board</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82954071"/>
              </p:ext>
            </p:extLst>
          </p:nvPr>
        </p:nvGraphicFramePr>
        <p:xfrm>
          <a:off x="228600" y="1825625"/>
          <a:ext cx="11677650" cy="4671974"/>
        </p:xfrm>
        <a:graphic>
          <a:graphicData uri="http://schemas.openxmlformats.org/drawingml/2006/table">
            <a:tbl>
              <a:tblPr firstRow="1" bandRow="1">
                <a:tableStyleId>{5C22544A-7EE6-4342-B048-85BDC9FD1C3A}</a:tableStyleId>
              </a:tblPr>
              <a:tblGrid>
                <a:gridCol w="1352550"/>
                <a:gridCol w="10325100"/>
              </a:tblGrid>
              <a:tr h="430987">
                <a:tc>
                  <a:txBody>
                    <a:bodyPr/>
                    <a:lstStyle/>
                    <a:p>
                      <a:pPr algn="ctr"/>
                      <a:r>
                        <a:rPr lang="en-US" sz="2200" dirty="0" smtClean="0"/>
                        <a:t>Standard</a:t>
                      </a:r>
                      <a:endParaRPr lang="en-US" sz="2200" dirty="0"/>
                    </a:p>
                  </a:txBody>
                  <a:tcPr/>
                </a:tc>
                <a:tc>
                  <a:txBody>
                    <a:bodyPr/>
                    <a:lstStyle/>
                    <a:p>
                      <a:r>
                        <a:rPr lang="en-US" sz="2200" dirty="0" smtClean="0"/>
                        <a:t>Description</a:t>
                      </a:r>
                      <a:endParaRPr lang="en-US" sz="2200" dirty="0"/>
                    </a:p>
                  </a:txBody>
                  <a:tcPr/>
                </a:tc>
              </a:tr>
              <a:tr h="430987">
                <a:tc>
                  <a:txBody>
                    <a:bodyPr/>
                    <a:lstStyle/>
                    <a:p>
                      <a:pPr algn="ctr"/>
                      <a:r>
                        <a:rPr lang="en-US" sz="2200" dirty="0" smtClean="0"/>
                        <a:t>IV.C.1</a:t>
                      </a:r>
                      <a:endParaRPr lang="en-US" sz="2200" dirty="0"/>
                    </a:p>
                  </a:txBody>
                  <a:tcPr/>
                </a:tc>
                <a:tc>
                  <a:txBody>
                    <a:bodyPr/>
                    <a:lstStyle/>
                    <a:p>
                      <a:r>
                        <a:rPr lang="en-US" sz="2200" dirty="0" smtClean="0"/>
                        <a:t>Responsible for policies to assure the academic quality,</a:t>
                      </a:r>
                      <a:r>
                        <a:rPr lang="en-US" sz="2200" baseline="0" dirty="0" smtClean="0"/>
                        <a:t> integrity, and effectiveness of the student learning programs and services and the financial stability of the institution</a:t>
                      </a:r>
                      <a:endParaRPr lang="en-US" sz="2200" dirty="0"/>
                    </a:p>
                  </a:txBody>
                  <a:tcPr/>
                </a:tc>
              </a:tr>
              <a:tr h="430987">
                <a:tc>
                  <a:txBody>
                    <a:bodyPr/>
                    <a:lstStyle/>
                    <a:p>
                      <a:pPr algn="ctr"/>
                      <a:r>
                        <a:rPr lang="en-US" sz="2200" dirty="0" smtClean="0"/>
                        <a:t>IV.C.2</a:t>
                      </a:r>
                      <a:endParaRPr lang="en-US" sz="2200" dirty="0"/>
                    </a:p>
                  </a:txBody>
                  <a:tcPr/>
                </a:tc>
                <a:tc>
                  <a:txBody>
                    <a:bodyPr/>
                    <a:lstStyle/>
                    <a:p>
                      <a:r>
                        <a:rPr lang="en-US" sz="2200" dirty="0" smtClean="0"/>
                        <a:t>Acts as a collective entity</a:t>
                      </a:r>
                      <a:endParaRPr lang="en-US" sz="2200" dirty="0"/>
                    </a:p>
                  </a:txBody>
                  <a:tcPr/>
                </a:tc>
              </a:tr>
              <a:tr h="430987">
                <a:tc>
                  <a:txBody>
                    <a:bodyPr/>
                    <a:lstStyle/>
                    <a:p>
                      <a:pPr algn="ctr"/>
                      <a:r>
                        <a:rPr lang="en-US" sz="2200" dirty="0" smtClean="0"/>
                        <a:t>IV.C.3</a:t>
                      </a:r>
                      <a:endParaRPr lang="en-US" sz="2200" dirty="0"/>
                    </a:p>
                  </a:txBody>
                  <a:tcPr/>
                </a:tc>
                <a:tc>
                  <a:txBody>
                    <a:bodyPr/>
                    <a:lstStyle/>
                    <a:p>
                      <a:r>
                        <a:rPr lang="en-US" sz="2200" dirty="0" smtClean="0"/>
                        <a:t>Adheres to a clearly defined policy for selecting and evaluating the CEO of the college and/or</a:t>
                      </a:r>
                      <a:r>
                        <a:rPr lang="en-US" sz="2200" baseline="0" dirty="0" smtClean="0"/>
                        <a:t> district</a:t>
                      </a:r>
                      <a:endParaRPr lang="en-US" sz="2200" dirty="0"/>
                    </a:p>
                  </a:txBody>
                  <a:tcPr/>
                </a:tc>
              </a:tr>
              <a:tr h="401992">
                <a:tc>
                  <a:txBody>
                    <a:bodyPr/>
                    <a:lstStyle/>
                    <a:p>
                      <a:pPr algn="ctr"/>
                      <a:r>
                        <a:rPr lang="en-US" sz="2200" dirty="0" smtClean="0"/>
                        <a:t>IV.C.4</a:t>
                      </a:r>
                      <a:endParaRPr lang="en-US" sz="2200" dirty="0"/>
                    </a:p>
                  </a:txBody>
                  <a:tcPr/>
                </a:tc>
                <a:tc>
                  <a:txBody>
                    <a:bodyPr/>
                    <a:lstStyle/>
                    <a:p>
                      <a:r>
                        <a:rPr lang="en-US" sz="2200" dirty="0" smtClean="0"/>
                        <a:t>Reflects the public interest in the institution’s educational quality. Advocates for and defends the institution and protects it from undue influence or political pressure.</a:t>
                      </a:r>
                      <a:endParaRPr lang="en-US" sz="2200" dirty="0"/>
                    </a:p>
                  </a:txBody>
                  <a:tcPr/>
                </a:tc>
              </a:tr>
              <a:tr h="430987">
                <a:tc>
                  <a:txBody>
                    <a:bodyPr/>
                    <a:lstStyle/>
                    <a:p>
                      <a:pPr algn="ctr"/>
                      <a:r>
                        <a:rPr lang="en-US" sz="2200" dirty="0" smtClean="0"/>
                        <a:t>IV.C.5</a:t>
                      </a:r>
                      <a:endParaRPr lang="en-US" sz="2200" dirty="0"/>
                    </a:p>
                  </a:txBody>
                  <a:tcPr/>
                </a:tc>
                <a:tc>
                  <a:txBody>
                    <a:bodyPr/>
                    <a:lstStyle/>
                    <a:p>
                      <a:r>
                        <a:rPr lang="en-US" sz="2200" dirty="0" smtClean="0"/>
                        <a:t>Establishes</a:t>
                      </a:r>
                      <a:r>
                        <a:rPr lang="en-US" sz="2200" baseline="0" dirty="0" smtClean="0"/>
                        <a:t> policies consistent with the college/district/system mission to ensure the quality, integrity, and improvement of student learning programs</a:t>
                      </a:r>
                      <a:endParaRPr lang="en-US" sz="2200" dirty="0"/>
                    </a:p>
                  </a:txBody>
                  <a:tcPr/>
                </a:tc>
              </a:tr>
              <a:tr h="430987">
                <a:tc>
                  <a:txBody>
                    <a:bodyPr/>
                    <a:lstStyle/>
                    <a:p>
                      <a:pPr algn="ctr"/>
                      <a:r>
                        <a:rPr lang="en-US" sz="2200" dirty="0" smtClean="0"/>
                        <a:t>IV.C.6</a:t>
                      </a:r>
                      <a:endParaRPr lang="en-US" sz="2200" dirty="0"/>
                    </a:p>
                  </a:txBody>
                  <a:tcPr/>
                </a:tc>
                <a:tc>
                  <a:txBody>
                    <a:bodyPr/>
                    <a:lstStyle/>
                    <a:p>
                      <a:r>
                        <a:rPr lang="en-US" sz="2200" dirty="0" smtClean="0"/>
                        <a:t>Publishes the board bylaws and policies specifying the board’s size, duties, responsibilities, structure, and operating procedures</a:t>
                      </a:r>
                      <a:endParaRPr lang="en-US" sz="2200" dirty="0"/>
                    </a:p>
                  </a:txBody>
                  <a:tcPr/>
                </a:tc>
              </a:tr>
            </a:tbl>
          </a:graphicData>
        </a:graphic>
      </p:graphicFrame>
    </p:spTree>
    <p:extLst>
      <p:ext uri="{BB962C8B-B14F-4D97-AF65-F5344CB8AC3E}">
        <p14:creationId xmlns:p14="http://schemas.microsoft.com/office/powerpoint/2010/main" val="379751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latin typeface="+mn-lt"/>
              </a:rPr>
              <a:t>Standard IV.C – Governing Board (cont.)</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31218105"/>
              </p:ext>
            </p:extLst>
          </p:nvPr>
        </p:nvGraphicFramePr>
        <p:xfrm>
          <a:off x="209550" y="2035852"/>
          <a:ext cx="11677650" cy="4229060"/>
        </p:xfrm>
        <a:graphic>
          <a:graphicData uri="http://schemas.openxmlformats.org/drawingml/2006/table">
            <a:tbl>
              <a:tblPr firstRow="1" bandRow="1">
                <a:tableStyleId>{5C22544A-7EE6-4342-B048-85BDC9FD1C3A}</a:tableStyleId>
              </a:tblPr>
              <a:tblGrid>
                <a:gridCol w="1314450"/>
                <a:gridCol w="10363200"/>
              </a:tblGrid>
              <a:tr h="430987">
                <a:tc>
                  <a:txBody>
                    <a:bodyPr/>
                    <a:lstStyle/>
                    <a:p>
                      <a:pPr algn="ctr"/>
                      <a:r>
                        <a:rPr lang="en-US" sz="2000" dirty="0" smtClean="0"/>
                        <a:t>Standard</a:t>
                      </a:r>
                      <a:endParaRPr lang="en-US" sz="2000" dirty="0"/>
                    </a:p>
                  </a:txBody>
                  <a:tcPr/>
                </a:tc>
                <a:tc>
                  <a:txBody>
                    <a:bodyPr/>
                    <a:lstStyle/>
                    <a:p>
                      <a:r>
                        <a:rPr lang="en-US" sz="2000" dirty="0" smtClean="0"/>
                        <a:t>Description</a:t>
                      </a:r>
                      <a:endParaRPr lang="en-US" sz="2000" dirty="0"/>
                    </a:p>
                  </a:txBody>
                  <a:tcPr/>
                </a:tc>
              </a:tr>
              <a:tr h="430987">
                <a:tc>
                  <a:txBody>
                    <a:bodyPr/>
                    <a:lstStyle/>
                    <a:p>
                      <a:pPr algn="ctr"/>
                      <a:r>
                        <a:rPr lang="en-US" sz="2000" dirty="0" smtClean="0"/>
                        <a:t>IV.C.7</a:t>
                      </a:r>
                      <a:endParaRPr lang="en-US" sz="2000" dirty="0"/>
                    </a:p>
                  </a:txBody>
                  <a:tcPr/>
                </a:tc>
                <a:tc>
                  <a:txBody>
                    <a:bodyPr/>
                    <a:lstStyle/>
                    <a:p>
                      <a:r>
                        <a:rPr lang="en-US" sz="2000" dirty="0" smtClean="0"/>
                        <a:t>Acts in a manner consistent with its policies and bylaws</a:t>
                      </a:r>
                      <a:endParaRPr lang="en-US" sz="2000" dirty="0"/>
                    </a:p>
                  </a:txBody>
                  <a:tcPr/>
                </a:tc>
              </a:tr>
              <a:tr h="430987">
                <a:tc>
                  <a:txBody>
                    <a:bodyPr/>
                    <a:lstStyle/>
                    <a:p>
                      <a:pPr algn="ctr"/>
                      <a:r>
                        <a:rPr lang="en-US" sz="2000" dirty="0" smtClean="0"/>
                        <a:t>IV.C.8</a:t>
                      </a:r>
                      <a:endParaRPr lang="en-US" sz="2000" dirty="0"/>
                    </a:p>
                  </a:txBody>
                  <a:tcPr/>
                </a:tc>
                <a:tc>
                  <a:txBody>
                    <a:bodyPr/>
                    <a:lstStyle/>
                    <a:p>
                      <a:r>
                        <a:rPr lang="en-US" sz="2000" dirty="0" smtClean="0"/>
                        <a:t>Ensures the institution is accomplishing its goals for student success</a:t>
                      </a:r>
                      <a:endParaRPr lang="en-US" sz="2000" dirty="0"/>
                    </a:p>
                  </a:txBody>
                  <a:tcPr/>
                </a:tc>
              </a:tr>
              <a:tr h="430987">
                <a:tc>
                  <a:txBody>
                    <a:bodyPr/>
                    <a:lstStyle/>
                    <a:p>
                      <a:pPr algn="ctr"/>
                      <a:r>
                        <a:rPr lang="en-US" sz="2000" dirty="0" smtClean="0"/>
                        <a:t>IV.C.9</a:t>
                      </a:r>
                      <a:endParaRPr lang="en-US" sz="2000" dirty="0"/>
                    </a:p>
                  </a:txBody>
                  <a:tcPr/>
                </a:tc>
                <a:tc>
                  <a:txBody>
                    <a:bodyPr/>
                    <a:lstStyle/>
                    <a:p>
                      <a:r>
                        <a:rPr lang="en-US" sz="2000" dirty="0" smtClean="0"/>
                        <a:t>Has an</a:t>
                      </a:r>
                      <a:r>
                        <a:rPr lang="en-US" sz="2000" baseline="0" dirty="0" smtClean="0"/>
                        <a:t> ongoing training program for board development, including new member orientation</a:t>
                      </a:r>
                      <a:endParaRPr lang="en-US" sz="2000" dirty="0"/>
                    </a:p>
                  </a:txBody>
                  <a:tcPr/>
                </a:tc>
              </a:tr>
              <a:tr h="401992">
                <a:tc>
                  <a:txBody>
                    <a:bodyPr/>
                    <a:lstStyle/>
                    <a:p>
                      <a:pPr algn="ctr"/>
                      <a:r>
                        <a:rPr lang="en-US" sz="2000" dirty="0" smtClean="0"/>
                        <a:t>IV.C.10</a:t>
                      </a:r>
                      <a:endParaRPr lang="en-US" sz="2000" dirty="0"/>
                    </a:p>
                  </a:txBody>
                  <a:tcPr/>
                </a:tc>
                <a:tc>
                  <a:txBody>
                    <a:bodyPr/>
                    <a:lstStyle/>
                    <a:p>
                      <a:r>
                        <a:rPr lang="en-US" sz="2000" dirty="0" smtClean="0"/>
                        <a:t>Board policies</a:t>
                      </a:r>
                      <a:r>
                        <a:rPr lang="en-US" sz="2000" baseline="0" dirty="0" smtClean="0"/>
                        <a:t> clearly establish a process for board evaluation</a:t>
                      </a:r>
                      <a:endParaRPr lang="en-US" sz="2000" dirty="0"/>
                    </a:p>
                  </a:txBody>
                  <a:tcPr/>
                </a:tc>
              </a:tr>
              <a:tr h="430987">
                <a:tc>
                  <a:txBody>
                    <a:bodyPr/>
                    <a:lstStyle/>
                    <a:p>
                      <a:pPr algn="ctr"/>
                      <a:r>
                        <a:rPr lang="en-US" sz="2000" dirty="0" smtClean="0"/>
                        <a:t>IV.C.11</a:t>
                      </a:r>
                      <a:endParaRPr lang="en-US" sz="2000" dirty="0"/>
                    </a:p>
                  </a:txBody>
                  <a:tcPr/>
                </a:tc>
                <a:tc>
                  <a:txBody>
                    <a:bodyPr/>
                    <a:lstStyle/>
                    <a:p>
                      <a:r>
                        <a:rPr lang="en-US" sz="2000" dirty="0" smtClean="0"/>
                        <a:t>Upholds</a:t>
                      </a:r>
                      <a:r>
                        <a:rPr lang="en-US" sz="2000" baseline="0" dirty="0" smtClean="0"/>
                        <a:t> a code of ethics and conflict of interest policy, and individual board members adhere to the code</a:t>
                      </a:r>
                      <a:endParaRPr lang="en-US" sz="2000" dirty="0"/>
                    </a:p>
                  </a:txBody>
                  <a:tcPr/>
                </a:tc>
              </a:tr>
              <a:tr h="430987">
                <a:tc>
                  <a:txBody>
                    <a:bodyPr/>
                    <a:lstStyle/>
                    <a:p>
                      <a:pPr algn="ctr"/>
                      <a:r>
                        <a:rPr lang="en-US" sz="2000" dirty="0" smtClean="0"/>
                        <a:t>IV.C.12</a:t>
                      </a:r>
                      <a:endParaRPr lang="en-US" sz="2000" dirty="0"/>
                    </a:p>
                  </a:txBody>
                  <a:tcPr/>
                </a:tc>
                <a:tc>
                  <a:txBody>
                    <a:bodyPr/>
                    <a:lstStyle/>
                    <a:p>
                      <a:r>
                        <a:rPr lang="en-US" sz="2000" dirty="0" smtClean="0"/>
                        <a:t>Delegates full responsibility and authority to the CEO to implement and administer board policies</a:t>
                      </a:r>
                      <a:r>
                        <a:rPr lang="en-US" sz="2000" baseline="0" dirty="0" smtClean="0"/>
                        <a:t> without board interference and holds CEO accountable for the operation of the district</a:t>
                      </a:r>
                      <a:endParaRPr lang="en-US" sz="2000" dirty="0"/>
                    </a:p>
                  </a:txBody>
                  <a:tcPr/>
                </a:tc>
              </a:tr>
              <a:tr h="430987">
                <a:tc>
                  <a:txBody>
                    <a:bodyPr/>
                    <a:lstStyle/>
                    <a:p>
                      <a:pPr algn="ctr"/>
                      <a:r>
                        <a:rPr lang="en-US" sz="2000" dirty="0" smtClean="0"/>
                        <a:t>IV.C.13</a:t>
                      </a:r>
                      <a:endParaRPr lang="en-US" sz="2000" dirty="0"/>
                    </a:p>
                  </a:txBody>
                  <a:tcPr/>
                </a:tc>
                <a:tc>
                  <a:txBody>
                    <a:bodyPr/>
                    <a:lstStyle/>
                    <a:p>
                      <a:r>
                        <a:rPr lang="en-US" sz="2000" dirty="0" smtClean="0"/>
                        <a:t>Informed about the eligibility requirements, the accreditations standards, commission policies, accreditation processes, and the college’s accredited status.</a:t>
                      </a:r>
                      <a:endParaRPr lang="en-US" sz="2000" dirty="0"/>
                    </a:p>
                  </a:txBody>
                  <a:tcPr/>
                </a:tc>
              </a:tr>
            </a:tbl>
          </a:graphicData>
        </a:graphic>
      </p:graphicFrame>
    </p:spTree>
    <p:extLst>
      <p:ext uri="{BB962C8B-B14F-4D97-AF65-F5344CB8AC3E}">
        <p14:creationId xmlns:p14="http://schemas.microsoft.com/office/powerpoint/2010/main" val="142811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latin typeface="+mn-lt"/>
              </a:rPr>
              <a:t>Some Effective Practices (CEOs)</a:t>
            </a:r>
          </a:p>
        </p:txBody>
      </p:sp>
      <p:sp>
        <p:nvSpPr>
          <p:cNvPr id="3" name="Content Placeholder 2"/>
          <p:cNvSpPr>
            <a:spLocks noGrp="1"/>
          </p:cNvSpPr>
          <p:nvPr>
            <p:ph idx="1"/>
          </p:nvPr>
        </p:nvSpPr>
        <p:spPr/>
        <p:txBody>
          <a:bodyPr>
            <a:normAutofit fontScale="92500" lnSpcReduction="10000"/>
          </a:bodyPr>
          <a:lstStyle/>
          <a:p>
            <a:r>
              <a:rPr lang="en-US" b="0" i="0" dirty="0">
                <a:latin typeface="+mn-lt"/>
              </a:rPr>
              <a:t>Board retreats/workshops (accreditation, board/CEO relations, evaluation)</a:t>
            </a:r>
          </a:p>
          <a:p>
            <a:r>
              <a:rPr lang="en-US" b="0" i="0" dirty="0" smtClean="0">
                <a:latin typeface="+mn-lt"/>
              </a:rPr>
              <a:t>Membership </a:t>
            </a:r>
            <a:r>
              <a:rPr lang="en-US" b="0" i="0" dirty="0">
                <a:latin typeface="+mn-lt"/>
              </a:rPr>
              <a:t>in the CCLC policy and procedure service </a:t>
            </a:r>
          </a:p>
          <a:p>
            <a:r>
              <a:rPr lang="en-US" b="0" i="0" dirty="0" smtClean="0">
                <a:latin typeface="+mn-lt"/>
              </a:rPr>
              <a:t>Ensure </a:t>
            </a:r>
            <a:r>
              <a:rPr lang="en-US" b="0" i="0" dirty="0">
                <a:latin typeface="+mn-lt"/>
              </a:rPr>
              <a:t>that policies and procedures are being reviewed and updated on a regular basis</a:t>
            </a:r>
          </a:p>
          <a:p>
            <a:r>
              <a:rPr lang="en-US" b="0" i="0" dirty="0" smtClean="0">
                <a:latin typeface="+mn-lt"/>
              </a:rPr>
              <a:t>Make </a:t>
            </a:r>
            <a:r>
              <a:rPr lang="en-US" b="0" i="0" dirty="0">
                <a:latin typeface="+mn-lt"/>
              </a:rPr>
              <a:t>all minutes, agenda, and policies/procedures readily available for the public (website)</a:t>
            </a:r>
          </a:p>
          <a:p>
            <a:r>
              <a:rPr lang="en-US" b="0" i="0" dirty="0" smtClean="0">
                <a:latin typeface="+mn-lt"/>
              </a:rPr>
              <a:t>Work </a:t>
            </a:r>
            <a:r>
              <a:rPr lang="en-US" b="0" i="0" dirty="0">
                <a:latin typeface="+mn-lt"/>
              </a:rPr>
              <a:t>towards a healthy board - policy role, independence, delegation, evaluation, goal setting that supports the district in fulfilling its mission</a:t>
            </a:r>
          </a:p>
          <a:p>
            <a:r>
              <a:rPr lang="en-US" b="0" i="0" dirty="0" smtClean="0">
                <a:latin typeface="+mn-lt"/>
              </a:rPr>
              <a:t>Continuity </a:t>
            </a:r>
            <a:r>
              <a:rPr lang="en-US" b="0" i="0" dirty="0">
                <a:latin typeface="+mn-lt"/>
              </a:rPr>
              <a:t>of board and regular training</a:t>
            </a:r>
          </a:p>
          <a:p>
            <a:r>
              <a:rPr lang="en-US" b="0" i="0" dirty="0" smtClean="0">
                <a:latin typeface="+mn-lt"/>
              </a:rPr>
              <a:t>Codify </a:t>
            </a:r>
            <a:r>
              <a:rPr lang="en-US" b="0" i="0" dirty="0">
                <a:latin typeface="+mn-lt"/>
              </a:rPr>
              <a:t>role of board in establishing standards for academic quality, student success, effectiveness</a:t>
            </a:r>
          </a:p>
          <a:p>
            <a:r>
              <a:rPr lang="en-US" b="0" i="0" dirty="0" smtClean="0">
                <a:latin typeface="+mn-lt"/>
              </a:rPr>
              <a:t>CEO </a:t>
            </a:r>
            <a:r>
              <a:rPr lang="en-US" b="0" i="0" dirty="0">
                <a:latin typeface="+mn-lt"/>
              </a:rPr>
              <a:t>solidifies the manner in which the board will be involved in self-evaluation and accreditation visit</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990880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59" y="904876"/>
            <a:ext cx="11133574" cy="914401"/>
          </a:xfrm>
        </p:spPr>
        <p:txBody>
          <a:bodyPr>
            <a:normAutofit/>
          </a:bodyPr>
          <a:lstStyle/>
          <a:p>
            <a:pPr algn="ctr"/>
            <a:r>
              <a:rPr lang="en-US" i="0" dirty="0" smtClean="0">
                <a:latin typeface="+mn-lt"/>
              </a:rPr>
              <a:t>Standard IV.D – Multi-College Districts or Systems</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a:solidFill>
                <a:prstClr val="black">
                  <a:tint val="75000"/>
                </a:prstClr>
              </a:solidFill>
            </a:endParaRPr>
          </a:p>
        </p:txBody>
      </p:sp>
      <p:sp>
        <p:nvSpPr>
          <p:cNvPr id="4" name="TextBox 3"/>
          <p:cNvSpPr txBox="1"/>
          <p:nvPr/>
        </p:nvSpPr>
        <p:spPr>
          <a:xfrm>
            <a:off x="247650" y="1819277"/>
            <a:ext cx="11438583" cy="4678204"/>
          </a:xfrm>
          <a:prstGeom prst="rect">
            <a:avLst/>
          </a:prstGeom>
          <a:noFill/>
        </p:spPr>
        <p:txBody>
          <a:bodyPr wrap="square" rtlCol="0">
            <a:spAutoFit/>
          </a:bodyPr>
          <a:lstStyle/>
          <a:p>
            <a:r>
              <a:rPr lang="en-US" sz="2800" dirty="0" smtClean="0"/>
              <a:t>This standard is unique to multi-college districts/systems about collaboration, integration, and communication</a:t>
            </a:r>
          </a:p>
          <a:p>
            <a:pPr marL="171450" indent="-171450">
              <a:buFont typeface="Arial" panose="020B0604020202020204" pitchFamily="34" charset="0"/>
              <a:buChar char="•"/>
            </a:pPr>
            <a:r>
              <a:rPr lang="en-US" sz="2800" dirty="0"/>
              <a:t>The district CEO sets expectations for educational excellence and integrity</a:t>
            </a:r>
          </a:p>
          <a:p>
            <a:pPr marL="171450" indent="-171450">
              <a:buFont typeface="Arial" panose="020B0604020202020204" pitchFamily="34" charset="0"/>
              <a:buChar char="•"/>
            </a:pPr>
            <a:r>
              <a:rPr lang="en-US" sz="2800" dirty="0"/>
              <a:t>Functions, communication and decision-making of the district office and colleges are clearly delineated, communicated, and evaluated to achieve the mission</a:t>
            </a:r>
          </a:p>
          <a:p>
            <a:pPr marL="171450" indent="-171450">
              <a:buFont typeface="Arial" panose="020B0604020202020204" pitchFamily="34" charset="0"/>
              <a:buChar char="•"/>
            </a:pPr>
            <a:r>
              <a:rPr lang="en-US" sz="2800" dirty="0"/>
              <a:t>Allocation and reallocation of resources is to support effective operations, sustainability, and expenditure controls</a:t>
            </a:r>
          </a:p>
          <a:p>
            <a:pPr marL="171450" indent="-171450">
              <a:buFont typeface="Arial" panose="020B0604020202020204" pitchFamily="34" charset="0"/>
              <a:buChar char="•"/>
            </a:pPr>
            <a:r>
              <a:rPr lang="en-US" sz="2800" dirty="0"/>
              <a:t>Full delegation of authority to the college president</a:t>
            </a:r>
          </a:p>
          <a:p>
            <a:pPr marL="171450" indent="-171450">
              <a:buFont typeface="Arial" panose="020B0604020202020204" pitchFamily="34" charset="0"/>
              <a:buChar char="•"/>
            </a:pPr>
            <a:r>
              <a:rPr lang="en-US" sz="2800" dirty="0"/>
              <a:t>District and college planning and evaluation are integrated </a:t>
            </a:r>
          </a:p>
          <a:p>
            <a:endParaRPr lang="en-US" dirty="0"/>
          </a:p>
        </p:txBody>
      </p:sp>
    </p:spTree>
    <p:extLst>
      <p:ext uri="{BB962C8B-B14F-4D97-AF65-F5344CB8AC3E}">
        <p14:creationId xmlns:p14="http://schemas.microsoft.com/office/powerpoint/2010/main" val="15544888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r>
              <a:rPr lang="en-US" sz="4400" i="0" dirty="0" smtClean="0">
                <a:latin typeface="+mn-lt"/>
              </a:rPr>
              <a:t>What brings you here?</a:t>
            </a:r>
          </a:p>
          <a:p>
            <a:pPr marL="0" indent="0" algn="ctr">
              <a:buNone/>
            </a:pPr>
            <a:endParaRPr lang="en-US" sz="4400" i="0" dirty="0">
              <a:latin typeface="+mn-lt"/>
            </a:endParaRPr>
          </a:p>
          <a:p>
            <a:pPr marL="0" indent="0" algn="ctr">
              <a:buNone/>
            </a:pPr>
            <a:r>
              <a:rPr lang="en-US" sz="4400" i="0" dirty="0" smtClean="0">
                <a:latin typeface="+mn-lt"/>
              </a:rPr>
              <a:t>What questions would you like answered?</a:t>
            </a:r>
            <a:endParaRPr lang="en-US" sz="440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40655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094" y="904876"/>
            <a:ext cx="11063235" cy="914401"/>
          </a:xfrm>
        </p:spPr>
        <p:txBody>
          <a:bodyPr>
            <a:normAutofit/>
          </a:bodyPr>
          <a:lstStyle/>
          <a:p>
            <a:r>
              <a:rPr lang="en-US" i="0" dirty="0" smtClean="0">
                <a:latin typeface="+mn-lt"/>
              </a:rPr>
              <a:t>Standard IV.D – Multi-College Districts or Systems </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4122124"/>
              </p:ext>
            </p:extLst>
          </p:nvPr>
        </p:nvGraphicFramePr>
        <p:xfrm>
          <a:off x="228600" y="1825625"/>
          <a:ext cx="11639550" cy="4454347"/>
        </p:xfrm>
        <a:graphic>
          <a:graphicData uri="http://schemas.openxmlformats.org/drawingml/2006/table">
            <a:tbl>
              <a:tblPr firstRow="1" bandRow="1">
                <a:tableStyleId>{5C22544A-7EE6-4342-B048-85BDC9FD1C3A}</a:tableStyleId>
              </a:tblPr>
              <a:tblGrid>
                <a:gridCol w="1333500"/>
                <a:gridCol w="10306050"/>
              </a:tblGrid>
              <a:tr h="430987">
                <a:tc>
                  <a:txBody>
                    <a:bodyPr/>
                    <a:lstStyle/>
                    <a:p>
                      <a:pPr algn="ctr"/>
                      <a:r>
                        <a:rPr lang="en-US" sz="2000" dirty="0" smtClean="0"/>
                        <a:t>Standard</a:t>
                      </a:r>
                      <a:endParaRPr lang="en-US" sz="2000" dirty="0"/>
                    </a:p>
                  </a:txBody>
                  <a:tcPr/>
                </a:tc>
                <a:tc>
                  <a:txBody>
                    <a:bodyPr/>
                    <a:lstStyle/>
                    <a:p>
                      <a:r>
                        <a:rPr lang="en-US" sz="2000" dirty="0" smtClean="0"/>
                        <a:t>Description</a:t>
                      </a:r>
                      <a:endParaRPr lang="en-US" sz="2000" dirty="0"/>
                    </a:p>
                  </a:txBody>
                  <a:tcPr/>
                </a:tc>
              </a:tr>
              <a:tr h="430987">
                <a:tc>
                  <a:txBody>
                    <a:bodyPr/>
                    <a:lstStyle/>
                    <a:p>
                      <a:pPr algn="ctr"/>
                      <a:r>
                        <a:rPr lang="en-US" sz="2000" dirty="0" smtClean="0"/>
                        <a:t>IV.D.1</a:t>
                      </a:r>
                      <a:endParaRPr lang="en-US" sz="2000" dirty="0"/>
                    </a:p>
                  </a:txBody>
                  <a:tcPr/>
                </a:tc>
                <a:tc>
                  <a:txBody>
                    <a:bodyPr/>
                    <a:lstStyle/>
                    <a:p>
                      <a:r>
                        <a:rPr lang="en-US" sz="2000" dirty="0" smtClean="0"/>
                        <a:t>CEO provides leadership in setting</a:t>
                      </a:r>
                      <a:r>
                        <a:rPr lang="en-US" sz="2000" baseline="0" dirty="0" smtClean="0"/>
                        <a:t> and communicating expectations of educational excellence and integrity and assures support for the effective operation of the colleges. CEO establishes clearly defined roles, authority, and responsibility between the colleges and the district/system.</a:t>
                      </a:r>
                      <a:endParaRPr lang="en-US" sz="2000" dirty="0"/>
                    </a:p>
                  </a:txBody>
                  <a:tcPr/>
                </a:tc>
              </a:tr>
              <a:tr h="430987">
                <a:tc>
                  <a:txBody>
                    <a:bodyPr/>
                    <a:lstStyle/>
                    <a:p>
                      <a:pPr algn="ctr"/>
                      <a:r>
                        <a:rPr lang="en-US" sz="2000" dirty="0" smtClean="0"/>
                        <a:t>IV.D.2</a:t>
                      </a:r>
                      <a:endParaRPr lang="en-US" sz="2000" dirty="0"/>
                    </a:p>
                  </a:txBody>
                  <a:tcPr/>
                </a:tc>
                <a:tc>
                  <a:txBody>
                    <a:bodyPr/>
                    <a:lstStyle/>
                    <a:p>
                      <a:r>
                        <a:rPr lang="en-US" sz="2000" dirty="0" smtClean="0"/>
                        <a:t>CEO clearly delineates, documents, and communicates the operational responsibilities and functions of the district/system from</a:t>
                      </a:r>
                      <a:r>
                        <a:rPr lang="en-US" sz="2000" baseline="0" dirty="0" smtClean="0"/>
                        <a:t> those of the colleges. CEO ensures the colleges receive effective and adequate district/system provided services to support the colleges in achieving their mission.</a:t>
                      </a:r>
                      <a:endParaRPr lang="en-US" sz="2000" dirty="0"/>
                    </a:p>
                  </a:txBody>
                  <a:tcPr/>
                </a:tc>
              </a:tr>
              <a:tr h="922686">
                <a:tc>
                  <a:txBody>
                    <a:bodyPr/>
                    <a:lstStyle/>
                    <a:p>
                      <a:pPr algn="ctr"/>
                      <a:r>
                        <a:rPr lang="en-US" sz="2000" dirty="0" smtClean="0"/>
                        <a:t>IV.D.3</a:t>
                      </a:r>
                      <a:endParaRPr lang="en-US" sz="2000" dirty="0"/>
                    </a:p>
                  </a:txBody>
                  <a:tcPr/>
                </a:tc>
                <a:tc>
                  <a:txBody>
                    <a:bodyPr/>
                    <a:lstStyle/>
                    <a:p>
                      <a:r>
                        <a:rPr lang="en-US" sz="2000" dirty="0" smtClean="0"/>
                        <a:t>District/system has a policy for allocation and reallocation of resources that are adequate to support the effective operations and sustainability of the colleges and the CEO ensures effective control of expenditures.</a:t>
                      </a:r>
                      <a:endParaRPr lang="en-US" sz="2000" dirty="0"/>
                    </a:p>
                  </a:txBody>
                  <a:tcPr/>
                </a:tc>
              </a:tr>
              <a:tr h="401992">
                <a:tc>
                  <a:txBody>
                    <a:bodyPr/>
                    <a:lstStyle/>
                    <a:p>
                      <a:pPr algn="ctr"/>
                      <a:r>
                        <a:rPr lang="en-US" sz="2000" dirty="0" smtClean="0"/>
                        <a:t>IV.D.4</a:t>
                      </a:r>
                      <a:endParaRPr lang="en-US" sz="2000" dirty="0"/>
                    </a:p>
                  </a:txBody>
                  <a:tcPr/>
                </a:tc>
                <a:tc>
                  <a:txBody>
                    <a:bodyPr/>
                    <a:lstStyle/>
                    <a:p>
                      <a:r>
                        <a:rPr lang="en-US" sz="2000" dirty="0" smtClean="0"/>
                        <a:t>CEO delegates full responsibility to the CEOs of the colleges to implement and administer delegated district/system policies without interference, and holds them accountable.</a:t>
                      </a:r>
                      <a:endParaRPr lang="en-US" sz="2000" dirty="0"/>
                    </a:p>
                  </a:txBody>
                  <a:tcPr/>
                </a:tc>
              </a:tr>
            </a:tbl>
          </a:graphicData>
        </a:graphic>
      </p:graphicFrame>
    </p:spTree>
    <p:extLst>
      <p:ext uri="{BB962C8B-B14F-4D97-AF65-F5344CB8AC3E}">
        <p14:creationId xmlns:p14="http://schemas.microsoft.com/office/powerpoint/2010/main" val="249578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755" y="904876"/>
            <a:ext cx="11173767" cy="914401"/>
          </a:xfrm>
        </p:spPr>
        <p:txBody>
          <a:bodyPr>
            <a:normAutofit/>
          </a:bodyPr>
          <a:lstStyle/>
          <a:p>
            <a:r>
              <a:rPr lang="en-US" i="0" dirty="0" smtClean="0">
                <a:latin typeface="+mn-lt"/>
              </a:rPr>
              <a:t>Standard IV.D – Multi-College Districts or Systems</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96617200"/>
              </p:ext>
            </p:extLst>
          </p:nvPr>
        </p:nvGraphicFramePr>
        <p:xfrm>
          <a:off x="209550" y="1992810"/>
          <a:ext cx="11536971" cy="4393387"/>
        </p:xfrm>
        <a:graphic>
          <a:graphicData uri="http://schemas.openxmlformats.org/drawingml/2006/table">
            <a:tbl>
              <a:tblPr firstRow="1" bandRow="1">
                <a:tableStyleId>{5C22544A-7EE6-4342-B048-85BDC9FD1C3A}</a:tableStyleId>
              </a:tblPr>
              <a:tblGrid>
                <a:gridCol w="1371600"/>
                <a:gridCol w="10165371"/>
              </a:tblGrid>
              <a:tr h="430987">
                <a:tc>
                  <a:txBody>
                    <a:bodyPr/>
                    <a:lstStyle/>
                    <a:p>
                      <a:pPr algn="ctr"/>
                      <a:r>
                        <a:rPr lang="en-US" sz="2200" dirty="0" smtClean="0"/>
                        <a:t>Standard</a:t>
                      </a:r>
                      <a:endParaRPr lang="en-US" sz="2200" dirty="0"/>
                    </a:p>
                  </a:txBody>
                  <a:tcPr/>
                </a:tc>
                <a:tc>
                  <a:txBody>
                    <a:bodyPr/>
                    <a:lstStyle/>
                    <a:p>
                      <a:r>
                        <a:rPr lang="en-US" sz="2200" dirty="0" smtClean="0"/>
                        <a:t>Description</a:t>
                      </a:r>
                      <a:endParaRPr lang="en-US" sz="2200" dirty="0"/>
                    </a:p>
                  </a:txBody>
                  <a:tcPr/>
                </a:tc>
              </a:tr>
              <a:tr h="430987">
                <a:tc>
                  <a:txBody>
                    <a:bodyPr/>
                    <a:lstStyle/>
                    <a:p>
                      <a:pPr algn="ctr"/>
                      <a:r>
                        <a:rPr lang="en-US" sz="2200" dirty="0" smtClean="0"/>
                        <a:t>IV.D.5</a:t>
                      </a:r>
                      <a:endParaRPr lang="en-US" sz="2200" dirty="0"/>
                    </a:p>
                  </a:txBody>
                  <a:tcPr/>
                </a:tc>
                <a:tc>
                  <a:txBody>
                    <a:bodyPr/>
                    <a:lstStyle/>
                    <a:p>
                      <a:r>
                        <a:rPr lang="en-US" sz="2200" dirty="0" smtClean="0"/>
                        <a:t>District/system planning and evaluation are integrated with college planning and evaluation to improve student learning and achievement and institutional effectiveness.</a:t>
                      </a:r>
                      <a:endParaRPr lang="en-US" sz="2200" dirty="0"/>
                    </a:p>
                  </a:txBody>
                  <a:tcPr/>
                </a:tc>
              </a:tr>
              <a:tr h="430987">
                <a:tc>
                  <a:txBody>
                    <a:bodyPr/>
                    <a:lstStyle/>
                    <a:p>
                      <a:pPr algn="ctr"/>
                      <a:r>
                        <a:rPr lang="en-US" sz="2200" dirty="0" smtClean="0"/>
                        <a:t>IV.D.6</a:t>
                      </a:r>
                      <a:endParaRPr lang="en-US" sz="2200" dirty="0"/>
                    </a:p>
                  </a:txBody>
                  <a:tcPr/>
                </a:tc>
                <a:tc>
                  <a:txBody>
                    <a:bodyPr/>
                    <a:lstStyle/>
                    <a:p>
                      <a:r>
                        <a:rPr lang="en-US" sz="2200" dirty="0" smtClean="0"/>
                        <a:t>Communication between colleges and district/systems ensures effective operations of the colleges and should be timely, accurate,</a:t>
                      </a:r>
                      <a:r>
                        <a:rPr lang="en-US" sz="2200" baseline="0" dirty="0" smtClean="0"/>
                        <a:t> and complete in order for the colleges to make decisions effectively. </a:t>
                      </a:r>
                      <a:endParaRPr lang="en-US" sz="2200" dirty="0"/>
                    </a:p>
                  </a:txBody>
                  <a:tcPr/>
                </a:tc>
              </a:tr>
              <a:tr h="922686">
                <a:tc>
                  <a:txBody>
                    <a:bodyPr/>
                    <a:lstStyle/>
                    <a:p>
                      <a:pPr algn="ctr"/>
                      <a:r>
                        <a:rPr lang="en-US" sz="2200" dirty="0" smtClean="0"/>
                        <a:t>IV.D.7</a:t>
                      </a:r>
                      <a:endParaRPr lang="en-US" sz="2200" dirty="0"/>
                    </a:p>
                  </a:txBody>
                  <a:tcPr/>
                </a:tc>
                <a:tc>
                  <a:txBody>
                    <a:bodyPr/>
                    <a:lstStyle/>
                    <a:p>
                      <a:r>
                        <a:rPr lang="en-US" sz="2200" dirty="0" smtClean="0"/>
                        <a:t>District/system</a:t>
                      </a:r>
                      <a:r>
                        <a:rPr lang="en-US" sz="2200" baseline="0" dirty="0" smtClean="0"/>
                        <a:t> CEO regularly evaluates district/system and college role delineations, governance and decision-making processes to assure their integrity and effectiveness in assisting the colleges in meeting educational goals for student achievement and learning.  The district/system widely communicates the results of these evaluations and uses them as the basis for improvement.</a:t>
                      </a:r>
                      <a:endParaRPr lang="en-US" sz="2200" dirty="0"/>
                    </a:p>
                  </a:txBody>
                  <a:tcPr/>
                </a:tc>
              </a:tr>
            </a:tbl>
          </a:graphicData>
        </a:graphic>
      </p:graphicFrame>
    </p:spTree>
    <p:extLst>
      <p:ext uri="{BB962C8B-B14F-4D97-AF65-F5344CB8AC3E}">
        <p14:creationId xmlns:p14="http://schemas.microsoft.com/office/powerpoint/2010/main" val="11365737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smtClean="0">
                <a:latin typeface="+mn-lt"/>
              </a:rPr>
              <a:t>LACCD’s Challenges: Timeline Changes – </a:t>
            </a:r>
            <a:r>
              <a:rPr lang="en-US" i="0" dirty="0" smtClean="0">
                <a:latin typeface="+mn-lt"/>
              </a:rPr>
              <a:t>VISITS </a:t>
            </a:r>
            <a:endParaRPr lang="en-US" b="1" i="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265599"/>
              </p:ext>
            </p:extLst>
          </p:nvPr>
        </p:nvGraphicFramePr>
        <p:xfrm>
          <a:off x="555009" y="1750325"/>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E1268A-5149-49F2-9DD4-C5F5B1886C97}" type="slidenum">
              <a:rPr lang="en-US" smtClean="0"/>
              <a:t>22</a:t>
            </a:fld>
            <a:endParaRPr lang="en-US"/>
          </a:p>
        </p:txBody>
      </p:sp>
    </p:spTree>
    <p:extLst>
      <p:ext uri="{BB962C8B-B14F-4D97-AF65-F5344CB8AC3E}">
        <p14:creationId xmlns:p14="http://schemas.microsoft.com/office/powerpoint/2010/main" val="35361197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smtClean="0">
                <a:latin typeface="+mn-lt"/>
              </a:rPr>
              <a:t>LACCD Timeline Changes: REPORTS</a:t>
            </a:r>
            <a:endParaRPr lang="en-US" b="1" i="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766913"/>
              </p:ext>
            </p:extLst>
          </p:nvPr>
        </p:nvGraphicFramePr>
        <p:xfrm>
          <a:off x="555009" y="1818564"/>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E1268A-5149-49F2-9DD4-C5F5B1886C97}" type="slidenum">
              <a:rPr lang="en-US" smtClean="0"/>
              <a:t>23</a:t>
            </a:fld>
            <a:endParaRPr lang="en-US"/>
          </a:p>
        </p:txBody>
      </p:sp>
    </p:spTree>
    <p:extLst>
      <p:ext uri="{BB962C8B-B14F-4D97-AF65-F5344CB8AC3E}">
        <p14:creationId xmlns:p14="http://schemas.microsoft.com/office/powerpoint/2010/main" val="3270810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How We Tackled It All….</a:t>
            </a:r>
            <a:endParaRPr lang="en-US" i="0" dirty="0">
              <a:latin typeface="+mn-lt"/>
            </a:endParaRPr>
          </a:p>
        </p:txBody>
      </p:sp>
      <p:sp>
        <p:nvSpPr>
          <p:cNvPr id="3" name="Content Placeholder 2"/>
          <p:cNvSpPr>
            <a:spLocks noGrp="1"/>
          </p:cNvSpPr>
          <p:nvPr>
            <p:ph idx="1"/>
          </p:nvPr>
        </p:nvSpPr>
        <p:spPr>
          <a:xfrm>
            <a:off x="285750" y="1825625"/>
            <a:ext cx="11639550" cy="4895852"/>
          </a:xfrm>
        </p:spPr>
        <p:txBody>
          <a:bodyPr>
            <a:normAutofit/>
          </a:bodyPr>
          <a:lstStyle/>
          <a:p>
            <a:r>
              <a:rPr lang="en-US" b="0" i="0" dirty="0" smtClean="0">
                <a:latin typeface="+mn-lt"/>
              </a:rPr>
              <a:t>Started from scratch with an EVIDENCE review</a:t>
            </a:r>
          </a:p>
          <a:p>
            <a:r>
              <a:rPr lang="en-US" b="0" i="0" dirty="0" smtClean="0">
                <a:latin typeface="+mn-lt"/>
              </a:rPr>
              <a:t>Looked at EVERYTHING (websites, reports, manuals, plans, </a:t>
            </a:r>
            <a:r>
              <a:rPr lang="en-US" b="0" i="0" dirty="0" err="1" smtClean="0">
                <a:latin typeface="+mn-lt"/>
              </a:rPr>
              <a:t>etc</a:t>
            </a:r>
            <a:r>
              <a:rPr lang="en-US" b="0" i="0" dirty="0" smtClean="0">
                <a:latin typeface="+mn-lt"/>
              </a:rPr>
              <a:t>), asking:  </a:t>
            </a:r>
          </a:p>
          <a:p>
            <a:pPr lvl="1"/>
            <a:r>
              <a:rPr lang="en-US" dirty="0">
                <a:latin typeface="+mn-lt"/>
              </a:rPr>
              <a:t>D</a:t>
            </a:r>
            <a:r>
              <a:rPr lang="en-US" b="0" i="0" dirty="0" smtClean="0">
                <a:latin typeface="+mn-lt"/>
              </a:rPr>
              <a:t>oes it make sense? </a:t>
            </a:r>
          </a:p>
          <a:p>
            <a:pPr lvl="1"/>
            <a:r>
              <a:rPr lang="en-US" b="0" i="0" dirty="0" smtClean="0">
                <a:latin typeface="+mn-lt"/>
              </a:rPr>
              <a:t>Is it true? </a:t>
            </a:r>
          </a:p>
          <a:p>
            <a:pPr lvl="1"/>
            <a:r>
              <a:rPr lang="en-US" b="0" i="0" dirty="0" smtClean="0">
                <a:latin typeface="+mn-lt"/>
              </a:rPr>
              <a:t>Can a lay person understand it?</a:t>
            </a:r>
          </a:p>
          <a:p>
            <a:pPr lvl="1"/>
            <a:r>
              <a:rPr lang="en-US" dirty="0" smtClean="0">
                <a:latin typeface="+mn-lt"/>
              </a:rPr>
              <a:t>Can WE understand it?</a:t>
            </a:r>
            <a:r>
              <a:rPr lang="en-US" b="0" i="0" dirty="0" smtClean="0">
                <a:latin typeface="+mn-lt"/>
              </a:rPr>
              <a:t> </a:t>
            </a:r>
          </a:p>
          <a:p>
            <a:r>
              <a:rPr lang="en-US" b="0" i="0" dirty="0" smtClean="0">
                <a:latin typeface="+mn-lt"/>
              </a:rPr>
              <a:t>Frequently found that we were actually DOING much of what we were supposed to, but hadn’t connected the dots back in a way that would serve as documentation </a:t>
            </a:r>
          </a:p>
          <a:p>
            <a:r>
              <a:rPr lang="en-US" b="0" i="0" dirty="0" smtClean="0">
                <a:latin typeface="+mn-lt"/>
              </a:rPr>
              <a:t>Cataloged all evidence </a:t>
            </a:r>
            <a:r>
              <a:rPr lang="en-US" b="0" i="0" dirty="0">
                <a:latin typeface="+mn-lt"/>
              </a:rPr>
              <a:t>from </a:t>
            </a:r>
            <a:r>
              <a:rPr lang="en-US" b="0" i="0" dirty="0" smtClean="0">
                <a:latin typeface="+mn-lt"/>
              </a:rPr>
              <a:t>district reports </a:t>
            </a:r>
            <a:r>
              <a:rPr lang="en-US" b="0" i="0" dirty="0">
                <a:latin typeface="+mn-lt"/>
              </a:rPr>
              <a:t>back to </a:t>
            </a:r>
            <a:r>
              <a:rPr lang="en-US" b="0" i="0" dirty="0" smtClean="0">
                <a:latin typeface="+mn-lt"/>
              </a:rPr>
              <a:t>2013; created </a:t>
            </a:r>
            <a:r>
              <a:rPr lang="en-US" b="0" i="0" dirty="0">
                <a:latin typeface="+mn-lt"/>
              </a:rPr>
              <a:t>a </a:t>
            </a:r>
            <a:r>
              <a:rPr lang="en-US" b="0" i="0" dirty="0" smtClean="0">
                <a:latin typeface="+mn-lt"/>
              </a:rPr>
              <a:t>cross-reference system; created a SharePoint site with evidence folders.</a:t>
            </a:r>
          </a:p>
          <a:p>
            <a:r>
              <a:rPr lang="en-US" b="0" i="0" dirty="0" smtClean="0">
                <a:latin typeface="+mn-lt"/>
              </a:rPr>
              <a:t>Used/updated what we could from the past, but pretty much built from scratch</a:t>
            </a:r>
          </a:p>
          <a:p>
            <a:endParaRPr lang="en-US" b="0" i="0" dirty="0">
              <a:latin typeface="+mn-lt"/>
            </a:endParaRPr>
          </a:p>
          <a:p>
            <a:endParaRPr lang="en-US"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4434275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Districtwide Collaboration</a:t>
            </a:r>
            <a:endParaRPr lang="en-US" i="0" dirty="0">
              <a:latin typeface="+mn-lt"/>
            </a:endParaRPr>
          </a:p>
        </p:txBody>
      </p:sp>
      <p:sp>
        <p:nvSpPr>
          <p:cNvPr id="3" name="Content Placeholder 2"/>
          <p:cNvSpPr>
            <a:spLocks noGrp="1"/>
          </p:cNvSpPr>
          <p:nvPr>
            <p:ph idx="1"/>
          </p:nvPr>
        </p:nvSpPr>
        <p:spPr>
          <a:xfrm>
            <a:off x="285750" y="1746913"/>
            <a:ext cx="11639550" cy="4722126"/>
          </a:xfrm>
        </p:spPr>
        <p:txBody>
          <a:bodyPr>
            <a:noAutofit/>
          </a:bodyPr>
          <a:lstStyle/>
          <a:p>
            <a:pPr marL="403225" indent="-342900">
              <a:buAutoNum type="arabicPeriod"/>
            </a:pPr>
            <a:r>
              <a:rPr lang="en-US" sz="1400" i="0" dirty="0" smtClean="0">
                <a:latin typeface="+mn-lt"/>
              </a:rPr>
              <a:t>Governance Committee </a:t>
            </a:r>
          </a:p>
          <a:p>
            <a:pPr marL="403225" indent="-342900"/>
            <a:r>
              <a:rPr lang="en-US" sz="1400" b="0" i="0" dirty="0" smtClean="0">
                <a:latin typeface="+mn-lt"/>
              </a:rPr>
              <a:t>District Planning and Accreditation Committee (DPAC) lacked yearly goals, work plan and formal faculty leadership</a:t>
            </a:r>
          </a:p>
          <a:p>
            <a:pPr marL="403225" indent="-342900"/>
            <a:r>
              <a:rPr lang="en-US" sz="1400" b="0" i="0" dirty="0" smtClean="0">
                <a:latin typeface="+mn-lt"/>
              </a:rPr>
              <a:t>Revised Committee charter, strengthened direction, created Senate Co-Chair (formerly chaired only by Associate Vice Chancellor), added representative from administrative council, technology planning committee</a:t>
            </a:r>
          </a:p>
          <a:p>
            <a:pPr marL="403225" indent="-342900"/>
            <a:r>
              <a:rPr lang="en-US" sz="1400" b="0" i="0" dirty="0" smtClean="0">
                <a:latin typeface="+mn-lt"/>
              </a:rPr>
              <a:t>Set yearly work plan to cover gaps and create clear accomplishments for members</a:t>
            </a:r>
          </a:p>
          <a:p>
            <a:pPr marL="403225" indent="-342900">
              <a:buAutoNum type="arabicPeriod" startAt="2"/>
            </a:pPr>
            <a:r>
              <a:rPr lang="en-US" sz="1400" i="0" dirty="0" smtClean="0">
                <a:latin typeface="+mn-lt"/>
              </a:rPr>
              <a:t>Governance Manual</a:t>
            </a:r>
          </a:p>
          <a:p>
            <a:pPr marL="403225" indent="-342900"/>
            <a:r>
              <a:rPr lang="en-US" sz="1400" b="0" i="0" dirty="0" smtClean="0">
                <a:latin typeface="+mn-lt"/>
              </a:rPr>
              <a:t>Layout of District Governance and Functions Handbook hadn’t been updated since inception (2006). Complete overhaul was needed</a:t>
            </a:r>
          </a:p>
          <a:p>
            <a:pPr marL="403225" indent="-342900"/>
            <a:r>
              <a:rPr lang="en-US" sz="1400" b="0" i="0" dirty="0" smtClean="0">
                <a:latin typeface="+mn-lt"/>
              </a:rPr>
              <a:t>Functional area maps were standardized, updated to current standards, sent out for constituent review/comment/revisions </a:t>
            </a:r>
          </a:p>
          <a:p>
            <a:pPr marL="403225" indent="-342900"/>
            <a:r>
              <a:rPr lang="en-US" sz="1400" b="0" i="0" dirty="0" smtClean="0">
                <a:latin typeface="+mn-lt"/>
              </a:rPr>
              <a:t>Created an integrated planning chapter (big challenge)</a:t>
            </a:r>
          </a:p>
          <a:p>
            <a:pPr marL="403225" indent="-342900"/>
            <a:r>
              <a:rPr lang="en-US" sz="1400" b="0" i="0" dirty="0" smtClean="0">
                <a:latin typeface="+mn-lt"/>
              </a:rPr>
              <a:t>Weeded out a lot of superfluous information; emphasis on user-friendly, succinct document (work in progress)</a:t>
            </a:r>
          </a:p>
          <a:p>
            <a:pPr marL="403225" indent="-342900">
              <a:buAutoNum type="arabicPeriod" startAt="3"/>
            </a:pPr>
            <a:r>
              <a:rPr lang="en-US" sz="1400" i="0" dirty="0" smtClean="0">
                <a:latin typeface="+mn-lt"/>
              </a:rPr>
              <a:t>Self Study</a:t>
            </a:r>
          </a:p>
          <a:p>
            <a:pPr marL="403225" indent="-342900"/>
            <a:r>
              <a:rPr lang="en-US" sz="1400" b="0" i="0" dirty="0" smtClean="0">
                <a:latin typeface="+mn-lt"/>
              </a:rPr>
              <a:t>Division of labor: DPAC meetings dedicated to reviewing all 129 standards/sub standards, determining which sections the District would provide, where to look for evidence</a:t>
            </a:r>
          </a:p>
          <a:p>
            <a:pPr marL="403225" indent="-342900"/>
            <a:r>
              <a:rPr lang="en-US" sz="1400" b="0" i="0" dirty="0" smtClean="0">
                <a:latin typeface="+mn-lt"/>
              </a:rPr>
              <a:t>Wrote, re-wrote, edited, sent out for comment</a:t>
            </a:r>
          </a:p>
          <a:p>
            <a:pPr marL="403225" indent="-342900"/>
            <a:r>
              <a:rPr lang="en-US" sz="1400" b="0" i="0" dirty="0" smtClean="0">
                <a:latin typeface="+mn-lt"/>
              </a:rPr>
              <a:t>Populated </a:t>
            </a:r>
            <a:r>
              <a:rPr lang="en-US" sz="1400" b="0" i="0" dirty="0" err="1" smtClean="0">
                <a:latin typeface="+mn-lt"/>
              </a:rPr>
              <a:t>Sharepoint</a:t>
            </a:r>
            <a:r>
              <a:rPr lang="en-US" sz="1400" b="0" i="0" dirty="0" smtClean="0">
                <a:latin typeface="+mn-lt"/>
              </a:rPr>
              <a:t> site, issued passwords, edited some more</a:t>
            </a:r>
          </a:p>
          <a:p>
            <a:pPr marL="403225" indent="-342900"/>
            <a:endParaRPr lang="en-US" sz="1400" b="0" i="0" dirty="0" smtClean="0">
              <a:latin typeface="+mn-lt"/>
            </a:endParaRPr>
          </a:p>
          <a:p>
            <a:pPr marL="0" indent="0">
              <a:buNone/>
            </a:pPr>
            <a:endParaRPr lang="en-US" sz="1600" i="0" dirty="0" smtClean="0">
              <a:latin typeface="+mn-lt"/>
            </a:endParaRPr>
          </a:p>
          <a:p>
            <a:pPr marL="0" indent="0">
              <a:buNone/>
            </a:pPr>
            <a:endParaRPr lang="en-US" sz="1600" i="0" dirty="0">
              <a:latin typeface="+mn-lt"/>
            </a:endParaRPr>
          </a:p>
          <a:p>
            <a:pPr marL="0" indent="0">
              <a:buNone/>
            </a:pPr>
            <a:endParaRPr lang="en-US" sz="1600" i="0" dirty="0" smtClean="0">
              <a:latin typeface="+mn-lt"/>
            </a:endParaRPr>
          </a:p>
          <a:p>
            <a:pPr marL="0" indent="0">
              <a:buNone/>
            </a:pPr>
            <a:r>
              <a:rPr lang="en-US" sz="1600" i="0" dirty="0" smtClean="0">
                <a:latin typeface="+mn-lt"/>
              </a:rPr>
              <a:t>CHALLENGES</a:t>
            </a:r>
            <a:r>
              <a:rPr lang="en-US" sz="1400" b="0" i="0" dirty="0" smtClean="0">
                <a:latin typeface="+mn-lt"/>
              </a:rPr>
              <a:t>:</a:t>
            </a:r>
          </a:p>
          <a:p>
            <a:r>
              <a:rPr lang="en-US" sz="1400" b="0" i="0" dirty="0">
                <a:latin typeface="+mn-lt"/>
              </a:rPr>
              <a:t>No cross-referencing system = no way to track </a:t>
            </a:r>
            <a:r>
              <a:rPr lang="en-US" sz="1400" b="0" i="0" dirty="0" smtClean="0">
                <a:latin typeface="+mn-lt"/>
              </a:rPr>
              <a:t>or update evidence </a:t>
            </a:r>
            <a:r>
              <a:rPr lang="en-US" sz="1400" b="0" i="0" dirty="0">
                <a:latin typeface="+mn-lt"/>
              </a:rPr>
              <a:t>used across multiple </a:t>
            </a:r>
            <a:r>
              <a:rPr lang="en-US" sz="1400" b="0" i="0" dirty="0" smtClean="0">
                <a:latin typeface="+mn-lt"/>
              </a:rPr>
              <a:t> reports</a:t>
            </a:r>
            <a:endParaRPr lang="en-US" sz="1400" b="0" i="0" dirty="0">
              <a:latin typeface="+mn-lt"/>
            </a:endParaRPr>
          </a:p>
          <a:p>
            <a:r>
              <a:rPr lang="en-US" sz="1400" b="0" i="0" dirty="0" smtClean="0">
                <a:latin typeface="+mn-lt"/>
              </a:rPr>
              <a:t>New </a:t>
            </a:r>
            <a:r>
              <a:rPr lang="en-US" sz="1400" b="0" i="0" dirty="0">
                <a:latin typeface="+mn-lt"/>
              </a:rPr>
              <a:t>ACCJC requirements: evidence MUST be provided electronically </a:t>
            </a:r>
          </a:p>
          <a:p>
            <a:r>
              <a:rPr lang="en-US" sz="1400" b="0" i="0" dirty="0" smtClean="0">
                <a:latin typeface="+mn-lt"/>
              </a:rPr>
              <a:t>Huge </a:t>
            </a:r>
            <a:r>
              <a:rPr lang="en-US" sz="1400" b="0" i="0" dirty="0">
                <a:latin typeface="+mn-lt"/>
              </a:rPr>
              <a:t>file management (logistical) </a:t>
            </a:r>
            <a:r>
              <a:rPr lang="en-US" sz="1400" b="0" i="0" dirty="0" smtClean="0">
                <a:latin typeface="+mn-lt"/>
              </a:rPr>
              <a:t>problem</a:t>
            </a:r>
          </a:p>
          <a:p>
            <a:r>
              <a:rPr lang="en-US" sz="1400" b="0" i="0" dirty="0" smtClean="0">
                <a:latin typeface="+mn-lt"/>
              </a:rPr>
              <a:t>We were used to telling a story, then using the evidence to support that story. Now the evidence itself became the story. </a:t>
            </a:r>
            <a:endParaRPr lang="en-US" sz="1400" b="0" i="0" dirty="0">
              <a:latin typeface="+mn-lt"/>
            </a:endParaRPr>
          </a:p>
          <a:p>
            <a:pPr marL="0" indent="0">
              <a:buNone/>
            </a:pPr>
            <a:r>
              <a:rPr lang="en-US" sz="1600" i="0" dirty="0" smtClean="0">
                <a:latin typeface="+mn-lt"/>
              </a:rPr>
              <a:t>INSIGHTS</a:t>
            </a:r>
            <a:r>
              <a:rPr lang="en-US" sz="1400" i="0" dirty="0" smtClean="0">
                <a:latin typeface="+mn-lt"/>
              </a:rPr>
              <a:t>: </a:t>
            </a:r>
          </a:p>
          <a:p>
            <a:pPr marL="0" indent="0">
              <a:buNone/>
            </a:pPr>
            <a:r>
              <a:rPr lang="en-US" sz="1400" b="0" i="0" dirty="0" smtClean="0">
                <a:latin typeface="+mn-lt"/>
              </a:rPr>
              <a:t>Recognize that little we’d done before would work in this new context </a:t>
            </a:r>
          </a:p>
          <a:p>
            <a:pPr marL="0" indent="0">
              <a:buNone/>
            </a:pPr>
            <a:r>
              <a:rPr lang="en-US" sz="1400" b="0" i="0" dirty="0" smtClean="0">
                <a:latin typeface="+mn-lt"/>
              </a:rPr>
              <a:t>We work as a synchronized system across all standards and colleges, NOT </a:t>
            </a:r>
            <a:r>
              <a:rPr lang="en-US" sz="1400" b="0" i="0" dirty="0" err="1" smtClean="0">
                <a:latin typeface="+mn-lt"/>
              </a:rPr>
              <a:t>silo’d</a:t>
            </a:r>
            <a:r>
              <a:rPr lang="en-US" sz="1400" b="0" i="0" dirty="0" smtClean="0">
                <a:latin typeface="+mn-lt"/>
              </a:rPr>
              <a:t> out by standards , roles or titles</a:t>
            </a:r>
          </a:p>
          <a:p>
            <a:pPr marL="0" indent="0">
              <a:buNone/>
            </a:pPr>
            <a:r>
              <a:rPr lang="en-US" sz="1400" b="0" i="0" dirty="0" smtClean="0">
                <a:latin typeface="+mn-lt"/>
              </a:rPr>
              <a:t>Took at hard look at our systems, documentation and processes</a:t>
            </a:r>
          </a:p>
          <a:p>
            <a:pPr marL="0" indent="0">
              <a:buNone/>
            </a:pPr>
            <a:r>
              <a:rPr lang="en-US" sz="1400" b="0" i="0" dirty="0" smtClean="0">
                <a:latin typeface="+mn-lt"/>
              </a:rPr>
              <a:t>Found plenty of room for improvement (good!) but no framework to move it all forward in a logical fashion (not so good) </a:t>
            </a:r>
            <a:endParaRPr lang="en-US" sz="1400"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0663033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F6F13D-F0A3-46C2-B698-AB3A8038C3A8}" type="slidenum">
              <a:rPr lang="en-US" smtClean="0">
                <a:solidFill>
                  <a:prstClr val="black">
                    <a:tint val="75000"/>
                  </a:prstClr>
                </a:solidFill>
              </a:rPr>
              <a:pPr/>
              <a:t>26</a:t>
            </a:fld>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325" y="312355"/>
            <a:ext cx="8402961" cy="630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3842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50878" y="1825625"/>
            <a:ext cx="10302922" cy="4351338"/>
          </a:xfrm>
        </p:spPr>
        <p:txBody>
          <a:bodyPr/>
          <a:lstStyle/>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a:solidFill>
                <a:prstClr val="black">
                  <a:tint val="75000"/>
                </a:prst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5" y="764275"/>
            <a:ext cx="9450316" cy="545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3088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F6F13D-F0A3-46C2-B698-AB3A8038C3A8}" type="slidenum">
              <a:rPr lang="en-US" smtClean="0">
                <a:solidFill>
                  <a:prstClr val="black">
                    <a:tint val="75000"/>
                  </a:prstClr>
                </a:solidFill>
              </a:rPr>
              <a:pPr/>
              <a:t>28</a:t>
            </a:fld>
            <a:endParaRPr lang="en-US">
              <a:solidFill>
                <a:prstClr val="black">
                  <a:tint val="75000"/>
                </a:prst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496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F6F13D-F0A3-46C2-B698-AB3A8038C3A8}" type="slidenum">
              <a:rPr lang="en-US" smtClean="0">
                <a:solidFill>
                  <a:prstClr val="black">
                    <a:tint val="75000"/>
                  </a:prstClr>
                </a:solidFill>
              </a:rPr>
              <a:pPr/>
              <a:t>29</a:t>
            </a:fld>
            <a:endParaRPr lang="en-US">
              <a:solidFill>
                <a:prstClr val="black">
                  <a:tint val="75000"/>
                </a:prstClr>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07" r="20896"/>
          <a:stretch/>
        </p:blipFill>
        <p:spPr bwMode="auto">
          <a:xfrm>
            <a:off x="3739486" y="381000"/>
            <a:ext cx="47221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2727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Standard IV – Leadership and Governance</a:t>
            </a:r>
            <a:endParaRPr lang="en-US"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3</a:t>
            </a:fld>
            <a:endParaRPr lang="en-US" dirty="0"/>
          </a:p>
        </p:txBody>
      </p:sp>
      <p:sp>
        <p:nvSpPr>
          <p:cNvPr id="5" name="Content Placeholder 4"/>
          <p:cNvSpPr>
            <a:spLocks noGrp="1"/>
          </p:cNvSpPr>
          <p:nvPr>
            <p:ph idx="1"/>
          </p:nvPr>
        </p:nvSpPr>
        <p:spPr/>
        <p:txBody>
          <a:bodyPr/>
          <a:lstStyle/>
          <a:p>
            <a:pPr marL="0" indent="0" algn="ctr">
              <a:spcBef>
                <a:spcPts val="0"/>
              </a:spcBef>
              <a:buNone/>
            </a:pPr>
            <a:endParaRPr lang="en-US" b="0" i="0" dirty="0">
              <a:latin typeface="+mn-lt"/>
            </a:endParaRPr>
          </a:p>
          <a:p>
            <a:pPr>
              <a:lnSpc>
                <a:spcPct val="150000"/>
              </a:lnSpc>
              <a:spcBef>
                <a:spcPts val="0"/>
              </a:spcBef>
            </a:pPr>
            <a:r>
              <a:rPr lang="en-US" sz="3200" b="0" i="0" dirty="0" smtClean="0">
                <a:solidFill>
                  <a:schemeClr val="tx1"/>
                </a:solidFill>
                <a:latin typeface="+mn-lt"/>
              </a:rPr>
              <a:t>Standard IV.A  </a:t>
            </a:r>
            <a:r>
              <a:rPr lang="en-US" sz="3200" b="0" i="0" dirty="0">
                <a:solidFill>
                  <a:schemeClr val="tx1"/>
                </a:solidFill>
                <a:latin typeface="+mn-lt"/>
              </a:rPr>
              <a:t>Decision-Making Roles and Processes</a:t>
            </a:r>
          </a:p>
          <a:p>
            <a:pPr>
              <a:lnSpc>
                <a:spcPct val="150000"/>
              </a:lnSpc>
              <a:spcBef>
                <a:spcPts val="0"/>
              </a:spcBef>
            </a:pPr>
            <a:r>
              <a:rPr lang="en-US" sz="3200" b="0" i="0" dirty="0" smtClean="0">
                <a:latin typeface="+mn-lt"/>
              </a:rPr>
              <a:t>Standard IV.B  </a:t>
            </a:r>
            <a:r>
              <a:rPr lang="en-US" sz="3200" b="0" i="0" dirty="0">
                <a:latin typeface="+mn-lt"/>
              </a:rPr>
              <a:t>Chief Executive Officer</a:t>
            </a:r>
          </a:p>
          <a:p>
            <a:pPr>
              <a:lnSpc>
                <a:spcPct val="150000"/>
              </a:lnSpc>
              <a:spcBef>
                <a:spcPts val="0"/>
              </a:spcBef>
            </a:pPr>
            <a:r>
              <a:rPr lang="en-US" sz="3200" b="0" i="0" dirty="0" smtClean="0">
                <a:latin typeface="+mn-lt"/>
              </a:rPr>
              <a:t>Standard IV.C  </a:t>
            </a:r>
            <a:r>
              <a:rPr lang="en-US" sz="3200" b="0" i="0" dirty="0">
                <a:latin typeface="+mn-lt"/>
              </a:rPr>
              <a:t>Governing Board</a:t>
            </a:r>
          </a:p>
          <a:p>
            <a:pPr>
              <a:lnSpc>
                <a:spcPct val="150000"/>
              </a:lnSpc>
              <a:spcBef>
                <a:spcPts val="0"/>
              </a:spcBef>
            </a:pPr>
            <a:r>
              <a:rPr lang="en-US" sz="3200" b="0" i="0" dirty="0" smtClean="0">
                <a:latin typeface="+mn-lt"/>
              </a:rPr>
              <a:t>Standard IV.D  </a:t>
            </a:r>
            <a:r>
              <a:rPr lang="en-US" sz="3200" b="0" i="0" dirty="0">
                <a:latin typeface="+mn-lt"/>
              </a:rPr>
              <a:t>Multi-College Districts or Systems </a:t>
            </a:r>
          </a:p>
          <a:p>
            <a:endParaRPr lang="en-US" i="0" dirty="0"/>
          </a:p>
        </p:txBody>
      </p:sp>
    </p:spTree>
    <p:extLst>
      <p:ext uri="{BB962C8B-B14F-4D97-AF65-F5344CB8AC3E}">
        <p14:creationId xmlns:p14="http://schemas.microsoft.com/office/powerpoint/2010/main" val="22847736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Standard IV.D – What We Found  </a:t>
            </a:r>
            <a:endParaRPr lang="en-US" i="0" dirty="0">
              <a:latin typeface="+mn-lt"/>
            </a:endParaRPr>
          </a:p>
        </p:txBody>
      </p:sp>
      <p:sp>
        <p:nvSpPr>
          <p:cNvPr id="3" name="Content Placeholder 2"/>
          <p:cNvSpPr>
            <a:spLocks noGrp="1"/>
          </p:cNvSpPr>
          <p:nvPr>
            <p:ph idx="1"/>
          </p:nvPr>
        </p:nvSpPr>
        <p:spPr>
          <a:xfrm>
            <a:off x="285750" y="1825625"/>
            <a:ext cx="11639550" cy="4351338"/>
          </a:xfrm>
        </p:spPr>
        <p:txBody>
          <a:bodyPr>
            <a:normAutofit/>
          </a:bodyPr>
          <a:lstStyle/>
          <a:p>
            <a:r>
              <a:rPr lang="en-US" b="0" i="0" dirty="0" smtClean="0">
                <a:latin typeface="+mn-lt"/>
              </a:rPr>
              <a:t>Board engagement is critical – Institutional Effectiveness and Student Success Committee set an “accreditation-centric” agenda, visiting 5 colleges in 2014 and all 9 in 2015 </a:t>
            </a:r>
          </a:p>
          <a:p>
            <a:r>
              <a:rPr lang="en-US" b="0" i="0" dirty="0" smtClean="0">
                <a:latin typeface="+mn-lt"/>
              </a:rPr>
              <a:t>Functional Area maps for Board and Chancellor to show clear delineation of responsibility</a:t>
            </a:r>
          </a:p>
          <a:p>
            <a:r>
              <a:rPr lang="en-US" b="0" i="0" dirty="0" smtClean="0">
                <a:latin typeface="+mn-lt"/>
              </a:rPr>
              <a:t>Instituted a regular newsletter – communication, direction, shared vision, educational excellence </a:t>
            </a:r>
          </a:p>
          <a:p>
            <a:r>
              <a:rPr lang="en-US" b="0" i="0" dirty="0" smtClean="0">
                <a:latin typeface="+mn-lt"/>
              </a:rPr>
              <a:t>Direct outreach to other governance committees – District Budget Committee, Technology Committee – to encourage alignment with District Strategic Plan and ACCJC standards; document points of mutual contact and decision making</a:t>
            </a:r>
          </a:p>
          <a:p>
            <a:r>
              <a:rPr lang="en-US" b="0" i="0" dirty="0" smtClean="0">
                <a:latin typeface="+mn-lt"/>
              </a:rPr>
              <a:t>Revised biennial student survey; created crosswalk w/ACCJC standards, SLO’s</a:t>
            </a:r>
          </a:p>
          <a:p>
            <a:endParaRPr lang="en-US" b="0" i="0" dirty="0" smtClean="0">
              <a:latin typeface="+mn-lt"/>
            </a:endParaRPr>
          </a:p>
          <a:p>
            <a:endParaRPr lang="en-US" b="0" i="0" dirty="0" smtClean="0">
              <a:latin typeface="+mn-lt"/>
            </a:endParaRPr>
          </a:p>
          <a:p>
            <a:endParaRPr lang="en-US" b="0" i="0" dirty="0" smtClean="0">
              <a:latin typeface="+mn-lt"/>
            </a:endParaRPr>
          </a:p>
          <a:p>
            <a:endParaRPr lang="en-US" b="0" i="0" dirty="0" smtClean="0">
              <a:latin typeface="+mn-lt"/>
            </a:endParaRPr>
          </a:p>
          <a:p>
            <a:endParaRPr lang="en-US"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064585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F6F13D-F0A3-46C2-B698-AB3A8038C3A8}" type="slidenum">
              <a:rPr lang="en-US" smtClean="0">
                <a:solidFill>
                  <a:prstClr val="black">
                    <a:tint val="75000"/>
                  </a:prstClr>
                </a:solidFill>
              </a:rPr>
              <a:pPr/>
              <a:t>31</a:t>
            </a:fld>
            <a:endParaRPr lang="en-US">
              <a:solidFill>
                <a:prstClr val="black">
                  <a:tint val="75000"/>
                </a:prstClr>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07" r="21063"/>
          <a:stretch/>
        </p:blipFill>
        <p:spPr bwMode="auto">
          <a:xfrm>
            <a:off x="3739487" y="381000"/>
            <a:ext cx="4708478"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676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F6F13D-F0A3-46C2-B698-AB3A8038C3A8}" type="slidenum">
              <a:rPr lang="en-US" smtClean="0">
                <a:solidFill>
                  <a:prstClr val="black">
                    <a:tint val="75000"/>
                  </a:prstClr>
                </a:solidFill>
              </a:rPr>
              <a:pPr/>
              <a:t>32</a:t>
            </a:fld>
            <a:endParaRPr lang="en-US">
              <a:solidFill>
                <a:prstClr val="black">
                  <a:tint val="75000"/>
                </a:prstClr>
              </a:solidFill>
            </a:endParaRPr>
          </a:p>
        </p:txBody>
      </p:sp>
      <p:sp>
        <p:nvSpPr>
          <p:cNvPr id="5" name="Rectangle 4"/>
          <p:cNvSpPr/>
          <p:nvPr/>
        </p:nvSpPr>
        <p:spPr>
          <a:xfrm>
            <a:off x="5028240" y="3244334"/>
            <a:ext cx="2135520" cy="369332"/>
          </a:xfrm>
          <a:prstGeom prst="rect">
            <a:avLst/>
          </a:prstGeom>
        </p:spPr>
        <p:txBody>
          <a:bodyPr wrap="none">
            <a:spAutoFit/>
          </a:bodyPr>
          <a:lstStyle/>
          <a:p>
            <a:pPr lvl="0" algn="ctr"/>
            <a:r>
              <a:rPr lang="en-US" b="1" dirty="0">
                <a:solidFill>
                  <a:prstClr val="white"/>
                </a:solidFill>
                <a:latin typeface="Georgia" panose="02040502050405020303" pitchFamily="18" charset="0"/>
              </a:rPr>
              <a:t>Survey Question</a:t>
            </a:r>
          </a:p>
        </p:txBody>
      </p:sp>
      <p:graphicFrame>
        <p:nvGraphicFramePr>
          <p:cNvPr id="8" name="Content Placeholder 5"/>
          <p:cNvGraphicFramePr>
            <a:graphicFrameLocks/>
          </p:cNvGraphicFramePr>
          <p:nvPr>
            <p:extLst>
              <p:ext uri="{D42A27DB-BD31-4B8C-83A1-F6EECF244321}">
                <p14:modId xmlns:p14="http://schemas.microsoft.com/office/powerpoint/2010/main" val="1764877213"/>
              </p:ext>
            </p:extLst>
          </p:nvPr>
        </p:nvGraphicFramePr>
        <p:xfrm>
          <a:off x="1069075" y="1559256"/>
          <a:ext cx="9535236" cy="4437697"/>
        </p:xfrm>
        <a:graphic>
          <a:graphicData uri="http://schemas.openxmlformats.org/drawingml/2006/table">
            <a:tbl>
              <a:tblPr firstRow="1" bandRow="1">
                <a:tableStyleId>{5C22544A-7EE6-4342-B048-85BDC9FD1C3A}</a:tableStyleId>
              </a:tblPr>
              <a:tblGrid>
                <a:gridCol w="5181600"/>
                <a:gridCol w="4353636"/>
              </a:tblGrid>
              <a:tr h="370840">
                <a:tc>
                  <a:txBody>
                    <a:bodyPr/>
                    <a:lstStyle/>
                    <a:p>
                      <a:pPr algn="ctr"/>
                      <a:r>
                        <a:rPr lang="en-US" sz="1800" baseline="0" dirty="0" smtClean="0">
                          <a:latin typeface="Georgia" panose="02040502050405020303" pitchFamily="18" charset="0"/>
                        </a:rPr>
                        <a:t>Survey Question</a:t>
                      </a:r>
                      <a:endParaRPr lang="en-US" sz="1800" dirty="0">
                        <a:latin typeface="Georgia" panose="02040502050405020303" pitchFamily="18" charset="0"/>
                      </a:endParaRPr>
                    </a:p>
                  </a:txBody>
                  <a:tcPr/>
                </a:tc>
                <a:tc>
                  <a:txBody>
                    <a:bodyPr/>
                    <a:lstStyle/>
                    <a:p>
                      <a:pPr algn="ctr"/>
                      <a:r>
                        <a:rPr lang="en-US" sz="1800" dirty="0" smtClean="0">
                          <a:latin typeface="Georgia" panose="02040502050405020303" pitchFamily="18" charset="0"/>
                        </a:rPr>
                        <a:t>Accreditation</a:t>
                      </a:r>
                      <a:r>
                        <a:rPr lang="en-US" sz="1800" baseline="0" dirty="0" smtClean="0">
                          <a:latin typeface="Georgia" panose="02040502050405020303" pitchFamily="18" charset="0"/>
                        </a:rPr>
                        <a:t> </a:t>
                      </a:r>
                      <a:r>
                        <a:rPr lang="en-US" sz="1800" dirty="0" smtClean="0">
                          <a:latin typeface="Georgia" panose="02040502050405020303" pitchFamily="18" charset="0"/>
                        </a:rPr>
                        <a:t>Standard</a:t>
                      </a:r>
                      <a:endParaRPr lang="en-US" sz="1800" dirty="0">
                        <a:latin typeface="Georgia" panose="02040502050405020303" pitchFamily="18" charset="0"/>
                      </a:endParaRPr>
                    </a:p>
                  </a:txBody>
                  <a:tcPr/>
                </a:tc>
              </a:tr>
              <a:tr h="272097">
                <a:tc>
                  <a:txBody>
                    <a:bodyPr/>
                    <a:lstStyle/>
                    <a:p>
                      <a:pPr algn="l"/>
                      <a:r>
                        <a:rPr lang="en-US" sz="1300" baseline="0" dirty="0" smtClean="0">
                          <a:latin typeface="Georgia" panose="02040502050405020303" pitchFamily="18" charset="0"/>
                        </a:rPr>
                        <a:t>I am familiar with the mission statement of this college</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I.A Mission</a:t>
                      </a:r>
                      <a:endParaRPr lang="en-US" sz="1300" baseline="0" dirty="0">
                        <a:latin typeface="Georgia" panose="02040502050405020303" pitchFamily="18" charset="0"/>
                      </a:endParaRPr>
                    </a:p>
                  </a:txBody>
                  <a:tcPr/>
                </a:tc>
              </a:tr>
              <a:tr h="302577">
                <a:tc>
                  <a:txBody>
                    <a:bodyPr/>
                    <a:lstStyle/>
                    <a:p>
                      <a:pPr algn="l"/>
                      <a:r>
                        <a:rPr lang="en-US" sz="1300" baseline="0" dirty="0" smtClean="0">
                          <a:latin typeface="Georgia" panose="02040502050405020303" pitchFamily="18" charset="0"/>
                        </a:rPr>
                        <a:t>I am aware of the intended learning outcomes of this college</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I.B Academic Quality</a:t>
                      </a:r>
                      <a:endParaRPr lang="en-US" sz="1300" baseline="0" dirty="0">
                        <a:latin typeface="Georgia" panose="02040502050405020303" pitchFamily="18" charset="0"/>
                      </a:endParaRPr>
                    </a:p>
                  </a:txBody>
                  <a:tcPr/>
                </a:tc>
              </a:tr>
              <a:tr h="370840">
                <a:tc>
                  <a:txBody>
                    <a:bodyPr/>
                    <a:lstStyle/>
                    <a:p>
                      <a:pPr algn="l"/>
                      <a:r>
                        <a:rPr lang="en-US" sz="1300" baseline="0" dirty="0" smtClean="0">
                          <a:latin typeface="Georgia" panose="02040502050405020303" pitchFamily="18" charset="0"/>
                        </a:rPr>
                        <a:t>I know where to find information on: Student success rates for this college and my program</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I.B Institutional Effectiveness</a:t>
                      </a:r>
                      <a:endParaRPr lang="en-US" sz="1300" baseline="0" dirty="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The policies and penalties for cheating are clear and enforced</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I.C Institutional Integrity</a:t>
                      </a:r>
                      <a:endParaRPr lang="en-US" sz="1300" baseline="0" dirty="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Course syllabi are followed</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II.A Instructional Programs</a:t>
                      </a:r>
                      <a:endParaRPr lang="en-US" sz="1300" baseline="0" dirty="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Equipment and labs are adequate and up-to-date</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II.B Library and Learning Support Services</a:t>
                      </a:r>
                      <a:endParaRPr lang="en-US" sz="1300" baseline="0" dirty="0">
                        <a:latin typeface="Georgia" panose="02040502050405020303" pitchFamily="18" charset="0"/>
                      </a:endParaRPr>
                    </a:p>
                  </a:txBody>
                  <a:tcPr/>
                </a:tc>
              </a:tr>
              <a:tr h="370840">
                <a:tc>
                  <a:txBody>
                    <a:bodyPr/>
                    <a:lstStyle/>
                    <a:p>
                      <a:pPr algn="l"/>
                      <a:r>
                        <a:rPr lang="en-US" sz="1300" baseline="0" dirty="0" smtClean="0">
                          <a:latin typeface="Georgia" panose="02040502050405020303" pitchFamily="18" charset="0"/>
                        </a:rPr>
                        <a:t>Have you been able to follow the recommended list of courses in your Educational Plan?</a:t>
                      </a:r>
                      <a:endParaRPr lang="en-US" sz="1300" baseline="0" dirty="0">
                        <a:latin typeface="Georgia" panose="020405020504050203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dk1"/>
                          </a:solidFill>
                          <a:effectLst/>
                          <a:latin typeface="Georgia" panose="02040502050405020303" pitchFamily="18" charset="0"/>
                          <a:ea typeface="+mn-ea"/>
                          <a:cs typeface="+mn-cs"/>
                        </a:rPr>
                        <a:t>II.C Student Support Services</a:t>
                      </a:r>
                      <a:endParaRPr lang="en-US" sz="1300" baseline="0" dirty="0" smtClean="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I receive excellent instruction in most of my courses</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III.A Human Resources</a:t>
                      </a:r>
                      <a:endParaRPr lang="en-US" sz="1300" baseline="0" dirty="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Campus buildings are clean and well maintained</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III.B Physical Resources</a:t>
                      </a:r>
                      <a:endParaRPr lang="en-US" sz="1300" baseline="0" dirty="0">
                        <a:latin typeface="Georgia" panose="02040502050405020303" pitchFamily="18" charset="0"/>
                      </a:endParaRPr>
                    </a:p>
                  </a:txBody>
                  <a:tcPr/>
                </a:tc>
              </a:tr>
              <a:tr h="304800">
                <a:tc>
                  <a:txBody>
                    <a:bodyPr/>
                    <a:lstStyle/>
                    <a:p>
                      <a:pPr algn="l"/>
                      <a:r>
                        <a:rPr lang="en-US" sz="1300" baseline="0" dirty="0" smtClean="0">
                          <a:latin typeface="Georgia" panose="02040502050405020303" pitchFamily="18" charset="0"/>
                        </a:rPr>
                        <a:t>I know who to contact if I have a problem with my LACCD email account</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III.C Technology Resources</a:t>
                      </a:r>
                      <a:endParaRPr lang="en-US" sz="1300" baseline="0" dirty="0">
                        <a:latin typeface="Georgia" panose="02040502050405020303" pitchFamily="18" charset="0"/>
                      </a:endParaRPr>
                    </a:p>
                  </a:txBody>
                  <a:tcPr/>
                </a:tc>
              </a:tr>
              <a:tr h="370840">
                <a:tc>
                  <a:txBody>
                    <a:bodyPr/>
                    <a:lstStyle/>
                    <a:p>
                      <a:pPr algn="l"/>
                      <a:r>
                        <a:rPr lang="en-US" sz="1300" kern="1200" baseline="0" dirty="0" smtClean="0">
                          <a:solidFill>
                            <a:schemeClr val="dk1"/>
                          </a:solidFill>
                          <a:effectLst/>
                          <a:latin typeface="Georgia" panose="02040502050405020303" pitchFamily="18" charset="0"/>
                          <a:ea typeface="+mn-ea"/>
                          <a:cs typeface="+mn-cs"/>
                        </a:rPr>
                        <a:t>Student needs are taken into consideration by this college when making decisions</a:t>
                      </a:r>
                      <a:endParaRPr lang="en-US" sz="1300" baseline="0" dirty="0">
                        <a:latin typeface="Georgia" panose="02040502050405020303" pitchFamily="18" charset="0"/>
                      </a:endParaRPr>
                    </a:p>
                  </a:txBody>
                  <a:tcPr/>
                </a:tc>
                <a:tc>
                  <a:txBody>
                    <a:bodyPr/>
                    <a:lstStyle/>
                    <a:p>
                      <a:pPr algn="ctr"/>
                      <a:r>
                        <a:rPr lang="en-US" sz="1300" kern="1200" baseline="0" dirty="0" smtClean="0">
                          <a:solidFill>
                            <a:schemeClr val="dk1"/>
                          </a:solidFill>
                          <a:effectLst/>
                          <a:latin typeface="Georgia" panose="02040502050405020303" pitchFamily="18" charset="0"/>
                          <a:ea typeface="+mn-ea"/>
                          <a:cs typeface="+mn-cs"/>
                        </a:rPr>
                        <a:t>IV.A Decision-Making Roles and Processes</a:t>
                      </a:r>
                      <a:endParaRPr lang="en-US" sz="1300" baseline="0"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1399510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Resources</a:t>
            </a:r>
            <a:endParaRPr lang="en-US" i="0" dirty="0">
              <a:latin typeface="+mn-lt"/>
            </a:endParaRPr>
          </a:p>
        </p:txBody>
      </p:sp>
      <p:sp>
        <p:nvSpPr>
          <p:cNvPr id="3" name="Content Placeholder 2"/>
          <p:cNvSpPr>
            <a:spLocks noGrp="1"/>
          </p:cNvSpPr>
          <p:nvPr>
            <p:ph idx="1"/>
          </p:nvPr>
        </p:nvSpPr>
        <p:spPr/>
        <p:txBody>
          <a:bodyPr>
            <a:normAutofit fontScale="85000" lnSpcReduction="20000"/>
          </a:bodyPr>
          <a:lstStyle/>
          <a:p>
            <a:r>
              <a:rPr lang="en-US" b="0" i="0" dirty="0" smtClean="0">
                <a:latin typeface="+mn-lt"/>
              </a:rPr>
              <a:t>ACCJC Eligibility Requirements, Standards</a:t>
            </a:r>
            <a:r>
              <a:rPr lang="en-US" b="0" i="0" dirty="0">
                <a:latin typeface="+mn-lt"/>
              </a:rPr>
              <a:t>, Guides </a:t>
            </a:r>
            <a:r>
              <a:rPr lang="en-US" b="0" i="0" dirty="0">
                <a:latin typeface="+mn-lt"/>
                <a:hlinkClick r:id="rId2"/>
              </a:rPr>
              <a:t>http://</a:t>
            </a:r>
            <a:r>
              <a:rPr lang="en-US" b="0" i="0" dirty="0" smtClean="0">
                <a:latin typeface="+mn-lt"/>
                <a:hlinkClick r:id="rId2"/>
              </a:rPr>
              <a:t>www.accjc.org</a:t>
            </a:r>
            <a:endParaRPr lang="en-US" b="0" i="0" smtClean="0">
              <a:latin typeface="+mn-lt"/>
            </a:endParaRPr>
          </a:p>
          <a:p>
            <a:pPr marL="0" indent="0">
              <a:buNone/>
            </a:pPr>
            <a:endParaRPr lang="en-US" b="0" i="0">
              <a:latin typeface="+mn-lt"/>
            </a:endParaRPr>
          </a:p>
          <a:p>
            <a:r>
              <a:rPr lang="en-US" b="0" i="0" dirty="0" smtClean="0">
                <a:latin typeface="+mn-lt"/>
              </a:rPr>
              <a:t>Examples </a:t>
            </a:r>
            <a:r>
              <a:rPr lang="en-US" b="0" i="0" dirty="0">
                <a:latin typeface="+mn-lt"/>
              </a:rPr>
              <a:t>of Integrated Planning and Governance Handbooks</a:t>
            </a:r>
          </a:p>
          <a:p>
            <a:pPr lvl="1"/>
            <a:r>
              <a:rPr lang="en-US" dirty="0">
                <a:latin typeface="+mn-lt"/>
              </a:rPr>
              <a:t>Los Angeles City College </a:t>
            </a:r>
            <a:r>
              <a:rPr lang="en-US" dirty="0">
                <a:latin typeface="+mn-lt"/>
                <a:hlinkClick r:id="rId3"/>
              </a:rPr>
              <a:t>http://bit.ly/1Qeu0Fb</a:t>
            </a:r>
            <a:endParaRPr lang="en-US" dirty="0">
              <a:latin typeface="+mn-lt"/>
            </a:endParaRPr>
          </a:p>
          <a:p>
            <a:pPr lvl="1"/>
            <a:r>
              <a:rPr lang="en-US" dirty="0">
                <a:latin typeface="+mn-lt"/>
              </a:rPr>
              <a:t>Cuesta College </a:t>
            </a:r>
            <a:r>
              <a:rPr lang="en-US" dirty="0">
                <a:latin typeface="+mn-lt"/>
                <a:hlinkClick r:id="rId4"/>
              </a:rPr>
              <a:t>http://</a:t>
            </a:r>
            <a:r>
              <a:rPr lang="en-US" dirty="0" smtClean="0">
                <a:latin typeface="+mn-lt"/>
                <a:hlinkClick r:id="rId4"/>
              </a:rPr>
              <a:t>bit.ly/1Qeu8om</a:t>
            </a:r>
            <a:endParaRPr lang="en-US" dirty="0" smtClean="0">
              <a:latin typeface="+mn-lt"/>
            </a:endParaRPr>
          </a:p>
          <a:p>
            <a:pPr lvl="1"/>
            <a:r>
              <a:rPr lang="en-US" dirty="0">
                <a:latin typeface="+mn-lt"/>
              </a:rPr>
              <a:t>Rancho Santiago CCD </a:t>
            </a:r>
            <a:r>
              <a:rPr lang="en-US" dirty="0">
                <a:latin typeface="+mn-lt"/>
                <a:hlinkClick r:id="rId5"/>
              </a:rPr>
              <a:t>http://</a:t>
            </a:r>
            <a:r>
              <a:rPr lang="en-US" dirty="0" smtClean="0">
                <a:latin typeface="+mn-lt"/>
                <a:hlinkClick r:id="rId5"/>
              </a:rPr>
              <a:t>bit.ly/1XqvkVa</a:t>
            </a:r>
            <a:endParaRPr lang="en-US" dirty="0" smtClean="0">
              <a:latin typeface="+mn-lt"/>
            </a:endParaRPr>
          </a:p>
          <a:p>
            <a:pPr lvl="1"/>
            <a:r>
              <a:rPr lang="en-US" dirty="0">
                <a:latin typeface="+mn-lt"/>
              </a:rPr>
              <a:t>Santiago Canyon College </a:t>
            </a:r>
            <a:r>
              <a:rPr lang="en-US" dirty="0">
                <a:latin typeface="+mn-lt"/>
                <a:hlinkClick r:id="rId6"/>
              </a:rPr>
              <a:t>http://</a:t>
            </a:r>
            <a:r>
              <a:rPr lang="en-US" dirty="0" smtClean="0">
                <a:latin typeface="+mn-lt"/>
                <a:hlinkClick r:id="rId6"/>
              </a:rPr>
              <a:t>bit.ly/1Wk4mgO</a:t>
            </a:r>
            <a:endParaRPr lang="en-US" dirty="0" smtClean="0">
              <a:latin typeface="+mn-lt"/>
            </a:endParaRPr>
          </a:p>
          <a:p>
            <a:pPr lvl="1"/>
            <a:r>
              <a:rPr lang="en-US" dirty="0">
                <a:latin typeface="+mn-lt"/>
              </a:rPr>
              <a:t>Santa Ana College </a:t>
            </a:r>
            <a:r>
              <a:rPr lang="en-US" dirty="0">
                <a:latin typeface="+mn-lt"/>
                <a:hlinkClick r:id="rId7"/>
              </a:rPr>
              <a:t>http://</a:t>
            </a:r>
            <a:r>
              <a:rPr lang="en-US" dirty="0" smtClean="0">
                <a:latin typeface="+mn-lt"/>
                <a:hlinkClick r:id="rId7"/>
              </a:rPr>
              <a:t>bit.ly/1PKagUi</a:t>
            </a:r>
            <a:endParaRPr lang="en-US" dirty="0" smtClean="0">
              <a:latin typeface="+mn-lt"/>
            </a:endParaRPr>
          </a:p>
          <a:p>
            <a:endParaRPr lang="en-US" b="0" i="0" dirty="0" smtClean="0">
              <a:latin typeface="+mn-lt"/>
            </a:endParaRPr>
          </a:p>
          <a:p>
            <a:r>
              <a:rPr lang="en-US" b="0" i="0" dirty="0" smtClean="0">
                <a:latin typeface="+mn-lt"/>
              </a:rPr>
              <a:t>LACC Committee Annual Assessment Template </a:t>
            </a:r>
            <a:r>
              <a:rPr lang="en-US" b="0" i="0" dirty="0">
                <a:latin typeface="+mn-lt"/>
                <a:hlinkClick r:id="rId8"/>
              </a:rPr>
              <a:t>http://bit.ly/</a:t>
            </a:r>
            <a:r>
              <a:rPr lang="en-US" b="0" i="0" dirty="0" smtClean="0">
                <a:latin typeface="+mn-lt"/>
                <a:hlinkClick r:id="rId8"/>
              </a:rPr>
              <a:t>1TlIkvX</a:t>
            </a:r>
            <a:endParaRPr lang="en-US" b="0" i="0" dirty="0">
              <a:latin typeface="+mn-lt"/>
            </a:endParaRPr>
          </a:p>
          <a:p>
            <a:endParaRPr lang="en-US" b="0" i="0" dirty="0" smtClean="0">
              <a:latin typeface="+mn-lt"/>
            </a:endParaRPr>
          </a:p>
          <a:p>
            <a:r>
              <a:rPr lang="en-US" b="0" i="0" dirty="0" smtClean="0">
                <a:latin typeface="+mn-lt"/>
              </a:rPr>
              <a:t>Supplementary materials for this presentation can </a:t>
            </a:r>
            <a:r>
              <a:rPr lang="en-US" b="0" i="0" dirty="0">
                <a:latin typeface="+mn-lt"/>
              </a:rPr>
              <a:t>be found at </a:t>
            </a:r>
            <a:r>
              <a:rPr lang="en-US" b="0" i="0" dirty="0">
                <a:latin typeface="+mn-lt"/>
                <a:hlinkClick r:id="rId9"/>
              </a:rPr>
              <a:t>http://www.asccc.org/events/2016-02-19-160000-2016-02-20-200000/2016-accreditation-</a:t>
            </a:r>
            <a:r>
              <a:rPr lang="en-US" b="0" i="0" dirty="0" smtClean="0">
                <a:latin typeface="+mn-lt"/>
                <a:hlinkClick r:id="rId9"/>
              </a:rPr>
              <a:t>institute</a:t>
            </a:r>
            <a:endParaRPr lang="en-US" b="0" i="0" dirty="0" smtClean="0">
              <a:latin typeface="+mn-lt"/>
            </a:endParaRPr>
          </a:p>
          <a:p>
            <a:endParaRPr lang="en-US" b="0" i="0" dirty="0" smtClean="0">
              <a:latin typeface="+mn-lt"/>
            </a:endParaRPr>
          </a:p>
          <a:p>
            <a:pPr marL="457200" lvl="1" indent="0">
              <a:buNone/>
            </a:pPr>
            <a:endParaRPr lang="en-US" dirty="0" smtClean="0">
              <a:latin typeface="+mn-lt"/>
            </a:endParaRPr>
          </a:p>
          <a:p>
            <a:pPr marL="457200" lvl="1" indent="0">
              <a:buNone/>
            </a:pPr>
            <a:endParaRPr lang="en-US" dirty="0" smtClean="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4164145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3" name="Title 2"/>
          <p:cNvSpPr>
            <a:spLocks noGrp="1"/>
          </p:cNvSpPr>
          <p:nvPr>
            <p:ph type="title"/>
          </p:nvPr>
        </p:nvSpPr>
        <p:spPr>
          <a:xfrm>
            <a:off x="838200" y="1083733"/>
            <a:ext cx="10515600" cy="735544"/>
          </a:xfrm>
        </p:spPr>
        <p:txBody>
          <a:bodyPr>
            <a:noAutofit/>
          </a:bodyPr>
          <a:lstStyle/>
          <a:p>
            <a:pPr algn="ctr"/>
            <a:r>
              <a:rPr lang="en-US" sz="4000" i="0" cap="all" dirty="0">
                <a:latin typeface="+mn-lt"/>
              </a:rPr>
              <a:t>Questions?</a:t>
            </a:r>
            <a:br>
              <a:rPr lang="en-US" sz="4000" i="0" cap="all" dirty="0">
                <a:latin typeface="+mn-lt"/>
              </a:rPr>
            </a:br>
            <a:endParaRPr lang="en-US" sz="4000" dirty="0">
              <a:latin typeface="+mn-lt"/>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sz="3200" i="0" dirty="0" smtClean="0">
                <a:latin typeface="+mn-lt"/>
              </a:rPr>
              <a:t>Our Contact Information:</a:t>
            </a:r>
          </a:p>
          <a:p>
            <a:pPr marL="0" indent="0">
              <a:buNone/>
            </a:pPr>
            <a:endParaRPr lang="en-US" sz="3200" i="0" dirty="0" smtClean="0">
              <a:latin typeface="+mn-lt"/>
            </a:endParaRPr>
          </a:p>
          <a:p>
            <a:pPr marL="0" indent="0">
              <a:buNone/>
            </a:pPr>
            <a:r>
              <a:rPr lang="en-US" sz="3200" b="0" i="0" dirty="0" err="1" smtClean="0">
                <a:latin typeface="+mn-lt"/>
              </a:rPr>
              <a:t>Sunita</a:t>
            </a:r>
            <a:r>
              <a:rPr lang="en-US" sz="3200" b="0" i="0" dirty="0" smtClean="0">
                <a:latin typeface="+mn-lt"/>
              </a:rPr>
              <a:t> Cooke – </a:t>
            </a:r>
            <a:r>
              <a:rPr lang="en-US" sz="3200" b="0" i="0" dirty="0" smtClean="0">
                <a:latin typeface="+mn-lt"/>
                <a:hlinkClick r:id="rId2"/>
              </a:rPr>
              <a:t>scooke@miracosta.edu</a:t>
            </a:r>
            <a:endParaRPr lang="en-US" sz="3200" b="0" i="0" dirty="0" smtClean="0">
              <a:latin typeface="+mn-lt"/>
            </a:endParaRPr>
          </a:p>
          <a:p>
            <a:pPr marL="0" indent="0">
              <a:buNone/>
            </a:pPr>
            <a:r>
              <a:rPr lang="en-US" sz="3200" b="0" i="0" dirty="0" smtClean="0">
                <a:latin typeface="+mn-lt"/>
              </a:rPr>
              <a:t>John Freitas – </a:t>
            </a:r>
            <a:r>
              <a:rPr lang="en-US" sz="3200" b="0" i="0" dirty="0" smtClean="0">
                <a:latin typeface="+mn-lt"/>
                <a:hlinkClick r:id="rId3"/>
              </a:rPr>
              <a:t>freitaje@lacitycollege.edu</a:t>
            </a:r>
            <a:endParaRPr lang="en-US" sz="3200" b="0" i="0" dirty="0" smtClean="0">
              <a:latin typeface="+mn-lt"/>
            </a:endParaRPr>
          </a:p>
          <a:p>
            <a:pPr marL="0" indent="0">
              <a:buNone/>
            </a:pPr>
            <a:r>
              <a:rPr lang="en-US" sz="3200" b="0" i="0" dirty="0">
                <a:latin typeface="+mn-lt"/>
              </a:rPr>
              <a:t>Bobbi Kimble – </a:t>
            </a:r>
            <a:r>
              <a:rPr lang="en-US" sz="3200" b="0" i="0" dirty="0">
                <a:latin typeface="+mn-lt"/>
                <a:hlinkClick r:id="rId4"/>
              </a:rPr>
              <a:t>kimbleb@</a:t>
            </a:r>
            <a:r>
              <a:rPr lang="en-US" sz="3200" b="0" i="0" dirty="0" smtClean="0">
                <a:latin typeface="+mn-lt"/>
                <a:hlinkClick r:id="rId4"/>
              </a:rPr>
              <a:t>email.laccd.edu</a:t>
            </a:r>
            <a:endParaRPr lang="en-US" sz="3200" b="0" i="0" dirty="0" smtClean="0">
              <a:latin typeface="+mn-lt"/>
            </a:endParaRPr>
          </a:p>
          <a:p>
            <a:pPr marL="0" indent="0">
              <a:buNone/>
            </a:pPr>
            <a:r>
              <a:rPr lang="en-US" sz="3200" b="0" i="0" dirty="0" smtClean="0">
                <a:latin typeface="+mn-lt"/>
              </a:rPr>
              <a:t>Craig </a:t>
            </a:r>
            <a:r>
              <a:rPr lang="en-US" sz="3200" b="0" i="0" dirty="0" err="1" smtClean="0">
                <a:latin typeface="+mn-lt"/>
              </a:rPr>
              <a:t>Rutan</a:t>
            </a:r>
            <a:r>
              <a:rPr lang="en-US" sz="3200" b="0" i="0" dirty="0" smtClean="0">
                <a:latin typeface="+mn-lt"/>
              </a:rPr>
              <a:t> – </a:t>
            </a:r>
            <a:r>
              <a:rPr lang="en-US" sz="3200" b="0" i="0" dirty="0" smtClean="0">
                <a:latin typeface="+mn-lt"/>
                <a:hlinkClick r:id="rId5"/>
              </a:rPr>
              <a:t>rutan_craig@sccollege.edu</a:t>
            </a:r>
            <a:endParaRPr lang="en-US" sz="3200" b="0" i="0" dirty="0" smtClean="0">
              <a:latin typeface="+mn-lt"/>
            </a:endParaRPr>
          </a:p>
          <a:p>
            <a:pPr marL="0" indent="0">
              <a:buNone/>
            </a:pPr>
            <a:endParaRPr lang="en-US" b="0" i="0" dirty="0" smtClean="0">
              <a:latin typeface="+mn-lt"/>
            </a:endParaRPr>
          </a:p>
          <a:p>
            <a:pPr marL="0" indent="0">
              <a:buNone/>
            </a:pPr>
            <a:endParaRPr lang="en-US" b="0" i="0" dirty="0">
              <a:latin typeface="+mn-lt"/>
            </a:endParaRPr>
          </a:p>
          <a:p>
            <a:pPr marL="0" indent="0" algn="ctr">
              <a:buNone/>
            </a:pPr>
            <a:r>
              <a:rPr lang="en-US" sz="4000" i="0" dirty="0" smtClean="0">
                <a:latin typeface="+mn-lt"/>
              </a:rPr>
              <a:t>THANK YOU!</a:t>
            </a:r>
            <a:endParaRPr lang="en-US" sz="4000" i="0" dirty="0">
              <a:latin typeface="+mn-lt"/>
            </a:endParaRPr>
          </a:p>
        </p:txBody>
      </p:sp>
      <p:sp>
        <p:nvSpPr>
          <p:cNvPr id="9" name="Slide Number Placeholder 8"/>
          <p:cNvSpPr>
            <a:spLocks noGrp="1"/>
          </p:cNvSpPr>
          <p:nvPr>
            <p:ph type="sldNum" sz="quarter" idx="12"/>
          </p:nvPr>
        </p:nvSpPr>
        <p:spPr/>
        <p:txBody>
          <a:bodyPr/>
          <a:lstStyle/>
          <a:p>
            <a:fld id="{F01EB0EE-5C55-4A20-9AF4-1E061F85A2B6}" type="slidenum">
              <a:rPr lang="en-US" smtClean="0"/>
              <a:t>34</a:t>
            </a:fld>
            <a:endParaRPr lang="en-US"/>
          </a:p>
        </p:txBody>
      </p:sp>
      <p:sp>
        <p:nvSpPr>
          <p:cNvPr id="11" name="Text Placeholder 2"/>
          <p:cNvSpPr txBox="1">
            <a:spLocks/>
          </p:cNvSpPr>
          <p:nvPr/>
        </p:nvSpPr>
        <p:spPr>
          <a:xfrm>
            <a:off x="838200" y="1862667"/>
            <a:ext cx="10515600" cy="4023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i="0" cap="all" dirty="0">
              <a:latin typeface="+mn-lt"/>
            </a:endParaRPr>
          </a:p>
          <a:p>
            <a:pPr marL="0" indent="0" algn="ctr">
              <a:buNone/>
            </a:pPr>
            <a:endParaRPr lang="en-US" sz="4000" i="0" cap="all" dirty="0" smtClean="0">
              <a:latin typeface="+mn-lt"/>
            </a:endParaRPr>
          </a:p>
        </p:txBody>
      </p:sp>
    </p:spTree>
    <p:extLst>
      <p:ext uri="{BB962C8B-B14F-4D97-AF65-F5344CB8AC3E}">
        <p14:creationId xmlns:p14="http://schemas.microsoft.com/office/powerpoint/2010/main" val="2897243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Standard IV.A - Decision Making Roles and Processes</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a:solidFill>
                <a:prstClr val="black">
                  <a:tint val="75000"/>
                </a:prstClr>
              </a:solidFill>
            </a:endParaRPr>
          </a:p>
        </p:txBody>
      </p:sp>
      <p:sp>
        <p:nvSpPr>
          <p:cNvPr id="4" name="TextBox 3"/>
          <p:cNvSpPr txBox="1"/>
          <p:nvPr/>
        </p:nvSpPr>
        <p:spPr>
          <a:xfrm>
            <a:off x="664866" y="2133181"/>
            <a:ext cx="11031834"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The institution recognizes and utilizes the contributions of leadership throughout the organization </a:t>
            </a:r>
            <a:r>
              <a:rPr lang="en-US" sz="3200" b="1" dirty="0" smtClean="0"/>
              <a:t>for continuous improvement</a:t>
            </a:r>
            <a:r>
              <a:rPr lang="en-US" sz="3200" dirty="0" smtClean="0"/>
              <a:t> of the institution.</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Governance roles, structures, processes, and practices are designed to facilitate decisions that support student learning programs and services </a:t>
            </a:r>
            <a:r>
              <a:rPr lang="en-US" sz="3200" b="1" dirty="0" smtClean="0"/>
              <a:t>and improve institutional effectiveness</a:t>
            </a:r>
            <a:r>
              <a:rPr lang="en-US" sz="3200" dirty="0" smtClean="0"/>
              <a:t>.</a:t>
            </a:r>
            <a:endParaRPr lang="en-US" sz="3200" dirty="0"/>
          </a:p>
        </p:txBody>
      </p:sp>
    </p:spTree>
    <p:extLst>
      <p:ext uri="{BB962C8B-B14F-4D97-AF65-F5344CB8AC3E}">
        <p14:creationId xmlns:p14="http://schemas.microsoft.com/office/powerpoint/2010/main" val="421706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0" dirty="0" smtClean="0">
                <a:latin typeface="+mn-lt"/>
              </a:rPr>
              <a:t>Standard IV.A – Decision Making Roles and Processes</a:t>
            </a:r>
            <a:endParaRPr lang="en-US" i="0" dirty="0">
              <a:latin typeface="+mn-lt"/>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21597159"/>
              </p:ext>
            </p:extLst>
          </p:nvPr>
        </p:nvGraphicFramePr>
        <p:xfrm>
          <a:off x="190500" y="2000251"/>
          <a:ext cx="11620500" cy="4425940"/>
        </p:xfrm>
        <a:graphic>
          <a:graphicData uri="http://schemas.openxmlformats.org/drawingml/2006/table">
            <a:tbl>
              <a:tblPr firstRow="1" bandRow="1">
                <a:tableStyleId>{5C22544A-7EE6-4342-B048-85BDC9FD1C3A}</a:tableStyleId>
              </a:tblPr>
              <a:tblGrid>
                <a:gridCol w="1245749"/>
                <a:gridCol w="10374751"/>
              </a:tblGrid>
              <a:tr h="427988">
                <a:tc>
                  <a:txBody>
                    <a:bodyPr/>
                    <a:lstStyle/>
                    <a:p>
                      <a:pPr algn="ctr"/>
                      <a:r>
                        <a:rPr lang="en-US" sz="2200" dirty="0" smtClean="0"/>
                        <a:t>Standard</a:t>
                      </a:r>
                      <a:endParaRPr lang="en-US" sz="2200" dirty="0"/>
                    </a:p>
                  </a:txBody>
                  <a:tcPr/>
                </a:tc>
                <a:tc>
                  <a:txBody>
                    <a:bodyPr/>
                    <a:lstStyle/>
                    <a:p>
                      <a:r>
                        <a:rPr lang="en-US" sz="2200" dirty="0" smtClean="0"/>
                        <a:t>Description</a:t>
                      </a:r>
                      <a:endParaRPr lang="en-US" sz="2200" dirty="0"/>
                    </a:p>
                  </a:txBody>
                  <a:tcPr/>
                </a:tc>
              </a:tr>
              <a:tr h="427988">
                <a:tc>
                  <a:txBody>
                    <a:bodyPr/>
                    <a:lstStyle/>
                    <a:p>
                      <a:pPr algn="ctr"/>
                      <a:r>
                        <a:rPr lang="en-US" sz="2200" dirty="0" smtClean="0"/>
                        <a:t>IV.A.1</a:t>
                      </a:r>
                      <a:endParaRPr lang="en-US" sz="2200" dirty="0"/>
                    </a:p>
                  </a:txBody>
                  <a:tcPr/>
                </a:tc>
                <a:tc>
                  <a:txBody>
                    <a:bodyPr/>
                    <a:lstStyle/>
                    <a:p>
                      <a:r>
                        <a:rPr lang="en-US" sz="2200" dirty="0" smtClean="0"/>
                        <a:t>Institutional leaders </a:t>
                      </a:r>
                      <a:r>
                        <a:rPr lang="en-US" sz="2200" u="sng" dirty="0" smtClean="0"/>
                        <a:t>create and encourage innovation</a:t>
                      </a:r>
                      <a:endParaRPr lang="en-US" sz="2200" u="sng" dirty="0"/>
                    </a:p>
                  </a:txBody>
                  <a:tcPr/>
                </a:tc>
              </a:tr>
              <a:tr h="427988">
                <a:tc>
                  <a:txBody>
                    <a:bodyPr/>
                    <a:lstStyle/>
                    <a:p>
                      <a:pPr algn="ctr"/>
                      <a:r>
                        <a:rPr lang="en-US" sz="2200" dirty="0" smtClean="0"/>
                        <a:t>IV.A.2</a:t>
                      </a:r>
                      <a:endParaRPr lang="en-US" sz="2200" dirty="0"/>
                    </a:p>
                  </a:txBody>
                  <a:tcPr/>
                </a:tc>
                <a:tc>
                  <a:txBody>
                    <a:bodyPr/>
                    <a:lstStyle/>
                    <a:p>
                      <a:r>
                        <a:rPr lang="en-US" sz="2200" dirty="0" smtClean="0"/>
                        <a:t>Policy and procedures for </a:t>
                      </a:r>
                      <a:r>
                        <a:rPr lang="en-US" sz="2200" u="sng" dirty="0" smtClean="0"/>
                        <a:t>constituent input and in decisions</a:t>
                      </a:r>
                      <a:endParaRPr lang="en-US" sz="2200" u="sng" dirty="0"/>
                    </a:p>
                  </a:txBody>
                  <a:tcPr/>
                </a:tc>
              </a:tr>
              <a:tr h="738720">
                <a:tc>
                  <a:txBody>
                    <a:bodyPr/>
                    <a:lstStyle/>
                    <a:p>
                      <a:pPr algn="ctr"/>
                      <a:r>
                        <a:rPr lang="en-US" sz="2200" dirty="0" smtClean="0"/>
                        <a:t>IV.A.3</a:t>
                      </a:r>
                      <a:endParaRPr lang="en-US" sz="2200" dirty="0"/>
                    </a:p>
                  </a:txBody>
                  <a:tcPr/>
                </a:tc>
                <a:tc>
                  <a:txBody>
                    <a:bodyPr/>
                    <a:lstStyle/>
                    <a:p>
                      <a:r>
                        <a:rPr lang="en-US" sz="2200" dirty="0" smtClean="0"/>
                        <a:t>Administrators and faculty have clearly defined roles and a substantive voice in </a:t>
                      </a:r>
                      <a:r>
                        <a:rPr lang="en-US" sz="2200" u="sng" dirty="0" smtClean="0"/>
                        <a:t>institutional</a:t>
                      </a:r>
                      <a:r>
                        <a:rPr lang="en-US" sz="2200" u="sng" baseline="0" dirty="0" smtClean="0"/>
                        <a:t> governance, planning and budget</a:t>
                      </a:r>
                      <a:endParaRPr lang="en-US" sz="2200" u="sng" dirty="0"/>
                    </a:p>
                  </a:txBody>
                  <a:tcPr/>
                </a:tc>
              </a:tr>
              <a:tr h="738720">
                <a:tc>
                  <a:txBody>
                    <a:bodyPr/>
                    <a:lstStyle/>
                    <a:p>
                      <a:pPr algn="ctr"/>
                      <a:r>
                        <a:rPr lang="en-US" sz="2200" dirty="0" smtClean="0"/>
                        <a:t>IV.A.4</a:t>
                      </a:r>
                      <a:endParaRPr lang="en-US" sz="2200" dirty="0"/>
                    </a:p>
                  </a:txBody>
                  <a:tcPr/>
                </a:tc>
                <a:tc>
                  <a:txBody>
                    <a:bodyPr/>
                    <a:lstStyle/>
                    <a:p>
                      <a:r>
                        <a:rPr lang="en-US" sz="2200" dirty="0" smtClean="0"/>
                        <a:t>Faculty and administrators have responsibility for recommendations about </a:t>
                      </a:r>
                      <a:r>
                        <a:rPr lang="en-US" sz="2200" u="sng" dirty="0" smtClean="0"/>
                        <a:t>curriculum</a:t>
                      </a:r>
                      <a:r>
                        <a:rPr lang="en-US" sz="2200" dirty="0" smtClean="0"/>
                        <a:t> and </a:t>
                      </a:r>
                      <a:r>
                        <a:rPr lang="en-US" sz="2200" u="sng" dirty="0" smtClean="0"/>
                        <a:t>student learning programs and services</a:t>
                      </a:r>
                      <a:endParaRPr lang="en-US" sz="2200" u="sng" dirty="0"/>
                    </a:p>
                  </a:txBody>
                  <a:tcPr/>
                </a:tc>
              </a:tr>
              <a:tr h="427988">
                <a:tc>
                  <a:txBody>
                    <a:bodyPr/>
                    <a:lstStyle/>
                    <a:p>
                      <a:pPr algn="ctr"/>
                      <a:r>
                        <a:rPr lang="en-US" sz="2200" dirty="0" smtClean="0"/>
                        <a:t>IV.A.5</a:t>
                      </a:r>
                      <a:endParaRPr lang="en-US" sz="2200" dirty="0"/>
                    </a:p>
                  </a:txBody>
                  <a:tcPr/>
                </a:tc>
                <a:tc>
                  <a:txBody>
                    <a:bodyPr/>
                    <a:lstStyle/>
                    <a:p>
                      <a:r>
                        <a:rPr lang="en-US" sz="2200" dirty="0" smtClean="0"/>
                        <a:t>Ensures appropriate consideration of relevant perspectives, </a:t>
                      </a:r>
                      <a:r>
                        <a:rPr lang="en-US" sz="2200" u="sng" dirty="0" smtClean="0"/>
                        <a:t>with timely action</a:t>
                      </a:r>
                      <a:endParaRPr lang="en-US" sz="2200" u="sng" dirty="0"/>
                    </a:p>
                  </a:txBody>
                  <a:tcPr/>
                </a:tc>
              </a:tr>
              <a:tr h="487257">
                <a:tc>
                  <a:txBody>
                    <a:bodyPr/>
                    <a:lstStyle/>
                    <a:p>
                      <a:pPr algn="ctr"/>
                      <a:r>
                        <a:rPr lang="en-US" sz="2200" dirty="0" smtClean="0"/>
                        <a:t>IV.A.6</a:t>
                      </a:r>
                      <a:endParaRPr lang="en-US" sz="2200" dirty="0"/>
                    </a:p>
                  </a:txBody>
                  <a:tcPr/>
                </a:tc>
                <a:tc>
                  <a:txBody>
                    <a:bodyPr/>
                    <a:lstStyle/>
                    <a:p>
                      <a:r>
                        <a:rPr lang="en-US" sz="2200" dirty="0" smtClean="0"/>
                        <a:t>Decision-making processes </a:t>
                      </a:r>
                      <a:r>
                        <a:rPr lang="en-US" sz="2200" u="sng" dirty="0" smtClean="0"/>
                        <a:t>and resulting</a:t>
                      </a:r>
                      <a:r>
                        <a:rPr lang="en-US" sz="2200" u="sng" baseline="0" dirty="0" smtClean="0"/>
                        <a:t> </a:t>
                      </a:r>
                      <a:r>
                        <a:rPr lang="en-US" sz="2200" u="sng" dirty="0" smtClean="0"/>
                        <a:t>decisions</a:t>
                      </a:r>
                      <a:r>
                        <a:rPr lang="en-US" sz="2200" dirty="0" smtClean="0"/>
                        <a:t> are documented and </a:t>
                      </a:r>
                      <a:r>
                        <a:rPr lang="en-US" sz="2200" u="sng" dirty="0" smtClean="0"/>
                        <a:t>widely </a:t>
                      </a:r>
                      <a:r>
                        <a:rPr lang="en-US" sz="2200" dirty="0" smtClean="0"/>
                        <a:t>communicated</a:t>
                      </a:r>
                      <a:endParaRPr lang="en-US" sz="2200" dirty="0"/>
                    </a:p>
                  </a:txBody>
                  <a:tcPr/>
                </a:tc>
              </a:tr>
              <a:tr h="427988">
                <a:tc>
                  <a:txBody>
                    <a:bodyPr/>
                    <a:lstStyle/>
                    <a:p>
                      <a:pPr algn="ctr"/>
                      <a:r>
                        <a:rPr lang="en-US" sz="2200" dirty="0" smtClean="0"/>
                        <a:t>IV.A.7</a:t>
                      </a:r>
                      <a:endParaRPr lang="en-US" sz="2200" dirty="0"/>
                    </a:p>
                  </a:txBody>
                  <a:tcPr/>
                </a:tc>
                <a:tc>
                  <a:txBody>
                    <a:bodyPr/>
                    <a:lstStyle/>
                    <a:p>
                      <a:r>
                        <a:rPr lang="en-US" sz="2200" dirty="0" smtClean="0"/>
                        <a:t>Leadership roles and governance </a:t>
                      </a:r>
                      <a:r>
                        <a:rPr lang="en-US" sz="2200" u="sng" dirty="0" smtClean="0"/>
                        <a:t>regularly evaluated </a:t>
                      </a:r>
                      <a:r>
                        <a:rPr lang="en-US" sz="2200" dirty="0" smtClean="0"/>
                        <a:t>and </a:t>
                      </a:r>
                      <a:r>
                        <a:rPr lang="en-US" sz="2200" u="sng" dirty="0" smtClean="0"/>
                        <a:t>widely</a:t>
                      </a:r>
                      <a:r>
                        <a:rPr lang="en-US" sz="2200" dirty="0" smtClean="0"/>
                        <a:t> communicated</a:t>
                      </a:r>
                      <a:endParaRPr lang="en-US" sz="2200" dirty="0"/>
                    </a:p>
                  </a:txBody>
                  <a:tcPr/>
                </a:tc>
              </a:tr>
            </a:tbl>
          </a:graphicData>
        </a:graphic>
      </p:graphicFrame>
    </p:spTree>
    <p:extLst>
      <p:ext uri="{BB962C8B-B14F-4D97-AF65-F5344CB8AC3E}">
        <p14:creationId xmlns:p14="http://schemas.microsoft.com/office/powerpoint/2010/main" val="209961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0" dirty="0" smtClean="0">
                <a:solidFill>
                  <a:schemeClr val="tx1"/>
                </a:solidFill>
                <a:latin typeface="+mn-lt"/>
              </a:rPr>
              <a:t>Participatory Governance is Good Practice</a:t>
            </a:r>
            <a:endParaRPr lang="en-US" b="1" i="0" dirty="0">
              <a:solidFill>
                <a:schemeClr val="tx1"/>
              </a:solidFill>
              <a:latin typeface="+mn-lt"/>
            </a:endParaRPr>
          </a:p>
        </p:txBody>
      </p:sp>
      <p:sp>
        <p:nvSpPr>
          <p:cNvPr id="3" name="Content Placeholder 2"/>
          <p:cNvSpPr>
            <a:spLocks noGrp="1"/>
          </p:cNvSpPr>
          <p:nvPr>
            <p:ph sz="quarter" idx="4294967295"/>
          </p:nvPr>
        </p:nvSpPr>
        <p:spPr>
          <a:xfrm>
            <a:off x="457200" y="1998133"/>
            <a:ext cx="11243733" cy="4038600"/>
          </a:xfrm>
          <a:prstGeom prst="rect">
            <a:avLst/>
          </a:prstGeom>
        </p:spPr>
        <p:txBody>
          <a:bodyPr>
            <a:normAutofit/>
          </a:bodyPr>
          <a:lstStyle/>
          <a:p>
            <a:pPr marL="0" indent="0">
              <a:buNone/>
            </a:pPr>
            <a:r>
              <a:rPr lang="en-US" sz="4000" b="0" i="0" dirty="0" smtClean="0">
                <a:latin typeface="+mn-lt"/>
              </a:rPr>
              <a:t>Effective leadership and governance:</a:t>
            </a:r>
          </a:p>
          <a:p>
            <a:r>
              <a:rPr lang="en-US" sz="3200" b="0" i="0" dirty="0" smtClean="0">
                <a:latin typeface="+mn-lt"/>
              </a:rPr>
              <a:t>Recognizes talents and contributions of individuals regardless of position</a:t>
            </a:r>
            <a:endParaRPr lang="en-US" sz="1000" b="0" i="0" dirty="0" smtClean="0">
              <a:latin typeface="+mn-lt"/>
            </a:endParaRPr>
          </a:p>
          <a:p>
            <a:r>
              <a:rPr lang="en-US" sz="3200" b="0" i="0" dirty="0" smtClean="0">
                <a:latin typeface="+mn-lt"/>
              </a:rPr>
              <a:t>Encourages innovation and taking initiative</a:t>
            </a:r>
            <a:endParaRPr lang="en-US" sz="1050" b="0" i="0" dirty="0" smtClean="0">
              <a:latin typeface="+mn-lt"/>
            </a:endParaRPr>
          </a:p>
          <a:p>
            <a:r>
              <a:rPr lang="en-US" sz="3200" b="0" i="0" dirty="0" smtClean="0">
                <a:latin typeface="+mn-lt"/>
              </a:rPr>
              <a:t>Encourages collegial dialog for the common cause of student success</a:t>
            </a:r>
          </a:p>
        </p:txBody>
      </p:sp>
      <p:pic>
        <p:nvPicPr>
          <p:cNvPr id="4" name="Picture 3" descr="C:\Users\REisel\AppData\Local\Microsoft\Windows\Temporary Internet Files\Content.IE5\ILIH76DN\MC9000390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801" y="5410200"/>
            <a:ext cx="1828800" cy="122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t>Senates, the 10+1, and Standard IV.A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741891"/>
              </p:ext>
            </p:extLst>
          </p:nvPr>
        </p:nvGraphicFramePr>
        <p:xfrm>
          <a:off x="228600" y="1825625"/>
          <a:ext cx="11601450" cy="4480560"/>
        </p:xfrm>
        <a:graphic>
          <a:graphicData uri="http://schemas.openxmlformats.org/drawingml/2006/table">
            <a:tbl>
              <a:tblPr firstRow="1" bandRow="1">
                <a:tableStyleId>{5C22544A-7EE6-4342-B048-85BDC9FD1C3A}</a:tableStyleId>
              </a:tblPr>
              <a:tblGrid>
                <a:gridCol w="8858250"/>
                <a:gridCol w="2743200"/>
              </a:tblGrid>
              <a:tr h="370840">
                <a:tc>
                  <a:txBody>
                    <a:bodyPr/>
                    <a:lstStyle/>
                    <a:p>
                      <a:pPr algn="ctr"/>
                      <a:r>
                        <a:rPr lang="en-US" sz="2400" dirty="0" smtClean="0"/>
                        <a:t>10+1 Area</a:t>
                      </a:r>
                      <a:endParaRPr lang="en-US" sz="2400" dirty="0"/>
                    </a:p>
                  </a:txBody>
                  <a:tcPr/>
                </a:tc>
                <a:tc>
                  <a:txBody>
                    <a:bodyPr/>
                    <a:lstStyle/>
                    <a:p>
                      <a:r>
                        <a:rPr lang="en-US" sz="2400" dirty="0" smtClean="0"/>
                        <a:t>Relevant</a:t>
                      </a:r>
                      <a:r>
                        <a:rPr lang="en-US" sz="2400" baseline="0" dirty="0" smtClean="0"/>
                        <a:t> Standard</a:t>
                      </a:r>
                      <a:endParaRPr lang="en-US" sz="2400" dirty="0"/>
                    </a:p>
                  </a:txBody>
                  <a:tcPr/>
                </a:tc>
              </a:tr>
              <a:tr h="394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Curriculum, including establishing prerequisites and placing courses within disciplines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IV.A.4,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Degree and certificate requirements</a:t>
                      </a:r>
                    </a:p>
                  </a:txBody>
                  <a:tcPr/>
                </a:tc>
                <a:tc>
                  <a:txBody>
                    <a:bodyPr/>
                    <a:lstStyle/>
                    <a:p>
                      <a:pPr algn="ctr"/>
                      <a:r>
                        <a:rPr lang="en-US" sz="2400" b="0" i="0" dirty="0" smtClean="0">
                          <a:latin typeface="+mn-lt"/>
                        </a:rPr>
                        <a:t>IV.A.4,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Grading policies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IV.A.4,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Educational program development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IV.A.4,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Standards or policies regarding student preparation and success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IV.A.4,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District and college governance structures, as related to faculty roles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IV.A.2, 3, 4</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Processes for program review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IV.A.3, 5, 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Processes for institutional planning and budget development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atin typeface="+mn-lt"/>
                        </a:rPr>
                        <a:t>IV.A.3, 5, 6</a:t>
                      </a:r>
                    </a:p>
                  </a:txBody>
                  <a:tcPr/>
                </a:tc>
              </a:tr>
            </a:tbl>
          </a:graphicData>
        </a:graphic>
      </p:graphicFrame>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4327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Important Changes to IV.A in 2014 Standards</a:t>
            </a:r>
            <a:endParaRPr lang="en-US" i="0" dirty="0">
              <a:latin typeface="+mn-lt"/>
            </a:endParaRPr>
          </a:p>
        </p:txBody>
      </p:sp>
      <p:sp>
        <p:nvSpPr>
          <p:cNvPr id="3" name="Content Placeholder 2"/>
          <p:cNvSpPr>
            <a:spLocks noGrp="1"/>
          </p:cNvSpPr>
          <p:nvPr>
            <p:ph idx="1"/>
          </p:nvPr>
        </p:nvSpPr>
        <p:spPr/>
        <p:txBody>
          <a:bodyPr/>
          <a:lstStyle/>
          <a:p>
            <a:r>
              <a:rPr lang="en-US" sz="3200" b="0" i="0" dirty="0" smtClean="0">
                <a:latin typeface="+mn-lt"/>
              </a:rPr>
              <a:t>IV.A.4 (formerly II.A.2.b) – no longer specifically identifies academic senates and curriculum committees</a:t>
            </a:r>
          </a:p>
          <a:p>
            <a:endParaRPr lang="en-US" sz="3200" b="0" i="0" dirty="0" smtClean="0">
              <a:latin typeface="+mn-lt"/>
            </a:endParaRPr>
          </a:p>
          <a:p>
            <a:r>
              <a:rPr lang="en-US" sz="3200" b="0" i="0" dirty="0" smtClean="0">
                <a:latin typeface="+mn-lt"/>
              </a:rPr>
              <a:t>IV.A.5 (formerly II.A.3) – now expects </a:t>
            </a:r>
            <a:r>
              <a:rPr lang="en-US" sz="3200" b="0" i="0" u="sng" dirty="0" smtClean="0">
                <a:latin typeface="+mn-lt"/>
              </a:rPr>
              <a:t>timely action </a:t>
            </a:r>
            <a:r>
              <a:rPr lang="en-US" sz="3200" b="0" i="0" dirty="0" smtClean="0">
                <a:latin typeface="+mn-lt"/>
              </a:rPr>
              <a:t>on institutional plans, policies, curricular change, etc.</a:t>
            </a:r>
          </a:p>
          <a:p>
            <a:endParaRPr lang="en-US" sz="3200" b="0" i="0" dirty="0" smtClean="0">
              <a:latin typeface="+mn-lt"/>
            </a:endParaRPr>
          </a:p>
          <a:p>
            <a:r>
              <a:rPr lang="en-US" sz="3200" b="0" i="0" dirty="0" smtClean="0">
                <a:latin typeface="+mn-lt"/>
              </a:rPr>
              <a:t>IV.A.6 (new!) – requires documentation and wide communication of resulting decisions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381936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Document, document, document!</a:t>
            </a:r>
            <a:endParaRPr lang="en-US" i="0" dirty="0">
              <a:latin typeface="+mn-lt"/>
            </a:endParaRPr>
          </a:p>
        </p:txBody>
      </p:sp>
      <p:sp>
        <p:nvSpPr>
          <p:cNvPr id="3" name="Content Placeholder 2"/>
          <p:cNvSpPr>
            <a:spLocks noGrp="1"/>
          </p:cNvSpPr>
          <p:nvPr>
            <p:ph idx="1"/>
          </p:nvPr>
        </p:nvSpPr>
        <p:spPr/>
        <p:txBody>
          <a:bodyPr>
            <a:normAutofit/>
          </a:bodyPr>
          <a:lstStyle/>
          <a:p>
            <a:r>
              <a:rPr lang="en-US" sz="2800" i="0" dirty="0" smtClean="0">
                <a:latin typeface="+mn-lt"/>
              </a:rPr>
              <a:t>Document Institutional Processes and Evaluate Effectiveness</a:t>
            </a:r>
          </a:p>
          <a:p>
            <a:pPr lvl="1"/>
            <a:r>
              <a:rPr lang="en-US" sz="2800" dirty="0" smtClean="0">
                <a:latin typeface="+mn-lt"/>
              </a:rPr>
              <a:t>Are they clear and accessible to all?</a:t>
            </a:r>
          </a:p>
          <a:p>
            <a:pPr lvl="1"/>
            <a:r>
              <a:rPr lang="en-US" sz="2800" dirty="0" smtClean="0">
                <a:latin typeface="+mn-lt"/>
              </a:rPr>
              <a:t>What is the level of awareness and understanding of the governance process?</a:t>
            </a:r>
            <a:r>
              <a:rPr lang="en-US" sz="2800" dirty="0">
                <a:latin typeface="+mn-lt"/>
              </a:rPr>
              <a:t> </a:t>
            </a:r>
            <a:r>
              <a:rPr lang="en-US" sz="2800" dirty="0" smtClean="0">
                <a:latin typeface="+mn-lt"/>
              </a:rPr>
              <a:t> Is there evidence of how they are developed, approved, and revised?</a:t>
            </a:r>
          </a:p>
          <a:p>
            <a:pPr lvl="1"/>
            <a:r>
              <a:rPr lang="en-US" sz="2800" dirty="0" smtClean="0">
                <a:latin typeface="+mn-lt"/>
              </a:rPr>
              <a:t>Are roles of faculty, administrators, staff and students well-defined?</a:t>
            </a:r>
          </a:p>
          <a:p>
            <a:pPr lvl="1"/>
            <a:r>
              <a:rPr lang="en-US" sz="2800" dirty="0" smtClean="0">
                <a:latin typeface="+mn-lt"/>
              </a:rPr>
              <a:t>Are responsibilities of academic senates, classified senates and college councils well-defined?</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151433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2052</TotalTime>
  <Words>2850</Words>
  <Application>Microsoft Macintosh PowerPoint</Application>
  <PresentationFormat>Custom</PresentationFormat>
  <Paragraphs>388</Paragraphs>
  <Slides>34</Slides>
  <Notes>19</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Office Theme</vt:lpstr>
      <vt:lpstr>Effective Practices in Accreditation: Standard IV – Leadership and Governance</vt:lpstr>
      <vt:lpstr>PowerPoint Presentation</vt:lpstr>
      <vt:lpstr>Standard IV – Leadership and Governance</vt:lpstr>
      <vt:lpstr>Standard IV.A - Decision Making Roles and Processes</vt:lpstr>
      <vt:lpstr>Standard IV.A – Decision Making Roles and Processes</vt:lpstr>
      <vt:lpstr>Participatory Governance is Good Practice</vt:lpstr>
      <vt:lpstr>Senates, the 10+1, and Standard IV.A</vt:lpstr>
      <vt:lpstr>Important Changes to IV.A in 2014 Standards</vt:lpstr>
      <vt:lpstr>Document, document, document!</vt:lpstr>
      <vt:lpstr>Document, document, document!</vt:lpstr>
      <vt:lpstr>Some Effective Practices</vt:lpstr>
      <vt:lpstr>Standard IV.B – Chief Executive Officer</vt:lpstr>
      <vt:lpstr>Standard IV.B – Chief Executive Officer</vt:lpstr>
      <vt:lpstr>Some Effective Practices</vt:lpstr>
      <vt:lpstr>Standard IV.C – Governing Board</vt:lpstr>
      <vt:lpstr>Standard IV.C – Governing Board</vt:lpstr>
      <vt:lpstr>Standard IV.C – Governing Board (cont.)</vt:lpstr>
      <vt:lpstr>Some Effective Practices (CEOs)</vt:lpstr>
      <vt:lpstr>Standard IV.D – Multi-College Districts or Systems</vt:lpstr>
      <vt:lpstr>Standard IV.D – Multi-College Districts or Systems </vt:lpstr>
      <vt:lpstr>Standard IV.D – Multi-College Districts or Systems</vt:lpstr>
      <vt:lpstr>LACCD’s Challenges: Timeline Changes – VISITS </vt:lpstr>
      <vt:lpstr>LACCD Timeline Changes: REPORTS</vt:lpstr>
      <vt:lpstr>How We Tackled It All….</vt:lpstr>
      <vt:lpstr>Districtwide Collaboration</vt:lpstr>
      <vt:lpstr>PowerPoint Presentation</vt:lpstr>
      <vt:lpstr>PowerPoint Presentation</vt:lpstr>
      <vt:lpstr>PowerPoint Presentation</vt:lpstr>
      <vt:lpstr>PowerPoint Presentation</vt:lpstr>
      <vt:lpstr>Standard IV.D – What We Found  </vt:lpstr>
      <vt:lpstr>PowerPoint Presentation</vt:lpstr>
      <vt:lpstr>PowerPoint Presentation</vt:lpstr>
      <vt:lpstr>Resources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John Freitas</cp:lastModifiedBy>
  <cp:revision>73</cp:revision>
  <dcterms:created xsi:type="dcterms:W3CDTF">2015-05-02T02:46:00Z</dcterms:created>
  <dcterms:modified xsi:type="dcterms:W3CDTF">2016-02-19T19:34:00Z</dcterms:modified>
</cp:coreProperties>
</file>