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3256"/>
    <a:srgbClr val="472A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588" autoAdjust="0"/>
    <p:restoredTop sz="96327"/>
  </p:normalViewPr>
  <p:slideViewPr>
    <p:cSldViewPr snapToGrid="0">
      <p:cViewPr varScale="1">
        <p:scale>
          <a:sx n="92" d="100"/>
          <a:sy n="92" d="100"/>
        </p:scale>
        <p:origin x="86" y="2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3240C-1B9D-FA92-C187-78AB10945775}"/>
              </a:ext>
            </a:extLst>
          </p:cNvPr>
          <p:cNvSpPr>
            <a:spLocks noGrp="1"/>
          </p:cNvSpPr>
          <p:nvPr>
            <p:ph type="ctrTitle"/>
          </p:nvPr>
        </p:nvSpPr>
        <p:spPr>
          <a:xfrm>
            <a:off x="834012" y="4167921"/>
            <a:ext cx="10519788" cy="1593670"/>
          </a:xfrm>
        </p:spPr>
        <p:txBody>
          <a:bodyPr anchor="b">
            <a:normAutofit/>
          </a:bodyPr>
          <a:lstStyle>
            <a:lvl1pPr algn="ctr">
              <a:defRPr sz="40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99DC59D-175E-9EF0-D900-559E1B401EFE}"/>
              </a:ext>
            </a:extLst>
          </p:cNvPr>
          <p:cNvSpPr>
            <a:spLocks noGrp="1"/>
          </p:cNvSpPr>
          <p:nvPr>
            <p:ph type="subTitle" idx="1"/>
          </p:nvPr>
        </p:nvSpPr>
        <p:spPr>
          <a:xfrm>
            <a:off x="834012" y="5853031"/>
            <a:ext cx="10519788" cy="894804"/>
          </a:xfrm>
        </p:spPr>
        <p:txBody>
          <a:bodyPr>
            <a:normAutofit/>
          </a:bodyPr>
          <a:lstStyle>
            <a:lvl1pPr marL="0" indent="0" algn="ctr">
              <a:buNone/>
              <a:defRPr sz="20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372587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97BE3AB-837A-ECDE-CE70-6EA0BE5B629B}"/>
              </a:ext>
            </a:extLst>
          </p:cNvPr>
          <p:cNvGrpSpPr/>
          <p:nvPr userDrawn="1"/>
        </p:nvGrpSpPr>
        <p:grpSpPr>
          <a:xfrm>
            <a:off x="0" y="0"/>
            <a:ext cx="12192000" cy="2272937"/>
            <a:chOff x="0" y="0"/>
            <a:chExt cx="12192000" cy="2272937"/>
          </a:xfrm>
        </p:grpSpPr>
        <p:sp>
          <p:nvSpPr>
            <p:cNvPr id="8" name="Rectangle 7">
              <a:extLst>
                <a:ext uri="{FF2B5EF4-FFF2-40B4-BE49-F238E27FC236}">
                  <a16:creationId xmlns:a16="http://schemas.microsoft.com/office/drawing/2014/main" id="{5D66B30A-974B-C6F1-93F6-3BC22DB20D82}"/>
                </a:ext>
                <a:ext uri="{C183D7F6-B498-43B3-948B-1728B52AA6E4}">
                  <adec:decorative xmlns:adec="http://schemas.microsoft.com/office/drawing/2017/decorative" val="1"/>
                </a:ext>
              </a:extLst>
            </p:cNvPr>
            <p:cNvSpPr/>
            <p:nvPr userDrawn="1"/>
          </p:nvSpPr>
          <p:spPr>
            <a:xfrm>
              <a:off x="0" y="0"/>
              <a:ext cx="12192000" cy="2272937"/>
            </a:xfrm>
            <a:prstGeom prst="rect">
              <a:avLst/>
            </a:prstGeom>
            <a:solidFill>
              <a:srgbClr val="472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1DCCCB5A-1530-5FF0-7EDB-C66302518F14}"/>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1"/>
              <a:ext cx="2575994" cy="2272935"/>
            </a:xfrm>
            <a:prstGeom prst="rect">
              <a:avLst/>
            </a:prstGeom>
            <a:ln>
              <a:noFill/>
            </a:ln>
          </p:spPr>
        </p:pic>
      </p:grpSp>
      <p:sp>
        <p:nvSpPr>
          <p:cNvPr id="2" name="Title 1">
            <a:extLst>
              <a:ext uri="{FF2B5EF4-FFF2-40B4-BE49-F238E27FC236}">
                <a16:creationId xmlns:a16="http://schemas.microsoft.com/office/drawing/2014/main" id="{7A14D9E9-646F-8C61-FF2F-B13C79F576E9}"/>
              </a:ext>
            </a:extLst>
          </p:cNvPr>
          <p:cNvSpPr>
            <a:spLocks noGrp="1"/>
          </p:cNvSpPr>
          <p:nvPr>
            <p:ph type="title"/>
          </p:nvPr>
        </p:nvSpPr>
        <p:spPr>
          <a:xfrm>
            <a:off x="2795450" y="365125"/>
            <a:ext cx="8558349" cy="1685744"/>
          </a:xfrm>
        </p:spPr>
        <p:txBody>
          <a:bodyPr/>
          <a:lstStyle>
            <a:lvl1pPr>
              <a:defRPr>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F2ADA7E-455C-DF2E-28FA-2412804DA8A1}"/>
              </a:ext>
            </a:extLst>
          </p:cNvPr>
          <p:cNvSpPr>
            <a:spLocks noGrp="1"/>
          </p:cNvSpPr>
          <p:nvPr>
            <p:ph idx="1" hasCustomPrompt="1"/>
          </p:nvPr>
        </p:nvSpPr>
        <p:spPr>
          <a:xfrm>
            <a:off x="838200" y="2494722"/>
            <a:ext cx="10515600" cy="3762386"/>
          </a:xfrm>
        </p:spPr>
        <p:txBody>
          <a:bodyPr/>
          <a:lstStyle>
            <a:lvl1pPr marL="0" indent="0">
              <a:buFont typeface="Arial" panose="020B0604020202020204" pitchFamily="34" charset="0"/>
              <a:buNone/>
              <a:defRPr/>
            </a:lvl1pPr>
            <a:lvl2pPr marL="457200" indent="0">
              <a:buNone/>
              <a:defRPr/>
            </a:lvl2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add text.</a:t>
            </a:r>
            <a:br>
              <a:rPr lang="en-US" dirty="0"/>
            </a:br>
            <a:r>
              <a:rPr lang="en-US" dirty="0"/>
              <a:t>Tips for accessible templates:</a:t>
            </a:r>
            <a:br>
              <a:rPr lang="en-US" dirty="0"/>
            </a:br>
            <a:r>
              <a:rPr lang="en-US" dirty="0"/>
              <a:t>- Avoid using actions if possible. </a:t>
            </a:r>
            <a:br>
              <a:rPr lang="en-US" dirty="0"/>
            </a:br>
            <a:r>
              <a:rPr lang="en-US" dirty="0"/>
              <a:t>- Each slide needs a heading. </a:t>
            </a:r>
            <a:br>
              <a:rPr lang="en-US" dirty="0"/>
            </a:br>
            <a:r>
              <a:rPr lang="en-US" dirty="0"/>
              <a:t>- Use the list buttons rather that text bullets or numbers. </a:t>
            </a:r>
            <a:br>
              <a:rPr lang="en-US" dirty="0"/>
            </a:br>
            <a:r>
              <a:rPr lang="en-US" dirty="0"/>
              <a:t>- Add alt text to images, shapes and smart art or mark them as ‘Decorative’.</a:t>
            </a:r>
            <a:br>
              <a:rPr lang="en-US" dirty="0"/>
            </a:br>
            <a:r>
              <a:rPr lang="en-US" dirty="0"/>
              <a:t>- To make an accessible pdf, use the Acrobat&gt;Create PDF function. </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4FFC273A-33C1-ABDF-8F0D-9D7546132270}"/>
              </a:ext>
              <a:ext uri="{C183D7F6-B498-43B3-948B-1728B52AA6E4}">
                <adec:decorative xmlns:adec="http://schemas.microsoft.com/office/drawing/2017/decorative" val="1"/>
              </a:ext>
            </a:extLst>
          </p:cNvPr>
          <p:cNvSpPr>
            <a:spLocks noGrp="1"/>
          </p:cNvSpPr>
          <p:nvPr>
            <p:ph type="sldNum" sz="quarter" idx="12"/>
          </p:nvPr>
        </p:nvSpPr>
        <p:spPr/>
        <p:txBody>
          <a:bodyPr/>
          <a:lstStyle/>
          <a:p>
            <a:fld id="{FC94C22D-D015-6649-B5C3-596F33FC97D2}" type="slidenum">
              <a:rPr lang="en-US" smtClean="0"/>
              <a:t>‹#›</a:t>
            </a:fld>
            <a:endParaRPr lang="en-US"/>
          </a:p>
        </p:txBody>
      </p:sp>
      <p:pic>
        <p:nvPicPr>
          <p:cNvPr id="7" name="Picture 6">
            <a:extLst>
              <a:ext uri="{FF2B5EF4-FFF2-40B4-BE49-F238E27FC236}">
                <a16:creationId xmlns:a16="http://schemas.microsoft.com/office/drawing/2014/main" id="{221E8ABE-8F6E-DAC4-AA04-EDC6BBB5189F}"/>
              </a:ext>
              <a:ext uri="{C183D7F6-B498-43B3-948B-1728B52AA6E4}">
                <adec:decorative xmlns:adec="http://schemas.microsoft.com/office/drawing/2017/decorative" val="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4012" y="6343650"/>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8227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2EED6-93C8-B2D4-E840-02857784586E}"/>
              </a:ext>
            </a:extLst>
          </p:cNvPr>
          <p:cNvSpPr>
            <a:spLocks noGrp="1"/>
          </p:cNvSpPr>
          <p:nvPr>
            <p:ph type="title"/>
          </p:nvPr>
        </p:nvSpPr>
        <p:spPr>
          <a:xfrm>
            <a:off x="1175657" y="365125"/>
            <a:ext cx="10178142"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5FCB6E0-3B24-0AC5-22E8-C300B9D0E359}"/>
              </a:ext>
            </a:extLst>
          </p:cNvPr>
          <p:cNvSpPr>
            <a:spLocks noGrp="1"/>
          </p:cNvSpPr>
          <p:nvPr>
            <p:ph sz="half" idx="1"/>
          </p:nvPr>
        </p:nvSpPr>
        <p:spPr>
          <a:xfrm>
            <a:off x="1175656" y="1825625"/>
            <a:ext cx="4950824"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A86B6DB0-1851-8608-4626-5562E29983E8}"/>
              </a:ext>
              <a:ext uri="{C183D7F6-B498-43B3-948B-1728B52AA6E4}">
                <adec:decorative xmlns:adec="http://schemas.microsoft.com/office/drawing/2017/decorative" val="1"/>
              </a:ext>
            </a:extLst>
          </p:cNvPr>
          <p:cNvSpPr>
            <a:spLocks noGrp="1"/>
          </p:cNvSpPr>
          <p:nvPr>
            <p:ph type="sldNum" sz="quarter" idx="12"/>
          </p:nvPr>
        </p:nvSpPr>
        <p:spPr/>
        <p:txBody>
          <a:bodyPr/>
          <a:lstStyle/>
          <a:p>
            <a:fld id="{FC94C22D-D015-6649-B5C3-596F33FC97D2}" type="slidenum">
              <a:rPr lang="en-US" smtClean="0"/>
              <a:t>‹#›</a:t>
            </a:fld>
            <a:endParaRPr lang="en-US"/>
          </a:p>
        </p:txBody>
      </p:sp>
      <p:pic>
        <p:nvPicPr>
          <p:cNvPr id="8" name="Picture 7">
            <a:extLst>
              <a:ext uri="{FF2B5EF4-FFF2-40B4-BE49-F238E27FC236}">
                <a16:creationId xmlns:a16="http://schemas.microsoft.com/office/drawing/2014/main" id="{3B7A9CB8-F06B-7F8D-F937-47D24A653E69}"/>
              </a:ext>
              <a:ext uri="{C183D7F6-B498-43B3-948B-1728B52AA6E4}">
                <adec:decorative xmlns:adec="http://schemas.microsoft.com/office/drawing/2017/decorative" val="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5656" y="6343650"/>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ontent Placeholder 2">
            <a:extLst>
              <a:ext uri="{FF2B5EF4-FFF2-40B4-BE49-F238E27FC236}">
                <a16:creationId xmlns:a16="http://schemas.microsoft.com/office/drawing/2014/main" id="{837527E5-9A84-AC4A-464A-43199859D8CD}"/>
              </a:ext>
            </a:extLst>
          </p:cNvPr>
          <p:cNvSpPr>
            <a:spLocks noGrp="1"/>
          </p:cNvSpPr>
          <p:nvPr>
            <p:ph sz="half" idx="13"/>
          </p:nvPr>
        </p:nvSpPr>
        <p:spPr>
          <a:xfrm>
            <a:off x="6402975" y="1825625"/>
            <a:ext cx="4950824"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a:extLst>
              <a:ext uri="{FF2B5EF4-FFF2-40B4-BE49-F238E27FC236}">
                <a16:creationId xmlns:a16="http://schemas.microsoft.com/office/drawing/2014/main" id="{7F56C3B6-52B3-F5B9-121B-9C09F4E74BDE}"/>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6657" y="3808"/>
            <a:ext cx="821133" cy="6850383"/>
          </a:xfrm>
          <a:prstGeom prst="rect">
            <a:avLst/>
          </a:prstGeom>
          <a:effectLst>
            <a:outerShdw blurRad="190500" dist="50800" algn="ctr" rotWithShape="0">
              <a:srgbClr val="000000">
                <a:alpha val="40000"/>
              </a:srgbClr>
            </a:outerShdw>
          </a:effectLst>
        </p:spPr>
      </p:pic>
    </p:spTree>
    <p:extLst>
      <p:ext uri="{BB962C8B-B14F-4D97-AF65-F5344CB8AC3E}">
        <p14:creationId xmlns:p14="http://schemas.microsoft.com/office/powerpoint/2010/main" val="3823925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B0C4DEAC-AB39-F25B-CFC1-D1C9E139799A}"/>
              </a:ext>
            </a:extLst>
          </p:cNvPr>
          <p:cNvSpPr>
            <a:spLocks noGrp="1"/>
          </p:cNvSpPr>
          <p:nvPr>
            <p:ph type="title"/>
          </p:nvPr>
        </p:nvSpPr>
        <p:spPr>
          <a:xfrm>
            <a:off x="1175657" y="365125"/>
            <a:ext cx="10178142"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964ECA1-1AB7-F05E-C3DA-87B691945EBB}"/>
              </a:ext>
            </a:extLst>
          </p:cNvPr>
          <p:cNvSpPr>
            <a:spLocks noGrp="1"/>
          </p:cNvSpPr>
          <p:nvPr>
            <p:ph type="body" idx="1"/>
          </p:nvPr>
        </p:nvSpPr>
        <p:spPr>
          <a:xfrm>
            <a:off x="1179488" y="1720352"/>
            <a:ext cx="4948717" cy="823912"/>
          </a:xfrm>
        </p:spPr>
        <p:txBody>
          <a:bodyPr anchor="b"/>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31D224C-D910-AAA0-B68E-86EA8C446C89}"/>
              </a:ext>
            </a:extLst>
          </p:cNvPr>
          <p:cNvSpPr>
            <a:spLocks noGrp="1"/>
          </p:cNvSpPr>
          <p:nvPr>
            <p:ph sz="half" idx="2"/>
          </p:nvPr>
        </p:nvSpPr>
        <p:spPr>
          <a:xfrm>
            <a:off x="1179488" y="2544264"/>
            <a:ext cx="4948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a:extLst>
              <a:ext uri="{FF2B5EF4-FFF2-40B4-BE49-F238E27FC236}">
                <a16:creationId xmlns:a16="http://schemas.microsoft.com/office/drawing/2014/main" id="{3505ED8D-C434-741B-DE97-E68650561ED5}"/>
              </a:ext>
              <a:ext uri="{C183D7F6-B498-43B3-948B-1728B52AA6E4}">
                <adec:decorative xmlns:adec="http://schemas.microsoft.com/office/drawing/2017/decorative" val="1"/>
              </a:ext>
            </a:extLst>
          </p:cNvPr>
          <p:cNvSpPr>
            <a:spLocks noGrp="1"/>
          </p:cNvSpPr>
          <p:nvPr>
            <p:ph type="sldNum" sz="quarter" idx="12"/>
          </p:nvPr>
        </p:nvSpPr>
        <p:spPr/>
        <p:txBody>
          <a:bodyPr/>
          <a:lstStyle/>
          <a:p>
            <a:fld id="{FC94C22D-D015-6649-B5C3-596F33FC97D2}" type="slidenum">
              <a:rPr lang="en-US" smtClean="0"/>
              <a:t>‹#›</a:t>
            </a:fld>
            <a:endParaRPr lang="en-US"/>
          </a:p>
        </p:txBody>
      </p:sp>
      <p:sp>
        <p:nvSpPr>
          <p:cNvPr id="11" name="Text Placeholder 2">
            <a:extLst>
              <a:ext uri="{FF2B5EF4-FFF2-40B4-BE49-F238E27FC236}">
                <a16:creationId xmlns:a16="http://schemas.microsoft.com/office/drawing/2014/main" id="{5769F0CA-575E-4806-C56D-3C2201812697}"/>
              </a:ext>
            </a:extLst>
          </p:cNvPr>
          <p:cNvSpPr>
            <a:spLocks noGrp="1"/>
          </p:cNvSpPr>
          <p:nvPr>
            <p:ph type="body" idx="13"/>
          </p:nvPr>
        </p:nvSpPr>
        <p:spPr>
          <a:xfrm>
            <a:off x="6405083" y="1720352"/>
            <a:ext cx="4948717" cy="823912"/>
          </a:xfrm>
        </p:spPr>
        <p:txBody>
          <a:bodyPr anchor="b"/>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a:extLst>
              <a:ext uri="{FF2B5EF4-FFF2-40B4-BE49-F238E27FC236}">
                <a16:creationId xmlns:a16="http://schemas.microsoft.com/office/drawing/2014/main" id="{528A8323-14FA-5F79-A04C-16CBB2EB7096}"/>
              </a:ext>
            </a:extLst>
          </p:cNvPr>
          <p:cNvSpPr>
            <a:spLocks noGrp="1"/>
          </p:cNvSpPr>
          <p:nvPr>
            <p:ph sz="half" idx="14"/>
          </p:nvPr>
        </p:nvSpPr>
        <p:spPr>
          <a:xfrm>
            <a:off x="6405083" y="2544264"/>
            <a:ext cx="4948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a:extLst>
              <a:ext uri="{FF2B5EF4-FFF2-40B4-BE49-F238E27FC236}">
                <a16:creationId xmlns:a16="http://schemas.microsoft.com/office/drawing/2014/main" id="{4EAD78B8-AD26-994A-827A-DC849068B86B}"/>
              </a:ext>
              <a:ext uri="{C183D7F6-B498-43B3-948B-1728B52AA6E4}">
                <adec:decorative xmlns:adec="http://schemas.microsoft.com/office/drawing/2017/decorative" val="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5657" y="6343650"/>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6ECF4CC9-0981-8750-D124-AE5ABFEC6F13}"/>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6657" y="3808"/>
            <a:ext cx="821133" cy="6850383"/>
          </a:xfrm>
          <a:prstGeom prst="rect">
            <a:avLst/>
          </a:prstGeom>
          <a:effectLst>
            <a:outerShdw blurRad="190500" dist="50800" algn="ctr" rotWithShape="0">
              <a:srgbClr val="000000">
                <a:alpha val="40000"/>
              </a:srgbClr>
            </a:outerShdw>
          </a:effectLst>
        </p:spPr>
      </p:pic>
    </p:spTree>
    <p:extLst>
      <p:ext uri="{BB962C8B-B14F-4D97-AF65-F5344CB8AC3E}">
        <p14:creationId xmlns:p14="http://schemas.microsoft.com/office/powerpoint/2010/main" val="2293502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FB96073-9AA2-B5BF-410A-369672AE7642}"/>
              </a:ext>
              <a:ext uri="{C183D7F6-B498-43B3-948B-1728B52AA6E4}">
                <adec:decorative xmlns:adec="http://schemas.microsoft.com/office/drawing/2017/decorative" val="1"/>
              </a:ext>
            </a:extLst>
          </p:cNvPr>
          <p:cNvSpPr>
            <a:spLocks noGrp="1"/>
          </p:cNvSpPr>
          <p:nvPr>
            <p:ph type="sldNum" sz="quarter" idx="12"/>
          </p:nvPr>
        </p:nvSpPr>
        <p:spPr/>
        <p:txBody>
          <a:bodyPr/>
          <a:lstStyle/>
          <a:p>
            <a:fld id="{FC94C22D-D015-6649-B5C3-596F33FC97D2}" type="slidenum">
              <a:rPr lang="en-US" smtClean="0"/>
              <a:t>‹#›</a:t>
            </a:fld>
            <a:endParaRPr lang="en-US"/>
          </a:p>
        </p:txBody>
      </p:sp>
      <p:pic>
        <p:nvPicPr>
          <p:cNvPr id="6" name="Picture 5">
            <a:extLst>
              <a:ext uri="{FF2B5EF4-FFF2-40B4-BE49-F238E27FC236}">
                <a16:creationId xmlns:a16="http://schemas.microsoft.com/office/drawing/2014/main" id="{45945705-2325-61E5-8265-74A0A006B298}"/>
              </a:ext>
              <a:ext uri="{C183D7F6-B498-43B3-948B-1728B52AA6E4}">
                <adec:decorative xmlns:adec="http://schemas.microsoft.com/office/drawing/2017/decorative" val="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5657" y="6343650"/>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a:extLst>
              <a:ext uri="{FF2B5EF4-FFF2-40B4-BE49-F238E27FC236}">
                <a16:creationId xmlns:a16="http://schemas.microsoft.com/office/drawing/2014/main" id="{2F598B41-A9B7-DDBB-2D59-5C3C376BB04A}"/>
              </a:ext>
            </a:extLst>
          </p:cNvPr>
          <p:cNvSpPr>
            <a:spLocks noGrp="1"/>
          </p:cNvSpPr>
          <p:nvPr>
            <p:ph type="title"/>
          </p:nvPr>
        </p:nvSpPr>
        <p:spPr>
          <a:xfrm>
            <a:off x="1175657" y="365125"/>
            <a:ext cx="10178142" cy="1325563"/>
          </a:xfrm>
        </p:spPr>
        <p:txBody>
          <a:bodyPr/>
          <a:lstStyle/>
          <a:p>
            <a:r>
              <a:rPr lang="en-US"/>
              <a:t>Click to edit Master title style</a:t>
            </a:r>
            <a:endParaRPr lang="en-US" dirty="0"/>
          </a:p>
        </p:txBody>
      </p:sp>
      <p:pic>
        <p:nvPicPr>
          <p:cNvPr id="2" name="Picture 1">
            <a:extLst>
              <a:ext uri="{FF2B5EF4-FFF2-40B4-BE49-F238E27FC236}">
                <a16:creationId xmlns:a16="http://schemas.microsoft.com/office/drawing/2014/main" id="{198D520E-85D5-DE0B-2678-A0BABEB44A93}"/>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6657" y="3808"/>
            <a:ext cx="821133" cy="6850383"/>
          </a:xfrm>
          <a:prstGeom prst="rect">
            <a:avLst/>
          </a:prstGeom>
          <a:effectLst>
            <a:outerShdw blurRad="190500" dist="50800" algn="ctr" rotWithShape="0">
              <a:srgbClr val="000000">
                <a:alpha val="40000"/>
              </a:srgbClr>
            </a:outerShdw>
          </a:effectLst>
        </p:spPr>
      </p:pic>
    </p:spTree>
    <p:extLst>
      <p:ext uri="{BB962C8B-B14F-4D97-AF65-F5344CB8AC3E}">
        <p14:creationId xmlns:p14="http://schemas.microsoft.com/office/powerpoint/2010/main" val="1915344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22EAE0C-F9CD-336F-891B-28B1A56BA0E0}"/>
              </a:ext>
              <a:ext uri="{C183D7F6-B498-43B3-948B-1728B52AA6E4}">
                <adec:decorative xmlns:adec="http://schemas.microsoft.com/office/drawing/2017/decorative" val="1"/>
              </a:ext>
            </a:extLst>
          </p:cNvPr>
          <p:cNvSpPr>
            <a:spLocks noGrp="1"/>
          </p:cNvSpPr>
          <p:nvPr>
            <p:ph type="sldNum" sz="quarter" idx="12"/>
          </p:nvPr>
        </p:nvSpPr>
        <p:spPr/>
        <p:txBody>
          <a:bodyPr/>
          <a:lstStyle/>
          <a:p>
            <a:fld id="{FC94C22D-D015-6649-B5C3-596F33FC97D2}" type="slidenum">
              <a:rPr lang="en-US" smtClean="0"/>
              <a:t>‹#›</a:t>
            </a:fld>
            <a:endParaRPr lang="en-US"/>
          </a:p>
        </p:txBody>
      </p:sp>
      <p:pic>
        <p:nvPicPr>
          <p:cNvPr id="5" name="Picture 4">
            <a:extLst>
              <a:ext uri="{FF2B5EF4-FFF2-40B4-BE49-F238E27FC236}">
                <a16:creationId xmlns:a16="http://schemas.microsoft.com/office/drawing/2014/main" id="{42B53C4B-3F45-77E1-3EC7-08F5A0BCB909}"/>
              </a:ext>
              <a:ext uri="{C183D7F6-B498-43B3-948B-1728B52AA6E4}">
                <adec:decorative xmlns:adec="http://schemas.microsoft.com/office/drawing/2017/decorative" val="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4012" y="6343650"/>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32780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E74C65-8E5B-B5F4-B95C-2F6491C36E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9D3D34A-878B-D4CF-1A3C-F8BF232968CB}"/>
              </a:ext>
            </a:extLst>
          </p:cNvPr>
          <p:cNvSpPr>
            <a:spLocks noGrp="1"/>
          </p:cNvSpPr>
          <p:nvPr>
            <p:ph type="body" idx="1"/>
          </p:nvPr>
        </p:nvSpPr>
        <p:spPr>
          <a:xfrm>
            <a:off x="838200" y="1825625"/>
            <a:ext cx="10515600" cy="44314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3CF2AB57-4FB0-22F6-B9D0-E02FFA0A5995}"/>
              </a:ext>
              <a:ext uri="{C183D7F6-B498-43B3-948B-1728B52AA6E4}">
                <adec:decorative xmlns:adec="http://schemas.microsoft.com/office/drawing/2017/decorative" val="1"/>
              </a:ext>
            </a:extLst>
          </p:cNvPr>
          <p:cNvSpPr>
            <a:spLocks noGrp="1"/>
          </p:cNvSpPr>
          <p:nvPr>
            <p:ph type="sldNum" sz="quarter" idx="4"/>
          </p:nvPr>
        </p:nvSpPr>
        <p:spPr>
          <a:xfrm>
            <a:off x="8610600" y="6392046"/>
            <a:ext cx="2743200" cy="329429"/>
          </a:xfrm>
          <a:prstGeom prst="rect">
            <a:avLst/>
          </a:prstGeom>
        </p:spPr>
        <p:txBody>
          <a:bodyPr vert="horz" lIns="91440" tIns="45720" rIns="91440" bIns="45720" rtlCol="0" anchor="ctr"/>
          <a:lstStyle>
            <a:lvl1pPr algn="r">
              <a:defRPr sz="1200">
                <a:solidFill>
                  <a:schemeClr val="tx1">
                    <a:tint val="75000"/>
                  </a:schemeClr>
                </a:solidFill>
              </a:defRPr>
            </a:lvl1pPr>
          </a:lstStyle>
          <a:p>
            <a:fld id="{FC94C22D-D015-6649-B5C3-596F33FC97D2}" type="slidenum">
              <a:rPr lang="en-US" smtClean="0"/>
              <a:t>‹#›</a:t>
            </a:fld>
            <a:endParaRPr lang="en-US"/>
          </a:p>
        </p:txBody>
      </p:sp>
    </p:spTree>
    <p:extLst>
      <p:ext uri="{BB962C8B-B14F-4D97-AF65-F5344CB8AC3E}">
        <p14:creationId xmlns:p14="http://schemas.microsoft.com/office/powerpoint/2010/main" val="35058807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Lst>
  <p:txStyles>
    <p:titleStyle>
      <a:lvl1pPr algn="l" defTabSz="914400" rtl="0" eaLnBrk="1" latinLnBrk="0" hangingPunct="1">
        <a:lnSpc>
          <a:spcPct val="90000"/>
        </a:lnSpc>
        <a:spcBef>
          <a:spcPct val="0"/>
        </a:spcBef>
        <a:buNone/>
        <a:defRPr sz="3600" kern="1200">
          <a:solidFill>
            <a:schemeClr val="accent4"/>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39C4B-1E3D-B65B-8796-E8F23029D600}"/>
              </a:ext>
            </a:extLst>
          </p:cNvPr>
          <p:cNvSpPr>
            <a:spLocks noGrp="1"/>
          </p:cNvSpPr>
          <p:nvPr>
            <p:ph type="ctrTitle"/>
          </p:nvPr>
        </p:nvSpPr>
        <p:spPr/>
        <p:txBody>
          <a:bodyPr/>
          <a:lstStyle/>
          <a:p>
            <a:r>
              <a:rPr lang="en-US" dirty="0"/>
              <a:t>Welcome to the 2023 Accreditation Institute!</a:t>
            </a:r>
            <a:br>
              <a:rPr lang="en-US" dirty="0"/>
            </a:br>
            <a:r>
              <a:rPr lang="en-US" dirty="0"/>
              <a:t>We’ll begin shortly</a:t>
            </a:r>
          </a:p>
        </p:txBody>
      </p:sp>
    </p:spTree>
    <p:extLst>
      <p:ext uri="{BB962C8B-B14F-4D97-AF65-F5344CB8AC3E}">
        <p14:creationId xmlns:p14="http://schemas.microsoft.com/office/powerpoint/2010/main" val="3251728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E2C35-AA4A-1AC5-A3A1-8EBB2DFE62A0}"/>
              </a:ext>
            </a:extLst>
          </p:cNvPr>
          <p:cNvSpPr>
            <a:spLocks noGrp="1"/>
          </p:cNvSpPr>
          <p:nvPr>
            <p:ph type="title"/>
          </p:nvPr>
        </p:nvSpPr>
        <p:spPr/>
        <p:txBody>
          <a:bodyPr/>
          <a:lstStyle/>
          <a:p>
            <a:r>
              <a:rPr lang="en-US" dirty="0"/>
              <a:t>Land Acknowledgement</a:t>
            </a:r>
          </a:p>
        </p:txBody>
      </p:sp>
      <p:sp>
        <p:nvSpPr>
          <p:cNvPr id="3" name="Content Placeholder 2">
            <a:extLst>
              <a:ext uri="{FF2B5EF4-FFF2-40B4-BE49-F238E27FC236}">
                <a16:creationId xmlns:a16="http://schemas.microsoft.com/office/drawing/2014/main" id="{FDCAADA2-A167-98C8-9D92-04B266F61A21}"/>
              </a:ext>
            </a:extLst>
          </p:cNvPr>
          <p:cNvSpPr>
            <a:spLocks noGrp="1"/>
          </p:cNvSpPr>
          <p:nvPr>
            <p:ph idx="1"/>
          </p:nvPr>
        </p:nvSpPr>
        <p:spPr/>
        <p:txBody>
          <a:bodyPr>
            <a:normAutofit fontScale="92500" lnSpcReduction="10000"/>
          </a:bodyPr>
          <a:lstStyle/>
          <a:p>
            <a:r>
              <a:rPr lang="en-US" b="0" i="0" dirty="0">
                <a:solidFill>
                  <a:srgbClr val="333333"/>
                </a:solidFill>
                <a:effectLst/>
                <a:latin typeface="Arial" panose="020B0604020202020204" pitchFamily="34" charset="0"/>
              </a:rPr>
              <a:t>We acknowledge that this important work is taking place throughout the unceded territory of California, home to nearly 200 tribal nations. We acknowledge and honor the original inhabitants of our various regions. A land acknowledgment is a critical step towards working with native communities to secure meaningful partnership and inclusion in the stewardship and protection of their cultural resources and homelands.</a:t>
            </a:r>
          </a:p>
          <a:p>
            <a:br>
              <a:rPr lang="en-US" dirty="0"/>
            </a:br>
            <a:r>
              <a:rPr lang="en-US" b="0" i="0" dirty="0">
                <a:solidFill>
                  <a:srgbClr val="333333"/>
                </a:solidFill>
                <a:effectLst/>
                <a:latin typeface="Arial" panose="020B0604020202020204" pitchFamily="34" charset="0"/>
              </a:rPr>
              <a:t>I acknowledge that I’m speaking to you on the land of the Kumeyaay people who have lived and continue to live here. I recognize the Kumeyaay </a:t>
            </a:r>
            <a:r>
              <a:rPr lang="en-US" dirty="0">
                <a:solidFill>
                  <a:srgbClr val="333333"/>
                </a:solidFill>
                <a:latin typeface="Arial" panose="020B0604020202020204" pitchFamily="34" charset="0"/>
              </a:rPr>
              <a:t>people </a:t>
            </a:r>
            <a:r>
              <a:rPr lang="en-US" b="0" i="0" dirty="0">
                <a:solidFill>
                  <a:srgbClr val="333333"/>
                </a:solidFill>
                <a:effectLst/>
                <a:latin typeface="Arial" panose="020B0604020202020204" pitchFamily="34" charset="0"/>
              </a:rPr>
              <a:t>and their spiritual connection to the ocean and the land as the first stewards and the traditional caretakers of this area we now call San Diego. As we begin, I thank them for their strength, perseverance, and resistance and I invite you to take some time to recognize and honor the native communities in your area for their shared struggle to maintain their cultures, languages, worldview, and identities in our diverse landscape.</a:t>
            </a:r>
            <a:endParaRPr lang="en-US" dirty="0"/>
          </a:p>
        </p:txBody>
      </p:sp>
    </p:spTree>
    <p:extLst>
      <p:ext uri="{BB962C8B-B14F-4D97-AF65-F5344CB8AC3E}">
        <p14:creationId xmlns:p14="http://schemas.microsoft.com/office/powerpoint/2010/main" val="3235804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85F8AB-CFF1-FC8E-13D2-81CC966A0F20}"/>
              </a:ext>
            </a:extLst>
          </p:cNvPr>
          <p:cNvSpPr>
            <a:spLocks noGrp="1"/>
          </p:cNvSpPr>
          <p:nvPr>
            <p:ph type="ctrTitle"/>
          </p:nvPr>
        </p:nvSpPr>
        <p:spPr/>
        <p:txBody>
          <a:bodyPr/>
          <a:lstStyle/>
          <a:p>
            <a:r>
              <a:rPr lang="en-US" dirty="0"/>
              <a:t>Cheryl Aschenbach</a:t>
            </a:r>
            <a:br>
              <a:rPr lang="en-US" dirty="0"/>
            </a:br>
            <a:r>
              <a:rPr lang="en-US" dirty="0"/>
              <a:t>ASCCC President</a:t>
            </a:r>
          </a:p>
        </p:txBody>
      </p:sp>
      <p:sp>
        <p:nvSpPr>
          <p:cNvPr id="5" name="Subtitle 4">
            <a:extLst>
              <a:ext uri="{FF2B5EF4-FFF2-40B4-BE49-F238E27FC236}">
                <a16:creationId xmlns:a16="http://schemas.microsoft.com/office/drawing/2014/main" id="{566FBD05-ABD9-C697-8B1A-5A8B5A851A35}"/>
              </a:ext>
            </a:extLst>
          </p:cNvPr>
          <p:cNvSpPr>
            <a:spLocks noGrp="1"/>
          </p:cNvSpPr>
          <p:nvPr>
            <p:ph type="subTitle" idx="1"/>
          </p:nvPr>
        </p:nvSpPr>
        <p:spPr/>
        <p:txBody>
          <a:bodyPr>
            <a:normAutofit/>
          </a:bodyPr>
          <a:lstStyle/>
          <a:p>
            <a:r>
              <a:rPr lang="en-US" sz="4400" dirty="0"/>
              <a:t>Welcome Statement</a:t>
            </a:r>
          </a:p>
        </p:txBody>
      </p:sp>
    </p:spTree>
    <p:extLst>
      <p:ext uri="{BB962C8B-B14F-4D97-AF65-F5344CB8AC3E}">
        <p14:creationId xmlns:p14="http://schemas.microsoft.com/office/powerpoint/2010/main" val="734919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74BE7-0A98-33FF-EA50-59622325AC6F}"/>
              </a:ext>
            </a:extLst>
          </p:cNvPr>
          <p:cNvSpPr>
            <a:spLocks noGrp="1"/>
          </p:cNvSpPr>
          <p:nvPr>
            <p:ph type="title"/>
          </p:nvPr>
        </p:nvSpPr>
        <p:spPr/>
        <p:txBody>
          <a:bodyPr/>
          <a:lstStyle/>
          <a:p>
            <a:r>
              <a:rPr lang="en-US" dirty="0"/>
              <a:t>Institute Schedule</a:t>
            </a:r>
          </a:p>
        </p:txBody>
      </p:sp>
      <p:sp>
        <p:nvSpPr>
          <p:cNvPr id="3" name="Content Placeholder 2">
            <a:extLst>
              <a:ext uri="{FF2B5EF4-FFF2-40B4-BE49-F238E27FC236}">
                <a16:creationId xmlns:a16="http://schemas.microsoft.com/office/drawing/2014/main" id="{582E4019-F517-EFFF-1525-4DC533ECC442}"/>
              </a:ext>
            </a:extLst>
          </p:cNvPr>
          <p:cNvSpPr>
            <a:spLocks noGrp="1"/>
          </p:cNvSpPr>
          <p:nvPr>
            <p:ph idx="1"/>
          </p:nvPr>
        </p:nvSpPr>
        <p:spPr>
          <a:xfrm>
            <a:off x="838200" y="2494722"/>
            <a:ext cx="10515600" cy="3936558"/>
          </a:xfrm>
        </p:spPr>
        <p:txBody>
          <a:bodyPr>
            <a:normAutofit fontScale="85000" lnSpcReduction="20000"/>
          </a:bodyPr>
          <a:lstStyle/>
          <a:p>
            <a:pPr algn="l"/>
            <a:r>
              <a:rPr lang="en-US" b="1" i="0" dirty="0">
                <a:solidFill>
                  <a:srgbClr val="333333"/>
                </a:solidFill>
                <a:effectLst/>
              </a:rPr>
              <a:t>9:30 a.m. to 10:30 a.m. </a:t>
            </a:r>
            <a:r>
              <a:rPr lang="en-US" i="0" dirty="0">
                <a:solidFill>
                  <a:srgbClr val="333333"/>
                </a:solidFill>
                <a:effectLst/>
              </a:rPr>
              <a:t>	First General Session: </a:t>
            </a:r>
            <a:r>
              <a:rPr lang="en-US" i="1" dirty="0">
                <a:solidFill>
                  <a:srgbClr val="333333"/>
                </a:solidFill>
                <a:effectLst/>
              </a:rPr>
              <a:t>Effective Strategies in Presenting 					Disaggregated Data to Tell the Story of Your Institution</a:t>
            </a:r>
          </a:p>
          <a:p>
            <a:pPr algn="l"/>
            <a:r>
              <a:rPr lang="en-US" b="1" i="0" dirty="0">
                <a:solidFill>
                  <a:srgbClr val="333333"/>
                </a:solidFill>
                <a:effectLst/>
              </a:rPr>
              <a:t>10:30 a.m. to 11:00 a.m</a:t>
            </a:r>
            <a:r>
              <a:rPr lang="en-US" i="0" dirty="0">
                <a:solidFill>
                  <a:srgbClr val="333333"/>
                </a:solidFill>
                <a:effectLst/>
              </a:rPr>
              <a:t>.  Break</a:t>
            </a:r>
          </a:p>
          <a:p>
            <a:pPr algn="l"/>
            <a:r>
              <a:rPr lang="en-US" b="1" i="0" dirty="0">
                <a:solidFill>
                  <a:srgbClr val="333333"/>
                </a:solidFill>
                <a:effectLst/>
              </a:rPr>
              <a:t>11:00 a.m. to 12:00 p.m</a:t>
            </a:r>
            <a:r>
              <a:rPr lang="en-US" i="0" dirty="0">
                <a:solidFill>
                  <a:srgbClr val="333333"/>
                </a:solidFill>
                <a:effectLst/>
              </a:rPr>
              <a:t>.	Second General Session: </a:t>
            </a:r>
            <a:r>
              <a:rPr lang="en-US" i="1" dirty="0">
                <a:solidFill>
                  <a:srgbClr val="333333"/>
                </a:solidFill>
                <a:effectLst/>
              </a:rPr>
              <a:t>ACCJC Updates: The Newly Adopted 2024 			Standards and the Comprehensive Review Process</a:t>
            </a:r>
          </a:p>
          <a:p>
            <a:pPr algn="l"/>
            <a:r>
              <a:rPr lang="en-US" b="1" i="0" dirty="0">
                <a:solidFill>
                  <a:srgbClr val="333333"/>
                </a:solidFill>
                <a:effectLst/>
              </a:rPr>
              <a:t>12:00 p.m. to 1:00 p.m.   </a:t>
            </a:r>
            <a:r>
              <a:rPr lang="en-US" i="0" dirty="0">
                <a:solidFill>
                  <a:srgbClr val="333333"/>
                </a:solidFill>
                <a:effectLst/>
              </a:rPr>
              <a:t>Lunch</a:t>
            </a:r>
          </a:p>
          <a:p>
            <a:pPr algn="l"/>
            <a:r>
              <a:rPr lang="en-US" b="1" i="0" dirty="0">
                <a:solidFill>
                  <a:srgbClr val="333333"/>
                </a:solidFill>
                <a:effectLst/>
              </a:rPr>
              <a:t>1:00 p.m. to 2:00 p.m.    </a:t>
            </a:r>
            <a:r>
              <a:rPr lang="en-US" i="0" dirty="0">
                <a:solidFill>
                  <a:srgbClr val="333333"/>
                </a:solidFill>
                <a:effectLst/>
              </a:rPr>
              <a:t>	Third General Session: </a:t>
            </a:r>
            <a:r>
              <a:rPr lang="en-US" i="1" dirty="0">
                <a:solidFill>
                  <a:srgbClr val="333333"/>
                </a:solidFill>
                <a:effectLst/>
              </a:rPr>
              <a:t>ACCJC’s Social Justice Policy and Enhancing 			Racial Equity in Accreditation</a:t>
            </a:r>
          </a:p>
          <a:p>
            <a:pPr algn="l"/>
            <a:r>
              <a:rPr lang="en-US" b="1" i="0" dirty="0">
                <a:solidFill>
                  <a:srgbClr val="333333"/>
                </a:solidFill>
                <a:effectLst/>
              </a:rPr>
              <a:t>2:00 p.m. to 2:30 p.m.  </a:t>
            </a:r>
            <a:r>
              <a:rPr lang="en-US" i="0" dirty="0">
                <a:solidFill>
                  <a:srgbClr val="333333"/>
                </a:solidFill>
                <a:effectLst/>
              </a:rPr>
              <a:t>	Break</a:t>
            </a:r>
          </a:p>
          <a:p>
            <a:pPr algn="l"/>
            <a:r>
              <a:rPr lang="en-US" b="1" i="0" dirty="0">
                <a:solidFill>
                  <a:srgbClr val="333333"/>
                </a:solidFill>
                <a:effectLst/>
              </a:rPr>
              <a:t>2:30 p.m. to 3:30 p.m.  </a:t>
            </a:r>
            <a:r>
              <a:rPr lang="en-US" i="0" dirty="0">
                <a:solidFill>
                  <a:srgbClr val="333333"/>
                </a:solidFill>
                <a:effectLst/>
              </a:rPr>
              <a:t>	Fourth General Session: </a:t>
            </a:r>
            <a:r>
              <a:rPr lang="en-US" i="1" dirty="0">
                <a:solidFill>
                  <a:srgbClr val="333333"/>
                </a:solidFill>
                <a:effectLst/>
              </a:rPr>
              <a:t>Distance Education: Faculty, Students, and 			Accreditation</a:t>
            </a:r>
          </a:p>
          <a:p>
            <a:pPr algn="l"/>
            <a:r>
              <a:rPr lang="en-US" b="1" i="0" dirty="0">
                <a:solidFill>
                  <a:srgbClr val="333333"/>
                </a:solidFill>
                <a:effectLst/>
              </a:rPr>
              <a:t>4:00 p.m. to 5:15 p.m.   </a:t>
            </a:r>
            <a:r>
              <a:rPr lang="en-US" i="0" dirty="0">
                <a:solidFill>
                  <a:srgbClr val="333333"/>
                </a:solidFill>
                <a:effectLst/>
              </a:rPr>
              <a:t>	Fifth General Session: </a:t>
            </a:r>
            <a:r>
              <a:rPr lang="en-US" i="1" dirty="0">
                <a:solidFill>
                  <a:srgbClr val="333333"/>
                </a:solidFill>
                <a:effectLst/>
              </a:rPr>
              <a:t>What Do I Do with All These Reports? 				Integrative Planning, Data-Informed Decision Making and Continuous 			Quality Improvement</a:t>
            </a:r>
          </a:p>
        </p:txBody>
      </p:sp>
    </p:spTree>
    <p:extLst>
      <p:ext uri="{BB962C8B-B14F-4D97-AF65-F5344CB8AC3E}">
        <p14:creationId xmlns:p14="http://schemas.microsoft.com/office/powerpoint/2010/main" val="2807753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680E8-02E2-678B-4D1C-54249F8CE292}"/>
              </a:ext>
            </a:extLst>
          </p:cNvPr>
          <p:cNvSpPr>
            <a:spLocks noGrp="1"/>
          </p:cNvSpPr>
          <p:nvPr>
            <p:ph type="title"/>
          </p:nvPr>
        </p:nvSpPr>
        <p:spPr>
          <a:xfrm>
            <a:off x="1006929" y="0"/>
            <a:ext cx="10178142" cy="1325563"/>
          </a:xfrm>
        </p:spPr>
        <p:txBody>
          <a:bodyPr/>
          <a:lstStyle/>
          <a:p>
            <a:r>
              <a:rPr lang="en-US" dirty="0"/>
              <a:t>ASCCC Community Agreements</a:t>
            </a:r>
          </a:p>
        </p:txBody>
      </p:sp>
      <p:pic>
        <p:nvPicPr>
          <p:cNvPr id="5" name="Picture 4" descr="A diagram of ASCCC's Community Agreements.  Part 1 is Authenticity. Part 2 is Collegiality.  Part 3 is Honor and Dedication. Part 4 is Self-Awareness and Patience.">
            <a:extLst>
              <a:ext uri="{FF2B5EF4-FFF2-40B4-BE49-F238E27FC236}">
                <a16:creationId xmlns:a16="http://schemas.microsoft.com/office/drawing/2014/main" id="{87750945-8F17-9267-0774-33489B9A4E77}"/>
              </a:ext>
            </a:extLst>
          </p:cNvPr>
          <p:cNvPicPr>
            <a:picLocks noChangeAspect="1"/>
          </p:cNvPicPr>
          <p:nvPr/>
        </p:nvPicPr>
        <p:blipFill>
          <a:blip r:embed="rId2"/>
          <a:stretch>
            <a:fillRect/>
          </a:stretch>
        </p:blipFill>
        <p:spPr>
          <a:xfrm>
            <a:off x="2808511" y="1028700"/>
            <a:ext cx="8376560" cy="5608320"/>
          </a:xfrm>
          <a:prstGeom prst="rect">
            <a:avLst/>
          </a:prstGeom>
        </p:spPr>
      </p:pic>
    </p:spTree>
    <p:extLst>
      <p:ext uri="{BB962C8B-B14F-4D97-AF65-F5344CB8AC3E}">
        <p14:creationId xmlns:p14="http://schemas.microsoft.com/office/powerpoint/2010/main" val="3090590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2FB5FCD-BE82-E831-2D83-63C29FCBA265}"/>
              </a:ext>
            </a:extLst>
          </p:cNvPr>
          <p:cNvSpPr>
            <a:spLocks noGrp="1"/>
          </p:cNvSpPr>
          <p:nvPr>
            <p:ph type="title"/>
          </p:nvPr>
        </p:nvSpPr>
        <p:spPr/>
        <p:txBody>
          <a:bodyPr/>
          <a:lstStyle/>
          <a:p>
            <a:r>
              <a:rPr lang="en-US" dirty="0"/>
              <a:t>Thank You!</a:t>
            </a:r>
          </a:p>
        </p:txBody>
      </p:sp>
      <p:pic>
        <p:nvPicPr>
          <p:cNvPr id="8" name="Picture 7" descr="A close-up of the ASCCC logo">
            <a:extLst>
              <a:ext uri="{FF2B5EF4-FFF2-40B4-BE49-F238E27FC236}">
                <a16:creationId xmlns:a16="http://schemas.microsoft.com/office/drawing/2014/main" id="{72BAE3D5-7CFC-DD42-5721-48DBADA91592}"/>
              </a:ext>
            </a:extLst>
          </p:cNvPr>
          <p:cNvPicPr>
            <a:picLocks noChangeAspect="1"/>
          </p:cNvPicPr>
          <p:nvPr/>
        </p:nvPicPr>
        <p:blipFill>
          <a:blip r:embed="rId2"/>
          <a:stretch>
            <a:fillRect/>
          </a:stretch>
        </p:blipFill>
        <p:spPr>
          <a:xfrm>
            <a:off x="3850624" y="5454598"/>
            <a:ext cx="4490752" cy="1311655"/>
          </a:xfrm>
          <a:prstGeom prst="rect">
            <a:avLst/>
          </a:prstGeom>
        </p:spPr>
      </p:pic>
      <p:sp>
        <p:nvSpPr>
          <p:cNvPr id="2" name="TextBox 1">
            <a:extLst>
              <a:ext uri="{FF2B5EF4-FFF2-40B4-BE49-F238E27FC236}">
                <a16:creationId xmlns:a16="http://schemas.microsoft.com/office/drawing/2014/main" id="{1601C4AE-8A0C-A61D-BD6F-C8A5E66C5A15}"/>
              </a:ext>
            </a:extLst>
          </p:cNvPr>
          <p:cNvSpPr txBox="1"/>
          <p:nvPr/>
        </p:nvSpPr>
        <p:spPr>
          <a:xfrm>
            <a:off x="896827" y="2561498"/>
            <a:ext cx="10398346" cy="2893100"/>
          </a:xfrm>
          <a:prstGeom prst="rect">
            <a:avLst/>
          </a:prstGeom>
          <a:noFill/>
        </p:spPr>
        <p:txBody>
          <a:bodyPr wrap="square" rtlCol="0">
            <a:spAutoFit/>
          </a:bodyPr>
          <a:lstStyle/>
          <a:p>
            <a:r>
              <a:rPr lang="en-US" dirty="0"/>
              <a:t>Events such as the Accreditation Institute require a great deal of work and support to be successful.  We are sincerely grateful to the following groups and people for their support in making this Institute a success:</a:t>
            </a:r>
          </a:p>
          <a:p>
            <a:pPr marL="285750" indent="-285750">
              <a:buFont typeface="Arial" panose="020B0604020202020204" pitchFamily="34" charset="0"/>
              <a:buChar char="•"/>
            </a:pPr>
            <a:r>
              <a:rPr lang="en-US" dirty="0"/>
              <a:t>The 2023-’24 Accreditation Committee</a:t>
            </a:r>
          </a:p>
          <a:p>
            <a:pPr marL="285750" indent="-285750">
              <a:buFont typeface="Arial" panose="020B0604020202020204" pitchFamily="34" charset="0"/>
              <a:buChar char="•"/>
            </a:pPr>
            <a:r>
              <a:rPr lang="en-US" dirty="0"/>
              <a:t>The 2022-’23 Accreditation Committee (Co-chairs Dr. LaTonya Parker and Robert L. Stewart Jr.) </a:t>
            </a:r>
          </a:p>
          <a:p>
            <a:pPr marL="285750" indent="-285750">
              <a:buFont typeface="Arial" panose="020B0604020202020204" pitchFamily="34" charset="0"/>
              <a:buChar char="•"/>
            </a:pPr>
            <a:r>
              <a:rPr lang="en-US" dirty="0"/>
              <a:t>ASCCC President Cheryl Aschenbach and The ASCCC Executive Committee</a:t>
            </a:r>
          </a:p>
          <a:p>
            <a:pPr marL="285750" indent="-285750">
              <a:buFont typeface="Arial" panose="020B0604020202020204" pitchFamily="34" charset="0"/>
              <a:buChar char="•"/>
            </a:pPr>
            <a:r>
              <a:rPr lang="en-US" dirty="0"/>
              <a:t>Kevin Bontenbal and the ACCJC</a:t>
            </a:r>
          </a:p>
          <a:p>
            <a:pPr marL="285750" indent="-285750">
              <a:buFont typeface="Arial" panose="020B0604020202020204" pitchFamily="34" charset="0"/>
              <a:buChar char="•"/>
            </a:pPr>
            <a:r>
              <a:rPr lang="en-US" dirty="0"/>
              <a:t>Jeffrey Lamb and the CCCCIO</a:t>
            </a:r>
          </a:p>
          <a:p>
            <a:pPr marL="285750" indent="-285750">
              <a:buFont typeface="Arial" panose="020B0604020202020204" pitchFamily="34" charset="0"/>
              <a:buChar char="•"/>
            </a:pPr>
            <a:r>
              <a:rPr lang="en-US" dirty="0"/>
              <a:t>Tonya Davis, Patricia Carrillo, Austin Webster and the ASCCC Office Team</a:t>
            </a:r>
          </a:p>
          <a:p>
            <a:pPr marL="285750" indent="-285750">
              <a:buFont typeface="Arial" panose="020B0604020202020204" pitchFamily="34" charset="0"/>
              <a:buChar char="•"/>
            </a:pPr>
            <a:r>
              <a:rPr lang="en-US" sz="2000" b="1" i="1" dirty="0"/>
              <a:t>And to all of you for your participation and your leadership at your colleges! </a:t>
            </a:r>
          </a:p>
        </p:txBody>
      </p:sp>
    </p:spTree>
    <p:extLst>
      <p:ext uri="{BB962C8B-B14F-4D97-AF65-F5344CB8AC3E}">
        <p14:creationId xmlns:p14="http://schemas.microsoft.com/office/powerpoint/2010/main" val="1743440376"/>
      </p:ext>
    </p:extLst>
  </p:cSld>
  <p:clrMapOvr>
    <a:masterClrMapping/>
  </p:clrMapOvr>
</p:sld>
</file>

<file path=ppt/theme/theme1.xml><?xml version="1.0" encoding="utf-8"?>
<a:theme xmlns:a="http://schemas.openxmlformats.org/drawingml/2006/main" name="Office Theme">
  <a:themeElements>
    <a:clrScheme name="ASCCC AI event 2023 c">
      <a:dk1>
        <a:srgbClr val="000000"/>
      </a:dk1>
      <a:lt1>
        <a:srgbClr val="FFFFFF"/>
      </a:lt1>
      <a:dk2>
        <a:srgbClr val="053856"/>
      </a:dk2>
      <a:lt2>
        <a:srgbClr val="DDD8CD"/>
      </a:lt2>
      <a:accent1>
        <a:srgbClr val="00756C"/>
      </a:accent1>
      <a:accent2>
        <a:srgbClr val="4DD0BA"/>
      </a:accent2>
      <a:accent3>
        <a:srgbClr val="3BBAFF"/>
      </a:accent3>
      <a:accent4>
        <a:srgbClr val="0B64A8"/>
      </a:accent4>
      <a:accent5>
        <a:srgbClr val="5F3F77"/>
      </a:accent5>
      <a:accent6>
        <a:srgbClr val="E3D0F1"/>
      </a:accent6>
      <a:hlink>
        <a:srgbClr val="155B9D"/>
      </a:hlink>
      <a:folHlink>
        <a:srgbClr val="155B9D"/>
      </a:folHlink>
    </a:clrScheme>
    <a:fontScheme name="Lato">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AI 2023 ppt template 1  -  Read-Only" id="{F28B5819-A7E8-443C-A35C-86C09370CE4E}" vid="{55FFD35F-26E8-4343-93B9-586DF1D37FA4}"/>
    </a:ext>
  </a:extLst>
</a:theme>
</file>

<file path=docProps/app.xml><?xml version="1.0" encoding="utf-8"?>
<Properties xmlns="http://schemas.openxmlformats.org/officeDocument/2006/extended-properties" xmlns:vt="http://schemas.openxmlformats.org/officeDocument/2006/docPropsVTypes">
  <Template>ASCCC AI 2023 Intro Slides</Template>
  <TotalTime>26</TotalTime>
  <Words>510</Words>
  <Application>Microsoft Office PowerPoint</Application>
  <PresentationFormat>Widescreen</PresentationFormat>
  <Paragraphs>25</Paragraphs>
  <Slides>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Georgia</vt:lpstr>
      <vt:lpstr>Office Theme</vt:lpstr>
      <vt:lpstr>Welcome to the 2023 Accreditation Institute! We’ll begin shortly</vt:lpstr>
      <vt:lpstr>Land Acknowledgement</vt:lpstr>
      <vt:lpstr>Cheryl Aschenbach ASCCC President</vt:lpstr>
      <vt:lpstr>Institute Schedule</vt:lpstr>
      <vt:lpstr>ASCCC Community Agreements</vt:lpstr>
      <vt:lpstr>Thank You!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Manuel Velez</dc:creator>
  <cp:keywords/>
  <dc:description/>
  <cp:lastModifiedBy>Manuel Velez</cp:lastModifiedBy>
  <cp:revision>2</cp:revision>
  <dcterms:created xsi:type="dcterms:W3CDTF">2023-09-27T21:04:08Z</dcterms:created>
  <dcterms:modified xsi:type="dcterms:W3CDTF">2023-09-27T21:30:35Z</dcterms:modified>
  <cp:category/>
</cp:coreProperties>
</file>