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3" r:id="rId3"/>
    <p:sldId id="257" r:id="rId4"/>
    <p:sldId id="258" r:id="rId5"/>
    <p:sldId id="278" r:id="rId6"/>
    <p:sldId id="279" r:id="rId7"/>
    <p:sldId id="280" r:id="rId8"/>
    <p:sldId id="281" r:id="rId9"/>
    <p:sldId id="282" r:id="rId10"/>
    <p:sldId id="283" r:id="rId11"/>
    <p:sldId id="285" r:id="rId12"/>
    <p:sldId id="260" r:id="rId13"/>
    <p:sldId id="270" r:id="rId14"/>
    <p:sldId id="259" r:id="rId15"/>
    <p:sldId id="266" r:id="rId16"/>
    <p:sldId id="274" r:id="rId17"/>
    <p:sldId id="275" r:id="rId18"/>
    <p:sldId id="276" r:id="rId19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00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3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06" y="-90"/>
      </p:cViewPr>
      <p:guideLst>
        <p:guide orient="horz" pos="2949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0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C56B40D9-7EFF-441D-9B91-9E0962C5A396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9A2C8A63-F20F-437E-B61B-352D1A22D9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815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2B5A9FF6-C63A-4194-B26D-463017C31EAC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2FE17331-16B1-4F95-8C03-F65A709964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724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17331-16B1-4F95-8C03-F65A709964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3442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17331-16B1-4F95-8C03-F65A709964A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0089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17331-16B1-4F95-8C03-F65A709964A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17044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17331-16B1-4F95-8C03-F65A709964A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2605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17331-16B1-4F95-8C03-F65A709964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4790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17331-16B1-4F95-8C03-F65A709964A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285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17331-16B1-4F95-8C03-F65A709964A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9941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4624" y="4451298"/>
            <a:ext cx="5661660" cy="42133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17331-16B1-4F95-8C03-F65A709964A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2090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17331-16B1-4F95-8C03-F65A709964A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6408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17331-16B1-4F95-8C03-F65A709964A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623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17331-16B1-4F95-8C03-F65A709964A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0448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17331-16B1-4F95-8C03-F65A709964A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700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D2C10BD-381C-4C91-AB81-2935E4DFFF6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115BBD-D22F-4FE4-982B-2899126FA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10BD-381C-4C91-AB81-2935E4DFFF6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5BBD-D22F-4FE4-982B-2899126FA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D2C10BD-381C-4C91-AB81-2935E4DFFF6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C115BBD-D22F-4FE4-982B-2899126FA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10BD-381C-4C91-AB81-2935E4DFFF6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115BBD-D22F-4FE4-982B-2899126FAF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10BD-381C-4C91-AB81-2935E4DFFF6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115BBD-D22F-4FE4-982B-2899126FAF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2C10BD-381C-4C91-AB81-2935E4DFFF6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115BBD-D22F-4FE4-982B-2899126FAF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2C10BD-381C-4C91-AB81-2935E4DFFF6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115BBD-D22F-4FE4-982B-2899126FAF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10BD-381C-4C91-AB81-2935E4DFFF6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115BBD-D22F-4FE4-982B-2899126FA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10BD-381C-4C91-AB81-2935E4DFFF6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115BBD-D22F-4FE4-982B-2899126FA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10BD-381C-4C91-AB81-2935E4DFFF6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115BBD-D22F-4FE4-982B-2899126FAF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D2C10BD-381C-4C91-AB81-2935E4DFFF6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C115BBD-D22F-4FE4-982B-2899126FAF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2C10BD-381C-4C91-AB81-2935E4DFFF6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115BBD-D22F-4FE4-982B-2899126FA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6324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skills and beyond: expanding the first-year experience with equity </a:t>
            </a:r>
            <a:br>
              <a:rPr lang="en-US" dirty="0" smtClean="0"/>
            </a:b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61722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FULLERTON COLLEGE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648200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Bridget Kominek, </a:t>
            </a:r>
            <a:r>
              <a:rPr lang="en-US" sz="1600" i="1" dirty="0" smtClean="0"/>
              <a:t>Faculty Coordinator, Basic Skills</a:t>
            </a:r>
          </a:p>
          <a:p>
            <a:r>
              <a:rPr lang="en-US" sz="1600" dirty="0" smtClean="0"/>
              <a:t>Kristine Nikkhoo, </a:t>
            </a:r>
            <a:r>
              <a:rPr lang="en-US" sz="1600" i="1" dirty="0" smtClean="0"/>
              <a:t>Director, Basic Skills</a:t>
            </a:r>
          </a:p>
          <a:p>
            <a:r>
              <a:rPr lang="en-US" sz="1600" dirty="0" smtClean="0"/>
              <a:t>Dani Wilson, Dean, </a:t>
            </a:r>
            <a:r>
              <a:rPr lang="en-US" sz="1600" i="1" dirty="0" smtClean="0"/>
              <a:t>Library, Learning Resources, Instructional Support Programs and Services</a:t>
            </a:r>
            <a:endParaRPr lang="en-US" sz="1600" i="1" dirty="0"/>
          </a:p>
        </p:txBody>
      </p:sp>
    </p:spTree>
    <p:extLst>
      <p:ext uri="{BB962C8B-B14F-4D97-AF65-F5344CB8AC3E}">
        <p14:creationId xmlns="" xmlns:p14="http://schemas.microsoft.com/office/powerpoint/2010/main" val="15719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Scaling Up with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Doubled the number of ESP students</a:t>
            </a:r>
          </a:p>
          <a:p>
            <a:r>
              <a:rPr lang="en-US" dirty="0" smtClean="0"/>
              <a:t>Tutor hiring increased</a:t>
            </a:r>
          </a:p>
          <a:p>
            <a:r>
              <a:rPr lang="en-US" dirty="0" smtClean="0"/>
              <a:t>Non-Basic Skills faculty integration</a:t>
            </a:r>
          </a:p>
          <a:p>
            <a:r>
              <a:rPr lang="en-US" dirty="0" smtClean="0"/>
              <a:t>Classified staff recruitment</a:t>
            </a:r>
          </a:p>
          <a:p>
            <a:r>
              <a:rPr lang="en-US" dirty="0" smtClean="0"/>
              <a:t>Timing of implementation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063046"/>
            <a:ext cx="3886200" cy="1624084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072"/>
            <a:ext cx="4038600" cy="475792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dirty="0" smtClean="0"/>
              <a:t>With </a:t>
            </a:r>
            <a:r>
              <a:rPr lang="en-US" dirty="0"/>
              <a:t>your partner, discuss the ways in which the programs you talked about earlier </a:t>
            </a:r>
            <a:r>
              <a:rPr lang="en-US" dirty="0" smtClean="0"/>
              <a:t>can be or are being scaled up using Equity funds. What are some challenges?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0115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Scaling Program </a:t>
            </a:r>
            <a:r>
              <a:rPr lang="en-US" dirty="0" smtClean="0"/>
              <a:t>Practices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Integrating information about counseling and the Career and Life Planning Center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762000" y="2743200"/>
            <a:ext cx="7772400" cy="34290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27432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“I do quite a bit with career…Myer’s-Briggs Personality Text, Career/Personality Test, Goal Setting, Action Planning, Career Research (online).” –ESP Faculty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lvl="0" algn="ctr"/>
            <a:r>
              <a:rPr lang="en-US" sz="2400" dirty="0" smtClean="0">
                <a:solidFill>
                  <a:schemeClr val="bg1"/>
                </a:solidFill>
              </a:rPr>
              <a:t>“</a:t>
            </a:r>
            <a:r>
              <a:rPr lang="en-US" sz="2400" dirty="0">
                <a:solidFill>
                  <a:schemeClr val="bg1"/>
                </a:solidFill>
              </a:rPr>
              <a:t>I use the skills I've obtained in this program all the time. I mean, I am like a walking guide book for this campus, so whenever someone approaches me w/ a question outside the class I feel confident giving them answers or directions. </a:t>
            </a:r>
            <a:r>
              <a:rPr lang="en-US" sz="2400" dirty="0" smtClean="0">
                <a:solidFill>
                  <a:schemeClr val="bg1"/>
                </a:solidFill>
              </a:rPr>
              <a:t>“ –ESP Tutor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7724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Scaling Program Practices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Teaching students about campus resources</a:t>
            </a:r>
          </a:p>
          <a:p>
            <a:r>
              <a:rPr lang="en-US" dirty="0" smtClean="0"/>
              <a:t>Disability Support Services</a:t>
            </a:r>
            <a:endParaRPr lang="en-US" dirty="0" smtClean="0"/>
          </a:p>
          <a:p>
            <a:r>
              <a:rPr lang="en-US" dirty="0" smtClean="0"/>
              <a:t>Academic Support Center</a:t>
            </a:r>
          </a:p>
          <a:p>
            <a:r>
              <a:rPr lang="en-US" dirty="0" smtClean="0"/>
              <a:t>Transfer Center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5" name="Rectangular Callout 4"/>
          <p:cNvSpPr/>
          <p:nvPr/>
        </p:nvSpPr>
        <p:spPr>
          <a:xfrm>
            <a:off x="533400" y="3886200"/>
            <a:ext cx="8046929" cy="23622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599" y="3959304"/>
            <a:ext cx="7894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“In </a:t>
            </a:r>
            <a:r>
              <a:rPr lang="en-US" sz="2200" dirty="0">
                <a:solidFill>
                  <a:schemeClr val="bg1"/>
                </a:solidFill>
              </a:rPr>
              <a:t>the few years I have been at FC, I have learned so much about the campus from the close relationships I have developed with my SSPs and tutors. I feel so fortunate to have worked with so many different people. It </a:t>
            </a:r>
            <a:r>
              <a:rPr lang="en-US" sz="2200" dirty="0" smtClean="0">
                <a:solidFill>
                  <a:schemeClr val="bg1"/>
                </a:solidFill>
              </a:rPr>
              <a:t>has </a:t>
            </a:r>
            <a:r>
              <a:rPr lang="en-US" sz="2200" dirty="0">
                <a:solidFill>
                  <a:schemeClr val="bg1"/>
                </a:solidFill>
              </a:rPr>
              <a:t>made my school world and consequently my students' school world a village</a:t>
            </a:r>
            <a:r>
              <a:rPr lang="en-US" sz="2200" dirty="0" smtClean="0">
                <a:solidFill>
                  <a:schemeClr val="bg1"/>
                </a:solidFill>
              </a:rPr>
              <a:t>”</a:t>
            </a:r>
          </a:p>
          <a:p>
            <a:r>
              <a:rPr lang="en-US" sz="2200" dirty="0">
                <a:solidFill>
                  <a:schemeClr val="bg1"/>
                </a:solidFill>
              </a:rPr>
              <a:t>	</a:t>
            </a:r>
            <a:r>
              <a:rPr lang="en-US" sz="2200" dirty="0" smtClean="0">
                <a:solidFill>
                  <a:schemeClr val="bg1"/>
                </a:solidFill>
              </a:rPr>
              <a:t>					--ESP Faculty</a:t>
            </a:r>
            <a:endParaRPr lang="en-US" sz="2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41715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Learning in ESP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80999" y="1719070"/>
            <a:ext cx="8407893" cy="498652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>
                <a:solidFill>
                  <a:schemeClr val="accent4"/>
                </a:solidFill>
              </a:rPr>
              <a:t>Check-in meetings</a:t>
            </a:r>
          </a:p>
          <a:p>
            <a:pPr lvl="1"/>
            <a:r>
              <a:rPr lang="en-US" sz="2800" dirty="0" smtClean="0"/>
              <a:t>Three meetings over the course of the semester </a:t>
            </a:r>
          </a:p>
          <a:p>
            <a:pPr lvl="1"/>
            <a:r>
              <a:rPr lang="en-US" sz="2800" dirty="0"/>
              <a:t>A</a:t>
            </a:r>
            <a:r>
              <a:rPr lang="en-US" sz="2800" dirty="0" smtClean="0"/>
              <a:t>ll faculty, SSPs, and tutors are invited</a:t>
            </a:r>
          </a:p>
          <a:p>
            <a:pPr lvl="2"/>
            <a:r>
              <a:rPr lang="en-US" sz="3200" dirty="0" smtClean="0">
                <a:solidFill>
                  <a:schemeClr val="accent4"/>
                </a:solidFill>
              </a:rPr>
              <a:t>Topics </a:t>
            </a:r>
            <a:r>
              <a:rPr lang="en-US" sz="3200" dirty="0">
                <a:solidFill>
                  <a:schemeClr val="accent4"/>
                </a:solidFill>
              </a:rPr>
              <a:t>of discussion:</a:t>
            </a:r>
          </a:p>
          <a:p>
            <a:pPr lvl="3"/>
            <a:r>
              <a:rPr lang="en-US" sz="2400" dirty="0"/>
              <a:t>Ways to get students to use the tutor</a:t>
            </a:r>
          </a:p>
          <a:p>
            <a:pPr lvl="3"/>
            <a:r>
              <a:rPr lang="en-US" sz="2400" dirty="0" smtClean="0"/>
              <a:t>Approaches </a:t>
            </a:r>
            <a:r>
              <a:rPr lang="en-US" sz="2400" dirty="0"/>
              <a:t>for social integration</a:t>
            </a:r>
          </a:p>
          <a:p>
            <a:pPr lvl="3"/>
            <a:r>
              <a:rPr lang="en-US" sz="2400" dirty="0"/>
              <a:t>Challenges that come up, self-reflection and metacognition</a:t>
            </a:r>
          </a:p>
          <a:p>
            <a:pPr lvl="3"/>
            <a:r>
              <a:rPr lang="en-US" sz="2400" dirty="0"/>
              <a:t>Formal surveys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688178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Learning in ESP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80999" y="1719070"/>
            <a:ext cx="8407893" cy="475792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600" dirty="0" smtClean="0">
                <a:solidFill>
                  <a:schemeClr val="accent4"/>
                </a:solidFill>
              </a:rPr>
              <a:t>Handbook</a:t>
            </a:r>
          </a:p>
          <a:p>
            <a:pPr lvl="1"/>
            <a:r>
              <a:rPr lang="en-US" sz="2800" dirty="0" smtClean="0"/>
              <a:t>Sample assignments and class activities that go with different program components</a:t>
            </a:r>
          </a:p>
          <a:p>
            <a:pPr lvl="3"/>
            <a:r>
              <a:rPr lang="en-US" sz="2200" dirty="0" smtClean="0"/>
              <a:t>Library workout activity</a:t>
            </a:r>
          </a:p>
          <a:p>
            <a:pPr lvl="3"/>
            <a:r>
              <a:rPr lang="en-US" sz="2200" dirty="0" smtClean="0"/>
              <a:t>Campus resources scavenger hunt</a:t>
            </a:r>
          </a:p>
          <a:p>
            <a:pPr lvl="3"/>
            <a:r>
              <a:rPr lang="en-US" sz="2200" dirty="0" smtClean="0"/>
              <a:t>Career assessment directions  </a:t>
            </a:r>
          </a:p>
          <a:p>
            <a:pPr lvl="1"/>
            <a:r>
              <a:rPr lang="en-US" sz="2800" dirty="0" smtClean="0"/>
              <a:t>Detailed description of participant roles</a:t>
            </a:r>
          </a:p>
          <a:p>
            <a:pPr lvl="1"/>
            <a:r>
              <a:rPr lang="en-US" sz="2800" dirty="0" smtClean="0"/>
              <a:t>Tutoring protocols</a:t>
            </a:r>
          </a:p>
          <a:p>
            <a:pPr lvl="1"/>
            <a:r>
              <a:rPr lang="en-US" sz="2800" dirty="0" smtClean="0"/>
              <a:t>Information on campus resources</a:t>
            </a:r>
          </a:p>
        </p:txBody>
      </p:sp>
    </p:spTree>
    <p:extLst>
      <p:ext uri="{BB962C8B-B14F-4D97-AF65-F5344CB8AC3E}">
        <p14:creationId xmlns="" xmlns:p14="http://schemas.microsoft.com/office/powerpoint/2010/main" val="2913813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Learning in ESP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4"/>
                </a:solidFill>
              </a:rPr>
              <a:t>SSP Announcements</a:t>
            </a:r>
          </a:p>
          <a:p>
            <a:pPr lvl="1"/>
            <a:r>
              <a:rPr lang="en-US" sz="2400" dirty="0"/>
              <a:t>Weekly updates on campus events, workshops, impending deadlines during 20-minute SSP class visit</a:t>
            </a:r>
          </a:p>
          <a:p>
            <a:r>
              <a:rPr lang="en-US" sz="3200" dirty="0">
                <a:solidFill>
                  <a:schemeClr val="accent4"/>
                </a:solidFill>
              </a:rPr>
              <a:t>Interactions between faculty and tutors and SSPs</a:t>
            </a:r>
          </a:p>
          <a:p>
            <a:pPr lvl="1"/>
            <a:r>
              <a:rPr lang="en-US" sz="2400" dirty="0"/>
              <a:t>Weekly conversations between faculty and tutor</a:t>
            </a:r>
          </a:p>
          <a:p>
            <a:pPr lvl="1"/>
            <a:r>
              <a:rPr lang="en-US" sz="2400" dirty="0"/>
              <a:t>Informal hallway conversations between SSP and faculty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8747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3200" dirty="0" smtClean="0"/>
              <a:t>Have you noticed similar patterns of scaling programs in your experience on your campus?</a:t>
            </a:r>
            <a:endParaRPr lang="en-US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050" y="3063046"/>
            <a:ext cx="3886200" cy="1624084"/>
          </a:xfrm>
        </p:spPr>
      </p:pic>
    </p:spTree>
    <p:extLst>
      <p:ext uri="{BB962C8B-B14F-4D97-AF65-F5344CB8AC3E}">
        <p14:creationId xmlns="" xmlns:p14="http://schemas.microsoft.com/office/powerpoint/2010/main" val="1574137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We’ve Learned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Scaling </a:t>
            </a:r>
            <a:r>
              <a:rPr lang="en-US" sz="2800" dirty="0" smtClean="0"/>
              <a:t>programs creates both opportunities and challenges.</a:t>
            </a:r>
            <a:endParaRPr lang="en-US" sz="2800" dirty="0" smtClean="0"/>
          </a:p>
          <a:p>
            <a:r>
              <a:rPr lang="en-US" sz="2800" dirty="0" smtClean="0"/>
              <a:t>If we can scale </a:t>
            </a:r>
            <a:r>
              <a:rPr lang="en-US" sz="2800" i="1" dirty="0" smtClean="0"/>
              <a:t>practices</a:t>
            </a:r>
            <a:r>
              <a:rPr lang="en-US" sz="2800" dirty="0" smtClean="0"/>
              <a:t>, we can help so-called “boutique” programs have a significantly bigger impact on student success beyond those who participate in special programs.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9822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Outcomes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Participants will:</a:t>
            </a:r>
          </a:p>
          <a:p>
            <a:pPr lvl="1"/>
            <a:r>
              <a:rPr lang="en-US" sz="2400" dirty="0" smtClean="0"/>
              <a:t>Learn about the Entering Scholars Program (ESP) – a Basic Skills-funded first-year experience intervention</a:t>
            </a:r>
          </a:p>
          <a:p>
            <a:pPr lvl="1"/>
            <a:r>
              <a:rPr lang="en-US" sz="2400" dirty="0" smtClean="0"/>
              <a:t>Learn about how ESP is scaling up in two ways: with more Equity-funded sections and with the transfer of Basic Skills pedagogy to non-program classes</a:t>
            </a:r>
          </a:p>
          <a:p>
            <a:pPr lvl="1"/>
            <a:r>
              <a:rPr lang="en-US" sz="2400" dirty="0" smtClean="0"/>
              <a:t>Brainstorm ways that they might use equity funds to scale existing programs with restrictive allocations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145179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Icebreaker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Turn to someone sitting near </a:t>
            </a:r>
            <a:r>
              <a:rPr lang="en-US" smtClean="0"/>
              <a:t>you whom </a:t>
            </a:r>
            <a:r>
              <a:rPr lang="en-US" dirty="0" smtClean="0"/>
              <a:t>you haven’t met yet.</a:t>
            </a:r>
          </a:p>
          <a:p>
            <a:r>
              <a:rPr lang="en-US" dirty="0" smtClean="0"/>
              <a:t>Introduce yourself and tell your partner a little bit about a special program you’re involved with or familiar with on your campus.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048000"/>
            <a:ext cx="4038600" cy="1687773"/>
          </a:xfrm>
        </p:spPr>
      </p:pic>
    </p:spTree>
    <p:extLst>
      <p:ext uri="{BB962C8B-B14F-4D97-AF65-F5344CB8AC3E}">
        <p14:creationId xmlns="" xmlns:p14="http://schemas.microsoft.com/office/powerpoint/2010/main" val="340535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Scholars Program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46" y="2209800"/>
            <a:ext cx="4308204" cy="4049712"/>
          </a:xfrm>
        </p:spPr>
      </p:pic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Faculty </a:t>
            </a:r>
            <a:r>
              <a:rPr lang="en-US" sz="1600" dirty="0"/>
              <a:t>and tutor training </a:t>
            </a:r>
            <a:endParaRPr lang="en-US" sz="1600" dirty="0" smtClean="0"/>
          </a:p>
          <a:p>
            <a:r>
              <a:rPr lang="en-US" sz="1600" dirty="0" smtClean="0"/>
              <a:t>Tutors </a:t>
            </a:r>
            <a:r>
              <a:rPr lang="en-US" sz="1600" dirty="0"/>
              <a:t>(in and out of class)</a:t>
            </a:r>
          </a:p>
          <a:p>
            <a:r>
              <a:rPr lang="en-US" sz="1600" dirty="0" smtClean="0"/>
              <a:t>Student </a:t>
            </a:r>
            <a:r>
              <a:rPr lang="en-US" sz="1600" dirty="0"/>
              <a:t>Support Professional (SSP) </a:t>
            </a:r>
            <a:r>
              <a:rPr lang="en-US" sz="1600" dirty="0" smtClean="0"/>
              <a:t>15 minutes per </a:t>
            </a:r>
            <a:r>
              <a:rPr lang="en-US" sz="1600" dirty="0"/>
              <a:t>week in class</a:t>
            </a:r>
          </a:p>
          <a:p>
            <a:r>
              <a:rPr lang="en-US" sz="1600" dirty="0" smtClean="0"/>
              <a:t>Social </a:t>
            </a:r>
            <a:r>
              <a:rPr lang="en-US" sz="1600" dirty="0"/>
              <a:t>integration to encourage engagement and bonding</a:t>
            </a:r>
          </a:p>
          <a:p>
            <a:r>
              <a:rPr lang="en-US" sz="1600" dirty="0" smtClean="0"/>
              <a:t>Campus </a:t>
            </a:r>
            <a:r>
              <a:rPr lang="en-US" sz="1600" dirty="0"/>
              <a:t>scavenger hunt to introduce services on campus</a:t>
            </a:r>
          </a:p>
          <a:p>
            <a:r>
              <a:rPr lang="en-US" sz="1600" dirty="0" smtClean="0"/>
              <a:t>SSP </a:t>
            </a:r>
            <a:r>
              <a:rPr lang="en-US" sz="1600" dirty="0"/>
              <a:t>presentation on area of support services expertise</a:t>
            </a:r>
          </a:p>
          <a:p>
            <a:r>
              <a:rPr lang="en-US" sz="1600" dirty="0" smtClean="0"/>
              <a:t>Counselor </a:t>
            </a:r>
            <a:r>
              <a:rPr lang="en-US" sz="1600" dirty="0"/>
              <a:t>visit to encourage educational planning</a:t>
            </a:r>
          </a:p>
          <a:p>
            <a:r>
              <a:rPr lang="en-US" sz="1600" dirty="0" smtClean="0"/>
              <a:t>Career </a:t>
            </a:r>
            <a:r>
              <a:rPr lang="en-US" sz="1600" dirty="0"/>
              <a:t>and life planning center to introduce career interests</a:t>
            </a:r>
          </a:p>
          <a:p>
            <a:r>
              <a:rPr lang="en-US" sz="1600" dirty="0" smtClean="0"/>
              <a:t>Library </a:t>
            </a:r>
            <a:r>
              <a:rPr lang="en-US" sz="1600" dirty="0"/>
              <a:t>workout to introduce information competency</a:t>
            </a:r>
          </a:p>
          <a:p>
            <a:r>
              <a:rPr lang="en-US" sz="1600" dirty="0" smtClean="0"/>
              <a:t>Study </a:t>
            </a:r>
            <a:r>
              <a:rPr lang="en-US" sz="1600" dirty="0"/>
              <a:t>skills incorporated into the </a:t>
            </a:r>
            <a:r>
              <a:rPr lang="en-US" sz="1600" dirty="0" smtClean="0"/>
              <a:t>ongoing curriculum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06494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ESP: Peer Tutors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Attend every class session</a:t>
            </a:r>
          </a:p>
          <a:p>
            <a:r>
              <a:rPr lang="en-US" dirty="0" smtClean="0"/>
              <a:t>Attend three, three-hour tutor trainings</a:t>
            </a:r>
          </a:p>
          <a:p>
            <a:r>
              <a:rPr lang="en-US" dirty="0" smtClean="0"/>
              <a:t>Tutor outside of class up to two hours per week</a:t>
            </a:r>
          </a:p>
          <a:p>
            <a:r>
              <a:rPr lang="en-US" dirty="0" smtClean="0"/>
              <a:t>Hired through the Tutoring center on campus</a:t>
            </a:r>
          </a:p>
          <a:p>
            <a:r>
              <a:rPr lang="en-US" dirty="0" smtClean="0"/>
              <a:t>Have the most potential to impact student success in the program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ESP: Student Support Professionals (SSPs)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Classified staff members attend class once per week for 15 -20 minutes</a:t>
            </a:r>
          </a:p>
          <a:p>
            <a:r>
              <a:rPr lang="en-US" dirty="0" smtClean="0"/>
              <a:t>Give announcements of events and campus activities to students</a:t>
            </a:r>
          </a:p>
          <a:p>
            <a:r>
              <a:rPr lang="en-US" dirty="0" smtClean="0"/>
              <a:t>Act as a campus resources for students with non-academic questions</a:t>
            </a:r>
          </a:p>
          <a:p>
            <a:r>
              <a:rPr lang="en-US" dirty="0" smtClean="0"/>
              <a:t>Facilitate a campus resources presentation </a:t>
            </a:r>
          </a:p>
          <a:p>
            <a:r>
              <a:rPr lang="en-US" dirty="0" smtClean="0"/>
              <a:t>Act as a bridge between Basic Skills and Student Services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ESP: Counselor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Counselors visit each class once per semester to present on counseling services</a:t>
            </a:r>
          </a:p>
          <a:p>
            <a:r>
              <a:rPr lang="en-US" dirty="0" smtClean="0"/>
              <a:t>Encourage all students to create a Student Education Plan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ESP: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Attend training and check-in meetings</a:t>
            </a:r>
          </a:p>
          <a:p>
            <a:r>
              <a:rPr lang="en-US" dirty="0" smtClean="0"/>
              <a:t>Incorporate study skills into the curriculum</a:t>
            </a:r>
          </a:p>
          <a:p>
            <a:r>
              <a:rPr lang="en-US" dirty="0" smtClean="0"/>
              <a:t>Consider how the affective domain impacts student success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ESP: Scaling Up with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FALL 2014</a:t>
            </a:r>
          </a:p>
          <a:p>
            <a:r>
              <a:rPr lang="en-US" dirty="0" smtClean="0"/>
              <a:t>15 sections of Basic Skills English and Reading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SPRING 2015</a:t>
            </a:r>
          </a:p>
          <a:p>
            <a:r>
              <a:rPr lang="en-US" dirty="0" smtClean="0"/>
              <a:t>14 sections of Basic Skills English and Reading classes </a:t>
            </a:r>
          </a:p>
          <a:p>
            <a:r>
              <a:rPr lang="en-US" dirty="0" smtClean="0"/>
              <a:t>14 sections of transfer-level English &amp; Reading classes</a:t>
            </a:r>
          </a:p>
          <a:p>
            <a:r>
              <a:rPr lang="en-US" dirty="0" smtClean="0"/>
              <a:t>28 total sections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1228</TotalTime>
  <Words>828</Words>
  <Application>Microsoft Office PowerPoint</Application>
  <PresentationFormat>On-screen Show (4:3)</PresentationFormat>
  <Paragraphs>115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Basic skills and beyond: expanding the first-year experience with equity  </vt:lpstr>
      <vt:lpstr>Session Outcomes</vt:lpstr>
      <vt:lpstr>Icebreaker</vt:lpstr>
      <vt:lpstr>Entering Scholars Program</vt:lpstr>
      <vt:lpstr>ESP: Peer Tutors</vt:lpstr>
      <vt:lpstr>ESP: Student Support Professionals (SSPs)</vt:lpstr>
      <vt:lpstr>ESP: Counselor Visits</vt:lpstr>
      <vt:lpstr>ESP: Faculty</vt:lpstr>
      <vt:lpstr>ESP: Scaling Up with Equity</vt:lpstr>
      <vt:lpstr>Impact of Scaling Up with Equity</vt:lpstr>
      <vt:lpstr>Brainstorming</vt:lpstr>
      <vt:lpstr>Scaling Program Practices</vt:lpstr>
      <vt:lpstr>Scaling Program Practices</vt:lpstr>
      <vt:lpstr>Professional Learning in ESP</vt:lpstr>
      <vt:lpstr>Professional Learning in ESP</vt:lpstr>
      <vt:lpstr>Professional Learning in ESP</vt:lpstr>
      <vt:lpstr>Discussion</vt:lpstr>
      <vt:lpstr>What We’ve Learned</vt:lpstr>
    </vt:vector>
  </TitlesOfParts>
  <Company>NOCCCD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Program Participation as Professional Learning:  Scaling Practices Not Programs</dc:title>
  <dc:creator>Fullerton College</dc:creator>
  <cp:lastModifiedBy>Kristine Nikkhoo</cp:lastModifiedBy>
  <cp:revision>86</cp:revision>
  <cp:lastPrinted>2014-09-30T19:03:54Z</cp:lastPrinted>
  <dcterms:created xsi:type="dcterms:W3CDTF">2014-09-15T23:53:39Z</dcterms:created>
  <dcterms:modified xsi:type="dcterms:W3CDTF">2015-03-11T22:13:20Z</dcterms:modified>
</cp:coreProperties>
</file>