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2" r:id="rId1"/>
  </p:sldMasterIdLst>
  <p:notesMasterIdLst>
    <p:notesMasterId r:id="rId36"/>
  </p:notesMasterIdLst>
  <p:sldIdLst>
    <p:sldId id="256" r:id="rId2"/>
    <p:sldId id="282" r:id="rId3"/>
    <p:sldId id="283" r:id="rId4"/>
    <p:sldId id="298" r:id="rId5"/>
    <p:sldId id="300" r:id="rId6"/>
    <p:sldId id="301" r:id="rId7"/>
    <p:sldId id="302" r:id="rId8"/>
    <p:sldId id="303" r:id="rId9"/>
    <p:sldId id="325" r:id="rId10"/>
    <p:sldId id="285" r:id="rId11"/>
    <p:sldId id="295" r:id="rId12"/>
    <p:sldId id="296" r:id="rId13"/>
    <p:sldId id="304" r:id="rId14"/>
    <p:sldId id="305" r:id="rId15"/>
    <p:sldId id="308" r:id="rId16"/>
    <p:sldId id="306" r:id="rId17"/>
    <p:sldId id="309" r:id="rId18"/>
    <p:sldId id="310" r:id="rId19"/>
    <p:sldId id="312" r:id="rId20"/>
    <p:sldId id="313" r:id="rId21"/>
    <p:sldId id="314" r:id="rId22"/>
    <p:sldId id="307" r:id="rId23"/>
    <p:sldId id="316" r:id="rId24"/>
    <p:sldId id="317" r:id="rId25"/>
    <p:sldId id="315" r:id="rId26"/>
    <p:sldId id="292" r:id="rId27"/>
    <p:sldId id="321" r:id="rId28"/>
    <p:sldId id="318" r:id="rId29"/>
    <p:sldId id="322" r:id="rId30"/>
    <p:sldId id="319" r:id="rId31"/>
    <p:sldId id="323" r:id="rId32"/>
    <p:sldId id="320" r:id="rId33"/>
    <p:sldId id="281" r:id="rId34"/>
    <p:sldId id="276"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57" autoAdjust="0"/>
    <p:restoredTop sz="76279" autoAdjust="0"/>
  </p:normalViewPr>
  <p:slideViewPr>
    <p:cSldViewPr snapToGrid="0" snapToObjects="1">
      <p:cViewPr varScale="1">
        <p:scale>
          <a:sx n="84" d="100"/>
          <a:sy n="84" d="100"/>
        </p:scale>
        <p:origin x="1794"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C72D4C-CF3C-46DE-B048-EA6537CCA75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84BAA9E-D455-4D7B-808A-C0B98BC3303B}">
      <dgm:prSet phldrT="[Text]"/>
      <dgm:spPr/>
      <dgm:t>
        <a:bodyPr/>
        <a:lstStyle/>
        <a:p>
          <a:r>
            <a:rPr lang="en-US" b="1" dirty="0" smtClean="0"/>
            <a:t>Elementary and Secondary Basic Skills</a:t>
          </a:r>
          <a:endParaRPr lang="en-US" b="1" dirty="0"/>
        </a:p>
      </dgm:t>
    </dgm:pt>
    <dgm:pt modelId="{29C7C972-64D5-4638-92D2-1C58AF8D9452}" type="parTrans" cxnId="{3D501DF5-3917-4C75-9BD1-FE7338FA1D3D}">
      <dgm:prSet/>
      <dgm:spPr/>
      <dgm:t>
        <a:bodyPr/>
        <a:lstStyle/>
        <a:p>
          <a:endParaRPr lang="en-US"/>
        </a:p>
      </dgm:t>
    </dgm:pt>
    <dgm:pt modelId="{580BB777-3A72-4D0F-A0B9-996951A3A4C8}" type="sibTrans" cxnId="{3D501DF5-3917-4C75-9BD1-FE7338FA1D3D}">
      <dgm:prSet/>
      <dgm:spPr/>
      <dgm:t>
        <a:bodyPr/>
        <a:lstStyle/>
        <a:p>
          <a:endParaRPr lang="en-US"/>
        </a:p>
      </dgm:t>
    </dgm:pt>
    <dgm:pt modelId="{0DF48AC7-19CD-424C-BDAE-B90941F66DEB}">
      <dgm:prSet phldrT="[Text]"/>
      <dgm:spPr/>
      <dgm:t>
        <a:bodyPr/>
        <a:lstStyle/>
        <a:p>
          <a:r>
            <a:rPr lang="en-US" b="1" dirty="0" smtClean="0"/>
            <a:t>ESL (and VESL)</a:t>
          </a:r>
          <a:endParaRPr lang="en-US" b="1" dirty="0"/>
        </a:p>
      </dgm:t>
    </dgm:pt>
    <dgm:pt modelId="{0B727EAC-E1F8-4F7A-8C95-941E6C16F8AE}" type="parTrans" cxnId="{F192EE59-992C-4E6D-ABCE-CE0238338F17}">
      <dgm:prSet/>
      <dgm:spPr/>
      <dgm:t>
        <a:bodyPr/>
        <a:lstStyle/>
        <a:p>
          <a:endParaRPr lang="en-US"/>
        </a:p>
      </dgm:t>
    </dgm:pt>
    <dgm:pt modelId="{2A0420F2-6DC1-4184-8641-8C39572F768F}" type="sibTrans" cxnId="{F192EE59-992C-4E6D-ABCE-CE0238338F17}">
      <dgm:prSet/>
      <dgm:spPr/>
      <dgm:t>
        <a:bodyPr/>
        <a:lstStyle/>
        <a:p>
          <a:endParaRPr lang="en-US"/>
        </a:p>
      </dgm:t>
    </dgm:pt>
    <dgm:pt modelId="{81F5A590-5F57-4C1A-8710-7165B8E0F454}">
      <dgm:prSet phldrT="[Text]"/>
      <dgm:spPr/>
      <dgm:t>
        <a:bodyPr/>
        <a:lstStyle/>
        <a:p>
          <a:r>
            <a:rPr lang="en-US" b="1" dirty="0" smtClean="0"/>
            <a:t>Short-term Vocational w/High Employment Potential</a:t>
          </a:r>
          <a:endParaRPr lang="en-US" b="1" dirty="0"/>
        </a:p>
      </dgm:t>
    </dgm:pt>
    <dgm:pt modelId="{3A104517-DB21-4850-AC42-A1110D39491D}" type="parTrans" cxnId="{B322EA31-15E2-4E62-A818-0517C7FD62BE}">
      <dgm:prSet/>
      <dgm:spPr/>
      <dgm:t>
        <a:bodyPr/>
        <a:lstStyle/>
        <a:p>
          <a:endParaRPr lang="en-US"/>
        </a:p>
      </dgm:t>
    </dgm:pt>
    <dgm:pt modelId="{7D4E031A-2DCF-4060-9F4E-0601F5D0D490}" type="sibTrans" cxnId="{B322EA31-15E2-4E62-A818-0517C7FD62BE}">
      <dgm:prSet/>
      <dgm:spPr/>
      <dgm:t>
        <a:bodyPr/>
        <a:lstStyle/>
        <a:p>
          <a:endParaRPr lang="en-US"/>
        </a:p>
      </dgm:t>
    </dgm:pt>
    <dgm:pt modelId="{7AC5BA4F-0228-4106-8C9A-009C77F5BE79}">
      <dgm:prSet phldrT="[Text]"/>
      <dgm:spPr/>
      <dgm:t>
        <a:bodyPr/>
        <a:lstStyle/>
        <a:p>
          <a:r>
            <a:rPr lang="en-US" b="1" dirty="0" smtClean="0"/>
            <a:t>Workforce Preparation* </a:t>
          </a:r>
          <a:endParaRPr lang="en-US" b="1" dirty="0"/>
        </a:p>
      </dgm:t>
    </dgm:pt>
    <dgm:pt modelId="{79B494C5-A32E-46B2-9A95-2E99A28F76BB}" type="parTrans" cxnId="{7679A7D9-368C-495E-AE62-249744C9EC8D}">
      <dgm:prSet/>
      <dgm:spPr/>
      <dgm:t>
        <a:bodyPr/>
        <a:lstStyle/>
        <a:p>
          <a:endParaRPr lang="en-US"/>
        </a:p>
      </dgm:t>
    </dgm:pt>
    <dgm:pt modelId="{54CD2E91-9FF8-48AF-A319-3139FB0D1522}" type="sibTrans" cxnId="{7679A7D9-368C-495E-AE62-249744C9EC8D}">
      <dgm:prSet/>
      <dgm:spPr/>
      <dgm:t>
        <a:bodyPr/>
        <a:lstStyle/>
        <a:p>
          <a:endParaRPr lang="en-US"/>
        </a:p>
      </dgm:t>
    </dgm:pt>
    <dgm:pt modelId="{4C847803-F966-4C58-B10E-6B84E55A09E5}">
      <dgm:prSet phldrT="[Text]"/>
      <dgm:spPr/>
      <dgm:t>
        <a:bodyPr/>
        <a:lstStyle/>
        <a:p>
          <a:r>
            <a:rPr lang="en-US" b="1" dirty="0" smtClean="0"/>
            <a:t>Citizenship for Immigrants*</a:t>
          </a:r>
          <a:endParaRPr lang="en-US" b="1" dirty="0"/>
        </a:p>
      </dgm:t>
    </dgm:pt>
    <dgm:pt modelId="{93F1A003-EFB5-45A3-96E0-9E68769FFAB9}" type="parTrans" cxnId="{DD064FED-F511-4492-885E-D249B10FC5DD}">
      <dgm:prSet/>
      <dgm:spPr/>
      <dgm:t>
        <a:bodyPr/>
        <a:lstStyle/>
        <a:p>
          <a:endParaRPr lang="en-US"/>
        </a:p>
      </dgm:t>
    </dgm:pt>
    <dgm:pt modelId="{8F995041-6100-4CD3-8892-22BB61B8BC73}" type="sibTrans" cxnId="{DD064FED-F511-4492-885E-D249B10FC5DD}">
      <dgm:prSet/>
      <dgm:spPr/>
      <dgm:t>
        <a:bodyPr/>
        <a:lstStyle/>
        <a:p>
          <a:endParaRPr lang="en-US"/>
        </a:p>
      </dgm:t>
    </dgm:pt>
    <dgm:pt modelId="{BEEAA250-32B2-4EDF-A7E0-FEC86C23FCAC}">
      <dgm:prSet phldrT="[Text]"/>
      <dgm:spPr/>
      <dgm:t>
        <a:bodyPr/>
        <a:lstStyle/>
        <a:p>
          <a:r>
            <a:rPr lang="en-US" b="1" dirty="0" smtClean="0"/>
            <a:t>Persons w/Substantial Disabilities</a:t>
          </a:r>
          <a:endParaRPr lang="en-US" b="1" dirty="0"/>
        </a:p>
      </dgm:t>
    </dgm:pt>
    <dgm:pt modelId="{97EE4837-696D-4799-88F9-4B1709CAE9A3}" type="parTrans" cxnId="{CC1E20DD-01C9-4C37-9280-CA8C13874DA9}">
      <dgm:prSet/>
      <dgm:spPr/>
      <dgm:t>
        <a:bodyPr/>
        <a:lstStyle/>
        <a:p>
          <a:endParaRPr lang="en-US"/>
        </a:p>
      </dgm:t>
    </dgm:pt>
    <dgm:pt modelId="{122AEF7A-EED9-4D49-A9A2-E956A0301A21}" type="sibTrans" cxnId="{CC1E20DD-01C9-4C37-9280-CA8C13874DA9}">
      <dgm:prSet/>
      <dgm:spPr/>
      <dgm:t>
        <a:bodyPr/>
        <a:lstStyle/>
        <a:p>
          <a:endParaRPr lang="en-US"/>
        </a:p>
      </dgm:t>
    </dgm:pt>
    <dgm:pt modelId="{C41CD04F-C2D2-46F0-8286-FAA32D63B2F2}">
      <dgm:prSet phldrT="[Text]"/>
      <dgm:spPr/>
      <dgm:t>
        <a:bodyPr/>
        <a:lstStyle/>
        <a:p>
          <a:r>
            <a:rPr lang="en-US" b="1" dirty="0" smtClean="0"/>
            <a:t>Parenting</a:t>
          </a:r>
          <a:endParaRPr lang="en-US" b="1" dirty="0"/>
        </a:p>
      </dgm:t>
    </dgm:pt>
    <dgm:pt modelId="{6E73B925-BD9E-4030-B35B-BFCF16CB1D15}" type="parTrans" cxnId="{499340DA-1E02-4066-B878-BEC05E071E60}">
      <dgm:prSet/>
      <dgm:spPr/>
      <dgm:t>
        <a:bodyPr/>
        <a:lstStyle/>
        <a:p>
          <a:endParaRPr lang="en-US"/>
        </a:p>
      </dgm:t>
    </dgm:pt>
    <dgm:pt modelId="{83403639-23DE-4026-8AFD-A48135D6209E}" type="sibTrans" cxnId="{499340DA-1E02-4066-B878-BEC05E071E60}">
      <dgm:prSet/>
      <dgm:spPr/>
      <dgm:t>
        <a:bodyPr/>
        <a:lstStyle/>
        <a:p>
          <a:endParaRPr lang="en-US"/>
        </a:p>
      </dgm:t>
    </dgm:pt>
    <dgm:pt modelId="{4935CEDF-CF6D-4101-8B41-D272BDF0D8AF}">
      <dgm:prSet phldrT="[Text]"/>
      <dgm:spPr/>
      <dgm:t>
        <a:bodyPr/>
        <a:lstStyle/>
        <a:p>
          <a:r>
            <a:rPr lang="en-US" b="1" dirty="0" smtClean="0"/>
            <a:t>Older Adults</a:t>
          </a:r>
          <a:endParaRPr lang="en-US" b="1" dirty="0"/>
        </a:p>
      </dgm:t>
    </dgm:pt>
    <dgm:pt modelId="{A57764D2-9AAF-4491-8251-86E8E3E607E9}" type="parTrans" cxnId="{ADFD4194-E639-431C-9E68-99D9A1640C53}">
      <dgm:prSet/>
      <dgm:spPr/>
      <dgm:t>
        <a:bodyPr/>
        <a:lstStyle/>
        <a:p>
          <a:endParaRPr lang="en-US"/>
        </a:p>
      </dgm:t>
    </dgm:pt>
    <dgm:pt modelId="{0A26CE72-0598-48D1-864B-87D9F6D8D1ED}" type="sibTrans" cxnId="{ADFD4194-E639-431C-9E68-99D9A1640C53}">
      <dgm:prSet/>
      <dgm:spPr/>
      <dgm:t>
        <a:bodyPr/>
        <a:lstStyle/>
        <a:p>
          <a:endParaRPr lang="en-US"/>
        </a:p>
      </dgm:t>
    </dgm:pt>
    <dgm:pt modelId="{E67090B3-1534-429B-BDE2-AB1BFB4E20FB}">
      <dgm:prSet phldrT="[Text]"/>
      <dgm:spPr/>
      <dgm:t>
        <a:bodyPr/>
        <a:lstStyle/>
        <a:p>
          <a:r>
            <a:rPr lang="en-US" b="1" dirty="0" smtClean="0"/>
            <a:t>Home Economics</a:t>
          </a:r>
          <a:endParaRPr lang="en-US" b="1" dirty="0"/>
        </a:p>
      </dgm:t>
    </dgm:pt>
    <dgm:pt modelId="{C37E9947-3698-4B01-979D-131FF1923CD1}" type="parTrans" cxnId="{E0DAB182-BA54-4DFD-A759-9BDD745DB378}">
      <dgm:prSet/>
      <dgm:spPr/>
      <dgm:t>
        <a:bodyPr/>
        <a:lstStyle/>
        <a:p>
          <a:endParaRPr lang="en-US"/>
        </a:p>
      </dgm:t>
    </dgm:pt>
    <dgm:pt modelId="{6E96F7D6-01FE-45B4-B536-D5BA88AC70FD}" type="sibTrans" cxnId="{E0DAB182-BA54-4DFD-A759-9BDD745DB378}">
      <dgm:prSet/>
      <dgm:spPr/>
      <dgm:t>
        <a:bodyPr/>
        <a:lstStyle/>
        <a:p>
          <a:endParaRPr lang="en-US"/>
        </a:p>
      </dgm:t>
    </dgm:pt>
    <dgm:pt modelId="{326CD3F6-9D7F-468C-9EE9-CBD3E0ABB65E}">
      <dgm:prSet phldrT="[Text]"/>
      <dgm:spPr/>
      <dgm:t>
        <a:bodyPr/>
        <a:lstStyle/>
        <a:p>
          <a:r>
            <a:rPr lang="en-US" b="1" dirty="0" smtClean="0"/>
            <a:t>Health and Safety Education </a:t>
          </a:r>
          <a:endParaRPr lang="en-US" b="1" dirty="0"/>
        </a:p>
      </dgm:t>
    </dgm:pt>
    <dgm:pt modelId="{6BC63AE3-9452-46DD-BEF4-3FFB3ECEBC24}" type="parTrans" cxnId="{405DF91D-CCD7-48BC-BA44-FF5ADEB58B59}">
      <dgm:prSet/>
      <dgm:spPr/>
      <dgm:t>
        <a:bodyPr/>
        <a:lstStyle/>
        <a:p>
          <a:endParaRPr lang="en-US"/>
        </a:p>
      </dgm:t>
    </dgm:pt>
    <dgm:pt modelId="{81142783-33FA-4945-852C-CD8C1373086F}" type="sibTrans" cxnId="{405DF91D-CCD7-48BC-BA44-FF5ADEB58B59}">
      <dgm:prSet/>
      <dgm:spPr/>
      <dgm:t>
        <a:bodyPr/>
        <a:lstStyle/>
        <a:p>
          <a:endParaRPr lang="en-US"/>
        </a:p>
      </dgm:t>
    </dgm:pt>
    <dgm:pt modelId="{95C8C969-A098-4426-A0D0-84451D6305F4}" type="pres">
      <dgm:prSet presAssocID="{0BC72D4C-CF3C-46DE-B048-EA6537CCA751}" presName="diagram" presStyleCnt="0">
        <dgm:presLayoutVars>
          <dgm:dir/>
          <dgm:resizeHandles val="exact"/>
        </dgm:presLayoutVars>
      </dgm:prSet>
      <dgm:spPr/>
      <dgm:t>
        <a:bodyPr/>
        <a:lstStyle/>
        <a:p>
          <a:endParaRPr lang="en-US"/>
        </a:p>
      </dgm:t>
    </dgm:pt>
    <dgm:pt modelId="{46593378-6175-45F6-AA84-0198408D505E}" type="pres">
      <dgm:prSet presAssocID="{F84BAA9E-D455-4D7B-808A-C0B98BC3303B}" presName="node" presStyleLbl="node1" presStyleIdx="0" presStyleCnt="10">
        <dgm:presLayoutVars>
          <dgm:bulletEnabled val="1"/>
        </dgm:presLayoutVars>
      </dgm:prSet>
      <dgm:spPr/>
      <dgm:t>
        <a:bodyPr/>
        <a:lstStyle/>
        <a:p>
          <a:endParaRPr lang="en-US"/>
        </a:p>
      </dgm:t>
    </dgm:pt>
    <dgm:pt modelId="{AF0A485C-A867-404A-88EB-D169BE44C0C9}" type="pres">
      <dgm:prSet presAssocID="{580BB777-3A72-4D0F-A0B9-996951A3A4C8}" presName="sibTrans" presStyleCnt="0"/>
      <dgm:spPr/>
    </dgm:pt>
    <dgm:pt modelId="{4834DFF8-7FC9-41C4-8C53-329C32EFD5D8}" type="pres">
      <dgm:prSet presAssocID="{0DF48AC7-19CD-424C-BDAE-B90941F66DEB}" presName="node" presStyleLbl="node1" presStyleIdx="1" presStyleCnt="10">
        <dgm:presLayoutVars>
          <dgm:bulletEnabled val="1"/>
        </dgm:presLayoutVars>
      </dgm:prSet>
      <dgm:spPr/>
      <dgm:t>
        <a:bodyPr/>
        <a:lstStyle/>
        <a:p>
          <a:endParaRPr lang="en-US"/>
        </a:p>
      </dgm:t>
    </dgm:pt>
    <dgm:pt modelId="{3C4CF808-814F-42F3-B87C-D18DD10D0253}" type="pres">
      <dgm:prSet presAssocID="{2A0420F2-6DC1-4184-8641-8C39572F768F}" presName="sibTrans" presStyleCnt="0"/>
      <dgm:spPr/>
    </dgm:pt>
    <dgm:pt modelId="{728D5FCA-C542-4581-8017-9D6288D35987}" type="pres">
      <dgm:prSet presAssocID="{81F5A590-5F57-4C1A-8710-7165B8E0F454}" presName="node" presStyleLbl="node1" presStyleIdx="2" presStyleCnt="10">
        <dgm:presLayoutVars>
          <dgm:bulletEnabled val="1"/>
        </dgm:presLayoutVars>
      </dgm:prSet>
      <dgm:spPr/>
      <dgm:t>
        <a:bodyPr/>
        <a:lstStyle/>
        <a:p>
          <a:endParaRPr lang="en-US"/>
        </a:p>
      </dgm:t>
    </dgm:pt>
    <dgm:pt modelId="{DD15E3EE-DC58-4F71-A023-96760A43B894}" type="pres">
      <dgm:prSet presAssocID="{7D4E031A-2DCF-4060-9F4E-0601F5D0D490}" presName="sibTrans" presStyleCnt="0"/>
      <dgm:spPr/>
    </dgm:pt>
    <dgm:pt modelId="{461358EA-8CE1-4597-ABA3-E18817F04521}" type="pres">
      <dgm:prSet presAssocID="{7AC5BA4F-0228-4106-8C9A-009C77F5BE79}" presName="node" presStyleLbl="node1" presStyleIdx="3" presStyleCnt="10">
        <dgm:presLayoutVars>
          <dgm:bulletEnabled val="1"/>
        </dgm:presLayoutVars>
      </dgm:prSet>
      <dgm:spPr/>
      <dgm:t>
        <a:bodyPr/>
        <a:lstStyle/>
        <a:p>
          <a:endParaRPr lang="en-US"/>
        </a:p>
      </dgm:t>
    </dgm:pt>
    <dgm:pt modelId="{1AFF31AB-480A-4C2F-A7E4-6B414AA3BB21}" type="pres">
      <dgm:prSet presAssocID="{54CD2E91-9FF8-48AF-A319-3139FB0D1522}" presName="sibTrans" presStyleCnt="0"/>
      <dgm:spPr/>
    </dgm:pt>
    <dgm:pt modelId="{233AC11C-8756-46DC-A97D-B9213F68305B}" type="pres">
      <dgm:prSet presAssocID="{4C847803-F966-4C58-B10E-6B84E55A09E5}" presName="node" presStyleLbl="node1" presStyleIdx="4" presStyleCnt="10">
        <dgm:presLayoutVars>
          <dgm:bulletEnabled val="1"/>
        </dgm:presLayoutVars>
      </dgm:prSet>
      <dgm:spPr/>
      <dgm:t>
        <a:bodyPr/>
        <a:lstStyle/>
        <a:p>
          <a:endParaRPr lang="en-US"/>
        </a:p>
      </dgm:t>
    </dgm:pt>
    <dgm:pt modelId="{BDA5AF6B-C0DC-4F50-A5D5-36D42FA61912}" type="pres">
      <dgm:prSet presAssocID="{8F995041-6100-4CD3-8892-22BB61B8BC73}" presName="sibTrans" presStyleCnt="0"/>
      <dgm:spPr/>
    </dgm:pt>
    <dgm:pt modelId="{A9DF6DDD-C2EC-4E7E-B750-2E897435DC6A}" type="pres">
      <dgm:prSet presAssocID="{C41CD04F-C2D2-46F0-8286-FAA32D63B2F2}" presName="node" presStyleLbl="node1" presStyleIdx="5" presStyleCnt="10">
        <dgm:presLayoutVars>
          <dgm:bulletEnabled val="1"/>
        </dgm:presLayoutVars>
      </dgm:prSet>
      <dgm:spPr/>
      <dgm:t>
        <a:bodyPr/>
        <a:lstStyle/>
        <a:p>
          <a:endParaRPr lang="en-US"/>
        </a:p>
      </dgm:t>
    </dgm:pt>
    <dgm:pt modelId="{EFF3CEB5-3A77-4FEC-B391-B37D08CEEF78}" type="pres">
      <dgm:prSet presAssocID="{83403639-23DE-4026-8AFD-A48135D6209E}" presName="sibTrans" presStyleCnt="0"/>
      <dgm:spPr/>
    </dgm:pt>
    <dgm:pt modelId="{54239083-28EF-4A4C-A61E-EFF6EAA72F8A}" type="pres">
      <dgm:prSet presAssocID="{BEEAA250-32B2-4EDF-A7E0-FEC86C23FCAC}" presName="node" presStyleLbl="node1" presStyleIdx="6" presStyleCnt="10">
        <dgm:presLayoutVars>
          <dgm:bulletEnabled val="1"/>
        </dgm:presLayoutVars>
      </dgm:prSet>
      <dgm:spPr/>
      <dgm:t>
        <a:bodyPr/>
        <a:lstStyle/>
        <a:p>
          <a:endParaRPr lang="en-US"/>
        </a:p>
      </dgm:t>
    </dgm:pt>
    <dgm:pt modelId="{692700C0-6760-43C4-87B2-73FDA5DFE176}" type="pres">
      <dgm:prSet presAssocID="{122AEF7A-EED9-4D49-A9A2-E956A0301A21}" presName="sibTrans" presStyleCnt="0"/>
      <dgm:spPr/>
    </dgm:pt>
    <dgm:pt modelId="{E55FFC36-B877-4F24-8D60-E2346AFC084D}" type="pres">
      <dgm:prSet presAssocID="{4935CEDF-CF6D-4101-8B41-D272BDF0D8AF}" presName="node" presStyleLbl="node1" presStyleIdx="7" presStyleCnt="10">
        <dgm:presLayoutVars>
          <dgm:bulletEnabled val="1"/>
        </dgm:presLayoutVars>
      </dgm:prSet>
      <dgm:spPr/>
      <dgm:t>
        <a:bodyPr/>
        <a:lstStyle/>
        <a:p>
          <a:endParaRPr lang="en-US"/>
        </a:p>
      </dgm:t>
    </dgm:pt>
    <dgm:pt modelId="{74CFAEDF-2EAE-4558-9113-EE5BD5F45D76}" type="pres">
      <dgm:prSet presAssocID="{0A26CE72-0598-48D1-864B-87D9F6D8D1ED}" presName="sibTrans" presStyleCnt="0"/>
      <dgm:spPr/>
    </dgm:pt>
    <dgm:pt modelId="{1D7991BB-1D0A-4C46-ADA2-E3E09B4DB76F}" type="pres">
      <dgm:prSet presAssocID="{E67090B3-1534-429B-BDE2-AB1BFB4E20FB}" presName="node" presStyleLbl="node1" presStyleIdx="8" presStyleCnt="10">
        <dgm:presLayoutVars>
          <dgm:bulletEnabled val="1"/>
        </dgm:presLayoutVars>
      </dgm:prSet>
      <dgm:spPr/>
      <dgm:t>
        <a:bodyPr/>
        <a:lstStyle/>
        <a:p>
          <a:endParaRPr lang="en-US"/>
        </a:p>
      </dgm:t>
    </dgm:pt>
    <dgm:pt modelId="{9F9D440A-FE7E-4E21-B7F5-034251C4E3C8}" type="pres">
      <dgm:prSet presAssocID="{6E96F7D6-01FE-45B4-B536-D5BA88AC70FD}" presName="sibTrans" presStyleCnt="0"/>
      <dgm:spPr/>
    </dgm:pt>
    <dgm:pt modelId="{060752F9-8454-4884-8A99-D1DB784026D0}" type="pres">
      <dgm:prSet presAssocID="{326CD3F6-9D7F-468C-9EE9-CBD3E0ABB65E}" presName="node" presStyleLbl="node1" presStyleIdx="9" presStyleCnt="10">
        <dgm:presLayoutVars>
          <dgm:bulletEnabled val="1"/>
        </dgm:presLayoutVars>
      </dgm:prSet>
      <dgm:spPr/>
      <dgm:t>
        <a:bodyPr/>
        <a:lstStyle/>
        <a:p>
          <a:endParaRPr lang="en-US"/>
        </a:p>
      </dgm:t>
    </dgm:pt>
  </dgm:ptLst>
  <dgm:cxnLst>
    <dgm:cxn modelId="{5343D45C-A0F6-43C0-9542-7F06BEE65C67}" type="presOf" srcId="{326CD3F6-9D7F-468C-9EE9-CBD3E0ABB65E}" destId="{060752F9-8454-4884-8A99-D1DB784026D0}" srcOrd="0" destOrd="0" presId="urn:microsoft.com/office/officeart/2005/8/layout/default"/>
    <dgm:cxn modelId="{0B36D1A5-C80F-45A0-A1FC-4CD52C8800C5}" type="presOf" srcId="{BEEAA250-32B2-4EDF-A7E0-FEC86C23FCAC}" destId="{54239083-28EF-4A4C-A61E-EFF6EAA72F8A}" srcOrd="0" destOrd="0" presId="urn:microsoft.com/office/officeart/2005/8/layout/default"/>
    <dgm:cxn modelId="{B322EA31-15E2-4E62-A818-0517C7FD62BE}" srcId="{0BC72D4C-CF3C-46DE-B048-EA6537CCA751}" destId="{81F5A590-5F57-4C1A-8710-7165B8E0F454}" srcOrd="2" destOrd="0" parTransId="{3A104517-DB21-4850-AC42-A1110D39491D}" sibTransId="{7D4E031A-2DCF-4060-9F4E-0601F5D0D490}"/>
    <dgm:cxn modelId="{499340DA-1E02-4066-B878-BEC05E071E60}" srcId="{0BC72D4C-CF3C-46DE-B048-EA6537CCA751}" destId="{C41CD04F-C2D2-46F0-8286-FAA32D63B2F2}" srcOrd="5" destOrd="0" parTransId="{6E73B925-BD9E-4030-B35B-BFCF16CB1D15}" sibTransId="{83403639-23DE-4026-8AFD-A48135D6209E}"/>
    <dgm:cxn modelId="{C5753034-5381-44B1-8B4F-4BD8C2217126}" type="presOf" srcId="{81F5A590-5F57-4C1A-8710-7165B8E0F454}" destId="{728D5FCA-C542-4581-8017-9D6288D35987}" srcOrd="0" destOrd="0" presId="urn:microsoft.com/office/officeart/2005/8/layout/default"/>
    <dgm:cxn modelId="{DD064FED-F511-4492-885E-D249B10FC5DD}" srcId="{0BC72D4C-CF3C-46DE-B048-EA6537CCA751}" destId="{4C847803-F966-4C58-B10E-6B84E55A09E5}" srcOrd="4" destOrd="0" parTransId="{93F1A003-EFB5-45A3-96E0-9E68769FFAB9}" sibTransId="{8F995041-6100-4CD3-8892-22BB61B8BC73}"/>
    <dgm:cxn modelId="{2436B20D-2A3D-4C98-9B4E-4798CF39B368}" type="presOf" srcId="{F84BAA9E-D455-4D7B-808A-C0B98BC3303B}" destId="{46593378-6175-45F6-AA84-0198408D505E}" srcOrd="0" destOrd="0" presId="urn:microsoft.com/office/officeart/2005/8/layout/default"/>
    <dgm:cxn modelId="{715E4EE3-F1AD-4E2A-92F2-E572021C328B}" type="presOf" srcId="{E67090B3-1534-429B-BDE2-AB1BFB4E20FB}" destId="{1D7991BB-1D0A-4C46-ADA2-E3E09B4DB76F}" srcOrd="0" destOrd="0" presId="urn:microsoft.com/office/officeart/2005/8/layout/default"/>
    <dgm:cxn modelId="{E0DAB182-BA54-4DFD-A759-9BDD745DB378}" srcId="{0BC72D4C-CF3C-46DE-B048-EA6537CCA751}" destId="{E67090B3-1534-429B-BDE2-AB1BFB4E20FB}" srcOrd="8" destOrd="0" parTransId="{C37E9947-3698-4B01-979D-131FF1923CD1}" sibTransId="{6E96F7D6-01FE-45B4-B536-D5BA88AC70FD}"/>
    <dgm:cxn modelId="{3D501DF5-3917-4C75-9BD1-FE7338FA1D3D}" srcId="{0BC72D4C-CF3C-46DE-B048-EA6537CCA751}" destId="{F84BAA9E-D455-4D7B-808A-C0B98BC3303B}" srcOrd="0" destOrd="0" parTransId="{29C7C972-64D5-4638-92D2-1C58AF8D9452}" sibTransId="{580BB777-3A72-4D0F-A0B9-996951A3A4C8}"/>
    <dgm:cxn modelId="{CC1E20DD-01C9-4C37-9280-CA8C13874DA9}" srcId="{0BC72D4C-CF3C-46DE-B048-EA6537CCA751}" destId="{BEEAA250-32B2-4EDF-A7E0-FEC86C23FCAC}" srcOrd="6" destOrd="0" parTransId="{97EE4837-696D-4799-88F9-4B1709CAE9A3}" sibTransId="{122AEF7A-EED9-4D49-A9A2-E956A0301A21}"/>
    <dgm:cxn modelId="{7679A7D9-368C-495E-AE62-249744C9EC8D}" srcId="{0BC72D4C-CF3C-46DE-B048-EA6537CCA751}" destId="{7AC5BA4F-0228-4106-8C9A-009C77F5BE79}" srcOrd="3" destOrd="0" parTransId="{79B494C5-A32E-46B2-9A95-2E99A28F76BB}" sibTransId="{54CD2E91-9FF8-48AF-A319-3139FB0D1522}"/>
    <dgm:cxn modelId="{C65C14FA-817B-4FCC-B16F-4001203F9E0C}" type="presOf" srcId="{4C847803-F966-4C58-B10E-6B84E55A09E5}" destId="{233AC11C-8756-46DC-A97D-B9213F68305B}" srcOrd="0" destOrd="0" presId="urn:microsoft.com/office/officeart/2005/8/layout/default"/>
    <dgm:cxn modelId="{CC3B1B3C-E98D-4AB1-9017-3EED822DB84A}" type="presOf" srcId="{7AC5BA4F-0228-4106-8C9A-009C77F5BE79}" destId="{461358EA-8CE1-4597-ABA3-E18817F04521}" srcOrd="0" destOrd="0" presId="urn:microsoft.com/office/officeart/2005/8/layout/default"/>
    <dgm:cxn modelId="{6528B8E6-6A37-48FE-8E30-ED2AE1F8A361}" type="presOf" srcId="{0BC72D4C-CF3C-46DE-B048-EA6537CCA751}" destId="{95C8C969-A098-4426-A0D0-84451D6305F4}" srcOrd="0" destOrd="0" presId="urn:microsoft.com/office/officeart/2005/8/layout/default"/>
    <dgm:cxn modelId="{F192EE59-992C-4E6D-ABCE-CE0238338F17}" srcId="{0BC72D4C-CF3C-46DE-B048-EA6537CCA751}" destId="{0DF48AC7-19CD-424C-BDAE-B90941F66DEB}" srcOrd="1" destOrd="0" parTransId="{0B727EAC-E1F8-4F7A-8C95-941E6C16F8AE}" sibTransId="{2A0420F2-6DC1-4184-8641-8C39572F768F}"/>
    <dgm:cxn modelId="{ADFD4194-E639-431C-9E68-99D9A1640C53}" srcId="{0BC72D4C-CF3C-46DE-B048-EA6537CCA751}" destId="{4935CEDF-CF6D-4101-8B41-D272BDF0D8AF}" srcOrd="7" destOrd="0" parTransId="{A57764D2-9AAF-4491-8251-86E8E3E607E9}" sibTransId="{0A26CE72-0598-48D1-864B-87D9F6D8D1ED}"/>
    <dgm:cxn modelId="{405DF91D-CCD7-48BC-BA44-FF5ADEB58B59}" srcId="{0BC72D4C-CF3C-46DE-B048-EA6537CCA751}" destId="{326CD3F6-9D7F-468C-9EE9-CBD3E0ABB65E}" srcOrd="9" destOrd="0" parTransId="{6BC63AE3-9452-46DD-BEF4-3FFB3ECEBC24}" sibTransId="{81142783-33FA-4945-852C-CD8C1373086F}"/>
    <dgm:cxn modelId="{B1880339-D886-4CDC-B003-2071FEF313BE}" type="presOf" srcId="{4935CEDF-CF6D-4101-8B41-D272BDF0D8AF}" destId="{E55FFC36-B877-4F24-8D60-E2346AFC084D}" srcOrd="0" destOrd="0" presId="urn:microsoft.com/office/officeart/2005/8/layout/default"/>
    <dgm:cxn modelId="{7397E906-DC11-4B4B-B2C9-8AD438F9D4B9}" type="presOf" srcId="{C41CD04F-C2D2-46F0-8286-FAA32D63B2F2}" destId="{A9DF6DDD-C2EC-4E7E-B750-2E897435DC6A}" srcOrd="0" destOrd="0" presId="urn:microsoft.com/office/officeart/2005/8/layout/default"/>
    <dgm:cxn modelId="{56DB3E6B-0A18-498E-BD86-337016F08DC1}" type="presOf" srcId="{0DF48AC7-19CD-424C-BDAE-B90941F66DEB}" destId="{4834DFF8-7FC9-41C4-8C53-329C32EFD5D8}" srcOrd="0" destOrd="0" presId="urn:microsoft.com/office/officeart/2005/8/layout/default"/>
    <dgm:cxn modelId="{EF525A27-E47F-4A73-A95F-465210B9496A}" type="presParOf" srcId="{95C8C969-A098-4426-A0D0-84451D6305F4}" destId="{46593378-6175-45F6-AA84-0198408D505E}" srcOrd="0" destOrd="0" presId="urn:microsoft.com/office/officeart/2005/8/layout/default"/>
    <dgm:cxn modelId="{9C254801-5871-43D8-9E2E-D86F98FCE8C1}" type="presParOf" srcId="{95C8C969-A098-4426-A0D0-84451D6305F4}" destId="{AF0A485C-A867-404A-88EB-D169BE44C0C9}" srcOrd="1" destOrd="0" presId="urn:microsoft.com/office/officeart/2005/8/layout/default"/>
    <dgm:cxn modelId="{FD954317-2BD5-4A66-A78C-827A8B1D6827}" type="presParOf" srcId="{95C8C969-A098-4426-A0D0-84451D6305F4}" destId="{4834DFF8-7FC9-41C4-8C53-329C32EFD5D8}" srcOrd="2" destOrd="0" presId="urn:microsoft.com/office/officeart/2005/8/layout/default"/>
    <dgm:cxn modelId="{ACEAC050-02DF-4F3C-8FBB-F8FEF6651E12}" type="presParOf" srcId="{95C8C969-A098-4426-A0D0-84451D6305F4}" destId="{3C4CF808-814F-42F3-B87C-D18DD10D0253}" srcOrd="3" destOrd="0" presId="urn:microsoft.com/office/officeart/2005/8/layout/default"/>
    <dgm:cxn modelId="{5C7E93A1-A5D1-4EE1-AEDF-48C8BFD17D77}" type="presParOf" srcId="{95C8C969-A098-4426-A0D0-84451D6305F4}" destId="{728D5FCA-C542-4581-8017-9D6288D35987}" srcOrd="4" destOrd="0" presId="urn:microsoft.com/office/officeart/2005/8/layout/default"/>
    <dgm:cxn modelId="{8D2DCFD1-90F8-4DF9-8036-23A0989F1392}" type="presParOf" srcId="{95C8C969-A098-4426-A0D0-84451D6305F4}" destId="{DD15E3EE-DC58-4F71-A023-96760A43B894}" srcOrd="5" destOrd="0" presId="urn:microsoft.com/office/officeart/2005/8/layout/default"/>
    <dgm:cxn modelId="{69FFC91C-3B3F-450E-A7CE-FB5F26E489A8}" type="presParOf" srcId="{95C8C969-A098-4426-A0D0-84451D6305F4}" destId="{461358EA-8CE1-4597-ABA3-E18817F04521}" srcOrd="6" destOrd="0" presId="urn:microsoft.com/office/officeart/2005/8/layout/default"/>
    <dgm:cxn modelId="{0FBA80FF-D143-48D4-ACB5-D3C098BCFCF1}" type="presParOf" srcId="{95C8C969-A098-4426-A0D0-84451D6305F4}" destId="{1AFF31AB-480A-4C2F-A7E4-6B414AA3BB21}" srcOrd="7" destOrd="0" presId="urn:microsoft.com/office/officeart/2005/8/layout/default"/>
    <dgm:cxn modelId="{DCDF6751-CA34-4E75-9261-FA0EA0C01382}" type="presParOf" srcId="{95C8C969-A098-4426-A0D0-84451D6305F4}" destId="{233AC11C-8756-46DC-A97D-B9213F68305B}" srcOrd="8" destOrd="0" presId="urn:microsoft.com/office/officeart/2005/8/layout/default"/>
    <dgm:cxn modelId="{8691F942-53A0-4F5A-A6CB-2C60D594BAB3}" type="presParOf" srcId="{95C8C969-A098-4426-A0D0-84451D6305F4}" destId="{BDA5AF6B-C0DC-4F50-A5D5-36D42FA61912}" srcOrd="9" destOrd="0" presId="urn:microsoft.com/office/officeart/2005/8/layout/default"/>
    <dgm:cxn modelId="{5D8D76FF-770A-43D1-B8B0-4F86D5F853F8}" type="presParOf" srcId="{95C8C969-A098-4426-A0D0-84451D6305F4}" destId="{A9DF6DDD-C2EC-4E7E-B750-2E897435DC6A}" srcOrd="10" destOrd="0" presId="urn:microsoft.com/office/officeart/2005/8/layout/default"/>
    <dgm:cxn modelId="{8F188D0E-880C-47EA-8EF2-D62B04AECB14}" type="presParOf" srcId="{95C8C969-A098-4426-A0D0-84451D6305F4}" destId="{EFF3CEB5-3A77-4FEC-B391-B37D08CEEF78}" srcOrd="11" destOrd="0" presId="urn:microsoft.com/office/officeart/2005/8/layout/default"/>
    <dgm:cxn modelId="{063718E3-6148-4BCE-9F29-173D43B051A0}" type="presParOf" srcId="{95C8C969-A098-4426-A0D0-84451D6305F4}" destId="{54239083-28EF-4A4C-A61E-EFF6EAA72F8A}" srcOrd="12" destOrd="0" presId="urn:microsoft.com/office/officeart/2005/8/layout/default"/>
    <dgm:cxn modelId="{FF097C26-D60E-456E-B459-C4C22DC3F2B7}" type="presParOf" srcId="{95C8C969-A098-4426-A0D0-84451D6305F4}" destId="{692700C0-6760-43C4-87B2-73FDA5DFE176}" srcOrd="13" destOrd="0" presId="urn:microsoft.com/office/officeart/2005/8/layout/default"/>
    <dgm:cxn modelId="{53CDC8E2-347E-4E4A-A5A4-69FEE3D17292}" type="presParOf" srcId="{95C8C969-A098-4426-A0D0-84451D6305F4}" destId="{E55FFC36-B877-4F24-8D60-E2346AFC084D}" srcOrd="14" destOrd="0" presId="urn:microsoft.com/office/officeart/2005/8/layout/default"/>
    <dgm:cxn modelId="{C0AC0734-48E7-43DC-B0A6-24D1D8261428}" type="presParOf" srcId="{95C8C969-A098-4426-A0D0-84451D6305F4}" destId="{74CFAEDF-2EAE-4558-9113-EE5BD5F45D76}" srcOrd="15" destOrd="0" presId="urn:microsoft.com/office/officeart/2005/8/layout/default"/>
    <dgm:cxn modelId="{DF3DA454-6656-47C6-9A44-C29B677A94A5}" type="presParOf" srcId="{95C8C969-A098-4426-A0D0-84451D6305F4}" destId="{1D7991BB-1D0A-4C46-ADA2-E3E09B4DB76F}" srcOrd="16" destOrd="0" presId="urn:microsoft.com/office/officeart/2005/8/layout/default"/>
    <dgm:cxn modelId="{18805C4D-711E-47A7-9FBD-0C87C5584890}" type="presParOf" srcId="{95C8C969-A098-4426-A0D0-84451D6305F4}" destId="{9F9D440A-FE7E-4E21-B7F5-034251C4E3C8}" srcOrd="17" destOrd="0" presId="urn:microsoft.com/office/officeart/2005/8/layout/default"/>
    <dgm:cxn modelId="{100F9F32-64BC-4418-80DE-FEF54E179AB9}" type="presParOf" srcId="{95C8C969-A098-4426-A0D0-84451D6305F4}" destId="{060752F9-8454-4884-8A99-D1DB784026D0}"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C72D4C-CF3C-46DE-B048-EA6537CCA75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C847803-F966-4C58-B10E-6B84E55A09E5}">
      <dgm:prSet phldrT="[Text]" custT="1"/>
      <dgm:spPr>
        <a:ln w="76200">
          <a:solidFill>
            <a:srgbClr val="FFFF00"/>
          </a:solidFill>
        </a:ln>
      </dgm:spPr>
      <dgm:t>
        <a:bodyPr/>
        <a:lstStyle/>
        <a:p>
          <a:r>
            <a:rPr lang="en-US" sz="3200" b="1" u="none" dirty="0" smtClean="0"/>
            <a:t>Citizenship for Immigrants</a:t>
          </a:r>
          <a:endParaRPr lang="en-US" sz="3200" b="1" u="none" dirty="0"/>
        </a:p>
      </dgm:t>
    </dgm:pt>
    <dgm:pt modelId="{93F1A003-EFB5-45A3-96E0-9E68769FFAB9}" type="parTrans" cxnId="{DD064FED-F511-4492-885E-D249B10FC5DD}">
      <dgm:prSet/>
      <dgm:spPr/>
      <dgm:t>
        <a:bodyPr/>
        <a:lstStyle/>
        <a:p>
          <a:endParaRPr lang="en-US"/>
        </a:p>
      </dgm:t>
    </dgm:pt>
    <dgm:pt modelId="{8F995041-6100-4CD3-8892-22BB61B8BC73}" type="sibTrans" cxnId="{DD064FED-F511-4492-885E-D249B10FC5DD}">
      <dgm:prSet/>
      <dgm:spPr/>
      <dgm:t>
        <a:bodyPr/>
        <a:lstStyle/>
        <a:p>
          <a:endParaRPr lang="en-US"/>
        </a:p>
      </dgm:t>
    </dgm:pt>
    <dgm:pt modelId="{BEEAA250-32B2-4EDF-A7E0-FEC86C23FCAC}">
      <dgm:prSet phldrT="[Text]" custT="1"/>
      <dgm:spPr>
        <a:ln w="76200">
          <a:solidFill>
            <a:srgbClr val="FFFF00"/>
          </a:solidFill>
        </a:ln>
      </dgm:spPr>
      <dgm:t>
        <a:bodyPr/>
        <a:lstStyle/>
        <a:p>
          <a:r>
            <a:rPr lang="en-US" sz="3200" b="1" u="none" dirty="0" smtClean="0"/>
            <a:t>Persons w/Substantial Disabilities</a:t>
          </a:r>
          <a:endParaRPr lang="en-US" sz="3200" b="1" u="none" dirty="0"/>
        </a:p>
      </dgm:t>
    </dgm:pt>
    <dgm:pt modelId="{97EE4837-696D-4799-88F9-4B1709CAE9A3}" type="parTrans" cxnId="{CC1E20DD-01C9-4C37-9280-CA8C13874DA9}">
      <dgm:prSet/>
      <dgm:spPr/>
      <dgm:t>
        <a:bodyPr/>
        <a:lstStyle/>
        <a:p>
          <a:endParaRPr lang="en-US"/>
        </a:p>
      </dgm:t>
    </dgm:pt>
    <dgm:pt modelId="{122AEF7A-EED9-4D49-A9A2-E956A0301A21}" type="sibTrans" cxnId="{CC1E20DD-01C9-4C37-9280-CA8C13874DA9}">
      <dgm:prSet/>
      <dgm:spPr/>
      <dgm:t>
        <a:bodyPr/>
        <a:lstStyle/>
        <a:p>
          <a:endParaRPr lang="en-US"/>
        </a:p>
      </dgm:t>
    </dgm:pt>
    <dgm:pt modelId="{C41CD04F-C2D2-46F0-8286-FAA32D63B2F2}">
      <dgm:prSet phldrT="[Text]" custT="1"/>
      <dgm:spPr>
        <a:ln w="76200">
          <a:solidFill>
            <a:srgbClr val="FFFF00"/>
          </a:solidFill>
        </a:ln>
      </dgm:spPr>
      <dgm:t>
        <a:bodyPr/>
        <a:lstStyle/>
        <a:p>
          <a:r>
            <a:rPr lang="en-US" sz="3200" b="1" u="none" dirty="0" smtClean="0"/>
            <a:t>Parenting</a:t>
          </a:r>
          <a:endParaRPr lang="en-US" sz="3200" b="1" u="none" dirty="0"/>
        </a:p>
      </dgm:t>
    </dgm:pt>
    <dgm:pt modelId="{6E73B925-BD9E-4030-B35B-BFCF16CB1D15}" type="parTrans" cxnId="{499340DA-1E02-4066-B878-BEC05E071E60}">
      <dgm:prSet/>
      <dgm:spPr/>
      <dgm:t>
        <a:bodyPr/>
        <a:lstStyle/>
        <a:p>
          <a:endParaRPr lang="en-US"/>
        </a:p>
      </dgm:t>
    </dgm:pt>
    <dgm:pt modelId="{83403639-23DE-4026-8AFD-A48135D6209E}" type="sibTrans" cxnId="{499340DA-1E02-4066-B878-BEC05E071E60}">
      <dgm:prSet/>
      <dgm:spPr/>
      <dgm:t>
        <a:bodyPr/>
        <a:lstStyle/>
        <a:p>
          <a:endParaRPr lang="en-US"/>
        </a:p>
      </dgm:t>
    </dgm:pt>
    <dgm:pt modelId="{4935CEDF-CF6D-4101-8B41-D272BDF0D8AF}">
      <dgm:prSet phldrT="[Text]" custT="1"/>
      <dgm:spPr>
        <a:ln w="76200">
          <a:solidFill>
            <a:srgbClr val="FFFF00"/>
          </a:solidFill>
        </a:ln>
      </dgm:spPr>
      <dgm:t>
        <a:bodyPr/>
        <a:lstStyle/>
        <a:p>
          <a:r>
            <a:rPr lang="en-US" sz="3200" b="1" u="none" dirty="0" smtClean="0"/>
            <a:t>Older Adults</a:t>
          </a:r>
          <a:endParaRPr lang="en-US" sz="3200" b="1" u="none" dirty="0"/>
        </a:p>
      </dgm:t>
    </dgm:pt>
    <dgm:pt modelId="{A57764D2-9AAF-4491-8251-86E8E3E607E9}" type="parTrans" cxnId="{ADFD4194-E639-431C-9E68-99D9A1640C53}">
      <dgm:prSet/>
      <dgm:spPr/>
      <dgm:t>
        <a:bodyPr/>
        <a:lstStyle/>
        <a:p>
          <a:endParaRPr lang="en-US"/>
        </a:p>
      </dgm:t>
    </dgm:pt>
    <dgm:pt modelId="{0A26CE72-0598-48D1-864B-87D9F6D8D1ED}" type="sibTrans" cxnId="{ADFD4194-E639-431C-9E68-99D9A1640C53}">
      <dgm:prSet/>
      <dgm:spPr/>
      <dgm:t>
        <a:bodyPr/>
        <a:lstStyle/>
        <a:p>
          <a:endParaRPr lang="en-US"/>
        </a:p>
      </dgm:t>
    </dgm:pt>
    <dgm:pt modelId="{95C8C969-A098-4426-A0D0-84451D6305F4}" type="pres">
      <dgm:prSet presAssocID="{0BC72D4C-CF3C-46DE-B048-EA6537CCA751}" presName="diagram" presStyleCnt="0">
        <dgm:presLayoutVars>
          <dgm:dir/>
          <dgm:resizeHandles val="exact"/>
        </dgm:presLayoutVars>
      </dgm:prSet>
      <dgm:spPr/>
      <dgm:t>
        <a:bodyPr/>
        <a:lstStyle/>
        <a:p>
          <a:endParaRPr lang="en-US"/>
        </a:p>
      </dgm:t>
    </dgm:pt>
    <dgm:pt modelId="{233AC11C-8756-46DC-A97D-B9213F68305B}" type="pres">
      <dgm:prSet presAssocID="{4C847803-F966-4C58-B10E-6B84E55A09E5}" presName="node" presStyleLbl="node1" presStyleIdx="0" presStyleCnt="4">
        <dgm:presLayoutVars>
          <dgm:bulletEnabled val="1"/>
        </dgm:presLayoutVars>
      </dgm:prSet>
      <dgm:spPr/>
      <dgm:t>
        <a:bodyPr/>
        <a:lstStyle/>
        <a:p>
          <a:endParaRPr lang="en-US"/>
        </a:p>
      </dgm:t>
    </dgm:pt>
    <dgm:pt modelId="{BDA5AF6B-C0DC-4F50-A5D5-36D42FA61912}" type="pres">
      <dgm:prSet presAssocID="{8F995041-6100-4CD3-8892-22BB61B8BC73}" presName="sibTrans" presStyleCnt="0"/>
      <dgm:spPr/>
    </dgm:pt>
    <dgm:pt modelId="{A9DF6DDD-C2EC-4E7E-B750-2E897435DC6A}" type="pres">
      <dgm:prSet presAssocID="{C41CD04F-C2D2-46F0-8286-FAA32D63B2F2}" presName="node" presStyleLbl="node1" presStyleIdx="1" presStyleCnt="4">
        <dgm:presLayoutVars>
          <dgm:bulletEnabled val="1"/>
        </dgm:presLayoutVars>
      </dgm:prSet>
      <dgm:spPr/>
      <dgm:t>
        <a:bodyPr/>
        <a:lstStyle/>
        <a:p>
          <a:endParaRPr lang="en-US"/>
        </a:p>
      </dgm:t>
    </dgm:pt>
    <dgm:pt modelId="{EFF3CEB5-3A77-4FEC-B391-B37D08CEEF78}" type="pres">
      <dgm:prSet presAssocID="{83403639-23DE-4026-8AFD-A48135D6209E}" presName="sibTrans" presStyleCnt="0"/>
      <dgm:spPr/>
    </dgm:pt>
    <dgm:pt modelId="{54239083-28EF-4A4C-A61E-EFF6EAA72F8A}" type="pres">
      <dgm:prSet presAssocID="{BEEAA250-32B2-4EDF-A7E0-FEC86C23FCAC}" presName="node" presStyleLbl="node1" presStyleIdx="2" presStyleCnt="4">
        <dgm:presLayoutVars>
          <dgm:bulletEnabled val="1"/>
        </dgm:presLayoutVars>
      </dgm:prSet>
      <dgm:spPr/>
      <dgm:t>
        <a:bodyPr/>
        <a:lstStyle/>
        <a:p>
          <a:endParaRPr lang="en-US"/>
        </a:p>
      </dgm:t>
    </dgm:pt>
    <dgm:pt modelId="{692700C0-6760-43C4-87B2-73FDA5DFE176}" type="pres">
      <dgm:prSet presAssocID="{122AEF7A-EED9-4D49-A9A2-E956A0301A21}" presName="sibTrans" presStyleCnt="0"/>
      <dgm:spPr/>
    </dgm:pt>
    <dgm:pt modelId="{E55FFC36-B877-4F24-8D60-E2346AFC084D}" type="pres">
      <dgm:prSet presAssocID="{4935CEDF-CF6D-4101-8B41-D272BDF0D8AF}" presName="node" presStyleLbl="node1" presStyleIdx="3" presStyleCnt="4">
        <dgm:presLayoutVars>
          <dgm:bulletEnabled val="1"/>
        </dgm:presLayoutVars>
      </dgm:prSet>
      <dgm:spPr/>
      <dgm:t>
        <a:bodyPr/>
        <a:lstStyle/>
        <a:p>
          <a:endParaRPr lang="en-US"/>
        </a:p>
      </dgm:t>
    </dgm:pt>
  </dgm:ptLst>
  <dgm:cxnLst>
    <dgm:cxn modelId="{C65C14FA-817B-4FCC-B16F-4001203F9E0C}" type="presOf" srcId="{4C847803-F966-4C58-B10E-6B84E55A09E5}" destId="{233AC11C-8756-46DC-A97D-B9213F68305B}" srcOrd="0" destOrd="0" presId="urn:microsoft.com/office/officeart/2005/8/layout/default"/>
    <dgm:cxn modelId="{DD064FED-F511-4492-885E-D249B10FC5DD}" srcId="{0BC72D4C-CF3C-46DE-B048-EA6537CCA751}" destId="{4C847803-F966-4C58-B10E-6B84E55A09E5}" srcOrd="0" destOrd="0" parTransId="{93F1A003-EFB5-45A3-96E0-9E68769FFAB9}" sibTransId="{8F995041-6100-4CD3-8892-22BB61B8BC73}"/>
    <dgm:cxn modelId="{ADFD4194-E639-431C-9E68-99D9A1640C53}" srcId="{0BC72D4C-CF3C-46DE-B048-EA6537CCA751}" destId="{4935CEDF-CF6D-4101-8B41-D272BDF0D8AF}" srcOrd="3" destOrd="0" parTransId="{A57764D2-9AAF-4491-8251-86E8E3E607E9}" sibTransId="{0A26CE72-0598-48D1-864B-87D9F6D8D1ED}"/>
    <dgm:cxn modelId="{6528B8E6-6A37-48FE-8E30-ED2AE1F8A361}" type="presOf" srcId="{0BC72D4C-CF3C-46DE-B048-EA6537CCA751}" destId="{95C8C969-A098-4426-A0D0-84451D6305F4}" srcOrd="0" destOrd="0" presId="urn:microsoft.com/office/officeart/2005/8/layout/default"/>
    <dgm:cxn modelId="{7397E906-DC11-4B4B-B2C9-8AD438F9D4B9}" type="presOf" srcId="{C41CD04F-C2D2-46F0-8286-FAA32D63B2F2}" destId="{A9DF6DDD-C2EC-4E7E-B750-2E897435DC6A}" srcOrd="0" destOrd="0" presId="urn:microsoft.com/office/officeart/2005/8/layout/default"/>
    <dgm:cxn modelId="{499340DA-1E02-4066-B878-BEC05E071E60}" srcId="{0BC72D4C-CF3C-46DE-B048-EA6537CCA751}" destId="{C41CD04F-C2D2-46F0-8286-FAA32D63B2F2}" srcOrd="1" destOrd="0" parTransId="{6E73B925-BD9E-4030-B35B-BFCF16CB1D15}" sibTransId="{83403639-23DE-4026-8AFD-A48135D6209E}"/>
    <dgm:cxn modelId="{CC1E20DD-01C9-4C37-9280-CA8C13874DA9}" srcId="{0BC72D4C-CF3C-46DE-B048-EA6537CCA751}" destId="{BEEAA250-32B2-4EDF-A7E0-FEC86C23FCAC}" srcOrd="2" destOrd="0" parTransId="{97EE4837-696D-4799-88F9-4B1709CAE9A3}" sibTransId="{122AEF7A-EED9-4D49-A9A2-E956A0301A21}"/>
    <dgm:cxn modelId="{B1880339-D886-4CDC-B003-2071FEF313BE}" type="presOf" srcId="{4935CEDF-CF6D-4101-8B41-D272BDF0D8AF}" destId="{E55FFC36-B877-4F24-8D60-E2346AFC084D}" srcOrd="0" destOrd="0" presId="urn:microsoft.com/office/officeart/2005/8/layout/default"/>
    <dgm:cxn modelId="{0B36D1A5-C80F-45A0-A1FC-4CD52C8800C5}" type="presOf" srcId="{BEEAA250-32B2-4EDF-A7E0-FEC86C23FCAC}" destId="{54239083-28EF-4A4C-A61E-EFF6EAA72F8A}" srcOrd="0" destOrd="0" presId="urn:microsoft.com/office/officeart/2005/8/layout/default"/>
    <dgm:cxn modelId="{DCDF6751-CA34-4E75-9261-FA0EA0C01382}" type="presParOf" srcId="{95C8C969-A098-4426-A0D0-84451D6305F4}" destId="{233AC11C-8756-46DC-A97D-B9213F68305B}" srcOrd="0" destOrd="0" presId="urn:microsoft.com/office/officeart/2005/8/layout/default"/>
    <dgm:cxn modelId="{8691F942-53A0-4F5A-A6CB-2C60D594BAB3}" type="presParOf" srcId="{95C8C969-A098-4426-A0D0-84451D6305F4}" destId="{BDA5AF6B-C0DC-4F50-A5D5-36D42FA61912}" srcOrd="1" destOrd="0" presId="urn:microsoft.com/office/officeart/2005/8/layout/default"/>
    <dgm:cxn modelId="{5D8D76FF-770A-43D1-B8B0-4F86D5F853F8}" type="presParOf" srcId="{95C8C969-A098-4426-A0D0-84451D6305F4}" destId="{A9DF6DDD-C2EC-4E7E-B750-2E897435DC6A}" srcOrd="2" destOrd="0" presId="urn:microsoft.com/office/officeart/2005/8/layout/default"/>
    <dgm:cxn modelId="{8F188D0E-880C-47EA-8EF2-D62B04AECB14}" type="presParOf" srcId="{95C8C969-A098-4426-A0D0-84451D6305F4}" destId="{EFF3CEB5-3A77-4FEC-B391-B37D08CEEF78}" srcOrd="3" destOrd="0" presId="urn:microsoft.com/office/officeart/2005/8/layout/default"/>
    <dgm:cxn modelId="{063718E3-6148-4BCE-9F29-173D43B051A0}" type="presParOf" srcId="{95C8C969-A098-4426-A0D0-84451D6305F4}" destId="{54239083-28EF-4A4C-A61E-EFF6EAA72F8A}" srcOrd="4" destOrd="0" presId="urn:microsoft.com/office/officeart/2005/8/layout/default"/>
    <dgm:cxn modelId="{FF097C26-D60E-456E-B459-C4C22DC3F2B7}" type="presParOf" srcId="{95C8C969-A098-4426-A0D0-84451D6305F4}" destId="{692700C0-6760-43C4-87B2-73FDA5DFE176}" srcOrd="5" destOrd="0" presId="urn:microsoft.com/office/officeart/2005/8/layout/default"/>
    <dgm:cxn modelId="{53CDC8E2-347E-4E4A-A5A4-69FEE3D17292}" type="presParOf" srcId="{95C8C969-A098-4426-A0D0-84451D6305F4}" destId="{E55FFC36-B877-4F24-8D60-E2346AFC084D}"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4D05F8-6F93-4696-9267-B2F37F1F583A}" type="doc">
      <dgm:prSet loTypeId="urn:microsoft.com/office/officeart/2005/8/layout/orgChart1" loCatId="hierarchy" qsTypeId="urn:microsoft.com/office/officeart/2005/8/quickstyle/3d3" qsCatId="3D" csTypeId="urn:microsoft.com/office/officeart/2005/8/colors/accent1_2" csCatId="accent1" phldr="1"/>
      <dgm:spPr/>
      <dgm:t>
        <a:bodyPr/>
        <a:lstStyle/>
        <a:p>
          <a:endParaRPr lang="en-US"/>
        </a:p>
      </dgm:t>
    </dgm:pt>
    <dgm:pt modelId="{542296CA-73D5-4E68-AEB4-3294E570370D}">
      <dgm:prSet phldrT="[Text]"/>
      <dgm:spPr/>
      <dgm:t>
        <a:bodyPr/>
        <a:lstStyle/>
        <a:p>
          <a:r>
            <a:rPr lang="en-US" dirty="0" smtClean="0"/>
            <a:t>CDCP Categories</a:t>
          </a:r>
          <a:endParaRPr lang="en-US" dirty="0"/>
        </a:p>
      </dgm:t>
    </dgm:pt>
    <dgm:pt modelId="{2C270223-14ED-48CC-87E4-AF14AB057D98}" type="parTrans" cxnId="{2EF78EE6-E01E-42E9-8AE8-AD3603770F6C}">
      <dgm:prSet/>
      <dgm:spPr/>
      <dgm:t>
        <a:bodyPr/>
        <a:lstStyle/>
        <a:p>
          <a:endParaRPr lang="en-US"/>
        </a:p>
      </dgm:t>
    </dgm:pt>
    <dgm:pt modelId="{D34FB422-36FC-4281-AC4E-777C3ACE2E23}" type="sibTrans" cxnId="{2EF78EE6-E01E-42E9-8AE8-AD3603770F6C}">
      <dgm:prSet/>
      <dgm:spPr/>
      <dgm:t>
        <a:bodyPr/>
        <a:lstStyle/>
        <a:p>
          <a:endParaRPr lang="en-US"/>
        </a:p>
      </dgm:t>
    </dgm:pt>
    <dgm:pt modelId="{C399FAD6-7947-4F95-8E1E-301ED77F146E}">
      <dgm:prSet phldrT="[Text]"/>
      <dgm:spPr/>
      <dgm:t>
        <a:bodyPr/>
        <a:lstStyle/>
        <a:p>
          <a:r>
            <a:rPr lang="en-US" dirty="0" smtClean="0"/>
            <a:t>ESL </a:t>
          </a:r>
        </a:p>
        <a:p>
          <a:r>
            <a:rPr lang="en-US" dirty="0" smtClean="0"/>
            <a:t>(and VESL)</a:t>
          </a:r>
          <a:endParaRPr lang="en-US" dirty="0"/>
        </a:p>
      </dgm:t>
    </dgm:pt>
    <dgm:pt modelId="{DED078CD-C5C8-4300-A99A-E1EF4538EA67}" type="parTrans" cxnId="{9C035603-5F7F-46BE-9979-0B6B42578542}">
      <dgm:prSet/>
      <dgm:spPr/>
      <dgm:t>
        <a:bodyPr/>
        <a:lstStyle/>
        <a:p>
          <a:endParaRPr lang="en-US"/>
        </a:p>
      </dgm:t>
    </dgm:pt>
    <dgm:pt modelId="{5696400C-9F19-45CA-A351-5AC13044BBA5}" type="sibTrans" cxnId="{9C035603-5F7F-46BE-9979-0B6B42578542}">
      <dgm:prSet/>
      <dgm:spPr/>
      <dgm:t>
        <a:bodyPr/>
        <a:lstStyle/>
        <a:p>
          <a:endParaRPr lang="en-US"/>
        </a:p>
      </dgm:t>
    </dgm:pt>
    <dgm:pt modelId="{99CB640D-AFA3-470D-9761-F4539D7DB5C0}">
      <dgm:prSet phldrT="[Text]"/>
      <dgm:spPr/>
      <dgm:t>
        <a:bodyPr/>
        <a:lstStyle/>
        <a:p>
          <a:r>
            <a:rPr lang="en-US" dirty="0" smtClean="0"/>
            <a:t>Basic Skills</a:t>
          </a:r>
          <a:endParaRPr lang="en-US" dirty="0"/>
        </a:p>
      </dgm:t>
    </dgm:pt>
    <dgm:pt modelId="{C59F4501-EBA2-4096-A2F4-8266E753D82B}" type="parTrans" cxnId="{655C63FD-0EB1-4A26-BA17-DF0A8C21C2A3}">
      <dgm:prSet/>
      <dgm:spPr/>
      <dgm:t>
        <a:bodyPr/>
        <a:lstStyle/>
        <a:p>
          <a:endParaRPr lang="en-US"/>
        </a:p>
      </dgm:t>
    </dgm:pt>
    <dgm:pt modelId="{8CEF52C4-93FD-4047-878C-8BB533F18E27}" type="sibTrans" cxnId="{655C63FD-0EB1-4A26-BA17-DF0A8C21C2A3}">
      <dgm:prSet/>
      <dgm:spPr/>
      <dgm:t>
        <a:bodyPr/>
        <a:lstStyle/>
        <a:p>
          <a:endParaRPr lang="en-US"/>
        </a:p>
      </dgm:t>
    </dgm:pt>
    <dgm:pt modelId="{4B8D57AD-42E5-4AB6-A83B-910DC2074464}">
      <dgm:prSet phldrT="[Text]"/>
      <dgm:spPr/>
      <dgm:t>
        <a:bodyPr/>
        <a:lstStyle/>
        <a:p>
          <a:r>
            <a:rPr lang="en-US" dirty="0" smtClean="0"/>
            <a:t>Short-term Vocational w/High Empl.</a:t>
          </a:r>
          <a:endParaRPr lang="en-US" dirty="0"/>
        </a:p>
      </dgm:t>
    </dgm:pt>
    <dgm:pt modelId="{39F2E636-CD69-4B26-AF6D-44D740D806D4}" type="parTrans" cxnId="{E0AD4167-7222-40E1-BF3D-2987B1655C3B}">
      <dgm:prSet/>
      <dgm:spPr/>
      <dgm:t>
        <a:bodyPr/>
        <a:lstStyle/>
        <a:p>
          <a:endParaRPr lang="en-US"/>
        </a:p>
      </dgm:t>
    </dgm:pt>
    <dgm:pt modelId="{3203CD52-F79D-4D99-A74F-0DC047569CB1}" type="sibTrans" cxnId="{E0AD4167-7222-40E1-BF3D-2987B1655C3B}">
      <dgm:prSet/>
      <dgm:spPr/>
      <dgm:t>
        <a:bodyPr/>
        <a:lstStyle/>
        <a:p>
          <a:endParaRPr lang="en-US"/>
        </a:p>
      </dgm:t>
    </dgm:pt>
    <dgm:pt modelId="{689E7EDF-A492-449E-B98A-C2267A8894D2}">
      <dgm:prSet phldrT="[Text]"/>
      <dgm:spPr/>
      <dgm:t>
        <a:bodyPr/>
        <a:lstStyle/>
        <a:p>
          <a:r>
            <a:rPr lang="en-US" dirty="0" smtClean="0"/>
            <a:t>Workforce Preparation </a:t>
          </a:r>
          <a:endParaRPr lang="en-US" dirty="0"/>
        </a:p>
      </dgm:t>
    </dgm:pt>
    <dgm:pt modelId="{109FB956-CB66-4459-83C1-7531510A422D}" type="parTrans" cxnId="{A34CFA3E-C432-4AEA-8F0F-A433D3B0B119}">
      <dgm:prSet/>
      <dgm:spPr/>
      <dgm:t>
        <a:bodyPr/>
        <a:lstStyle/>
        <a:p>
          <a:endParaRPr lang="en-US"/>
        </a:p>
      </dgm:t>
    </dgm:pt>
    <dgm:pt modelId="{91C814BF-59B4-49E6-8B76-F6ED4EDBBF28}" type="sibTrans" cxnId="{A34CFA3E-C432-4AEA-8F0F-A433D3B0B119}">
      <dgm:prSet/>
      <dgm:spPr/>
      <dgm:t>
        <a:bodyPr/>
        <a:lstStyle/>
        <a:p>
          <a:endParaRPr lang="en-US"/>
        </a:p>
      </dgm:t>
    </dgm:pt>
    <dgm:pt modelId="{A2BC49A3-A851-4632-BA38-91061AE6DD07}" type="pres">
      <dgm:prSet presAssocID="{BB4D05F8-6F93-4696-9267-B2F37F1F583A}" presName="hierChild1" presStyleCnt="0">
        <dgm:presLayoutVars>
          <dgm:orgChart val="1"/>
          <dgm:chPref val="1"/>
          <dgm:dir/>
          <dgm:animOne val="branch"/>
          <dgm:animLvl val="lvl"/>
          <dgm:resizeHandles/>
        </dgm:presLayoutVars>
      </dgm:prSet>
      <dgm:spPr/>
    </dgm:pt>
    <dgm:pt modelId="{7A5B3A02-4987-449B-930B-15E44EAD25C7}" type="pres">
      <dgm:prSet presAssocID="{542296CA-73D5-4E68-AEB4-3294E570370D}" presName="hierRoot1" presStyleCnt="0">
        <dgm:presLayoutVars>
          <dgm:hierBranch val="init"/>
        </dgm:presLayoutVars>
      </dgm:prSet>
      <dgm:spPr/>
    </dgm:pt>
    <dgm:pt modelId="{9DCAFB43-DEEF-4B25-99CC-FA8E5EE2F8F0}" type="pres">
      <dgm:prSet presAssocID="{542296CA-73D5-4E68-AEB4-3294E570370D}" presName="rootComposite1" presStyleCnt="0"/>
      <dgm:spPr/>
    </dgm:pt>
    <dgm:pt modelId="{320D2D23-235E-4216-8F76-D156E40A12B8}" type="pres">
      <dgm:prSet presAssocID="{542296CA-73D5-4E68-AEB4-3294E570370D}" presName="rootText1" presStyleLbl="node0" presStyleIdx="0" presStyleCnt="1">
        <dgm:presLayoutVars>
          <dgm:chPref val="3"/>
        </dgm:presLayoutVars>
      </dgm:prSet>
      <dgm:spPr/>
    </dgm:pt>
    <dgm:pt modelId="{C2E38B18-4245-49BF-941A-9B8C31151D96}" type="pres">
      <dgm:prSet presAssocID="{542296CA-73D5-4E68-AEB4-3294E570370D}" presName="rootConnector1" presStyleLbl="node1" presStyleIdx="0" presStyleCnt="0"/>
      <dgm:spPr/>
    </dgm:pt>
    <dgm:pt modelId="{A99E58A0-EF76-402C-B44F-81B026F531FE}" type="pres">
      <dgm:prSet presAssocID="{542296CA-73D5-4E68-AEB4-3294E570370D}" presName="hierChild2" presStyleCnt="0"/>
      <dgm:spPr/>
    </dgm:pt>
    <dgm:pt modelId="{4620B0C8-2973-47DA-9BCF-1F1A9BE4CE38}" type="pres">
      <dgm:prSet presAssocID="{DED078CD-C5C8-4300-A99A-E1EF4538EA67}" presName="Name37" presStyleLbl="parChTrans1D2" presStyleIdx="0" presStyleCnt="4"/>
      <dgm:spPr/>
    </dgm:pt>
    <dgm:pt modelId="{A9203CDA-E14F-4BB4-A8C9-40097178465A}" type="pres">
      <dgm:prSet presAssocID="{C399FAD6-7947-4F95-8E1E-301ED77F146E}" presName="hierRoot2" presStyleCnt="0">
        <dgm:presLayoutVars>
          <dgm:hierBranch val="init"/>
        </dgm:presLayoutVars>
      </dgm:prSet>
      <dgm:spPr/>
    </dgm:pt>
    <dgm:pt modelId="{4C02993C-88F6-4DA1-AC38-BA0E77F0EE13}" type="pres">
      <dgm:prSet presAssocID="{C399FAD6-7947-4F95-8E1E-301ED77F146E}" presName="rootComposite" presStyleCnt="0"/>
      <dgm:spPr/>
    </dgm:pt>
    <dgm:pt modelId="{DA1BB8AC-365C-4523-B85F-C4245D9735BC}" type="pres">
      <dgm:prSet presAssocID="{C399FAD6-7947-4F95-8E1E-301ED77F146E}" presName="rootText" presStyleLbl="node2" presStyleIdx="0" presStyleCnt="4">
        <dgm:presLayoutVars>
          <dgm:chPref val="3"/>
        </dgm:presLayoutVars>
      </dgm:prSet>
      <dgm:spPr/>
      <dgm:t>
        <a:bodyPr/>
        <a:lstStyle/>
        <a:p>
          <a:endParaRPr lang="en-US"/>
        </a:p>
      </dgm:t>
    </dgm:pt>
    <dgm:pt modelId="{10E95BF5-9B8F-481F-828C-C4E0F41E2F3D}" type="pres">
      <dgm:prSet presAssocID="{C399FAD6-7947-4F95-8E1E-301ED77F146E}" presName="rootConnector" presStyleLbl="node2" presStyleIdx="0" presStyleCnt="4"/>
      <dgm:spPr/>
    </dgm:pt>
    <dgm:pt modelId="{B45331C2-D0CA-4E83-A1FD-F34D1F527275}" type="pres">
      <dgm:prSet presAssocID="{C399FAD6-7947-4F95-8E1E-301ED77F146E}" presName="hierChild4" presStyleCnt="0"/>
      <dgm:spPr/>
    </dgm:pt>
    <dgm:pt modelId="{E6DDC0FE-CB0E-42DE-B918-150EDB7C375B}" type="pres">
      <dgm:prSet presAssocID="{C399FAD6-7947-4F95-8E1E-301ED77F146E}" presName="hierChild5" presStyleCnt="0"/>
      <dgm:spPr/>
    </dgm:pt>
    <dgm:pt modelId="{0902AEEA-4F64-4008-BB6B-01AF35A94D5B}" type="pres">
      <dgm:prSet presAssocID="{C59F4501-EBA2-4096-A2F4-8266E753D82B}" presName="Name37" presStyleLbl="parChTrans1D2" presStyleIdx="1" presStyleCnt="4"/>
      <dgm:spPr/>
    </dgm:pt>
    <dgm:pt modelId="{DFA43E67-1442-4F64-B38E-B8F2E73ACD98}" type="pres">
      <dgm:prSet presAssocID="{99CB640D-AFA3-470D-9761-F4539D7DB5C0}" presName="hierRoot2" presStyleCnt="0">
        <dgm:presLayoutVars>
          <dgm:hierBranch val="init"/>
        </dgm:presLayoutVars>
      </dgm:prSet>
      <dgm:spPr/>
    </dgm:pt>
    <dgm:pt modelId="{B17E07DD-768C-4DCD-ABA5-741825EBB412}" type="pres">
      <dgm:prSet presAssocID="{99CB640D-AFA3-470D-9761-F4539D7DB5C0}" presName="rootComposite" presStyleCnt="0"/>
      <dgm:spPr/>
    </dgm:pt>
    <dgm:pt modelId="{1D3D9BF8-E378-4013-8F8A-658751E07816}" type="pres">
      <dgm:prSet presAssocID="{99CB640D-AFA3-470D-9761-F4539D7DB5C0}" presName="rootText" presStyleLbl="node2" presStyleIdx="1" presStyleCnt="4">
        <dgm:presLayoutVars>
          <dgm:chPref val="3"/>
        </dgm:presLayoutVars>
      </dgm:prSet>
      <dgm:spPr/>
      <dgm:t>
        <a:bodyPr/>
        <a:lstStyle/>
        <a:p>
          <a:endParaRPr lang="en-US"/>
        </a:p>
      </dgm:t>
    </dgm:pt>
    <dgm:pt modelId="{792B4387-C81D-4303-ACF8-9D6B8FBC096F}" type="pres">
      <dgm:prSet presAssocID="{99CB640D-AFA3-470D-9761-F4539D7DB5C0}" presName="rootConnector" presStyleLbl="node2" presStyleIdx="1" presStyleCnt="4"/>
      <dgm:spPr/>
    </dgm:pt>
    <dgm:pt modelId="{977EE953-9261-41E4-8C0A-C1A618BFC66E}" type="pres">
      <dgm:prSet presAssocID="{99CB640D-AFA3-470D-9761-F4539D7DB5C0}" presName="hierChild4" presStyleCnt="0"/>
      <dgm:spPr/>
    </dgm:pt>
    <dgm:pt modelId="{518C32C5-3536-470F-B330-F18CECA0F090}" type="pres">
      <dgm:prSet presAssocID="{99CB640D-AFA3-470D-9761-F4539D7DB5C0}" presName="hierChild5" presStyleCnt="0"/>
      <dgm:spPr/>
    </dgm:pt>
    <dgm:pt modelId="{C02907E5-4E50-439F-8896-ED1C469E96BA}" type="pres">
      <dgm:prSet presAssocID="{39F2E636-CD69-4B26-AF6D-44D740D806D4}" presName="Name37" presStyleLbl="parChTrans1D2" presStyleIdx="2" presStyleCnt="4"/>
      <dgm:spPr/>
    </dgm:pt>
    <dgm:pt modelId="{99F65960-C413-4CEE-A809-8FDC6C5F3DD5}" type="pres">
      <dgm:prSet presAssocID="{4B8D57AD-42E5-4AB6-A83B-910DC2074464}" presName="hierRoot2" presStyleCnt="0">
        <dgm:presLayoutVars>
          <dgm:hierBranch val="init"/>
        </dgm:presLayoutVars>
      </dgm:prSet>
      <dgm:spPr/>
    </dgm:pt>
    <dgm:pt modelId="{D1EF0C77-9D30-4168-95D5-B71C670E4BC5}" type="pres">
      <dgm:prSet presAssocID="{4B8D57AD-42E5-4AB6-A83B-910DC2074464}" presName="rootComposite" presStyleCnt="0"/>
      <dgm:spPr/>
    </dgm:pt>
    <dgm:pt modelId="{39A97142-DFEE-4D4B-AD8A-AC00F54840B3}" type="pres">
      <dgm:prSet presAssocID="{4B8D57AD-42E5-4AB6-A83B-910DC2074464}" presName="rootText" presStyleLbl="node2" presStyleIdx="2" presStyleCnt="4">
        <dgm:presLayoutVars>
          <dgm:chPref val="3"/>
        </dgm:presLayoutVars>
      </dgm:prSet>
      <dgm:spPr/>
      <dgm:t>
        <a:bodyPr/>
        <a:lstStyle/>
        <a:p>
          <a:endParaRPr lang="en-US"/>
        </a:p>
      </dgm:t>
    </dgm:pt>
    <dgm:pt modelId="{2082A88D-CDD2-488C-B863-DD8BADC37566}" type="pres">
      <dgm:prSet presAssocID="{4B8D57AD-42E5-4AB6-A83B-910DC2074464}" presName="rootConnector" presStyleLbl="node2" presStyleIdx="2" presStyleCnt="4"/>
      <dgm:spPr/>
    </dgm:pt>
    <dgm:pt modelId="{A14FCAAF-8A45-429A-B898-F8851148FAA6}" type="pres">
      <dgm:prSet presAssocID="{4B8D57AD-42E5-4AB6-A83B-910DC2074464}" presName="hierChild4" presStyleCnt="0"/>
      <dgm:spPr/>
    </dgm:pt>
    <dgm:pt modelId="{16596EF3-28BE-41D1-AC7C-A7E396766A88}" type="pres">
      <dgm:prSet presAssocID="{4B8D57AD-42E5-4AB6-A83B-910DC2074464}" presName="hierChild5" presStyleCnt="0"/>
      <dgm:spPr/>
    </dgm:pt>
    <dgm:pt modelId="{D30CECDA-C8C7-4C3C-9D2A-BB81B4365D93}" type="pres">
      <dgm:prSet presAssocID="{109FB956-CB66-4459-83C1-7531510A422D}" presName="Name37" presStyleLbl="parChTrans1D2" presStyleIdx="3" presStyleCnt="4"/>
      <dgm:spPr/>
    </dgm:pt>
    <dgm:pt modelId="{62EDB7C9-46C4-4CC1-AA46-A4A94093D709}" type="pres">
      <dgm:prSet presAssocID="{689E7EDF-A492-449E-B98A-C2267A8894D2}" presName="hierRoot2" presStyleCnt="0">
        <dgm:presLayoutVars>
          <dgm:hierBranch val="init"/>
        </dgm:presLayoutVars>
      </dgm:prSet>
      <dgm:spPr/>
    </dgm:pt>
    <dgm:pt modelId="{3705F552-80A8-40AC-BFE6-05DF5A9E7D16}" type="pres">
      <dgm:prSet presAssocID="{689E7EDF-A492-449E-B98A-C2267A8894D2}" presName="rootComposite" presStyleCnt="0"/>
      <dgm:spPr/>
    </dgm:pt>
    <dgm:pt modelId="{5B737735-623C-4713-8D6B-FFEFDE4256D3}" type="pres">
      <dgm:prSet presAssocID="{689E7EDF-A492-449E-B98A-C2267A8894D2}" presName="rootText" presStyleLbl="node2" presStyleIdx="3" presStyleCnt="4">
        <dgm:presLayoutVars>
          <dgm:chPref val="3"/>
        </dgm:presLayoutVars>
      </dgm:prSet>
      <dgm:spPr/>
    </dgm:pt>
    <dgm:pt modelId="{CF110292-32B0-4DE6-9259-57A15960F8AB}" type="pres">
      <dgm:prSet presAssocID="{689E7EDF-A492-449E-B98A-C2267A8894D2}" presName="rootConnector" presStyleLbl="node2" presStyleIdx="3" presStyleCnt="4"/>
      <dgm:spPr/>
    </dgm:pt>
    <dgm:pt modelId="{50D1ABF5-251B-4FD7-BD07-E40CAEF61E82}" type="pres">
      <dgm:prSet presAssocID="{689E7EDF-A492-449E-B98A-C2267A8894D2}" presName="hierChild4" presStyleCnt="0"/>
      <dgm:spPr/>
    </dgm:pt>
    <dgm:pt modelId="{23E050FE-1053-4430-88D5-6284236B238B}" type="pres">
      <dgm:prSet presAssocID="{689E7EDF-A492-449E-B98A-C2267A8894D2}" presName="hierChild5" presStyleCnt="0"/>
      <dgm:spPr/>
    </dgm:pt>
    <dgm:pt modelId="{998AA6C2-5D3D-4DDA-AEF6-BFE21C0FA763}" type="pres">
      <dgm:prSet presAssocID="{542296CA-73D5-4E68-AEB4-3294E570370D}" presName="hierChild3" presStyleCnt="0"/>
      <dgm:spPr/>
    </dgm:pt>
  </dgm:ptLst>
  <dgm:cxnLst>
    <dgm:cxn modelId="{E6040444-76FD-4236-94B7-F1DA67D2FBB1}" type="presOf" srcId="{109FB956-CB66-4459-83C1-7531510A422D}" destId="{D30CECDA-C8C7-4C3C-9D2A-BB81B4365D93}" srcOrd="0" destOrd="0" presId="urn:microsoft.com/office/officeart/2005/8/layout/orgChart1"/>
    <dgm:cxn modelId="{70FD234A-3148-4273-9F1C-39ADDF395705}" type="presOf" srcId="{99CB640D-AFA3-470D-9761-F4539D7DB5C0}" destId="{1D3D9BF8-E378-4013-8F8A-658751E07816}" srcOrd="0" destOrd="0" presId="urn:microsoft.com/office/officeart/2005/8/layout/orgChart1"/>
    <dgm:cxn modelId="{655C63FD-0EB1-4A26-BA17-DF0A8C21C2A3}" srcId="{542296CA-73D5-4E68-AEB4-3294E570370D}" destId="{99CB640D-AFA3-470D-9761-F4539D7DB5C0}" srcOrd="1" destOrd="0" parTransId="{C59F4501-EBA2-4096-A2F4-8266E753D82B}" sibTransId="{8CEF52C4-93FD-4047-878C-8BB533F18E27}"/>
    <dgm:cxn modelId="{D984A7C4-4E38-486D-B274-D7B85A338158}" type="presOf" srcId="{99CB640D-AFA3-470D-9761-F4539D7DB5C0}" destId="{792B4387-C81D-4303-ACF8-9D6B8FBC096F}" srcOrd="1" destOrd="0" presId="urn:microsoft.com/office/officeart/2005/8/layout/orgChart1"/>
    <dgm:cxn modelId="{6260A297-C28A-4481-A681-5489E016619F}" type="presOf" srcId="{BB4D05F8-6F93-4696-9267-B2F37F1F583A}" destId="{A2BC49A3-A851-4632-BA38-91061AE6DD07}" srcOrd="0" destOrd="0" presId="urn:microsoft.com/office/officeart/2005/8/layout/orgChart1"/>
    <dgm:cxn modelId="{A34CFA3E-C432-4AEA-8F0F-A433D3B0B119}" srcId="{542296CA-73D5-4E68-AEB4-3294E570370D}" destId="{689E7EDF-A492-449E-B98A-C2267A8894D2}" srcOrd="3" destOrd="0" parTransId="{109FB956-CB66-4459-83C1-7531510A422D}" sibTransId="{91C814BF-59B4-49E6-8B76-F6ED4EDBBF28}"/>
    <dgm:cxn modelId="{7D77ABAD-82FC-43FD-A699-790952B5D1A1}" type="presOf" srcId="{542296CA-73D5-4E68-AEB4-3294E570370D}" destId="{C2E38B18-4245-49BF-941A-9B8C31151D96}" srcOrd="1" destOrd="0" presId="urn:microsoft.com/office/officeart/2005/8/layout/orgChart1"/>
    <dgm:cxn modelId="{34056FB2-AE14-46F9-946A-DDA87129FEF9}" type="presOf" srcId="{C59F4501-EBA2-4096-A2F4-8266E753D82B}" destId="{0902AEEA-4F64-4008-BB6B-01AF35A94D5B}" srcOrd="0" destOrd="0" presId="urn:microsoft.com/office/officeart/2005/8/layout/orgChart1"/>
    <dgm:cxn modelId="{4CEC06CC-E443-4A69-A86C-DAF2C0611F3B}" type="presOf" srcId="{39F2E636-CD69-4B26-AF6D-44D740D806D4}" destId="{C02907E5-4E50-439F-8896-ED1C469E96BA}" srcOrd="0" destOrd="0" presId="urn:microsoft.com/office/officeart/2005/8/layout/orgChart1"/>
    <dgm:cxn modelId="{FAB867A1-5BFD-4918-9041-DE2E94C627B3}" type="presOf" srcId="{689E7EDF-A492-449E-B98A-C2267A8894D2}" destId="{CF110292-32B0-4DE6-9259-57A15960F8AB}" srcOrd="1" destOrd="0" presId="urn:microsoft.com/office/officeart/2005/8/layout/orgChart1"/>
    <dgm:cxn modelId="{75F00DB0-CCCC-4EC5-B320-E51C80E9E9A7}" type="presOf" srcId="{4B8D57AD-42E5-4AB6-A83B-910DC2074464}" destId="{39A97142-DFEE-4D4B-AD8A-AC00F54840B3}" srcOrd="0" destOrd="0" presId="urn:microsoft.com/office/officeart/2005/8/layout/orgChart1"/>
    <dgm:cxn modelId="{E1FDA235-F81B-4689-8134-4D7164FDC4A2}" type="presOf" srcId="{4B8D57AD-42E5-4AB6-A83B-910DC2074464}" destId="{2082A88D-CDD2-488C-B863-DD8BADC37566}" srcOrd="1" destOrd="0" presId="urn:microsoft.com/office/officeart/2005/8/layout/orgChart1"/>
    <dgm:cxn modelId="{8973A86C-6B51-4945-BAC5-55822DE50150}" type="presOf" srcId="{DED078CD-C5C8-4300-A99A-E1EF4538EA67}" destId="{4620B0C8-2973-47DA-9BCF-1F1A9BE4CE38}" srcOrd="0" destOrd="0" presId="urn:microsoft.com/office/officeart/2005/8/layout/orgChart1"/>
    <dgm:cxn modelId="{E0AD4167-7222-40E1-BF3D-2987B1655C3B}" srcId="{542296CA-73D5-4E68-AEB4-3294E570370D}" destId="{4B8D57AD-42E5-4AB6-A83B-910DC2074464}" srcOrd="2" destOrd="0" parTransId="{39F2E636-CD69-4B26-AF6D-44D740D806D4}" sibTransId="{3203CD52-F79D-4D99-A74F-0DC047569CB1}"/>
    <dgm:cxn modelId="{2EF78EE6-E01E-42E9-8AE8-AD3603770F6C}" srcId="{BB4D05F8-6F93-4696-9267-B2F37F1F583A}" destId="{542296CA-73D5-4E68-AEB4-3294E570370D}" srcOrd="0" destOrd="0" parTransId="{2C270223-14ED-48CC-87E4-AF14AB057D98}" sibTransId="{D34FB422-36FC-4281-AC4E-777C3ACE2E23}"/>
    <dgm:cxn modelId="{9C035603-5F7F-46BE-9979-0B6B42578542}" srcId="{542296CA-73D5-4E68-AEB4-3294E570370D}" destId="{C399FAD6-7947-4F95-8E1E-301ED77F146E}" srcOrd="0" destOrd="0" parTransId="{DED078CD-C5C8-4300-A99A-E1EF4538EA67}" sibTransId="{5696400C-9F19-45CA-A351-5AC13044BBA5}"/>
    <dgm:cxn modelId="{8A1F4A4E-48A3-4160-B554-84993E4A5A13}" type="presOf" srcId="{C399FAD6-7947-4F95-8E1E-301ED77F146E}" destId="{10E95BF5-9B8F-481F-828C-C4E0F41E2F3D}" srcOrd="1" destOrd="0" presId="urn:microsoft.com/office/officeart/2005/8/layout/orgChart1"/>
    <dgm:cxn modelId="{8674F69B-DB26-4D92-811D-53AEA7FD0707}" type="presOf" srcId="{C399FAD6-7947-4F95-8E1E-301ED77F146E}" destId="{DA1BB8AC-365C-4523-B85F-C4245D9735BC}" srcOrd="0" destOrd="0" presId="urn:microsoft.com/office/officeart/2005/8/layout/orgChart1"/>
    <dgm:cxn modelId="{BBA565B2-5C98-4311-9C3F-BE62A93C37C0}" type="presOf" srcId="{689E7EDF-A492-449E-B98A-C2267A8894D2}" destId="{5B737735-623C-4713-8D6B-FFEFDE4256D3}" srcOrd="0" destOrd="0" presId="urn:microsoft.com/office/officeart/2005/8/layout/orgChart1"/>
    <dgm:cxn modelId="{DBFC4A9D-E3A0-432E-BED8-3AF7AB480B25}" type="presOf" srcId="{542296CA-73D5-4E68-AEB4-3294E570370D}" destId="{320D2D23-235E-4216-8F76-D156E40A12B8}" srcOrd="0" destOrd="0" presId="urn:microsoft.com/office/officeart/2005/8/layout/orgChart1"/>
    <dgm:cxn modelId="{B03BF41C-F9E5-47DA-AF58-5600420D004B}" type="presParOf" srcId="{A2BC49A3-A851-4632-BA38-91061AE6DD07}" destId="{7A5B3A02-4987-449B-930B-15E44EAD25C7}" srcOrd="0" destOrd="0" presId="urn:microsoft.com/office/officeart/2005/8/layout/orgChart1"/>
    <dgm:cxn modelId="{2F3C26EF-980B-46C9-95AD-D811AE6C2B8E}" type="presParOf" srcId="{7A5B3A02-4987-449B-930B-15E44EAD25C7}" destId="{9DCAFB43-DEEF-4B25-99CC-FA8E5EE2F8F0}" srcOrd="0" destOrd="0" presId="urn:microsoft.com/office/officeart/2005/8/layout/orgChart1"/>
    <dgm:cxn modelId="{4FDB79AB-0575-4CA2-B2AD-797B45DB2F49}" type="presParOf" srcId="{9DCAFB43-DEEF-4B25-99CC-FA8E5EE2F8F0}" destId="{320D2D23-235E-4216-8F76-D156E40A12B8}" srcOrd="0" destOrd="0" presId="urn:microsoft.com/office/officeart/2005/8/layout/orgChart1"/>
    <dgm:cxn modelId="{A55478D3-E1B7-427C-B0EA-ADDCAEB04A22}" type="presParOf" srcId="{9DCAFB43-DEEF-4B25-99CC-FA8E5EE2F8F0}" destId="{C2E38B18-4245-49BF-941A-9B8C31151D96}" srcOrd="1" destOrd="0" presId="urn:microsoft.com/office/officeart/2005/8/layout/orgChart1"/>
    <dgm:cxn modelId="{7E5357D6-D6F9-4108-998E-A5BF6277D9A5}" type="presParOf" srcId="{7A5B3A02-4987-449B-930B-15E44EAD25C7}" destId="{A99E58A0-EF76-402C-B44F-81B026F531FE}" srcOrd="1" destOrd="0" presId="urn:microsoft.com/office/officeart/2005/8/layout/orgChart1"/>
    <dgm:cxn modelId="{50E6AC3B-463D-40A1-8F31-7E96C0652A33}" type="presParOf" srcId="{A99E58A0-EF76-402C-B44F-81B026F531FE}" destId="{4620B0C8-2973-47DA-9BCF-1F1A9BE4CE38}" srcOrd="0" destOrd="0" presId="urn:microsoft.com/office/officeart/2005/8/layout/orgChart1"/>
    <dgm:cxn modelId="{51480305-CEAE-4E0A-A03E-2C5A90D88672}" type="presParOf" srcId="{A99E58A0-EF76-402C-B44F-81B026F531FE}" destId="{A9203CDA-E14F-4BB4-A8C9-40097178465A}" srcOrd="1" destOrd="0" presId="urn:microsoft.com/office/officeart/2005/8/layout/orgChart1"/>
    <dgm:cxn modelId="{EE4CC213-FE50-4C43-9904-FBD5C0C2BD38}" type="presParOf" srcId="{A9203CDA-E14F-4BB4-A8C9-40097178465A}" destId="{4C02993C-88F6-4DA1-AC38-BA0E77F0EE13}" srcOrd="0" destOrd="0" presId="urn:microsoft.com/office/officeart/2005/8/layout/orgChart1"/>
    <dgm:cxn modelId="{827E021D-6FDE-4CD3-9397-83A06C8265D4}" type="presParOf" srcId="{4C02993C-88F6-4DA1-AC38-BA0E77F0EE13}" destId="{DA1BB8AC-365C-4523-B85F-C4245D9735BC}" srcOrd="0" destOrd="0" presId="urn:microsoft.com/office/officeart/2005/8/layout/orgChart1"/>
    <dgm:cxn modelId="{7B20B51E-BEDE-47F3-97E4-D2F393127953}" type="presParOf" srcId="{4C02993C-88F6-4DA1-AC38-BA0E77F0EE13}" destId="{10E95BF5-9B8F-481F-828C-C4E0F41E2F3D}" srcOrd="1" destOrd="0" presId="urn:microsoft.com/office/officeart/2005/8/layout/orgChart1"/>
    <dgm:cxn modelId="{257F2BEF-5940-46CA-AA78-AC465475B342}" type="presParOf" srcId="{A9203CDA-E14F-4BB4-A8C9-40097178465A}" destId="{B45331C2-D0CA-4E83-A1FD-F34D1F527275}" srcOrd="1" destOrd="0" presId="urn:microsoft.com/office/officeart/2005/8/layout/orgChart1"/>
    <dgm:cxn modelId="{8B236202-E377-4204-808E-9F8345345130}" type="presParOf" srcId="{A9203CDA-E14F-4BB4-A8C9-40097178465A}" destId="{E6DDC0FE-CB0E-42DE-B918-150EDB7C375B}" srcOrd="2" destOrd="0" presId="urn:microsoft.com/office/officeart/2005/8/layout/orgChart1"/>
    <dgm:cxn modelId="{B7BD914D-0238-4C35-A939-FCC7EBF5D265}" type="presParOf" srcId="{A99E58A0-EF76-402C-B44F-81B026F531FE}" destId="{0902AEEA-4F64-4008-BB6B-01AF35A94D5B}" srcOrd="2" destOrd="0" presId="urn:microsoft.com/office/officeart/2005/8/layout/orgChart1"/>
    <dgm:cxn modelId="{B1F5D314-20F8-4B6A-97F0-A33BF036002D}" type="presParOf" srcId="{A99E58A0-EF76-402C-B44F-81B026F531FE}" destId="{DFA43E67-1442-4F64-B38E-B8F2E73ACD98}" srcOrd="3" destOrd="0" presId="urn:microsoft.com/office/officeart/2005/8/layout/orgChart1"/>
    <dgm:cxn modelId="{EF95ACA4-C397-4DC6-936A-78901AC118BF}" type="presParOf" srcId="{DFA43E67-1442-4F64-B38E-B8F2E73ACD98}" destId="{B17E07DD-768C-4DCD-ABA5-741825EBB412}" srcOrd="0" destOrd="0" presId="urn:microsoft.com/office/officeart/2005/8/layout/orgChart1"/>
    <dgm:cxn modelId="{BFF8089C-28E5-4CA4-9D7E-4B12C5FB6BBF}" type="presParOf" srcId="{B17E07DD-768C-4DCD-ABA5-741825EBB412}" destId="{1D3D9BF8-E378-4013-8F8A-658751E07816}" srcOrd="0" destOrd="0" presId="urn:microsoft.com/office/officeart/2005/8/layout/orgChart1"/>
    <dgm:cxn modelId="{F0C9E383-5E7E-4F1A-A638-443F3503D854}" type="presParOf" srcId="{B17E07DD-768C-4DCD-ABA5-741825EBB412}" destId="{792B4387-C81D-4303-ACF8-9D6B8FBC096F}" srcOrd="1" destOrd="0" presId="urn:microsoft.com/office/officeart/2005/8/layout/orgChart1"/>
    <dgm:cxn modelId="{75C1F868-B0C9-43EA-AE1D-504BEF0805B2}" type="presParOf" srcId="{DFA43E67-1442-4F64-B38E-B8F2E73ACD98}" destId="{977EE953-9261-41E4-8C0A-C1A618BFC66E}" srcOrd="1" destOrd="0" presId="urn:microsoft.com/office/officeart/2005/8/layout/orgChart1"/>
    <dgm:cxn modelId="{9378DBDB-4868-47B3-B242-DDA56B48E415}" type="presParOf" srcId="{DFA43E67-1442-4F64-B38E-B8F2E73ACD98}" destId="{518C32C5-3536-470F-B330-F18CECA0F090}" srcOrd="2" destOrd="0" presId="urn:microsoft.com/office/officeart/2005/8/layout/orgChart1"/>
    <dgm:cxn modelId="{967C2C32-3511-4E32-94BB-B0DD26E6AD04}" type="presParOf" srcId="{A99E58A0-EF76-402C-B44F-81B026F531FE}" destId="{C02907E5-4E50-439F-8896-ED1C469E96BA}" srcOrd="4" destOrd="0" presId="urn:microsoft.com/office/officeart/2005/8/layout/orgChart1"/>
    <dgm:cxn modelId="{5F9BB03D-E70D-4B13-9948-5DE680C2E84E}" type="presParOf" srcId="{A99E58A0-EF76-402C-B44F-81B026F531FE}" destId="{99F65960-C413-4CEE-A809-8FDC6C5F3DD5}" srcOrd="5" destOrd="0" presId="urn:microsoft.com/office/officeart/2005/8/layout/orgChart1"/>
    <dgm:cxn modelId="{DC5D506F-7A33-46BE-B0EF-C74DE5FFB567}" type="presParOf" srcId="{99F65960-C413-4CEE-A809-8FDC6C5F3DD5}" destId="{D1EF0C77-9D30-4168-95D5-B71C670E4BC5}" srcOrd="0" destOrd="0" presId="urn:microsoft.com/office/officeart/2005/8/layout/orgChart1"/>
    <dgm:cxn modelId="{B57858FC-A0F8-44F6-9060-102A9F9D4288}" type="presParOf" srcId="{D1EF0C77-9D30-4168-95D5-B71C670E4BC5}" destId="{39A97142-DFEE-4D4B-AD8A-AC00F54840B3}" srcOrd="0" destOrd="0" presId="urn:microsoft.com/office/officeart/2005/8/layout/orgChart1"/>
    <dgm:cxn modelId="{7D7235B7-383C-45E8-9377-FD894C998116}" type="presParOf" srcId="{D1EF0C77-9D30-4168-95D5-B71C670E4BC5}" destId="{2082A88D-CDD2-488C-B863-DD8BADC37566}" srcOrd="1" destOrd="0" presId="urn:microsoft.com/office/officeart/2005/8/layout/orgChart1"/>
    <dgm:cxn modelId="{B0557286-2C99-40E7-B054-FDE3B244119A}" type="presParOf" srcId="{99F65960-C413-4CEE-A809-8FDC6C5F3DD5}" destId="{A14FCAAF-8A45-429A-B898-F8851148FAA6}" srcOrd="1" destOrd="0" presId="urn:microsoft.com/office/officeart/2005/8/layout/orgChart1"/>
    <dgm:cxn modelId="{0229116A-9F8A-41E8-8510-1D7F9CE71A5E}" type="presParOf" srcId="{99F65960-C413-4CEE-A809-8FDC6C5F3DD5}" destId="{16596EF3-28BE-41D1-AC7C-A7E396766A88}" srcOrd="2" destOrd="0" presId="urn:microsoft.com/office/officeart/2005/8/layout/orgChart1"/>
    <dgm:cxn modelId="{67B300F5-C602-41EF-A6A2-D0BECBE5E3F2}" type="presParOf" srcId="{A99E58A0-EF76-402C-B44F-81B026F531FE}" destId="{D30CECDA-C8C7-4C3C-9D2A-BB81B4365D93}" srcOrd="6" destOrd="0" presId="urn:microsoft.com/office/officeart/2005/8/layout/orgChart1"/>
    <dgm:cxn modelId="{92F64F99-E2B0-4F44-993C-7AC886CB93F8}" type="presParOf" srcId="{A99E58A0-EF76-402C-B44F-81B026F531FE}" destId="{62EDB7C9-46C4-4CC1-AA46-A4A94093D709}" srcOrd="7" destOrd="0" presId="urn:microsoft.com/office/officeart/2005/8/layout/orgChart1"/>
    <dgm:cxn modelId="{8C26F5AA-BD84-45A9-A2F6-68DCF77D231F}" type="presParOf" srcId="{62EDB7C9-46C4-4CC1-AA46-A4A94093D709}" destId="{3705F552-80A8-40AC-BFE6-05DF5A9E7D16}" srcOrd="0" destOrd="0" presId="urn:microsoft.com/office/officeart/2005/8/layout/orgChart1"/>
    <dgm:cxn modelId="{730F8066-D01E-4B2E-B429-E6709BD152AC}" type="presParOf" srcId="{3705F552-80A8-40AC-BFE6-05DF5A9E7D16}" destId="{5B737735-623C-4713-8D6B-FFEFDE4256D3}" srcOrd="0" destOrd="0" presId="urn:microsoft.com/office/officeart/2005/8/layout/orgChart1"/>
    <dgm:cxn modelId="{AFA123D2-B9B6-463B-8205-A69EB81CFF33}" type="presParOf" srcId="{3705F552-80A8-40AC-BFE6-05DF5A9E7D16}" destId="{CF110292-32B0-4DE6-9259-57A15960F8AB}" srcOrd="1" destOrd="0" presId="urn:microsoft.com/office/officeart/2005/8/layout/orgChart1"/>
    <dgm:cxn modelId="{BC6B796E-33C3-4AFB-9097-FBBA6EC0836F}" type="presParOf" srcId="{62EDB7C9-46C4-4CC1-AA46-A4A94093D709}" destId="{50D1ABF5-251B-4FD7-BD07-E40CAEF61E82}" srcOrd="1" destOrd="0" presId="urn:microsoft.com/office/officeart/2005/8/layout/orgChart1"/>
    <dgm:cxn modelId="{85F5F412-54FA-41BD-B3B9-89F26CF2262F}" type="presParOf" srcId="{62EDB7C9-46C4-4CC1-AA46-A4A94093D709}" destId="{23E050FE-1053-4430-88D5-6284236B238B}" srcOrd="2" destOrd="0" presId="urn:microsoft.com/office/officeart/2005/8/layout/orgChart1"/>
    <dgm:cxn modelId="{B295CF0D-B8B8-485E-8042-9046D0916666}" type="presParOf" srcId="{7A5B3A02-4987-449B-930B-15E44EAD25C7}" destId="{998AA6C2-5D3D-4DDA-AEF6-BFE21C0FA763}"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BC72D4C-CF3C-46DE-B048-EA6537CCA75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84BAA9E-D455-4D7B-808A-C0B98BC3303B}">
      <dgm:prSet phldrT="[Text]" custT="1"/>
      <dgm:spPr/>
      <dgm:t>
        <a:bodyPr/>
        <a:lstStyle/>
        <a:p>
          <a:r>
            <a:rPr lang="en-US" sz="2400" b="1" dirty="0" smtClean="0"/>
            <a:t>Elementary and Secondary Basic Skills</a:t>
          </a:r>
          <a:endParaRPr lang="en-US" sz="2400" b="1" dirty="0"/>
        </a:p>
      </dgm:t>
    </dgm:pt>
    <dgm:pt modelId="{29C7C972-64D5-4638-92D2-1C58AF8D9452}" type="parTrans" cxnId="{3D501DF5-3917-4C75-9BD1-FE7338FA1D3D}">
      <dgm:prSet/>
      <dgm:spPr/>
      <dgm:t>
        <a:bodyPr/>
        <a:lstStyle/>
        <a:p>
          <a:endParaRPr lang="en-US" sz="2400"/>
        </a:p>
      </dgm:t>
    </dgm:pt>
    <dgm:pt modelId="{580BB777-3A72-4D0F-A0B9-996951A3A4C8}" type="sibTrans" cxnId="{3D501DF5-3917-4C75-9BD1-FE7338FA1D3D}">
      <dgm:prSet/>
      <dgm:spPr/>
      <dgm:t>
        <a:bodyPr/>
        <a:lstStyle/>
        <a:p>
          <a:endParaRPr lang="en-US" sz="2400"/>
        </a:p>
      </dgm:t>
    </dgm:pt>
    <dgm:pt modelId="{0DF48AC7-19CD-424C-BDAE-B90941F66DEB}">
      <dgm:prSet phldrT="[Text]" custT="1"/>
      <dgm:spPr/>
      <dgm:t>
        <a:bodyPr/>
        <a:lstStyle/>
        <a:p>
          <a:r>
            <a:rPr lang="en-US" sz="2400" b="1" dirty="0" smtClean="0"/>
            <a:t>ESL (and VESL)</a:t>
          </a:r>
          <a:endParaRPr lang="en-US" sz="2400" b="1" dirty="0"/>
        </a:p>
      </dgm:t>
    </dgm:pt>
    <dgm:pt modelId="{0B727EAC-E1F8-4F7A-8C95-941E6C16F8AE}" type="parTrans" cxnId="{F192EE59-992C-4E6D-ABCE-CE0238338F17}">
      <dgm:prSet/>
      <dgm:spPr/>
      <dgm:t>
        <a:bodyPr/>
        <a:lstStyle/>
        <a:p>
          <a:endParaRPr lang="en-US" sz="2400"/>
        </a:p>
      </dgm:t>
    </dgm:pt>
    <dgm:pt modelId="{2A0420F2-6DC1-4184-8641-8C39572F768F}" type="sibTrans" cxnId="{F192EE59-992C-4E6D-ABCE-CE0238338F17}">
      <dgm:prSet/>
      <dgm:spPr/>
      <dgm:t>
        <a:bodyPr/>
        <a:lstStyle/>
        <a:p>
          <a:endParaRPr lang="en-US" sz="2400"/>
        </a:p>
      </dgm:t>
    </dgm:pt>
    <dgm:pt modelId="{81F5A590-5F57-4C1A-8710-7165B8E0F454}">
      <dgm:prSet phldrT="[Text]" custT="1"/>
      <dgm:spPr/>
      <dgm:t>
        <a:bodyPr/>
        <a:lstStyle/>
        <a:p>
          <a:r>
            <a:rPr lang="en-US" sz="2400" b="1" dirty="0" smtClean="0"/>
            <a:t>Short-term Vocational w/High Employment Potential</a:t>
          </a:r>
          <a:endParaRPr lang="en-US" sz="2400" b="1" dirty="0"/>
        </a:p>
      </dgm:t>
    </dgm:pt>
    <dgm:pt modelId="{3A104517-DB21-4850-AC42-A1110D39491D}" type="parTrans" cxnId="{B322EA31-15E2-4E62-A818-0517C7FD62BE}">
      <dgm:prSet/>
      <dgm:spPr/>
      <dgm:t>
        <a:bodyPr/>
        <a:lstStyle/>
        <a:p>
          <a:endParaRPr lang="en-US" sz="2400"/>
        </a:p>
      </dgm:t>
    </dgm:pt>
    <dgm:pt modelId="{7D4E031A-2DCF-4060-9F4E-0601F5D0D490}" type="sibTrans" cxnId="{B322EA31-15E2-4E62-A818-0517C7FD62BE}">
      <dgm:prSet/>
      <dgm:spPr/>
      <dgm:t>
        <a:bodyPr/>
        <a:lstStyle/>
        <a:p>
          <a:endParaRPr lang="en-US" sz="2400"/>
        </a:p>
      </dgm:t>
    </dgm:pt>
    <dgm:pt modelId="{7AC5BA4F-0228-4106-8C9A-009C77F5BE79}">
      <dgm:prSet phldrT="[Text]" custT="1"/>
      <dgm:spPr/>
      <dgm:t>
        <a:bodyPr/>
        <a:lstStyle/>
        <a:p>
          <a:r>
            <a:rPr lang="en-US" sz="2400" b="1" dirty="0" smtClean="0"/>
            <a:t>Workforce Preparation* </a:t>
          </a:r>
          <a:endParaRPr lang="en-US" sz="2400" b="1" dirty="0"/>
        </a:p>
      </dgm:t>
    </dgm:pt>
    <dgm:pt modelId="{79B494C5-A32E-46B2-9A95-2E99A28F76BB}" type="parTrans" cxnId="{7679A7D9-368C-495E-AE62-249744C9EC8D}">
      <dgm:prSet/>
      <dgm:spPr/>
      <dgm:t>
        <a:bodyPr/>
        <a:lstStyle/>
        <a:p>
          <a:endParaRPr lang="en-US" sz="2400"/>
        </a:p>
      </dgm:t>
    </dgm:pt>
    <dgm:pt modelId="{54CD2E91-9FF8-48AF-A319-3139FB0D1522}" type="sibTrans" cxnId="{7679A7D9-368C-495E-AE62-249744C9EC8D}">
      <dgm:prSet/>
      <dgm:spPr/>
      <dgm:t>
        <a:bodyPr/>
        <a:lstStyle/>
        <a:p>
          <a:endParaRPr lang="en-US" sz="2400"/>
        </a:p>
      </dgm:t>
    </dgm:pt>
    <dgm:pt modelId="{4C847803-F966-4C58-B10E-6B84E55A09E5}">
      <dgm:prSet phldrT="[Text]" custT="1"/>
      <dgm:spPr/>
      <dgm:t>
        <a:bodyPr/>
        <a:lstStyle/>
        <a:p>
          <a:r>
            <a:rPr lang="en-US" sz="2400" b="1" dirty="0" smtClean="0"/>
            <a:t>Citizenship for Immigrants*</a:t>
          </a:r>
          <a:endParaRPr lang="en-US" sz="2400" b="1" dirty="0"/>
        </a:p>
      </dgm:t>
    </dgm:pt>
    <dgm:pt modelId="{93F1A003-EFB5-45A3-96E0-9E68769FFAB9}" type="parTrans" cxnId="{DD064FED-F511-4492-885E-D249B10FC5DD}">
      <dgm:prSet/>
      <dgm:spPr/>
      <dgm:t>
        <a:bodyPr/>
        <a:lstStyle/>
        <a:p>
          <a:endParaRPr lang="en-US" sz="2400"/>
        </a:p>
      </dgm:t>
    </dgm:pt>
    <dgm:pt modelId="{8F995041-6100-4CD3-8892-22BB61B8BC73}" type="sibTrans" cxnId="{DD064FED-F511-4492-885E-D249B10FC5DD}">
      <dgm:prSet/>
      <dgm:spPr/>
      <dgm:t>
        <a:bodyPr/>
        <a:lstStyle/>
        <a:p>
          <a:endParaRPr lang="en-US" sz="2400"/>
        </a:p>
      </dgm:t>
    </dgm:pt>
    <dgm:pt modelId="{BEEAA250-32B2-4EDF-A7E0-FEC86C23FCAC}">
      <dgm:prSet phldrT="[Text]" custT="1"/>
      <dgm:spPr/>
      <dgm:t>
        <a:bodyPr/>
        <a:lstStyle/>
        <a:p>
          <a:r>
            <a:rPr lang="en-US" sz="2400" b="1" dirty="0" smtClean="0"/>
            <a:t>Persons w/Substantial Disabilities</a:t>
          </a:r>
          <a:endParaRPr lang="en-US" sz="2400" b="1" dirty="0"/>
        </a:p>
      </dgm:t>
    </dgm:pt>
    <dgm:pt modelId="{97EE4837-696D-4799-88F9-4B1709CAE9A3}" type="parTrans" cxnId="{CC1E20DD-01C9-4C37-9280-CA8C13874DA9}">
      <dgm:prSet/>
      <dgm:spPr/>
      <dgm:t>
        <a:bodyPr/>
        <a:lstStyle/>
        <a:p>
          <a:endParaRPr lang="en-US" sz="2400"/>
        </a:p>
      </dgm:t>
    </dgm:pt>
    <dgm:pt modelId="{122AEF7A-EED9-4D49-A9A2-E956A0301A21}" type="sibTrans" cxnId="{CC1E20DD-01C9-4C37-9280-CA8C13874DA9}">
      <dgm:prSet/>
      <dgm:spPr/>
      <dgm:t>
        <a:bodyPr/>
        <a:lstStyle/>
        <a:p>
          <a:endParaRPr lang="en-US" sz="2400"/>
        </a:p>
      </dgm:t>
    </dgm:pt>
    <dgm:pt modelId="{C41CD04F-C2D2-46F0-8286-FAA32D63B2F2}">
      <dgm:prSet phldrT="[Text]" custT="1"/>
      <dgm:spPr/>
      <dgm:t>
        <a:bodyPr/>
        <a:lstStyle/>
        <a:p>
          <a:r>
            <a:rPr lang="en-US" sz="2400" b="1" dirty="0" smtClean="0"/>
            <a:t>Parenting</a:t>
          </a:r>
          <a:endParaRPr lang="en-US" sz="2400" b="1" dirty="0"/>
        </a:p>
      </dgm:t>
    </dgm:pt>
    <dgm:pt modelId="{6E73B925-BD9E-4030-B35B-BFCF16CB1D15}" type="parTrans" cxnId="{499340DA-1E02-4066-B878-BEC05E071E60}">
      <dgm:prSet/>
      <dgm:spPr/>
      <dgm:t>
        <a:bodyPr/>
        <a:lstStyle/>
        <a:p>
          <a:endParaRPr lang="en-US" sz="2400"/>
        </a:p>
      </dgm:t>
    </dgm:pt>
    <dgm:pt modelId="{83403639-23DE-4026-8AFD-A48135D6209E}" type="sibTrans" cxnId="{499340DA-1E02-4066-B878-BEC05E071E60}">
      <dgm:prSet/>
      <dgm:spPr/>
      <dgm:t>
        <a:bodyPr/>
        <a:lstStyle/>
        <a:p>
          <a:endParaRPr lang="en-US" sz="2400"/>
        </a:p>
      </dgm:t>
    </dgm:pt>
    <dgm:pt modelId="{4935CEDF-CF6D-4101-8B41-D272BDF0D8AF}">
      <dgm:prSet phldrT="[Text]" custT="1"/>
      <dgm:spPr/>
      <dgm:t>
        <a:bodyPr/>
        <a:lstStyle/>
        <a:p>
          <a:r>
            <a:rPr lang="en-US" sz="2400" b="1" dirty="0" smtClean="0"/>
            <a:t>Older Adults</a:t>
          </a:r>
          <a:endParaRPr lang="en-US" sz="2400" b="1" dirty="0"/>
        </a:p>
      </dgm:t>
    </dgm:pt>
    <dgm:pt modelId="{A57764D2-9AAF-4491-8251-86E8E3E607E9}" type="parTrans" cxnId="{ADFD4194-E639-431C-9E68-99D9A1640C53}">
      <dgm:prSet/>
      <dgm:spPr/>
      <dgm:t>
        <a:bodyPr/>
        <a:lstStyle/>
        <a:p>
          <a:endParaRPr lang="en-US" sz="2400"/>
        </a:p>
      </dgm:t>
    </dgm:pt>
    <dgm:pt modelId="{0A26CE72-0598-48D1-864B-87D9F6D8D1ED}" type="sibTrans" cxnId="{ADFD4194-E639-431C-9E68-99D9A1640C53}">
      <dgm:prSet/>
      <dgm:spPr/>
      <dgm:t>
        <a:bodyPr/>
        <a:lstStyle/>
        <a:p>
          <a:endParaRPr lang="en-US" sz="2400"/>
        </a:p>
      </dgm:t>
    </dgm:pt>
    <dgm:pt modelId="{E67090B3-1534-429B-BDE2-AB1BFB4E20FB}">
      <dgm:prSet phldrT="[Text]" custT="1"/>
      <dgm:spPr/>
      <dgm:t>
        <a:bodyPr/>
        <a:lstStyle/>
        <a:p>
          <a:r>
            <a:rPr lang="en-US" sz="2400" b="1" dirty="0" smtClean="0"/>
            <a:t>Home Economics</a:t>
          </a:r>
          <a:endParaRPr lang="en-US" sz="2400" b="1" dirty="0"/>
        </a:p>
      </dgm:t>
    </dgm:pt>
    <dgm:pt modelId="{C37E9947-3698-4B01-979D-131FF1923CD1}" type="parTrans" cxnId="{E0DAB182-BA54-4DFD-A759-9BDD745DB378}">
      <dgm:prSet/>
      <dgm:spPr/>
      <dgm:t>
        <a:bodyPr/>
        <a:lstStyle/>
        <a:p>
          <a:endParaRPr lang="en-US" sz="2400"/>
        </a:p>
      </dgm:t>
    </dgm:pt>
    <dgm:pt modelId="{6E96F7D6-01FE-45B4-B536-D5BA88AC70FD}" type="sibTrans" cxnId="{E0DAB182-BA54-4DFD-A759-9BDD745DB378}">
      <dgm:prSet/>
      <dgm:spPr/>
      <dgm:t>
        <a:bodyPr/>
        <a:lstStyle/>
        <a:p>
          <a:endParaRPr lang="en-US" sz="2400"/>
        </a:p>
      </dgm:t>
    </dgm:pt>
    <dgm:pt modelId="{326CD3F6-9D7F-468C-9EE9-CBD3E0ABB65E}">
      <dgm:prSet phldrT="[Text]" custT="1"/>
      <dgm:spPr/>
      <dgm:t>
        <a:bodyPr/>
        <a:lstStyle/>
        <a:p>
          <a:r>
            <a:rPr lang="en-US" sz="2400" b="1" dirty="0" smtClean="0"/>
            <a:t>Health and Safety Education </a:t>
          </a:r>
          <a:endParaRPr lang="en-US" sz="2400" b="1" dirty="0"/>
        </a:p>
      </dgm:t>
    </dgm:pt>
    <dgm:pt modelId="{6BC63AE3-9452-46DD-BEF4-3FFB3ECEBC24}" type="parTrans" cxnId="{405DF91D-CCD7-48BC-BA44-FF5ADEB58B59}">
      <dgm:prSet/>
      <dgm:spPr/>
      <dgm:t>
        <a:bodyPr/>
        <a:lstStyle/>
        <a:p>
          <a:endParaRPr lang="en-US" sz="2400"/>
        </a:p>
      </dgm:t>
    </dgm:pt>
    <dgm:pt modelId="{81142783-33FA-4945-852C-CD8C1373086F}" type="sibTrans" cxnId="{405DF91D-CCD7-48BC-BA44-FF5ADEB58B59}">
      <dgm:prSet/>
      <dgm:spPr/>
      <dgm:t>
        <a:bodyPr/>
        <a:lstStyle/>
        <a:p>
          <a:endParaRPr lang="en-US" sz="2400"/>
        </a:p>
      </dgm:t>
    </dgm:pt>
    <dgm:pt modelId="{95C8C969-A098-4426-A0D0-84451D6305F4}" type="pres">
      <dgm:prSet presAssocID="{0BC72D4C-CF3C-46DE-B048-EA6537CCA751}" presName="diagram" presStyleCnt="0">
        <dgm:presLayoutVars>
          <dgm:dir/>
          <dgm:resizeHandles val="exact"/>
        </dgm:presLayoutVars>
      </dgm:prSet>
      <dgm:spPr/>
      <dgm:t>
        <a:bodyPr/>
        <a:lstStyle/>
        <a:p>
          <a:endParaRPr lang="en-US"/>
        </a:p>
      </dgm:t>
    </dgm:pt>
    <dgm:pt modelId="{46593378-6175-45F6-AA84-0198408D505E}" type="pres">
      <dgm:prSet presAssocID="{F84BAA9E-D455-4D7B-808A-C0B98BC3303B}" presName="node" presStyleLbl="node1" presStyleIdx="0" presStyleCnt="10">
        <dgm:presLayoutVars>
          <dgm:bulletEnabled val="1"/>
        </dgm:presLayoutVars>
      </dgm:prSet>
      <dgm:spPr/>
      <dgm:t>
        <a:bodyPr/>
        <a:lstStyle/>
        <a:p>
          <a:endParaRPr lang="en-US"/>
        </a:p>
      </dgm:t>
    </dgm:pt>
    <dgm:pt modelId="{AF0A485C-A867-404A-88EB-D169BE44C0C9}" type="pres">
      <dgm:prSet presAssocID="{580BB777-3A72-4D0F-A0B9-996951A3A4C8}" presName="sibTrans" presStyleCnt="0"/>
      <dgm:spPr/>
    </dgm:pt>
    <dgm:pt modelId="{4834DFF8-7FC9-41C4-8C53-329C32EFD5D8}" type="pres">
      <dgm:prSet presAssocID="{0DF48AC7-19CD-424C-BDAE-B90941F66DEB}" presName="node" presStyleLbl="node1" presStyleIdx="1" presStyleCnt="10">
        <dgm:presLayoutVars>
          <dgm:bulletEnabled val="1"/>
        </dgm:presLayoutVars>
      </dgm:prSet>
      <dgm:spPr/>
      <dgm:t>
        <a:bodyPr/>
        <a:lstStyle/>
        <a:p>
          <a:endParaRPr lang="en-US"/>
        </a:p>
      </dgm:t>
    </dgm:pt>
    <dgm:pt modelId="{3C4CF808-814F-42F3-B87C-D18DD10D0253}" type="pres">
      <dgm:prSet presAssocID="{2A0420F2-6DC1-4184-8641-8C39572F768F}" presName="sibTrans" presStyleCnt="0"/>
      <dgm:spPr/>
    </dgm:pt>
    <dgm:pt modelId="{728D5FCA-C542-4581-8017-9D6288D35987}" type="pres">
      <dgm:prSet presAssocID="{81F5A590-5F57-4C1A-8710-7165B8E0F454}" presName="node" presStyleLbl="node1" presStyleIdx="2" presStyleCnt="10">
        <dgm:presLayoutVars>
          <dgm:bulletEnabled val="1"/>
        </dgm:presLayoutVars>
      </dgm:prSet>
      <dgm:spPr/>
      <dgm:t>
        <a:bodyPr/>
        <a:lstStyle/>
        <a:p>
          <a:endParaRPr lang="en-US"/>
        </a:p>
      </dgm:t>
    </dgm:pt>
    <dgm:pt modelId="{DD15E3EE-DC58-4F71-A023-96760A43B894}" type="pres">
      <dgm:prSet presAssocID="{7D4E031A-2DCF-4060-9F4E-0601F5D0D490}" presName="sibTrans" presStyleCnt="0"/>
      <dgm:spPr/>
    </dgm:pt>
    <dgm:pt modelId="{461358EA-8CE1-4597-ABA3-E18817F04521}" type="pres">
      <dgm:prSet presAssocID="{7AC5BA4F-0228-4106-8C9A-009C77F5BE79}" presName="node" presStyleLbl="node1" presStyleIdx="3" presStyleCnt="10">
        <dgm:presLayoutVars>
          <dgm:bulletEnabled val="1"/>
        </dgm:presLayoutVars>
      </dgm:prSet>
      <dgm:spPr/>
      <dgm:t>
        <a:bodyPr/>
        <a:lstStyle/>
        <a:p>
          <a:endParaRPr lang="en-US"/>
        </a:p>
      </dgm:t>
    </dgm:pt>
    <dgm:pt modelId="{1AFF31AB-480A-4C2F-A7E4-6B414AA3BB21}" type="pres">
      <dgm:prSet presAssocID="{54CD2E91-9FF8-48AF-A319-3139FB0D1522}" presName="sibTrans" presStyleCnt="0"/>
      <dgm:spPr/>
    </dgm:pt>
    <dgm:pt modelId="{233AC11C-8756-46DC-A97D-B9213F68305B}" type="pres">
      <dgm:prSet presAssocID="{4C847803-F966-4C58-B10E-6B84E55A09E5}" presName="node" presStyleLbl="node1" presStyleIdx="4" presStyleCnt="10">
        <dgm:presLayoutVars>
          <dgm:bulletEnabled val="1"/>
        </dgm:presLayoutVars>
      </dgm:prSet>
      <dgm:spPr/>
      <dgm:t>
        <a:bodyPr/>
        <a:lstStyle/>
        <a:p>
          <a:endParaRPr lang="en-US"/>
        </a:p>
      </dgm:t>
    </dgm:pt>
    <dgm:pt modelId="{BDA5AF6B-C0DC-4F50-A5D5-36D42FA61912}" type="pres">
      <dgm:prSet presAssocID="{8F995041-6100-4CD3-8892-22BB61B8BC73}" presName="sibTrans" presStyleCnt="0"/>
      <dgm:spPr/>
    </dgm:pt>
    <dgm:pt modelId="{A9DF6DDD-C2EC-4E7E-B750-2E897435DC6A}" type="pres">
      <dgm:prSet presAssocID="{C41CD04F-C2D2-46F0-8286-FAA32D63B2F2}" presName="node" presStyleLbl="node1" presStyleIdx="5" presStyleCnt="10">
        <dgm:presLayoutVars>
          <dgm:bulletEnabled val="1"/>
        </dgm:presLayoutVars>
      </dgm:prSet>
      <dgm:spPr/>
      <dgm:t>
        <a:bodyPr/>
        <a:lstStyle/>
        <a:p>
          <a:endParaRPr lang="en-US"/>
        </a:p>
      </dgm:t>
    </dgm:pt>
    <dgm:pt modelId="{EFF3CEB5-3A77-4FEC-B391-B37D08CEEF78}" type="pres">
      <dgm:prSet presAssocID="{83403639-23DE-4026-8AFD-A48135D6209E}" presName="sibTrans" presStyleCnt="0"/>
      <dgm:spPr/>
    </dgm:pt>
    <dgm:pt modelId="{54239083-28EF-4A4C-A61E-EFF6EAA72F8A}" type="pres">
      <dgm:prSet presAssocID="{BEEAA250-32B2-4EDF-A7E0-FEC86C23FCAC}" presName="node" presStyleLbl="node1" presStyleIdx="6" presStyleCnt="10">
        <dgm:presLayoutVars>
          <dgm:bulletEnabled val="1"/>
        </dgm:presLayoutVars>
      </dgm:prSet>
      <dgm:spPr/>
      <dgm:t>
        <a:bodyPr/>
        <a:lstStyle/>
        <a:p>
          <a:endParaRPr lang="en-US"/>
        </a:p>
      </dgm:t>
    </dgm:pt>
    <dgm:pt modelId="{692700C0-6760-43C4-87B2-73FDA5DFE176}" type="pres">
      <dgm:prSet presAssocID="{122AEF7A-EED9-4D49-A9A2-E956A0301A21}" presName="sibTrans" presStyleCnt="0"/>
      <dgm:spPr/>
    </dgm:pt>
    <dgm:pt modelId="{E55FFC36-B877-4F24-8D60-E2346AFC084D}" type="pres">
      <dgm:prSet presAssocID="{4935CEDF-CF6D-4101-8B41-D272BDF0D8AF}" presName="node" presStyleLbl="node1" presStyleIdx="7" presStyleCnt="10">
        <dgm:presLayoutVars>
          <dgm:bulletEnabled val="1"/>
        </dgm:presLayoutVars>
      </dgm:prSet>
      <dgm:spPr/>
      <dgm:t>
        <a:bodyPr/>
        <a:lstStyle/>
        <a:p>
          <a:endParaRPr lang="en-US"/>
        </a:p>
      </dgm:t>
    </dgm:pt>
    <dgm:pt modelId="{74CFAEDF-2EAE-4558-9113-EE5BD5F45D76}" type="pres">
      <dgm:prSet presAssocID="{0A26CE72-0598-48D1-864B-87D9F6D8D1ED}" presName="sibTrans" presStyleCnt="0"/>
      <dgm:spPr/>
    </dgm:pt>
    <dgm:pt modelId="{1D7991BB-1D0A-4C46-ADA2-E3E09B4DB76F}" type="pres">
      <dgm:prSet presAssocID="{E67090B3-1534-429B-BDE2-AB1BFB4E20FB}" presName="node" presStyleLbl="node1" presStyleIdx="8" presStyleCnt="10">
        <dgm:presLayoutVars>
          <dgm:bulletEnabled val="1"/>
        </dgm:presLayoutVars>
      </dgm:prSet>
      <dgm:spPr/>
      <dgm:t>
        <a:bodyPr/>
        <a:lstStyle/>
        <a:p>
          <a:endParaRPr lang="en-US"/>
        </a:p>
      </dgm:t>
    </dgm:pt>
    <dgm:pt modelId="{9F9D440A-FE7E-4E21-B7F5-034251C4E3C8}" type="pres">
      <dgm:prSet presAssocID="{6E96F7D6-01FE-45B4-B536-D5BA88AC70FD}" presName="sibTrans" presStyleCnt="0"/>
      <dgm:spPr/>
    </dgm:pt>
    <dgm:pt modelId="{060752F9-8454-4884-8A99-D1DB784026D0}" type="pres">
      <dgm:prSet presAssocID="{326CD3F6-9D7F-468C-9EE9-CBD3E0ABB65E}" presName="node" presStyleLbl="node1" presStyleIdx="9" presStyleCnt="10">
        <dgm:presLayoutVars>
          <dgm:bulletEnabled val="1"/>
        </dgm:presLayoutVars>
      </dgm:prSet>
      <dgm:spPr/>
      <dgm:t>
        <a:bodyPr/>
        <a:lstStyle/>
        <a:p>
          <a:endParaRPr lang="en-US"/>
        </a:p>
      </dgm:t>
    </dgm:pt>
  </dgm:ptLst>
  <dgm:cxnLst>
    <dgm:cxn modelId="{5343D45C-A0F6-43C0-9542-7F06BEE65C67}" type="presOf" srcId="{326CD3F6-9D7F-468C-9EE9-CBD3E0ABB65E}" destId="{060752F9-8454-4884-8A99-D1DB784026D0}" srcOrd="0" destOrd="0" presId="urn:microsoft.com/office/officeart/2005/8/layout/default"/>
    <dgm:cxn modelId="{0B36D1A5-C80F-45A0-A1FC-4CD52C8800C5}" type="presOf" srcId="{BEEAA250-32B2-4EDF-A7E0-FEC86C23FCAC}" destId="{54239083-28EF-4A4C-A61E-EFF6EAA72F8A}" srcOrd="0" destOrd="0" presId="urn:microsoft.com/office/officeart/2005/8/layout/default"/>
    <dgm:cxn modelId="{B322EA31-15E2-4E62-A818-0517C7FD62BE}" srcId="{0BC72D4C-CF3C-46DE-B048-EA6537CCA751}" destId="{81F5A590-5F57-4C1A-8710-7165B8E0F454}" srcOrd="2" destOrd="0" parTransId="{3A104517-DB21-4850-AC42-A1110D39491D}" sibTransId="{7D4E031A-2DCF-4060-9F4E-0601F5D0D490}"/>
    <dgm:cxn modelId="{499340DA-1E02-4066-B878-BEC05E071E60}" srcId="{0BC72D4C-CF3C-46DE-B048-EA6537CCA751}" destId="{C41CD04F-C2D2-46F0-8286-FAA32D63B2F2}" srcOrd="5" destOrd="0" parTransId="{6E73B925-BD9E-4030-B35B-BFCF16CB1D15}" sibTransId="{83403639-23DE-4026-8AFD-A48135D6209E}"/>
    <dgm:cxn modelId="{C5753034-5381-44B1-8B4F-4BD8C2217126}" type="presOf" srcId="{81F5A590-5F57-4C1A-8710-7165B8E0F454}" destId="{728D5FCA-C542-4581-8017-9D6288D35987}" srcOrd="0" destOrd="0" presId="urn:microsoft.com/office/officeart/2005/8/layout/default"/>
    <dgm:cxn modelId="{DD064FED-F511-4492-885E-D249B10FC5DD}" srcId="{0BC72D4C-CF3C-46DE-B048-EA6537CCA751}" destId="{4C847803-F966-4C58-B10E-6B84E55A09E5}" srcOrd="4" destOrd="0" parTransId="{93F1A003-EFB5-45A3-96E0-9E68769FFAB9}" sibTransId="{8F995041-6100-4CD3-8892-22BB61B8BC73}"/>
    <dgm:cxn modelId="{2436B20D-2A3D-4C98-9B4E-4798CF39B368}" type="presOf" srcId="{F84BAA9E-D455-4D7B-808A-C0B98BC3303B}" destId="{46593378-6175-45F6-AA84-0198408D505E}" srcOrd="0" destOrd="0" presId="urn:microsoft.com/office/officeart/2005/8/layout/default"/>
    <dgm:cxn modelId="{715E4EE3-F1AD-4E2A-92F2-E572021C328B}" type="presOf" srcId="{E67090B3-1534-429B-BDE2-AB1BFB4E20FB}" destId="{1D7991BB-1D0A-4C46-ADA2-E3E09B4DB76F}" srcOrd="0" destOrd="0" presId="urn:microsoft.com/office/officeart/2005/8/layout/default"/>
    <dgm:cxn modelId="{E0DAB182-BA54-4DFD-A759-9BDD745DB378}" srcId="{0BC72D4C-CF3C-46DE-B048-EA6537CCA751}" destId="{E67090B3-1534-429B-BDE2-AB1BFB4E20FB}" srcOrd="8" destOrd="0" parTransId="{C37E9947-3698-4B01-979D-131FF1923CD1}" sibTransId="{6E96F7D6-01FE-45B4-B536-D5BA88AC70FD}"/>
    <dgm:cxn modelId="{3D501DF5-3917-4C75-9BD1-FE7338FA1D3D}" srcId="{0BC72D4C-CF3C-46DE-B048-EA6537CCA751}" destId="{F84BAA9E-D455-4D7B-808A-C0B98BC3303B}" srcOrd="0" destOrd="0" parTransId="{29C7C972-64D5-4638-92D2-1C58AF8D9452}" sibTransId="{580BB777-3A72-4D0F-A0B9-996951A3A4C8}"/>
    <dgm:cxn modelId="{CC1E20DD-01C9-4C37-9280-CA8C13874DA9}" srcId="{0BC72D4C-CF3C-46DE-B048-EA6537CCA751}" destId="{BEEAA250-32B2-4EDF-A7E0-FEC86C23FCAC}" srcOrd="6" destOrd="0" parTransId="{97EE4837-696D-4799-88F9-4B1709CAE9A3}" sibTransId="{122AEF7A-EED9-4D49-A9A2-E956A0301A21}"/>
    <dgm:cxn modelId="{7679A7D9-368C-495E-AE62-249744C9EC8D}" srcId="{0BC72D4C-CF3C-46DE-B048-EA6537CCA751}" destId="{7AC5BA4F-0228-4106-8C9A-009C77F5BE79}" srcOrd="3" destOrd="0" parTransId="{79B494C5-A32E-46B2-9A95-2E99A28F76BB}" sibTransId="{54CD2E91-9FF8-48AF-A319-3139FB0D1522}"/>
    <dgm:cxn modelId="{C65C14FA-817B-4FCC-B16F-4001203F9E0C}" type="presOf" srcId="{4C847803-F966-4C58-B10E-6B84E55A09E5}" destId="{233AC11C-8756-46DC-A97D-B9213F68305B}" srcOrd="0" destOrd="0" presId="urn:microsoft.com/office/officeart/2005/8/layout/default"/>
    <dgm:cxn modelId="{CC3B1B3C-E98D-4AB1-9017-3EED822DB84A}" type="presOf" srcId="{7AC5BA4F-0228-4106-8C9A-009C77F5BE79}" destId="{461358EA-8CE1-4597-ABA3-E18817F04521}" srcOrd="0" destOrd="0" presId="urn:microsoft.com/office/officeart/2005/8/layout/default"/>
    <dgm:cxn modelId="{6528B8E6-6A37-48FE-8E30-ED2AE1F8A361}" type="presOf" srcId="{0BC72D4C-CF3C-46DE-B048-EA6537CCA751}" destId="{95C8C969-A098-4426-A0D0-84451D6305F4}" srcOrd="0" destOrd="0" presId="urn:microsoft.com/office/officeart/2005/8/layout/default"/>
    <dgm:cxn modelId="{F192EE59-992C-4E6D-ABCE-CE0238338F17}" srcId="{0BC72D4C-CF3C-46DE-B048-EA6537CCA751}" destId="{0DF48AC7-19CD-424C-BDAE-B90941F66DEB}" srcOrd="1" destOrd="0" parTransId="{0B727EAC-E1F8-4F7A-8C95-941E6C16F8AE}" sibTransId="{2A0420F2-6DC1-4184-8641-8C39572F768F}"/>
    <dgm:cxn modelId="{ADFD4194-E639-431C-9E68-99D9A1640C53}" srcId="{0BC72D4C-CF3C-46DE-B048-EA6537CCA751}" destId="{4935CEDF-CF6D-4101-8B41-D272BDF0D8AF}" srcOrd="7" destOrd="0" parTransId="{A57764D2-9AAF-4491-8251-86E8E3E607E9}" sibTransId="{0A26CE72-0598-48D1-864B-87D9F6D8D1ED}"/>
    <dgm:cxn modelId="{405DF91D-CCD7-48BC-BA44-FF5ADEB58B59}" srcId="{0BC72D4C-CF3C-46DE-B048-EA6537CCA751}" destId="{326CD3F6-9D7F-468C-9EE9-CBD3E0ABB65E}" srcOrd="9" destOrd="0" parTransId="{6BC63AE3-9452-46DD-BEF4-3FFB3ECEBC24}" sibTransId="{81142783-33FA-4945-852C-CD8C1373086F}"/>
    <dgm:cxn modelId="{B1880339-D886-4CDC-B003-2071FEF313BE}" type="presOf" srcId="{4935CEDF-CF6D-4101-8B41-D272BDF0D8AF}" destId="{E55FFC36-B877-4F24-8D60-E2346AFC084D}" srcOrd="0" destOrd="0" presId="urn:microsoft.com/office/officeart/2005/8/layout/default"/>
    <dgm:cxn modelId="{7397E906-DC11-4B4B-B2C9-8AD438F9D4B9}" type="presOf" srcId="{C41CD04F-C2D2-46F0-8286-FAA32D63B2F2}" destId="{A9DF6DDD-C2EC-4E7E-B750-2E897435DC6A}" srcOrd="0" destOrd="0" presId="urn:microsoft.com/office/officeart/2005/8/layout/default"/>
    <dgm:cxn modelId="{56DB3E6B-0A18-498E-BD86-337016F08DC1}" type="presOf" srcId="{0DF48AC7-19CD-424C-BDAE-B90941F66DEB}" destId="{4834DFF8-7FC9-41C4-8C53-329C32EFD5D8}" srcOrd="0" destOrd="0" presId="urn:microsoft.com/office/officeart/2005/8/layout/default"/>
    <dgm:cxn modelId="{EF525A27-E47F-4A73-A95F-465210B9496A}" type="presParOf" srcId="{95C8C969-A098-4426-A0D0-84451D6305F4}" destId="{46593378-6175-45F6-AA84-0198408D505E}" srcOrd="0" destOrd="0" presId="urn:microsoft.com/office/officeart/2005/8/layout/default"/>
    <dgm:cxn modelId="{9C254801-5871-43D8-9E2E-D86F98FCE8C1}" type="presParOf" srcId="{95C8C969-A098-4426-A0D0-84451D6305F4}" destId="{AF0A485C-A867-404A-88EB-D169BE44C0C9}" srcOrd="1" destOrd="0" presId="urn:microsoft.com/office/officeart/2005/8/layout/default"/>
    <dgm:cxn modelId="{FD954317-2BD5-4A66-A78C-827A8B1D6827}" type="presParOf" srcId="{95C8C969-A098-4426-A0D0-84451D6305F4}" destId="{4834DFF8-7FC9-41C4-8C53-329C32EFD5D8}" srcOrd="2" destOrd="0" presId="urn:microsoft.com/office/officeart/2005/8/layout/default"/>
    <dgm:cxn modelId="{ACEAC050-02DF-4F3C-8FBB-F8FEF6651E12}" type="presParOf" srcId="{95C8C969-A098-4426-A0D0-84451D6305F4}" destId="{3C4CF808-814F-42F3-B87C-D18DD10D0253}" srcOrd="3" destOrd="0" presId="urn:microsoft.com/office/officeart/2005/8/layout/default"/>
    <dgm:cxn modelId="{5C7E93A1-A5D1-4EE1-AEDF-48C8BFD17D77}" type="presParOf" srcId="{95C8C969-A098-4426-A0D0-84451D6305F4}" destId="{728D5FCA-C542-4581-8017-9D6288D35987}" srcOrd="4" destOrd="0" presId="urn:microsoft.com/office/officeart/2005/8/layout/default"/>
    <dgm:cxn modelId="{8D2DCFD1-90F8-4DF9-8036-23A0989F1392}" type="presParOf" srcId="{95C8C969-A098-4426-A0D0-84451D6305F4}" destId="{DD15E3EE-DC58-4F71-A023-96760A43B894}" srcOrd="5" destOrd="0" presId="urn:microsoft.com/office/officeart/2005/8/layout/default"/>
    <dgm:cxn modelId="{69FFC91C-3B3F-450E-A7CE-FB5F26E489A8}" type="presParOf" srcId="{95C8C969-A098-4426-A0D0-84451D6305F4}" destId="{461358EA-8CE1-4597-ABA3-E18817F04521}" srcOrd="6" destOrd="0" presId="urn:microsoft.com/office/officeart/2005/8/layout/default"/>
    <dgm:cxn modelId="{0FBA80FF-D143-48D4-ACB5-D3C098BCFCF1}" type="presParOf" srcId="{95C8C969-A098-4426-A0D0-84451D6305F4}" destId="{1AFF31AB-480A-4C2F-A7E4-6B414AA3BB21}" srcOrd="7" destOrd="0" presId="urn:microsoft.com/office/officeart/2005/8/layout/default"/>
    <dgm:cxn modelId="{DCDF6751-CA34-4E75-9261-FA0EA0C01382}" type="presParOf" srcId="{95C8C969-A098-4426-A0D0-84451D6305F4}" destId="{233AC11C-8756-46DC-A97D-B9213F68305B}" srcOrd="8" destOrd="0" presId="urn:microsoft.com/office/officeart/2005/8/layout/default"/>
    <dgm:cxn modelId="{8691F942-53A0-4F5A-A6CB-2C60D594BAB3}" type="presParOf" srcId="{95C8C969-A098-4426-A0D0-84451D6305F4}" destId="{BDA5AF6B-C0DC-4F50-A5D5-36D42FA61912}" srcOrd="9" destOrd="0" presId="urn:microsoft.com/office/officeart/2005/8/layout/default"/>
    <dgm:cxn modelId="{5D8D76FF-770A-43D1-B8B0-4F86D5F853F8}" type="presParOf" srcId="{95C8C969-A098-4426-A0D0-84451D6305F4}" destId="{A9DF6DDD-C2EC-4E7E-B750-2E897435DC6A}" srcOrd="10" destOrd="0" presId="urn:microsoft.com/office/officeart/2005/8/layout/default"/>
    <dgm:cxn modelId="{8F188D0E-880C-47EA-8EF2-D62B04AECB14}" type="presParOf" srcId="{95C8C969-A098-4426-A0D0-84451D6305F4}" destId="{EFF3CEB5-3A77-4FEC-B391-B37D08CEEF78}" srcOrd="11" destOrd="0" presId="urn:microsoft.com/office/officeart/2005/8/layout/default"/>
    <dgm:cxn modelId="{063718E3-6148-4BCE-9F29-173D43B051A0}" type="presParOf" srcId="{95C8C969-A098-4426-A0D0-84451D6305F4}" destId="{54239083-28EF-4A4C-A61E-EFF6EAA72F8A}" srcOrd="12" destOrd="0" presId="urn:microsoft.com/office/officeart/2005/8/layout/default"/>
    <dgm:cxn modelId="{FF097C26-D60E-456E-B459-C4C22DC3F2B7}" type="presParOf" srcId="{95C8C969-A098-4426-A0D0-84451D6305F4}" destId="{692700C0-6760-43C4-87B2-73FDA5DFE176}" srcOrd="13" destOrd="0" presId="urn:microsoft.com/office/officeart/2005/8/layout/default"/>
    <dgm:cxn modelId="{53CDC8E2-347E-4E4A-A5A4-69FEE3D17292}" type="presParOf" srcId="{95C8C969-A098-4426-A0D0-84451D6305F4}" destId="{E55FFC36-B877-4F24-8D60-E2346AFC084D}" srcOrd="14" destOrd="0" presId="urn:microsoft.com/office/officeart/2005/8/layout/default"/>
    <dgm:cxn modelId="{C0AC0734-48E7-43DC-B0A6-24D1D8261428}" type="presParOf" srcId="{95C8C969-A098-4426-A0D0-84451D6305F4}" destId="{74CFAEDF-2EAE-4558-9113-EE5BD5F45D76}" srcOrd="15" destOrd="0" presId="urn:microsoft.com/office/officeart/2005/8/layout/default"/>
    <dgm:cxn modelId="{DF3DA454-6656-47C6-9A44-C29B677A94A5}" type="presParOf" srcId="{95C8C969-A098-4426-A0D0-84451D6305F4}" destId="{1D7991BB-1D0A-4C46-ADA2-E3E09B4DB76F}" srcOrd="16" destOrd="0" presId="urn:microsoft.com/office/officeart/2005/8/layout/default"/>
    <dgm:cxn modelId="{18805C4D-711E-47A7-9FBD-0C87C5584890}" type="presParOf" srcId="{95C8C969-A098-4426-A0D0-84451D6305F4}" destId="{9F9D440A-FE7E-4E21-B7F5-034251C4E3C8}" srcOrd="17" destOrd="0" presId="urn:microsoft.com/office/officeart/2005/8/layout/default"/>
    <dgm:cxn modelId="{100F9F32-64BC-4418-80DE-FEF54E179AB9}" type="presParOf" srcId="{95C8C969-A098-4426-A0D0-84451D6305F4}" destId="{060752F9-8454-4884-8A99-D1DB784026D0}"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BC72D4C-CF3C-46DE-B048-EA6537CCA75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C847803-F966-4C58-B10E-6B84E55A09E5}">
      <dgm:prSet phldrT="[Text]" custT="1"/>
      <dgm:spPr>
        <a:ln w="76200">
          <a:solidFill>
            <a:srgbClr val="FFFF00"/>
          </a:solidFill>
        </a:ln>
      </dgm:spPr>
      <dgm:t>
        <a:bodyPr/>
        <a:lstStyle/>
        <a:p>
          <a:r>
            <a:rPr lang="en-US" sz="3200" b="1" u="none" dirty="0" smtClean="0"/>
            <a:t>Citizenship for Immigrants</a:t>
          </a:r>
          <a:endParaRPr lang="en-US" sz="3200" b="1" u="none" dirty="0"/>
        </a:p>
      </dgm:t>
    </dgm:pt>
    <dgm:pt modelId="{93F1A003-EFB5-45A3-96E0-9E68769FFAB9}" type="parTrans" cxnId="{DD064FED-F511-4492-885E-D249B10FC5DD}">
      <dgm:prSet/>
      <dgm:spPr/>
      <dgm:t>
        <a:bodyPr/>
        <a:lstStyle/>
        <a:p>
          <a:endParaRPr lang="en-US"/>
        </a:p>
      </dgm:t>
    </dgm:pt>
    <dgm:pt modelId="{8F995041-6100-4CD3-8892-22BB61B8BC73}" type="sibTrans" cxnId="{DD064FED-F511-4492-885E-D249B10FC5DD}">
      <dgm:prSet/>
      <dgm:spPr/>
      <dgm:t>
        <a:bodyPr/>
        <a:lstStyle/>
        <a:p>
          <a:endParaRPr lang="en-US"/>
        </a:p>
      </dgm:t>
    </dgm:pt>
    <dgm:pt modelId="{BEEAA250-32B2-4EDF-A7E0-FEC86C23FCAC}">
      <dgm:prSet phldrT="[Text]" custT="1"/>
      <dgm:spPr>
        <a:ln w="76200">
          <a:solidFill>
            <a:srgbClr val="FFFF00"/>
          </a:solidFill>
        </a:ln>
      </dgm:spPr>
      <dgm:t>
        <a:bodyPr/>
        <a:lstStyle/>
        <a:p>
          <a:r>
            <a:rPr lang="en-US" sz="3200" b="1" u="none" dirty="0" smtClean="0"/>
            <a:t>Persons w/Substantial Disabilities</a:t>
          </a:r>
          <a:endParaRPr lang="en-US" sz="3200" b="1" u="none" dirty="0"/>
        </a:p>
      </dgm:t>
    </dgm:pt>
    <dgm:pt modelId="{97EE4837-696D-4799-88F9-4B1709CAE9A3}" type="parTrans" cxnId="{CC1E20DD-01C9-4C37-9280-CA8C13874DA9}">
      <dgm:prSet/>
      <dgm:spPr/>
      <dgm:t>
        <a:bodyPr/>
        <a:lstStyle/>
        <a:p>
          <a:endParaRPr lang="en-US"/>
        </a:p>
      </dgm:t>
    </dgm:pt>
    <dgm:pt modelId="{122AEF7A-EED9-4D49-A9A2-E956A0301A21}" type="sibTrans" cxnId="{CC1E20DD-01C9-4C37-9280-CA8C13874DA9}">
      <dgm:prSet/>
      <dgm:spPr/>
      <dgm:t>
        <a:bodyPr/>
        <a:lstStyle/>
        <a:p>
          <a:endParaRPr lang="en-US"/>
        </a:p>
      </dgm:t>
    </dgm:pt>
    <dgm:pt modelId="{C41CD04F-C2D2-46F0-8286-FAA32D63B2F2}">
      <dgm:prSet phldrT="[Text]" custT="1"/>
      <dgm:spPr>
        <a:ln w="76200">
          <a:solidFill>
            <a:srgbClr val="FFFF00"/>
          </a:solidFill>
        </a:ln>
      </dgm:spPr>
      <dgm:t>
        <a:bodyPr/>
        <a:lstStyle/>
        <a:p>
          <a:r>
            <a:rPr lang="en-US" sz="3200" b="1" u="none" dirty="0" smtClean="0"/>
            <a:t>Parenting</a:t>
          </a:r>
          <a:endParaRPr lang="en-US" sz="3200" b="1" u="none" dirty="0"/>
        </a:p>
      </dgm:t>
    </dgm:pt>
    <dgm:pt modelId="{6E73B925-BD9E-4030-B35B-BFCF16CB1D15}" type="parTrans" cxnId="{499340DA-1E02-4066-B878-BEC05E071E60}">
      <dgm:prSet/>
      <dgm:spPr/>
      <dgm:t>
        <a:bodyPr/>
        <a:lstStyle/>
        <a:p>
          <a:endParaRPr lang="en-US"/>
        </a:p>
      </dgm:t>
    </dgm:pt>
    <dgm:pt modelId="{83403639-23DE-4026-8AFD-A48135D6209E}" type="sibTrans" cxnId="{499340DA-1E02-4066-B878-BEC05E071E60}">
      <dgm:prSet/>
      <dgm:spPr/>
      <dgm:t>
        <a:bodyPr/>
        <a:lstStyle/>
        <a:p>
          <a:endParaRPr lang="en-US"/>
        </a:p>
      </dgm:t>
    </dgm:pt>
    <dgm:pt modelId="{4935CEDF-CF6D-4101-8B41-D272BDF0D8AF}">
      <dgm:prSet phldrT="[Text]" custT="1"/>
      <dgm:spPr>
        <a:ln w="76200">
          <a:solidFill>
            <a:srgbClr val="FFFF00"/>
          </a:solidFill>
        </a:ln>
      </dgm:spPr>
      <dgm:t>
        <a:bodyPr/>
        <a:lstStyle/>
        <a:p>
          <a:r>
            <a:rPr lang="en-US" sz="3200" b="1" u="none" dirty="0" smtClean="0"/>
            <a:t>Older Adults</a:t>
          </a:r>
          <a:endParaRPr lang="en-US" sz="3200" b="1" u="none" dirty="0"/>
        </a:p>
      </dgm:t>
    </dgm:pt>
    <dgm:pt modelId="{A57764D2-9AAF-4491-8251-86E8E3E607E9}" type="parTrans" cxnId="{ADFD4194-E639-431C-9E68-99D9A1640C53}">
      <dgm:prSet/>
      <dgm:spPr/>
      <dgm:t>
        <a:bodyPr/>
        <a:lstStyle/>
        <a:p>
          <a:endParaRPr lang="en-US"/>
        </a:p>
      </dgm:t>
    </dgm:pt>
    <dgm:pt modelId="{0A26CE72-0598-48D1-864B-87D9F6D8D1ED}" type="sibTrans" cxnId="{ADFD4194-E639-431C-9E68-99D9A1640C53}">
      <dgm:prSet/>
      <dgm:spPr/>
      <dgm:t>
        <a:bodyPr/>
        <a:lstStyle/>
        <a:p>
          <a:endParaRPr lang="en-US"/>
        </a:p>
      </dgm:t>
    </dgm:pt>
    <dgm:pt modelId="{95C8C969-A098-4426-A0D0-84451D6305F4}" type="pres">
      <dgm:prSet presAssocID="{0BC72D4C-CF3C-46DE-B048-EA6537CCA751}" presName="diagram" presStyleCnt="0">
        <dgm:presLayoutVars>
          <dgm:dir/>
          <dgm:resizeHandles val="exact"/>
        </dgm:presLayoutVars>
      </dgm:prSet>
      <dgm:spPr/>
      <dgm:t>
        <a:bodyPr/>
        <a:lstStyle/>
        <a:p>
          <a:endParaRPr lang="en-US"/>
        </a:p>
      </dgm:t>
    </dgm:pt>
    <dgm:pt modelId="{233AC11C-8756-46DC-A97D-B9213F68305B}" type="pres">
      <dgm:prSet presAssocID="{4C847803-F966-4C58-B10E-6B84E55A09E5}" presName="node" presStyleLbl="node1" presStyleIdx="0" presStyleCnt="4">
        <dgm:presLayoutVars>
          <dgm:bulletEnabled val="1"/>
        </dgm:presLayoutVars>
      </dgm:prSet>
      <dgm:spPr/>
      <dgm:t>
        <a:bodyPr/>
        <a:lstStyle/>
        <a:p>
          <a:endParaRPr lang="en-US"/>
        </a:p>
      </dgm:t>
    </dgm:pt>
    <dgm:pt modelId="{BDA5AF6B-C0DC-4F50-A5D5-36D42FA61912}" type="pres">
      <dgm:prSet presAssocID="{8F995041-6100-4CD3-8892-22BB61B8BC73}" presName="sibTrans" presStyleCnt="0"/>
      <dgm:spPr/>
    </dgm:pt>
    <dgm:pt modelId="{A9DF6DDD-C2EC-4E7E-B750-2E897435DC6A}" type="pres">
      <dgm:prSet presAssocID="{C41CD04F-C2D2-46F0-8286-FAA32D63B2F2}" presName="node" presStyleLbl="node1" presStyleIdx="1" presStyleCnt="4">
        <dgm:presLayoutVars>
          <dgm:bulletEnabled val="1"/>
        </dgm:presLayoutVars>
      </dgm:prSet>
      <dgm:spPr/>
      <dgm:t>
        <a:bodyPr/>
        <a:lstStyle/>
        <a:p>
          <a:endParaRPr lang="en-US"/>
        </a:p>
      </dgm:t>
    </dgm:pt>
    <dgm:pt modelId="{EFF3CEB5-3A77-4FEC-B391-B37D08CEEF78}" type="pres">
      <dgm:prSet presAssocID="{83403639-23DE-4026-8AFD-A48135D6209E}" presName="sibTrans" presStyleCnt="0"/>
      <dgm:spPr/>
    </dgm:pt>
    <dgm:pt modelId="{54239083-28EF-4A4C-A61E-EFF6EAA72F8A}" type="pres">
      <dgm:prSet presAssocID="{BEEAA250-32B2-4EDF-A7E0-FEC86C23FCAC}" presName="node" presStyleLbl="node1" presStyleIdx="2" presStyleCnt="4">
        <dgm:presLayoutVars>
          <dgm:bulletEnabled val="1"/>
        </dgm:presLayoutVars>
      </dgm:prSet>
      <dgm:spPr/>
      <dgm:t>
        <a:bodyPr/>
        <a:lstStyle/>
        <a:p>
          <a:endParaRPr lang="en-US"/>
        </a:p>
      </dgm:t>
    </dgm:pt>
    <dgm:pt modelId="{692700C0-6760-43C4-87B2-73FDA5DFE176}" type="pres">
      <dgm:prSet presAssocID="{122AEF7A-EED9-4D49-A9A2-E956A0301A21}" presName="sibTrans" presStyleCnt="0"/>
      <dgm:spPr/>
    </dgm:pt>
    <dgm:pt modelId="{E55FFC36-B877-4F24-8D60-E2346AFC084D}" type="pres">
      <dgm:prSet presAssocID="{4935CEDF-CF6D-4101-8B41-D272BDF0D8AF}" presName="node" presStyleLbl="node1" presStyleIdx="3" presStyleCnt="4">
        <dgm:presLayoutVars>
          <dgm:bulletEnabled val="1"/>
        </dgm:presLayoutVars>
      </dgm:prSet>
      <dgm:spPr/>
      <dgm:t>
        <a:bodyPr/>
        <a:lstStyle/>
        <a:p>
          <a:endParaRPr lang="en-US"/>
        </a:p>
      </dgm:t>
    </dgm:pt>
  </dgm:ptLst>
  <dgm:cxnLst>
    <dgm:cxn modelId="{C65C14FA-817B-4FCC-B16F-4001203F9E0C}" type="presOf" srcId="{4C847803-F966-4C58-B10E-6B84E55A09E5}" destId="{233AC11C-8756-46DC-A97D-B9213F68305B}" srcOrd="0" destOrd="0" presId="urn:microsoft.com/office/officeart/2005/8/layout/default"/>
    <dgm:cxn modelId="{DD064FED-F511-4492-885E-D249B10FC5DD}" srcId="{0BC72D4C-CF3C-46DE-B048-EA6537CCA751}" destId="{4C847803-F966-4C58-B10E-6B84E55A09E5}" srcOrd="0" destOrd="0" parTransId="{93F1A003-EFB5-45A3-96E0-9E68769FFAB9}" sibTransId="{8F995041-6100-4CD3-8892-22BB61B8BC73}"/>
    <dgm:cxn modelId="{ADFD4194-E639-431C-9E68-99D9A1640C53}" srcId="{0BC72D4C-CF3C-46DE-B048-EA6537CCA751}" destId="{4935CEDF-CF6D-4101-8B41-D272BDF0D8AF}" srcOrd="3" destOrd="0" parTransId="{A57764D2-9AAF-4491-8251-86E8E3E607E9}" sibTransId="{0A26CE72-0598-48D1-864B-87D9F6D8D1ED}"/>
    <dgm:cxn modelId="{6528B8E6-6A37-48FE-8E30-ED2AE1F8A361}" type="presOf" srcId="{0BC72D4C-CF3C-46DE-B048-EA6537CCA751}" destId="{95C8C969-A098-4426-A0D0-84451D6305F4}" srcOrd="0" destOrd="0" presId="urn:microsoft.com/office/officeart/2005/8/layout/default"/>
    <dgm:cxn modelId="{7397E906-DC11-4B4B-B2C9-8AD438F9D4B9}" type="presOf" srcId="{C41CD04F-C2D2-46F0-8286-FAA32D63B2F2}" destId="{A9DF6DDD-C2EC-4E7E-B750-2E897435DC6A}" srcOrd="0" destOrd="0" presId="urn:microsoft.com/office/officeart/2005/8/layout/default"/>
    <dgm:cxn modelId="{499340DA-1E02-4066-B878-BEC05E071E60}" srcId="{0BC72D4C-CF3C-46DE-B048-EA6537CCA751}" destId="{C41CD04F-C2D2-46F0-8286-FAA32D63B2F2}" srcOrd="1" destOrd="0" parTransId="{6E73B925-BD9E-4030-B35B-BFCF16CB1D15}" sibTransId="{83403639-23DE-4026-8AFD-A48135D6209E}"/>
    <dgm:cxn modelId="{CC1E20DD-01C9-4C37-9280-CA8C13874DA9}" srcId="{0BC72D4C-CF3C-46DE-B048-EA6537CCA751}" destId="{BEEAA250-32B2-4EDF-A7E0-FEC86C23FCAC}" srcOrd="2" destOrd="0" parTransId="{97EE4837-696D-4799-88F9-4B1709CAE9A3}" sibTransId="{122AEF7A-EED9-4D49-A9A2-E956A0301A21}"/>
    <dgm:cxn modelId="{B1880339-D886-4CDC-B003-2071FEF313BE}" type="presOf" srcId="{4935CEDF-CF6D-4101-8B41-D272BDF0D8AF}" destId="{E55FFC36-B877-4F24-8D60-E2346AFC084D}" srcOrd="0" destOrd="0" presId="urn:microsoft.com/office/officeart/2005/8/layout/default"/>
    <dgm:cxn modelId="{0B36D1A5-C80F-45A0-A1FC-4CD52C8800C5}" type="presOf" srcId="{BEEAA250-32B2-4EDF-A7E0-FEC86C23FCAC}" destId="{54239083-28EF-4A4C-A61E-EFF6EAA72F8A}" srcOrd="0" destOrd="0" presId="urn:microsoft.com/office/officeart/2005/8/layout/default"/>
    <dgm:cxn modelId="{DCDF6751-CA34-4E75-9261-FA0EA0C01382}" type="presParOf" srcId="{95C8C969-A098-4426-A0D0-84451D6305F4}" destId="{233AC11C-8756-46DC-A97D-B9213F68305B}" srcOrd="0" destOrd="0" presId="urn:microsoft.com/office/officeart/2005/8/layout/default"/>
    <dgm:cxn modelId="{8691F942-53A0-4F5A-A6CB-2C60D594BAB3}" type="presParOf" srcId="{95C8C969-A098-4426-A0D0-84451D6305F4}" destId="{BDA5AF6B-C0DC-4F50-A5D5-36D42FA61912}" srcOrd="1" destOrd="0" presId="urn:microsoft.com/office/officeart/2005/8/layout/default"/>
    <dgm:cxn modelId="{5D8D76FF-770A-43D1-B8B0-4F86D5F853F8}" type="presParOf" srcId="{95C8C969-A098-4426-A0D0-84451D6305F4}" destId="{A9DF6DDD-C2EC-4E7E-B750-2E897435DC6A}" srcOrd="2" destOrd="0" presId="urn:microsoft.com/office/officeart/2005/8/layout/default"/>
    <dgm:cxn modelId="{8F188D0E-880C-47EA-8EF2-D62B04AECB14}" type="presParOf" srcId="{95C8C969-A098-4426-A0D0-84451D6305F4}" destId="{EFF3CEB5-3A77-4FEC-B391-B37D08CEEF78}" srcOrd="3" destOrd="0" presId="urn:microsoft.com/office/officeart/2005/8/layout/default"/>
    <dgm:cxn modelId="{063718E3-6148-4BCE-9F29-173D43B051A0}" type="presParOf" srcId="{95C8C969-A098-4426-A0D0-84451D6305F4}" destId="{54239083-28EF-4A4C-A61E-EFF6EAA72F8A}" srcOrd="4" destOrd="0" presId="urn:microsoft.com/office/officeart/2005/8/layout/default"/>
    <dgm:cxn modelId="{FF097C26-D60E-456E-B459-C4C22DC3F2B7}" type="presParOf" srcId="{95C8C969-A098-4426-A0D0-84451D6305F4}" destId="{692700C0-6760-43C4-87B2-73FDA5DFE176}" srcOrd="5" destOrd="0" presId="urn:microsoft.com/office/officeart/2005/8/layout/default"/>
    <dgm:cxn modelId="{53CDC8E2-347E-4E4A-A5A4-69FEE3D17292}" type="presParOf" srcId="{95C8C969-A098-4426-A0D0-84451D6305F4}" destId="{E55FFC36-B877-4F24-8D60-E2346AFC084D}"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E674CA2-B038-49AB-820B-CFAA5EE8DE52}" type="doc">
      <dgm:prSet loTypeId="urn:microsoft.com/office/officeart/2005/8/layout/default" loCatId="list" qsTypeId="urn:microsoft.com/office/officeart/2005/8/quickstyle/3d3" qsCatId="3D" csTypeId="urn:microsoft.com/office/officeart/2005/8/colors/accent1_4" csCatId="accent1" phldr="1"/>
      <dgm:spPr/>
      <dgm:t>
        <a:bodyPr/>
        <a:lstStyle/>
        <a:p>
          <a:endParaRPr lang="en-US"/>
        </a:p>
      </dgm:t>
    </dgm:pt>
    <dgm:pt modelId="{D8256EC3-E962-4D1B-9E25-B4CFD5CF3801}">
      <dgm:prSet phldrT="[Text]" custT="1"/>
      <dgm:spPr/>
      <dgm:t>
        <a:bodyPr/>
        <a:lstStyle/>
        <a:p>
          <a:pPr algn="ctr"/>
          <a:r>
            <a:rPr lang="en-US" sz="2400" dirty="0" smtClean="0"/>
            <a:t>Parenting</a:t>
          </a:r>
          <a:endParaRPr lang="en-US" sz="2400" dirty="0"/>
        </a:p>
      </dgm:t>
    </dgm:pt>
    <dgm:pt modelId="{A26982F1-F595-4EED-AD5D-584CC2005FBE}" type="parTrans" cxnId="{1D800FF6-7741-416D-AB39-34A48B22C89F}">
      <dgm:prSet/>
      <dgm:spPr/>
      <dgm:t>
        <a:bodyPr/>
        <a:lstStyle/>
        <a:p>
          <a:pPr algn="ctr"/>
          <a:endParaRPr lang="en-US"/>
        </a:p>
      </dgm:t>
    </dgm:pt>
    <dgm:pt modelId="{B9EBABD6-0316-4EA4-86D2-3865324669F4}" type="sibTrans" cxnId="{1D800FF6-7741-416D-AB39-34A48B22C89F}">
      <dgm:prSet/>
      <dgm:spPr/>
      <dgm:t>
        <a:bodyPr/>
        <a:lstStyle/>
        <a:p>
          <a:pPr algn="ctr"/>
          <a:endParaRPr lang="en-US"/>
        </a:p>
      </dgm:t>
    </dgm:pt>
    <dgm:pt modelId="{005585D7-CDBD-4919-96E3-997324018164}">
      <dgm:prSet phldrT="[Text]" custT="1"/>
      <dgm:spPr/>
      <dgm:t>
        <a:bodyPr/>
        <a:lstStyle/>
        <a:p>
          <a:pPr algn="ctr"/>
          <a:r>
            <a:rPr lang="en-US" sz="2400" dirty="0" smtClean="0"/>
            <a:t>ESL</a:t>
          </a:r>
          <a:endParaRPr lang="en-US" sz="2400" dirty="0"/>
        </a:p>
      </dgm:t>
    </dgm:pt>
    <dgm:pt modelId="{45E7BD80-5A82-404F-A5B5-02D4979E740C}" type="parTrans" cxnId="{6E8A5D32-58B7-4663-A3B9-134576280EF1}">
      <dgm:prSet/>
      <dgm:spPr/>
      <dgm:t>
        <a:bodyPr/>
        <a:lstStyle/>
        <a:p>
          <a:pPr algn="ctr"/>
          <a:endParaRPr lang="en-US"/>
        </a:p>
      </dgm:t>
    </dgm:pt>
    <dgm:pt modelId="{8222ECCE-A9AF-4938-AE2D-1F7C69F40598}" type="sibTrans" cxnId="{6E8A5D32-58B7-4663-A3B9-134576280EF1}">
      <dgm:prSet/>
      <dgm:spPr/>
      <dgm:t>
        <a:bodyPr/>
        <a:lstStyle/>
        <a:p>
          <a:pPr algn="ctr"/>
          <a:endParaRPr lang="en-US"/>
        </a:p>
      </dgm:t>
    </dgm:pt>
    <dgm:pt modelId="{1371C4C8-0E0B-43B9-95CF-82A46DCAC165}">
      <dgm:prSet phldrT="[Text]" custT="1"/>
      <dgm:spPr/>
      <dgm:t>
        <a:bodyPr/>
        <a:lstStyle/>
        <a:p>
          <a:pPr algn="ctr"/>
          <a:r>
            <a:rPr lang="en-US" sz="2400" dirty="0" smtClean="0"/>
            <a:t>Workforce Preparation</a:t>
          </a:r>
          <a:endParaRPr lang="en-US" sz="2400" dirty="0"/>
        </a:p>
      </dgm:t>
    </dgm:pt>
    <dgm:pt modelId="{FCBAFF16-5888-4495-A604-904D20788CA6}" type="parTrans" cxnId="{41CA66E5-10E5-4AD2-9286-B08DD701EA72}">
      <dgm:prSet/>
      <dgm:spPr/>
      <dgm:t>
        <a:bodyPr/>
        <a:lstStyle/>
        <a:p>
          <a:pPr algn="ctr"/>
          <a:endParaRPr lang="en-US"/>
        </a:p>
      </dgm:t>
    </dgm:pt>
    <dgm:pt modelId="{7D719C23-40C6-4DA5-B7F4-D71EC14DA583}" type="sibTrans" cxnId="{41CA66E5-10E5-4AD2-9286-B08DD701EA72}">
      <dgm:prSet/>
      <dgm:spPr/>
      <dgm:t>
        <a:bodyPr/>
        <a:lstStyle/>
        <a:p>
          <a:pPr algn="ctr"/>
          <a:endParaRPr lang="en-US"/>
        </a:p>
      </dgm:t>
    </dgm:pt>
    <dgm:pt modelId="{4FA58F1C-8AD5-46FB-AB16-1401AB0EDD71}" type="pres">
      <dgm:prSet presAssocID="{4E674CA2-B038-49AB-820B-CFAA5EE8DE52}" presName="diagram" presStyleCnt="0">
        <dgm:presLayoutVars>
          <dgm:dir/>
          <dgm:resizeHandles val="exact"/>
        </dgm:presLayoutVars>
      </dgm:prSet>
      <dgm:spPr/>
      <dgm:t>
        <a:bodyPr/>
        <a:lstStyle/>
        <a:p>
          <a:endParaRPr lang="en-US"/>
        </a:p>
      </dgm:t>
    </dgm:pt>
    <dgm:pt modelId="{B154AF8D-E031-4BB4-8729-275E09352B91}" type="pres">
      <dgm:prSet presAssocID="{D8256EC3-E962-4D1B-9E25-B4CFD5CF3801}" presName="node" presStyleLbl="node1" presStyleIdx="0" presStyleCnt="3">
        <dgm:presLayoutVars>
          <dgm:bulletEnabled val="1"/>
        </dgm:presLayoutVars>
      </dgm:prSet>
      <dgm:spPr/>
      <dgm:t>
        <a:bodyPr/>
        <a:lstStyle/>
        <a:p>
          <a:endParaRPr lang="en-US"/>
        </a:p>
      </dgm:t>
    </dgm:pt>
    <dgm:pt modelId="{8E8A5FC1-7BFE-4A6C-912E-1183C6729CCB}" type="pres">
      <dgm:prSet presAssocID="{B9EBABD6-0316-4EA4-86D2-3865324669F4}" presName="sibTrans" presStyleCnt="0"/>
      <dgm:spPr/>
    </dgm:pt>
    <dgm:pt modelId="{418407FB-28AD-4FD6-BDE3-EFEE9B689B3E}" type="pres">
      <dgm:prSet presAssocID="{005585D7-CDBD-4919-96E3-997324018164}" presName="node" presStyleLbl="node1" presStyleIdx="1" presStyleCnt="3">
        <dgm:presLayoutVars>
          <dgm:bulletEnabled val="1"/>
        </dgm:presLayoutVars>
      </dgm:prSet>
      <dgm:spPr/>
      <dgm:t>
        <a:bodyPr/>
        <a:lstStyle/>
        <a:p>
          <a:endParaRPr lang="en-US"/>
        </a:p>
      </dgm:t>
    </dgm:pt>
    <dgm:pt modelId="{7FD5F68E-29CA-4710-AE04-EFA8A9B7620B}" type="pres">
      <dgm:prSet presAssocID="{8222ECCE-A9AF-4938-AE2D-1F7C69F40598}" presName="sibTrans" presStyleCnt="0"/>
      <dgm:spPr/>
    </dgm:pt>
    <dgm:pt modelId="{0C130BEF-A877-4783-9C0F-CDA8FE4100D3}" type="pres">
      <dgm:prSet presAssocID="{1371C4C8-0E0B-43B9-95CF-82A46DCAC165}" presName="node" presStyleLbl="node1" presStyleIdx="2" presStyleCnt="3">
        <dgm:presLayoutVars>
          <dgm:bulletEnabled val="1"/>
        </dgm:presLayoutVars>
      </dgm:prSet>
      <dgm:spPr/>
      <dgm:t>
        <a:bodyPr/>
        <a:lstStyle/>
        <a:p>
          <a:endParaRPr lang="en-US"/>
        </a:p>
      </dgm:t>
    </dgm:pt>
  </dgm:ptLst>
  <dgm:cxnLst>
    <dgm:cxn modelId="{9F1B7DC1-6EE3-455A-9249-B3A3D30A18AC}" type="presOf" srcId="{4E674CA2-B038-49AB-820B-CFAA5EE8DE52}" destId="{4FA58F1C-8AD5-46FB-AB16-1401AB0EDD71}" srcOrd="0" destOrd="0" presId="urn:microsoft.com/office/officeart/2005/8/layout/default"/>
    <dgm:cxn modelId="{B0F7F98A-AB0C-40AF-893C-78ADF7AD8550}" type="presOf" srcId="{1371C4C8-0E0B-43B9-95CF-82A46DCAC165}" destId="{0C130BEF-A877-4783-9C0F-CDA8FE4100D3}" srcOrd="0" destOrd="0" presId="urn:microsoft.com/office/officeart/2005/8/layout/default"/>
    <dgm:cxn modelId="{1D800FF6-7741-416D-AB39-34A48B22C89F}" srcId="{4E674CA2-B038-49AB-820B-CFAA5EE8DE52}" destId="{D8256EC3-E962-4D1B-9E25-B4CFD5CF3801}" srcOrd="0" destOrd="0" parTransId="{A26982F1-F595-4EED-AD5D-584CC2005FBE}" sibTransId="{B9EBABD6-0316-4EA4-86D2-3865324669F4}"/>
    <dgm:cxn modelId="{41CA66E5-10E5-4AD2-9286-B08DD701EA72}" srcId="{4E674CA2-B038-49AB-820B-CFAA5EE8DE52}" destId="{1371C4C8-0E0B-43B9-95CF-82A46DCAC165}" srcOrd="2" destOrd="0" parTransId="{FCBAFF16-5888-4495-A604-904D20788CA6}" sibTransId="{7D719C23-40C6-4DA5-B7F4-D71EC14DA583}"/>
    <dgm:cxn modelId="{6E8A5D32-58B7-4663-A3B9-134576280EF1}" srcId="{4E674CA2-B038-49AB-820B-CFAA5EE8DE52}" destId="{005585D7-CDBD-4919-96E3-997324018164}" srcOrd="1" destOrd="0" parTransId="{45E7BD80-5A82-404F-A5B5-02D4979E740C}" sibTransId="{8222ECCE-A9AF-4938-AE2D-1F7C69F40598}"/>
    <dgm:cxn modelId="{9B82CC19-64FE-440F-BE46-57185070C23B}" type="presOf" srcId="{005585D7-CDBD-4919-96E3-997324018164}" destId="{418407FB-28AD-4FD6-BDE3-EFEE9B689B3E}" srcOrd="0" destOrd="0" presId="urn:microsoft.com/office/officeart/2005/8/layout/default"/>
    <dgm:cxn modelId="{A24982A1-9ADF-4F1E-A6EB-4DEFF449EA9F}" type="presOf" srcId="{D8256EC3-E962-4D1B-9E25-B4CFD5CF3801}" destId="{B154AF8D-E031-4BB4-8729-275E09352B91}" srcOrd="0" destOrd="0" presId="urn:microsoft.com/office/officeart/2005/8/layout/default"/>
    <dgm:cxn modelId="{19E83CF7-B65B-485D-98CC-000F16510A46}" type="presParOf" srcId="{4FA58F1C-8AD5-46FB-AB16-1401AB0EDD71}" destId="{B154AF8D-E031-4BB4-8729-275E09352B91}" srcOrd="0" destOrd="0" presId="urn:microsoft.com/office/officeart/2005/8/layout/default"/>
    <dgm:cxn modelId="{06CB2911-0D54-4421-85AA-625113082663}" type="presParOf" srcId="{4FA58F1C-8AD5-46FB-AB16-1401AB0EDD71}" destId="{8E8A5FC1-7BFE-4A6C-912E-1183C6729CCB}" srcOrd="1" destOrd="0" presId="urn:microsoft.com/office/officeart/2005/8/layout/default"/>
    <dgm:cxn modelId="{4448E50E-E627-4406-B52E-675EDD5AB136}" type="presParOf" srcId="{4FA58F1C-8AD5-46FB-AB16-1401AB0EDD71}" destId="{418407FB-28AD-4FD6-BDE3-EFEE9B689B3E}" srcOrd="2" destOrd="0" presId="urn:microsoft.com/office/officeart/2005/8/layout/default"/>
    <dgm:cxn modelId="{068D0441-53EB-4EB0-B2CC-6AD85BCC529B}" type="presParOf" srcId="{4FA58F1C-8AD5-46FB-AB16-1401AB0EDD71}" destId="{7FD5F68E-29CA-4710-AE04-EFA8A9B7620B}" srcOrd="3" destOrd="0" presId="urn:microsoft.com/office/officeart/2005/8/layout/default"/>
    <dgm:cxn modelId="{FF26B28C-49BE-427A-B353-C23135D0BE95}" type="presParOf" srcId="{4FA58F1C-8AD5-46FB-AB16-1401AB0EDD71}" destId="{0C130BEF-A877-4783-9C0F-CDA8FE4100D3}"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E674CA2-B038-49AB-820B-CFAA5EE8DE52}" type="doc">
      <dgm:prSet loTypeId="urn:microsoft.com/office/officeart/2005/8/layout/default" loCatId="list" qsTypeId="urn:microsoft.com/office/officeart/2005/8/quickstyle/3d3" qsCatId="3D" csTypeId="urn:microsoft.com/office/officeart/2005/8/colors/accent1_4" csCatId="accent1" phldr="1"/>
      <dgm:spPr/>
      <dgm:t>
        <a:bodyPr/>
        <a:lstStyle/>
        <a:p>
          <a:endParaRPr lang="en-US"/>
        </a:p>
      </dgm:t>
    </dgm:pt>
    <dgm:pt modelId="{D8256EC3-E962-4D1B-9E25-B4CFD5CF3801}">
      <dgm:prSet phldrT="[Text]" custT="1"/>
      <dgm:spPr/>
      <dgm:t>
        <a:bodyPr/>
        <a:lstStyle/>
        <a:p>
          <a:pPr algn="ctr"/>
          <a:r>
            <a:rPr lang="en-US" sz="2400" dirty="0" smtClean="0"/>
            <a:t>Home Economics</a:t>
          </a:r>
          <a:endParaRPr lang="en-US" sz="2400" dirty="0"/>
        </a:p>
      </dgm:t>
    </dgm:pt>
    <dgm:pt modelId="{A26982F1-F595-4EED-AD5D-584CC2005FBE}" type="parTrans" cxnId="{1D800FF6-7741-416D-AB39-34A48B22C89F}">
      <dgm:prSet/>
      <dgm:spPr/>
      <dgm:t>
        <a:bodyPr/>
        <a:lstStyle/>
        <a:p>
          <a:pPr algn="ctr"/>
          <a:endParaRPr lang="en-US"/>
        </a:p>
      </dgm:t>
    </dgm:pt>
    <dgm:pt modelId="{B9EBABD6-0316-4EA4-86D2-3865324669F4}" type="sibTrans" cxnId="{1D800FF6-7741-416D-AB39-34A48B22C89F}">
      <dgm:prSet/>
      <dgm:spPr/>
      <dgm:t>
        <a:bodyPr/>
        <a:lstStyle/>
        <a:p>
          <a:pPr algn="ctr"/>
          <a:endParaRPr lang="en-US"/>
        </a:p>
      </dgm:t>
    </dgm:pt>
    <dgm:pt modelId="{005585D7-CDBD-4919-96E3-997324018164}">
      <dgm:prSet phldrT="[Text]" custT="1"/>
      <dgm:spPr/>
      <dgm:t>
        <a:bodyPr/>
        <a:lstStyle/>
        <a:p>
          <a:pPr algn="ctr"/>
          <a:r>
            <a:rPr lang="en-US" sz="2400" dirty="0" smtClean="0"/>
            <a:t>Older Adults</a:t>
          </a:r>
          <a:endParaRPr lang="en-US" sz="2400" dirty="0"/>
        </a:p>
      </dgm:t>
    </dgm:pt>
    <dgm:pt modelId="{45E7BD80-5A82-404F-A5B5-02D4979E740C}" type="parTrans" cxnId="{6E8A5D32-58B7-4663-A3B9-134576280EF1}">
      <dgm:prSet/>
      <dgm:spPr/>
      <dgm:t>
        <a:bodyPr/>
        <a:lstStyle/>
        <a:p>
          <a:pPr algn="ctr"/>
          <a:endParaRPr lang="en-US"/>
        </a:p>
      </dgm:t>
    </dgm:pt>
    <dgm:pt modelId="{8222ECCE-A9AF-4938-AE2D-1F7C69F40598}" type="sibTrans" cxnId="{6E8A5D32-58B7-4663-A3B9-134576280EF1}">
      <dgm:prSet/>
      <dgm:spPr/>
      <dgm:t>
        <a:bodyPr/>
        <a:lstStyle/>
        <a:p>
          <a:pPr algn="ctr"/>
          <a:endParaRPr lang="en-US"/>
        </a:p>
      </dgm:t>
    </dgm:pt>
    <dgm:pt modelId="{1371C4C8-0E0B-43B9-95CF-82A46DCAC165}">
      <dgm:prSet phldrT="[Text]" custT="1"/>
      <dgm:spPr/>
      <dgm:t>
        <a:bodyPr/>
        <a:lstStyle/>
        <a:p>
          <a:pPr algn="ctr"/>
          <a:r>
            <a:rPr lang="en-US" sz="2400" dirty="0" smtClean="0"/>
            <a:t>Short-term Vocational</a:t>
          </a:r>
          <a:endParaRPr lang="en-US" sz="2400" dirty="0"/>
        </a:p>
      </dgm:t>
    </dgm:pt>
    <dgm:pt modelId="{FCBAFF16-5888-4495-A604-904D20788CA6}" type="parTrans" cxnId="{41CA66E5-10E5-4AD2-9286-B08DD701EA72}">
      <dgm:prSet/>
      <dgm:spPr/>
      <dgm:t>
        <a:bodyPr/>
        <a:lstStyle/>
        <a:p>
          <a:pPr algn="ctr"/>
          <a:endParaRPr lang="en-US"/>
        </a:p>
      </dgm:t>
    </dgm:pt>
    <dgm:pt modelId="{7D719C23-40C6-4DA5-B7F4-D71EC14DA583}" type="sibTrans" cxnId="{41CA66E5-10E5-4AD2-9286-B08DD701EA72}">
      <dgm:prSet/>
      <dgm:spPr/>
      <dgm:t>
        <a:bodyPr/>
        <a:lstStyle/>
        <a:p>
          <a:pPr algn="ctr"/>
          <a:endParaRPr lang="en-US"/>
        </a:p>
      </dgm:t>
    </dgm:pt>
    <dgm:pt modelId="{4FA58F1C-8AD5-46FB-AB16-1401AB0EDD71}" type="pres">
      <dgm:prSet presAssocID="{4E674CA2-B038-49AB-820B-CFAA5EE8DE52}" presName="diagram" presStyleCnt="0">
        <dgm:presLayoutVars>
          <dgm:dir/>
          <dgm:resizeHandles val="exact"/>
        </dgm:presLayoutVars>
      </dgm:prSet>
      <dgm:spPr/>
      <dgm:t>
        <a:bodyPr/>
        <a:lstStyle/>
        <a:p>
          <a:endParaRPr lang="en-US"/>
        </a:p>
      </dgm:t>
    </dgm:pt>
    <dgm:pt modelId="{B154AF8D-E031-4BB4-8729-275E09352B91}" type="pres">
      <dgm:prSet presAssocID="{D8256EC3-E962-4D1B-9E25-B4CFD5CF3801}" presName="node" presStyleLbl="node1" presStyleIdx="0" presStyleCnt="3">
        <dgm:presLayoutVars>
          <dgm:bulletEnabled val="1"/>
        </dgm:presLayoutVars>
      </dgm:prSet>
      <dgm:spPr/>
      <dgm:t>
        <a:bodyPr/>
        <a:lstStyle/>
        <a:p>
          <a:endParaRPr lang="en-US"/>
        </a:p>
      </dgm:t>
    </dgm:pt>
    <dgm:pt modelId="{8E8A5FC1-7BFE-4A6C-912E-1183C6729CCB}" type="pres">
      <dgm:prSet presAssocID="{B9EBABD6-0316-4EA4-86D2-3865324669F4}" presName="sibTrans" presStyleCnt="0"/>
      <dgm:spPr/>
    </dgm:pt>
    <dgm:pt modelId="{418407FB-28AD-4FD6-BDE3-EFEE9B689B3E}" type="pres">
      <dgm:prSet presAssocID="{005585D7-CDBD-4919-96E3-997324018164}" presName="node" presStyleLbl="node1" presStyleIdx="1" presStyleCnt="3">
        <dgm:presLayoutVars>
          <dgm:bulletEnabled val="1"/>
        </dgm:presLayoutVars>
      </dgm:prSet>
      <dgm:spPr/>
      <dgm:t>
        <a:bodyPr/>
        <a:lstStyle/>
        <a:p>
          <a:endParaRPr lang="en-US"/>
        </a:p>
      </dgm:t>
    </dgm:pt>
    <dgm:pt modelId="{7FD5F68E-29CA-4710-AE04-EFA8A9B7620B}" type="pres">
      <dgm:prSet presAssocID="{8222ECCE-A9AF-4938-AE2D-1F7C69F40598}" presName="sibTrans" presStyleCnt="0"/>
      <dgm:spPr/>
    </dgm:pt>
    <dgm:pt modelId="{0C130BEF-A877-4783-9C0F-CDA8FE4100D3}" type="pres">
      <dgm:prSet presAssocID="{1371C4C8-0E0B-43B9-95CF-82A46DCAC165}" presName="node" presStyleLbl="node1" presStyleIdx="2" presStyleCnt="3">
        <dgm:presLayoutVars>
          <dgm:bulletEnabled val="1"/>
        </dgm:presLayoutVars>
      </dgm:prSet>
      <dgm:spPr/>
      <dgm:t>
        <a:bodyPr/>
        <a:lstStyle/>
        <a:p>
          <a:endParaRPr lang="en-US"/>
        </a:p>
      </dgm:t>
    </dgm:pt>
  </dgm:ptLst>
  <dgm:cxnLst>
    <dgm:cxn modelId="{9F1B7DC1-6EE3-455A-9249-B3A3D30A18AC}" type="presOf" srcId="{4E674CA2-B038-49AB-820B-CFAA5EE8DE52}" destId="{4FA58F1C-8AD5-46FB-AB16-1401AB0EDD71}" srcOrd="0" destOrd="0" presId="urn:microsoft.com/office/officeart/2005/8/layout/default"/>
    <dgm:cxn modelId="{B0F7F98A-AB0C-40AF-893C-78ADF7AD8550}" type="presOf" srcId="{1371C4C8-0E0B-43B9-95CF-82A46DCAC165}" destId="{0C130BEF-A877-4783-9C0F-CDA8FE4100D3}" srcOrd="0" destOrd="0" presId="urn:microsoft.com/office/officeart/2005/8/layout/default"/>
    <dgm:cxn modelId="{1D800FF6-7741-416D-AB39-34A48B22C89F}" srcId="{4E674CA2-B038-49AB-820B-CFAA5EE8DE52}" destId="{D8256EC3-E962-4D1B-9E25-B4CFD5CF3801}" srcOrd="0" destOrd="0" parTransId="{A26982F1-F595-4EED-AD5D-584CC2005FBE}" sibTransId="{B9EBABD6-0316-4EA4-86D2-3865324669F4}"/>
    <dgm:cxn modelId="{41CA66E5-10E5-4AD2-9286-B08DD701EA72}" srcId="{4E674CA2-B038-49AB-820B-CFAA5EE8DE52}" destId="{1371C4C8-0E0B-43B9-95CF-82A46DCAC165}" srcOrd="2" destOrd="0" parTransId="{FCBAFF16-5888-4495-A604-904D20788CA6}" sibTransId="{7D719C23-40C6-4DA5-B7F4-D71EC14DA583}"/>
    <dgm:cxn modelId="{6E8A5D32-58B7-4663-A3B9-134576280EF1}" srcId="{4E674CA2-B038-49AB-820B-CFAA5EE8DE52}" destId="{005585D7-CDBD-4919-96E3-997324018164}" srcOrd="1" destOrd="0" parTransId="{45E7BD80-5A82-404F-A5B5-02D4979E740C}" sibTransId="{8222ECCE-A9AF-4938-AE2D-1F7C69F40598}"/>
    <dgm:cxn modelId="{9B82CC19-64FE-440F-BE46-57185070C23B}" type="presOf" srcId="{005585D7-CDBD-4919-96E3-997324018164}" destId="{418407FB-28AD-4FD6-BDE3-EFEE9B689B3E}" srcOrd="0" destOrd="0" presId="urn:microsoft.com/office/officeart/2005/8/layout/default"/>
    <dgm:cxn modelId="{A24982A1-9ADF-4F1E-A6EB-4DEFF449EA9F}" type="presOf" srcId="{D8256EC3-E962-4D1B-9E25-B4CFD5CF3801}" destId="{B154AF8D-E031-4BB4-8729-275E09352B91}" srcOrd="0" destOrd="0" presId="urn:microsoft.com/office/officeart/2005/8/layout/default"/>
    <dgm:cxn modelId="{19E83CF7-B65B-485D-98CC-000F16510A46}" type="presParOf" srcId="{4FA58F1C-8AD5-46FB-AB16-1401AB0EDD71}" destId="{B154AF8D-E031-4BB4-8729-275E09352B91}" srcOrd="0" destOrd="0" presId="urn:microsoft.com/office/officeart/2005/8/layout/default"/>
    <dgm:cxn modelId="{06CB2911-0D54-4421-85AA-625113082663}" type="presParOf" srcId="{4FA58F1C-8AD5-46FB-AB16-1401AB0EDD71}" destId="{8E8A5FC1-7BFE-4A6C-912E-1183C6729CCB}" srcOrd="1" destOrd="0" presId="urn:microsoft.com/office/officeart/2005/8/layout/default"/>
    <dgm:cxn modelId="{4448E50E-E627-4406-B52E-675EDD5AB136}" type="presParOf" srcId="{4FA58F1C-8AD5-46FB-AB16-1401AB0EDD71}" destId="{418407FB-28AD-4FD6-BDE3-EFEE9B689B3E}" srcOrd="2" destOrd="0" presId="urn:microsoft.com/office/officeart/2005/8/layout/default"/>
    <dgm:cxn modelId="{068D0441-53EB-4EB0-B2CC-6AD85BCC529B}" type="presParOf" srcId="{4FA58F1C-8AD5-46FB-AB16-1401AB0EDD71}" destId="{7FD5F68E-29CA-4710-AE04-EFA8A9B7620B}" srcOrd="3" destOrd="0" presId="urn:microsoft.com/office/officeart/2005/8/layout/default"/>
    <dgm:cxn modelId="{FF26B28C-49BE-427A-B353-C23135D0BE95}" type="presParOf" srcId="{4FA58F1C-8AD5-46FB-AB16-1401AB0EDD71}" destId="{0C130BEF-A877-4783-9C0F-CDA8FE4100D3}"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E674CA2-B038-49AB-820B-CFAA5EE8DE52}" type="doc">
      <dgm:prSet loTypeId="urn:microsoft.com/office/officeart/2005/8/layout/default" loCatId="list" qsTypeId="urn:microsoft.com/office/officeart/2005/8/quickstyle/3d3" qsCatId="3D" csTypeId="urn:microsoft.com/office/officeart/2005/8/colors/accent1_4" csCatId="accent1" phldr="1"/>
      <dgm:spPr/>
      <dgm:t>
        <a:bodyPr/>
        <a:lstStyle/>
        <a:p>
          <a:endParaRPr lang="en-US"/>
        </a:p>
      </dgm:t>
    </dgm:pt>
    <dgm:pt modelId="{D8256EC3-E962-4D1B-9E25-B4CFD5CF3801}">
      <dgm:prSet phldrT="[Text]" custT="1"/>
      <dgm:spPr/>
      <dgm:t>
        <a:bodyPr/>
        <a:lstStyle/>
        <a:p>
          <a:pPr algn="ctr"/>
          <a:r>
            <a:rPr lang="en-US" sz="2400" dirty="0" smtClean="0"/>
            <a:t>ESL </a:t>
          </a:r>
        </a:p>
        <a:p>
          <a:pPr algn="ctr"/>
          <a:r>
            <a:rPr lang="en-US" sz="2400" dirty="0" smtClean="0"/>
            <a:t>(and VESL)</a:t>
          </a:r>
          <a:endParaRPr lang="en-US" sz="2400" dirty="0"/>
        </a:p>
      </dgm:t>
    </dgm:pt>
    <dgm:pt modelId="{A26982F1-F595-4EED-AD5D-584CC2005FBE}" type="parTrans" cxnId="{1D800FF6-7741-416D-AB39-34A48B22C89F}">
      <dgm:prSet/>
      <dgm:spPr/>
      <dgm:t>
        <a:bodyPr/>
        <a:lstStyle/>
        <a:p>
          <a:pPr algn="ctr"/>
          <a:endParaRPr lang="en-US"/>
        </a:p>
      </dgm:t>
    </dgm:pt>
    <dgm:pt modelId="{B9EBABD6-0316-4EA4-86D2-3865324669F4}" type="sibTrans" cxnId="{1D800FF6-7741-416D-AB39-34A48B22C89F}">
      <dgm:prSet/>
      <dgm:spPr/>
      <dgm:t>
        <a:bodyPr/>
        <a:lstStyle/>
        <a:p>
          <a:pPr algn="ctr"/>
          <a:endParaRPr lang="en-US"/>
        </a:p>
      </dgm:t>
    </dgm:pt>
    <dgm:pt modelId="{005585D7-CDBD-4919-96E3-997324018164}">
      <dgm:prSet phldrT="[Text]" custT="1"/>
      <dgm:spPr/>
      <dgm:t>
        <a:bodyPr/>
        <a:lstStyle/>
        <a:p>
          <a:pPr algn="ctr"/>
          <a:r>
            <a:rPr lang="en-US" sz="2400" dirty="0" smtClean="0"/>
            <a:t>Home Economics</a:t>
          </a:r>
          <a:endParaRPr lang="en-US" sz="2400" dirty="0"/>
        </a:p>
      </dgm:t>
    </dgm:pt>
    <dgm:pt modelId="{45E7BD80-5A82-404F-A5B5-02D4979E740C}" type="parTrans" cxnId="{6E8A5D32-58B7-4663-A3B9-134576280EF1}">
      <dgm:prSet/>
      <dgm:spPr/>
      <dgm:t>
        <a:bodyPr/>
        <a:lstStyle/>
        <a:p>
          <a:pPr algn="ctr"/>
          <a:endParaRPr lang="en-US"/>
        </a:p>
      </dgm:t>
    </dgm:pt>
    <dgm:pt modelId="{8222ECCE-A9AF-4938-AE2D-1F7C69F40598}" type="sibTrans" cxnId="{6E8A5D32-58B7-4663-A3B9-134576280EF1}">
      <dgm:prSet/>
      <dgm:spPr/>
      <dgm:t>
        <a:bodyPr/>
        <a:lstStyle/>
        <a:p>
          <a:pPr algn="ctr"/>
          <a:endParaRPr lang="en-US"/>
        </a:p>
      </dgm:t>
    </dgm:pt>
    <dgm:pt modelId="{1371C4C8-0E0B-43B9-95CF-82A46DCAC165}">
      <dgm:prSet phldrT="[Text]" custT="1"/>
      <dgm:spPr/>
      <dgm:t>
        <a:bodyPr/>
        <a:lstStyle/>
        <a:p>
          <a:pPr algn="ctr"/>
          <a:r>
            <a:rPr lang="en-US" sz="2400" dirty="0" smtClean="0"/>
            <a:t>Workforce Preparation</a:t>
          </a:r>
          <a:endParaRPr lang="en-US" sz="2400" dirty="0"/>
        </a:p>
      </dgm:t>
    </dgm:pt>
    <dgm:pt modelId="{FCBAFF16-5888-4495-A604-904D20788CA6}" type="parTrans" cxnId="{41CA66E5-10E5-4AD2-9286-B08DD701EA72}">
      <dgm:prSet/>
      <dgm:spPr/>
      <dgm:t>
        <a:bodyPr/>
        <a:lstStyle/>
        <a:p>
          <a:pPr algn="ctr"/>
          <a:endParaRPr lang="en-US"/>
        </a:p>
      </dgm:t>
    </dgm:pt>
    <dgm:pt modelId="{7D719C23-40C6-4DA5-B7F4-D71EC14DA583}" type="sibTrans" cxnId="{41CA66E5-10E5-4AD2-9286-B08DD701EA72}">
      <dgm:prSet/>
      <dgm:spPr/>
      <dgm:t>
        <a:bodyPr/>
        <a:lstStyle/>
        <a:p>
          <a:pPr algn="ctr"/>
          <a:endParaRPr lang="en-US"/>
        </a:p>
      </dgm:t>
    </dgm:pt>
    <dgm:pt modelId="{4FA58F1C-8AD5-46FB-AB16-1401AB0EDD71}" type="pres">
      <dgm:prSet presAssocID="{4E674CA2-B038-49AB-820B-CFAA5EE8DE52}" presName="diagram" presStyleCnt="0">
        <dgm:presLayoutVars>
          <dgm:dir/>
          <dgm:resizeHandles val="exact"/>
        </dgm:presLayoutVars>
      </dgm:prSet>
      <dgm:spPr/>
      <dgm:t>
        <a:bodyPr/>
        <a:lstStyle/>
        <a:p>
          <a:endParaRPr lang="en-US"/>
        </a:p>
      </dgm:t>
    </dgm:pt>
    <dgm:pt modelId="{B154AF8D-E031-4BB4-8729-275E09352B91}" type="pres">
      <dgm:prSet presAssocID="{D8256EC3-E962-4D1B-9E25-B4CFD5CF3801}" presName="node" presStyleLbl="node1" presStyleIdx="0" presStyleCnt="3">
        <dgm:presLayoutVars>
          <dgm:bulletEnabled val="1"/>
        </dgm:presLayoutVars>
      </dgm:prSet>
      <dgm:spPr/>
      <dgm:t>
        <a:bodyPr/>
        <a:lstStyle/>
        <a:p>
          <a:endParaRPr lang="en-US"/>
        </a:p>
      </dgm:t>
    </dgm:pt>
    <dgm:pt modelId="{8E8A5FC1-7BFE-4A6C-912E-1183C6729CCB}" type="pres">
      <dgm:prSet presAssocID="{B9EBABD6-0316-4EA4-86D2-3865324669F4}" presName="sibTrans" presStyleCnt="0"/>
      <dgm:spPr/>
    </dgm:pt>
    <dgm:pt modelId="{418407FB-28AD-4FD6-BDE3-EFEE9B689B3E}" type="pres">
      <dgm:prSet presAssocID="{005585D7-CDBD-4919-96E3-997324018164}" presName="node" presStyleLbl="node1" presStyleIdx="1" presStyleCnt="3">
        <dgm:presLayoutVars>
          <dgm:bulletEnabled val="1"/>
        </dgm:presLayoutVars>
      </dgm:prSet>
      <dgm:spPr/>
      <dgm:t>
        <a:bodyPr/>
        <a:lstStyle/>
        <a:p>
          <a:endParaRPr lang="en-US"/>
        </a:p>
      </dgm:t>
    </dgm:pt>
    <dgm:pt modelId="{7FD5F68E-29CA-4710-AE04-EFA8A9B7620B}" type="pres">
      <dgm:prSet presAssocID="{8222ECCE-A9AF-4938-AE2D-1F7C69F40598}" presName="sibTrans" presStyleCnt="0"/>
      <dgm:spPr/>
    </dgm:pt>
    <dgm:pt modelId="{0C130BEF-A877-4783-9C0F-CDA8FE4100D3}" type="pres">
      <dgm:prSet presAssocID="{1371C4C8-0E0B-43B9-95CF-82A46DCAC165}" presName="node" presStyleLbl="node1" presStyleIdx="2" presStyleCnt="3">
        <dgm:presLayoutVars>
          <dgm:bulletEnabled val="1"/>
        </dgm:presLayoutVars>
      </dgm:prSet>
      <dgm:spPr/>
      <dgm:t>
        <a:bodyPr/>
        <a:lstStyle/>
        <a:p>
          <a:endParaRPr lang="en-US"/>
        </a:p>
      </dgm:t>
    </dgm:pt>
  </dgm:ptLst>
  <dgm:cxnLst>
    <dgm:cxn modelId="{9F1B7DC1-6EE3-455A-9249-B3A3D30A18AC}" type="presOf" srcId="{4E674CA2-B038-49AB-820B-CFAA5EE8DE52}" destId="{4FA58F1C-8AD5-46FB-AB16-1401AB0EDD71}" srcOrd="0" destOrd="0" presId="urn:microsoft.com/office/officeart/2005/8/layout/default"/>
    <dgm:cxn modelId="{B0F7F98A-AB0C-40AF-893C-78ADF7AD8550}" type="presOf" srcId="{1371C4C8-0E0B-43B9-95CF-82A46DCAC165}" destId="{0C130BEF-A877-4783-9C0F-CDA8FE4100D3}" srcOrd="0" destOrd="0" presId="urn:microsoft.com/office/officeart/2005/8/layout/default"/>
    <dgm:cxn modelId="{1D800FF6-7741-416D-AB39-34A48B22C89F}" srcId="{4E674CA2-B038-49AB-820B-CFAA5EE8DE52}" destId="{D8256EC3-E962-4D1B-9E25-B4CFD5CF3801}" srcOrd="0" destOrd="0" parTransId="{A26982F1-F595-4EED-AD5D-584CC2005FBE}" sibTransId="{B9EBABD6-0316-4EA4-86D2-3865324669F4}"/>
    <dgm:cxn modelId="{41CA66E5-10E5-4AD2-9286-B08DD701EA72}" srcId="{4E674CA2-B038-49AB-820B-CFAA5EE8DE52}" destId="{1371C4C8-0E0B-43B9-95CF-82A46DCAC165}" srcOrd="2" destOrd="0" parTransId="{FCBAFF16-5888-4495-A604-904D20788CA6}" sibTransId="{7D719C23-40C6-4DA5-B7F4-D71EC14DA583}"/>
    <dgm:cxn modelId="{6E8A5D32-58B7-4663-A3B9-134576280EF1}" srcId="{4E674CA2-B038-49AB-820B-CFAA5EE8DE52}" destId="{005585D7-CDBD-4919-96E3-997324018164}" srcOrd="1" destOrd="0" parTransId="{45E7BD80-5A82-404F-A5B5-02D4979E740C}" sibTransId="{8222ECCE-A9AF-4938-AE2D-1F7C69F40598}"/>
    <dgm:cxn modelId="{9B82CC19-64FE-440F-BE46-57185070C23B}" type="presOf" srcId="{005585D7-CDBD-4919-96E3-997324018164}" destId="{418407FB-28AD-4FD6-BDE3-EFEE9B689B3E}" srcOrd="0" destOrd="0" presId="urn:microsoft.com/office/officeart/2005/8/layout/default"/>
    <dgm:cxn modelId="{A24982A1-9ADF-4F1E-A6EB-4DEFF449EA9F}" type="presOf" srcId="{D8256EC3-E962-4D1B-9E25-B4CFD5CF3801}" destId="{B154AF8D-E031-4BB4-8729-275E09352B91}" srcOrd="0" destOrd="0" presId="urn:microsoft.com/office/officeart/2005/8/layout/default"/>
    <dgm:cxn modelId="{19E83CF7-B65B-485D-98CC-000F16510A46}" type="presParOf" srcId="{4FA58F1C-8AD5-46FB-AB16-1401AB0EDD71}" destId="{B154AF8D-E031-4BB4-8729-275E09352B91}" srcOrd="0" destOrd="0" presId="urn:microsoft.com/office/officeart/2005/8/layout/default"/>
    <dgm:cxn modelId="{06CB2911-0D54-4421-85AA-625113082663}" type="presParOf" srcId="{4FA58F1C-8AD5-46FB-AB16-1401AB0EDD71}" destId="{8E8A5FC1-7BFE-4A6C-912E-1183C6729CCB}" srcOrd="1" destOrd="0" presId="urn:microsoft.com/office/officeart/2005/8/layout/default"/>
    <dgm:cxn modelId="{4448E50E-E627-4406-B52E-675EDD5AB136}" type="presParOf" srcId="{4FA58F1C-8AD5-46FB-AB16-1401AB0EDD71}" destId="{418407FB-28AD-4FD6-BDE3-EFEE9B689B3E}" srcOrd="2" destOrd="0" presId="urn:microsoft.com/office/officeart/2005/8/layout/default"/>
    <dgm:cxn modelId="{068D0441-53EB-4EB0-B2CC-6AD85BCC529B}" type="presParOf" srcId="{4FA58F1C-8AD5-46FB-AB16-1401AB0EDD71}" destId="{7FD5F68E-29CA-4710-AE04-EFA8A9B7620B}" srcOrd="3" destOrd="0" presId="urn:microsoft.com/office/officeart/2005/8/layout/default"/>
    <dgm:cxn modelId="{FF26B28C-49BE-427A-B353-C23135D0BE95}" type="presParOf" srcId="{4FA58F1C-8AD5-46FB-AB16-1401AB0EDD71}" destId="{0C130BEF-A877-4783-9C0F-CDA8FE4100D3}"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593378-6175-45F6-AA84-0198408D505E}">
      <dsp:nvSpPr>
        <dsp:cNvPr id="0" name=""/>
        <dsp:cNvSpPr/>
      </dsp:nvSpPr>
      <dsp:spPr>
        <a:xfrm>
          <a:off x="642983" y="2667"/>
          <a:ext cx="2325097" cy="13950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Elementary and Secondary Basic Skills</a:t>
          </a:r>
          <a:endParaRPr lang="en-US" sz="1800" b="1" kern="1200" dirty="0"/>
        </a:p>
      </dsp:txBody>
      <dsp:txXfrm>
        <a:off x="642983" y="2667"/>
        <a:ext cx="2325097" cy="1395058"/>
      </dsp:txXfrm>
    </dsp:sp>
    <dsp:sp modelId="{4834DFF8-7FC9-41C4-8C53-329C32EFD5D8}">
      <dsp:nvSpPr>
        <dsp:cNvPr id="0" name=""/>
        <dsp:cNvSpPr/>
      </dsp:nvSpPr>
      <dsp:spPr>
        <a:xfrm>
          <a:off x="3200589" y="2667"/>
          <a:ext cx="2325097" cy="13950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ESL (and VESL)</a:t>
          </a:r>
          <a:endParaRPr lang="en-US" sz="1800" b="1" kern="1200" dirty="0"/>
        </a:p>
      </dsp:txBody>
      <dsp:txXfrm>
        <a:off x="3200589" y="2667"/>
        <a:ext cx="2325097" cy="1395058"/>
      </dsp:txXfrm>
    </dsp:sp>
    <dsp:sp modelId="{728D5FCA-C542-4581-8017-9D6288D35987}">
      <dsp:nvSpPr>
        <dsp:cNvPr id="0" name=""/>
        <dsp:cNvSpPr/>
      </dsp:nvSpPr>
      <dsp:spPr>
        <a:xfrm>
          <a:off x="5758196" y="2667"/>
          <a:ext cx="2325097" cy="13950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Short-term Vocational w/High Employment Potential</a:t>
          </a:r>
          <a:endParaRPr lang="en-US" sz="1800" b="1" kern="1200" dirty="0"/>
        </a:p>
      </dsp:txBody>
      <dsp:txXfrm>
        <a:off x="5758196" y="2667"/>
        <a:ext cx="2325097" cy="1395058"/>
      </dsp:txXfrm>
    </dsp:sp>
    <dsp:sp modelId="{461358EA-8CE1-4597-ABA3-E18817F04521}">
      <dsp:nvSpPr>
        <dsp:cNvPr id="0" name=""/>
        <dsp:cNvSpPr/>
      </dsp:nvSpPr>
      <dsp:spPr>
        <a:xfrm>
          <a:off x="8315803" y="2667"/>
          <a:ext cx="2325097" cy="13950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Workforce Preparation* </a:t>
          </a:r>
          <a:endParaRPr lang="en-US" sz="1800" b="1" kern="1200" dirty="0"/>
        </a:p>
      </dsp:txBody>
      <dsp:txXfrm>
        <a:off x="8315803" y="2667"/>
        <a:ext cx="2325097" cy="1395058"/>
      </dsp:txXfrm>
    </dsp:sp>
    <dsp:sp modelId="{233AC11C-8756-46DC-A97D-B9213F68305B}">
      <dsp:nvSpPr>
        <dsp:cNvPr id="0" name=""/>
        <dsp:cNvSpPr/>
      </dsp:nvSpPr>
      <dsp:spPr>
        <a:xfrm>
          <a:off x="642983" y="1630235"/>
          <a:ext cx="2325097" cy="13950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Citizenship for Immigrants*</a:t>
          </a:r>
          <a:endParaRPr lang="en-US" sz="1800" b="1" kern="1200" dirty="0"/>
        </a:p>
      </dsp:txBody>
      <dsp:txXfrm>
        <a:off x="642983" y="1630235"/>
        <a:ext cx="2325097" cy="1395058"/>
      </dsp:txXfrm>
    </dsp:sp>
    <dsp:sp modelId="{A9DF6DDD-C2EC-4E7E-B750-2E897435DC6A}">
      <dsp:nvSpPr>
        <dsp:cNvPr id="0" name=""/>
        <dsp:cNvSpPr/>
      </dsp:nvSpPr>
      <dsp:spPr>
        <a:xfrm>
          <a:off x="3200589" y="1630235"/>
          <a:ext cx="2325097" cy="13950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Parenting</a:t>
          </a:r>
          <a:endParaRPr lang="en-US" sz="1800" b="1" kern="1200" dirty="0"/>
        </a:p>
      </dsp:txBody>
      <dsp:txXfrm>
        <a:off x="3200589" y="1630235"/>
        <a:ext cx="2325097" cy="1395058"/>
      </dsp:txXfrm>
    </dsp:sp>
    <dsp:sp modelId="{54239083-28EF-4A4C-A61E-EFF6EAA72F8A}">
      <dsp:nvSpPr>
        <dsp:cNvPr id="0" name=""/>
        <dsp:cNvSpPr/>
      </dsp:nvSpPr>
      <dsp:spPr>
        <a:xfrm>
          <a:off x="5758196" y="1630235"/>
          <a:ext cx="2325097" cy="13950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Persons w/Substantial Disabilities</a:t>
          </a:r>
          <a:endParaRPr lang="en-US" sz="1800" b="1" kern="1200" dirty="0"/>
        </a:p>
      </dsp:txBody>
      <dsp:txXfrm>
        <a:off x="5758196" y="1630235"/>
        <a:ext cx="2325097" cy="1395058"/>
      </dsp:txXfrm>
    </dsp:sp>
    <dsp:sp modelId="{E55FFC36-B877-4F24-8D60-E2346AFC084D}">
      <dsp:nvSpPr>
        <dsp:cNvPr id="0" name=""/>
        <dsp:cNvSpPr/>
      </dsp:nvSpPr>
      <dsp:spPr>
        <a:xfrm>
          <a:off x="8315803" y="1630235"/>
          <a:ext cx="2325097" cy="13950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Older Adults</a:t>
          </a:r>
          <a:endParaRPr lang="en-US" sz="1800" b="1" kern="1200" dirty="0"/>
        </a:p>
      </dsp:txBody>
      <dsp:txXfrm>
        <a:off x="8315803" y="1630235"/>
        <a:ext cx="2325097" cy="1395058"/>
      </dsp:txXfrm>
    </dsp:sp>
    <dsp:sp modelId="{1D7991BB-1D0A-4C46-ADA2-E3E09B4DB76F}">
      <dsp:nvSpPr>
        <dsp:cNvPr id="0" name=""/>
        <dsp:cNvSpPr/>
      </dsp:nvSpPr>
      <dsp:spPr>
        <a:xfrm>
          <a:off x="3200589" y="3257803"/>
          <a:ext cx="2325097" cy="13950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Home Economics</a:t>
          </a:r>
          <a:endParaRPr lang="en-US" sz="1800" b="1" kern="1200" dirty="0"/>
        </a:p>
      </dsp:txBody>
      <dsp:txXfrm>
        <a:off x="3200589" y="3257803"/>
        <a:ext cx="2325097" cy="1395058"/>
      </dsp:txXfrm>
    </dsp:sp>
    <dsp:sp modelId="{060752F9-8454-4884-8A99-D1DB784026D0}">
      <dsp:nvSpPr>
        <dsp:cNvPr id="0" name=""/>
        <dsp:cNvSpPr/>
      </dsp:nvSpPr>
      <dsp:spPr>
        <a:xfrm>
          <a:off x="5758196" y="3257803"/>
          <a:ext cx="2325097" cy="13950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Health and Safety Education </a:t>
          </a:r>
          <a:endParaRPr lang="en-US" sz="1800" b="1" kern="1200" dirty="0"/>
        </a:p>
      </dsp:txBody>
      <dsp:txXfrm>
        <a:off x="5758196" y="3257803"/>
        <a:ext cx="2325097" cy="13950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3AC11C-8756-46DC-A97D-B9213F68305B}">
      <dsp:nvSpPr>
        <dsp:cNvPr id="0" name=""/>
        <dsp:cNvSpPr/>
      </dsp:nvSpPr>
      <dsp:spPr>
        <a:xfrm>
          <a:off x="1887350" y="3493"/>
          <a:ext cx="3575801" cy="2145480"/>
        </a:xfrm>
        <a:prstGeom prst="rect">
          <a:avLst/>
        </a:prstGeom>
        <a:solidFill>
          <a:schemeClr val="accent1">
            <a:hueOff val="0"/>
            <a:satOff val="0"/>
            <a:lumOff val="0"/>
            <a:alphaOff val="0"/>
          </a:schemeClr>
        </a:solidFill>
        <a:ln w="7620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u="none" kern="1200" dirty="0" smtClean="0"/>
            <a:t>Citizenship for Immigrants</a:t>
          </a:r>
          <a:endParaRPr lang="en-US" sz="3200" b="1" u="none" kern="1200" dirty="0"/>
        </a:p>
      </dsp:txBody>
      <dsp:txXfrm>
        <a:off x="1887350" y="3493"/>
        <a:ext cx="3575801" cy="2145480"/>
      </dsp:txXfrm>
    </dsp:sp>
    <dsp:sp modelId="{A9DF6DDD-C2EC-4E7E-B750-2E897435DC6A}">
      <dsp:nvSpPr>
        <dsp:cNvPr id="0" name=""/>
        <dsp:cNvSpPr/>
      </dsp:nvSpPr>
      <dsp:spPr>
        <a:xfrm>
          <a:off x="5820732" y="3493"/>
          <a:ext cx="3575801" cy="2145480"/>
        </a:xfrm>
        <a:prstGeom prst="rect">
          <a:avLst/>
        </a:prstGeom>
        <a:solidFill>
          <a:schemeClr val="accent1">
            <a:hueOff val="0"/>
            <a:satOff val="0"/>
            <a:lumOff val="0"/>
            <a:alphaOff val="0"/>
          </a:schemeClr>
        </a:solidFill>
        <a:ln w="7620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u="none" kern="1200" dirty="0" smtClean="0"/>
            <a:t>Parenting</a:t>
          </a:r>
          <a:endParaRPr lang="en-US" sz="3200" b="1" u="none" kern="1200" dirty="0"/>
        </a:p>
      </dsp:txBody>
      <dsp:txXfrm>
        <a:off x="5820732" y="3493"/>
        <a:ext cx="3575801" cy="2145480"/>
      </dsp:txXfrm>
    </dsp:sp>
    <dsp:sp modelId="{54239083-28EF-4A4C-A61E-EFF6EAA72F8A}">
      <dsp:nvSpPr>
        <dsp:cNvPr id="0" name=""/>
        <dsp:cNvSpPr/>
      </dsp:nvSpPr>
      <dsp:spPr>
        <a:xfrm>
          <a:off x="1887350" y="2506554"/>
          <a:ext cx="3575801" cy="2145480"/>
        </a:xfrm>
        <a:prstGeom prst="rect">
          <a:avLst/>
        </a:prstGeom>
        <a:solidFill>
          <a:schemeClr val="accent1">
            <a:hueOff val="0"/>
            <a:satOff val="0"/>
            <a:lumOff val="0"/>
            <a:alphaOff val="0"/>
          </a:schemeClr>
        </a:solidFill>
        <a:ln w="7620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u="none" kern="1200" dirty="0" smtClean="0"/>
            <a:t>Persons w/Substantial Disabilities</a:t>
          </a:r>
          <a:endParaRPr lang="en-US" sz="3200" b="1" u="none" kern="1200" dirty="0"/>
        </a:p>
      </dsp:txBody>
      <dsp:txXfrm>
        <a:off x="1887350" y="2506554"/>
        <a:ext cx="3575801" cy="2145480"/>
      </dsp:txXfrm>
    </dsp:sp>
    <dsp:sp modelId="{E55FFC36-B877-4F24-8D60-E2346AFC084D}">
      <dsp:nvSpPr>
        <dsp:cNvPr id="0" name=""/>
        <dsp:cNvSpPr/>
      </dsp:nvSpPr>
      <dsp:spPr>
        <a:xfrm>
          <a:off x="5820732" y="2506554"/>
          <a:ext cx="3575801" cy="2145480"/>
        </a:xfrm>
        <a:prstGeom prst="rect">
          <a:avLst/>
        </a:prstGeom>
        <a:solidFill>
          <a:schemeClr val="accent1">
            <a:hueOff val="0"/>
            <a:satOff val="0"/>
            <a:lumOff val="0"/>
            <a:alphaOff val="0"/>
          </a:schemeClr>
        </a:solidFill>
        <a:ln w="7620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u="none" kern="1200" dirty="0" smtClean="0"/>
            <a:t>Older Adults</a:t>
          </a:r>
          <a:endParaRPr lang="en-US" sz="3200" b="1" u="none" kern="1200" dirty="0"/>
        </a:p>
      </dsp:txBody>
      <dsp:txXfrm>
        <a:off x="5820732" y="2506554"/>
        <a:ext cx="3575801" cy="21454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CECDA-C8C7-4C3C-9D2A-BB81B4365D93}">
      <dsp:nvSpPr>
        <dsp:cNvPr id="0" name=""/>
        <dsp:cNvSpPr/>
      </dsp:nvSpPr>
      <dsp:spPr>
        <a:xfrm>
          <a:off x="4918329" y="862633"/>
          <a:ext cx="3127419" cy="361850"/>
        </a:xfrm>
        <a:custGeom>
          <a:avLst/>
          <a:gdLst/>
          <a:ahLst/>
          <a:cxnLst/>
          <a:rect l="0" t="0" r="0" b="0"/>
          <a:pathLst>
            <a:path>
              <a:moveTo>
                <a:pt x="0" y="0"/>
              </a:moveTo>
              <a:lnTo>
                <a:pt x="0" y="180925"/>
              </a:lnTo>
              <a:lnTo>
                <a:pt x="3127419" y="180925"/>
              </a:lnTo>
              <a:lnTo>
                <a:pt x="3127419" y="361850"/>
              </a:lnTo>
            </a:path>
          </a:pathLst>
        </a:custGeom>
        <a:noFill/>
        <a:ln w="127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02907E5-4E50-439F-8896-ED1C469E96BA}">
      <dsp:nvSpPr>
        <dsp:cNvPr id="0" name=""/>
        <dsp:cNvSpPr/>
      </dsp:nvSpPr>
      <dsp:spPr>
        <a:xfrm>
          <a:off x="4918329" y="862633"/>
          <a:ext cx="1042473" cy="361850"/>
        </a:xfrm>
        <a:custGeom>
          <a:avLst/>
          <a:gdLst/>
          <a:ahLst/>
          <a:cxnLst/>
          <a:rect l="0" t="0" r="0" b="0"/>
          <a:pathLst>
            <a:path>
              <a:moveTo>
                <a:pt x="0" y="0"/>
              </a:moveTo>
              <a:lnTo>
                <a:pt x="0" y="180925"/>
              </a:lnTo>
              <a:lnTo>
                <a:pt x="1042473" y="180925"/>
              </a:lnTo>
              <a:lnTo>
                <a:pt x="1042473" y="361850"/>
              </a:lnTo>
            </a:path>
          </a:pathLst>
        </a:custGeom>
        <a:noFill/>
        <a:ln w="127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902AEEA-4F64-4008-BB6B-01AF35A94D5B}">
      <dsp:nvSpPr>
        <dsp:cNvPr id="0" name=""/>
        <dsp:cNvSpPr/>
      </dsp:nvSpPr>
      <dsp:spPr>
        <a:xfrm>
          <a:off x="3875855" y="862633"/>
          <a:ext cx="1042473" cy="361850"/>
        </a:xfrm>
        <a:custGeom>
          <a:avLst/>
          <a:gdLst/>
          <a:ahLst/>
          <a:cxnLst/>
          <a:rect l="0" t="0" r="0" b="0"/>
          <a:pathLst>
            <a:path>
              <a:moveTo>
                <a:pt x="1042473" y="0"/>
              </a:moveTo>
              <a:lnTo>
                <a:pt x="1042473" y="180925"/>
              </a:lnTo>
              <a:lnTo>
                <a:pt x="0" y="180925"/>
              </a:lnTo>
              <a:lnTo>
                <a:pt x="0" y="361850"/>
              </a:lnTo>
            </a:path>
          </a:pathLst>
        </a:custGeom>
        <a:noFill/>
        <a:ln w="127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620B0C8-2973-47DA-9BCF-1F1A9BE4CE38}">
      <dsp:nvSpPr>
        <dsp:cNvPr id="0" name=""/>
        <dsp:cNvSpPr/>
      </dsp:nvSpPr>
      <dsp:spPr>
        <a:xfrm>
          <a:off x="1790909" y="862633"/>
          <a:ext cx="3127419" cy="361850"/>
        </a:xfrm>
        <a:custGeom>
          <a:avLst/>
          <a:gdLst/>
          <a:ahLst/>
          <a:cxnLst/>
          <a:rect l="0" t="0" r="0" b="0"/>
          <a:pathLst>
            <a:path>
              <a:moveTo>
                <a:pt x="3127419" y="0"/>
              </a:moveTo>
              <a:lnTo>
                <a:pt x="3127419" y="180925"/>
              </a:lnTo>
              <a:lnTo>
                <a:pt x="0" y="180925"/>
              </a:lnTo>
              <a:lnTo>
                <a:pt x="0" y="361850"/>
              </a:lnTo>
            </a:path>
          </a:pathLst>
        </a:custGeom>
        <a:noFill/>
        <a:ln w="127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20D2D23-235E-4216-8F76-D156E40A12B8}">
      <dsp:nvSpPr>
        <dsp:cNvPr id="0" name=""/>
        <dsp:cNvSpPr/>
      </dsp:nvSpPr>
      <dsp:spPr>
        <a:xfrm>
          <a:off x="4056780" y="1085"/>
          <a:ext cx="1723096" cy="861548"/>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CDCP Categories</a:t>
          </a:r>
          <a:endParaRPr lang="en-US" sz="2000" kern="1200" dirty="0"/>
        </a:p>
      </dsp:txBody>
      <dsp:txXfrm>
        <a:off x="4056780" y="1085"/>
        <a:ext cx="1723096" cy="861548"/>
      </dsp:txXfrm>
    </dsp:sp>
    <dsp:sp modelId="{DA1BB8AC-365C-4523-B85F-C4245D9735BC}">
      <dsp:nvSpPr>
        <dsp:cNvPr id="0" name=""/>
        <dsp:cNvSpPr/>
      </dsp:nvSpPr>
      <dsp:spPr>
        <a:xfrm>
          <a:off x="929361" y="1224484"/>
          <a:ext cx="1723096" cy="861548"/>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ESL </a:t>
          </a:r>
        </a:p>
        <a:p>
          <a:pPr lvl="0" algn="ctr" defTabSz="889000">
            <a:lnSpc>
              <a:spcPct val="90000"/>
            </a:lnSpc>
            <a:spcBef>
              <a:spcPct val="0"/>
            </a:spcBef>
            <a:spcAft>
              <a:spcPct val="35000"/>
            </a:spcAft>
          </a:pPr>
          <a:r>
            <a:rPr lang="en-US" sz="2000" kern="1200" dirty="0" smtClean="0"/>
            <a:t>(and VESL)</a:t>
          </a:r>
          <a:endParaRPr lang="en-US" sz="2000" kern="1200" dirty="0"/>
        </a:p>
      </dsp:txBody>
      <dsp:txXfrm>
        <a:off x="929361" y="1224484"/>
        <a:ext cx="1723096" cy="861548"/>
      </dsp:txXfrm>
    </dsp:sp>
    <dsp:sp modelId="{1D3D9BF8-E378-4013-8F8A-658751E07816}">
      <dsp:nvSpPr>
        <dsp:cNvPr id="0" name=""/>
        <dsp:cNvSpPr/>
      </dsp:nvSpPr>
      <dsp:spPr>
        <a:xfrm>
          <a:off x="3014307" y="1224484"/>
          <a:ext cx="1723096" cy="861548"/>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Basic Skills</a:t>
          </a:r>
          <a:endParaRPr lang="en-US" sz="2000" kern="1200" dirty="0"/>
        </a:p>
      </dsp:txBody>
      <dsp:txXfrm>
        <a:off x="3014307" y="1224484"/>
        <a:ext cx="1723096" cy="861548"/>
      </dsp:txXfrm>
    </dsp:sp>
    <dsp:sp modelId="{39A97142-DFEE-4D4B-AD8A-AC00F54840B3}">
      <dsp:nvSpPr>
        <dsp:cNvPr id="0" name=""/>
        <dsp:cNvSpPr/>
      </dsp:nvSpPr>
      <dsp:spPr>
        <a:xfrm>
          <a:off x="5099254" y="1224484"/>
          <a:ext cx="1723096" cy="861548"/>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Short-term Vocational w/High Empl.</a:t>
          </a:r>
          <a:endParaRPr lang="en-US" sz="2000" kern="1200" dirty="0"/>
        </a:p>
      </dsp:txBody>
      <dsp:txXfrm>
        <a:off x="5099254" y="1224484"/>
        <a:ext cx="1723096" cy="861548"/>
      </dsp:txXfrm>
    </dsp:sp>
    <dsp:sp modelId="{5B737735-623C-4713-8D6B-FFEFDE4256D3}">
      <dsp:nvSpPr>
        <dsp:cNvPr id="0" name=""/>
        <dsp:cNvSpPr/>
      </dsp:nvSpPr>
      <dsp:spPr>
        <a:xfrm>
          <a:off x="7184200" y="1224484"/>
          <a:ext cx="1723096" cy="861548"/>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Workforce Preparation </a:t>
          </a:r>
          <a:endParaRPr lang="en-US" sz="2000" kern="1200" dirty="0"/>
        </a:p>
      </dsp:txBody>
      <dsp:txXfrm>
        <a:off x="7184200" y="1224484"/>
        <a:ext cx="1723096" cy="8615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593378-6175-45F6-AA84-0198408D505E}">
      <dsp:nvSpPr>
        <dsp:cNvPr id="0" name=""/>
        <dsp:cNvSpPr/>
      </dsp:nvSpPr>
      <dsp:spPr>
        <a:xfrm>
          <a:off x="3305" y="14215"/>
          <a:ext cx="2622621" cy="15735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Elementary and Secondary Basic Skills</a:t>
          </a:r>
          <a:endParaRPr lang="en-US" sz="2400" b="1" kern="1200" dirty="0"/>
        </a:p>
      </dsp:txBody>
      <dsp:txXfrm>
        <a:off x="3305" y="14215"/>
        <a:ext cx="2622621" cy="1573572"/>
      </dsp:txXfrm>
    </dsp:sp>
    <dsp:sp modelId="{4834DFF8-7FC9-41C4-8C53-329C32EFD5D8}">
      <dsp:nvSpPr>
        <dsp:cNvPr id="0" name=""/>
        <dsp:cNvSpPr/>
      </dsp:nvSpPr>
      <dsp:spPr>
        <a:xfrm>
          <a:off x="2888189" y="14215"/>
          <a:ext cx="2622621" cy="15735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ESL (and VESL)</a:t>
          </a:r>
          <a:endParaRPr lang="en-US" sz="2400" b="1" kern="1200" dirty="0"/>
        </a:p>
      </dsp:txBody>
      <dsp:txXfrm>
        <a:off x="2888189" y="14215"/>
        <a:ext cx="2622621" cy="1573572"/>
      </dsp:txXfrm>
    </dsp:sp>
    <dsp:sp modelId="{728D5FCA-C542-4581-8017-9D6288D35987}">
      <dsp:nvSpPr>
        <dsp:cNvPr id="0" name=""/>
        <dsp:cNvSpPr/>
      </dsp:nvSpPr>
      <dsp:spPr>
        <a:xfrm>
          <a:off x="5773073" y="14215"/>
          <a:ext cx="2622621" cy="15735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Short-term Vocational w/High Employment Potential</a:t>
          </a:r>
          <a:endParaRPr lang="en-US" sz="2400" b="1" kern="1200" dirty="0"/>
        </a:p>
      </dsp:txBody>
      <dsp:txXfrm>
        <a:off x="5773073" y="14215"/>
        <a:ext cx="2622621" cy="1573572"/>
      </dsp:txXfrm>
    </dsp:sp>
    <dsp:sp modelId="{461358EA-8CE1-4597-ABA3-E18817F04521}">
      <dsp:nvSpPr>
        <dsp:cNvPr id="0" name=""/>
        <dsp:cNvSpPr/>
      </dsp:nvSpPr>
      <dsp:spPr>
        <a:xfrm>
          <a:off x="8657956" y="14215"/>
          <a:ext cx="2622621" cy="15735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Workforce Preparation* </a:t>
          </a:r>
          <a:endParaRPr lang="en-US" sz="2400" b="1" kern="1200" dirty="0"/>
        </a:p>
      </dsp:txBody>
      <dsp:txXfrm>
        <a:off x="8657956" y="14215"/>
        <a:ext cx="2622621" cy="1573572"/>
      </dsp:txXfrm>
    </dsp:sp>
    <dsp:sp modelId="{233AC11C-8756-46DC-A97D-B9213F68305B}">
      <dsp:nvSpPr>
        <dsp:cNvPr id="0" name=""/>
        <dsp:cNvSpPr/>
      </dsp:nvSpPr>
      <dsp:spPr>
        <a:xfrm>
          <a:off x="3305" y="1850050"/>
          <a:ext cx="2622621" cy="15735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Citizenship for Immigrants*</a:t>
          </a:r>
          <a:endParaRPr lang="en-US" sz="2400" b="1" kern="1200" dirty="0"/>
        </a:p>
      </dsp:txBody>
      <dsp:txXfrm>
        <a:off x="3305" y="1850050"/>
        <a:ext cx="2622621" cy="1573572"/>
      </dsp:txXfrm>
    </dsp:sp>
    <dsp:sp modelId="{A9DF6DDD-C2EC-4E7E-B750-2E897435DC6A}">
      <dsp:nvSpPr>
        <dsp:cNvPr id="0" name=""/>
        <dsp:cNvSpPr/>
      </dsp:nvSpPr>
      <dsp:spPr>
        <a:xfrm>
          <a:off x="2888189" y="1850050"/>
          <a:ext cx="2622621" cy="15735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Parenting</a:t>
          </a:r>
          <a:endParaRPr lang="en-US" sz="2400" b="1" kern="1200" dirty="0"/>
        </a:p>
      </dsp:txBody>
      <dsp:txXfrm>
        <a:off x="2888189" y="1850050"/>
        <a:ext cx="2622621" cy="1573572"/>
      </dsp:txXfrm>
    </dsp:sp>
    <dsp:sp modelId="{54239083-28EF-4A4C-A61E-EFF6EAA72F8A}">
      <dsp:nvSpPr>
        <dsp:cNvPr id="0" name=""/>
        <dsp:cNvSpPr/>
      </dsp:nvSpPr>
      <dsp:spPr>
        <a:xfrm>
          <a:off x="5773073" y="1850050"/>
          <a:ext cx="2622621" cy="15735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Persons w/Substantial Disabilities</a:t>
          </a:r>
          <a:endParaRPr lang="en-US" sz="2400" b="1" kern="1200" dirty="0"/>
        </a:p>
      </dsp:txBody>
      <dsp:txXfrm>
        <a:off x="5773073" y="1850050"/>
        <a:ext cx="2622621" cy="1573572"/>
      </dsp:txXfrm>
    </dsp:sp>
    <dsp:sp modelId="{E55FFC36-B877-4F24-8D60-E2346AFC084D}">
      <dsp:nvSpPr>
        <dsp:cNvPr id="0" name=""/>
        <dsp:cNvSpPr/>
      </dsp:nvSpPr>
      <dsp:spPr>
        <a:xfrm>
          <a:off x="8657956" y="1850050"/>
          <a:ext cx="2622621" cy="15735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Older Adults</a:t>
          </a:r>
          <a:endParaRPr lang="en-US" sz="2400" b="1" kern="1200" dirty="0"/>
        </a:p>
      </dsp:txBody>
      <dsp:txXfrm>
        <a:off x="8657956" y="1850050"/>
        <a:ext cx="2622621" cy="1573572"/>
      </dsp:txXfrm>
    </dsp:sp>
    <dsp:sp modelId="{1D7991BB-1D0A-4C46-ADA2-E3E09B4DB76F}">
      <dsp:nvSpPr>
        <dsp:cNvPr id="0" name=""/>
        <dsp:cNvSpPr/>
      </dsp:nvSpPr>
      <dsp:spPr>
        <a:xfrm>
          <a:off x="2888189" y="3685885"/>
          <a:ext cx="2622621" cy="15735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Home Economics</a:t>
          </a:r>
          <a:endParaRPr lang="en-US" sz="2400" b="1" kern="1200" dirty="0"/>
        </a:p>
      </dsp:txBody>
      <dsp:txXfrm>
        <a:off x="2888189" y="3685885"/>
        <a:ext cx="2622621" cy="1573572"/>
      </dsp:txXfrm>
    </dsp:sp>
    <dsp:sp modelId="{060752F9-8454-4884-8A99-D1DB784026D0}">
      <dsp:nvSpPr>
        <dsp:cNvPr id="0" name=""/>
        <dsp:cNvSpPr/>
      </dsp:nvSpPr>
      <dsp:spPr>
        <a:xfrm>
          <a:off x="5773073" y="3685885"/>
          <a:ext cx="2622621" cy="15735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Health and Safety Education </a:t>
          </a:r>
          <a:endParaRPr lang="en-US" sz="2400" b="1" kern="1200" dirty="0"/>
        </a:p>
      </dsp:txBody>
      <dsp:txXfrm>
        <a:off x="5773073" y="3685885"/>
        <a:ext cx="2622621" cy="15735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3AC11C-8756-46DC-A97D-B9213F68305B}">
      <dsp:nvSpPr>
        <dsp:cNvPr id="0" name=""/>
        <dsp:cNvSpPr/>
      </dsp:nvSpPr>
      <dsp:spPr>
        <a:xfrm>
          <a:off x="1887350" y="3493"/>
          <a:ext cx="3575801" cy="2145480"/>
        </a:xfrm>
        <a:prstGeom prst="rect">
          <a:avLst/>
        </a:prstGeom>
        <a:solidFill>
          <a:schemeClr val="accent1">
            <a:hueOff val="0"/>
            <a:satOff val="0"/>
            <a:lumOff val="0"/>
            <a:alphaOff val="0"/>
          </a:schemeClr>
        </a:solidFill>
        <a:ln w="7620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u="none" kern="1200" dirty="0" smtClean="0"/>
            <a:t>Citizenship for Immigrants</a:t>
          </a:r>
          <a:endParaRPr lang="en-US" sz="3200" b="1" u="none" kern="1200" dirty="0"/>
        </a:p>
      </dsp:txBody>
      <dsp:txXfrm>
        <a:off x="1887350" y="3493"/>
        <a:ext cx="3575801" cy="2145480"/>
      </dsp:txXfrm>
    </dsp:sp>
    <dsp:sp modelId="{A9DF6DDD-C2EC-4E7E-B750-2E897435DC6A}">
      <dsp:nvSpPr>
        <dsp:cNvPr id="0" name=""/>
        <dsp:cNvSpPr/>
      </dsp:nvSpPr>
      <dsp:spPr>
        <a:xfrm>
          <a:off x="5820732" y="3493"/>
          <a:ext cx="3575801" cy="2145480"/>
        </a:xfrm>
        <a:prstGeom prst="rect">
          <a:avLst/>
        </a:prstGeom>
        <a:solidFill>
          <a:schemeClr val="accent1">
            <a:hueOff val="0"/>
            <a:satOff val="0"/>
            <a:lumOff val="0"/>
            <a:alphaOff val="0"/>
          </a:schemeClr>
        </a:solidFill>
        <a:ln w="7620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u="none" kern="1200" dirty="0" smtClean="0"/>
            <a:t>Parenting</a:t>
          </a:r>
          <a:endParaRPr lang="en-US" sz="3200" b="1" u="none" kern="1200" dirty="0"/>
        </a:p>
      </dsp:txBody>
      <dsp:txXfrm>
        <a:off x="5820732" y="3493"/>
        <a:ext cx="3575801" cy="2145480"/>
      </dsp:txXfrm>
    </dsp:sp>
    <dsp:sp modelId="{54239083-28EF-4A4C-A61E-EFF6EAA72F8A}">
      <dsp:nvSpPr>
        <dsp:cNvPr id="0" name=""/>
        <dsp:cNvSpPr/>
      </dsp:nvSpPr>
      <dsp:spPr>
        <a:xfrm>
          <a:off x="1887350" y="2506554"/>
          <a:ext cx="3575801" cy="2145480"/>
        </a:xfrm>
        <a:prstGeom prst="rect">
          <a:avLst/>
        </a:prstGeom>
        <a:solidFill>
          <a:schemeClr val="accent1">
            <a:hueOff val="0"/>
            <a:satOff val="0"/>
            <a:lumOff val="0"/>
            <a:alphaOff val="0"/>
          </a:schemeClr>
        </a:solidFill>
        <a:ln w="7620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u="none" kern="1200" dirty="0" smtClean="0"/>
            <a:t>Persons w/Substantial Disabilities</a:t>
          </a:r>
          <a:endParaRPr lang="en-US" sz="3200" b="1" u="none" kern="1200" dirty="0"/>
        </a:p>
      </dsp:txBody>
      <dsp:txXfrm>
        <a:off x="1887350" y="2506554"/>
        <a:ext cx="3575801" cy="2145480"/>
      </dsp:txXfrm>
    </dsp:sp>
    <dsp:sp modelId="{E55FFC36-B877-4F24-8D60-E2346AFC084D}">
      <dsp:nvSpPr>
        <dsp:cNvPr id="0" name=""/>
        <dsp:cNvSpPr/>
      </dsp:nvSpPr>
      <dsp:spPr>
        <a:xfrm>
          <a:off x="5820732" y="2506554"/>
          <a:ext cx="3575801" cy="2145480"/>
        </a:xfrm>
        <a:prstGeom prst="rect">
          <a:avLst/>
        </a:prstGeom>
        <a:solidFill>
          <a:schemeClr val="accent1">
            <a:hueOff val="0"/>
            <a:satOff val="0"/>
            <a:lumOff val="0"/>
            <a:alphaOff val="0"/>
          </a:schemeClr>
        </a:solidFill>
        <a:ln w="7620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u="none" kern="1200" dirty="0" smtClean="0"/>
            <a:t>Older Adults</a:t>
          </a:r>
          <a:endParaRPr lang="en-US" sz="3200" b="1" u="none" kern="1200" dirty="0"/>
        </a:p>
      </dsp:txBody>
      <dsp:txXfrm>
        <a:off x="5820732" y="2506554"/>
        <a:ext cx="3575801" cy="21454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54AF8D-E031-4BB4-8729-275E09352B91}">
      <dsp:nvSpPr>
        <dsp:cNvPr id="0" name=""/>
        <dsp:cNvSpPr/>
      </dsp:nvSpPr>
      <dsp:spPr>
        <a:xfrm>
          <a:off x="540317" y="880"/>
          <a:ext cx="2664065" cy="1598439"/>
        </a:xfrm>
        <a:prstGeom prst="rect">
          <a:avLst/>
        </a:prstGeom>
        <a:solidFill>
          <a:schemeClr val="accent1">
            <a:shade val="50000"/>
            <a:hueOff val="0"/>
            <a:satOff val="0"/>
            <a:lumOff val="0"/>
            <a:alphaOff val="0"/>
          </a:schemeClr>
        </a:solidFill>
        <a:ln>
          <a:noFill/>
        </a:ln>
        <a:effectLst>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Parenting</a:t>
          </a:r>
          <a:endParaRPr lang="en-US" sz="2400" kern="1200" dirty="0"/>
        </a:p>
      </dsp:txBody>
      <dsp:txXfrm>
        <a:off x="540317" y="880"/>
        <a:ext cx="2664065" cy="1598439"/>
      </dsp:txXfrm>
    </dsp:sp>
    <dsp:sp modelId="{418407FB-28AD-4FD6-BDE3-EFEE9B689B3E}">
      <dsp:nvSpPr>
        <dsp:cNvPr id="0" name=""/>
        <dsp:cNvSpPr/>
      </dsp:nvSpPr>
      <dsp:spPr>
        <a:xfrm>
          <a:off x="3470789" y="880"/>
          <a:ext cx="2664065" cy="1598439"/>
        </a:xfrm>
        <a:prstGeom prst="rect">
          <a:avLst/>
        </a:prstGeom>
        <a:solidFill>
          <a:schemeClr val="accent1">
            <a:shade val="50000"/>
            <a:hueOff val="-379322"/>
            <a:satOff val="-20163"/>
            <a:lumOff val="31845"/>
            <a:alphaOff val="0"/>
          </a:schemeClr>
        </a:solidFill>
        <a:ln>
          <a:noFill/>
        </a:ln>
        <a:effectLst>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ESL</a:t>
          </a:r>
          <a:endParaRPr lang="en-US" sz="2400" kern="1200" dirty="0"/>
        </a:p>
      </dsp:txBody>
      <dsp:txXfrm>
        <a:off x="3470789" y="880"/>
        <a:ext cx="2664065" cy="1598439"/>
      </dsp:txXfrm>
    </dsp:sp>
    <dsp:sp modelId="{0C130BEF-A877-4783-9C0F-CDA8FE4100D3}">
      <dsp:nvSpPr>
        <dsp:cNvPr id="0" name=""/>
        <dsp:cNvSpPr/>
      </dsp:nvSpPr>
      <dsp:spPr>
        <a:xfrm>
          <a:off x="6401261" y="880"/>
          <a:ext cx="2664065" cy="1598439"/>
        </a:xfrm>
        <a:prstGeom prst="rect">
          <a:avLst/>
        </a:prstGeom>
        <a:solidFill>
          <a:schemeClr val="accent1">
            <a:shade val="50000"/>
            <a:hueOff val="-379322"/>
            <a:satOff val="-20163"/>
            <a:lumOff val="31845"/>
            <a:alphaOff val="0"/>
          </a:schemeClr>
        </a:solidFill>
        <a:ln>
          <a:noFill/>
        </a:ln>
        <a:effectLst>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Workforce Preparation</a:t>
          </a:r>
          <a:endParaRPr lang="en-US" sz="2400" kern="1200" dirty="0"/>
        </a:p>
      </dsp:txBody>
      <dsp:txXfrm>
        <a:off x="6401261" y="880"/>
        <a:ext cx="2664065" cy="159843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54AF8D-E031-4BB4-8729-275E09352B91}">
      <dsp:nvSpPr>
        <dsp:cNvPr id="0" name=""/>
        <dsp:cNvSpPr/>
      </dsp:nvSpPr>
      <dsp:spPr>
        <a:xfrm>
          <a:off x="630370" y="620"/>
          <a:ext cx="2607782" cy="1564669"/>
        </a:xfrm>
        <a:prstGeom prst="rect">
          <a:avLst/>
        </a:prstGeom>
        <a:solidFill>
          <a:schemeClr val="accent1">
            <a:shade val="50000"/>
            <a:hueOff val="0"/>
            <a:satOff val="0"/>
            <a:lumOff val="0"/>
            <a:alphaOff val="0"/>
          </a:schemeClr>
        </a:solidFill>
        <a:ln>
          <a:noFill/>
        </a:ln>
        <a:effectLst>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Home Economics</a:t>
          </a:r>
          <a:endParaRPr lang="en-US" sz="2400" kern="1200" dirty="0"/>
        </a:p>
      </dsp:txBody>
      <dsp:txXfrm>
        <a:off x="630370" y="620"/>
        <a:ext cx="2607782" cy="1564669"/>
      </dsp:txXfrm>
    </dsp:sp>
    <dsp:sp modelId="{418407FB-28AD-4FD6-BDE3-EFEE9B689B3E}">
      <dsp:nvSpPr>
        <dsp:cNvPr id="0" name=""/>
        <dsp:cNvSpPr/>
      </dsp:nvSpPr>
      <dsp:spPr>
        <a:xfrm>
          <a:off x="3498931" y="620"/>
          <a:ext cx="2607782" cy="1564669"/>
        </a:xfrm>
        <a:prstGeom prst="rect">
          <a:avLst/>
        </a:prstGeom>
        <a:solidFill>
          <a:schemeClr val="accent1">
            <a:shade val="50000"/>
            <a:hueOff val="-379322"/>
            <a:satOff val="-20163"/>
            <a:lumOff val="31845"/>
            <a:alphaOff val="0"/>
          </a:schemeClr>
        </a:solidFill>
        <a:ln>
          <a:noFill/>
        </a:ln>
        <a:effectLst>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Older Adults</a:t>
          </a:r>
          <a:endParaRPr lang="en-US" sz="2400" kern="1200" dirty="0"/>
        </a:p>
      </dsp:txBody>
      <dsp:txXfrm>
        <a:off x="3498931" y="620"/>
        <a:ext cx="2607782" cy="1564669"/>
      </dsp:txXfrm>
    </dsp:sp>
    <dsp:sp modelId="{0C130BEF-A877-4783-9C0F-CDA8FE4100D3}">
      <dsp:nvSpPr>
        <dsp:cNvPr id="0" name=""/>
        <dsp:cNvSpPr/>
      </dsp:nvSpPr>
      <dsp:spPr>
        <a:xfrm>
          <a:off x="6367492" y="620"/>
          <a:ext cx="2607782" cy="1564669"/>
        </a:xfrm>
        <a:prstGeom prst="rect">
          <a:avLst/>
        </a:prstGeom>
        <a:solidFill>
          <a:schemeClr val="accent1">
            <a:shade val="50000"/>
            <a:hueOff val="-379322"/>
            <a:satOff val="-20163"/>
            <a:lumOff val="31845"/>
            <a:alphaOff val="0"/>
          </a:schemeClr>
        </a:solidFill>
        <a:ln>
          <a:noFill/>
        </a:ln>
        <a:effectLst>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Short-term Vocational</a:t>
          </a:r>
          <a:endParaRPr lang="en-US" sz="2400" kern="1200" dirty="0"/>
        </a:p>
      </dsp:txBody>
      <dsp:txXfrm>
        <a:off x="6367492" y="620"/>
        <a:ext cx="2607782" cy="156466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54AF8D-E031-4BB4-8729-275E09352B91}">
      <dsp:nvSpPr>
        <dsp:cNvPr id="0" name=""/>
        <dsp:cNvSpPr/>
      </dsp:nvSpPr>
      <dsp:spPr>
        <a:xfrm>
          <a:off x="964316" y="370"/>
          <a:ext cx="2399066" cy="1439439"/>
        </a:xfrm>
        <a:prstGeom prst="rect">
          <a:avLst/>
        </a:prstGeom>
        <a:solidFill>
          <a:schemeClr val="accent1">
            <a:shade val="50000"/>
            <a:hueOff val="0"/>
            <a:satOff val="0"/>
            <a:lumOff val="0"/>
            <a:alphaOff val="0"/>
          </a:schemeClr>
        </a:solidFill>
        <a:ln>
          <a:noFill/>
        </a:ln>
        <a:effectLst>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ESL </a:t>
          </a:r>
        </a:p>
        <a:p>
          <a:pPr lvl="0" algn="ctr" defTabSz="1066800">
            <a:lnSpc>
              <a:spcPct val="90000"/>
            </a:lnSpc>
            <a:spcBef>
              <a:spcPct val="0"/>
            </a:spcBef>
            <a:spcAft>
              <a:spcPct val="35000"/>
            </a:spcAft>
          </a:pPr>
          <a:r>
            <a:rPr lang="en-US" sz="2400" kern="1200" dirty="0" smtClean="0"/>
            <a:t>(and VESL)</a:t>
          </a:r>
          <a:endParaRPr lang="en-US" sz="2400" kern="1200" dirty="0"/>
        </a:p>
      </dsp:txBody>
      <dsp:txXfrm>
        <a:off x="964316" y="370"/>
        <a:ext cx="2399066" cy="1439439"/>
      </dsp:txXfrm>
    </dsp:sp>
    <dsp:sp modelId="{418407FB-28AD-4FD6-BDE3-EFEE9B689B3E}">
      <dsp:nvSpPr>
        <dsp:cNvPr id="0" name=""/>
        <dsp:cNvSpPr/>
      </dsp:nvSpPr>
      <dsp:spPr>
        <a:xfrm>
          <a:off x="3603289" y="370"/>
          <a:ext cx="2399066" cy="1439439"/>
        </a:xfrm>
        <a:prstGeom prst="rect">
          <a:avLst/>
        </a:prstGeom>
        <a:solidFill>
          <a:schemeClr val="accent1">
            <a:shade val="50000"/>
            <a:hueOff val="-379322"/>
            <a:satOff val="-20163"/>
            <a:lumOff val="31845"/>
            <a:alphaOff val="0"/>
          </a:schemeClr>
        </a:solidFill>
        <a:ln>
          <a:noFill/>
        </a:ln>
        <a:effectLst>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Home Economics</a:t>
          </a:r>
          <a:endParaRPr lang="en-US" sz="2400" kern="1200" dirty="0"/>
        </a:p>
      </dsp:txBody>
      <dsp:txXfrm>
        <a:off x="3603289" y="370"/>
        <a:ext cx="2399066" cy="1439439"/>
      </dsp:txXfrm>
    </dsp:sp>
    <dsp:sp modelId="{0C130BEF-A877-4783-9C0F-CDA8FE4100D3}">
      <dsp:nvSpPr>
        <dsp:cNvPr id="0" name=""/>
        <dsp:cNvSpPr/>
      </dsp:nvSpPr>
      <dsp:spPr>
        <a:xfrm>
          <a:off x="6242262" y="370"/>
          <a:ext cx="2399066" cy="1439439"/>
        </a:xfrm>
        <a:prstGeom prst="rect">
          <a:avLst/>
        </a:prstGeom>
        <a:solidFill>
          <a:schemeClr val="accent1">
            <a:shade val="50000"/>
            <a:hueOff val="-379322"/>
            <a:satOff val="-20163"/>
            <a:lumOff val="31845"/>
            <a:alphaOff val="0"/>
          </a:schemeClr>
        </a:solidFill>
        <a:ln>
          <a:noFill/>
        </a:ln>
        <a:effectLst>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Workforce Preparation</a:t>
          </a:r>
          <a:endParaRPr lang="en-US" sz="2400" kern="1200" dirty="0"/>
        </a:p>
      </dsp:txBody>
      <dsp:txXfrm>
        <a:off x="6242262" y="370"/>
        <a:ext cx="2399066" cy="143943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E173A7-7A21-9C46-A621-8A9E5250BE55}" type="datetimeFigureOut">
              <a:rPr lang="en-US" smtClean="0"/>
              <a:t>7/11/2018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E4126A-F74E-104D-AC58-C0F58C1B50BC}" type="slidenum">
              <a:rPr lang="en-US" smtClean="0"/>
              <a:t>‹#›</a:t>
            </a:fld>
            <a:endParaRPr lang="en-US"/>
          </a:p>
        </p:txBody>
      </p:sp>
    </p:spTree>
    <p:extLst>
      <p:ext uri="{BB962C8B-B14F-4D97-AF65-F5344CB8AC3E}">
        <p14:creationId xmlns:p14="http://schemas.microsoft.com/office/powerpoint/2010/main" val="246506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govt.westlaw.com/calregs/Document/I48471C40325E11E194EACEFFB46E37D1?viewType=FullText&amp;originationContext=documenttoc&amp;transitionType=CategoryPageItem&amp;contextData=(sc.Default)&amp;bhcp=1"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E4126A-F74E-104D-AC58-C0F58C1B50BC}" type="slidenum">
              <a:rPr lang="en-US" smtClean="0"/>
              <a:t>1</a:t>
            </a:fld>
            <a:endParaRPr lang="en-US"/>
          </a:p>
        </p:txBody>
      </p:sp>
    </p:spTree>
    <p:extLst>
      <p:ext uri="{BB962C8B-B14F-4D97-AF65-F5344CB8AC3E}">
        <p14:creationId xmlns:p14="http://schemas.microsoft.com/office/powerpoint/2010/main" val="2472440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smtClean="0"/>
              <a:t>Parenting</a:t>
            </a:r>
            <a:r>
              <a:rPr lang="en-US" dirty="0" smtClean="0"/>
              <a:t> includes courses and programs specifically designed to offer lifelong education in parenting, child development, and family relations in order to enhance the quality of home, family, career, and community life. Instructional areas may include, but are not limited to the following: ages and stages of child growth and development; family systems; health nutrition and safety; family resources and roles; family literacy; fostering and assisting with children’s education; guiding and supporting children; and court-ordered parenting education (Ed. Code § 84757(a)(1)). </a:t>
            </a:r>
          </a:p>
          <a:p>
            <a:pPr marL="0" indent="0">
              <a:buFont typeface="Arial" panose="020B0604020202020204" pitchFamily="34" charset="0"/>
              <a:buNone/>
            </a:pPr>
            <a:endParaRPr lang="en-US" b="0" dirty="0" smtClean="0"/>
          </a:p>
          <a:p>
            <a:pPr marL="0" indent="0">
              <a:buFont typeface="Arial" panose="020B0604020202020204" pitchFamily="34" charset="0"/>
              <a:buNone/>
            </a:pPr>
            <a:r>
              <a:rPr lang="en-US" b="1" dirty="0" smtClean="0"/>
              <a:t>TOP 13 – Family and Consumer Sciences: </a:t>
            </a:r>
            <a:r>
              <a:rPr lang="en-US" dirty="0" smtClean="0"/>
              <a:t> Instructional programs that study the relationship between the physical, social, emotional and intellectual environment in and of the home and family and the development of individuals, including programs in child development, family studies, gerontology, fashion, interior design and merchandising, consumer services, foods and nutrition, culinary arts, and hospitality.</a:t>
            </a:r>
            <a:endParaRPr lang="en-US" b="0" dirty="0"/>
          </a:p>
        </p:txBody>
      </p:sp>
      <p:sp>
        <p:nvSpPr>
          <p:cNvPr id="4" name="Slide Number Placeholder 3"/>
          <p:cNvSpPr>
            <a:spLocks noGrp="1"/>
          </p:cNvSpPr>
          <p:nvPr>
            <p:ph type="sldNum" sz="quarter" idx="10"/>
          </p:nvPr>
        </p:nvSpPr>
        <p:spPr/>
        <p:txBody>
          <a:bodyPr/>
          <a:lstStyle/>
          <a:p>
            <a:fld id="{CF1749B3-8B98-47F4-B043-FFF5B0834758}" type="slidenum">
              <a:rPr lang="en-US" smtClean="0"/>
              <a:t>18</a:t>
            </a:fld>
            <a:endParaRPr lang="en-US"/>
          </a:p>
        </p:txBody>
      </p:sp>
    </p:spTree>
    <p:extLst>
      <p:ext uri="{BB962C8B-B14F-4D97-AF65-F5344CB8AC3E}">
        <p14:creationId xmlns:p14="http://schemas.microsoft.com/office/powerpoint/2010/main" val="3518388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smtClean="0"/>
              <a:t>Home Economics </a:t>
            </a:r>
            <a:r>
              <a:rPr lang="en-US" b="0" dirty="0" smtClean="0"/>
              <a:t>(</a:t>
            </a:r>
            <a:r>
              <a:rPr lang="en-US" dirty="0" smtClean="0"/>
              <a:t>or family and consumer sciences) includes courses and programs designed to offer lifelong education to enhance the quality of home, family, and career and community life. This area of instruction provides educational opportunities that respond to human needs in preparing individuals for employment, advanced study, consumer decision making, and lifelong learning. Instruction in family and consumer sciences emphasizes the value of homemaking. The focus of the categories of coursework includes, but is not limited to, child development, family studies and gerontology, fashion, textiles, interior design and merchandising, life management, nutrition and foods, and hospitality and culinary arts (Ed. Code § 84757(a)(8)). </a:t>
            </a:r>
          </a:p>
          <a:p>
            <a:pPr marL="0" indent="0">
              <a:buFont typeface="Arial" panose="020B0604020202020204" pitchFamily="34" charset="0"/>
              <a:buNone/>
            </a:pPr>
            <a:endParaRPr lang="en-US" b="0" dirty="0" smtClean="0"/>
          </a:p>
          <a:p>
            <a:pPr marL="0" indent="0">
              <a:buFont typeface="Arial" panose="020B0604020202020204" pitchFamily="34" charset="0"/>
              <a:buNone/>
            </a:pPr>
            <a:r>
              <a:rPr lang="en-US" b="1" dirty="0" smtClean="0"/>
              <a:t>TOP 13 – Family and Consumer Sciences: </a:t>
            </a:r>
            <a:r>
              <a:rPr lang="en-US" dirty="0" smtClean="0"/>
              <a:t> Instructional programs that study the relationship between the physical, social, emotional and intellectual environment in and of the home and family and the development of individuals, including programs in child development, family studies, gerontology, fashion, interior design and merchandising, consumer services, foods and nutrition, culinary arts, and hospitality.</a:t>
            </a:r>
            <a:endParaRPr lang="en-US" b="0" dirty="0"/>
          </a:p>
        </p:txBody>
      </p:sp>
      <p:sp>
        <p:nvSpPr>
          <p:cNvPr id="4" name="Slide Number Placeholder 3"/>
          <p:cNvSpPr>
            <a:spLocks noGrp="1"/>
          </p:cNvSpPr>
          <p:nvPr>
            <p:ph type="sldNum" sz="quarter" idx="10"/>
          </p:nvPr>
        </p:nvSpPr>
        <p:spPr/>
        <p:txBody>
          <a:bodyPr/>
          <a:lstStyle/>
          <a:p>
            <a:fld id="{CF1749B3-8B98-47F4-B043-FFF5B0834758}" type="slidenum">
              <a:rPr lang="en-US" smtClean="0"/>
              <a:t>19</a:t>
            </a:fld>
            <a:endParaRPr lang="en-US"/>
          </a:p>
        </p:txBody>
      </p:sp>
    </p:spTree>
    <p:extLst>
      <p:ext uri="{BB962C8B-B14F-4D97-AF65-F5344CB8AC3E}">
        <p14:creationId xmlns:p14="http://schemas.microsoft.com/office/powerpoint/2010/main" val="1995201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smtClean="0"/>
              <a:t>Courses for Older Adults </a:t>
            </a:r>
            <a:r>
              <a:rPr lang="en-US" dirty="0" smtClean="0"/>
              <a:t>offer lifelong education that provides opportunities for personal growth and development, community involvement, skills for mental and physical well-being, and economic self-sufficiency. Courses in the category of noncredit instruction for older adults may include, but are not limited to, health courses focusing on physical and mental processes of aging, changes that occur later in life, and steps to be taken to maintain independence in daily activities; consumer resources, self-management and entitlement; creative expression and communication; or family, community, and global involvement (Ed. Code § 84757(a)(7)).</a:t>
            </a:r>
          </a:p>
          <a:p>
            <a:pPr marL="0" indent="0">
              <a:buFont typeface="Arial" panose="020B0604020202020204" pitchFamily="34" charset="0"/>
              <a:buNone/>
            </a:pPr>
            <a:endParaRPr lang="en-US" b="0" dirty="0" smtClean="0"/>
          </a:p>
          <a:p>
            <a:pPr marL="0" indent="0">
              <a:buFont typeface="Arial" panose="020B0604020202020204" pitchFamily="34" charset="0"/>
              <a:buNone/>
            </a:pPr>
            <a:endParaRPr lang="en-US" b="0" dirty="0"/>
          </a:p>
        </p:txBody>
      </p:sp>
      <p:sp>
        <p:nvSpPr>
          <p:cNvPr id="4" name="Slide Number Placeholder 3"/>
          <p:cNvSpPr>
            <a:spLocks noGrp="1"/>
          </p:cNvSpPr>
          <p:nvPr>
            <p:ph type="sldNum" sz="quarter" idx="10"/>
          </p:nvPr>
        </p:nvSpPr>
        <p:spPr/>
        <p:txBody>
          <a:bodyPr/>
          <a:lstStyle/>
          <a:p>
            <a:fld id="{CF1749B3-8B98-47F4-B043-FFF5B0834758}" type="slidenum">
              <a:rPr lang="en-US" smtClean="0"/>
              <a:t>20</a:t>
            </a:fld>
            <a:endParaRPr lang="en-US"/>
          </a:p>
        </p:txBody>
      </p:sp>
    </p:spTree>
    <p:extLst>
      <p:ext uri="{BB962C8B-B14F-4D97-AF65-F5344CB8AC3E}">
        <p14:creationId xmlns:p14="http://schemas.microsoft.com/office/powerpoint/2010/main" val="761532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smtClean="0"/>
              <a:t>Short-term Vocational</a:t>
            </a:r>
            <a:r>
              <a:rPr lang="en-US" dirty="0" smtClean="0"/>
              <a:t> programs are designed for high employment potential that lead to a career-technical objective, or a certificate or award directly related to employment. Short-term vocational programs should be designed to: improve employability; provide job placement opportunities; or prepare students for college-level coursework or transfer to a four-year degree program. They shall also be mission appropriate (Ed. Code § 66010.4(a)(1)), meet a documented labor market demand, ensure there is no unnecessary duplication of other employment training programs in the region, demonstrate effectiveness as measured by the employment and completion success of students, and be reviewed in the institution’s program review process every two years (Ed. Code, §§ 78015, 78016, and 84757(a)(6)).</a:t>
            </a:r>
            <a:endParaRPr lang="en-US" b="0" dirty="0"/>
          </a:p>
        </p:txBody>
      </p:sp>
      <p:sp>
        <p:nvSpPr>
          <p:cNvPr id="4" name="Slide Number Placeholder 3"/>
          <p:cNvSpPr>
            <a:spLocks noGrp="1"/>
          </p:cNvSpPr>
          <p:nvPr>
            <p:ph type="sldNum" sz="quarter" idx="10"/>
          </p:nvPr>
        </p:nvSpPr>
        <p:spPr/>
        <p:txBody>
          <a:bodyPr/>
          <a:lstStyle/>
          <a:p>
            <a:fld id="{CF1749B3-8B98-47F4-B043-FFF5B0834758}" type="slidenum">
              <a:rPr lang="en-US" smtClean="0"/>
              <a:t>21</a:t>
            </a:fld>
            <a:endParaRPr lang="en-US"/>
          </a:p>
        </p:txBody>
      </p:sp>
    </p:spTree>
    <p:extLst>
      <p:ext uri="{BB962C8B-B14F-4D97-AF65-F5344CB8AC3E}">
        <p14:creationId xmlns:p14="http://schemas.microsoft.com/office/powerpoint/2010/main" val="223865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smtClean="0"/>
              <a:t>Workforce Preparation</a:t>
            </a:r>
            <a:r>
              <a:rPr lang="en-US" dirty="0" smtClean="0"/>
              <a:t> courses provide instruction for speaking, listening, reading, writing, mathematics, decision-making and problem-solving skills that are necessary to participate in job-specific technical training (Cal. Code </a:t>
            </a:r>
            <a:r>
              <a:rPr lang="en-US" dirty="0" err="1" smtClean="0"/>
              <a:t>Regs</a:t>
            </a:r>
            <a:r>
              <a:rPr lang="en-US" dirty="0" smtClean="0"/>
              <a:t>., tit. 5, § 55151).</a:t>
            </a:r>
            <a:endParaRPr lang="en-US" b="1" baseline="0" dirty="0" smtClean="0"/>
          </a:p>
          <a:p>
            <a:endParaRPr lang="en-US" dirty="0" smtClean="0"/>
          </a:p>
          <a:p>
            <a:r>
              <a:rPr lang="en-US" dirty="0" smtClean="0"/>
              <a:t>Specific TOP codes for courses that provide general studies: Use one of the following six digit codes for courses in orientation, leadership, personal dynamics, study skills, and other subjects that contribute to the capacity of students to succeed in college.</a:t>
            </a:r>
            <a:endParaRPr lang="en-US" dirty="0"/>
          </a:p>
        </p:txBody>
      </p:sp>
      <p:sp>
        <p:nvSpPr>
          <p:cNvPr id="4" name="Slide Number Placeholder 3"/>
          <p:cNvSpPr>
            <a:spLocks noGrp="1"/>
          </p:cNvSpPr>
          <p:nvPr>
            <p:ph type="sldNum" sz="quarter" idx="10"/>
          </p:nvPr>
        </p:nvSpPr>
        <p:spPr/>
        <p:txBody>
          <a:bodyPr/>
          <a:lstStyle/>
          <a:p>
            <a:fld id="{CF1749B3-8B98-47F4-B043-FFF5B0834758}" type="slidenum">
              <a:rPr lang="en-US" smtClean="0"/>
              <a:t>22</a:t>
            </a:fld>
            <a:endParaRPr lang="en-US"/>
          </a:p>
        </p:txBody>
      </p:sp>
    </p:spTree>
    <p:extLst>
      <p:ext uri="{BB962C8B-B14F-4D97-AF65-F5344CB8AC3E}">
        <p14:creationId xmlns:p14="http://schemas.microsoft.com/office/powerpoint/2010/main" val="465383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E4126A-F74E-104D-AC58-C0F58C1B50BC}" type="slidenum">
              <a:rPr lang="en-US" smtClean="0"/>
              <a:t>23</a:t>
            </a:fld>
            <a:endParaRPr lang="en-US"/>
          </a:p>
        </p:txBody>
      </p:sp>
    </p:spTree>
    <p:extLst>
      <p:ext uri="{BB962C8B-B14F-4D97-AF65-F5344CB8AC3E}">
        <p14:creationId xmlns:p14="http://schemas.microsoft.com/office/powerpoint/2010/main" val="15354462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E4126A-F74E-104D-AC58-C0F58C1B50BC}" type="slidenum">
              <a:rPr lang="en-US" smtClean="0"/>
              <a:t>24</a:t>
            </a:fld>
            <a:endParaRPr lang="en-US"/>
          </a:p>
        </p:txBody>
      </p:sp>
    </p:spTree>
    <p:extLst>
      <p:ext uri="{BB962C8B-B14F-4D97-AF65-F5344CB8AC3E}">
        <p14:creationId xmlns:p14="http://schemas.microsoft.com/office/powerpoint/2010/main" val="15331780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WORKFORCE PREPARATION</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DAE4126A-F74E-104D-AC58-C0F58C1B50BC}" type="slidenum">
              <a:rPr lang="en-US" smtClean="0"/>
              <a:t>26</a:t>
            </a:fld>
            <a:endParaRPr lang="en-US"/>
          </a:p>
        </p:txBody>
      </p:sp>
    </p:spTree>
    <p:extLst>
      <p:ext uri="{BB962C8B-B14F-4D97-AF65-F5344CB8AC3E}">
        <p14:creationId xmlns:p14="http://schemas.microsoft.com/office/powerpoint/2010/main" val="19868527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WORKFORCE PREPARATION </a:t>
            </a:r>
            <a:endParaRPr lang="en-US" dirty="0"/>
          </a:p>
        </p:txBody>
      </p:sp>
      <p:sp>
        <p:nvSpPr>
          <p:cNvPr id="4" name="Slide Number Placeholder 3"/>
          <p:cNvSpPr>
            <a:spLocks noGrp="1"/>
          </p:cNvSpPr>
          <p:nvPr>
            <p:ph type="sldNum" sz="quarter" idx="10"/>
          </p:nvPr>
        </p:nvSpPr>
        <p:spPr/>
        <p:txBody>
          <a:bodyPr/>
          <a:lstStyle/>
          <a:p>
            <a:fld id="{DAE4126A-F74E-104D-AC58-C0F58C1B50BC}" type="slidenum">
              <a:rPr lang="en-US" smtClean="0"/>
              <a:t>27</a:t>
            </a:fld>
            <a:endParaRPr lang="en-US"/>
          </a:p>
        </p:txBody>
      </p:sp>
    </p:spTree>
    <p:extLst>
      <p:ext uri="{BB962C8B-B14F-4D97-AF65-F5344CB8AC3E}">
        <p14:creationId xmlns:p14="http://schemas.microsoft.com/office/powerpoint/2010/main" val="24431884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OLDER</a:t>
            </a:r>
            <a:r>
              <a:rPr lang="en-US" baseline="0" dirty="0" smtClean="0"/>
              <a:t> ADULTS</a:t>
            </a:r>
            <a:endParaRPr lang="en-US" dirty="0"/>
          </a:p>
        </p:txBody>
      </p:sp>
      <p:sp>
        <p:nvSpPr>
          <p:cNvPr id="4" name="Slide Number Placeholder 3"/>
          <p:cNvSpPr>
            <a:spLocks noGrp="1"/>
          </p:cNvSpPr>
          <p:nvPr>
            <p:ph type="sldNum" sz="quarter" idx="10"/>
          </p:nvPr>
        </p:nvSpPr>
        <p:spPr/>
        <p:txBody>
          <a:bodyPr/>
          <a:lstStyle/>
          <a:p>
            <a:fld id="{DAE4126A-F74E-104D-AC58-C0F58C1B50BC}" type="slidenum">
              <a:rPr lang="en-US" smtClean="0"/>
              <a:t>28</a:t>
            </a:fld>
            <a:endParaRPr lang="en-US"/>
          </a:p>
        </p:txBody>
      </p:sp>
    </p:spTree>
    <p:extLst>
      <p:ext uri="{BB962C8B-B14F-4D97-AF65-F5344CB8AC3E}">
        <p14:creationId xmlns:p14="http://schemas.microsoft.com/office/powerpoint/2010/main" val="4232121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E4126A-F74E-104D-AC58-C0F58C1B50BC}" type="slidenum">
              <a:rPr lang="en-US" smtClean="0"/>
              <a:t>7</a:t>
            </a:fld>
            <a:endParaRPr lang="en-US"/>
          </a:p>
        </p:txBody>
      </p:sp>
    </p:spTree>
    <p:extLst>
      <p:ext uri="{BB962C8B-B14F-4D97-AF65-F5344CB8AC3E}">
        <p14:creationId xmlns:p14="http://schemas.microsoft.com/office/powerpoint/2010/main" val="40337415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COURSES FOR OLDER ADULTS</a:t>
            </a:r>
            <a:endParaRPr lang="en-US" dirty="0"/>
          </a:p>
        </p:txBody>
      </p:sp>
      <p:sp>
        <p:nvSpPr>
          <p:cNvPr id="4" name="Slide Number Placeholder 3"/>
          <p:cNvSpPr>
            <a:spLocks noGrp="1"/>
          </p:cNvSpPr>
          <p:nvPr>
            <p:ph type="sldNum" sz="quarter" idx="10"/>
          </p:nvPr>
        </p:nvSpPr>
        <p:spPr/>
        <p:txBody>
          <a:bodyPr/>
          <a:lstStyle/>
          <a:p>
            <a:fld id="{DAE4126A-F74E-104D-AC58-C0F58C1B50BC}" type="slidenum">
              <a:rPr lang="en-US" smtClean="0"/>
              <a:t>29</a:t>
            </a:fld>
            <a:endParaRPr lang="en-US"/>
          </a:p>
        </p:txBody>
      </p:sp>
    </p:spTree>
    <p:extLst>
      <p:ext uri="{BB962C8B-B14F-4D97-AF65-F5344CB8AC3E}">
        <p14:creationId xmlns:p14="http://schemas.microsoft.com/office/powerpoint/2010/main" val="8838771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ESL</a:t>
            </a:r>
            <a:r>
              <a:rPr lang="en-US" baseline="0" dirty="0" smtClean="0"/>
              <a:t> (ENGLISH AS A SECOND LANGUGE) AND VESL</a:t>
            </a:r>
            <a:endParaRPr lang="en-US" dirty="0"/>
          </a:p>
        </p:txBody>
      </p:sp>
      <p:sp>
        <p:nvSpPr>
          <p:cNvPr id="4" name="Slide Number Placeholder 3"/>
          <p:cNvSpPr>
            <a:spLocks noGrp="1"/>
          </p:cNvSpPr>
          <p:nvPr>
            <p:ph type="sldNum" sz="quarter" idx="10"/>
          </p:nvPr>
        </p:nvSpPr>
        <p:spPr/>
        <p:txBody>
          <a:bodyPr/>
          <a:lstStyle/>
          <a:p>
            <a:fld id="{DAE4126A-F74E-104D-AC58-C0F58C1B50BC}" type="slidenum">
              <a:rPr lang="en-US" smtClean="0"/>
              <a:t>30</a:t>
            </a:fld>
            <a:endParaRPr lang="en-US"/>
          </a:p>
        </p:txBody>
      </p:sp>
    </p:spTree>
    <p:extLst>
      <p:ext uri="{BB962C8B-B14F-4D97-AF65-F5344CB8AC3E}">
        <p14:creationId xmlns:p14="http://schemas.microsoft.com/office/powerpoint/2010/main" val="35298817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ESL</a:t>
            </a:r>
            <a:endParaRPr lang="en-US" dirty="0"/>
          </a:p>
        </p:txBody>
      </p:sp>
      <p:sp>
        <p:nvSpPr>
          <p:cNvPr id="4" name="Slide Number Placeholder 3"/>
          <p:cNvSpPr>
            <a:spLocks noGrp="1"/>
          </p:cNvSpPr>
          <p:nvPr>
            <p:ph type="sldNum" sz="quarter" idx="10"/>
          </p:nvPr>
        </p:nvSpPr>
        <p:spPr/>
        <p:txBody>
          <a:bodyPr/>
          <a:lstStyle/>
          <a:p>
            <a:fld id="{DAE4126A-F74E-104D-AC58-C0F58C1B50BC}" type="slidenum">
              <a:rPr lang="en-US" smtClean="0"/>
              <a:t>31</a:t>
            </a:fld>
            <a:endParaRPr lang="en-US"/>
          </a:p>
        </p:txBody>
      </p:sp>
    </p:spTree>
    <p:extLst>
      <p:ext uri="{BB962C8B-B14F-4D97-AF65-F5344CB8AC3E}">
        <p14:creationId xmlns:p14="http://schemas.microsoft.com/office/powerpoint/2010/main" val="25594320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E4126A-F74E-104D-AC58-C0F58C1B50BC}" type="slidenum">
              <a:rPr lang="en-US" smtClean="0"/>
              <a:t>32</a:t>
            </a:fld>
            <a:endParaRPr lang="en-US"/>
          </a:p>
        </p:txBody>
      </p:sp>
    </p:spTree>
    <p:extLst>
      <p:ext uri="{BB962C8B-B14F-4D97-AF65-F5344CB8AC3E}">
        <p14:creationId xmlns:p14="http://schemas.microsoft.com/office/powerpoint/2010/main" val="19454574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E4126A-F74E-104D-AC58-C0F58C1B50BC}" type="slidenum">
              <a:rPr lang="en-US" smtClean="0"/>
              <a:t>33</a:t>
            </a:fld>
            <a:endParaRPr lang="en-US"/>
          </a:p>
        </p:txBody>
      </p:sp>
    </p:spTree>
    <p:extLst>
      <p:ext uri="{BB962C8B-B14F-4D97-AF65-F5344CB8AC3E}">
        <p14:creationId xmlns:p14="http://schemas.microsoft.com/office/powerpoint/2010/main" val="41594653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E4126A-F74E-104D-AC58-C0F58C1B50BC}" type="slidenum">
              <a:rPr lang="en-US" smtClean="0"/>
              <a:t>34</a:t>
            </a:fld>
            <a:endParaRPr lang="en-US"/>
          </a:p>
        </p:txBody>
      </p:sp>
    </p:spTree>
    <p:extLst>
      <p:ext uri="{BB962C8B-B14F-4D97-AF65-F5344CB8AC3E}">
        <p14:creationId xmlns:p14="http://schemas.microsoft.com/office/powerpoint/2010/main" val="3776315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E4126A-F74E-104D-AC58-C0F58C1B50BC}" type="slidenum">
              <a:rPr lang="en-US" smtClean="0"/>
              <a:t>8</a:t>
            </a:fld>
            <a:endParaRPr lang="en-US"/>
          </a:p>
        </p:txBody>
      </p:sp>
    </p:spTree>
    <p:extLst>
      <p:ext uri="{BB962C8B-B14F-4D97-AF65-F5344CB8AC3E}">
        <p14:creationId xmlns:p14="http://schemas.microsoft.com/office/powerpoint/2010/main" val="2396822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NOTE: The Adult High</a:t>
            </a:r>
            <a:r>
              <a:rPr lang="en-US" sz="1200" b="0" i="0" kern="1200" baseline="0" dirty="0" smtClean="0">
                <a:solidFill>
                  <a:schemeClr val="tx1"/>
                </a:solidFill>
                <a:effectLst/>
                <a:latin typeface="+mn-lt"/>
                <a:ea typeface="+mn-ea"/>
                <a:cs typeface="+mn-cs"/>
              </a:rPr>
              <a:t> School </a:t>
            </a:r>
            <a:r>
              <a:rPr lang="en-US" sz="1200" b="0" i="0" kern="1200" dirty="0" smtClean="0">
                <a:solidFill>
                  <a:schemeClr val="tx1"/>
                </a:solidFill>
                <a:effectLst/>
                <a:latin typeface="+mn-lt"/>
                <a:ea typeface="+mn-ea"/>
                <a:cs typeface="+mn-cs"/>
              </a:rPr>
              <a:t>Diploma (AHSD) is not</a:t>
            </a:r>
            <a:r>
              <a:rPr lang="en-US" sz="1200" b="0" i="0" kern="1200" baseline="0" dirty="0" smtClean="0">
                <a:solidFill>
                  <a:schemeClr val="tx1"/>
                </a:solidFill>
                <a:effectLst/>
                <a:latin typeface="+mn-lt"/>
                <a:ea typeface="+mn-ea"/>
                <a:cs typeface="+mn-cs"/>
              </a:rPr>
              <a:t> a</a:t>
            </a:r>
            <a:r>
              <a:rPr lang="en-US" sz="1200" b="0" i="0" kern="1200" dirty="0" smtClean="0">
                <a:solidFill>
                  <a:schemeClr val="tx1"/>
                </a:solidFill>
                <a:effectLst/>
                <a:latin typeface="+mn-lt"/>
                <a:ea typeface="+mn-ea"/>
                <a:cs typeface="+mn-cs"/>
              </a:rPr>
              <a:t> “CDCP” certificate </a:t>
            </a:r>
            <a:r>
              <a:rPr lang="en-US" sz="1200" b="0" i="0" kern="1200" dirty="0" smtClean="0">
                <a:solidFill>
                  <a:schemeClr val="tx1"/>
                </a:solidFill>
                <a:effectLst/>
                <a:latin typeface="+mn-lt"/>
                <a:ea typeface="+mn-ea"/>
                <a:cs typeface="+mn-cs"/>
              </a:rPr>
              <a:t>program. The AHSD </a:t>
            </a:r>
            <a:r>
              <a:rPr lang="en-US" sz="1200" b="0" i="0" kern="1200" dirty="0" err="1" smtClean="0">
                <a:solidFill>
                  <a:schemeClr val="tx1"/>
                </a:solidFill>
                <a:effectLst/>
                <a:latin typeface="+mn-lt"/>
                <a:ea typeface="+mn-ea"/>
                <a:cs typeface="+mn-cs"/>
              </a:rPr>
              <a:t>regs</a:t>
            </a:r>
            <a:r>
              <a:rPr lang="en-US" sz="1200" b="0" i="0" kern="1200" dirty="0" smtClean="0">
                <a:solidFill>
                  <a:schemeClr val="tx1"/>
                </a:solidFill>
                <a:effectLst/>
                <a:latin typeface="+mn-lt"/>
                <a:ea typeface="+mn-ea"/>
                <a:cs typeface="+mn-cs"/>
              </a:rPr>
              <a:t> are in a separate section from CDCP (</a:t>
            </a:r>
            <a:r>
              <a:rPr lang="en-US" sz="1200" b="0" i="0" kern="1200" dirty="0" smtClean="0">
                <a:solidFill>
                  <a:schemeClr val="tx1"/>
                </a:solidFill>
                <a:effectLst/>
                <a:latin typeface="+mn-lt"/>
                <a:ea typeface="+mn-ea"/>
                <a:cs typeface="+mn-cs"/>
                <a:hlinkClick r:id="rId3"/>
              </a:rPr>
              <a:t>55154</a:t>
            </a:r>
            <a:r>
              <a:rPr lang="en-US" sz="1200" b="0" i="0" kern="1200" dirty="0" smtClean="0">
                <a:solidFill>
                  <a:schemeClr val="tx1"/>
                </a:solidFill>
                <a:effectLst/>
                <a:latin typeface="+mn-lt"/>
                <a:ea typeface="+mn-ea"/>
                <a:cs typeface="+mn-cs"/>
              </a:rPr>
              <a:t>). The AHSD by itself will not generate </a:t>
            </a:r>
            <a:r>
              <a:rPr lang="en-US" sz="1200" b="0" i="0" kern="1200" dirty="0" smtClean="0">
                <a:solidFill>
                  <a:schemeClr val="tx1"/>
                </a:solidFill>
                <a:effectLst/>
                <a:latin typeface="+mn-lt"/>
                <a:ea typeface="+mn-ea"/>
                <a:cs typeface="+mn-cs"/>
              </a:rPr>
              <a:t>enhanced funding CDCP </a:t>
            </a:r>
            <a:r>
              <a:rPr lang="en-US" sz="1200" b="0" i="0" kern="1200" dirty="0" smtClean="0">
                <a:solidFill>
                  <a:schemeClr val="tx1"/>
                </a:solidFill>
                <a:effectLst/>
                <a:latin typeface="+mn-lt"/>
                <a:ea typeface="+mn-ea"/>
                <a:cs typeface="+mn-cs"/>
              </a:rPr>
              <a:t>$. Colleges with </a:t>
            </a:r>
            <a:r>
              <a:rPr lang="en-US" sz="1200" b="0" i="0" kern="1200" dirty="0" smtClean="0">
                <a:solidFill>
                  <a:schemeClr val="tx1"/>
                </a:solidFill>
                <a:effectLst/>
                <a:latin typeface="+mn-lt"/>
                <a:ea typeface="+mn-ea"/>
                <a:cs typeface="+mn-cs"/>
              </a:rPr>
              <a:t>a CCCCO-approved </a:t>
            </a:r>
            <a:r>
              <a:rPr lang="en-US" sz="1200" b="0" i="0" kern="1200" dirty="0" smtClean="0">
                <a:solidFill>
                  <a:schemeClr val="tx1"/>
                </a:solidFill>
                <a:effectLst/>
                <a:latin typeface="+mn-lt"/>
                <a:ea typeface="+mn-ea"/>
                <a:cs typeface="+mn-cs"/>
              </a:rPr>
              <a:t>AHSD that wish to receive CDCP $ for </a:t>
            </a:r>
            <a:r>
              <a:rPr lang="en-US" sz="1200" b="0" i="0" kern="1200" dirty="0" smtClean="0">
                <a:solidFill>
                  <a:schemeClr val="tx1"/>
                </a:solidFill>
                <a:effectLst/>
                <a:latin typeface="+mn-lt"/>
                <a:ea typeface="+mn-ea"/>
                <a:cs typeface="+mn-cs"/>
              </a:rPr>
              <a:t>its courses </a:t>
            </a:r>
            <a:r>
              <a:rPr lang="en-US" sz="1200" b="0" i="0" kern="1200" dirty="0" smtClean="0">
                <a:solidFill>
                  <a:schemeClr val="tx1"/>
                </a:solidFill>
                <a:effectLst/>
                <a:latin typeface="+mn-lt"/>
                <a:ea typeface="+mn-ea"/>
                <a:cs typeface="+mn-cs"/>
              </a:rPr>
              <a:t>must submit a separate CDCP </a:t>
            </a:r>
            <a:r>
              <a:rPr lang="en-US" sz="1200" b="0" i="0" kern="1200" dirty="0" smtClean="0">
                <a:solidFill>
                  <a:schemeClr val="tx1"/>
                </a:solidFill>
                <a:effectLst/>
                <a:latin typeface="+mn-lt"/>
                <a:ea typeface="+mn-ea"/>
                <a:cs typeface="+mn-cs"/>
              </a:rPr>
              <a:t>certificate for CCCCO approval (ex:</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“Certificate </a:t>
            </a:r>
            <a:r>
              <a:rPr lang="en-US" sz="1200" b="0" i="0" kern="1200" dirty="0" smtClean="0">
                <a:solidFill>
                  <a:schemeClr val="tx1"/>
                </a:solidFill>
                <a:effectLst/>
                <a:latin typeface="+mn-lt"/>
                <a:ea typeface="+mn-ea"/>
                <a:cs typeface="+mn-cs"/>
              </a:rPr>
              <a:t>of </a:t>
            </a:r>
            <a:r>
              <a:rPr lang="en-US" sz="1200" b="0" i="0" kern="1200" dirty="0" smtClean="0">
                <a:solidFill>
                  <a:schemeClr val="tx1"/>
                </a:solidFill>
                <a:effectLst/>
                <a:latin typeface="+mn-lt"/>
                <a:ea typeface="+mn-ea"/>
                <a:cs typeface="+mn-cs"/>
              </a:rPr>
              <a:t>Completion </a:t>
            </a:r>
            <a:r>
              <a:rPr lang="en-US" sz="1200" b="0" i="0" kern="1200" dirty="0" smtClean="0">
                <a:solidFill>
                  <a:schemeClr val="tx1"/>
                </a:solidFill>
                <a:effectLst/>
                <a:latin typeface="+mn-lt"/>
                <a:ea typeface="+mn-ea"/>
                <a:cs typeface="+mn-cs"/>
              </a:rPr>
              <a:t>in Secondary Education”). Then, courses attached to that newly </a:t>
            </a:r>
            <a:r>
              <a:rPr lang="en-US" sz="1200" b="0" i="0" kern="1200" dirty="0" smtClean="0">
                <a:solidFill>
                  <a:schemeClr val="tx1"/>
                </a:solidFill>
                <a:effectLst/>
                <a:latin typeface="+mn-lt"/>
                <a:ea typeface="+mn-ea"/>
                <a:cs typeface="+mn-cs"/>
              </a:rPr>
              <a:t>created and approved certificate of</a:t>
            </a:r>
            <a:r>
              <a:rPr lang="en-US" sz="1200" b="0" i="0" kern="1200" baseline="0" dirty="0" smtClean="0">
                <a:solidFill>
                  <a:schemeClr val="tx1"/>
                </a:solidFill>
                <a:effectLst/>
                <a:latin typeface="+mn-lt"/>
                <a:ea typeface="+mn-ea"/>
                <a:cs typeface="+mn-cs"/>
              </a:rPr>
              <a:t> completion</a:t>
            </a:r>
            <a:r>
              <a:rPr lang="en-US"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(per 55154 (f</a:t>
            </a:r>
            <a:r>
              <a:rPr lang="en-US"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are eligible for CDCP funding. </a:t>
            </a:r>
            <a:r>
              <a:rPr lang="en-US" sz="1200" b="0" i="0" kern="1200" dirty="0" smtClean="0">
                <a:solidFill>
                  <a:schemeClr val="tx1"/>
                </a:solidFill>
                <a:effectLst/>
                <a:latin typeface="+mn-lt"/>
                <a:ea typeface="+mn-ea"/>
                <a:cs typeface="+mn-cs"/>
              </a:rPr>
              <a:t>(see</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EC</a:t>
            </a:r>
            <a:r>
              <a:rPr lang="en-US" sz="1200" b="0" i="0" kern="1200" baseline="0" dirty="0" smtClean="0">
                <a:solidFill>
                  <a:schemeClr val="tx1"/>
                </a:solidFill>
                <a:effectLst/>
                <a:latin typeface="+mn-lt"/>
                <a:ea typeface="+mn-ea"/>
                <a:cs typeface="+mn-cs"/>
              </a:rPr>
              <a:t> 84760.5 (CDCP))</a:t>
            </a:r>
            <a:endParaRPr lang="en-US" dirty="0"/>
          </a:p>
        </p:txBody>
      </p:sp>
      <p:sp>
        <p:nvSpPr>
          <p:cNvPr id="4" name="Slide Number Placeholder 3"/>
          <p:cNvSpPr>
            <a:spLocks noGrp="1"/>
          </p:cNvSpPr>
          <p:nvPr>
            <p:ph type="sldNum" sz="quarter" idx="10"/>
          </p:nvPr>
        </p:nvSpPr>
        <p:spPr/>
        <p:txBody>
          <a:bodyPr/>
          <a:lstStyle/>
          <a:p>
            <a:fld id="{DAE4126A-F74E-104D-AC58-C0F58C1B50BC}" type="slidenum">
              <a:rPr lang="en-US" smtClean="0"/>
              <a:t>9</a:t>
            </a:fld>
            <a:endParaRPr lang="en-US"/>
          </a:p>
        </p:txBody>
      </p:sp>
    </p:spTree>
    <p:extLst>
      <p:ext uri="{BB962C8B-B14F-4D97-AF65-F5344CB8AC3E}">
        <p14:creationId xmlns:p14="http://schemas.microsoft.com/office/powerpoint/2010/main" val="3022623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smtClean="0"/>
              <a:t>English as A Second Language (ESL) </a:t>
            </a:r>
            <a:r>
              <a:rPr lang="en-US" dirty="0" smtClean="0"/>
              <a:t>courses provide instruction in the English language to adult, non-native English speakers with varied academic, career technical, and personal goals. ESL courses include, but are not limited to: skills or competencies needed to live in society; skills and competencies needed to succeed in an academic program; preparation for students to enter career and technical programs at the community colleges; programs focusing on skills parents need to help their children learn to read and succeed in society; skills needed to fully participate in the United States civic society or to fulfill naturalization requirements; ESL-based skills and competencies in computer software, hardware, and other digital information resources; and functional language skills (Ed. Code § 84757(a)(3)).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0" indent="0">
              <a:buFontTx/>
              <a:buNone/>
            </a:pPr>
            <a:r>
              <a:rPr lang="en-US" b="1" dirty="0" smtClean="0"/>
              <a:t>TOP 49 – Interdisciplinary Studies:</a:t>
            </a:r>
            <a:r>
              <a:rPr lang="en-US" b="0" dirty="0" smtClean="0"/>
              <a:t> …</a:t>
            </a:r>
            <a:r>
              <a:rPr lang="en-US" dirty="0" smtClean="0"/>
              <a:t>courses in guidance, student success, and other categories, which do not fall into any other discipline, may be coded in the 6-digit 4930.xx series or 4931.00 through 4999.00.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Specific TOP codes for courses that provide general studies: Use one of the following six digit codes for courses in orientation, leadership, personal dynamics, study skills, and other subjects that contribute to the capacity of students to succeed in college.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F1749B3-8B98-47F4-B043-FFF5B0834758}" type="slidenum">
              <a:rPr lang="en-US" smtClean="0"/>
              <a:t>13</a:t>
            </a:fld>
            <a:endParaRPr lang="en-US"/>
          </a:p>
        </p:txBody>
      </p:sp>
    </p:spTree>
    <p:extLst>
      <p:ext uri="{BB962C8B-B14F-4D97-AF65-F5344CB8AC3E}">
        <p14:creationId xmlns:p14="http://schemas.microsoft.com/office/powerpoint/2010/main" val="4069316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1" dirty="0" smtClean="0"/>
              <a:t>Immigrant Education </a:t>
            </a:r>
            <a:r>
              <a:rPr lang="en-US" dirty="0" smtClean="0"/>
              <a:t>courses are designed for immigrants eligible for educational services in citizenship, ESL, and workforce preparation courses in the basic skills of speaking, listening, reading, writing, mathematics, decision-making and problem-solving skills, and other classes required for preparation to participate in job-specific technical writing. Instructional courses and programs should support the intent of the Immigrant Workforce Preparation Act (Ed. Code § 84757(a)(4)). </a:t>
            </a:r>
          </a:p>
          <a:p>
            <a:pPr marL="0" indent="0">
              <a:buFontTx/>
              <a:buNone/>
            </a:pPr>
            <a:endParaRPr lang="en-US" b="0" dirty="0" smtClean="0"/>
          </a:p>
          <a:p>
            <a:r>
              <a:rPr lang="en-US" sz="1200" b="0" i="0" u="none" strike="noStrike" kern="1200" baseline="0" dirty="0" smtClean="0">
                <a:solidFill>
                  <a:schemeClr val="tx1"/>
                </a:solidFill>
                <a:latin typeface="+mn-lt"/>
                <a:ea typeface="+mn-ea"/>
                <a:cs typeface="+mn-cs"/>
              </a:rPr>
              <a:t> </a:t>
            </a:r>
          </a:p>
          <a:p>
            <a:pPr marL="0" indent="0">
              <a:buFontTx/>
              <a:buNone/>
            </a:pPr>
            <a:r>
              <a:rPr lang="en-US" b="1" dirty="0" smtClean="0"/>
              <a:t>TOP 22 – Social Sciences:</a:t>
            </a:r>
            <a:r>
              <a:rPr lang="en-US" b="1" baseline="0" dirty="0" smtClean="0"/>
              <a:t>  </a:t>
            </a:r>
            <a:r>
              <a:rPr lang="en-US" dirty="0" smtClean="0"/>
              <a:t>Instructional programs in all aspects of the past and present activities, conduct, interactions and organizations of humans.</a:t>
            </a:r>
          </a:p>
          <a:p>
            <a:pPr marL="0" indent="0">
              <a:buFontTx/>
              <a:buNone/>
            </a:pPr>
            <a:r>
              <a:rPr lang="en-US" b="1" dirty="0" smtClean="0"/>
              <a:t>TOP 49 – Interdisciplinary Studies:</a:t>
            </a:r>
            <a:r>
              <a:rPr lang="en-US" b="0" dirty="0" smtClean="0"/>
              <a:t> …</a:t>
            </a:r>
            <a:r>
              <a:rPr lang="en-US" dirty="0" smtClean="0"/>
              <a:t>courses in guidance, student success, and other categories, which do not fall into any other discipline, may be coded in the 6-digit 4930.xx series or 4931.00 through 4999.00.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Specific TOP codes for courses that provide general studies: Use one of the following six digit codes for courses in orientation, leadership, personal dynamics, study skills, and other subjects that contribute to the capacity of students to succeed in college.</a:t>
            </a:r>
          </a:p>
        </p:txBody>
      </p:sp>
      <p:sp>
        <p:nvSpPr>
          <p:cNvPr id="4" name="Slide Number Placeholder 3"/>
          <p:cNvSpPr>
            <a:spLocks noGrp="1"/>
          </p:cNvSpPr>
          <p:nvPr>
            <p:ph type="sldNum" sz="quarter" idx="10"/>
          </p:nvPr>
        </p:nvSpPr>
        <p:spPr/>
        <p:txBody>
          <a:bodyPr/>
          <a:lstStyle/>
          <a:p>
            <a:fld id="{CF1749B3-8B98-47F4-B043-FFF5B0834758}" type="slidenum">
              <a:rPr lang="en-US" smtClean="0"/>
              <a:t>14</a:t>
            </a:fld>
            <a:endParaRPr lang="en-US"/>
          </a:p>
        </p:txBody>
      </p:sp>
    </p:spTree>
    <p:extLst>
      <p:ext uri="{BB962C8B-B14F-4D97-AF65-F5344CB8AC3E}">
        <p14:creationId xmlns:p14="http://schemas.microsoft.com/office/powerpoint/2010/main" val="2816485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1" dirty="0" smtClean="0"/>
              <a:t>Elementary and Secondary Basic Skills </a:t>
            </a:r>
            <a:r>
              <a:rPr lang="en-US" dirty="0" smtClean="0"/>
              <a:t>includes basic skills academic courses in reading, mathematics, and language arts. Basic skills courses provide instruction for individuals in elementary and secondary-level reading, writing, computation and problem-solving skills in order to assist them in achieving their academic, career, and personal goals. Elementary-level coursework addresses the content and proficiencies at levels through the eighth grade. Secondary-level coursework focuses on the content and proficiencies at levels through the twelfth grade and may incorporate the high school diploma (Ed. Code § 84757(a)(2)). </a:t>
            </a:r>
          </a:p>
          <a:p>
            <a:pPr marL="0" indent="0">
              <a:buFontTx/>
              <a:buNone/>
            </a:pPr>
            <a:endParaRPr lang="en-US" b="0" dirty="0" smtClean="0"/>
          </a:p>
          <a:p>
            <a:pPr marL="0" indent="0">
              <a:buFontTx/>
              <a:buNone/>
            </a:pPr>
            <a:r>
              <a:rPr lang="en-US" b="1" dirty="0" smtClean="0"/>
              <a:t>TOP 15 – Humanities (Letters):</a:t>
            </a:r>
            <a:r>
              <a:rPr lang="en-US" dirty="0" smtClean="0"/>
              <a:t> Instructional programs that study language and literature, philosophy and value systems related to ancient and modern cultures and the expression of those systems in creative works and cultural artifacts.</a:t>
            </a:r>
          </a:p>
          <a:p>
            <a:pPr marL="0" indent="0">
              <a:buFontTx/>
              <a:buNone/>
            </a:pPr>
            <a:r>
              <a:rPr lang="en-US" b="1" dirty="0" smtClean="0"/>
              <a:t>TOP 17 – Mathematics: </a:t>
            </a:r>
            <a:r>
              <a:rPr lang="en-US" dirty="0" smtClean="0"/>
              <a:t> Instructional programs in the science of numbers, space configurations, and their operations, computations, measurements, relationships, applications and abstractions. Mathematics is a broad field of study that examines properties and interactions using numbers, graphing, equations, reasoning and logic for both real utilitarian problems and abstract concepts.</a:t>
            </a:r>
          </a:p>
          <a:p>
            <a:pPr marL="0" indent="0">
              <a:buFontTx/>
              <a:buNone/>
            </a:pPr>
            <a:r>
              <a:rPr lang="en-US" b="1" dirty="0" smtClean="0"/>
              <a:t>TOP 49 – Interdisciplinary Studies:</a:t>
            </a:r>
            <a:r>
              <a:rPr lang="en-US" b="0" dirty="0" smtClean="0"/>
              <a:t> …</a:t>
            </a:r>
            <a:r>
              <a:rPr lang="en-US" dirty="0" smtClean="0"/>
              <a:t>courses in guidance, student success, and other categories, which do not fall into any other discipline, may be coded in the 6-digit 4930.xx series or 4931.00 through 4999.00.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Specific TOP codes for courses that provide general studies: Use one of the following six digit codes for courses in orientation, leadership, personal dynamics, study skills, and other subjects that contribute to the capacity of students to succeed in college.</a:t>
            </a:r>
          </a:p>
          <a:p>
            <a:pPr marL="0" indent="0">
              <a:buFontTx/>
              <a:buNone/>
            </a:pPr>
            <a:endParaRPr lang="en-US" b="0" dirty="0"/>
          </a:p>
        </p:txBody>
      </p:sp>
      <p:sp>
        <p:nvSpPr>
          <p:cNvPr id="4" name="Slide Number Placeholder 3"/>
          <p:cNvSpPr>
            <a:spLocks noGrp="1"/>
          </p:cNvSpPr>
          <p:nvPr>
            <p:ph type="sldNum" sz="quarter" idx="10"/>
          </p:nvPr>
        </p:nvSpPr>
        <p:spPr/>
        <p:txBody>
          <a:bodyPr/>
          <a:lstStyle/>
          <a:p>
            <a:fld id="{CF1749B3-8B98-47F4-B043-FFF5B0834758}" type="slidenum">
              <a:rPr lang="en-US" smtClean="0"/>
              <a:t>15</a:t>
            </a:fld>
            <a:endParaRPr lang="en-US"/>
          </a:p>
        </p:txBody>
      </p:sp>
    </p:spTree>
    <p:extLst>
      <p:ext uri="{BB962C8B-B14F-4D97-AF65-F5344CB8AC3E}">
        <p14:creationId xmlns:p14="http://schemas.microsoft.com/office/powerpoint/2010/main" val="1500534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smtClean="0"/>
              <a:t>Health and Safety </a:t>
            </a:r>
            <a:r>
              <a:rPr lang="en-US" dirty="0" smtClean="0"/>
              <a:t>courses focus on lifelong education to promote health, safety, and the wellbeing of individuals, families, and communities. Courses and programs in health and safety provide colleges with the opportunities to network or partner with other public welfare and health organizations (Ed. Code § 84757(a)(9)). </a:t>
            </a:r>
          </a:p>
          <a:p>
            <a:pPr marL="0" indent="0">
              <a:buFont typeface="Arial" panose="020B0604020202020204" pitchFamily="34" charset="0"/>
              <a:buNone/>
            </a:pPr>
            <a:endParaRPr lang="en-US" b="0" dirty="0" smtClean="0"/>
          </a:p>
          <a:p>
            <a:pPr marL="0" indent="0">
              <a:buFont typeface="Arial" panose="020B0604020202020204" pitchFamily="34" charset="0"/>
              <a:buNone/>
            </a:pPr>
            <a:r>
              <a:rPr lang="en-US" b="1" dirty="0" smtClean="0"/>
              <a:t>TOP 08 – Education:</a:t>
            </a:r>
            <a:r>
              <a:rPr lang="en-US" dirty="0" smtClean="0"/>
              <a:t> Instructional programs that describe the science and art of importing knowledge, developing the powers of reasoning and judgment, and preparing others intellectually for a more mature and rewarding life.</a:t>
            </a:r>
          </a:p>
          <a:p>
            <a:pPr marL="0" indent="0">
              <a:buFont typeface="Arial" panose="020B0604020202020204" pitchFamily="34" charset="0"/>
              <a:buNone/>
            </a:pPr>
            <a:r>
              <a:rPr lang="en-US" b="1" dirty="0" smtClean="0"/>
              <a:t>TOP 12 – Health:</a:t>
            </a:r>
            <a:r>
              <a:rPr lang="en-US" dirty="0" smtClean="0"/>
              <a:t>  Instructional programs that study the theories and techniques for the restoration or preservation of mental and physical health through the use of drugs, surgical procedures, manipulations, or other curative or remedial methods.</a:t>
            </a:r>
          </a:p>
          <a:p>
            <a:pPr marL="0" indent="0">
              <a:buFont typeface="Arial" panose="020B0604020202020204" pitchFamily="34" charset="0"/>
              <a:buNone/>
            </a:pPr>
            <a:endParaRPr lang="en-US" b="0" dirty="0"/>
          </a:p>
        </p:txBody>
      </p:sp>
      <p:sp>
        <p:nvSpPr>
          <p:cNvPr id="4" name="Slide Number Placeholder 3"/>
          <p:cNvSpPr>
            <a:spLocks noGrp="1"/>
          </p:cNvSpPr>
          <p:nvPr>
            <p:ph type="sldNum" sz="quarter" idx="10"/>
          </p:nvPr>
        </p:nvSpPr>
        <p:spPr/>
        <p:txBody>
          <a:bodyPr/>
          <a:lstStyle/>
          <a:p>
            <a:fld id="{CF1749B3-8B98-47F4-B043-FFF5B0834758}" type="slidenum">
              <a:rPr lang="en-US" smtClean="0"/>
              <a:t>16</a:t>
            </a:fld>
            <a:endParaRPr lang="en-US"/>
          </a:p>
        </p:txBody>
      </p:sp>
    </p:spTree>
    <p:extLst>
      <p:ext uri="{BB962C8B-B14F-4D97-AF65-F5344CB8AC3E}">
        <p14:creationId xmlns:p14="http://schemas.microsoft.com/office/powerpoint/2010/main" val="817748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smtClean="0"/>
              <a:t>Substantial Disabilities </a:t>
            </a:r>
            <a:r>
              <a:rPr lang="en-US" dirty="0" smtClean="0"/>
              <a:t>courses are designed to provide individuals with life-skill proficiencies essential to the fulfillment of academic, career technical, and personal goals. A student with a disability is a person who has a verified disability which limits one or more major life activities, as defined in 28 Code of Federal Regulations section 35.104, resulting in an educational limitation as defined in title 5, section 56001. Courses for students with substantial disabilities are an “assistance class” according to provisions of title 5, section 56028, and Education Code section 84757(a)(5).</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Educational Assistance Classes are instructional activities designed to address the educational limitations of students with disabilities who would be unable to substantially benefit from regular college classes even with appropriate support services or accommodations. Such classes generate revenue based on the number of full-time equivalent students (FTES) enrolled in the classes. Such classes shall be open to enrollment of students who do not have disabilities; however, to qualify as a special class, a majority of those enrolled in the class must be students with disabilities.</a:t>
            </a:r>
          </a:p>
        </p:txBody>
      </p:sp>
      <p:sp>
        <p:nvSpPr>
          <p:cNvPr id="4" name="Slide Number Placeholder 3"/>
          <p:cNvSpPr>
            <a:spLocks noGrp="1"/>
          </p:cNvSpPr>
          <p:nvPr>
            <p:ph type="sldNum" sz="quarter" idx="10"/>
          </p:nvPr>
        </p:nvSpPr>
        <p:spPr/>
        <p:txBody>
          <a:bodyPr/>
          <a:lstStyle/>
          <a:p>
            <a:fld id="{CF1749B3-8B98-47F4-B043-FFF5B0834758}" type="slidenum">
              <a:rPr lang="en-US" smtClean="0"/>
              <a:t>17</a:t>
            </a:fld>
            <a:endParaRPr lang="en-US"/>
          </a:p>
        </p:txBody>
      </p:sp>
    </p:spTree>
    <p:extLst>
      <p:ext uri="{BB962C8B-B14F-4D97-AF65-F5344CB8AC3E}">
        <p14:creationId xmlns:p14="http://schemas.microsoft.com/office/powerpoint/2010/main" val="304948309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920835" y="1346948"/>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920835" y="4299698"/>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920835"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189" indent="0" algn="ctr">
              <a:buNone/>
              <a:defRPr sz="2800"/>
            </a:lvl2pPr>
            <a:lvl3pPr marL="914377" indent="0" algn="ctr">
              <a:buNone/>
              <a:defRPr sz="2400"/>
            </a:lvl3pPr>
            <a:lvl4pPr marL="1371566" indent="0" algn="ctr">
              <a:buNone/>
              <a:defRPr sz="2000"/>
            </a:lvl4pPr>
            <a:lvl5pPr marL="1828754" indent="0" algn="ctr">
              <a:buNone/>
              <a:defRPr sz="2000"/>
            </a:lvl5pPr>
            <a:lvl6pPr marL="2285943" indent="0" algn="ctr">
              <a:buNone/>
              <a:defRPr sz="2000"/>
            </a:lvl6pPr>
            <a:lvl7pPr marL="2743131" indent="0" algn="ctr">
              <a:buNone/>
              <a:defRPr sz="2000"/>
            </a:lvl7pPr>
            <a:lvl8pPr marL="3200320" indent="0" algn="ctr">
              <a:buNone/>
              <a:defRPr sz="2000"/>
            </a:lvl8pPr>
            <a:lvl9pPr marL="3657509"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9449A07-70CD-724D-8E9F-FCB560528CF9}" type="datetimeFigureOut">
              <a:rPr lang="en-US" smtClean="0"/>
              <a:t>7/11/2018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4" y="4289334"/>
            <a:ext cx="1193868" cy="640080"/>
          </a:xfrm>
        </p:spPr>
        <p:txBody>
          <a:bodyPr/>
          <a:lstStyle>
            <a:lvl1pPr>
              <a:defRPr sz="2800"/>
            </a:lvl1pPr>
          </a:lstStyle>
          <a:p>
            <a:fld id="{E410BF86-E767-A041-9770-FB9926AD3C7E}" type="slidenum">
              <a:rPr lang="en-US" smtClean="0"/>
              <a:t>‹#›</a:t>
            </a:fld>
            <a:endParaRPr lang="en-US"/>
          </a:p>
        </p:txBody>
      </p:sp>
    </p:spTree>
    <p:extLst>
      <p:ext uri="{BB962C8B-B14F-4D97-AF65-F5344CB8AC3E}">
        <p14:creationId xmlns:p14="http://schemas.microsoft.com/office/powerpoint/2010/main" val="628496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49A07-70CD-724D-8E9F-FCB560528CF9}" type="datetimeFigureOut">
              <a:rPr lang="en-US" smtClean="0"/>
              <a:t>7/11/2018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10BF86-E767-A041-9770-FB9926AD3C7E}" type="slidenum">
              <a:rPr lang="en-US" smtClean="0"/>
              <a:t>‹#›</a:t>
            </a:fld>
            <a:endParaRPr lang="en-US"/>
          </a:p>
        </p:txBody>
      </p:sp>
    </p:spTree>
    <p:extLst>
      <p:ext uri="{BB962C8B-B14F-4D97-AF65-F5344CB8AC3E}">
        <p14:creationId xmlns:p14="http://schemas.microsoft.com/office/powerpoint/2010/main" val="2043790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1"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449A07-70CD-724D-8E9F-FCB560528CF9}" type="datetimeFigureOut">
              <a:rPr lang="en-US" smtClean="0"/>
              <a:t>7/11/2018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10BF86-E767-A041-9770-FB9926AD3C7E}" type="slidenum">
              <a:rPr lang="en-US" smtClean="0"/>
              <a:t>‹#›</a:t>
            </a:fld>
            <a:endParaRPr lang="en-US"/>
          </a:p>
        </p:txBody>
      </p:sp>
    </p:spTree>
    <p:extLst>
      <p:ext uri="{BB962C8B-B14F-4D97-AF65-F5344CB8AC3E}">
        <p14:creationId xmlns:p14="http://schemas.microsoft.com/office/powerpoint/2010/main" val="982688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449A07-70CD-724D-8E9F-FCB560528CF9}" type="datetimeFigureOut">
              <a:rPr lang="en-US" smtClean="0"/>
              <a:t>7/11/2018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10BF86-E767-A041-9770-FB9926AD3C7E}" type="slidenum">
              <a:rPr lang="en-US" smtClean="0"/>
              <a:t>‹#›</a:t>
            </a:fld>
            <a:endParaRPr lang="en-US"/>
          </a:p>
        </p:txBody>
      </p:sp>
    </p:spTree>
    <p:extLst>
      <p:ext uri="{BB962C8B-B14F-4D97-AF65-F5344CB8AC3E}">
        <p14:creationId xmlns:p14="http://schemas.microsoft.com/office/powerpoint/2010/main" val="1811780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5" y="5020056"/>
            <a:ext cx="9052560" cy="1066800"/>
          </a:xfrm>
        </p:spPr>
        <p:txBody>
          <a:bodyPr anchor="t">
            <a:normAutofit/>
          </a:bodyPr>
          <a:lstStyle>
            <a:lvl1pPr marL="0" indent="0">
              <a:buNone/>
              <a:defRPr sz="20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8" y="6272786"/>
            <a:ext cx="2644309" cy="365125"/>
          </a:xfrm>
        </p:spPr>
        <p:txBody>
          <a:bodyPr/>
          <a:lstStyle/>
          <a:p>
            <a:fld id="{79449A07-70CD-724D-8E9F-FCB560528CF9}" type="datetimeFigureOut">
              <a:rPr lang="en-US" smtClean="0"/>
              <a:t>7/11/2018</a:t>
            </a:fld>
            <a:endParaRPr lang="en-US"/>
          </a:p>
        </p:txBody>
      </p:sp>
      <p:sp>
        <p:nvSpPr>
          <p:cNvPr id="5" name="Footer Placeholder 4"/>
          <p:cNvSpPr>
            <a:spLocks noGrp="1"/>
          </p:cNvSpPr>
          <p:nvPr>
            <p:ph type="ftr" sz="quarter" idx="11"/>
          </p:nvPr>
        </p:nvSpPr>
        <p:spPr>
          <a:xfrm>
            <a:off x="2182708" y="6272786"/>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1" y="2506133"/>
            <a:ext cx="1188299" cy="720332"/>
          </a:xfrm>
        </p:spPr>
        <p:txBody>
          <a:bodyPr/>
          <a:lstStyle>
            <a:lvl1pPr>
              <a:defRPr sz="2800"/>
            </a:lvl1pPr>
          </a:lstStyle>
          <a:p>
            <a:fld id="{E410BF86-E767-A041-9770-FB9926AD3C7E}" type="slidenum">
              <a:rPr lang="en-US" smtClean="0"/>
              <a:t>‹#›</a:t>
            </a:fld>
            <a:endParaRPr lang="en-US"/>
          </a:p>
        </p:txBody>
      </p:sp>
    </p:spTree>
    <p:extLst>
      <p:ext uri="{BB962C8B-B14F-4D97-AF65-F5344CB8AC3E}">
        <p14:creationId xmlns:p14="http://schemas.microsoft.com/office/powerpoint/2010/main" val="1418434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9449A07-70CD-724D-8E9F-FCB560528CF9}" type="datetimeFigureOut">
              <a:rPr lang="en-US" smtClean="0"/>
              <a:t>7/11/2018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10BF86-E767-A041-9770-FB9926AD3C7E}" type="slidenum">
              <a:rPr lang="en-US" smtClean="0"/>
              <a:t>‹#›</a:t>
            </a:fld>
            <a:endParaRPr lang="en-US"/>
          </a:p>
        </p:txBody>
      </p:sp>
    </p:spTree>
    <p:extLst>
      <p:ext uri="{BB962C8B-B14F-4D97-AF65-F5344CB8AC3E}">
        <p14:creationId xmlns:p14="http://schemas.microsoft.com/office/powerpoint/2010/main" val="408844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9449A07-70CD-724D-8E9F-FCB560528CF9}" type="datetimeFigureOut">
              <a:rPr lang="en-US" smtClean="0"/>
              <a:t>7/11/2018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10BF86-E767-A041-9770-FB9926AD3C7E}"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643559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9449A07-70CD-724D-8E9F-FCB560528CF9}" type="datetimeFigureOut">
              <a:rPr lang="en-US" smtClean="0"/>
              <a:t>7/11/2018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10BF86-E767-A041-9770-FB9926AD3C7E}"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9861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449A07-70CD-724D-8E9F-FCB560528CF9}" type="datetimeFigureOut">
              <a:rPr lang="en-US" smtClean="0"/>
              <a:t>7/11/2018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10BF86-E767-A041-9770-FB9926AD3C7E}" type="slidenum">
              <a:rPr lang="en-US" smtClean="0"/>
              <a:t>‹#›</a:t>
            </a:fld>
            <a:endParaRPr lang="en-US"/>
          </a:p>
        </p:txBody>
      </p:sp>
    </p:spTree>
    <p:extLst>
      <p:ext uri="{BB962C8B-B14F-4D97-AF65-F5344CB8AC3E}">
        <p14:creationId xmlns:p14="http://schemas.microsoft.com/office/powerpoint/2010/main" val="2099254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1" y="2"/>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49A07-70CD-724D-8E9F-FCB560528CF9}" type="datetimeFigureOut">
              <a:rPr lang="en-US" smtClean="0"/>
              <a:t>7/11/2018</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E410BF86-E767-A041-9770-FB9926AD3C7E}" type="slidenum">
              <a:rPr lang="en-US" smtClean="0"/>
              <a:t>‹#›</a:t>
            </a:fld>
            <a:endParaRPr lang="en-US"/>
          </a:p>
        </p:txBody>
      </p:sp>
    </p:spTree>
    <p:extLst>
      <p:ext uri="{BB962C8B-B14F-4D97-AF65-F5344CB8AC3E}">
        <p14:creationId xmlns:p14="http://schemas.microsoft.com/office/powerpoint/2010/main" val="1168620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1" y="2"/>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p:cNvSpPr>
          <p:nvPr>
            <p:ph type="pic" idx="1"/>
          </p:nvPr>
        </p:nvSpPr>
        <p:spPr>
          <a:xfrm>
            <a:off x="1" y="0"/>
            <a:ext cx="8303740" cy="6858000"/>
          </a:xfrm>
          <a:solidFill>
            <a:schemeClr val="tx2">
              <a:lumMod val="20000"/>
              <a:lumOff val="80000"/>
            </a:schemeClr>
          </a:solidFill>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49A07-70CD-724D-8E9F-FCB560528CF9}" type="datetimeFigureOut">
              <a:rPr lang="en-US" smtClean="0"/>
              <a:t>7/11/2018</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E410BF86-E767-A041-9770-FB9926AD3C7E}" type="slidenum">
              <a:rPr lang="en-US" smtClean="0"/>
              <a:t>‹#›</a:t>
            </a:fld>
            <a:endParaRPr lang="en-US"/>
          </a:p>
        </p:txBody>
      </p:sp>
    </p:spTree>
    <p:extLst>
      <p:ext uri="{BB962C8B-B14F-4D97-AF65-F5344CB8AC3E}">
        <p14:creationId xmlns:p14="http://schemas.microsoft.com/office/powerpoint/2010/main" val="122400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5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6"/>
            <a:ext cx="3273552" cy="365125"/>
          </a:xfrm>
          <a:prstGeom prst="rect">
            <a:avLst/>
          </a:prstGeom>
        </p:spPr>
        <p:txBody>
          <a:bodyPr vert="horz" lIns="91440" tIns="45720" rIns="91440" bIns="45720" rtlCol="0" anchor="ctr"/>
          <a:lstStyle>
            <a:lvl1pPr algn="r">
              <a:defRPr sz="1100">
                <a:solidFill>
                  <a:schemeClr val="tx2"/>
                </a:solidFill>
              </a:defRPr>
            </a:lvl1pPr>
          </a:lstStyle>
          <a:p>
            <a:fld id="{79449A07-70CD-724D-8E9F-FCB560528CF9}" type="datetimeFigureOut">
              <a:rPr lang="en-US" smtClean="0"/>
              <a:t>7/11/2018</a:t>
            </a:fld>
            <a:endParaRPr lang="en-US"/>
          </a:p>
        </p:txBody>
      </p:sp>
      <p:sp>
        <p:nvSpPr>
          <p:cNvPr id="5" name="Footer Placeholder 4"/>
          <p:cNvSpPr>
            <a:spLocks noGrp="1"/>
          </p:cNvSpPr>
          <p:nvPr>
            <p:ph type="ftr" sz="quarter" idx="3"/>
          </p:nvPr>
        </p:nvSpPr>
        <p:spPr>
          <a:xfrm>
            <a:off x="1088136" y="6272786"/>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6"/>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E410BF86-E767-A041-9770-FB9926AD3C7E}" type="slidenum">
              <a:rPr lang="en-US" smtClean="0"/>
              <a:t>‹#›</a:t>
            </a:fld>
            <a:endParaRPr lang="en-US"/>
          </a:p>
        </p:txBody>
      </p:sp>
    </p:spTree>
    <p:extLst>
      <p:ext uri="{BB962C8B-B14F-4D97-AF65-F5344CB8AC3E}">
        <p14:creationId xmlns:p14="http://schemas.microsoft.com/office/powerpoint/2010/main" val="70432310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377" rtl="0" eaLnBrk="1" latinLnBrk="0" hangingPunct="1">
        <a:lnSpc>
          <a:spcPct val="90000"/>
        </a:lnSpc>
        <a:spcBef>
          <a:spcPct val="0"/>
        </a:spcBef>
        <a:buNone/>
        <a:defRPr sz="5400" kern="1200" cap="all"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75" indent="-182875" algn="l" defTabSz="914377"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189" indent="-182875" algn="l" defTabSz="914377"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02" indent="-182875" algn="l" defTabSz="914377"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15" indent="-182875" algn="l" defTabSz="914377"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28" indent="-182875" algn="l" defTabSz="914377"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599960" indent="-228594" algn="l" defTabSz="914377"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899953" indent="-228594" algn="l" defTabSz="914377"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199945" indent="-228594" algn="l" defTabSz="914377"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499938" indent="-228594" algn="l" defTabSz="914377"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hyperlink" Target="http://asccc.org/sites/default/files/publications/noncredit-instruction09_0.pdf" TargetMode="External"/><Relationship Id="rId7" Type="http://schemas.openxmlformats.org/officeDocument/2006/relationships/hyperlink" Target="http://extranet.cccco.edu/Portals/1/AA/Credit/2013Files/TOPmanual6_2009_09corrected_12.5.13.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extranet.cccco.edu/Portals/1/AA/Credit/2017/PCAH6thEditionJuly_FINAL.pdf" TargetMode="External"/><Relationship Id="rId5" Type="http://schemas.openxmlformats.org/officeDocument/2006/relationships/hyperlink" Target="http://asccc.org/sites/default/files/COR.pdf" TargetMode="External"/><Relationship Id="rId4" Type="http://schemas.openxmlformats.org/officeDocument/2006/relationships/hyperlink" Target="http://asccc.org/sites/default/files/publications/Noncredit_2006_0.pdf"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mailto:caschenbach@lassencollege.edu"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mailto:jyoung@Glendale.edu" TargetMode="External"/><Relationship Id="rId4" Type="http://schemas.openxmlformats.org/officeDocument/2006/relationships/hyperlink" Target="mailto:cguiney@CCCCO.ed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hyperlink" Target="https://leginfo.legislature.ca.gov/faces/codes_displaySection.xhtml?lawCode=EDC&amp;sectionNum=84760.5." TargetMode="External"/><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973183" y="417674"/>
            <a:ext cx="9966960" cy="1703357"/>
          </a:xfrm>
        </p:spPr>
        <p:txBody>
          <a:bodyPr/>
          <a:lstStyle/>
          <a:p>
            <a:pPr algn="ctr"/>
            <a:r>
              <a:rPr lang="en-US" sz="5400" dirty="0" smtClean="0"/>
              <a:t>Placing courses into areas of noncredit</a:t>
            </a:r>
            <a:endParaRPr lang="en-US" sz="5400" dirty="0"/>
          </a:p>
        </p:txBody>
      </p:sp>
      <p:sp>
        <p:nvSpPr>
          <p:cNvPr id="3" name="Subtitle 2"/>
          <p:cNvSpPr>
            <a:spLocks noGrp="1"/>
          </p:cNvSpPr>
          <p:nvPr>
            <p:ph type="subTitle" idx="1"/>
          </p:nvPr>
        </p:nvSpPr>
        <p:spPr>
          <a:xfrm>
            <a:off x="1246024" y="2276265"/>
            <a:ext cx="8877717" cy="2361724"/>
          </a:xfrm>
        </p:spPr>
        <p:txBody>
          <a:bodyPr>
            <a:noAutofit/>
          </a:bodyPr>
          <a:lstStyle/>
          <a:p>
            <a:pPr algn="ctr"/>
            <a:r>
              <a:rPr lang="en-US" sz="2400" dirty="0" smtClean="0"/>
              <a:t>Cheryl Aschenbach, ASCCC North Representative</a:t>
            </a:r>
          </a:p>
          <a:p>
            <a:pPr algn="ctr"/>
            <a:r>
              <a:rPr lang="en-US" sz="2400" dirty="0" smtClean="0"/>
              <a:t>Chantée Guiney, Chancellor’s Office</a:t>
            </a:r>
          </a:p>
          <a:p>
            <a:pPr algn="ctr"/>
            <a:r>
              <a:rPr lang="en-US" sz="2400" dirty="0" smtClean="0"/>
              <a:t>Jan Young, Glendale College</a:t>
            </a:r>
          </a:p>
          <a:p>
            <a:pPr algn="ctr"/>
            <a:endParaRPr lang="en-US" sz="2400" dirty="0"/>
          </a:p>
          <a:p>
            <a:pPr algn="ctr"/>
            <a:r>
              <a:rPr lang="en-US" sz="2400" dirty="0" smtClean="0"/>
              <a:t>2018 ASCCC Curriculum Institute</a:t>
            </a:r>
          </a:p>
          <a:p>
            <a:pPr algn="ctr"/>
            <a:r>
              <a:rPr lang="en-US" sz="2400" dirty="0" smtClean="0"/>
              <a:t>Riverside Convention Center</a:t>
            </a:r>
            <a:br>
              <a:rPr lang="en-US" sz="2400" dirty="0" smtClean="0"/>
            </a:br>
            <a:r>
              <a:rPr lang="en-US" sz="2400" dirty="0" smtClean="0"/>
              <a:t>Riverside, CA</a:t>
            </a:r>
            <a:endParaRPr lang="en-US" sz="2400" dirty="0"/>
          </a:p>
        </p:txBody>
      </p:sp>
      <p:pic>
        <p:nvPicPr>
          <p:cNvPr id="4" name="Picture 3"/>
          <p:cNvPicPr>
            <a:picLocks noChangeAspect="1"/>
          </p:cNvPicPr>
          <p:nvPr/>
        </p:nvPicPr>
        <p:blipFill>
          <a:blip r:embed="rId3">
            <a:alphaModFix amt="76000"/>
            <a:extLst>
              <a:ext uri="{28A0092B-C50C-407E-A947-70E740481C1C}">
                <a14:useLocalDpi xmlns:a14="http://schemas.microsoft.com/office/drawing/2010/main" val="0"/>
              </a:ext>
            </a:extLst>
          </a:blip>
          <a:stretch>
            <a:fillRect/>
          </a:stretch>
        </p:blipFill>
        <p:spPr>
          <a:xfrm>
            <a:off x="973183" y="5539933"/>
            <a:ext cx="4711700" cy="889000"/>
          </a:xfrm>
          <a:prstGeom prst="rect">
            <a:avLst/>
          </a:prstGeom>
          <a:noFill/>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4414" y="5539934"/>
            <a:ext cx="6015735" cy="609188"/>
          </a:xfrm>
          <a:prstGeom prst="rect">
            <a:avLst/>
          </a:prstGeom>
        </p:spPr>
      </p:pic>
    </p:spTree>
    <p:extLst>
      <p:ext uri="{BB962C8B-B14F-4D97-AF65-F5344CB8AC3E}">
        <p14:creationId xmlns:p14="http://schemas.microsoft.com/office/powerpoint/2010/main" val="7267398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2640" y="1108202"/>
            <a:ext cx="8514080" cy="3508248"/>
          </a:xfrm>
        </p:spPr>
        <p:txBody>
          <a:bodyPr>
            <a:normAutofit/>
          </a:bodyPr>
          <a:lstStyle/>
          <a:p>
            <a:pPr algn="ctr"/>
            <a:r>
              <a:rPr lang="en-US" sz="6000" dirty="0" smtClean="0"/>
              <a:t>The Noncredit </a:t>
            </a:r>
            <a:br>
              <a:rPr lang="en-US" sz="6000" dirty="0" smtClean="0"/>
            </a:br>
            <a:r>
              <a:rPr lang="en-US" sz="6000" dirty="0" smtClean="0"/>
              <a:t>course outline of record</a:t>
            </a:r>
            <a:br>
              <a:rPr lang="en-US" sz="6000" dirty="0" smtClean="0"/>
            </a:br>
            <a:r>
              <a:rPr lang="en-US" sz="6000" dirty="0" smtClean="0"/>
              <a:t>(</a:t>
            </a:r>
            <a:r>
              <a:rPr lang="en-US" sz="6000" dirty="0" err="1" smtClean="0"/>
              <a:t>cor</a:t>
            </a:r>
            <a:r>
              <a:rPr lang="en-US" sz="6000" dirty="0" smtClean="0"/>
              <a:t>)</a:t>
            </a:r>
            <a:endParaRPr lang="en-US" sz="6000" dirty="0"/>
          </a:p>
        </p:txBody>
      </p:sp>
    </p:spTree>
    <p:extLst>
      <p:ext uri="{BB962C8B-B14F-4D97-AF65-F5344CB8AC3E}">
        <p14:creationId xmlns:p14="http://schemas.microsoft.com/office/powerpoint/2010/main" val="39628039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Title 5 Required Elements of the COR FOR Noncredit</a:t>
            </a:r>
          </a:p>
        </p:txBody>
      </p:sp>
      <p:sp>
        <p:nvSpPr>
          <p:cNvPr id="3" name="Content Placeholder 2"/>
          <p:cNvSpPr>
            <a:spLocks noGrp="1"/>
          </p:cNvSpPr>
          <p:nvPr>
            <p:ph idx="1"/>
          </p:nvPr>
        </p:nvSpPr>
        <p:spPr>
          <a:xfrm>
            <a:off x="599493" y="2322043"/>
            <a:ext cx="10689033" cy="3082715"/>
          </a:xfrm>
        </p:spPr>
        <p:txBody>
          <a:bodyPr numCol="2">
            <a:normAutofit fontScale="92500" lnSpcReduction="10000"/>
          </a:bodyPr>
          <a:lstStyle/>
          <a:p>
            <a:pPr marL="457189" indent="-457189">
              <a:buFont typeface="Courier New" panose="02070309020205020404" pitchFamily="49" charset="0"/>
              <a:buChar char="o"/>
            </a:pPr>
            <a:r>
              <a:rPr lang="en-US" sz="3600" dirty="0"/>
              <a:t>Course Number and Title </a:t>
            </a:r>
          </a:p>
          <a:p>
            <a:pPr marL="457189" indent="-457189">
              <a:buFont typeface="Courier New" panose="02070309020205020404" pitchFamily="49" charset="0"/>
              <a:buChar char="o"/>
            </a:pPr>
            <a:r>
              <a:rPr lang="en-US" sz="3600" dirty="0"/>
              <a:t>Course Description </a:t>
            </a:r>
          </a:p>
          <a:p>
            <a:pPr marL="457189" indent="-457189">
              <a:buFont typeface="Courier New" panose="02070309020205020404" pitchFamily="49" charset="0"/>
              <a:buChar char="o"/>
            </a:pPr>
            <a:r>
              <a:rPr lang="en-US" sz="3600" dirty="0"/>
              <a:t>Total Contact Hours </a:t>
            </a:r>
          </a:p>
          <a:p>
            <a:pPr marL="457189" indent="-457189">
              <a:buFont typeface="Courier New" panose="02070309020205020404" pitchFamily="49" charset="0"/>
              <a:buChar char="o"/>
            </a:pPr>
            <a:r>
              <a:rPr lang="en-US" sz="3600" dirty="0"/>
              <a:t>Course Objectives</a:t>
            </a:r>
          </a:p>
          <a:p>
            <a:pPr marL="457189" indent="-457189">
              <a:buFont typeface="Courier New" panose="02070309020205020404" pitchFamily="49" charset="0"/>
              <a:buChar char="o"/>
            </a:pPr>
            <a:r>
              <a:rPr lang="en-US" sz="3600" dirty="0"/>
              <a:t>Course Content</a:t>
            </a:r>
          </a:p>
          <a:p>
            <a:pPr marL="457189" indent="-457189">
              <a:buFont typeface="Courier New" panose="02070309020205020404" pitchFamily="49" charset="0"/>
              <a:buChar char="o"/>
            </a:pPr>
            <a:r>
              <a:rPr lang="en-US" sz="3600" dirty="0"/>
              <a:t>Method of Instruction</a:t>
            </a:r>
          </a:p>
          <a:p>
            <a:pPr marL="457189" indent="-457189">
              <a:buFont typeface="Courier New" panose="02070309020205020404" pitchFamily="49" charset="0"/>
              <a:buChar char="o"/>
            </a:pPr>
            <a:r>
              <a:rPr lang="en-US" sz="3600" dirty="0"/>
              <a:t>Methods of Evaluation</a:t>
            </a:r>
          </a:p>
          <a:p>
            <a:pPr marL="457189" indent="-457189">
              <a:buFont typeface="Courier New" panose="02070309020205020404" pitchFamily="49" charset="0"/>
              <a:buChar char="o"/>
            </a:pPr>
            <a:r>
              <a:rPr lang="en-US" sz="3600" dirty="0"/>
              <a:t>Assignments and/or Other Activities</a:t>
            </a:r>
          </a:p>
          <a:p>
            <a:pPr marL="0" indent="0">
              <a:buNone/>
            </a:pPr>
            <a:endParaRPr lang="en-US" dirty="0"/>
          </a:p>
        </p:txBody>
      </p:sp>
      <p:sp>
        <p:nvSpPr>
          <p:cNvPr id="4" name="TextBox 3"/>
          <p:cNvSpPr txBox="1"/>
          <p:nvPr/>
        </p:nvSpPr>
        <p:spPr>
          <a:xfrm>
            <a:off x="1069848" y="5426618"/>
            <a:ext cx="9682843" cy="584775"/>
          </a:xfrm>
          <a:prstGeom prst="rect">
            <a:avLst/>
          </a:prstGeom>
          <a:noFill/>
        </p:spPr>
        <p:txBody>
          <a:bodyPr wrap="square" rtlCol="0">
            <a:spAutoFit/>
          </a:bodyPr>
          <a:lstStyle/>
          <a:p>
            <a:pPr algn="ctr"/>
            <a:r>
              <a:rPr lang="en-US" sz="3200" dirty="0"/>
              <a:t>Title 5 §55002(c)1</a:t>
            </a:r>
          </a:p>
        </p:txBody>
      </p:sp>
    </p:spTree>
    <p:extLst>
      <p:ext uri="{BB962C8B-B14F-4D97-AF65-F5344CB8AC3E}">
        <p14:creationId xmlns:p14="http://schemas.microsoft.com/office/powerpoint/2010/main" val="25649400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313182"/>
            <a:ext cx="10058400" cy="1609344"/>
          </a:xfrm>
        </p:spPr>
        <p:txBody>
          <a:bodyPr/>
          <a:lstStyle/>
          <a:p>
            <a:r>
              <a:rPr lang="en-US" dirty="0" smtClean="0"/>
              <a:t>Noncredit COR – </a:t>
            </a:r>
            <a:br>
              <a:rPr lang="en-US" dirty="0" smtClean="0"/>
            </a:br>
            <a:r>
              <a:rPr lang="en-US" dirty="0" smtClean="0"/>
              <a:t>courses for special populations</a:t>
            </a:r>
            <a:endParaRPr lang="en-US" dirty="0"/>
          </a:p>
        </p:txBody>
      </p:sp>
      <p:sp>
        <p:nvSpPr>
          <p:cNvPr id="3" name="Content Placeholder 2"/>
          <p:cNvSpPr>
            <a:spLocks noGrp="1"/>
          </p:cNvSpPr>
          <p:nvPr>
            <p:ph idx="1"/>
          </p:nvPr>
        </p:nvSpPr>
        <p:spPr>
          <a:xfrm>
            <a:off x="685800" y="2219706"/>
            <a:ext cx="10835640" cy="4729733"/>
          </a:xfrm>
        </p:spPr>
        <p:txBody>
          <a:bodyPr>
            <a:normAutofit/>
          </a:bodyPr>
          <a:lstStyle/>
          <a:p>
            <a:pPr>
              <a:spcAft>
                <a:spcPts val="1200"/>
              </a:spcAft>
            </a:pPr>
            <a:r>
              <a:rPr lang="en-US" sz="3600" dirty="0"/>
              <a:t>CORs for courses intended for </a:t>
            </a:r>
            <a:r>
              <a:rPr lang="en-US" sz="3600" b="1" i="1" dirty="0"/>
              <a:t>special populations </a:t>
            </a:r>
            <a:r>
              <a:rPr lang="en-US" sz="3600" dirty="0"/>
              <a:t>must clearly demonstrate that the course meets the needs of those </a:t>
            </a:r>
            <a:r>
              <a:rPr lang="en-US" sz="3600" dirty="0" smtClean="0"/>
              <a:t>target populations </a:t>
            </a:r>
          </a:p>
          <a:p>
            <a:pPr lvl="2"/>
            <a:r>
              <a:rPr lang="en-US" sz="3200" dirty="0" smtClean="0"/>
              <a:t>Immigrant Education</a:t>
            </a:r>
          </a:p>
          <a:p>
            <a:pPr lvl="2"/>
            <a:r>
              <a:rPr lang="en-US" sz="3200" dirty="0" smtClean="0"/>
              <a:t>Parenting</a:t>
            </a:r>
          </a:p>
          <a:p>
            <a:pPr lvl="2"/>
            <a:r>
              <a:rPr lang="en-US" sz="3200" dirty="0" smtClean="0"/>
              <a:t>Persons </a:t>
            </a:r>
            <a:r>
              <a:rPr lang="en-US" sz="3200" dirty="0"/>
              <a:t>with Substantial </a:t>
            </a:r>
            <a:r>
              <a:rPr lang="en-US" sz="3200" dirty="0" smtClean="0"/>
              <a:t>Disabilities</a:t>
            </a:r>
          </a:p>
          <a:p>
            <a:pPr lvl="2"/>
            <a:r>
              <a:rPr lang="en-US" sz="3200" dirty="0" smtClean="0"/>
              <a:t>Older Adults</a:t>
            </a:r>
            <a:endParaRPr lang="en-US" sz="3200" dirty="0"/>
          </a:p>
        </p:txBody>
      </p:sp>
      <p:pic>
        <p:nvPicPr>
          <p:cNvPr id="4" name="Picture 3"/>
          <p:cNvPicPr>
            <a:picLocks noChangeAspect="1"/>
          </p:cNvPicPr>
          <p:nvPr/>
        </p:nvPicPr>
        <p:blipFill>
          <a:blip r:embed="rId2"/>
          <a:stretch>
            <a:fillRect/>
          </a:stretch>
        </p:blipFill>
        <p:spPr>
          <a:xfrm>
            <a:off x="9818371" y="313182"/>
            <a:ext cx="2205990" cy="23670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102024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49" y="254774"/>
            <a:ext cx="8229600" cy="882823"/>
          </a:xfrm>
        </p:spPr>
        <p:txBody>
          <a:bodyPr>
            <a:noAutofit/>
          </a:bodyPr>
          <a:lstStyle/>
          <a:p>
            <a:r>
              <a:rPr lang="en-US" sz="3600" b="1" dirty="0"/>
              <a:t>A Closer Look… </a:t>
            </a:r>
          </a:p>
        </p:txBody>
      </p:sp>
      <p:sp>
        <p:nvSpPr>
          <p:cNvPr id="3" name="Content Placeholder 2"/>
          <p:cNvSpPr>
            <a:spLocks noGrp="1"/>
          </p:cNvSpPr>
          <p:nvPr>
            <p:ph idx="1"/>
          </p:nvPr>
        </p:nvSpPr>
        <p:spPr>
          <a:xfrm>
            <a:off x="1524000" y="1524001"/>
            <a:ext cx="9144000" cy="5105399"/>
          </a:xfrm>
        </p:spPr>
        <p:txBody>
          <a:bodyPr/>
          <a:lstStyle/>
          <a:p>
            <a:pPr marL="57150" indent="0" algn="ctr">
              <a:buNone/>
            </a:pPr>
            <a:r>
              <a:rPr lang="en-US" sz="2400" b="1" dirty="0"/>
              <a:t> </a:t>
            </a:r>
          </a:p>
          <a:p>
            <a:pPr marL="457200" lvl="1"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527657173"/>
              </p:ext>
            </p:extLst>
          </p:nvPr>
        </p:nvGraphicFramePr>
        <p:xfrm>
          <a:off x="197177" y="1137597"/>
          <a:ext cx="11701453" cy="5614969"/>
        </p:xfrm>
        <a:graphic>
          <a:graphicData uri="http://schemas.openxmlformats.org/drawingml/2006/table">
            <a:tbl>
              <a:tblPr firstRow="1" bandRow="1">
                <a:tableStyleId>{5940675A-B579-460E-94D1-54222C63F5DA}</a:tableStyleId>
              </a:tblPr>
              <a:tblGrid>
                <a:gridCol w="3179743">
                  <a:extLst>
                    <a:ext uri="{9D8B030D-6E8A-4147-A177-3AD203B41FA5}">
                      <a16:colId xmlns:a16="http://schemas.microsoft.com/office/drawing/2014/main" val="20000"/>
                    </a:ext>
                  </a:extLst>
                </a:gridCol>
                <a:gridCol w="8521710">
                  <a:extLst>
                    <a:ext uri="{9D8B030D-6E8A-4147-A177-3AD203B41FA5}">
                      <a16:colId xmlns:a16="http://schemas.microsoft.com/office/drawing/2014/main" val="20001"/>
                    </a:ext>
                  </a:extLst>
                </a:gridCol>
              </a:tblGrid>
              <a:tr h="581778">
                <a:tc>
                  <a:txBody>
                    <a:bodyPr/>
                    <a:lstStyle/>
                    <a:p>
                      <a:pPr algn="l"/>
                      <a:r>
                        <a:rPr lang="en-US" sz="2000" b="1" dirty="0" smtClean="0"/>
                        <a:t>Noncredit </a:t>
                      </a:r>
                      <a:r>
                        <a:rPr lang="en-US" sz="2400" b="1" dirty="0" smtClean="0"/>
                        <a:t>Category</a:t>
                      </a:r>
                      <a:endParaRPr lang="en-US" sz="2000" b="1"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t>ENGLISH AS A SECOND LANGUAGE (ESL)</a:t>
                      </a: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extLst>
                  <a:ext uri="{0D108BD9-81ED-4DB2-BD59-A6C34878D82A}">
                    <a16:rowId xmlns:a16="http://schemas.microsoft.com/office/drawing/2014/main" val="10000"/>
                  </a:ext>
                </a:extLst>
              </a:tr>
              <a:tr h="2716711">
                <a:tc>
                  <a:txBody>
                    <a:bodyPr/>
                    <a:lstStyle/>
                    <a:p>
                      <a:pPr algn="l"/>
                      <a:r>
                        <a:rPr lang="en-US" sz="2400" b="1" dirty="0" smtClean="0"/>
                        <a:t>Description </a:t>
                      </a:r>
                      <a:endParaRPr lang="en-US" sz="2400"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t>Provide instruction in the English language to adult, non-native English speakers with varied academic, career technical, and personal goals. Courses include, but are not limited to: skills or competencies needed to live in society; skills and competencies needed to succeed in an academic program; preparation for students to enter career and technical programs at the community colleges; programs focusing on skills parents need to help their children learn to read and succeed in society; skills needed to fully participate in the United States civic society or to fulfill naturalization requirements; ESL-based skills and competencies in computer software, hardware, and other digital information resources; and functional language skills. </a:t>
                      </a:r>
                      <a:endParaRPr lang="en-US" sz="1700" b="0" i="0" u="none" strike="noStrike" kern="1200" baseline="0" dirty="0" smtClean="0">
                        <a:solidFill>
                          <a:schemeClr val="tx1"/>
                        </a:solidFill>
                        <a:latin typeface="+mn-lt"/>
                        <a:ea typeface="+mn-ea"/>
                        <a:cs typeface="+mn-cs"/>
                      </a:endParaRPr>
                    </a:p>
                  </a:txBody>
                  <a:tcPr/>
                </a:tc>
                <a:extLst>
                  <a:ext uri="{0D108BD9-81ED-4DB2-BD59-A6C34878D82A}">
                    <a16:rowId xmlns:a16="http://schemas.microsoft.com/office/drawing/2014/main" val="10001"/>
                  </a:ext>
                </a:extLst>
              </a:tr>
              <a:tr h="1086684">
                <a:tc>
                  <a:txBody>
                    <a:bodyPr/>
                    <a:lstStyle/>
                    <a:p>
                      <a:pPr algn="l"/>
                      <a:r>
                        <a:rPr lang="en-US" sz="2000" b="1" dirty="0" smtClean="0"/>
                        <a:t>Course Noncredit Category</a:t>
                      </a:r>
                      <a:r>
                        <a:rPr lang="en-US" sz="2000" b="1" baseline="0" dirty="0" smtClean="0"/>
                        <a:t> </a:t>
                      </a:r>
                    </a:p>
                    <a:p>
                      <a:pPr algn="l"/>
                      <a:r>
                        <a:rPr lang="en-US" sz="2000" b="1" dirty="0" smtClean="0"/>
                        <a:t>(MIS Data Element Code)</a:t>
                      </a:r>
                      <a:endParaRPr lang="en-US" sz="20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t>CB22 = A</a:t>
                      </a:r>
                    </a:p>
                  </a:txBody>
                  <a:tcPr anchor="ctr"/>
                </a:tc>
                <a:extLst>
                  <a:ext uri="{0D108BD9-81ED-4DB2-BD59-A6C34878D82A}">
                    <a16:rowId xmlns:a16="http://schemas.microsoft.com/office/drawing/2014/main" val="10002"/>
                  </a:ext>
                </a:extLst>
              </a:tr>
              <a:tr h="954678">
                <a:tc>
                  <a:txBody>
                    <a:bodyPr/>
                    <a:lstStyle/>
                    <a:p>
                      <a:pPr algn="l"/>
                      <a:r>
                        <a:rPr lang="en-US" sz="2000" b="1" dirty="0" smtClean="0">
                          <a:solidFill>
                            <a:schemeClr val="tx1"/>
                          </a:solidFill>
                        </a:rPr>
                        <a:t>Valid T.O.P.</a:t>
                      </a:r>
                      <a:r>
                        <a:rPr lang="en-US" sz="2000" b="1" baseline="0" dirty="0" smtClean="0">
                          <a:solidFill>
                            <a:schemeClr val="tx1"/>
                          </a:solidFill>
                        </a:rPr>
                        <a:t> Codes </a:t>
                      </a:r>
                    </a:p>
                    <a:p>
                      <a:pPr algn="l"/>
                      <a:r>
                        <a:rPr lang="en-US" sz="2000" b="1" baseline="0" dirty="0" smtClean="0">
                          <a:solidFill>
                            <a:schemeClr val="tx1"/>
                          </a:solidFill>
                        </a:rPr>
                        <a:t>(Taxonomy of Programs)</a:t>
                      </a:r>
                      <a:endParaRPr lang="en-US" sz="2000" b="1" dirty="0">
                        <a:solidFill>
                          <a:schemeClr val="tx1"/>
                        </a:solidFill>
                      </a:endParaRPr>
                    </a:p>
                  </a:txBody>
                  <a:tcPr anchor="ctr"/>
                </a:tc>
                <a:tc>
                  <a:txBody>
                    <a:bodyPr/>
                    <a:lstStyle/>
                    <a:p>
                      <a:pPr algn="l"/>
                      <a:r>
                        <a:rPr lang="en-US" sz="1800" b="1" dirty="0" smtClean="0">
                          <a:solidFill>
                            <a:schemeClr val="tx1"/>
                          </a:solidFill>
                        </a:rPr>
                        <a:t>4930.84,  4930.85,  4930.86,  4930.87,  4931.00</a:t>
                      </a:r>
                      <a:endParaRPr lang="en-US" sz="1800" b="1" baseline="0" dirty="0" smtClean="0">
                        <a:solidFill>
                          <a:schemeClr val="tx1"/>
                        </a:solidFill>
                      </a:endParaRPr>
                    </a:p>
                  </a:txBody>
                  <a:tcPr anchor="ctr"/>
                </a:tc>
                <a:extLst>
                  <a:ext uri="{0D108BD9-81ED-4DB2-BD59-A6C34878D82A}">
                    <a16:rowId xmlns:a16="http://schemas.microsoft.com/office/drawing/2014/main" val="10003"/>
                  </a:ext>
                </a:extLst>
              </a:tr>
            </a:tbl>
          </a:graphicData>
        </a:graphic>
      </p:graphicFrame>
      <p:pic>
        <p:nvPicPr>
          <p:cNvPr id="6" name="Picture 2" descr="C:\Users\cwarner\AppData\Local\Microsoft\Windows\Temporary Internet Files\Content.IE5\WWAWSGQW\magnifying glas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177" y="161789"/>
            <a:ext cx="1174423" cy="10791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ight Brace 4"/>
          <p:cNvSpPr/>
          <p:nvPr/>
        </p:nvSpPr>
        <p:spPr>
          <a:xfrm>
            <a:off x="8462392" y="5790233"/>
            <a:ext cx="777240" cy="928196"/>
          </a:xfrm>
          <a:prstGeom prst="rightBrace">
            <a:avLst/>
          </a:prstGeom>
          <a:ln w="7620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b="1">
              <a:ln w="76200">
                <a:solidFill>
                  <a:schemeClr val="accent2"/>
                </a:solidFill>
                <a:prstDash val="solid"/>
              </a:ln>
              <a:solidFill>
                <a:schemeClr val="accent2">
                  <a:lumMod val="40000"/>
                  <a:lumOff val="60000"/>
                </a:schemeClr>
              </a:solidFill>
            </a:endParaRPr>
          </a:p>
        </p:txBody>
      </p:sp>
      <p:sp>
        <p:nvSpPr>
          <p:cNvPr id="7" name="TextBox 6"/>
          <p:cNvSpPr txBox="1"/>
          <p:nvPr/>
        </p:nvSpPr>
        <p:spPr>
          <a:xfrm>
            <a:off x="9352598" y="5777277"/>
            <a:ext cx="2015489" cy="954107"/>
          </a:xfrm>
          <a:prstGeom prst="rect">
            <a:avLst/>
          </a:prstGeom>
          <a:noFill/>
          <a:ln w="76200">
            <a:solidFill>
              <a:srgbClr val="FF0000"/>
            </a:solidFill>
          </a:ln>
        </p:spPr>
        <p:txBody>
          <a:bodyPr wrap="square" rtlCol="0">
            <a:spAutoFit/>
          </a:bodyPr>
          <a:lstStyle/>
          <a:p>
            <a:r>
              <a:rPr lang="en-US" sz="1400" dirty="0">
                <a:ln w="0"/>
                <a:effectLst>
                  <a:outerShdw blurRad="38100" dist="19050" dir="2700000" algn="tl" rotWithShape="0">
                    <a:schemeClr val="dk1">
                      <a:alpha val="40000"/>
                    </a:schemeClr>
                  </a:outerShdw>
                </a:effectLst>
              </a:rPr>
              <a:t>TOP </a:t>
            </a:r>
            <a:r>
              <a:rPr lang="en-US" sz="1400" dirty="0" smtClean="0">
                <a:ln w="0"/>
                <a:effectLst>
                  <a:outerShdw blurRad="38100" dist="19050" dir="2700000" algn="tl" rotWithShape="0">
                    <a:schemeClr val="dk1">
                      <a:alpha val="40000"/>
                    </a:schemeClr>
                  </a:outerShdw>
                </a:effectLst>
              </a:rPr>
              <a:t>Discipline:</a:t>
            </a:r>
          </a:p>
          <a:p>
            <a:r>
              <a:rPr lang="en-US" sz="1400" dirty="0" smtClean="0">
                <a:ln w="0"/>
                <a:effectLst>
                  <a:outerShdw blurRad="38100" dist="19050" dir="2700000" algn="tl" rotWithShape="0">
                    <a:schemeClr val="dk1">
                      <a:alpha val="40000"/>
                    </a:schemeClr>
                  </a:outerShdw>
                </a:effectLst>
              </a:rPr>
              <a:t> “49” -  Interdisciplinary </a:t>
            </a:r>
            <a:r>
              <a:rPr lang="en-US" sz="1400" dirty="0">
                <a:ln w="0"/>
                <a:effectLst>
                  <a:outerShdw blurRad="38100" dist="19050" dir="2700000" algn="tl" rotWithShape="0">
                    <a:schemeClr val="dk1">
                      <a:alpha val="40000"/>
                    </a:schemeClr>
                  </a:outerShdw>
                </a:effectLst>
              </a:rPr>
              <a:t>Studies</a:t>
            </a:r>
          </a:p>
        </p:txBody>
      </p:sp>
    </p:spTree>
    <p:extLst>
      <p:ext uri="{BB962C8B-B14F-4D97-AF65-F5344CB8AC3E}">
        <p14:creationId xmlns:p14="http://schemas.microsoft.com/office/powerpoint/2010/main" val="20318733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8528" y="106444"/>
            <a:ext cx="8229600" cy="1219200"/>
          </a:xfrm>
        </p:spPr>
        <p:txBody>
          <a:bodyPr>
            <a:noAutofit/>
          </a:bodyPr>
          <a:lstStyle/>
          <a:p>
            <a:r>
              <a:rPr lang="en-US" sz="3600" b="1" dirty="0"/>
              <a:t>A Closer Look… </a:t>
            </a:r>
            <a:endParaRPr lang="en-US" sz="3600" dirty="0"/>
          </a:p>
        </p:txBody>
      </p:sp>
      <p:pic>
        <p:nvPicPr>
          <p:cNvPr id="6" name="Picture 2" descr="C:\Users\cwarner\AppData\Local\Microsoft\Windows\Temporary Internet Files\Content.IE5\WWAWSGQW\magnifying glas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345" y="253912"/>
            <a:ext cx="1186206" cy="9560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val="289996780"/>
              </p:ext>
            </p:extLst>
          </p:nvPr>
        </p:nvGraphicFramePr>
        <p:xfrm>
          <a:off x="354330" y="1209986"/>
          <a:ext cx="11487150" cy="5465133"/>
        </p:xfrm>
        <a:graphic>
          <a:graphicData uri="http://schemas.openxmlformats.org/drawingml/2006/table">
            <a:tbl>
              <a:tblPr firstRow="1" bandRow="1">
                <a:tableStyleId>{5940675A-B579-460E-94D1-54222C63F5DA}</a:tableStyleId>
              </a:tblPr>
              <a:tblGrid>
                <a:gridCol w="4654277">
                  <a:extLst>
                    <a:ext uri="{9D8B030D-6E8A-4147-A177-3AD203B41FA5}">
                      <a16:colId xmlns:a16="http://schemas.microsoft.com/office/drawing/2014/main" val="20000"/>
                    </a:ext>
                  </a:extLst>
                </a:gridCol>
                <a:gridCol w="6832873">
                  <a:extLst>
                    <a:ext uri="{9D8B030D-6E8A-4147-A177-3AD203B41FA5}">
                      <a16:colId xmlns:a16="http://schemas.microsoft.com/office/drawing/2014/main" val="20001"/>
                    </a:ext>
                  </a:extLst>
                </a:gridCol>
              </a:tblGrid>
              <a:tr h="647129">
                <a:tc>
                  <a:txBody>
                    <a:bodyPr/>
                    <a:lstStyle/>
                    <a:p>
                      <a:pPr algn="l"/>
                      <a:r>
                        <a:rPr lang="en-US" sz="1800" b="1" dirty="0" smtClean="0"/>
                        <a:t>Noncredit Category</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t>IMMIGRANT EDUCATION</a:t>
                      </a: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extLst>
                  <a:ext uri="{0D108BD9-81ED-4DB2-BD59-A6C34878D82A}">
                    <a16:rowId xmlns:a16="http://schemas.microsoft.com/office/drawing/2014/main" val="10000"/>
                  </a:ext>
                </a:extLst>
              </a:tr>
              <a:tr h="2343913">
                <a:tc>
                  <a:txBody>
                    <a:bodyPr/>
                    <a:lstStyle/>
                    <a:p>
                      <a:pPr algn="l"/>
                      <a:r>
                        <a:rPr lang="en-US" sz="2400" b="1" dirty="0" smtClean="0"/>
                        <a:t>Description </a:t>
                      </a:r>
                      <a:endParaRPr lang="en-US" sz="2400" b="1" dirty="0"/>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smtClean="0"/>
                        <a:t>Designed for immigrants eligible for educational services in citizenship, ESL, and workforce preparation courses in the basic skills of speaking, listening, reading, writing, mathematics, decision-making and problem-solving skills, and other classes required for preparation to participate in job-specific technical writing. Instructional courses and programs should support the intent of the Immigrant Workforce Preparation Act. </a:t>
                      </a:r>
                      <a:r>
                        <a:rPr lang="en-US" sz="1800" b="0" i="0" u="none" strike="noStrike" kern="1200" baseline="0" dirty="0" smtClean="0">
                          <a:solidFill>
                            <a:schemeClr val="tx1"/>
                          </a:solidFill>
                          <a:latin typeface="+mn-lt"/>
                          <a:ea typeface="+mn-ea"/>
                          <a:cs typeface="+mn-cs"/>
                        </a:rPr>
                        <a:t>	</a:t>
                      </a:r>
                    </a:p>
                  </a:txBody>
                  <a:tcPr/>
                </a:tc>
                <a:extLst>
                  <a:ext uri="{0D108BD9-81ED-4DB2-BD59-A6C34878D82A}">
                    <a16:rowId xmlns:a16="http://schemas.microsoft.com/office/drawing/2014/main" val="10001"/>
                  </a:ext>
                </a:extLst>
              </a:tr>
              <a:tr h="926917">
                <a:tc>
                  <a:txBody>
                    <a:bodyPr/>
                    <a:lstStyle/>
                    <a:p>
                      <a:pPr algn="l"/>
                      <a:r>
                        <a:rPr lang="en-US" sz="2000" b="1" dirty="0" smtClean="0"/>
                        <a:t>Course Noncredit Category</a:t>
                      </a:r>
                      <a:r>
                        <a:rPr lang="en-US" sz="2000" b="1" baseline="0" dirty="0" smtClean="0"/>
                        <a:t> </a:t>
                      </a:r>
                    </a:p>
                    <a:p>
                      <a:pPr algn="l"/>
                      <a:r>
                        <a:rPr lang="en-US" sz="2000" b="1" dirty="0" smtClean="0"/>
                        <a:t>(MIS Data Element Code)</a:t>
                      </a:r>
                      <a:endParaRPr lang="en-US" sz="20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t>CB22 = B</a:t>
                      </a:r>
                    </a:p>
                  </a:txBody>
                  <a:tcPr anchor="ctr"/>
                </a:tc>
                <a:extLst>
                  <a:ext uri="{0D108BD9-81ED-4DB2-BD59-A6C34878D82A}">
                    <a16:rowId xmlns:a16="http://schemas.microsoft.com/office/drawing/2014/main" val="10002"/>
                  </a:ext>
                </a:extLst>
              </a:tr>
              <a:tr h="1547174">
                <a:tc>
                  <a:txBody>
                    <a:bodyPr/>
                    <a:lstStyle/>
                    <a:p>
                      <a:pPr algn="l"/>
                      <a:r>
                        <a:rPr lang="en-US" sz="2000" b="1" dirty="0" smtClean="0">
                          <a:solidFill>
                            <a:schemeClr val="tx1"/>
                          </a:solidFill>
                        </a:rPr>
                        <a:t>Valid T.O.P.</a:t>
                      </a:r>
                      <a:r>
                        <a:rPr lang="en-US" sz="2000" b="1" baseline="0" dirty="0" smtClean="0">
                          <a:solidFill>
                            <a:schemeClr val="tx1"/>
                          </a:solidFill>
                        </a:rPr>
                        <a:t> Codes </a:t>
                      </a:r>
                    </a:p>
                    <a:p>
                      <a:pPr algn="l"/>
                      <a:r>
                        <a:rPr lang="en-US" sz="2000" b="1" baseline="0" dirty="0" smtClean="0">
                          <a:solidFill>
                            <a:schemeClr val="tx1"/>
                          </a:solidFill>
                        </a:rPr>
                        <a:t>(Taxonomy of Programs)</a:t>
                      </a:r>
                      <a:endParaRPr lang="en-US" sz="2000" b="1" dirty="0">
                        <a:solidFill>
                          <a:schemeClr val="tx1"/>
                        </a:solidFill>
                      </a:endParaRPr>
                    </a:p>
                  </a:txBody>
                  <a:tcPr anchor="ctr"/>
                </a:tc>
                <a:tc>
                  <a:txBody>
                    <a:bodyPr/>
                    <a:lstStyle/>
                    <a:p>
                      <a:r>
                        <a:rPr lang="en-US" sz="1800" b="0" i="0" u="none" strike="noStrike" kern="1200" baseline="0" dirty="0" smtClean="0">
                          <a:solidFill>
                            <a:schemeClr val="tx1"/>
                          </a:solidFill>
                          <a:latin typeface="+mn-lt"/>
                          <a:ea typeface="+mn-ea"/>
                          <a:cs typeface="+mn-cs"/>
                        </a:rPr>
                        <a:t>2201.20; 2205.00; 2207.00; </a:t>
                      </a:r>
                    </a:p>
                    <a:p>
                      <a:endParaRPr lang="en-US" sz="1800" b="0" i="0" u="none" strike="noStrike" kern="1200" baseline="0" dirty="0" smtClean="0">
                        <a:solidFill>
                          <a:schemeClr val="tx1"/>
                        </a:solidFill>
                        <a:latin typeface="+mn-lt"/>
                        <a:ea typeface="+mn-ea"/>
                        <a:cs typeface="+mn-cs"/>
                      </a:endParaRPr>
                    </a:p>
                    <a:p>
                      <a:r>
                        <a:rPr lang="en-US" sz="1800" b="0" i="0" u="none" strike="noStrike" kern="1200" baseline="0" dirty="0" smtClean="0">
                          <a:solidFill>
                            <a:schemeClr val="tx1"/>
                          </a:solidFill>
                          <a:latin typeface="+mn-lt"/>
                          <a:ea typeface="+mn-ea"/>
                          <a:cs typeface="+mn-cs"/>
                        </a:rPr>
                        <a:t>4930.90</a:t>
                      </a:r>
                    </a:p>
                  </a:txBody>
                  <a:tcPr anchor="ctr"/>
                </a:tc>
                <a:extLst>
                  <a:ext uri="{0D108BD9-81ED-4DB2-BD59-A6C34878D82A}">
                    <a16:rowId xmlns:a16="http://schemas.microsoft.com/office/drawing/2014/main" val="10003"/>
                  </a:ext>
                </a:extLst>
              </a:tr>
            </a:tbl>
          </a:graphicData>
        </a:graphic>
      </p:graphicFrame>
      <p:sp>
        <p:nvSpPr>
          <p:cNvPr id="5" name="Right Brace 4"/>
          <p:cNvSpPr/>
          <p:nvPr/>
        </p:nvSpPr>
        <p:spPr>
          <a:xfrm>
            <a:off x="8000824" y="5179755"/>
            <a:ext cx="1268906" cy="1348740"/>
          </a:xfrm>
          <a:prstGeom prst="rightBrace">
            <a:avLst/>
          </a:prstGeom>
          <a:ln w="7620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b="1">
              <a:ln w="76200">
                <a:solidFill>
                  <a:schemeClr val="accent2"/>
                </a:solidFill>
                <a:prstDash val="solid"/>
              </a:ln>
              <a:solidFill>
                <a:schemeClr val="accent2">
                  <a:lumMod val="40000"/>
                  <a:lumOff val="60000"/>
                </a:schemeClr>
              </a:solidFill>
            </a:endParaRPr>
          </a:p>
        </p:txBody>
      </p:sp>
      <p:sp>
        <p:nvSpPr>
          <p:cNvPr id="8" name="TextBox 7"/>
          <p:cNvSpPr txBox="1"/>
          <p:nvPr/>
        </p:nvSpPr>
        <p:spPr>
          <a:xfrm>
            <a:off x="9368790" y="5377071"/>
            <a:ext cx="2373630" cy="954107"/>
          </a:xfrm>
          <a:prstGeom prst="rect">
            <a:avLst/>
          </a:prstGeom>
          <a:noFill/>
          <a:ln w="76200">
            <a:solidFill>
              <a:srgbClr val="FF0000"/>
            </a:solidFill>
          </a:ln>
        </p:spPr>
        <p:txBody>
          <a:bodyPr wrap="square" rtlCol="0">
            <a:spAutoFit/>
          </a:bodyPr>
          <a:lstStyle/>
          <a:p>
            <a:r>
              <a:rPr lang="en-US" sz="1400" b="1" dirty="0" smtClean="0">
                <a:ln w="0"/>
              </a:rPr>
              <a:t>TOP Discipline:</a:t>
            </a:r>
          </a:p>
          <a:p>
            <a:r>
              <a:rPr lang="en-US" sz="1400" b="1" dirty="0" smtClean="0">
                <a:ln w="0"/>
              </a:rPr>
              <a:t>“22” – Social Sciences, </a:t>
            </a:r>
          </a:p>
          <a:p>
            <a:r>
              <a:rPr lang="en-US" sz="1400" b="1" dirty="0" smtClean="0">
                <a:ln w="0"/>
              </a:rPr>
              <a:t>“49” - Interdisciplinary </a:t>
            </a:r>
            <a:r>
              <a:rPr lang="en-US" sz="1400" b="1" dirty="0">
                <a:ln w="0"/>
              </a:rPr>
              <a:t>Studies</a:t>
            </a:r>
          </a:p>
        </p:txBody>
      </p:sp>
      <p:pic>
        <p:nvPicPr>
          <p:cNvPr id="3" name="Picture 2"/>
          <p:cNvPicPr>
            <a:picLocks noChangeAspect="1"/>
          </p:cNvPicPr>
          <p:nvPr/>
        </p:nvPicPr>
        <p:blipFill>
          <a:blip r:embed="rId4"/>
          <a:stretch>
            <a:fillRect/>
          </a:stretch>
        </p:blipFill>
        <p:spPr>
          <a:xfrm>
            <a:off x="2697479" y="2429186"/>
            <a:ext cx="1672919" cy="13199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773892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887730"/>
          </a:xfrm>
        </p:spPr>
        <p:txBody>
          <a:bodyPr>
            <a:noAutofit/>
          </a:bodyPr>
          <a:lstStyle/>
          <a:p>
            <a:r>
              <a:rPr lang="en-US" sz="3600" b="1" dirty="0"/>
              <a:t>A Closer Look… </a:t>
            </a:r>
            <a:endParaRPr lang="en-US" sz="3600" dirty="0"/>
          </a:p>
        </p:txBody>
      </p:sp>
      <p:pic>
        <p:nvPicPr>
          <p:cNvPr id="6" name="Picture 2" descr="C:\Users\cwarner\AppData\Local\Microsoft\Windows\Temporary Internet Files\Content.IE5\WWAWSGQW\magnifying glas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222" y="152400"/>
            <a:ext cx="1113934" cy="1143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val="951185384"/>
              </p:ext>
            </p:extLst>
          </p:nvPr>
        </p:nvGraphicFramePr>
        <p:xfrm>
          <a:off x="347222" y="1129785"/>
          <a:ext cx="11482827" cy="5659518"/>
        </p:xfrm>
        <a:graphic>
          <a:graphicData uri="http://schemas.openxmlformats.org/drawingml/2006/table">
            <a:tbl>
              <a:tblPr firstRow="1" bandRow="1">
                <a:tableStyleId>{5940675A-B579-460E-94D1-54222C63F5DA}</a:tableStyleId>
              </a:tblPr>
              <a:tblGrid>
                <a:gridCol w="4652526">
                  <a:extLst>
                    <a:ext uri="{9D8B030D-6E8A-4147-A177-3AD203B41FA5}">
                      <a16:colId xmlns:a16="http://schemas.microsoft.com/office/drawing/2014/main" val="20000"/>
                    </a:ext>
                  </a:extLst>
                </a:gridCol>
                <a:gridCol w="6830301">
                  <a:extLst>
                    <a:ext uri="{9D8B030D-6E8A-4147-A177-3AD203B41FA5}">
                      <a16:colId xmlns:a16="http://schemas.microsoft.com/office/drawing/2014/main" val="20001"/>
                    </a:ext>
                  </a:extLst>
                </a:gridCol>
              </a:tblGrid>
              <a:tr h="606555">
                <a:tc>
                  <a:txBody>
                    <a:bodyPr/>
                    <a:lstStyle/>
                    <a:p>
                      <a:pPr algn="l"/>
                      <a:r>
                        <a:rPr lang="en-US" sz="1800" b="1" dirty="0" smtClean="0"/>
                        <a:t>Noncredit Category</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t>ELEMENTARY AND</a:t>
                      </a:r>
                      <a:r>
                        <a:rPr lang="en-US" sz="2000" b="1" baseline="0" dirty="0" smtClean="0"/>
                        <a:t> SECONDARY BASIC SKILLS</a:t>
                      </a:r>
                      <a:endParaRPr lang="en-US" sz="2000" b="1" dirty="0" smtClean="0"/>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extLst>
                  <a:ext uri="{0D108BD9-81ED-4DB2-BD59-A6C34878D82A}">
                    <a16:rowId xmlns:a16="http://schemas.microsoft.com/office/drawing/2014/main" val="10000"/>
                  </a:ext>
                </a:extLst>
              </a:tr>
              <a:tr h="2775320">
                <a:tc>
                  <a:txBody>
                    <a:bodyPr/>
                    <a:lstStyle/>
                    <a:p>
                      <a:pPr algn="l"/>
                      <a:r>
                        <a:rPr lang="en-US" sz="2800" b="1" dirty="0" smtClean="0"/>
                        <a:t>Description </a:t>
                      </a:r>
                      <a:endParaRPr lang="en-US" sz="2800" b="1" dirty="0"/>
                    </a:p>
                  </a:txBody>
                  <a:tcPr anchor="ctr"/>
                </a:tc>
                <a:tc>
                  <a:txBody>
                    <a:bodyPr/>
                    <a:lstStyle/>
                    <a:p>
                      <a:pPr algn="l"/>
                      <a:r>
                        <a:rPr lang="en-US" sz="1800" b="1" dirty="0" smtClean="0"/>
                        <a:t>Elementary and Secondary Basic Skills </a:t>
                      </a:r>
                      <a:r>
                        <a:rPr lang="en-US" sz="1800" dirty="0" smtClean="0"/>
                        <a:t>includes basic skills academic courses in reading, mathematics, and language arts. Basic skills courses provide instruction for individuals in elementary and secondary-level reading, writing, computation and problem-solving skills in order to assist them in achieving their academic, career, and personal goals. Elementary-level coursework addresses the content and proficiencies at levels through the eighth grade. Secondary-level coursework focuses on the content and proficiencies at levels through the twelfth grade and may incorporate the high school diploma. </a:t>
                      </a:r>
                      <a:r>
                        <a:rPr lang="en-US" sz="1800" b="0" i="0" u="none" strike="noStrike" kern="1200" baseline="0" dirty="0" smtClean="0">
                          <a:solidFill>
                            <a:schemeClr val="tx1"/>
                          </a:solidFill>
                          <a:latin typeface="+mn-lt"/>
                          <a:ea typeface="+mn-ea"/>
                          <a:cs typeface="+mn-cs"/>
                        </a:rPr>
                        <a:t>	</a:t>
                      </a:r>
                    </a:p>
                  </a:txBody>
                  <a:tcPr/>
                </a:tc>
                <a:extLst>
                  <a:ext uri="{0D108BD9-81ED-4DB2-BD59-A6C34878D82A}">
                    <a16:rowId xmlns:a16="http://schemas.microsoft.com/office/drawing/2014/main" val="10001"/>
                  </a:ext>
                </a:extLst>
              </a:tr>
              <a:tr h="868802">
                <a:tc>
                  <a:txBody>
                    <a:bodyPr/>
                    <a:lstStyle/>
                    <a:p>
                      <a:pPr algn="l"/>
                      <a:r>
                        <a:rPr lang="en-US" sz="2000" b="1" dirty="0" smtClean="0"/>
                        <a:t>Course Noncredit Category</a:t>
                      </a:r>
                      <a:r>
                        <a:rPr lang="en-US" sz="2000" b="1" baseline="0" dirty="0" smtClean="0"/>
                        <a:t> </a:t>
                      </a:r>
                    </a:p>
                    <a:p>
                      <a:pPr algn="l"/>
                      <a:r>
                        <a:rPr lang="en-US" sz="2000" b="1" dirty="0" smtClean="0"/>
                        <a:t>(MIS Data Element Code)</a:t>
                      </a:r>
                      <a:endParaRPr lang="en-US" sz="20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t>CB22 = C</a:t>
                      </a:r>
                    </a:p>
                  </a:txBody>
                  <a:tcPr anchor="ctr"/>
                </a:tc>
                <a:extLst>
                  <a:ext uri="{0D108BD9-81ED-4DB2-BD59-A6C34878D82A}">
                    <a16:rowId xmlns:a16="http://schemas.microsoft.com/office/drawing/2014/main" val="10002"/>
                  </a:ext>
                </a:extLst>
              </a:tr>
              <a:tr h="1349521">
                <a:tc>
                  <a:txBody>
                    <a:bodyPr/>
                    <a:lstStyle/>
                    <a:p>
                      <a:pPr algn="l"/>
                      <a:r>
                        <a:rPr lang="en-US" sz="2400" b="1" dirty="0" smtClean="0">
                          <a:solidFill>
                            <a:schemeClr val="tx1"/>
                          </a:solidFill>
                        </a:rPr>
                        <a:t>Valid T.O.P.</a:t>
                      </a:r>
                      <a:r>
                        <a:rPr lang="en-US" sz="2400" b="1" baseline="0" dirty="0" smtClean="0">
                          <a:solidFill>
                            <a:schemeClr val="tx1"/>
                          </a:solidFill>
                        </a:rPr>
                        <a:t> Codes </a:t>
                      </a:r>
                    </a:p>
                    <a:p>
                      <a:pPr algn="l"/>
                      <a:r>
                        <a:rPr lang="en-US" sz="2400" b="1" baseline="0" dirty="0" smtClean="0">
                          <a:solidFill>
                            <a:schemeClr val="tx1"/>
                          </a:solidFill>
                        </a:rPr>
                        <a:t>(Taxonomy of Programs)</a:t>
                      </a:r>
                      <a:endParaRPr lang="en-US" sz="2400" b="1" dirty="0">
                        <a:solidFill>
                          <a:schemeClr val="tx1"/>
                        </a:solidFill>
                      </a:endParaRPr>
                    </a:p>
                  </a:txBody>
                  <a:tcPr anchor="ctr"/>
                </a:tc>
                <a:tc>
                  <a:txBody>
                    <a:bodyPr/>
                    <a:lstStyle/>
                    <a:p>
                      <a:pPr algn="l"/>
                      <a:r>
                        <a:rPr lang="en-US" sz="1400" b="1" dirty="0" smtClean="0">
                          <a:solidFill>
                            <a:schemeClr val="tx1"/>
                          </a:solidFill>
                        </a:rPr>
                        <a:t>1501.00,</a:t>
                      </a:r>
                      <a:r>
                        <a:rPr lang="en-US" sz="1400" b="1" baseline="0" dirty="0" smtClean="0">
                          <a:solidFill>
                            <a:schemeClr val="tx1"/>
                          </a:solidFill>
                        </a:rPr>
                        <a:t>  1520.00, </a:t>
                      </a:r>
                    </a:p>
                    <a:p>
                      <a:pPr algn="l"/>
                      <a:r>
                        <a:rPr lang="en-US" sz="1400" b="1" baseline="0" dirty="0" smtClean="0">
                          <a:solidFill>
                            <a:schemeClr val="tx1"/>
                          </a:solidFill>
                        </a:rPr>
                        <a:t>1701.00,  1702.00, </a:t>
                      </a:r>
                    </a:p>
                    <a:p>
                      <a:pPr algn="l"/>
                      <a:endParaRPr lang="en-US" sz="1400" b="1" baseline="0" dirty="0" smtClean="0">
                        <a:solidFill>
                          <a:schemeClr val="tx1"/>
                        </a:solidFill>
                      </a:endParaRPr>
                    </a:p>
                    <a:p>
                      <a:pPr algn="l"/>
                      <a:r>
                        <a:rPr lang="en-US" sz="1400" b="1" baseline="0" dirty="0" smtClean="0">
                          <a:solidFill>
                            <a:schemeClr val="tx1"/>
                          </a:solidFill>
                        </a:rPr>
                        <a:t>4930.09,  4930.14,  4930.30, 4930.31,  4930.32,  </a:t>
                      </a:r>
                    </a:p>
                    <a:p>
                      <a:pPr algn="l"/>
                      <a:r>
                        <a:rPr lang="en-US" sz="1400" b="1" baseline="0" dirty="0" smtClean="0">
                          <a:solidFill>
                            <a:schemeClr val="tx1"/>
                          </a:solidFill>
                        </a:rPr>
                        <a:t>4930.33,  4930.60,  4930.60</a:t>
                      </a:r>
                    </a:p>
                  </a:txBody>
                  <a:tcPr/>
                </a:tc>
                <a:extLst>
                  <a:ext uri="{0D108BD9-81ED-4DB2-BD59-A6C34878D82A}">
                    <a16:rowId xmlns:a16="http://schemas.microsoft.com/office/drawing/2014/main" val="10003"/>
                  </a:ext>
                </a:extLst>
              </a:tr>
            </a:tbl>
          </a:graphicData>
        </a:graphic>
      </p:graphicFrame>
      <p:sp>
        <p:nvSpPr>
          <p:cNvPr id="5" name="Right Brace 4"/>
          <p:cNvSpPr/>
          <p:nvPr/>
        </p:nvSpPr>
        <p:spPr>
          <a:xfrm>
            <a:off x="8782050" y="5439585"/>
            <a:ext cx="544830" cy="1323439"/>
          </a:xfrm>
          <a:prstGeom prst="rightBrace">
            <a:avLst/>
          </a:prstGeom>
          <a:ln w="7620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b="1">
              <a:ln w="76200">
                <a:solidFill>
                  <a:schemeClr val="accent2"/>
                </a:solidFill>
                <a:prstDash val="solid"/>
              </a:ln>
              <a:solidFill>
                <a:schemeClr val="accent2">
                  <a:lumMod val="40000"/>
                  <a:lumOff val="60000"/>
                </a:schemeClr>
              </a:solidFill>
            </a:endParaRPr>
          </a:p>
        </p:txBody>
      </p:sp>
      <p:sp>
        <p:nvSpPr>
          <p:cNvPr id="8" name="TextBox 7"/>
          <p:cNvSpPr txBox="1"/>
          <p:nvPr/>
        </p:nvSpPr>
        <p:spPr>
          <a:xfrm>
            <a:off x="9429750" y="5439585"/>
            <a:ext cx="2400299" cy="1323439"/>
          </a:xfrm>
          <a:prstGeom prst="rect">
            <a:avLst/>
          </a:prstGeom>
          <a:noFill/>
          <a:ln w="76200">
            <a:solidFill>
              <a:srgbClr val="FF0000"/>
            </a:solidFill>
          </a:ln>
        </p:spPr>
        <p:txBody>
          <a:bodyPr wrap="square" rtlCol="0">
            <a:spAutoFit/>
          </a:bodyPr>
          <a:lstStyle/>
          <a:p>
            <a:r>
              <a:rPr lang="en-US" sz="1600" b="1" dirty="0" smtClean="0">
                <a:ln w="0"/>
              </a:rPr>
              <a:t>“15” – Humanities, </a:t>
            </a:r>
          </a:p>
          <a:p>
            <a:r>
              <a:rPr lang="en-US" sz="1600" b="1" dirty="0" smtClean="0">
                <a:ln w="0"/>
              </a:rPr>
              <a:t>“17” – Mathematics</a:t>
            </a:r>
          </a:p>
          <a:p>
            <a:r>
              <a:rPr lang="en-US" sz="1600" b="1" dirty="0" smtClean="0">
                <a:ln w="0"/>
              </a:rPr>
              <a:t>“49” -Interdisciplinary Studies</a:t>
            </a:r>
            <a:endParaRPr lang="en-US" sz="1600" b="1" dirty="0">
              <a:ln w="0"/>
            </a:endParaRPr>
          </a:p>
        </p:txBody>
      </p:sp>
    </p:spTree>
    <p:extLst>
      <p:ext uri="{BB962C8B-B14F-4D97-AF65-F5344CB8AC3E}">
        <p14:creationId xmlns:p14="http://schemas.microsoft.com/office/powerpoint/2010/main" val="8388039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1219200"/>
          </a:xfrm>
        </p:spPr>
        <p:txBody>
          <a:bodyPr>
            <a:noAutofit/>
          </a:bodyPr>
          <a:lstStyle/>
          <a:p>
            <a:r>
              <a:rPr lang="en-US" sz="3600" b="1" dirty="0"/>
              <a:t>A Closer Look… </a:t>
            </a:r>
            <a:endParaRPr lang="en-US" sz="3600" dirty="0"/>
          </a:p>
        </p:txBody>
      </p:sp>
      <p:pic>
        <p:nvPicPr>
          <p:cNvPr id="6" name="Picture 2" descr="C:\Users\cwarner\AppData\Local\Microsoft\Windows\Temporary Internet Files\Content.IE5\WWAWSGQW\magnifying glas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032" y="152400"/>
            <a:ext cx="809134" cy="1143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426603159"/>
              </p:ext>
            </p:extLst>
          </p:nvPr>
        </p:nvGraphicFramePr>
        <p:xfrm>
          <a:off x="388620" y="1371600"/>
          <a:ext cx="11521440" cy="4819841"/>
        </p:xfrm>
        <a:graphic>
          <a:graphicData uri="http://schemas.openxmlformats.org/drawingml/2006/table">
            <a:tbl>
              <a:tblPr firstRow="1" bandRow="1">
                <a:tableStyleId>{5940675A-B579-460E-94D1-54222C63F5DA}</a:tableStyleId>
              </a:tblPr>
              <a:tblGrid>
                <a:gridCol w="4670414">
                  <a:extLst>
                    <a:ext uri="{9D8B030D-6E8A-4147-A177-3AD203B41FA5}">
                      <a16:colId xmlns:a16="http://schemas.microsoft.com/office/drawing/2014/main" val="20000"/>
                    </a:ext>
                  </a:extLst>
                </a:gridCol>
                <a:gridCol w="6851026">
                  <a:extLst>
                    <a:ext uri="{9D8B030D-6E8A-4147-A177-3AD203B41FA5}">
                      <a16:colId xmlns:a16="http://schemas.microsoft.com/office/drawing/2014/main" val="20001"/>
                    </a:ext>
                  </a:extLst>
                </a:gridCol>
              </a:tblGrid>
              <a:tr h="701567">
                <a:tc>
                  <a:txBody>
                    <a:bodyPr/>
                    <a:lstStyle/>
                    <a:p>
                      <a:pPr marL="0" marR="0">
                        <a:lnSpc>
                          <a:spcPct val="115000"/>
                        </a:lnSpc>
                        <a:spcBef>
                          <a:spcPts val="0"/>
                        </a:spcBef>
                        <a:spcAft>
                          <a:spcPts val="1000"/>
                        </a:spcAft>
                      </a:pPr>
                      <a:r>
                        <a:rPr lang="en-US" sz="1800" b="1" dirty="0" smtClean="0">
                          <a:effectLst/>
                        </a:rPr>
                        <a:t>Noncredit Category</a:t>
                      </a:r>
                      <a:endParaRPr lang="en-US" sz="1800" b="1" dirty="0">
                        <a:effectLst/>
                        <a:latin typeface="Calibri"/>
                        <a:ea typeface="Calibri"/>
                        <a:cs typeface="Times New Roman"/>
                      </a:endParaRPr>
                    </a:p>
                  </a:txBody>
                  <a:tcPr marL="83691" marR="83691" marT="41845" marB="41845" anchor="ctr"/>
                </a:tc>
                <a:tc>
                  <a:txBody>
                    <a:bodyPr/>
                    <a:lstStyle/>
                    <a:p>
                      <a:pPr marL="0" marR="0" algn="ctr">
                        <a:lnSpc>
                          <a:spcPct val="115000"/>
                        </a:lnSpc>
                        <a:spcBef>
                          <a:spcPts val="0"/>
                        </a:spcBef>
                        <a:spcAft>
                          <a:spcPts val="1000"/>
                        </a:spcAft>
                      </a:pPr>
                      <a:r>
                        <a:rPr lang="en-US" sz="2800" b="1" dirty="0" smtClean="0">
                          <a:effectLst/>
                        </a:rPr>
                        <a:t>HEALTH AND SAFETY</a:t>
                      </a:r>
                      <a:endParaRPr lang="en-US" sz="2800" b="1" dirty="0">
                        <a:effectLst/>
                        <a:latin typeface="Calibri"/>
                        <a:ea typeface="Calibri"/>
                        <a:cs typeface="Times New Roman"/>
                      </a:endParaRPr>
                    </a:p>
                  </a:txBody>
                  <a:tcPr marL="83691" marR="83691" marT="41845" marB="41845"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extLst>
                  <a:ext uri="{0D108BD9-81ED-4DB2-BD59-A6C34878D82A}">
                    <a16:rowId xmlns:a16="http://schemas.microsoft.com/office/drawing/2014/main" val="10000"/>
                  </a:ext>
                </a:extLst>
              </a:tr>
              <a:tr h="2064493">
                <a:tc>
                  <a:txBody>
                    <a:bodyPr/>
                    <a:lstStyle/>
                    <a:p>
                      <a:pPr marL="0" marR="0">
                        <a:lnSpc>
                          <a:spcPct val="115000"/>
                        </a:lnSpc>
                        <a:spcBef>
                          <a:spcPts val="0"/>
                        </a:spcBef>
                        <a:spcAft>
                          <a:spcPts val="1000"/>
                        </a:spcAft>
                      </a:pPr>
                      <a:r>
                        <a:rPr lang="en-US" sz="2800" b="1" dirty="0">
                          <a:effectLst/>
                        </a:rPr>
                        <a:t>Description </a:t>
                      </a:r>
                      <a:endParaRPr lang="en-US" sz="2800" b="1" dirty="0">
                        <a:effectLst/>
                        <a:latin typeface="Calibri"/>
                        <a:ea typeface="Calibri"/>
                        <a:cs typeface="Times New Roman"/>
                      </a:endParaRPr>
                    </a:p>
                  </a:txBody>
                  <a:tcPr marL="83691" marR="83691" marT="41845" marB="41845" anchor="ctr"/>
                </a:tc>
                <a:tc>
                  <a:txBody>
                    <a:bodyPr/>
                    <a:lstStyle/>
                    <a:p>
                      <a:pPr marL="0" marR="0" lvl="0" indent="0" algn="l" defTabSz="914377" rtl="0" eaLnBrk="1" fontAlgn="auto" latinLnBrk="0" hangingPunct="1">
                        <a:lnSpc>
                          <a:spcPct val="115000"/>
                        </a:lnSpc>
                        <a:spcBef>
                          <a:spcPts val="0"/>
                        </a:spcBef>
                        <a:spcAft>
                          <a:spcPts val="1000"/>
                        </a:spcAft>
                        <a:buClrTx/>
                        <a:buSzTx/>
                        <a:buFontTx/>
                        <a:buNone/>
                        <a:tabLst/>
                        <a:defRPr/>
                      </a:pPr>
                      <a:r>
                        <a:rPr lang="en-US" sz="2000" dirty="0" smtClean="0"/>
                        <a:t>Lifelong education to promote health, safety, and the wellbeing of individuals, families, and communities. Courses and programs in health and safety provide colleges with the opportunities to network or partner with other public welfare and health organizations.  </a:t>
                      </a:r>
                      <a:endParaRPr lang="en-US" sz="2000" b="1" dirty="0">
                        <a:effectLst/>
                        <a:latin typeface="Calibri"/>
                        <a:ea typeface="Calibri"/>
                        <a:cs typeface="Times New Roman"/>
                      </a:endParaRPr>
                    </a:p>
                  </a:txBody>
                  <a:tcPr marL="83691" marR="83691" marT="41845" marB="41845"/>
                </a:tc>
                <a:extLst>
                  <a:ext uri="{0D108BD9-81ED-4DB2-BD59-A6C34878D82A}">
                    <a16:rowId xmlns:a16="http://schemas.microsoft.com/office/drawing/2014/main" val="10001"/>
                  </a:ext>
                </a:extLst>
              </a:tr>
              <a:tr h="872811">
                <a:tc>
                  <a:txBody>
                    <a:bodyPr/>
                    <a:lstStyle/>
                    <a:p>
                      <a:pPr algn="l"/>
                      <a:r>
                        <a:rPr lang="en-US" sz="2000" b="1" dirty="0" smtClean="0"/>
                        <a:t>Course Noncredit Category</a:t>
                      </a:r>
                      <a:r>
                        <a:rPr lang="en-US" sz="2000" b="1" baseline="0" dirty="0" smtClean="0"/>
                        <a:t> </a:t>
                      </a:r>
                    </a:p>
                    <a:p>
                      <a:pPr algn="l"/>
                      <a:r>
                        <a:rPr lang="en-US" sz="2000" b="1" dirty="0" smtClean="0"/>
                        <a:t>(MIS Data Element Code)</a:t>
                      </a:r>
                      <a:endParaRPr lang="en-US" sz="2000" b="1" dirty="0"/>
                    </a:p>
                  </a:txBody>
                  <a:tcPr marL="83691" marR="83691" marT="41845" marB="41845" anchor="ctr"/>
                </a:tc>
                <a:tc>
                  <a:txBody>
                    <a:bodyPr/>
                    <a:lstStyle/>
                    <a:p>
                      <a:pPr marL="0" marR="0" algn="ctr">
                        <a:lnSpc>
                          <a:spcPct val="115000"/>
                        </a:lnSpc>
                        <a:spcBef>
                          <a:spcPts val="0"/>
                        </a:spcBef>
                        <a:spcAft>
                          <a:spcPts val="1000"/>
                        </a:spcAft>
                      </a:pPr>
                      <a:r>
                        <a:rPr lang="en-US" sz="2400" b="1" dirty="0">
                          <a:effectLst/>
                        </a:rPr>
                        <a:t>CB22 = </a:t>
                      </a:r>
                      <a:r>
                        <a:rPr lang="en-US" sz="2400" b="1" dirty="0">
                          <a:effectLst/>
                          <a:latin typeface="Times New Roman" panose="02020603050405020304" pitchFamily="18" charset="0"/>
                          <a:cs typeface="Times New Roman" panose="02020603050405020304" pitchFamily="18" charset="0"/>
                        </a:rPr>
                        <a:t>D</a:t>
                      </a:r>
                      <a:endParaRPr lang="en-US" sz="2400" b="1" dirty="0">
                        <a:effectLst/>
                        <a:latin typeface="Times New Roman" panose="02020603050405020304" pitchFamily="18" charset="0"/>
                        <a:ea typeface="Calibri"/>
                        <a:cs typeface="Times New Roman" panose="02020603050405020304" pitchFamily="18" charset="0"/>
                      </a:endParaRPr>
                    </a:p>
                  </a:txBody>
                  <a:tcPr marL="83691" marR="83691" marT="41845" marB="41845" anchor="ctr"/>
                </a:tc>
                <a:extLst>
                  <a:ext uri="{0D108BD9-81ED-4DB2-BD59-A6C34878D82A}">
                    <a16:rowId xmlns:a16="http://schemas.microsoft.com/office/drawing/2014/main" val="10002"/>
                  </a:ext>
                </a:extLst>
              </a:tr>
              <a:tr h="1103763">
                <a:tc>
                  <a:txBody>
                    <a:bodyPr/>
                    <a:lstStyle/>
                    <a:p>
                      <a:pPr marL="0" marR="0">
                        <a:lnSpc>
                          <a:spcPct val="100000"/>
                        </a:lnSpc>
                        <a:spcBef>
                          <a:spcPts val="0"/>
                        </a:spcBef>
                        <a:spcAft>
                          <a:spcPts val="0"/>
                        </a:spcAft>
                      </a:pPr>
                      <a:r>
                        <a:rPr lang="en-US" sz="2400" b="1" dirty="0">
                          <a:effectLst/>
                        </a:rPr>
                        <a:t>Valid T.O.P. Codes </a:t>
                      </a:r>
                    </a:p>
                    <a:p>
                      <a:pPr marL="0" marR="0">
                        <a:lnSpc>
                          <a:spcPct val="115000"/>
                        </a:lnSpc>
                        <a:spcBef>
                          <a:spcPts val="0"/>
                        </a:spcBef>
                        <a:spcAft>
                          <a:spcPts val="1000"/>
                        </a:spcAft>
                      </a:pPr>
                      <a:r>
                        <a:rPr lang="en-US" sz="2400" b="1" dirty="0" smtClean="0">
                          <a:effectLst/>
                        </a:rPr>
                        <a:t>(Taxonomy </a:t>
                      </a:r>
                      <a:r>
                        <a:rPr lang="en-US" sz="2400" b="1" dirty="0">
                          <a:effectLst/>
                        </a:rPr>
                        <a:t>of Programs)</a:t>
                      </a:r>
                      <a:endParaRPr lang="en-US" sz="2400" b="1" dirty="0">
                        <a:effectLst/>
                        <a:latin typeface="Calibri"/>
                        <a:ea typeface="Calibri"/>
                        <a:cs typeface="Times New Roman"/>
                      </a:endParaRPr>
                    </a:p>
                  </a:txBody>
                  <a:tcPr marL="83691" marR="83691" marT="41845" marB="41845" anchor="ctr"/>
                </a:tc>
                <a:tc>
                  <a:txBody>
                    <a:bodyPr/>
                    <a:lstStyle/>
                    <a:p>
                      <a:r>
                        <a:rPr lang="en-US" sz="1800" b="0" i="0" u="none" strike="noStrike" kern="1200" baseline="0" dirty="0" smtClean="0">
                          <a:solidFill>
                            <a:schemeClr val="tx1"/>
                          </a:solidFill>
                          <a:latin typeface="+mn-lt"/>
                          <a:ea typeface="+mn-ea"/>
                          <a:cs typeface="+mn-cs"/>
                        </a:rPr>
                        <a:t>0835.10; 0835.70; 0835.80; </a:t>
                      </a:r>
                    </a:p>
                    <a:p>
                      <a:r>
                        <a:rPr lang="en-US" sz="1800" b="0" i="0" u="none" strike="noStrike" kern="1200" baseline="0" dirty="0" smtClean="0">
                          <a:solidFill>
                            <a:schemeClr val="tx1"/>
                          </a:solidFill>
                          <a:latin typeface="+mn-lt"/>
                          <a:ea typeface="+mn-ea"/>
                          <a:cs typeface="+mn-cs"/>
                        </a:rPr>
                        <a:t>0837.00; 0899.00; </a:t>
                      </a:r>
                    </a:p>
                    <a:p>
                      <a:endParaRPr lang="en-US" sz="1800" b="0" i="0" u="none" strike="noStrike" kern="1200" baseline="0" dirty="0" smtClean="0">
                        <a:solidFill>
                          <a:schemeClr val="tx1"/>
                        </a:solidFill>
                        <a:latin typeface="+mn-lt"/>
                        <a:ea typeface="+mn-ea"/>
                        <a:cs typeface="+mn-cs"/>
                      </a:endParaRPr>
                    </a:p>
                    <a:p>
                      <a:r>
                        <a:rPr lang="en-US" sz="1800" b="0" i="0" u="none" strike="noStrike" kern="1200" baseline="0" dirty="0" smtClean="0">
                          <a:solidFill>
                            <a:schemeClr val="tx1"/>
                          </a:solidFill>
                          <a:latin typeface="+mn-lt"/>
                          <a:ea typeface="+mn-ea"/>
                          <a:cs typeface="+mn-cs"/>
                        </a:rPr>
                        <a:t>1299.00 	</a:t>
                      </a:r>
                    </a:p>
                  </a:txBody>
                  <a:tcPr marL="83691" marR="83691" marT="41845" marB="41845"/>
                </a:tc>
                <a:extLst>
                  <a:ext uri="{0D108BD9-81ED-4DB2-BD59-A6C34878D82A}">
                    <a16:rowId xmlns:a16="http://schemas.microsoft.com/office/drawing/2014/main" val="10003"/>
                  </a:ext>
                </a:extLst>
              </a:tr>
            </a:tbl>
          </a:graphicData>
        </a:graphic>
      </p:graphicFrame>
      <p:sp>
        <p:nvSpPr>
          <p:cNvPr id="7" name="Right Brace 6"/>
          <p:cNvSpPr/>
          <p:nvPr/>
        </p:nvSpPr>
        <p:spPr>
          <a:xfrm>
            <a:off x="8084819" y="5068961"/>
            <a:ext cx="601753" cy="1058398"/>
          </a:xfrm>
          <a:prstGeom prst="rightBrace">
            <a:avLst/>
          </a:prstGeom>
          <a:ln w="7620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b="1">
              <a:ln w="76200">
                <a:solidFill>
                  <a:schemeClr val="accent2"/>
                </a:solidFill>
                <a:prstDash val="solid"/>
              </a:ln>
              <a:solidFill>
                <a:schemeClr val="accent2">
                  <a:lumMod val="40000"/>
                  <a:lumOff val="60000"/>
                </a:schemeClr>
              </a:solidFill>
            </a:endParaRPr>
          </a:p>
        </p:txBody>
      </p:sp>
      <p:sp>
        <p:nvSpPr>
          <p:cNvPr id="8" name="TextBox 7"/>
          <p:cNvSpPr txBox="1"/>
          <p:nvPr/>
        </p:nvSpPr>
        <p:spPr>
          <a:xfrm>
            <a:off x="8942070" y="5274994"/>
            <a:ext cx="2537460" cy="646331"/>
          </a:xfrm>
          <a:prstGeom prst="rect">
            <a:avLst/>
          </a:prstGeom>
          <a:noFill/>
          <a:ln w="76200">
            <a:solidFill>
              <a:srgbClr val="FF0000"/>
            </a:solidFill>
          </a:ln>
        </p:spPr>
        <p:txBody>
          <a:bodyPr wrap="square" rtlCol="0">
            <a:spAutoFit/>
          </a:bodyPr>
          <a:lstStyle/>
          <a:p>
            <a:r>
              <a:rPr lang="en-US" b="1" dirty="0" smtClean="0">
                <a:ln w="0"/>
              </a:rPr>
              <a:t>“08” – Education, </a:t>
            </a:r>
          </a:p>
          <a:p>
            <a:r>
              <a:rPr lang="en-US" b="1" dirty="0" smtClean="0">
                <a:ln w="0"/>
              </a:rPr>
              <a:t>“12” – Health</a:t>
            </a:r>
            <a:endParaRPr lang="en-US" b="1" dirty="0">
              <a:ln w="0"/>
            </a:endParaRPr>
          </a:p>
        </p:txBody>
      </p:sp>
    </p:spTree>
    <p:extLst>
      <p:ext uri="{BB962C8B-B14F-4D97-AF65-F5344CB8AC3E}">
        <p14:creationId xmlns:p14="http://schemas.microsoft.com/office/powerpoint/2010/main" val="9345052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04616"/>
            <a:ext cx="8229600" cy="888844"/>
          </a:xfrm>
        </p:spPr>
        <p:txBody>
          <a:bodyPr>
            <a:noAutofit/>
          </a:bodyPr>
          <a:lstStyle/>
          <a:p>
            <a:r>
              <a:rPr lang="en-US" sz="3600" b="1" dirty="0"/>
              <a:t>A Closer Look… </a:t>
            </a:r>
            <a:endParaRPr lang="en-US" sz="3600" dirty="0"/>
          </a:p>
        </p:txBody>
      </p:sp>
      <p:pic>
        <p:nvPicPr>
          <p:cNvPr id="6" name="Picture 2" descr="C:\Users\cwarner\AppData\Local\Microsoft\Windows\Temporary Internet Files\Content.IE5\WWAWSGQW\magnifying glas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85" y="204616"/>
            <a:ext cx="1248305" cy="93229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2981052800"/>
              </p:ext>
            </p:extLst>
          </p:nvPr>
        </p:nvGraphicFramePr>
        <p:xfrm>
          <a:off x="617220" y="1093460"/>
          <a:ext cx="10698480" cy="5558893"/>
        </p:xfrm>
        <a:graphic>
          <a:graphicData uri="http://schemas.openxmlformats.org/drawingml/2006/table">
            <a:tbl>
              <a:tblPr firstRow="1" bandRow="1">
                <a:tableStyleId>{5940675A-B579-460E-94D1-54222C63F5DA}</a:tableStyleId>
              </a:tblPr>
              <a:tblGrid>
                <a:gridCol w="4336813">
                  <a:extLst>
                    <a:ext uri="{9D8B030D-6E8A-4147-A177-3AD203B41FA5}">
                      <a16:colId xmlns:a16="http://schemas.microsoft.com/office/drawing/2014/main" val="20000"/>
                    </a:ext>
                  </a:extLst>
                </a:gridCol>
                <a:gridCol w="6361667">
                  <a:extLst>
                    <a:ext uri="{9D8B030D-6E8A-4147-A177-3AD203B41FA5}">
                      <a16:colId xmlns:a16="http://schemas.microsoft.com/office/drawing/2014/main" val="20001"/>
                    </a:ext>
                  </a:extLst>
                </a:gridCol>
              </a:tblGrid>
              <a:tr h="612609">
                <a:tc>
                  <a:txBody>
                    <a:bodyPr/>
                    <a:lstStyle/>
                    <a:p>
                      <a:pPr marL="0" marR="0">
                        <a:lnSpc>
                          <a:spcPct val="115000"/>
                        </a:lnSpc>
                        <a:spcBef>
                          <a:spcPts val="0"/>
                        </a:spcBef>
                        <a:spcAft>
                          <a:spcPts val="1000"/>
                        </a:spcAft>
                      </a:pPr>
                      <a:r>
                        <a:rPr lang="en-US" sz="2800" b="1" dirty="0" smtClean="0">
                          <a:effectLst/>
                        </a:rPr>
                        <a:t>Noncredit Category</a:t>
                      </a:r>
                      <a:endParaRPr lang="en-US" sz="2800" b="1" dirty="0">
                        <a:effectLst/>
                        <a:latin typeface="Calibri"/>
                        <a:ea typeface="Calibri"/>
                        <a:cs typeface="Times New Roman"/>
                      </a:endParaRPr>
                    </a:p>
                  </a:txBody>
                  <a:tcPr marL="83691" marR="83691" marT="41845" marB="41845" anchor="ctr"/>
                </a:tc>
                <a:tc>
                  <a:txBody>
                    <a:bodyPr/>
                    <a:lstStyle/>
                    <a:p>
                      <a:pPr marL="0" marR="0" algn="ctr">
                        <a:lnSpc>
                          <a:spcPct val="115000"/>
                        </a:lnSpc>
                        <a:spcBef>
                          <a:spcPts val="0"/>
                        </a:spcBef>
                        <a:spcAft>
                          <a:spcPts val="1000"/>
                        </a:spcAft>
                      </a:pPr>
                      <a:r>
                        <a:rPr lang="en-US" sz="2800" b="1" dirty="0" smtClean="0">
                          <a:effectLst/>
                        </a:rPr>
                        <a:t>SUBSTANTIAL DISABILITIES</a:t>
                      </a:r>
                      <a:endParaRPr lang="en-US" sz="2800" b="1" dirty="0">
                        <a:effectLst/>
                        <a:latin typeface="Calibri"/>
                        <a:ea typeface="Calibri"/>
                        <a:cs typeface="Times New Roman"/>
                      </a:endParaRPr>
                    </a:p>
                  </a:txBody>
                  <a:tcPr marL="83691" marR="83691" marT="41845" marB="41845"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extLst>
                  <a:ext uri="{0D108BD9-81ED-4DB2-BD59-A6C34878D82A}">
                    <a16:rowId xmlns:a16="http://schemas.microsoft.com/office/drawing/2014/main" val="10000"/>
                  </a:ext>
                </a:extLst>
              </a:tr>
              <a:tr h="3149968">
                <a:tc>
                  <a:txBody>
                    <a:bodyPr/>
                    <a:lstStyle/>
                    <a:p>
                      <a:pPr marL="0" marR="0">
                        <a:lnSpc>
                          <a:spcPct val="115000"/>
                        </a:lnSpc>
                        <a:spcBef>
                          <a:spcPts val="0"/>
                        </a:spcBef>
                        <a:spcAft>
                          <a:spcPts val="1000"/>
                        </a:spcAft>
                      </a:pPr>
                      <a:r>
                        <a:rPr lang="en-US" sz="2800" b="1" dirty="0">
                          <a:effectLst/>
                        </a:rPr>
                        <a:t>Description </a:t>
                      </a:r>
                      <a:endParaRPr lang="en-US" sz="2800" b="1" dirty="0">
                        <a:effectLst/>
                        <a:latin typeface="Calibri"/>
                        <a:ea typeface="Calibri"/>
                        <a:cs typeface="Times New Roman"/>
                      </a:endParaRPr>
                    </a:p>
                  </a:txBody>
                  <a:tcPr marL="83691" marR="83691" marT="41845" marB="41845" anchor="ctr"/>
                </a:tc>
                <a:tc>
                  <a:txBody>
                    <a:bodyPr/>
                    <a:lstStyle/>
                    <a:p>
                      <a:pPr marL="0" marR="0" lvl="0" indent="0" algn="l" defTabSz="914377" rtl="0" eaLnBrk="1" fontAlgn="auto" latinLnBrk="0" hangingPunct="1">
                        <a:lnSpc>
                          <a:spcPct val="115000"/>
                        </a:lnSpc>
                        <a:spcBef>
                          <a:spcPts val="0"/>
                        </a:spcBef>
                        <a:spcAft>
                          <a:spcPts val="1000"/>
                        </a:spcAft>
                        <a:buClrTx/>
                        <a:buSzTx/>
                        <a:buFontTx/>
                        <a:buNone/>
                        <a:tabLst/>
                        <a:defRPr/>
                      </a:pPr>
                      <a:r>
                        <a:rPr lang="en-US" sz="1800" dirty="0" smtClean="0"/>
                        <a:t>Designed to provide individuals with life-skill proficiencies essential to the fulfillment of academic, career technical, and personal goals. A student with a disability is a person who has a verified disability which limits one or more major life activities, as defined in 28 Code of Federal Regulations section 35.104, resulting in an educational limitation as defined in title 5, section 56001. Courses for students with substantial disabilities are an “assistance class” according to provisions of title 5, section 56028, and Education Code section 84757(a)(5).</a:t>
                      </a:r>
                    </a:p>
                  </a:txBody>
                  <a:tcPr marL="83691" marR="83691" marT="41845" marB="41845"/>
                </a:tc>
                <a:extLst>
                  <a:ext uri="{0D108BD9-81ED-4DB2-BD59-A6C34878D82A}">
                    <a16:rowId xmlns:a16="http://schemas.microsoft.com/office/drawing/2014/main" val="10001"/>
                  </a:ext>
                </a:extLst>
              </a:tr>
              <a:tr h="744107">
                <a:tc>
                  <a:txBody>
                    <a:bodyPr/>
                    <a:lstStyle/>
                    <a:p>
                      <a:pPr algn="l"/>
                      <a:r>
                        <a:rPr lang="en-US" sz="2000" b="1" dirty="0" smtClean="0"/>
                        <a:t>Course Noncredit Category</a:t>
                      </a:r>
                      <a:r>
                        <a:rPr lang="en-US" sz="2000" b="1" baseline="0" dirty="0" smtClean="0"/>
                        <a:t> </a:t>
                      </a:r>
                    </a:p>
                    <a:p>
                      <a:pPr algn="l"/>
                      <a:r>
                        <a:rPr lang="en-US" sz="2000" b="1" dirty="0" smtClean="0"/>
                        <a:t>(MIS Data Element Code)</a:t>
                      </a:r>
                      <a:endParaRPr lang="en-US" sz="2000" b="1" dirty="0"/>
                    </a:p>
                  </a:txBody>
                  <a:tcPr marL="83691" marR="83691" marT="41845" marB="41845" anchor="ctr"/>
                </a:tc>
                <a:tc>
                  <a:txBody>
                    <a:bodyPr/>
                    <a:lstStyle/>
                    <a:p>
                      <a:pPr marL="0" marR="0" algn="ctr">
                        <a:lnSpc>
                          <a:spcPct val="115000"/>
                        </a:lnSpc>
                        <a:spcBef>
                          <a:spcPts val="0"/>
                        </a:spcBef>
                        <a:spcAft>
                          <a:spcPts val="1000"/>
                        </a:spcAft>
                      </a:pPr>
                      <a:r>
                        <a:rPr lang="en-US" sz="2400" b="1" dirty="0">
                          <a:effectLst/>
                        </a:rPr>
                        <a:t>CB22 = </a:t>
                      </a:r>
                      <a:r>
                        <a:rPr lang="en-US" sz="2400" b="1" dirty="0">
                          <a:effectLst/>
                          <a:latin typeface="Times New Roman" panose="02020603050405020304" pitchFamily="18" charset="0"/>
                          <a:cs typeface="Times New Roman" panose="02020603050405020304" pitchFamily="18" charset="0"/>
                        </a:rPr>
                        <a:t>E</a:t>
                      </a:r>
                      <a:endParaRPr lang="en-US" sz="2400" b="1" dirty="0">
                        <a:effectLst/>
                        <a:latin typeface="Times New Roman" panose="02020603050405020304" pitchFamily="18" charset="0"/>
                        <a:ea typeface="Calibri"/>
                        <a:cs typeface="Times New Roman" panose="02020603050405020304" pitchFamily="18" charset="0"/>
                      </a:endParaRPr>
                    </a:p>
                  </a:txBody>
                  <a:tcPr marL="83691" marR="83691" marT="41845" marB="41845" anchor="ctr"/>
                </a:tc>
                <a:extLst>
                  <a:ext uri="{0D108BD9-81ED-4DB2-BD59-A6C34878D82A}">
                    <a16:rowId xmlns:a16="http://schemas.microsoft.com/office/drawing/2014/main" val="10002"/>
                  </a:ext>
                </a:extLst>
              </a:tr>
              <a:tr h="963807">
                <a:tc>
                  <a:txBody>
                    <a:bodyPr/>
                    <a:lstStyle/>
                    <a:p>
                      <a:pPr marL="0" marR="0">
                        <a:lnSpc>
                          <a:spcPct val="100000"/>
                        </a:lnSpc>
                        <a:spcBef>
                          <a:spcPts val="0"/>
                        </a:spcBef>
                        <a:spcAft>
                          <a:spcPts val="0"/>
                        </a:spcAft>
                      </a:pPr>
                      <a:r>
                        <a:rPr lang="en-US" sz="2000" b="1" dirty="0">
                          <a:effectLst/>
                        </a:rPr>
                        <a:t>Valid T.O.P. Codes </a:t>
                      </a:r>
                    </a:p>
                    <a:p>
                      <a:pPr marL="0" marR="0">
                        <a:lnSpc>
                          <a:spcPct val="115000"/>
                        </a:lnSpc>
                        <a:spcBef>
                          <a:spcPts val="0"/>
                        </a:spcBef>
                        <a:spcAft>
                          <a:spcPts val="1000"/>
                        </a:spcAft>
                      </a:pPr>
                      <a:r>
                        <a:rPr lang="en-US" sz="2000" b="1" dirty="0" smtClean="0">
                          <a:effectLst/>
                        </a:rPr>
                        <a:t>(Taxonomy </a:t>
                      </a:r>
                      <a:r>
                        <a:rPr lang="en-US" sz="2000" b="1" dirty="0">
                          <a:effectLst/>
                        </a:rPr>
                        <a:t>of Programs)</a:t>
                      </a:r>
                      <a:endParaRPr lang="en-US" sz="2000" b="1" dirty="0">
                        <a:effectLst/>
                        <a:latin typeface="Calibri"/>
                        <a:ea typeface="Calibri"/>
                        <a:cs typeface="Times New Roman"/>
                      </a:endParaRPr>
                    </a:p>
                  </a:txBody>
                  <a:tcPr marL="83691" marR="83691" marT="41845" marB="41845" anchor="ctr"/>
                </a:tc>
                <a:tc>
                  <a:txBody>
                    <a:bodyPr/>
                    <a:lstStyle/>
                    <a:p>
                      <a:pPr marL="0" marR="0" algn="ctr">
                        <a:lnSpc>
                          <a:spcPct val="100000"/>
                        </a:lnSpc>
                        <a:spcBef>
                          <a:spcPts val="0"/>
                        </a:spcBef>
                        <a:spcAft>
                          <a:spcPts val="0"/>
                        </a:spcAft>
                      </a:pPr>
                      <a:r>
                        <a:rPr lang="en-US" sz="2400" b="1" dirty="0" smtClean="0">
                          <a:effectLst/>
                        </a:rPr>
                        <a:t>Any</a:t>
                      </a:r>
                      <a:r>
                        <a:rPr lang="en-US" sz="2400" b="1" baseline="0" dirty="0" smtClean="0">
                          <a:effectLst/>
                        </a:rPr>
                        <a:t>  TOP Code</a:t>
                      </a:r>
                    </a:p>
                  </a:txBody>
                  <a:tcPr marL="83691" marR="83691" marT="41845" marB="41845" anchor="ctr"/>
                </a:tc>
                <a:extLst>
                  <a:ext uri="{0D108BD9-81ED-4DB2-BD59-A6C34878D82A}">
                    <a16:rowId xmlns:a16="http://schemas.microsoft.com/office/drawing/2014/main" val="10003"/>
                  </a:ext>
                </a:extLst>
              </a:tr>
            </a:tbl>
          </a:graphicData>
        </a:graphic>
      </p:graphicFrame>
      <p:pic>
        <p:nvPicPr>
          <p:cNvPr id="7" name="Picture 6"/>
          <p:cNvPicPr>
            <a:picLocks noChangeAspect="1"/>
          </p:cNvPicPr>
          <p:nvPr/>
        </p:nvPicPr>
        <p:blipFill>
          <a:blip r:embed="rId4"/>
          <a:stretch>
            <a:fillRect/>
          </a:stretch>
        </p:blipFill>
        <p:spPr>
          <a:xfrm>
            <a:off x="3006089" y="2703506"/>
            <a:ext cx="1672919" cy="13199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83406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1219200"/>
          </a:xfrm>
        </p:spPr>
        <p:txBody>
          <a:bodyPr>
            <a:noAutofit/>
          </a:bodyPr>
          <a:lstStyle/>
          <a:p>
            <a:r>
              <a:rPr lang="en-US" sz="3600" b="1" dirty="0"/>
              <a:t>A Closer Look… </a:t>
            </a:r>
            <a:endParaRPr lang="en-US" sz="3600" dirty="0"/>
          </a:p>
        </p:txBody>
      </p:sp>
      <p:pic>
        <p:nvPicPr>
          <p:cNvPr id="6" name="Picture 2" descr="C:\Users\cwarner\AppData\Local\Microsoft\Windows\Temporary Internet Files\Content.IE5\WWAWSGQW\magnifying glas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623" y="152400"/>
            <a:ext cx="1091938" cy="1143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1538083285"/>
              </p:ext>
            </p:extLst>
          </p:nvPr>
        </p:nvGraphicFramePr>
        <p:xfrm>
          <a:off x="292623" y="1371600"/>
          <a:ext cx="11480277" cy="5341100"/>
        </p:xfrm>
        <a:graphic>
          <a:graphicData uri="http://schemas.openxmlformats.org/drawingml/2006/table">
            <a:tbl>
              <a:tblPr firstRow="1" bandRow="1">
                <a:tableStyleId>{5940675A-B579-460E-94D1-54222C63F5DA}</a:tableStyleId>
              </a:tblPr>
              <a:tblGrid>
                <a:gridCol w="4653728">
                  <a:extLst>
                    <a:ext uri="{9D8B030D-6E8A-4147-A177-3AD203B41FA5}">
                      <a16:colId xmlns:a16="http://schemas.microsoft.com/office/drawing/2014/main" val="20000"/>
                    </a:ext>
                  </a:extLst>
                </a:gridCol>
                <a:gridCol w="6826549">
                  <a:extLst>
                    <a:ext uri="{9D8B030D-6E8A-4147-A177-3AD203B41FA5}">
                      <a16:colId xmlns:a16="http://schemas.microsoft.com/office/drawing/2014/main" val="20001"/>
                    </a:ext>
                  </a:extLst>
                </a:gridCol>
              </a:tblGrid>
              <a:tr h="563684">
                <a:tc>
                  <a:txBody>
                    <a:bodyPr/>
                    <a:lstStyle/>
                    <a:p>
                      <a:pPr marL="0" marR="0">
                        <a:lnSpc>
                          <a:spcPct val="115000"/>
                        </a:lnSpc>
                        <a:spcBef>
                          <a:spcPts val="0"/>
                        </a:spcBef>
                        <a:spcAft>
                          <a:spcPts val="1000"/>
                        </a:spcAft>
                      </a:pPr>
                      <a:r>
                        <a:rPr lang="en-US" sz="2800" b="1" dirty="0" smtClean="0">
                          <a:effectLst/>
                        </a:rPr>
                        <a:t>Noncredit Category</a:t>
                      </a:r>
                      <a:endParaRPr lang="en-US" sz="2800" b="1" dirty="0">
                        <a:effectLst/>
                        <a:latin typeface="Calibri"/>
                        <a:ea typeface="Calibri"/>
                        <a:cs typeface="Times New Roman"/>
                      </a:endParaRPr>
                    </a:p>
                  </a:txBody>
                  <a:tcPr marL="83691" marR="83691" marT="41845" marB="41845" anchor="ctr"/>
                </a:tc>
                <a:tc>
                  <a:txBody>
                    <a:bodyPr/>
                    <a:lstStyle/>
                    <a:p>
                      <a:pPr marL="0" marR="0" algn="ctr">
                        <a:lnSpc>
                          <a:spcPct val="115000"/>
                        </a:lnSpc>
                        <a:spcBef>
                          <a:spcPts val="0"/>
                        </a:spcBef>
                        <a:spcAft>
                          <a:spcPts val="1000"/>
                        </a:spcAft>
                      </a:pPr>
                      <a:r>
                        <a:rPr lang="en-US" sz="2800" b="1" dirty="0" smtClean="0">
                          <a:effectLst/>
                          <a:latin typeface="+mn-lt"/>
                          <a:ea typeface="Calibri"/>
                          <a:cs typeface="Times New Roman"/>
                        </a:rPr>
                        <a:t>PARENTING</a:t>
                      </a:r>
                      <a:endParaRPr lang="en-US" sz="2800" b="1" dirty="0">
                        <a:effectLst/>
                        <a:latin typeface="+mn-lt"/>
                        <a:ea typeface="Calibri"/>
                        <a:cs typeface="Times New Roman"/>
                      </a:endParaRPr>
                    </a:p>
                  </a:txBody>
                  <a:tcPr marL="83691" marR="83691" marT="41845" marB="41845"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extLst>
                  <a:ext uri="{0D108BD9-81ED-4DB2-BD59-A6C34878D82A}">
                    <a16:rowId xmlns:a16="http://schemas.microsoft.com/office/drawing/2014/main" val="10000"/>
                  </a:ext>
                </a:extLst>
              </a:tr>
              <a:tr h="2868280">
                <a:tc>
                  <a:txBody>
                    <a:bodyPr/>
                    <a:lstStyle/>
                    <a:p>
                      <a:pPr marL="0" marR="0">
                        <a:lnSpc>
                          <a:spcPct val="115000"/>
                        </a:lnSpc>
                        <a:spcBef>
                          <a:spcPts val="0"/>
                        </a:spcBef>
                        <a:spcAft>
                          <a:spcPts val="1000"/>
                        </a:spcAft>
                      </a:pPr>
                      <a:r>
                        <a:rPr lang="en-US" sz="2800" b="1" dirty="0">
                          <a:effectLst/>
                        </a:rPr>
                        <a:t>Description </a:t>
                      </a:r>
                      <a:endParaRPr lang="en-US" sz="2800" b="1" dirty="0">
                        <a:effectLst/>
                        <a:latin typeface="Calibri"/>
                        <a:ea typeface="Calibri"/>
                        <a:cs typeface="Times New Roman"/>
                      </a:endParaRPr>
                    </a:p>
                  </a:txBody>
                  <a:tcPr marL="83691" marR="83691" marT="41845" marB="41845" anchor="ctr"/>
                </a:tc>
                <a:tc>
                  <a:txBody>
                    <a:bodyPr/>
                    <a:lstStyle/>
                    <a:p>
                      <a:pPr marL="0" marR="0" lvl="0" indent="0" algn="l" defTabSz="914377" rtl="0" eaLnBrk="1" fontAlgn="auto" latinLnBrk="0" hangingPunct="1">
                        <a:lnSpc>
                          <a:spcPct val="115000"/>
                        </a:lnSpc>
                        <a:spcBef>
                          <a:spcPts val="0"/>
                        </a:spcBef>
                        <a:spcAft>
                          <a:spcPts val="1000"/>
                        </a:spcAft>
                        <a:buClrTx/>
                        <a:buSzTx/>
                        <a:buFontTx/>
                        <a:buNone/>
                        <a:tabLst/>
                        <a:defRPr/>
                      </a:pPr>
                      <a:r>
                        <a:rPr lang="en-US" dirty="0" smtClean="0"/>
                        <a:t>Designed to offer lifelong education in parenting, child development, and family relations in order to enhance the quality of home, family, career, and community life. Instructional areas may include, but are not limited to the following: ages and stages of child growth and development; family systems; health nutrition and safety; family resources and roles; family literacy; fostering and assisting with children’s education; guiding and supporting children; and court-ordered parenting education </a:t>
                      </a:r>
                      <a:endParaRPr lang="en-US" sz="1800" b="0" i="0" u="none" strike="noStrike" kern="1200" baseline="0" dirty="0" smtClean="0">
                        <a:solidFill>
                          <a:schemeClr val="tx1"/>
                        </a:solidFill>
                        <a:latin typeface="+mn-lt"/>
                        <a:ea typeface="+mn-ea"/>
                        <a:cs typeface="+mn-cs"/>
                      </a:endParaRPr>
                    </a:p>
                  </a:txBody>
                  <a:tcPr marL="83691" marR="83691" marT="41845" marB="41845"/>
                </a:tc>
                <a:extLst>
                  <a:ext uri="{0D108BD9-81ED-4DB2-BD59-A6C34878D82A}">
                    <a16:rowId xmlns:a16="http://schemas.microsoft.com/office/drawing/2014/main" val="10001"/>
                  </a:ext>
                </a:extLst>
              </a:tr>
              <a:tr h="606050">
                <a:tc>
                  <a:txBody>
                    <a:bodyPr/>
                    <a:lstStyle/>
                    <a:p>
                      <a:pPr algn="l"/>
                      <a:r>
                        <a:rPr lang="en-US" sz="2000" b="1" dirty="0" smtClean="0"/>
                        <a:t>Course Noncredit Category</a:t>
                      </a:r>
                      <a:r>
                        <a:rPr lang="en-US" sz="2000" b="1" baseline="0" dirty="0" smtClean="0"/>
                        <a:t> </a:t>
                      </a:r>
                    </a:p>
                    <a:p>
                      <a:pPr algn="l"/>
                      <a:r>
                        <a:rPr lang="en-US" sz="2000" b="1" dirty="0" smtClean="0"/>
                        <a:t>(MIS Data Element Code)</a:t>
                      </a:r>
                      <a:endParaRPr lang="en-US" sz="2000" b="1" dirty="0"/>
                    </a:p>
                  </a:txBody>
                  <a:tcPr marL="83691" marR="83691" marT="41845" marB="41845" anchor="ctr"/>
                </a:tc>
                <a:tc>
                  <a:txBody>
                    <a:bodyPr/>
                    <a:lstStyle/>
                    <a:p>
                      <a:pPr marL="0" marR="0" algn="ctr">
                        <a:lnSpc>
                          <a:spcPct val="115000"/>
                        </a:lnSpc>
                        <a:spcBef>
                          <a:spcPts val="0"/>
                        </a:spcBef>
                        <a:spcAft>
                          <a:spcPts val="1000"/>
                        </a:spcAft>
                      </a:pPr>
                      <a:r>
                        <a:rPr lang="en-US" sz="2400" b="1" dirty="0" smtClean="0">
                          <a:effectLst/>
                        </a:rPr>
                        <a:t>CB22 = </a:t>
                      </a:r>
                      <a:r>
                        <a:rPr lang="en-US" sz="2400" b="1" dirty="0" smtClean="0">
                          <a:effectLst/>
                          <a:latin typeface="Times New Roman" panose="02020603050405020304" pitchFamily="18" charset="0"/>
                          <a:cs typeface="Times New Roman" panose="02020603050405020304" pitchFamily="18" charset="0"/>
                        </a:rPr>
                        <a:t>F</a:t>
                      </a:r>
                      <a:endParaRPr lang="en-US" sz="2400" b="1" dirty="0">
                        <a:effectLst/>
                        <a:latin typeface="Times New Roman" panose="02020603050405020304" pitchFamily="18" charset="0"/>
                        <a:ea typeface="Calibri"/>
                        <a:cs typeface="Times New Roman" panose="02020603050405020304" pitchFamily="18" charset="0"/>
                      </a:endParaRPr>
                    </a:p>
                  </a:txBody>
                  <a:tcPr marL="83691" marR="83691" marT="41845" marB="41845" anchor="ctr"/>
                </a:tc>
                <a:extLst>
                  <a:ext uri="{0D108BD9-81ED-4DB2-BD59-A6C34878D82A}">
                    <a16:rowId xmlns:a16="http://schemas.microsoft.com/office/drawing/2014/main" val="10002"/>
                  </a:ext>
                </a:extLst>
              </a:tr>
              <a:tr h="1105111">
                <a:tc>
                  <a:txBody>
                    <a:bodyPr/>
                    <a:lstStyle/>
                    <a:p>
                      <a:pPr marL="0" marR="0">
                        <a:lnSpc>
                          <a:spcPct val="100000"/>
                        </a:lnSpc>
                        <a:spcBef>
                          <a:spcPts val="0"/>
                        </a:spcBef>
                        <a:spcAft>
                          <a:spcPts val="0"/>
                        </a:spcAft>
                      </a:pPr>
                      <a:r>
                        <a:rPr lang="en-US" sz="1800" b="1" dirty="0">
                          <a:effectLst/>
                        </a:rPr>
                        <a:t>Valid T.O.P. Codes </a:t>
                      </a:r>
                    </a:p>
                    <a:p>
                      <a:pPr marL="0" marR="0">
                        <a:lnSpc>
                          <a:spcPct val="115000"/>
                        </a:lnSpc>
                        <a:spcBef>
                          <a:spcPts val="0"/>
                        </a:spcBef>
                        <a:spcAft>
                          <a:spcPts val="1000"/>
                        </a:spcAft>
                      </a:pPr>
                      <a:r>
                        <a:rPr lang="en-US" sz="1800" b="1" dirty="0" smtClean="0">
                          <a:effectLst/>
                        </a:rPr>
                        <a:t>(Taxonomy </a:t>
                      </a:r>
                      <a:r>
                        <a:rPr lang="en-US" sz="1800" b="1" dirty="0">
                          <a:effectLst/>
                        </a:rPr>
                        <a:t>of Programs)</a:t>
                      </a:r>
                      <a:endParaRPr lang="en-US" sz="1800" b="1" dirty="0">
                        <a:effectLst/>
                        <a:latin typeface="Calibri"/>
                        <a:ea typeface="Calibri"/>
                        <a:cs typeface="Times New Roman"/>
                      </a:endParaRPr>
                    </a:p>
                  </a:txBody>
                  <a:tcPr marL="83691" marR="83691" marT="41845" marB="41845" anchor="ctr"/>
                </a:tc>
                <a:tc>
                  <a:txBody>
                    <a:bodyPr/>
                    <a:lstStyle/>
                    <a:p>
                      <a:pPr algn="l"/>
                      <a:endParaRPr lang="en-US" sz="1400" b="0" i="0" u="none" strike="noStrike" kern="1200" baseline="0" dirty="0" smtClean="0">
                        <a:solidFill>
                          <a:schemeClr val="tx1"/>
                        </a:solidFill>
                        <a:latin typeface="+mn-lt"/>
                        <a:ea typeface="+mn-ea"/>
                        <a:cs typeface="+mn-cs"/>
                      </a:endParaRPr>
                    </a:p>
                    <a:p>
                      <a:pPr algn="l"/>
                      <a:r>
                        <a:rPr lang="en-US" sz="1400" b="0" i="0" u="none" strike="noStrike" kern="1200" baseline="0" dirty="0" smtClean="0">
                          <a:solidFill>
                            <a:schemeClr val="tx1"/>
                          </a:solidFill>
                          <a:latin typeface="+mn-lt"/>
                          <a:ea typeface="+mn-ea"/>
                          <a:cs typeface="+mn-cs"/>
                        </a:rPr>
                        <a:t>1305.00; </a:t>
                      </a:r>
                      <a:r>
                        <a:rPr lang="en-US" sz="1400" dirty="0" smtClean="0"/>
                        <a:t>1305.20; 1305.40; 1305.50; 1305.60; </a:t>
                      </a:r>
                    </a:p>
                    <a:p>
                      <a:pPr algn="l"/>
                      <a:r>
                        <a:rPr lang="en-US" sz="1400" dirty="0" smtClean="0"/>
                        <a:t>1305.70;</a:t>
                      </a:r>
                      <a:r>
                        <a:rPr lang="en-US" sz="1400" baseline="0" dirty="0" smtClean="0"/>
                        <a:t> </a:t>
                      </a:r>
                      <a:r>
                        <a:rPr lang="en-US" sz="1400" dirty="0" smtClean="0"/>
                        <a:t>1305.80; 1305.90;</a:t>
                      </a:r>
                      <a:r>
                        <a:rPr lang="en-US" sz="1400" baseline="0" dirty="0" smtClean="0"/>
                        <a:t> 1308.00</a:t>
                      </a:r>
                      <a:endParaRPr lang="en-US" sz="1400" b="0" i="0" u="none" strike="noStrike" kern="1200" baseline="0" dirty="0" smtClean="0">
                        <a:solidFill>
                          <a:schemeClr val="tx1"/>
                        </a:solidFill>
                        <a:latin typeface="+mn-lt"/>
                        <a:ea typeface="+mn-ea"/>
                        <a:cs typeface="+mn-cs"/>
                      </a:endParaRPr>
                    </a:p>
                    <a:p>
                      <a:endParaRPr lang="en-US" sz="1400" b="0" i="0" u="none" strike="noStrike" kern="1200" baseline="0" dirty="0" smtClean="0">
                        <a:solidFill>
                          <a:schemeClr val="tx1"/>
                        </a:solidFill>
                        <a:latin typeface="+mn-lt"/>
                        <a:ea typeface="+mn-ea"/>
                        <a:cs typeface="+mn-cs"/>
                      </a:endParaRPr>
                    </a:p>
                    <a:p>
                      <a:pPr marL="0" marR="0">
                        <a:lnSpc>
                          <a:spcPct val="100000"/>
                        </a:lnSpc>
                        <a:spcBef>
                          <a:spcPts val="0"/>
                        </a:spcBef>
                        <a:spcAft>
                          <a:spcPts val="0"/>
                        </a:spcAft>
                      </a:pPr>
                      <a:endParaRPr lang="en-US" sz="1400" b="1" i="1" dirty="0" smtClean="0">
                        <a:effectLst/>
                      </a:endParaRPr>
                    </a:p>
                  </a:txBody>
                  <a:tcPr marL="83691" marR="83691" marT="41845" marB="41845"/>
                </a:tc>
                <a:extLst>
                  <a:ext uri="{0D108BD9-81ED-4DB2-BD59-A6C34878D82A}">
                    <a16:rowId xmlns:a16="http://schemas.microsoft.com/office/drawing/2014/main" val="10003"/>
                  </a:ext>
                </a:extLst>
              </a:tr>
            </a:tbl>
          </a:graphicData>
        </a:graphic>
      </p:graphicFrame>
      <p:sp>
        <p:nvSpPr>
          <p:cNvPr id="7" name="Right Brace 6"/>
          <p:cNvSpPr/>
          <p:nvPr/>
        </p:nvSpPr>
        <p:spPr>
          <a:xfrm>
            <a:off x="8633687" y="5603496"/>
            <a:ext cx="601753" cy="954652"/>
          </a:xfrm>
          <a:prstGeom prst="rightBrace">
            <a:avLst/>
          </a:prstGeom>
          <a:ln w="7620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b="1">
              <a:ln w="76200">
                <a:solidFill>
                  <a:schemeClr val="accent2"/>
                </a:solidFill>
                <a:prstDash val="solid"/>
              </a:ln>
              <a:solidFill>
                <a:schemeClr val="accent2">
                  <a:lumMod val="40000"/>
                  <a:lumOff val="60000"/>
                </a:schemeClr>
              </a:solidFill>
            </a:endParaRPr>
          </a:p>
        </p:txBody>
      </p:sp>
      <p:sp>
        <p:nvSpPr>
          <p:cNvPr id="8" name="TextBox 7"/>
          <p:cNvSpPr txBox="1"/>
          <p:nvPr/>
        </p:nvSpPr>
        <p:spPr>
          <a:xfrm>
            <a:off x="9380221" y="5603496"/>
            <a:ext cx="2301239" cy="923330"/>
          </a:xfrm>
          <a:prstGeom prst="rect">
            <a:avLst/>
          </a:prstGeom>
          <a:noFill/>
          <a:ln w="76200">
            <a:solidFill>
              <a:srgbClr val="FF0000"/>
            </a:solidFill>
          </a:ln>
        </p:spPr>
        <p:txBody>
          <a:bodyPr wrap="square" rtlCol="0">
            <a:spAutoFit/>
          </a:bodyPr>
          <a:lstStyle/>
          <a:p>
            <a:r>
              <a:rPr lang="en-US" b="1" dirty="0" smtClean="0">
                <a:ln w="0"/>
              </a:rPr>
              <a:t>“13” – Family and Consumer Sciences</a:t>
            </a:r>
          </a:p>
        </p:txBody>
      </p:sp>
      <p:pic>
        <p:nvPicPr>
          <p:cNvPr id="9" name="Picture 8"/>
          <p:cNvPicPr>
            <a:picLocks noChangeAspect="1"/>
          </p:cNvPicPr>
          <p:nvPr/>
        </p:nvPicPr>
        <p:blipFill>
          <a:blip r:embed="rId4"/>
          <a:stretch>
            <a:fillRect/>
          </a:stretch>
        </p:blipFill>
        <p:spPr>
          <a:xfrm>
            <a:off x="2697479" y="2722178"/>
            <a:ext cx="1672919" cy="13199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726669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05353"/>
            <a:ext cx="8229600" cy="754144"/>
          </a:xfrm>
        </p:spPr>
        <p:txBody>
          <a:bodyPr>
            <a:noAutofit/>
          </a:bodyPr>
          <a:lstStyle/>
          <a:p>
            <a:r>
              <a:rPr lang="en-US" sz="3600" b="1" dirty="0"/>
              <a:t>A Closer Look… </a:t>
            </a:r>
            <a:endParaRPr lang="en-US" sz="3600" dirty="0"/>
          </a:p>
        </p:txBody>
      </p:sp>
      <p:pic>
        <p:nvPicPr>
          <p:cNvPr id="6" name="Picture 2" descr="C:\Users\cwarner\AppData\Local\Microsoft\Windows\Temporary Internet Files\Content.IE5\WWAWSGQW\magnifying glas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185" y="210925"/>
            <a:ext cx="903402" cy="1143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2349632242"/>
              </p:ext>
            </p:extLst>
          </p:nvPr>
        </p:nvGraphicFramePr>
        <p:xfrm>
          <a:off x="349185" y="1279809"/>
          <a:ext cx="11400855" cy="5517699"/>
        </p:xfrm>
        <a:graphic>
          <a:graphicData uri="http://schemas.openxmlformats.org/drawingml/2006/table">
            <a:tbl>
              <a:tblPr firstRow="1" bandRow="1">
                <a:tableStyleId>{5940675A-B579-460E-94D1-54222C63F5DA}</a:tableStyleId>
              </a:tblPr>
              <a:tblGrid>
                <a:gridCol w="4621532">
                  <a:extLst>
                    <a:ext uri="{9D8B030D-6E8A-4147-A177-3AD203B41FA5}">
                      <a16:colId xmlns:a16="http://schemas.microsoft.com/office/drawing/2014/main" val="20000"/>
                    </a:ext>
                  </a:extLst>
                </a:gridCol>
                <a:gridCol w="6779323">
                  <a:extLst>
                    <a:ext uri="{9D8B030D-6E8A-4147-A177-3AD203B41FA5}">
                      <a16:colId xmlns:a16="http://schemas.microsoft.com/office/drawing/2014/main" val="20001"/>
                    </a:ext>
                  </a:extLst>
                </a:gridCol>
              </a:tblGrid>
              <a:tr h="560059">
                <a:tc>
                  <a:txBody>
                    <a:bodyPr/>
                    <a:lstStyle/>
                    <a:p>
                      <a:pPr marL="0" marR="0">
                        <a:lnSpc>
                          <a:spcPct val="115000"/>
                        </a:lnSpc>
                        <a:spcBef>
                          <a:spcPts val="0"/>
                        </a:spcBef>
                        <a:spcAft>
                          <a:spcPts val="1000"/>
                        </a:spcAft>
                      </a:pPr>
                      <a:r>
                        <a:rPr lang="en-US" sz="2800" b="1" dirty="0" smtClean="0">
                          <a:effectLst/>
                          <a:latin typeface="+mn-lt"/>
                        </a:rPr>
                        <a:t>Noncredit Category</a:t>
                      </a:r>
                      <a:endParaRPr lang="en-US" sz="2800" b="1" dirty="0">
                        <a:effectLst/>
                        <a:latin typeface="+mn-lt"/>
                        <a:ea typeface="Calibri"/>
                        <a:cs typeface="Times New Roman"/>
                      </a:endParaRPr>
                    </a:p>
                  </a:txBody>
                  <a:tcPr marL="83691" marR="83691" marT="41845" marB="41845" anchor="ctr"/>
                </a:tc>
                <a:tc>
                  <a:txBody>
                    <a:bodyPr/>
                    <a:lstStyle/>
                    <a:p>
                      <a:pPr marL="0" marR="0" algn="ctr">
                        <a:lnSpc>
                          <a:spcPct val="115000"/>
                        </a:lnSpc>
                        <a:spcBef>
                          <a:spcPts val="0"/>
                        </a:spcBef>
                        <a:spcAft>
                          <a:spcPts val="1000"/>
                        </a:spcAft>
                      </a:pPr>
                      <a:r>
                        <a:rPr lang="en-US" sz="2800" b="1" dirty="0" smtClean="0">
                          <a:effectLst/>
                          <a:latin typeface="+mn-lt"/>
                          <a:ea typeface="Calibri"/>
                          <a:cs typeface="Times New Roman"/>
                        </a:rPr>
                        <a:t>HOME ECONOMICS</a:t>
                      </a:r>
                      <a:endParaRPr lang="en-US" sz="2800" b="1" dirty="0">
                        <a:effectLst/>
                        <a:latin typeface="+mn-lt"/>
                        <a:ea typeface="Calibri"/>
                        <a:cs typeface="Times New Roman"/>
                      </a:endParaRPr>
                    </a:p>
                  </a:txBody>
                  <a:tcPr marL="83691" marR="83691" marT="41845" marB="41845"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extLst>
                  <a:ext uri="{0D108BD9-81ED-4DB2-BD59-A6C34878D82A}">
                    <a16:rowId xmlns:a16="http://schemas.microsoft.com/office/drawing/2014/main" val="10000"/>
                  </a:ext>
                </a:extLst>
              </a:tr>
              <a:tr h="3277033">
                <a:tc>
                  <a:txBody>
                    <a:bodyPr/>
                    <a:lstStyle/>
                    <a:p>
                      <a:pPr marL="0" marR="0">
                        <a:lnSpc>
                          <a:spcPct val="115000"/>
                        </a:lnSpc>
                        <a:spcBef>
                          <a:spcPts val="0"/>
                        </a:spcBef>
                        <a:spcAft>
                          <a:spcPts val="1000"/>
                        </a:spcAft>
                      </a:pPr>
                      <a:r>
                        <a:rPr lang="en-US" sz="2800" b="1" dirty="0">
                          <a:effectLst/>
                          <a:latin typeface="+mn-lt"/>
                        </a:rPr>
                        <a:t>Description </a:t>
                      </a:r>
                      <a:endParaRPr lang="en-US" sz="2800" b="1" dirty="0">
                        <a:effectLst/>
                        <a:latin typeface="+mn-lt"/>
                        <a:ea typeface="Calibri"/>
                        <a:cs typeface="Times New Roman"/>
                      </a:endParaRPr>
                    </a:p>
                  </a:txBody>
                  <a:tcPr marL="83691" marR="83691" marT="41845" marB="41845" anchor="ctr"/>
                </a:tc>
                <a:tc>
                  <a:txBody>
                    <a:bodyPr/>
                    <a:lstStyle/>
                    <a:p>
                      <a:pPr marL="0" marR="0" lvl="0" indent="0" algn="l" defTabSz="914377" rtl="0" eaLnBrk="1" fontAlgn="auto" latinLnBrk="0" hangingPunct="1">
                        <a:lnSpc>
                          <a:spcPct val="115000"/>
                        </a:lnSpc>
                        <a:spcBef>
                          <a:spcPts val="0"/>
                        </a:spcBef>
                        <a:spcAft>
                          <a:spcPts val="1000"/>
                        </a:spcAft>
                        <a:buClrTx/>
                        <a:buSzTx/>
                        <a:buFontTx/>
                        <a:buNone/>
                        <a:tabLst/>
                        <a:defRPr/>
                      </a:pPr>
                      <a:r>
                        <a:rPr lang="en-US" sz="1700" dirty="0" smtClean="0"/>
                        <a:t>Courses and programs designed to offer lifelong education to enhance the quality of home, family, and career and community life. This area of instruction provides educational opportunities that respond to human needs in preparing individuals for employment, advanced study, consumer decision making, and lifelong learning. Instruction in family and consumer sciences emphasizes the value of homemaking. The focus of the categories of coursework includes, but is not limited to, child development, family studies and gerontology, fashion, textiles, interior design and merchandising, life management, nutrition and foods, and hospitality and culinary arts. </a:t>
                      </a:r>
                      <a:endParaRPr lang="en-US" sz="1700" b="0" i="0" u="none" strike="noStrike" kern="1200" baseline="0" dirty="0" smtClean="0">
                        <a:solidFill>
                          <a:schemeClr val="tx1"/>
                        </a:solidFill>
                        <a:latin typeface="+mn-lt"/>
                        <a:ea typeface="+mn-ea"/>
                        <a:cs typeface="+mn-cs"/>
                      </a:endParaRPr>
                    </a:p>
                  </a:txBody>
                  <a:tcPr marL="83691" marR="83691" marT="41845" marB="41845"/>
                </a:tc>
                <a:extLst>
                  <a:ext uri="{0D108BD9-81ED-4DB2-BD59-A6C34878D82A}">
                    <a16:rowId xmlns:a16="http://schemas.microsoft.com/office/drawing/2014/main" val="10001"/>
                  </a:ext>
                </a:extLst>
              </a:tr>
              <a:tr h="675959">
                <a:tc>
                  <a:txBody>
                    <a:bodyPr/>
                    <a:lstStyle/>
                    <a:p>
                      <a:pPr algn="l"/>
                      <a:r>
                        <a:rPr lang="en-US" sz="2000" b="1" dirty="0" smtClean="0">
                          <a:latin typeface="+mn-lt"/>
                        </a:rPr>
                        <a:t>Course Noncredit Category</a:t>
                      </a:r>
                      <a:r>
                        <a:rPr lang="en-US" sz="2000" b="1" baseline="0" dirty="0" smtClean="0">
                          <a:latin typeface="+mn-lt"/>
                        </a:rPr>
                        <a:t> </a:t>
                      </a:r>
                    </a:p>
                    <a:p>
                      <a:pPr algn="l"/>
                      <a:r>
                        <a:rPr lang="en-US" sz="2000" b="1" dirty="0" smtClean="0">
                          <a:latin typeface="+mn-lt"/>
                        </a:rPr>
                        <a:t>(MIS Data Element Code)</a:t>
                      </a:r>
                      <a:endParaRPr lang="en-US" sz="2000" b="1" dirty="0">
                        <a:latin typeface="+mn-lt"/>
                      </a:endParaRPr>
                    </a:p>
                  </a:txBody>
                  <a:tcPr marL="83691" marR="83691" marT="41845" marB="41845" anchor="ctr"/>
                </a:tc>
                <a:tc>
                  <a:txBody>
                    <a:bodyPr/>
                    <a:lstStyle/>
                    <a:p>
                      <a:pPr marL="0" marR="0" algn="ctr">
                        <a:lnSpc>
                          <a:spcPct val="115000"/>
                        </a:lnSpc>
                        <a:spcBef>
                          <a:spcPts val="0"/>
                        </a:spcBef>
                        <a:spcAft>
                          <a:spcPts val="1000"/>
                        </a:spcAft>
                      </a:pPr>
                      <a:r>
                        <a:rPr lang="en-US" sz="2400" b="1" dirty="0">
                          <a:effectLst/>
                          <a:latin typeface="+mn-lt"/>
                        </a:rPr>
                        <a:t>CB22 = </a:t>
                      </a:r>
                      <a:r>
                        <a:rPr lang="en-US" sz="2400" b="1" dirty="0">
                          <a:effectLst/>
                          <a:latin typeface="+mn-lt"/>
                          <a:cs typeface="Times New Roman" panose="02020603050405020304" pitchFamily="18" charset="0"/>
                        </a:rPr>
                        <a:t>G</a:t>
                      </a:r>
                      <a:endParaRPr lang="en-US" sz="2400" b="1" dirty="0">
                        <a:effectLst/>
                        <a:latin typeface="+mn-lt"/>
                        <a:ea typeface="Calibri"/>
                        <a:cs typeface="Times New Roman" panose="02020603050405020304" pitchFamily="18" charset="0"/>
                      </a:endParaRPr>
                    </a:p>
                  </a:txBody>
                  <a:tcPr marL="83691" marR="83691" marT="41845" marB="41845" anchor="ctr"/>
                </a:tc>
                <a:extLst>
                  <a:ext uri="{0D108BD9-81ED-4DB2-BD59-A6C34878D82A}">
                    <a16:rowId xmlns:a16="http://schemas.microsoft.com/office/drawing/2014/main" val="10002"/>
                  </a:ext>
                </a:extLst>
              </a:tr>
              <a:tr h="888939">
                <a:tc>
                  <a:txBody>
                    <a:bodyPr/>
                    <a:lstStyle/>
                    <a:p>
                      <a:pPr marL="0" marR="0">
                        <a:lnSpc>
                          <a:spcPct val="100000"/>
                        </a:lnSpc>
                        <a:spcBef>
                          <a:spcPts val="0"/>
                        </a:spcBef>
                        <a:spcAft>
                          <a:spcPts val="0"/>
                        </a:spcAft>
                      </a:pPr>
                      <a:r>
                        <a:rPr lang="en-US" sz="2000" b="1" dirty="0">
                          <a:effectLst/>
                          <a:latin typeface="+mn-lt"/>
                        </a:rPr>
                        <a:t>Valid T.O.P. Codes </a:t>
                      </a:r>
                    </a:p>
                    <a:p>
                      <a:pPr marL="0" marR="0">
                        <a:lnSpc>
                          <a:spcPct val="115000"/>
                        </a:lnSpc>
                        <a:spcBef>
                          <a:spcPts val="0"/>
                        </a:spcBef>
                        <a:spcAft>
                          <a:spcPts val="1000"/>
                        </a:spcAft>
                      </a:pPr>
                      <a:r>
                        <a:rPr lang="en-US" sz="2000" b="1" dirty="0" smtClean="0">
                          <a:effectLst/>
                          <a:latin typeface="+mn-lt"/>
                        </a:rPr>
                        <a:t>(Taxonomy </a:t>
                      </a:r>
                      <a:r>
                        <a:rPr lang="en-US" sz="2000" b="1" dirty="0">
                          <a:effectLst/>
                          <a:latin typeface="+mn-lt"/>
                        </a:rPr>
                        <a:t>of Programs)</a:t>
                      </a:r>
                      <a:endParaRPr lang="en-US" sz="2000" b="1" dirty="0">
                        <a:effectLst/>
                        <a:latin typeface="+mn-lt"/>
                        <a:ea typeface="Calibri"/>
                        <a:cs typeface="Times New Roman"/>
                      </a:endParaRPr>
                    </a:p>
                  </a:txBody>
                  <a:tcPr marL="83691" marR="83691" marT="41845" marB="41845" anchor="ctr"/>
                </a:tc>
                <a:tc>
                  <a:txBody>
                    <a:bodyPr/>
                    <a:lstStyle/>
                    <a:p>
                      <a:pPr marL="0" marR="0">
                        <a:lnSpc>
                          <a:spcPct val="100000"/>
                        </a:lnSpc>
                        <a:spcBef>
                          <a:spcPts val="0"/>
                        </a:spcBef>
                        <a:spcAft>
                          <a:spcPts val="0"/>
                        </a:spcAft>
                      </a:pPr>
                      <a:r>
                        <a:rPr lang="en-US" sz="1600" b="0" i="0" dirty="0" smtClean="0">
                          <a:effectLst/>
                          <a:latin typeface="+mn-lt"/>
                        </a:rPr>
                        <a:t>1301.00</a:t>
                      </a:r>
                      <a:r>
                        <a:rPr lang="en-US" sz="1600" b="0" i="0" baseline="0" dirty="0" smtClean="0">
                          <a:effectLst/>
                          <a:latin typeface="+mn-lt"/>
                        </a:rPr>
                        <a:t> through </a:t>
                      </a:r>
                      <a:r>
                        <a:rPr lang="en-US" sz="1600" b="0" i="0" dirty="0" smtClean="0">
                          <a:effectLst/>
                          <a:latin typeface="+mn-lt"/>
                        </a:rPr>
                        <a:t>1399.00</a:t>
                      </a:r>
                    </a:p>
                  </a:txBody>
                  <a:tcPr marL="83691" marR="83691" marT="41845" marB="41845"/>
                </a:tc>
                <a:extLst>
                  <a:ext uri="{0D108BD9-81ED-4DB2-BD59-A6C34878D82A}">
                    <a16:rowId xmlns:a16="http://schemas.microsoft.com/office/drawing/2014/main" val="10003"/>
                  </a:ext>
                </a:extLst>
              </a:tr>
            </a:tbl>
          </a:graphicData>
        </a:graphic>
      </p:graphicFrame>
      <p:sp>
        <p:nvSpPr>
          <p:cNvPr id="10" name="Right Brace 9"/>
          <p:cNvSpPr/>
          <p:nvPr/>
        </p:nvSpPr>
        <p:spPr>
          <a:xfrm>
            <a:off x="7555230" y="5920356"/>
            <a:ext cx="788669" cy="781806"/>
          </a:xfrm>
          <a:prstGeom prst="rightBrace">
            <a:avLst/>
          </a:prstGeom>
          <a:ln w="7620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b="1">
              <a:ln w="76200">
                <a:solidFill>
                  <a:schemeClr val="accent2"/>
                </a:solidFill>
                <a:prstDash val="solid"/>
              </a:ln>
              <a:solidFill>
                <a:schemeClr val="accent2">
                  <a:lumMod val="40000"/>
                  <a:lumOff val="60000"/>
                </a:schemeClr>
              </a:solidFill>
            </a:endParaRPr>
          </a:p>
        </p:txBody>
      </p:sp>
      <p:sp>
        <p:nvSpPr>
          <p:cNvPr id="11" name="TextBox 10"/>
          <p:cNvSpPr txBox="1"/>
          <p:nvPr/>
        </p:nvSpPr>
        <p:spPr>
          <a:xfrm>
            <a:off x="8549640" y="6045014"/>
            <a:ext cx="2731769" cy="646331"/>
          </a:xfrm>
          <a:prstGeom prst="rect">
            <a:avLst/>
          </a:prstGeom>
          <a:noFill/>
          <a:ln w="76200">
            <a:solidFill>
              <a:srgbClr val="FF0000"/>
            </a:solidFill>
          </a:ln>
        </p:spPr>
        <p:txBody>
          <a:bodyPr wrap="square" rtlCol="0">
            <a:spAutoFit/>
          </a:bodyPr>
          <a:lstStyle/>
          <a:p>
            <a:r>
              <a:rPr lang="en-US" b="1" dirty="0" smtClean="0">
                <a:ln w="0"/>
              </a:rPr>
              <a:t>“13” – Family and Consumer Sciences</a:t>
            </a:r>
          </a:p>
        </p:txBody>
      </p:sp>
    </p:spTree>
    <p:extLst>
      <p:ext uri="{BB962C8B-B14F-4D97-AF65-F5344CB8AC3E}">
        <p14:creationId xmlns:p14="http://schemas.microsoft.com/office/powerpoint/2010/main" val="24226954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245171"/>
            <a:ext cx="10058400" cy="1609344"/>
          </a:xfrm>
        </p:spPr>
        <p:txBody>
          <a:bodyPr/>
          <a:lstStyle/>
          <a:p>
            <a:r>
              <a:rPr lang="en-US" dirty="0" smtClean="0"/>
              <a:t>OVERVIEW</a:t>
            </a:r>
            <a:endParaRPr lang="en-US" dirty="0"/>
          </a:p>
        </p:txBody>
      </p:sp>
      <p:sp>
        <p:nvSpPr>
          <p:cNvPr id="3" name="Subtitle 2"/>
          <p:cNvSpPr>
            <a:spLocks noGrp="1"/>
          </p:cNvSpPr>
          <p:nvPr>
            <p:ph idx="1"/>
          </p:nvPr>
        </p:nvSpPr>
        <p:spPr>
          <a:xfrm>
            <a:off x="1135836" y="1883172"/>
            <a:ext cx="10058400" cy="4157472"/>
          </a:xfrm>
        </p:spPr>
        <p:txBody>
          <a:bodyPr>
            <a:normAutofit/>
          </a:bodyPr>
          <a:lstStyle/>
          <a:p>
            <a:r>
              <a:rPr lang="en-US" sz="2800" dirty="0"/>
              <a:t>Differences </a:t>
            </a:r>
            <a:r>
              <a:rPr lang="en-US" sz="2800" dirty="0" smtClean="0"/>
              <a:t>Between </a:t>
            </a:r>
            <a:r>
              <a:rPr lang="en-US" sz="2800" dirty="0"/>
              <a:t>N</a:t>
            </a:r>
            <a:r>
              <a:rPr lang="en-US" sz="2800" dirty="0" smtClean="0"/>
              <a:t>oncredit </a:t>
            </a:r>
            <a:r>
              <a:rPr lang="en-US" sz="2800" dirty="0"/>
              <a:t>and </a:t>
            </a:r>
            <a:r>
              <a:rPr lang="en-US" sz="2800" dirty="0" smtClean="0"/>
              <a:t>Credit </a:t>
            </a:r>
            <a:r>
              <a:rPr lang="en-US" sz="2800" dirty="0"/>
              <a:t>C</a:t>
            </a:r>
            <a:r>
              <a:rPr lang="en-US" sz="2800" dirty="0" smtClean="0"/>
              <a:t>ourses</a:t>
            </a:r>
            <a:endParaRPr lang="en-US" sz="2800" dirty="0"/>
          </a:p>
          <a:p>
            <a:r>
              <a:rPr lang="en-US" sz="2800" dirty="0"/>
              <a:t>Noncredit </a:t>
            </a:r>
            <a:r>
              <a:rPr lang="en-US" sz="2800" dirty="0" smtClean="0"/>
              <a:t>Course </a:t>
            </a:r>
            <a:r>
              <a:rPr lang="en-US" sz="2800" dirty="0"/>
              <a:t>Categories </a:t>
            </a:r>
          </a:p>
          <a:p>
            <a:pPr lvl="1"/>
            <a:r>
              <a:rPr lang="en-US" sz="2400" dirty="0"/>
              <a:t>What are they?</a:t>
            </a:r>
          </a:p>
          <a:p>
            <a:pPr lvl="1"/>
            <a:r>
              <a:rPr lang="en-US" sz="2400" dirty="0"/>
              <a:t>Where do they come from?</a:t>
            </a:r>
          </a:p>
          <a:p>
            <a:pPr lvl="1"/>
            <a:r>
              <a:rPr lang="en-US" sz="2400" dirty="0"/>
              <a:t>Why are they necessary?</a:t>
            </a:r>
          </a:p>
          <a:p>
            <a:r>
              <a:rPr lang="en-US" sz="2800" dirty="0"/>
              <a:t>What’s the COR </a:t>
            </a:r>
            <a:r>
              <a:rPr lang="en-US" sz="2800" dirty="0" smtClean="0"/>
              <a:t>Got </a:t>
            </a:r>
            <a:r>
              <a:rPr lang="en-US" sz="2800" dirty="0"/>
              <a:t>T</a:t>
            </a:r>
            <a:r>
              <a:rPr lang="en-US" sz="2800" dirty="0" smtClean="0"/>
              <a:t>o </a:t>
            </a:r>
            <a:r>
              <a:rPr lang="en-US" sz="2800" dirty="0"/>
              <a:t>D</a:t>
            </a:r>
            <a:r>
              <a:rPr lang="en-US" sz="2800" dirty="0" smtClean="0"/>
              <a:t>o </a:t>
            </a:r>
            <a:r>
              <a:rPr lang="en-US" sz="2800" dirty="0"/>
              <a:t>W</a:t>
            </a:r>
            <a:r>
              <a:rPr lang="en-US" sz="2800" dirty="0" smtClean="0"/>
              <a:t>ith It</a:t>
            </a:r>
            <a:r>
              <a:rPr lang="en-US" sz="2800" dirty="0"/>
              <a:t>?</a:t>
            </a:r>
          </a:p>
          <a:p>
            <a:r>
              <a:rPr lang="en-US" sz="2800" dirty="0"/>
              <a:t>Questions</a:t>
            </a:r>
          </a:p>
          <a:p>
            <a:r>
              <a:rPr lang="en-US" sz="2800" dirty="0"/>
              <a:t>Resources </a:t>
            </a:r>
          </a:p>
          <a:p>
            <a:endParaRPr lang="en-US" dirty="0" smtClean="0"/>
          </a:p>
          <a:p>
            <a:endParaRPr lang="en-US" dirty="0" smtClean="0"/>
          </a:p>
          <a:p>
            <a:endParaRPr lang="en-US" dirty="0"/>
          </a:p>
        </p:txBody>
      </p:sp>
    </p:spTree>
    <p:extLst>
      <p:ext uri="{BB962C8B-B14F-4D97-AF65-F5344CB8AC3E}">
        <p14:creationId xmlns:p14="http://schemas.microsoft.com/office/powerpoint/2010/main" val="14040625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922020"/>
          </a:xfrm>
        </p:spPr>
        <p:txBody>
          <a:bodyPr>
            <a:noAutofit/>
          </a:bodyPr>
          <a:lstStyle/>
          <a:p>
            <a:r>
              <a:rPr lang="en-US" sz="3600" b="1" dirty="0"/>
              <a:t>A Closer Look… </a:t>
            </a:r>
            <a:endParaRPr lang="en-US" sz="3600" dirty="0"/>
          </a:p>
        </p:txBody>
      </p:sp>
      <p:pic>
        <p:nvPicPr>
          <p:cNvPr id="6" name="Picture 2" descr="C:\Users\cwarner\AppData\Local\Microsoft\Windows\Temporary Internet Files\Content.IE5\WWAWSGQW\magnifying glas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070" y="152400"/>
            <a:ext cx="988243" cy="1143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558697686"/>
              </p:ext>
            </p:extLst>
          </p:nvPr>
        </p:nvGraphicFramePr>
        <p:xfrm>
          <a:off x="285750" y="1237146"/>
          <a:ext cx="11692889" cy="5400275"/>
        </p:xfrm>
        <a:graphic>
          <a:graphicData uri="http://schemas.openxmlformats.org/drawingml/2006/table">
            <a:tbl>
              <a:tblPr firstRow="1" bandRow="1">
                <a:tableStyleId>{5940675A-B579-460E-94D1-54222C63F5DA}</a:tableStyleId>
              </a:tblPr>
              <a:tblGrid>
                <a:gridCol w="3892130">
                  <a:extLst>
                    <a:ext uri="{9D8B030D-6E8A-4147-A177-3AD203B41FA5}">
                      <a16:colId xmlns:a16="http://schemas.microsoft.com/office/drawing/2014/main" val="20000"/>
                    </a:ext>
                  </a:extLst>
                </a:gridCol>
                <a:gridCol w="7800759">
                  <a:extLst>
                    <a:ext uri="{9D8B030D-6E8A-4147-A177-3AD203B41FA5}">
                      <a16:colId xmlns:a16="http://schemas.microsoft.com/office/drawing/2014/main" val="20001"/>
                    </a:ext>
                  </a:extLst>
                </a:gridCol>
              </a:tblGrid>
              <a:tr h="578153">
                <a:tc>
                  <a:txBody>
                    <a:bodyPr/>
                    <a:lstStyle/>
                    <a:p>
                      <a:pPr marL="0" marR="0">
                        <a:lnSpc>
                          <a:spcPct val="115000"/>
                        </a:lnSpc>
                        <a:spcBef>
                          <a:spcPts val="0"/>
                        </a:spcBef>
                        <a:spcAft>
                          <a:spcPts val="1000"/>
                        </a:spcAft>
                      </a:pPr>
                      <a:r>
                        <a:rPr lang="en-US" sz="2800" b="1" dirty="0" smtClean="0">
                          <a:effectLst/>
                          <a:latin typeface="+mn-lt"/>
                        </a:rPr>
                        <a:t>Noncredit Category</a:t>
                      </a:r>
                      <a:endParaRPr lang="en-US" sz="2800" b="1" dirty="0">
                        <a:effectLst/>
                        <a:latin typeface="+mn-lt"/>
                        <a:ea typeface="Calibri"/>
                        <a:cs typeface="Times New Roman"/>
                      </a:endParaRPr>
                    </a:p>
                  </a:txBody>
                  <a:tcPr marL="83691" marR="83691" marT="41845" marB="41845" anchor="ctr"/>
                </a:tc>
                <a:tc>
                  <a:txBody>
                    <a:bodyPr/>
                    <a:lstStyle/>
                    <a:p>
                      <a:pPr marL="0" marR="0" algn="ctr">
                        <a:lnSpc>
                          <a:spcPct val="115000"/>
                        </a:lnSpc>
                        <a:spcBef>
                          <a:spcPts val="0"/>
                        </a:spcBef>
                        <a:spcAft>
                          <a:spcPts val="1000"/>
                        </a:spcAft>
                      </a:pPr>
                      <a:r>
                        <a:rPr lang="en-US" sz="2800" b="1" dirty="0" smtClean="0">
                          <a:effectLst/>
                          <a:latin typeface="+mn-lt"/>
                          <a:ea typeface="Calibri"/>
                          <a:cs typeface="Times New Roman"/>
                        </a:rPr>
                        <a:t>OLDER</a:t>
                      </a:r>
                      <a:r>
                        <a:rPr lang="en-US" sz="2800" b="1" baseline="0" dirty="0" smtClean="0">
                          <a:effectLst/>
                          <a:latin typeface="+mn-lt"/>
                          <a:ea typeface="Calibri"/>
                          <a:cs typeface="Times New Roman"/>
                        </a:rPr>
                        <a:t> ADULTS</a:t>
                      </a:r>
                      <a:endParaRPr lang="en-US" sz="2800" b="1" dirty="0">
                        <a:effectLst/>
                        <a:latin typeface="+mn-lt"/>
                        <a:ea typeface="Calibri"/>
                        <a:cs typeface="Times New Roman"/>
                      </a:endParaRPr>
                    </a:p>
                  </a:txBody>
                  <a:tcPr marL="83691" marR="83691" marT="41845" marB="41845"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extLst>
                  <a:ext uri="{0D108BD9-81ED-4DB2-BD59-A6C34878D82A}">
                    <a16:rowId xmlns:a16="http://schemas.microsoft.com/office/drawing/2014/main" val="10000"/>
                  </a:ext>
                </a:extLst>
              </a:tr>
              <a:tr h="3236761">
                <a:tc>
                  <a:txBody>
                    <a:bodyPr/>
                    <a:lstStyle/>
                    <a:p>
                      <a:pPr marL="0" marR="0">
                        <a:lnSpc>
                          <a:spcPct val="115000"/>
                        </a:lnSpc>
                        <a:spcBef>
                          <a:spcPts val="0"/>
                        </a:spcBef>
                        <a:spcAft>
                          <a:spcPts val="1000"/>
                        </a:spcAft>
                      </a:pPr>
                      <a:r>
                        <a:rPr lang="en-US" sz="2400" b="1" dirty="0">
                          <a:effectLst/>
                          <a:latin typeface="+mn-lt"/>
                        </a:rPr>
                        <a:t>Description </a:t>
                      </a:r>
                      <a:endParaRPr lang="en-US" sz="2400" b="1" dirty="0">
                        <a:effectLst/>
                        <a:latin typeface="+mn-lt"/>
                        <a:ea typeface="Calibri"/>
                        <a:cs typeface="Times New Roman"/>
                      </a:endParaRPr>
                    </a:p>
                  </a:txBody>
                  <a:tcPr marL="83691" marR="83691" marT="41845" marB="41845" anchor="ctr"/>
                </a:tc>
                <a:tc>
                  <a:txBody>
                    <a:bodyPr/>
                    <a:lstStyle/>
                    <a:p>
                      <a:pPr marL="0" marR="0" lvl="0" indent="0" algn="l" defTabSz="914377" rtl="0" eaLnBrk="1" fontAlgn="auto" latinLnBrk="0" hangingPunct="1">
                        <a:lnSpc>
                          <a:spcPct val="115000"/>
                        </a:lnSpc>
                        <a:spcBef>
                          <a:spcPts val="0"/>
                        </a:spcBef>
                        <a:spcAft>
                          <a:spcPts val="1000"/>
                        </a:spcAft>
                        <a:buClrTx/>
                        <a:buSzTx/>
                        <a:buFontTx/>
                        <a:buNone/>
                        <a:tabLst/>
                        <a:defRPr/>
                      </a:pPr>
                      <a:r>
                        <a:rPr lang="en-US" sz="1900" dirty="0" smtClean="0"/>
                        <a:t>Lifelong education that provides opportunities for personal growth and development, community involvement, skills for mental and physical well-being, and economic self-sufficiency. Courses in the category of noncredit instruction for older adults may include, but are not limited to, health courses focusing on physical and mental processes of aging, changes that occur later in life, and steps to be taken to maintain independence in daily activities; consumer resources, self-management and entitlement; creative expression and communication; or family, community, and global involvement. </a:t>
                      </a:r>
                      <a:endParaRPr lang="en-US" sz="1900" b="0" i="0" u="none" strike="noStrike" kern="1200" baseline="0" dirty="0" smtClean="0">
                        <a:solidFill>
                          <a:schemeClr val="tx1"/>
                        </a:solidFill>
                        <a:latin typeface="+mn-lt"/>
                        <a:ea typeface="+mn-ea"/>
                        <a:cs typeface="+mn-cs"/>
                      </a:endParaRPr>
                    </a:p>
                  </a:txBody>
                  <a:tcPr marL="83691" marR="83691" marT="41845" marB="41845"/>
                </a:tc>
                <a:extLst>
                  <a:ext uri="{0D108BD9-81ED-4DB2-BD59-A6C34878D82A}">
                    <a16:rowId xmlns:a16="http://schemas.microsoft.com/office/drawing/2014/main" val="10001"/>
                  </a:ext>
                </a:extLst>
              </a:tr>
              <a:tr h="675764">
                <a:tc>
                  <a:txBody>
                    <a:bodyPr/>
                    <a:lstStyle/>
                    <a:p>
                      <a:pPr algn="l"/>
                      <a:r>
                        <a:rPr lang="en-US" sz="1800" b="1" dirty="0" smtClean="0">
                          <a:latin typeface="+mn-lt"/>
                        </a:rPr>
                        <a:t>Course Noncredit Category</a:t>
                      </a:r>
                      <a:r>
                        <a:rPr lang="en-US" sz="1800" b="1" baseline="0" dirty="0" smtClean="0">
                          <a:latin typeface="+mn-lt"/>
                        </a:rPr>
                        <a:t> </a:t>
                      </a:r>
                    </a:p>
                    <a:p>
                      <a:pPr algn="l"/>
                      <a:r>
                        <a:rPr lang="en-US" sz="1800" b="1" dirty="0" smtClean="0">
                          <a:latin typeface="+mn-lt"/>
                        </a:rPr>
                        <a:t>(MIS Data Element Code)</a:t>
                      </a:r>
                      <a:endParaRPr lang="en-US" sz="1800" b="1" dirty="0">
                        <a:latin typeface="+mn-lt"/>
                      </a:endParaRPr>
                    </a:p>
                  </a:txBody>
                  <a:tcPr marL="83691" marR="83691" marT="41845" marB="41845" anchor="ctr"/>
                </a:tc>
                <a:tc>
                  <a:txBody>
                    <a:bodyPr/>
                    <a:lstStyle/>
                    <a:p>
                      <a:pPr marL="0" marR="0" algn="ctr">
                        <a:lnSpc>
                          <a:spcPct val="115000"/>
                        </a:lnSpc>
                        <a:spcBef>
                          <a:spcPts val="0"/>
                        </a:spcBef>
                        <a:spcAft>
                          <a:spcPts val="1000"/>
                        </a:spcAft>
                      </a:pPr>
                      <a:r>
                        <a:rPr lang="en-US" sz="2400" b="1" dirty="0">
                          <a:effectLst/>
                          <a:latin typeface="+mn-lt"/>
                        </a:rPr>
                        <a:t>CB22 = </a:t>
                      </a:r>
                      <a:r>
                        <a:rPr lang="en-US" sz="2400" b="1" dirty="0">
                          <a:effectLst/>
                          <a:latin typeface="+mn-lt"/>
                          <a:cs typeface="Times New Roman" panose="02020603050405020304" pitchFamily="18" charset="0"/>
                        </a:rPr>
                        <a:t>H</a:t>
                      </a:r>
                      <a:endParaRPr lang="en-US" sz="2400" b="1" dirty="0">
                        <a:effectLst/>
                        <a:latin typeface="+mn-lt"/>
                        <a:ea typeface="Calibri"/>
                        <a:cs typeface="Times New Roman" panose="02020603050405020304" pitchFamily="18" charset="0"/>
                      </a:endParaRPr>
                    </a:p>
                  </a:txBody>
                  <a:tcPr marL="83691" marR="83691" marT="41845" marB="41845" anchor="ctr"/>
                </a:tc>
                <a:extLst>
                  <a:ext uri="{0D108BD9-81ED-4DB2-BD59-A6C34878D82A}">
                    <a16:rowId xmlns:a16="http://schemas.microsoft.com/office/drawing/2014/main" val="10002"/>
                  </a:ext>
                </a:extLst>
              </a:tr>
              <a:tr h="909597">
                <a:tc>
                  <a:txBody>
                    <a:bodyPr/>
                    <a:lstStyle/>
                    <a:p>
                      <a:pPr marL="0" marR="0">
                        <a:lnSpc>
                          <a:spcPct val="100000"/>
                        </a:lnSpc>
                        <a:spcBef>
                          <a:spcPts val="0"/>
                        </a:spcBef>
                        <a:spcAft>
                          <a:spcPts val="0"/>
                        </a:spcAft>
                      </a:pPr>
                      <a:r>
                        <a:rPr lang="en-US" sz="1800" b="1" dirty="0">
                          <a:effectLst/>
                          <a:latin typeface="+mn-lt"/>
                        </a:rPr>
                        <a:t>Valid T.O.P. Codes </a:t>
                      </a:r>
                    </a:p>
                    <a:p>
                      <a:pPr marL="0" marR="0">
                        <a:lnSpc>
                          <a:spcPct val="115000"/>
                        </a:lnSpc>
                        <a:spcBef>
                          <a:spcPts val="0"/>
                        </a:spcBef>
                        <a:spcAft>
                          <a:spcPts val="1000"/>
                        </a:spcAft>
                      </a:pPr>
                      <a:r>
                        <a:rPr lang="en-US" sz="1800" b="1" dirty="0" smtClean="0">
                          <a:effectLst/>
                          <a:latin typeface="+mn-lt"/>
                        </a:rPr>
                        <a:t>(Taxonomy </a:t>
                      </a:r>
                      <a:r>
                        <a:rPr lang="en-US" sz="1800" b="1" dirty="0">
                          <a:effectLst/>
                          <a:latin typeface="+mn-lt"/>
                        </a:rPr>
                        <a:t>of Programs)</a:t>
                      </a:r>
                      <a:endParaRPr lang="en-US" sz="1800" b="1" dirty="0">
                        <a:effectLst/>
                        <a:latin typeface="+mn-lt"/>
                        <a:ea typeface="Calibri"/>
                        <a:cs typeface="Times New Roman"/>
                      </a:endParaRPr>
                    </a:p>
                  </a:txBody>
                  <a:tcPr marL="83691" marR="83691" marT="41845" marB="41845" anchor="ctr"/>
                </a:tc>
                <a:tc>
                  <a:txBody>
                    <a:bodyPr/>
                    <a:lstStyle/>
                    <a:p>
                      <a:pPr marL="0" marR="0" algn="ctr">
                        <a:lnSpc>
                          <a:spcPct val="100000"/>
                        </a:lnSpc>
                        <a:spcBef>
                          <a:spcPts val="0"/>
                        </a:spcBef>
                        <a:spcAft>
                          <a:spcPts val="0"/>
                        </a:spcAft>
                      </a:pPr>
                      <a:r>
                        <a:rPr lang="en-US" sz="2400" b="1" i="0" dirty="0" smtClean="0">
                          <a:effectLst/>
                          <a:latin typeface="+mn-lt"/>
                        </a:rPr>
                        <a:t>Any TOP Code</a:t>
                      </a:r>
                    </a:p>
                  </a:txBody>
                  <a:tcPr marL="83691" marR="83691" marT="41845" marB="41845" anchor="ctr"/>
                </a:tc>
                <a:extLst>
                  <a:ext uri="{0D108BD9-81ED-4DB2-BD59-A6C34878D82A}">
                    <a16:rowId xmlns:a16="http://schemas.microsoft.com/office/drawing/2014/main" val="10003"/>
                  </a:ext>
                </a:extLst>
              </a:tr>
            </a:tbl>
          </a:graphicData>
        </a:graphic>
      </p:graphicFrame>
      <p:pic>
        <p:nvPicPr>
          <p:cNvPr id="7" name="Picture 6"/>
          <p:cNvPicPr>
            <a:picLocks noChangeAspect="1"/>
          </p:cNvPicPr>
          <p:nvPr/>
        </p:nvPicPr>
        <p:blipFill>
          <a:blip r:embed="rId4"/>
          <a:stretch>
            <a:fillRect/>
          </a:stretch>
        </p:blipFill>
        <p:spPr>
          <a:xfrm>
            <a:off x="2251709" y="2516438"/>
            <a:ext cx="1672919" cy="18041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26165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0145" y="160039"/>
            <a:ext cx="8229600" cy="731337"/>
          </a:xfrm>
        </p:spPr>
        <p:txBody>
          <a:bodyPr>
            <a:noAutofit/>
          </a:bodyPr>
          <a:lstStyle/>
          <a:p>
            <a:r>
              <a:rPr lang="en-US" sz="3600" b="1" dirty="0"/>
              <a:t>A Closer Look… </a:t>
            </a:r>
            <a:endParaRPr lang="en-US" sz="3600" dirty="0"/>
          </a:p>
        </p:txBody>
      </p:sp>
      <p:pic>
        <p:nvPicPr>
          <p:cNvPr id="6" name="Picture 2" descr="C:\Users\cwarner\AppData\Local\Microsoft\Windows\Temporary Internet Files\Content.IE5\WWAWSGQW\magnifying glas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8391" y="160039"/>
            <a:ext cx="968919" cy="8341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1331564326"/>
              </p:ext>
            </p:extLst>
          </p:nvPr>
        </p:nvGraphicFramePr>
        <p:xfrm>
          <a:off x="368391" y="1039697"/>
          <a:ext cx="11633109" cy="5744727"/>
        </p:xfrm>
        <a:graphic>
          <a:graphicData uri="http://schemas.openxmlformats.org/drawingml/2006/table">
            <a:tbl>
              <a:tblPr firstRow="1" bandRow="1">
                <a:tableStyleId>{5940675A-B579-460E-94D1-54222C63F5DA}</a:tableStyleId>
              </a:tblPr>
              <a:tblGrid>
                <a:gridCol w="4715681">
                  <a:extLst>
                    <a:ext uri="{9D8B030D-6E8A-4147-A177-3AD203B41FA5}">
                      <a16:colId xmlns:a16="http://schemas.microsoft.com/office/drawing/2014/main" val="20000"/>
                    </a:ext>
                  </a:extLst>
                </a:gridCol>
                <a:gridCol w="6917428">
                  <a:extLst>
                    <a:ext uri="{9D8B030D-6E8A-4147-A177-3AD203B41FA5}">
                      <a16:colId xmlns:a16="http://schemas.microsoft.com/office/drawing/2014/main" val="20001"/>
                    </a:ext>
                  </a:extLst>
                </a:gridCol>
              </a:tblGrid>
              <a:tr h="549932">
                <a:tc>
                  <a:txBody>
                    <a:bodyPr/>
                    <a:lstStyle/>
                    <a:p>
                      <a:pPr marL="0" marR="0">
                        <a:lnSpc>
                          <a:spcPct val="115000"/>
                        </a:lnSpc>
                        <a:spcBef>
                          <a:spcPts val="0"/>
                        </a:spcBef>
                        <a:spcAft>
                          <a:spcPts val="1000"/>
                        </a:spcAft>
                      </a:pPr>
                      <a:r>
                        <a:rPr lang="en-US" sz="2800" b="1" dirty="0" smtClean="0">
                          <a:effectLst/>
                          <a:latin typeface="+mn-lt"/>
                        </a:rPr>
                        <a:t>Noncredit Category</a:t>
                      </a:r>
                      <a:endParaRPr lang="en-US" sz="2800" b="1" dirty="0">
                        <a:effectLst/>
                        <a:latin typeface="+mn-lt"/>
                        <a:ea typeface="Calibri"/>
                        <a:cs typeface="Times New Roman"/>
                      </a:endParaRPr>
                    </a:p>
                  </a:txBody>
                  <a:tcPr marL="83691" marR="83691" marT="41845" marB="41845" anchor="ctr"/>
                </a:tc>
                <a:tc>
                  <a:txBody>
                    <a:bodyPr/>
                    <a:lstStyle/>
                    <a:p>
                      <a:pPr marL="0" marR="0" algn="ctr">
                        <a:lnSpc>
                          <a:spcPct val="115000"/>
                        </a:lnSpc>
                        <a:spcBef>
                          <a:spcPts val="0"/>
                        </a:spcBef>
                        <a:spcAft>
                          <a:spcPts val="1000"/>
                        </a:spcAft>
                      </a:pPr>
                      <a:r>
                        <a:rPr lang="en-US" sz="2800" b="1" dirty="0" smtClean="0">
                          <a:effectLst/>
                          <a:latin typeface="+mn-lt"/>
                          <a:ea typeface="Calibri"/>
                          <a:cs typeface="Times New Roman"/>
                        </a:rPr>
                        <a:t>SHORT-TERM</a:t>
                      </a:r>
                      <a:r>
                        <a:rPr lang="en-US" sz="2800" b="1" baseline="0" dirty="0" smtClean="0">
                          <a:effectLst/>
                          <a:latin typeface="+mn-lt"/>
                          <a:ea typeface="Calibri"/>
                          <a:cs typeface="Times New Roman"/>
                        </a:rPr>
                        <a:t> VOCATIONAL</a:t>
                      </a:r>
                      <a:endParaRPr lang="en-US" sz="2800" b="1" dirty="0">
                        <a:effectLst/>
                        <a:latin typeface="+mn-lt"/>
                        <a:ea typeface="Calibri"/>
                        <a:cs typeface="Times New Roman"/>
                      </a:endParaRPr>
                    </a:p>
                  </a:txBody>
                  <a:tcPr marL="83691" marR="83691" marT="41845" marB="41845"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extLst>
                  <a:ext uri="{0D108BD9-81ED-4DB2-BD59-A6C34878D82A}">
                    <a16:rowId xmlns:a16="http://schemas.microsoft.com/office/drawing/2014/main" val="10000"/>
                  </a:ext>
                </a:extLst>
              </a:tr>
              <a:tr h="3555110">
                <a:tc>
                  <a:txBody>
                    <a:bodyPr/>
                    <a:lstStyle/>
                    <a:p>
                      <a:pPr marL="0" marR="0">
                        <a:lnSpc>
                          <a:spcPct val="115000"/>
                        </a:lnSpc>
                        <a:spcBef>
                          <a:spcPts val="0"/>
                        </a:spcBef>
                        <a:spcAft>
                          <a:spcPts val="1000"/>
                        </a:spcAft>
                      </a:pPr>
                      <a:r>
                        <a:rPr lang="en-US" sz="2800" b="1" dirty="0">
                          <a:effectLst/>
                          <a:latin typeface="+mn-lt"/>
                        </a:rPr>
                        <a:t>Description </a:t>
                      </a:r>
                      <a:endParaRPr lang="en-US" sz="2800" b="1" dirty="0">
                        <a:effectLst/>
                        <a:latin typeface="+mn-lt"/>
                        <a:ea typeface="Calibri"/>
                        <a:cs typeface="Times New Roman"/>
                      </a:endParaRPr>
                    </a:p>
                  </a:txBody>
                  <a:tcPr marL="83691" marR="83691" marT="41845" marB="41845" anchor="ctr"/>
                </a:tc>
                <a:tc>
                  <a:txBody>
                    <a:bodyPr/>
                    <a:lstStyle/>
                    <a:p>
                      <a:pPr marL="0" marR="0" lvl="0" indent="0" algn="l" defTabSz="914377" rtl="0" eaLnBrk="1" fontAlgn="auto" latinLnBrk="0" hangingPunct="1">
                        <a:lnSpc>
                          <a:spcPct val="115000"/>
                        </a:lnSpc>
                        <a:spcBef>
                          <a:spcPts val="0"/>
                        </a:spcBef>
                        <a:spcAft>
                          <a:spcPts val="1000"/>
                        </a:spcAft>
                        <a:buClrTx/>
                        <a:buSzTx/>
                        <a:buFontTx/>
                        <a:buNone/>
                        <a:tabLst/>
                        <a:defRPr/>
                      </a:pPr>
                      <a:r>
                        <a:rPr lang="en-US" sz="1700" dirty="0" smtClean="0"/>
                        <a:t>Designed for high employment potential that lead to a career-technical objective, or a certificate or award directly related to employment. Short-term vocational programs should be designed to: improve employability; provide job placement opportunities; or prepare students for college-level coursework or transfer to a four-year degree program. They shall also be mission appropriate (Ed. Code § 66010.4(a)(1)), meet a documented labor market demand, ensure there is no unnecessary duplication of other employment training programs in the region, demonstrate effectiveness as measured by the employment and completion success of students, and be reviewed in the institution’s program review process every two years.</a:t>
                      </a:r>
                      <a:endParaRPr lang="en-US" sz="1700" b="0" i="0" u="none" strike="noStrike" kern="1200" baseline="0" dirty="0" smtClean="0">
                        <a:solidFill>
                          <a:schemeClr val="tx1"/>
                        </a:solidFill>
                        <a:latin typeface="+mn-lt"/>
                        <a:ea typeface="+mn-ea"/>
                        <a:cs typeface="+mn-cs"/>
                      </a:endParaRPr>
                    </a:p>
                  </a:txBody>
                  <a:tcPr marL="83691" marR="83691" marT="41845" marB="41845"/>
                </a:tc>
                <a:extLst>
                  <a:ext uri="{0D108BD9-81ED-4DB2-BD59-A6C34878D82A}">
                    <a16:rowId xmlns:a16="http://schemas.microsoft.com/office/drawing/2014/main" val="10001"/>
                  </a:ext>
                </a:extLst>
              </a:tr>
              <a:tr h="678066">
                <a:tc>
                  <a:txBody>
                    <a:bodyPr/>
                    <a:lstStyle/>
                    <a:p>
                      <a:pPr algn="l"/>
                      <a:r>
                        <a:rPr lang="en-US" sz="2000" b="1" dirty="0" smtClean="0">
                          <a:latin typeface="+mn-lt"/>
                        </a:rPr>
                        <a:t>Course Noncredit Category</a:t>
                      </a:r>
                      <a:r>
                        <a:rPr lang="en-US" sz="2000" b="1" baseline="0" dirty="0" smtClean="0">
                          <a:latin typeface="+mn-lt"/>
                        </a:rPr>
                        <a:t> </a:t>
                      </a:r>
                    </a:p>
                    <a:p>
                      <a:pPr algn="l"/>
                      <a:r>
                        <a:rPr lang="en-US" sz="2000" b="1" dirty="0" smtClean="0">
                          <a:latin typeface="+mn-lt"/>
                        </a:rPr>
                        <a:t>(MIS Data Element Code)</a:t>
                      </a:r>
                      <a:endParaRPr lang="en-US" sz="2000" b="1" dirty="0">
                        <a:latin typeface="+mn-lt"/>
                      </a:endParaRPr>
                    </a:p>
                  </a:txBody>
                  <a:tcPr marL="83691" marR="83691" marT="41845" marB="41845" anchor="ctr"/>
                </a:tc>
                <a:tc>
                  <a:txBody>
                    <a:bodyPr/>
                    <a:lstStyle/>
                    <a:p>
                      <a:pPr marL="0" marR="0" algn="ctr">
                        <a:lnSpc>
                          <a:spcPct val="115000"/>
                        </a:lnSpc>
                        <a:spcBef>
                          <a:spcPts val="0"/>
                        </a:spcBef>
                        <a:spcAft>
                          <a:spcPts val="1000"/>
                        </a:spcAft>
                      </a:pPr>
                      <a:r>
                        <a:rPr lang="en-US" sz="2400" b="1" dirty="0">
                          <a:effectLst/>
                          <a:latin typeface="+mn-lt"/>
                        </a:rPr>
                        <a:t>CB22 = </a:t>
                      </a:r>
                      <a:r>
                        <a:rPr lang="en-US" sz="2400" b="1" dirty="0">
                          <a:effectLst/>
                          <a:latin typeface="+mn-lt"/>
                          <a:cs typeface="Times New Roman" panose="02020603050405020304" pitchFamily="18" charset="0"/>
                        </a:rPr>
                        <a:t>I</a:t>
                      </a:r>
                      <a:endParaRPr lang="en-US" sz="2400" b="1" dirty="0">
                        <a:effectLst/>
                        <a:latin typeface="+mn-lt"/>
                        <a:ea typeface="Calibri"/>
                        <a:cs typeface="Times New Roman" panose="02020603050405020304" pitchFamily="18" charset="0"/>
                      </a:endParaRPr>
                    </a:p>
                  </a:txBody>
                  <a:tcPr marL="83691" marR="83691" marT="41845" marB="41845" anchor="ctr"/>
                </a:tc>
                <a:extLst>
                  <a:ext uri="{0D108BD9-81ED-4DB2-BD59-A6C34878D82A}">
                    <a16:rowId xmlns:a16="http://schemas.microsoft.com/office/drawing/2014/main" val="10002"/>
                  </a:ext>
                </a:extLst>
              </a:tr>
              <a:tr h="818025">
                <a:tc>
                  <a:txBody>
                    <a:bodyPr/>
                    <a:lstStyle/>
                    <a:p>
                      <a:pPr marL="0" marR="0">
                        <a:lnSpc>
                          <a:spcPct val="100000"/>
                        </a:lnSpc>
                        <a:spcBef>
                          <a:spcPts val="0"/>
                        </a:spcBef>
                        <a:spcAft>
                          <a:spcPts val="0"/>
                        </a:spcAft>
                      </a:pPr>
                      <a:r>
                        <a:rPr lang="en-US" sz="1800" b="1" dirty="0">
                          <a:effectLst/>
                          <a:latin typeface="+mn-lt"/>
                        </a:rPr>
                        <a:t>Valid T.O.P. Codes </a:t>
                      </a:r>
                    </a:p>
                    <a:p>
                      <a:pPr marL="0" marR="0">
                        <a:lnSpc>
                          <a:spcPct val="115000"/>
                        </a:lnSpc>
                        <a:spcBef>
                          <a:spcPts val="0"/>
                        </a:spcBef>
                        <a:spcAft>
                          <a:spcPts val="1000"/>
                        </a:spcAft>
                      </a:pPr>
                      <a:r>
                        <a:rPr lang="en-US" sz="1800" b="1" dirty="0" smtClean="0">
                          <a:effectLst/>
                          <a:latin typeface="+mn-lt"/>
                        </a:rPr>
                        <a:t>(Taxonomy </a:t>
                      </a:r>
                      <a:r>
                        <a:rPr lang="en-US" sz="1800" b="1" dirty="0">
                          <a:effectLst/>
                          <a:latin typeface="+mn-lt"/>
                        </a:rPr>
                        <a:t>of Programs)</a:t>
                      </a:r>
                      <a:endParaRPr lang="en-US" sz="1800" b="1" dirty="0">
                        <a:effectLst/>
                        <a:latin typeface="+mn-lt"/>
                        <a:ea typeface="Calibri"/>
                        <a:cs typeface="Times New Roman"/>
                      </a:endParaRPr>
                    </a:p>
                  </a:txBody>
                  <a:tcPr marL="83691" marR="83691" marT="41845" marB="41845" anchor="ctr"/>
                </a:tc>
                <a:tc>
                  <a:txBody>
                    <a:bodyPr/>
                    <a:lstStyle/>
                    <a:p>
                      <a:pPr marL="0" marR="0" algn="ctr">
                        <a:lnSpc>
                          <a:spcPct val="100000"/>
                        </a:lnSpc>
                        <a:spcBef>
                          <a:spcPts val="0"/>
                        </a:spcBef>
                        <a:spcAft>
                          <a:spcPts val="0"/>
                        </a:spcAft>
                      </a:pPr>
                      <a:r>
                        <a:rPr lang="en-US" sz="2000" b="1" i="0" dirty="0" smtClean="0">
                          <a:effectLst/>
                          <a:latin typeface="+mn-lt"/>
                        </a:rPr>
                        <a:t>Any</a:t>
                      </a:r>
                      <a:r>
                        <a:rPr lang="en-US" sz="2000" b="1" i="0" baseline="0" dirty="0" smtClean="0">
                          <a:effectLst/>
                          <a:latin typeface="+mn-lt"/>
                        </a:rPr>
                        <a:t> Vocational TOP Code</a:t>
                      </a:r>
                    </a:p>
                  </a:txBody>
                  <a:tcPr marL="83691" marR="83691" marT="41845" marB="41845"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579688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693420"/>
          </a:xfrm>
        </p:spPr>
        <p:txBody>
          <a:bodyPr>
            <a:noAutofit/>
          </a:bodyPr>
          <a:lstStyle/>
          <a:p>
            <a:r>
              <a:rPr lang="en-US" sz="3600" b="1" dirty="0"/>
              <a:t>A Closer Look… </a:t>
            </a:r>
            <a:endParaRPr lang="en-US" sz="3600" dirty="0"/>
          </a:p>
        </p:txBody>
      </p:sp>
      <p:pic>
        <p:nvPicPr>
          <p:cNvPr id="6" name="Picture 2" descr="C:\Users\cwarner\AppData\Local\Microsoft\Windows\Temporary Internet Files\Content.IE5\WWAWSGQW\magnifying glas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759" y="186513"/>
            <a:ext cx="1156001" cy="6593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2646466096"/>
              </p:ext>
            </p:extLst>
          </p:nvPr>
        </p:nvGraphicFramePr>
        <p:xfrm>
          <a:off x="217171" y="994409"/>
          <a:ext cx="11841480" cy="5775981"/>
        </p:xfrm>
        <a:graphic>
          <a:graphicData uri="http://schemas.openxmlformats.org/drawingml/2006/table">
            <a:tbl>
              <a:tblPr firstRow="1" bandRow="1">
                <a:tableStyleId>{5940675A-B579-460E-94D1-54222C63F5DA}</a:tableStyleId>
              </a:tblPr>
              <a:tblGrid>
                <a:gridCol w="4800148">
                  <a:extLst>
                    <a:ext uri="{9D8B030D-6E8A-4147-A177-3AD203B41FA5}">
                      <a16:colId xmlns:a16="http://schemas.microsoft.com/office/drawing/2014/main" val="20000"/>
                    </a:ext>
                  </a:extLst>
                </a:gridCol>
                <a:gridCol w="7041332">
                  <a:extLst>
                    <a:ext uri="{9D8B030D-6E8A-4147-A177-3AD203B41FA5}">
                      <a16:colId xmlns:a16="http://schemas.microsoft.com/office/drawing/2014/main" val="20001"/>
                    </a:ext>
                  </a:extLst>
                </a:gridCol>
              </a:tblGrid>
              <a:tr h="804699">
                <a:tc>
                  <a:txBody>
                    <a:bodyPr/>
                    <a:lstStyle/>
                    <a:p>
                      <a:pPr marL="0" marR="0">
                        <a:lnSpc>
                          <a:spcPct val="115000"/>
                        </a:lnSpc>
                        <a:spcBef>
                          <a:spcPts val="0"/>
                        </a:spcBef>
                        <a:spcAft>
                          <a:spcPts val="1000"/>
                        </a:spcAft>
                      </a:pPr>
                      <a:r>
                        <a:rPr lang="en-US" sz="2800" b="1" dirty="0" smtClean="0">
                          <a:effectLst/>
                        </a:rPr>
                        <a:t>Noncredit Category</a:t>
                      </a:r>
                      <a:endParaRPr lang="en-US" sz="2800" b="1" dirty="0">
                        <a:effectLst/>
                        <a:latin typeface="Calibri"/>
                        <a:ea typeface="Calibri"/>
                        <a:cs typeface="Times New Roman"/>
                      </a:endParaRPr>
                    </a:p>
                  </a:txBody>
                  <a:tcPr marL="83691" marR="83691" marT="41845" marB="41845" anchor="ctr"/>
                </a:tc>
                <a:tc>
                  <a:txBody>
                    <a:bodyPr/>
                    <a:lstStyle/>
                    <a:p>
                      <a:pPr marL="0" marR="0" algn="ctr">
                        <a:lnSpc>
                          <a:spcPct val="115000"/>
                        </a:lnSpc>
                        <a:spcBef>
                          <a:spcPts val="0"/>
                        </a:spcBef>
                        <a:spcAft>
                          <a:spcPts val="1000"/>
                        </a:spcAft>
                      </a:pPr>
                      <a:r>
                        <a:rPr lang="en-US" sz="2800" b="1" dirty="0">
                          <a:effectLst/>
                        </a:rPr>
                        <a:t>WORKFORCE PREPARATION </a:t>
                      </a:r>
                      <a:endParaRPr lang="en-US" sz="2800" b="1" dirty="0">
                        <a:effectLst/>
                        <a:latin typeface="Calibri"/>
                        <a:ea typeface="Calibri"/>
                        <a:cs typeface="Times New Roman"/>
                      </a:endParaRPr>
                    </a:p>
                  </a:txBody>
                  <a:tcPr marL="83691" marR="83691" marT="41845" marB="41845"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extLst>
                  <a:ext uri="{0D108BD9-81ED-4DB2-BD59-A6C34878D82A}">
                    <a16:rowId xmlns:a16="http://schemas.microsoft.com/office/drawing/2014/main" val="10000"/>
                  </a:ext>
                </a:extLst>
              </a:tr>
              <a:tr h="1436220">
                <a:tc>
                  <a:txBody>
                    <a:bodyPr/>
                    <a:lstStyle/>
                    <a:p>
                      <a:pPr marL="0" marR="0">
                        <a:lnSpc>
                          <a:spcPct val="115000"/>
                        </a:lnSpc>
                        <a:spcBef>
                          <a:spcPts val="0"/>
                        </a:spcBef>
                        <a:spcAft>
                          <a:spcPts val="1000"/>
                        </a:spcAft>
                      </a:pPr>
                      <a:r>
                        <a:rPr lang="en-US" sz="2400" b="1" dirty="0">
                          <a:effectLst/>
                        </a:rPr>
                        <a:t>Description </a:t>
                      </a:r>
                      <a:endParaRPr lang="en-US" sz="2400" b="1" dirty="0">
                        <a:effectLst/>
                        <a:latin typeface="Calibri"/>
                        <a:ea typeface="Calibri"/>
                        <a:cs typeface="Times New Roman"/>
                      </a:endParaRPr>
                    </a:p>
                  </a:txBody>
                  <a:tcPr marL="83691" marR="83691" marT="41845" marB="41845" anchor="ctr"/>
                </a:tc>
                <a:tc>
                  <a:txBody>
                    <a:bodyPr/>
                    <a:lstStyle/>
                    <a:p>
                      <a:pPr>
                        <a:lnSpc>
                          <a:spcPct val="115000"/>
                        </a:lnSpc>
                      </a:pPr>
                      <a:r>
                        <a:rPr lang="en-US" sz="2000" dirty="0" smtClean="0"/>
                        <a:t>Provides instruction for speaking, listening, reading, writing, mathematics, decision-making and problem-solving skills that are necessary to participate in job-specific technical training.</a:t>
                      </a:r>
                      <a:r>
                        <a:rPr lang="en-US" sz="2000" baseline="0" dirty="0" smtClean="0"/>
                        <a:t> </a:t>
                      </a:r>
                      <a:endParaRPr lang="en-US" sz="2000" i="0" dirty="0">
                        <a:effectLst/>
                        <a:latin typeface="Calibri"/>
                      </a:endParaRPr>
                    </a:p>
                  </a:txBody>
                  <a:tcPr marL="83691" marR="83691" marT="41845" marB="41845"/>
                </a:tc>
                <a:extLst>
                  <a:ext uri="{0D108BD9-81ED-4DB2-BD59-A6C34878D82A}">
                    <a16:rowId xmlns:a16="http://schemas.microsoft.com/office/drawing/2014/main" val="10001"/>
                  </a:ext>
                </a:extLst>
              </a:tr>
              <a:tr h="1048278">
                <a:tc>
                  <a:txBody>
                    <a:bodyPr/>
                    <a:lstStyle/>
                    <a:p>
                      <a:pPr algn="l"/>
                      <a:r>
                        <a:rPr lang="en-US" sz="2400" b="1" dirty="0" smtClean="0"/>
                        <a:t>Course Noncredit Category</a:t>
                      </a:r>
                      <a:r>
                        <a:rPr lang="en-US" sz="2400" b="1" baseline="0" dirty="0" smtClean="0"/>
                        <a:t> </a:t>
                      </a:r>
                    </a:p>
                    <a:p>
                      <a:pPr algn="l"/>
                      <a:r>
                        <a:rPr lang="en-US" sz="2400" b="1" dirty="0" smtClean="0"/>
                        <a:t>(MIS Data Element Code)</a:t>
                      </a:r>
                      <a:endParaRPr lang="en-US" sz="2400" b="1" dirty="0"/>
                    </a:p>
                  </a:txBody>
                  <a:tcPr marL="83691" marR="83691" marT="41845" marB="41845" anchor="ctr"/>
                </a:tc>
                <a:tc>
                  <a:txBody>
                    <a:bodyPr/>
                    <a:lstStyle/>
                    <a:p>
                      <a:pPr marL="0" marR="0" algn="ctr">
                        <a:lnSpc>
                          <a:spcPct val="115000"/>
                        </a:lnSpc>
                        <a:spcBef>
                          <a:spcPts val="0"/>
                        </a:spcBef>
                        <a:spcAft>
                          <a:spcPts val="1000"/>
                        </a:spcAft>
                      </a:pPr>
                      <a:r>
                        <a:rPr lang="en-US" sz="2400" b="1" dirty="0">
                          <a:effectLst/>
                        </a:rPr>
                        <a:t>CB22 = J</a:t>
                      </a:r>
                      <a:endParaRPr lang="en-US" sz="2400" b="1" dirty="0">
                        <a:effectLst/>
                        <a:latin typeface="Calibri"/>
                        <a:ea typeface="Calibri"/>
                        <a:cs typeface="Times New Roman"/>
                      </a:endParaRPr>
                    </a:p>
                  </a:txBody>
                  <a:tcPr marL="83691" marR="83691" marT="41845" marB="41845" anchor="ctr"/>
                </a:tc>
                <a:extLst>
                  <a:ext uri="{0D108BD9-81ED-4DB2-BD59-A6C34878D82A}">
                    <a16:rowId xmlns:a16="http://schemas.microsoft.com/office/drawing/2014/main" val="10002"/>
                  </a:ext>
                </a:extLst>
              </a:tr>
              <a:tr h="2437234">
                <a:tc>
                  <a:txBody>
                    <a:bodyPr/>
                    <a:lstStyle/>
                    <a:p>
                      <a:pPr marL="0" marR="0">
                        <a:lnSpc>
                          <a:spcPct val="100000"/>
                        </a:lnSpc>
                        <a:spcBef>
                          <a:spcPts val="0"/>
                        </a:spcBef>
                        <a:spcAft>
                          <a:spcPts val="0"/>
                        </a:spcAft>
                      </a:pPr>
                      <a:r>
                        <a:rPr lang="en-US" sz="2400" b="1" dirty="0">
                          <a:effectLst/>
                        </a:rPr>
                        <a:t>Valid T.O.P. Codes </a:t>
                      </a:r>
                    </a:p>
                    <a:p>
                      <a:pPr marL="0" marR="0">
                        <a:lnSpc>
                          <a:spcPct val="115000"/>
                        </a:lnSpc>
                        <a:spcBef>
                          <a:spcPts val="0"/>
                        </a:spcBef>
                        <a:spcAft>
                          <a:spcPts val="1000"/>
                        </a:spcAft>
                      </a:pPr>
                      <a:r>
                        <a:rPr lang="en-US" sz="2400" b="1" dirty="0">
                          <a:effectLst/>
                        </a:rPr>
                        <a:t>(Taxonomy of Programs)</a:t>
                      </a:r>
                      <a:endParaRPr lang="en-US" sz="2400" b="1" dirty="0">
                        <a:effectLst/>
                        <a:latin typeface="Calibri"/>
                        <a:ea typeface="Calibri"/>
                        <a:cs typeface="Times New Roman"/>
                      </a:endParaRPr>
                    </a:p>
                  </a:txBody>
                  <a:tcPr marL="83691" marR="83691" marT="41845" marB="41845" anchor="ctr"/>
                </a:tc>
                <a:tc>
                  <a:txBody>
                    <a:bodyPr/>
                    <a:lstStyle/>
                    <a:p>
                      <a:pPr marL="0" marR="0">
                        <a:lnSpc>
                          <a:spcPct val="115000"/>
                        </a:lnSpc>
                        <a:spcBef>
                          <a:spcPts val="0"/>
                        </a:spcBef>
                        <a:spcAft>
                          <a:spcPts val="1000"/>
                        </a:spcAft>
                      </a:pPr>
                      <a:r>
                        <a:rPr lang="en-US" sz="2000" b="1" dirty="0">
                          <a:effectLst/>
                        </a:rPr>
                        <a:t>Any VOCATIONAL TOP </a:t>
                      </a:r>
                      <a:r>
                        <a:rPr lang="en-US" sz="2000" b="1" dirty="0" smtClean="0">
                          <a:effectLst/>
                        </a:rPr>
                        <a:t>code</a:t>
                      </a:r>
                      <a:endParaRPr lang="en-US" sz="2000" b="1" dirty="0">
                        <a:effectLst/>
                      </a:endParaRPr>
                    </a:p>
                    <a:p>
                      <a:pPr marL="0" marR="0">
                        <a:lnSpc>
                          <a:spcPct val="115000"/>
                        </a:lnSpc>
                        <a:spcBef>
                          <a:spcPts val="0"/>
                        </a:spcBef>
                        <a:spcAft>
                          <a:spcPts val="1000"/>
                        </a:spcAft>
                      </a:pPr>
                      <a:r>
                        <a:rPr lang="en-US" sz="2000" b="1" dirty="0" smtClean="0">
                          <a:effectLst/>
                        </a:rPr>
                        <a:t>or:</a:t>
                      </a:r>
                      <a:endParaRPr lang="en-US" sz="2000" b="1" dirty="0">
                        <a:effectLst/>
                      </a:endParaRPr>
                    </a:p>
                    <a:p>
                      <a:pPr marL="0" marR="0">
                        <a:lnSpc>
                          <a:spcPct val="115000"/>
                        </a:lnSpc>
                        <a:spcBef>
                          <a:spcPts val="0"/>
                        </a:spcBef>
                        <a:spcAft>
                          <a:spcPts val="1000"/>
                        </a:spcAft>
                      </a:pPr>
                      <a:r>
                        <a:rPr lang="en-US" sz="2000" b="1" dirty="0" smtClean="0">
                          <a:effectLst/>
                        </a:rPr>
                        <a:t>4930.10</a:t>
                      </a:r>
                      <a:r>
                        <a:rPr lang="en-US" sz="2000" b="1" dirty="0">
                          <a:effectLst/>
                        </a:rPr>
                        <a:t>, 4930.11, </a:t>
                      </a:r>
                      <a:endParaRPr lang="en-US" sz="2000" b="1" dirty="0" smtClean="0">
                        <a:effectLst/>
                      </a:endParaRPr>
                    </a:p>
                    <a:p>
                      <a:pPr marL="0" marR="0">
                        <a:lnSpc>
                          <a:spcPct val="115000"/>
                        </a:lnSpc>
                        <a:spcBef>
                          <a:spcPts val="0"/>
                        </a:spcBef>
                        <a:spcAft>
                          <a:spcPts val="1000"/>
                        </a:spcAft>
                      </a:pPr>
                      <a:r>
                        <a:rPr lang="en-US" sz="2000" b="1" dirty="0" smtClean="0">
                          <a:effectLst/>
                        </a:rPr>
                        <a:t>4930.12</a:t>
                      </a:r>
                      <a:r>
                        <a:rPr lang="en-US" sz="2000" b="1" dirty="0">
                          <a:effectLst/>
                        </a:rPr>
                        <a:t>, 4930.13, </a:t>
                      </a:r>
                      <a:endParaRPr lang="en-US" sz="2000" b="1" dirty="0" smtClean="0">
                        <a:effectLst/>
                      </a:endParaRPr>
                    </a:p>
                    <a:p>
                      <a:pPr marL="0" marR="0">
                        <a:lnSpc>
                          <a:spcPct val="115000"/>
                        </a:lnSpc>
                        <a:spcBef>
                          <a:spcPts val="0"/>
                        </a:spcBef>
                        <a:spcAft>
                          <a:spcPts val="1000"/>
                        </a:spcAft>
                      </a:pPr>
                      <a:r>
                        <a:rPr lang="en-US" sz="2000" b="1" dirty="0" smtClean="0">
                          <a:effectLst/>
                        </a:rPr>
                        <a:t>4930.72</a:t>
                      </a:r>
                      <a:endParaRPr lang="en-US" sz="2400" b="0" i="1" dirty="0">
                        <a:effectLst/>
                        <a:latin typeface="Calibri"/>
                        <a:ea typeface="Calibri"/>
                        <a:cs typeface="Times New Roman"/>
                      </a:endParaRPr>
                    </a:p>
                  </a:txBody>
                  <a:tcPr marL="83691" marR="83691" marT="41845" marB="41845"/>
                </a:tc>
                <a:extLst>
                  <a:ext uri="{0D108BD9-81ED-4DB2-BD59-A6C34878D82A}">
                    <a16:rowId xmlns:a16="http://schemas.microsoft.com/office/drawing/2014/main" val="10003"/>
                  </a:ext>
                </a:extLst>
              </a:tr>
            </a:tbl>
          </a:graphicData>
        </a:graphic>
      </p:graphicFrame>
      <p:sp>
        <p:nvSpPr>
          <p:cNvPr id="9" name="Right Brace 8"/>
          <p:cNvSpPr/>
          <p:nvPr/>
        </p:nvSpPr>
        <p:spPr>
          <a:xfrm>
            <a:off x="7578090" y="5361384"/>
            <a:ext cx="1059181" cy="1279445"/>
          </a:xfrm>
          <a:prstGeom prst="rightBrace">
            <a:avLst/>
          </a:prstGeom>
          <a:ln w="7620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b="1">
              <a:ln w="76200">
                <a:solidFill>
                  <a:schemeClr val="accent2"/>
                </a:solidFill>
                <a:prstDash val="solid"/>
              </a:ln>
              <a:solidFill>
                <a:schemeClr val="accent2">
                  <a:lumMod val="40000"/>
                  <a:lumOff val="60000"/>
                </a:schemeClr>
              </a:solidFill>
            </a:endParaRPr>
          </a:p>
        </p:txBody>
      </p:sp>
      <p:sp>
        <p:nvSpPr>
          <p:cNvPr id="10" name="TextBox 9"/>
          <p:cNvSpPr txBox="1"/>
          <p:nvPr/>
        </p:nvSpPr>
        <p:spPr>
          <a:xfrm>
            <a:off x="8980171" y="5581944"/>
            <a:ext cx="2312669" cy="830997"/>
          </a:xfrm>
          <a:prstGeom prst="rect">
            <a:avLst/>
          </a:prstGeom>
          <a:noFill/>
          <a:ln w="76200">
            <a:solidFill>
              <a:srgbClr val="FF0000"/>
            </a:solidFill>
          </a:ln>
        </p:spPr>
        <p:txBody>
          <a:bodyPr wrap="square" rtlCol="0">
            <a:spAutoFit/>
          </a:bodyPr>
          <a:lstStyle/>
          <a:p>
            <a:r>
              <a:rPr lang="en-US" sz="1600" dirty="0" smtClean="0">
                <a:ln w="0"/>
                <a:effectLst>
                  <a:outerShdw blurRad="38100" dist="19050" dir="2700000" algn="tl" rotWithShape="0">
                    <a:schemeClr val="dk1">
                      <a:alpha val="40000"/>
                    </a:schemeClr>
                  </a:outerShdw>
                </a:effectLst>
              </a:rPr>
              <a:t> “49” -  Interdisciplinary </a:t>
            </a:r>
            <a:r>
              <a:rPr lang="en-US" sz="1600" dirty="0">
                <a:ln w="0"/>
                <a:effectLst>
                  <a:outerShdw blurRad="38100" dist="19050" dir="2700000" algn="tl" rotWithShape="0">
                    <a:schemeClr val="dk1">
                      <a:alpha val="40000"/>
                    </a:schemeClr>
                  </a:outerShdw>
                </a:effectLst>
              </a:rPr>
              <a:t>Studies</a:t>
            </a:r>
          </a:p>
        </p:txBody>
      </p:sp>
    </p:spTree>
    <p:extLst>
      <p:ext uri="{BB962C8B-B14F-4D97-AF65-F5344CB8AC3E}">
        <p14:creationId xmlns:p14="http://schemas.microsoft.com/office/powerpoint/2010/main" val="37236843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040835510"/>
              </p:ext>
            </p:extLst>
          </p:nvPr>
        </p:nvGraphicFramePr>
        <p:xfrm>
          <a:off x="424206" y="1202672"/>
          <a:ext cx="11283884" cy="52736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1041661" y="291665"/>
            <a:ext cx="10048974" cy="830997"/>
          </a:xfrm>
          <a:prstGeom prst="rect">
            <a:avLst/>
          </a:prstGeom>
        </p:spPr>
        <p:txBody>
          <a:bodyPr wrap="square">
            <a:spAutoFit/>
          </a:bodyPr>
          <a:lstStyle/>
          <a:p>
            <a:pPr algn="ctr"/>
            <a:r>
              <a:rPr lang="en-US" sz="4800" b="1" dirty="0" smtClean="0">
                <a:latin typeface="+mj-lt"/>
              </a:rPr>
              <a:t>RECAP...Noncredit Course Categories</a:t>
            </a:r>
          </a:p>
        </p:txBody>
      </p:sp>
      <p:sp>
        <p:nvSpPr>
          <p:cNvPr id="8" name="TextBox 7"/>
          <p:cNvSpPr txBox="1"/>
          <p:nvPr/>
        </p:nvSpPr>
        <p:spPr>
          <a:xfrm>
            <a:off x="820132" y="6396335"/>
            <a:ext cx="10086680" cy="461665"/>
          </a:xfrm>
          <a:prstGeom prst="rect">
            <a:avLst/>
          </a:prstGeom>
          <a:noFill/>
        </p:spPr>
        <p:txBody>
          <a:bodyPr wrap="square" rtlCol="0">
            <a:spAutoFit/>
          </a:bodyPr>
          <a:lstStyle/>
          <a:p>
            <a:r>
              <a:rPr lang="en-US" sz="1200" i="1" dirty="0" smtClean="0">
                <a:solidFill>
                  <a:schemeClr val="accent3">
                    <a:lumMod val="75000"/>
                  </a:schemeClr>
                </a:solidFill>
              </a:rPr>
              <a:t>*Note:  EC 84757(a)(4) combines Immigrants and Workforce Preparation into one category, whereas title 5 § 58160(a)(4)(5) separates the two into distinct categories </a:t>
            </a:r>
            <a:endParaRPr lang="en-US" sz="1200" i="1" dirty="0">
              <a:solidFill>
                <a:schemeClr val="accent3">
                  <a:lumMod val="75000"/>
                </a:schemeClr>
              </a:solidFill>
            </a:endParaRPr>
          </a:p>
        </p:txBody>
      </p:sp>
    </p:spTree>
    <p:extLst>
      <p:ext uri="{BB962C8B-B14F-4D97-AF65-F5344CB8AC3E}">
        <p14:creationId xmlns:p14="http://schemas.microsoft.com/office/powerpoint/2010/main" val="21992532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889733667"/>
              </p:ext>
            </p:extLst>
          </p:nvPr>
        </p:nvGraphicFramePr>
        <p:xfrm>
          <a:off x="820132" y="1536390"/>
          <a:ext cx="11283884" cy="46555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1036949" y="131645"/>
            <a:ext cx="10048974" cy="1200329"/>
          </a:xfrm>
          <a:prstGeom prst="rect">
            <a:avLst/>
          </a:prstGeom>
        </p:spPr>
        <p:txBody>
          <a:bodyPr wrap="square">
            <a:spAutoFit/>
          </a:bodyPr>
          <a:lstStyle/>
          <a:p>
            <a:pPr algn="ctr"/>
            <a:r>
              <a:rPr lang="en-US" sz="3600" b="1" dirty="0" smtClean="0"/>
              <a:t>Recap…Noncredit Course Categories </a:t>
            </a:r>
          </a:p>
          <a:p>
            <a:pPr algn="ctr"/>
            <a:r>
              <a:rPr lang="en-US" sz="3600" b="1" dirty="0" smtClean="0"/>
              <a:t>for Special (Target) Populations</a:t>
            </a:r>
            <a:endParaRPr lang="en-US" sz="3600" dirty="0"/>
          </a:p>
        </p:txBody>
      </p:sp>
      <p:sp>
        <p:nvSpPr>
          <p:cNvPr id="8" name="TextBox 7"/>
          <p:cNvSpPr txBox="1"/>
          <p:nvPr/>
        </p:nvSpPr>
        <p:spPr>
          <a:xfrm>
            <a:off x="820132" y="6334780"/>
            <a:ext cx="10086680" cy="523220"/>
          </a:xfrm>
          <a:prstGeom prst="rect">
            <a:avLst/>
          </a:prstGeom>
          <a:noFill/>
        </p:spPr>
        <p:txBody>
          <a:bodyPr wrap="square" rtlCol="0">
            <a:spAutoFit/>
          </a:bodyPr>
          <a:lstStyle/>
          <a:p>
            <a:r>
              <a:rPr lang="en-US" sz="1400" i="1" dirty="0" smtClean="0">
                <a:solidFill>
                  <a:schemeClr val="accent3">
                    <a:lumMod val="75000"/>
                  </a:schemeClr>
                </a:solidFill>
              </a:rPr>
              <a:t>*Note:  EC 84757(a)(4) combines Immigrants and Workforce Preparation into one category, whereas title 5 § 58160(a)(4)(5) separates the two into distinct categories </a:t>
            </a:r>
            <a:endParaRPr lang="en-US" sz="1400" i="1" dirty="0">
              <a:solidFill>
                <a:schemeClr val="accent3">
                  <a:lumMod val="75000"/>
                </a:schemeClr>
              </a:solidFill>
            </a:endParaRPr>
          </a:p>
        </p:txBody>
      </p:sp>
      <p:pic>
        <p:nvPicPr>
          <p:cNvPr id="6" name="Picture 5"/>
          <p:cNvPicPr>
            <a:picLocks noChangeAspect="1"/>
          </p:cNvPicPr>
          <p:nvPr/>
        </p:nvPicPr>
        <p:blipFill>
          <a:blip r:embed="rId8"/>
          <a:stretch>
            <a:fillRect/>
          </a:stretch>
        </p:blipFill>
        <p:spPr>
          <a:xfrm>
            <a:off x="477704" y="1965959"/>
            <a:ext cx="1816546" cy="38274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153799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51560" y="1386503"/>
            <a:ext cx="9966960" cy="3035808"/>
          </a:xfrm>
        </p:spPr>
        <p:txBody>
          <a:bodyPr/>
          <a:lstStyle/>
          <a:p>
            <a:pPr algn="ctr">
              <a:lnSpc>
                <a:spcPct val="150000"/>
              </a:lnSpc>
              <a:spcAft>
                <a:spcPts val="1200"/>
              </a:spcAft>
            </a:pPr>
            <a:r>
              <a:rPr lang="en-US" dirty="0" smtClean="0"/>
              <a:t>Pop quiz!</a:t>
            </a:r>
            <a:br>
              <a:rPr lang="en-US" dirty="0" smtClean="0"/>
            </a:br>
            <a:r>
              <a:rPr lang="en-US" sz="6000" i="1" dirty="0" smtClean="0"/>
              <a:t>Name that category </a:t>
            </a:r>
            <a:endParaRPr lang="en-US" dirty="0"/>
          </a:p>
        </p:txBody>
      </p:sp>
    </p:spTree>
    <p:extLst>
      <p:ext uri="{BB962C8B-B14F-4D97-AF65-F5344CB8AC3E}">
        <p14:creationId xmlns:p14="http://schemas.microsoft.com/office/powerpoint/2010/main" val="2466762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975" y="210312"/>
            <a:ext cx="10058400" cy="932688"/>
          </a:xfrm>
        </p:spPr>
        <p:txBody>
          <a:bodyPr>
            <a:normAutofit/>
          </a:bodyPr>
          <a:lstStyle/>
          <a:p>
            <a:pPr algn="ctr"/>
            <a:r>
              <a:rPr lang="en-US" sz="4800" dirty="0" smtClean="0"/>
              <a:t>Name that noncredit category </a:t>
            </a:r>
            <a:endParaRPr lang="en-US" sz="4800" dirty="0"/>
          </a:p>
        </p:txBody>
      </p:sp>
      <p:sp>
        <p:nvSpPr>
          <p:cNvPr id="5" name="Content Placeholder 4"/>
          <p:cNvSpPr>
            <a:spLocks noGrp="1"/>
          </p:cNvSpPr>
          <p:nvPr>
            <p:ph idx="1"/>
          </p:nvPr>
        </p:nvSpPr>
        <p:spPr>
          <a:xfrm>
            <a:off x="1069975" y="1365884"/>
            <a:ext cx="10058400" cy="3046095"/>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pPr marL="0" indent="0">
              <a:buNone/>
            </a:pPr>
            <a:r>
              <a:rPr lang="en-US" sz="2500" dirty="0" smtClean="0"/>
              <a:t>I am designed to provide </a:t>
            </a:r>
            <a:r>
              <a:rPr lang="en-US" sz="2500" dirty="0"/>
              <a:t>instruction </a:t>
            </a:r>
            <a:r>
              <a:rPr lang="en-US" sz="2500" dirty="0" smtClean="0"/>
              <a:t>in </a:t>
            </a:r>
            <a:r>
              <a:rPr lang="en-US" sz="2500" dirty="0"/>
              <a:t>speaking, listening, reading, writing, </a:t>
            </a:r>
            <a:r>
              <a:rPr lang="en-US" sz="2500" dirty="0" smtClean="0"/>
              <a:t>mathematics, decision-making </a:t>
            </a:r>
            <a:r>
              <a:rPr lang="en-US" sz="2500" dirty="0"/>
              <a:t>and problem-solving skills that are necessary to participate in job-specific technical training. </a:t>
            </a:r>
            <a:endParaRPr lang="en-US" sz="2500" dirty="0" smtClean="0"/>
          </a:p>
          <a:p>
            <a:pPr marL="0" indent="0">
              <a:buNone/>
            </a:pPr>
            <a:r>
              <a:rPr lang="en-US" sz="2500" dirty="0" smtClean="0"/>
              <a:t>TOP codes authorized in my category can be vocational (CTE) and/or interdisciplinary general studies (4930.10 – 4930.13, or 4930.72).  </a:t>
            </a:r>
          </a:p>
          <a:p>
            <a:pPr marL="0" indent="0">
              <a:buNone/>
            </a:pPr>
            <a:r>
              <a:rPr lang="en-US" sz="2500" dirty="0" smtClean="0"/>
              <a:t>What noncredit category am I?</a:t>
            </a:r>
            <a:endParaRPr lang="en-US" sz="2500" dirty="0">
              <a:latin typeface="Calibri"/>
            </a:endParaRPr>
          </a:p>
          <a:p>
            <a:pPr marL="0" indent="0">
              <a:buNone/>
            </a:pPr>
            <a:endParaRPr lang="en-US" dirty="0"/>
          </a:p>
        </p:txBody>
      </p:sp>
      <p:graphicFrame>
        <p:nvGraphicFramePr>
          <p:cNvPr id="6" name="Diagram 5"/>
          <p:cNvGraphicFramePr/>
          <p:nvPr>
            <p:extLst>
              <p:ext uri="{D42A27DB-BD31-4B8C-83A1-F6EECF244321}">
                <p14:modId xmlns:p14="http://schemas.microsoft.com/office/powerpoint/2010/main" val="208237174"/>
              </p:ext>
            </p:extLst>
          </p:nvPr>
        </p:nvGraphicFramePr>
        <p:xfrm>
          <a:off x="1193482" y="4823460"/>
          <a:ext cx="9605645" cy="160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36659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4752" y="155364"/>
            <a:ext cx="10058400" cy="1609344"/>
          </a:xfrm>
        </p:spPr>
        <p:txBody>
          <a:bodyPr/>
          <a:lstStyle/>
          <a:p>
            <a:pPr algn="ctr"/>
            <a:r>
              <a:rPr lang="en-US" dirty="0" smtClean="0"/>
              <a:t>Survey says . . .</a:t>
            </a:r>
            <a:endParaRPr lang="en-US" dirty="0"/>
          </a:p>
        </p:txBody>
      </p:sp>
      <p:pic>
        <p:nvPicPr>
          <p:cNvPr id="4" name="Content Placeholder 3"/>
          <p:cNvPicPr>
            <a:picLocks noGrp="1" noChangeAspect="1"/>
          </p:cNvPicPr>
          <p:nvPr>
            <p:ph idx="1"/>
          </p:nvPr>
        </p:nvPicPr>
        <p:blipFill>
          <a:blip r:embed="rId3"/>
          <a:stretch>
            <a:fillRect/>
          </a:stretch>
        </p:blipFill>
        <p:spPr>
          <a:xfrm>
            <a:off x="243840" y="1446178"/>
            <a:ext cx="11594592" cy="5149693"/>
          </a:xfrm>
          <a:prstGeom prst="rect">
            <a:avLst/>
          </a:prstGeom>
        </p:spPr>
      </p:pic>
      <p:sp>
        <p:nvSpPr>
          <p:cNvPr id="5" name="TextBox 4"/>
          <p:cNvSpPr txBox="1"/>
          <p:nvPr/>
        </p:nvSpPr>
        <p:spPr>
          <a:xfrm>
            <a:off x="920496" y="2913907"/>
            <a:ext cx="5120640" cy="492443"/>
          </a:xfrm>
          <a:prstGeom prst="rect">
            <a:avLst/>
          </a:prstGeom>
          <a:solidFill>
            <a:srgbClr val="00B0F0"/>
          </a:solidFill>
        </p:spPr>
        <p:txBody>
          <a:bodyPr wrap="square" rtlCol="0">
            <a:spAutoFit/>
          </a:bodyPr>
          <a:lstStyle/>
          <a:p>
            <a:r>
              <a:rPr lang="en-US" sz="2600" b="1" dirty="0" smtClean="0"/>
              <a:t>WORKFORCE PREPARATION</a:t>
            </a:r>
            <a:endParaRPr lang="en-US" sz="2600" b="1" dirty="0"/>
          </a:p>
        </p:txBody>
      </p:sp>
      <p:sp>
        <p:nvSpPr>
          <p:cNvPr id="6" name="TextBox 5"/>
          <p:cNvSpPr txBox="1"/>
          <p:nvPr/>
        </p:nvSpPr>
        <p:spPr>
          <a:xfrm>
            <a:off x="4785360" y="1594020"/>
            <a:ext cx="2779776" cy="1031051"/>
          </a:xfrm>
          <a:prstGeom prst="rect">
            <a:avLst/>
          </a:prstGeom>
          <a:solidFill>
            <a:srgbClr val="00B0F0"/>
          </a:solidFill>
        </p:spPr>
        <p:txBody>
          <a:bodyPr wrap="square" rtlCol="0">
            <a:spAutoFit/>
          </a:bodyPr>
          <a:lstStyle/>
          <a:p>
            <a:pPr algn="ctr"/>
            <a:r>
              <a:rPr lang="en-US" sz="6100" b="1" dirty="0" smtClean="0"/>
              <a:t>100</a:t>
            </a:r>
            <a:endParaRPr lang="en-US" sz="6100" b="1" dirty="0"/>
          </a:p>
        </p:txBody>
      </p:sp>
    </p:spTree>
    <p:extLst>
      <p:ext uri="{BB962C8B-B14F-4D97-AF65-F5344CB8AC3E}">
        <p14:creationId xmlns:p14="http://schemas.microsoft.com/office/powerpoint/2010/main" val="16249309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975" y="210312"/>
            <a:ext cx="10058400" cy="932688"/>
          </a:xfrm>
        </p:spPr>
        <p:txBody>
          <a:bodyPr>
            <a:normAutofit/>
          </a:bodyPr>
          <a:lstStyle/>
          <a:p>
            <a:pPr algn="ctr"/>
            <a:r>
              <a:rPr lang="en-US" sz="4800" dirty="0" smtClean="0"/>
              <a:t>Name that noncredit category </a:t>
            </a:r>
            <a:endParaRPr lang="en-US" sz="4800" dirty="0"/>
          </a:p>
        </p:txBody>
      </p:sp>
      <p:sp>
        <p:nvSpPr>
          <p:cNvPr id="5" name="Content Placeholder 4"/>
          <p:cNvSpPr>
            <a:spLocks noGrp="1"/>
          </p:cNvSpPr>
          <p:nvPr>
            <p:ph idx="1"/>
          </p:nvPr>
        </p:nvSpPr>
        <p:spPr>
          <a:xfrm>
            <a:off x="1069975" y="1365884"/>
            <a:ext cx="10058400" cy="3457576"/>
          </a:xfrm>
        </p:spPr>
        <p:style>
          <a:lnRef idx="2">
            <a:schemeClr val="accent5">
              <a:shade val="50000"/>
            </a:schemeClr>
          </a:lnRef>
          <a:fillRef idx="1">
            <a:schemeClr val="accent5"/>
          </a:fillRef>
          <a:effectRef idx="0">
            <a:schemeClr val="accent5"/>
          </a:effectRef>
          <a:fontRef idx="minor">
            <a:schemeClr val="lt1"/>
          </a:fontRef>
        </p:style>
        <p:txBody>
          <a:bodyPr>
            <a:normAutofit fontScale="92500"/>
          </a:bodyPr>
          <a:lstStyle/>
          <a:p>
            <a:pPr marL="0" indent="0">
              <a:buNone/>
            </a:pPr>
            <a:r>
              <a:rPr lang="en-US" sz="2400" dirty="0" smtClean="0"/>
              <a:t>I am designed to provide lifelong </a:t>
            </a:r>
            <a:r>
              <a:rPr lang="en-US" sz="2400" dirty="0"/>
              <a:t>education </a:t>
            </a:r>
            <a:r>
              <a:rPr lang="en-US" sz="2400" dirty="0" smtClean="0"/>
              <a:t>opportunities </a:t>
            </a:r>
            <a:r>
              <a:rPr lang="en-US" sz="2400" dirty="0"/>
              <a:t>for personal growth and development, community involvement, skills for mental and physical well-being, and economic self-sufficiency. Courses in </a:t>
            </a:r>
            <a:r>
              <a:rPr lang="en-US" sz="2400" dirty="0" smtClean="0"/>
              <a:t>my </a:t>
            </a:r>
            <a:r>
              <a:rPr lang="en-US" sz="2400" dirty="0"/>
              <a:t>category </a:t>
            </a:r>
            <a:r>
              <a:rPr lang="en-US" sz="2400" dirty="0" smtClean="0"/>
              <a:t>may </a:t>
            </a:r>
            <a:r>
              <a:rPr lang="en-US" sz="2400" dirty="0"/>
              <a:t>include, but are not limited to, health courses focusing on physical and mental processes of aging, changes that occur later in life, and steps to be taken to maintain independence in daily activities; consumer resources, self-management and entitlement; creative expression and communication; or family, community, and global involvement</a:t>
            </a:r>
            <a:r>
              <a:rPr lang="en-US" sz="2400" dirty="0" smtClean="0"/>
              <a:t>. </a:t>
            </a:r>
          </a:p>
          <a:p>
            <a:pPr marL="0" indent="0">
              <a:buNone/>
            </a:pPr>
            <a:r>
              <a:rPr lang="en-US" sz="2400" dirty="0" smtClean="0"/>
              <a:t>Any TOP code is authorized in my category.  </a:t>
            </a:r>
          </a:p>
          <a:p>
            <a:pPr marL="0" indent="0">
              <a:buNone/>
            </a:pPr>
            <a:r>
              <a:rPr lang="en-US" sz="2400" dirty="0" smtClean="0"/>
              <a:t>What noncredit category am I?</a:t>
            </a:r>
            <a:endParaRPr lang="en-US" sz="2400" dirty="0">
              <a:latin typeface="Calibri"/>
            </a:endParaRPr>
          </a:p>
          <a:p>
            <a:pPr marL="0" indent="0">
              <a:buNone/>
            </a:pPr>
            <a:endParaRPr lang="en-US" dirty="0"/>
          </a:p>
        </p:txBody>
      </p:sp>
      <p:graphicFrame>
        <p:nvGraphicFramePr>
          <p:cNvPr id="6" name="Diagram 5"/>
          <p:cNvGraphicFramePr/>
          <p:nvPr>
            <p:extLst>
              <p:ext uri="{D42A27DB-BD31-4B8C-83A1-F6EECF244321}">
                <p14:modId xmlns:p14="http://schemas.microsoft.com/office/powerpoint/2010/main" val="1270692347"/>
              </p:ext>
            </p:extLst>
          </p:nvPr>
        </p:nvGraphicFramePr>
        <p:xfrm>
          <a:off x="1296352" y="5040630"/>
          <a:ext cx="9605645" cy="15659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a:stretch>
            <a:fillRect/>
          </a:stretch>
        </p:blipFill>
        <p:spPr>
          <a:xfrm>
            <a:off x="10274394" y="210312"/>
            <a:ext cx="853981" cy="932688"/>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8"/>
          <a:stretch>
            <a:fillRect/>
          </a:stretch>
        </p:blipFill>
        <p:spPr>
          <a:xfrm>
            <a:off x="1069975" y="210312"/>
            <a:ext cx="853981" cy="9326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47080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2456" y="150810"/>
            <a:ext cx="10058400" cy="1222513"/>
          </a:xfrm>
        </p:spPr>
        <p:txBody>
          <a:bodyPr/>
          <a:lstStyle/>
          <a:p>
            <a:pPr algn="ctr"/>
            <a:r>
              <a:rPr lang="en-US" dirty="0" smtClean="0"/>
              <a:t>Survey says . . .</a:t>
            </a:r>
            <a:endParaRPr lang="en-US" dirty="0"/>
          </a:p>
        </p:txBody>
      </p:sp>
      <p:pic>
        <p:nvPicPr>
          <p:cNvPr id="4" name="Content Placeholder 3"/>
          <p:cNvPicPr>
            <a:picLocks noGrp="1" noChangeAspect="1"/>
          </p:cNvPicPr>
          <p:nvPr>
            <p:ph idx="1"/>
          </p:nvPr>
        </p:nvPicPr>
        <p:blipFill>
          <a:blip r:embed="rId3"/>
          <a:stretch>
            <a:fillRect/>
          </a:stretch>
        </p:blipFill>
        <p:spPr>
          <a:xfrm>
            <a:off x="304799" y="1468756"/>
            <a:ext cx="11692493" cy="5212460"/>
          </a:xfrm>
          <a:prstGeom prst="rect">
            <a:avLst/>
          </a:prstGeom>
        </p:spPr>
      </p:pic>
      <p:sp>
        <p:nvSpPr>
          <p:cNvPr id="5" name="TextBox 4"/>
          <p:cNvSpPr txBox="1"/>
          <p:nvPr/>
        </p:nvSpPr>
        <p:spPr>
          <a:xfrm>
            <a:off x="1201093" y="2912666"/>
            <a:ext cx="4949952" cy="584775"/>
          </a:xfrm>
          <a:prstGeom prst="rect">
            <a:avLst/>
          </a:prstGeom>
          <a:solidFill>
            <a:srgbClr val="00B0F0"/>
          </a:solidFill>
        </p:spPr>
        <p:txBody>
          <a:bodyPr wrap="square" rtlCol="0">
            <a:spAutoFit/>
          </a:bodyPr>
          <a:lstStyle/>
          <a:p>
            <a:pPr algn="ctr"/>
            <a:r>
              <a:rPr lang="en-US" sz="3200" b="1" dirty="0" smtClean="0"/>
              <a:t>OLDER ADULTS</a:t>
            </a:r>
            <a:endParaRPr lang="en-US" sz="3200" b="1" dirty="0"/>
          </a:p>
        </p:txBody>
      </p:sp>
      <p:sp>
        <p:nvSpPr>
          <p:cNvPr id="6" name="TextBox 5"/>
          <p:cNvSpPr txBox="1"/>
          <p:nvPr/>
        </p:nvSpPr>
        <p:spPr>
          <a:xfrm>
            <a:off x="4925568" y="1664698"/>
            <a:ext cx="2694432" cy="923330"/>
          </a:xfrm>
          <a:prstGeom prst="rect">
            <a:avLst/>
          </a:prstGeom>
          <a:solidFill>
            <a:srgbClr val="00B0F0"/>
          </a:solidFill>
        </p:spPr>
        <p:txBody>
          <a:bodyPr wrap="square" rtlCol="0">
            <a:spAutoFit/>
          </a:bodyPr>
          <a:lstStyle/>
          <a:p>
            <a:pPr algn="ctr"/>
            <a:r>
              <a:rPr lang="en-US" sz="5400" b="1" dirty="0" smtClean="0"/>
              <a:t>100</a:t>
            </a:r>
            <a:endParaRPr lang="en-US" sz="5400" b="1" dirty="0"/>
          </a:p>
        </p:txBody>
      </p:sp>
    </p:spTree>
    <p:extLst>
      <p:ext uri="{BB962C8B-B14F-4D97-AF65-F5344CB8AC3E}">
        <p14:creationId xmlns:p14="http://schemas.microsoft.com/office/powerpoint/2010/main" val="3514460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1102936"/>
            <a:ext cx="10058400" cy="3022024"/>
          </a:xfrm>
        </p:spPr>
        <p:txBody>
          <a:bodyPr>
            <a:normAutofit/>
          </a:bodyPr>
          <a:lstStyle/>
          <a:p>
            <a:pPr algn="ctr"/>
            <a:r>
              <a:rPr lang="en-US" sz="6000" dirty="0"/>
              <a:t>Differences between </a:t>
            </a:r>
            <a:r>
              <a:rPr lang="en-US" sz="6000" dirty="0" smtClean="0"/>
              <a:t/>
            </a:r>
            <a:br>
              <a:rPr lang="en-US" sz="6000" dirty="0" smtClean="0"/>
            </a:br>
            <a:r>
              <a:rPr lang="en-US" sz="6000" dirty="0" smtClean="0"/>
              <a:t>noncredit </a:t>
            </a:r>
            <a:r>
              <a:rPr lang="en-US" sz="6000" dirty="0"/>
              <a:t>and credit </a:t>
            </a:r>
            <a:r>
              <a:rPr lang="en-US" sz="6000" dirty="0" smtClean="0"/>
              <a:t>courses</a:t>
            </a:r>
            <a:endParaRPr lang="en-US" dirty="0"/>
          </a:p>
        </p:txBody>
      </p:sp>
    </p:spTree>
    <p:extLst>
      <p:ext uri="{BB962C8B-B14F-4D97-AF65-F5344CB8AC3E}">
        <p14:creationId xmlns:p14="http://schemas.microsoft.com/office/powerpoint/2010/main" val="7193176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975" y="101727"/>
            <a:ext cx="10058400" cy="824103"/>
          </a:xfrm>
        </p:spPr>
        <p:txBody>
          <a:bodyPr>
            <a:normAutofit/>
          </a:bodyPr>
          <a:lstStyle/>
          <a:p>
            <a:pPr algn="ctr"/>
            <a:r>
              <a:rPr lang="en-US" sz="4800" dirty="0" smtClean="0"/>
              <a:t>Name that noncredit category </a:t>
            </a:r>
            <a:endParaRPr lang="en-US" sz="4800" dirty="0"/>
          </a:p>
        </p:txBody>
      </p:sp>
      <p:sp>
        <p:nvSpPr>
          <p:cNvPr id="5" name="Content Placeholder 4"/>
          <p:cNvSpPr>
            <a:spLocks noGrp="1"/>
          </p:cNvSpPr>
          <p:nvPr>
            <p:ph idx="1"/>
          </p:nvPr>
        </p:nvSpPr>
        <p:spPr>
          <a:xfrm>
            <a:off x="1069975" y="925830"/>
            <a:ext cx="10058400" cy="4069080"/>
          </a:xfrm>
        </p:spPr>
        <p:style>
          <a:lnRef idx="2">
            <a:schemeClr val="accent5">
              <a:shade val="50000"/>
            </a:schemeClr>
          </a:lnRef>
          <a:fillRef idx="1">
            <a:schemeClr val="accent5"/>
          </a:fillRef>
          <a:effectRef idx="0">
            <a:schemeClr val="accent5"/>
          </a:effectRef>
          <a:fontRef idx="minor">
            <a:schemeClr val="lt1"/>
          </a:fontRef>
        </p:style>
        <p:txBody>
          <a:bodyPr>
            <a:noAutofit/>
          </a:bodyPr>
          <a:lstStyle/>
          <a:p>
            <a:pPr marL="0" indent="0">
              <a:buNone/>
            </a:pPr>
            <a:r>
              <a:rPr lang="en-US" dirty="0" smtClean="0"/>
              <a:t>Courses in my category provide </a:t>
            </a:r>
            <a:r>
              <a:rPr lang="en-US" dirty="0"/>
              <a:t>instruction in the English language to adult, non-native English speakers with varied academic, career technical, and personal goals. </a:t>
            </a:r>
            <a:endParaRPr lang="en-US" dirty="0" smtClean="0"/>
          </a:p>
          <a:p>
            <a:pPr marL="0" indent="0">
              <a:buNone/>
            </a:pPr>
            <a:r>
              <a:rPr lang="en-US" dirty="0" smtClean="0"/>
              <a:t>My </a:t>
            </a:r>
            <a:r>
              <a:rPr lang="en-US" dirty="0"/>
              <a:t>courses include, but are not limited to: skills or competencies needed to live in society; skills and competencies needed to succeed in an academic program; preparation for students to enter career and technical programs at the community colleges; programs focusing on skills parents need to help their children learn to read and succeed in society; skills needed to fully participate in the United States civic society or to fulfill naturalization requirements; ESL-based skills and competencies in computer software, hardware, and other digital information resources; and functional language </a:t>
            </a:r>
            <a:r>
              <a:rPr lang="en-US" dirty="0" smtClean="0"/>
              <a:t>skills </a:t>
            </a:r>
          </a:p>
          <a:p>
            <a:pPr marL="0" indent="0">
              <a:buNone/>
            </a:pPr>
            <a:r>
              <a:rPr lang="en-US" dirty="0" smtClean="0"/>
              <a:t>TOP codes authorized in my category include:  4930.84; 4930.85; 4930.86; 4930.87; and 4931.00  </a:t>
            </a:r>
          </a:p>
          <a:p>
            <a:pPr marL="0" indent="0">
              <a:buNone/>
            </a:pPr>
            <a:r>
              <a:rPr lang="en-US" dirty="0" smtClean="0"/>
              <a:t>What noncredit category am I?</a:t>
            </a:r>
            <a:endParaRPr lang="en-US" dirty="0"/>
          </a:p>
          <a:p>
            <a:pPr marL="0" indent="0">
              <a:buNone/>
            </a:pPr>
            <a:endParaRPr lang="en-US" dirty="0"/>
          </a:p>
        </p:txBody>
      </p:sp>
      <p:graphicFrame>
        <p:nvGraphicFramePr>
          <p:cNvPr id="6" name="Diagram 5"/>
          <p:cNvGraphicFramePr/>
          <p:nvPr>
            <p:extLst>
              <p:ext uri="{D42A27DB-BD31-4B8C-83A1-F6EECF244321}">
                <p14:modId xmlns:p14="http://schemas.microsoft.com/office/powerpoint/2010/main" val="1941954497"/>
              </p:ext>
            </p:extLst>
          </p:nvPr>
        </p:nvGraphicFramePr>
        <p:xfrm>
          <a:off x="1204912" y="5120640"/>
          <a:ext cx="9605645" cy="1440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09223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2080" y="182784"/>
            <a:ext cx="10058400" cy="1285972"/>
          </a:xfrm>
        </p:spPr>
        <p:txBody>
          <a:bodyPr/>
          <a:lstStyle/>
          <a:p>
            <a:pPr algn="ctr"/>
            <a:r>
              <a:rPr lang="en-US" dirty="0" smtClean="0"/>
              <a:t>Survey says . . .</a:t>
            </a:r>
            <a:endParaRPr lang="en-US" dirty="0"/>
          </a:p>
        </p:txBody>
      </p:sp>
      <p:pic>
        <p:nvPicPr>
          <p:cNvPr id="4" name="Content Placeholder 3"/>
          <p:cNvPicPr>
            <a:picLocks noGrp="1" noChangeAspect="1"/>
          </p:cNvPicPr>
          <p:nvPr>
            <p:ph idx="1"/>
          </p:nvPr>
        </p:nvPicPr>
        <p:blipFill>
          <a:blip r:embed="rId3"/>
          <a:stretch>
            <a:fillRect/>
          </a:stretch>
        </p:blipFill>
        <p:spPr>
          <a:xfrm>
            <a:off x="390144" y="1468756"/>
            <a:ext cx="11582400" cy="5236843"/>
          </a:xfrm>
          <a:prstGeom prst="rect">
            <a:avLst/>
          </a:prstGeom>
        </p:spPr>
      </p:pic>
      <p:sp>
        <p:nvSpPr>
          <p:cNvPr id="5" name="TextBox 4"/>
          <p:cNvSpPr txBox="1"/>
          <p:nvPr/>
        </p:nvSpPr>
        <p:spPr>
          <a:xfrm>
            <a:off x="1109472" y="2918005"/>
            <a:ext cx="4949952" cy="707886"/>
          </a:xfrm>
          <a:prstGeom prst="rect">
            <a:avLst/>
          </a:prstGeom>
          <a:solidFill>
            <a:srgbClr val="00B0F0"/>
          </a:solidFill>
        </p:spPr>
        <p:txBody>
          <a:bodyPr wrap="square" rtlCol="0">
            <a:spAutoFit/>
          </a:bodyPr>
          <a:lstStyle/>
          <a:p>
            <a:pPr algn="ctr"/>
            <a:r>
              <a:rPr lang="en-US" sz="4000" b="1" dirty="0" smtClean="0"/>
              <a:t>ESL</a:t>
            </a:r>
            <a:endParaRPr lang="en-US" sz="4000" b="1" dirty="0"/>
          </a:p>
        </p:txBody>
      </p:sp>
      <p:sp>
        <p:nvSpPr>
          <p:cNvPr id="6" name="TextBox 5"/>
          <p:cNvSpPr txBox="1"/>
          <p:nvPr/>
        </p:nvSpPr>
        <p:spPr>
          <a:xfrm>
            <a:off x="4974336" y="1584752"/>
            <a:ext cx="2694432" cy="1015663"/>
          </a:xfrm>
          <a:prstGeom prst="rect">
            <a:avLst/>
          </a:prstGeom>
          <a:solidFill>
            <a:srgbClr val="00B0F0"/>
          </a:solidFill>
        </p:spPr>
        <p:txBody>
          <a:bodyPr wrap="square" rtlCol="0">
            <a:spAutoFit/>
          </a:bodyPr>
          <a:lstStyle/>
          <a:p>
            <a:pPr algn="ctr"/>
            <a:r>
              <a:rPr lang="en-US" sz="6000" b="1" dirty="0" smtClean="0"/>
              <a:t>100</a:t>
            </a:r>
            <a:endParaRPr lang="en-US" sz="5400" b="1" dirty="0"/>
          </a:p>
        </p:txBody>
      </p:sp>
    </p:spTree>
    <p:extLst>
      <p:ext uri="{BB962C8B-B14F-4D97-AF65-F5344CB8AC3E}">
        <p14:creationId xmlns:p14="http://schemas.microsoft.com/office/powerpoint/2010/main" val="34534795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975" y="125435"/>
            <a:ext cx="10371582" cy="1284921"/>
          </a:xfrm>
        </p:spPr>
        <p:txBody>
          <a:bodyPr>
            <a:normAutofit/>
          </a:bodyPr>
          <a:lstStyle/>
          <a:p>
            <a:pPr algn="ctr"/>
            <a:r>
              <a:rPr lang="en-US" sz="4400" dirty="0" smtClean="0"/>
              <a:t>Before you submit, make sure it’s legit!</a:t>
            </a:r>
            <a:endParaRPr lang="en-US" sz="4400" dirty="0"/>
          </a:p>
        </p:txBody>
      </p:sp>
      <p:grpSp>
        <p:nvGrpSpPr>
          <p:cNvPr id="11" name="Group 10"/>
          <p:cNvGrpSpPr/>
          <p:nvPr/>
        </p:nvGrpSpPr>
        <p:grpSpPr>
          <a:xfrm>
            <a:off x="1069975" y="1510692"/>
            <a:ext cx="10058399" cy="5002472"/>
            <a:chOff x="1069975" y="1510692"/>
            <a:chExt cx="10058399" cy="5002472"/>
          </a:xfrm>
        </p:grpSpPr>
        <p:sp>
          <p:nvSpPr>
            <p:cNvPr id="12" name="Rounded Rectangle 11"/>
            <p:cNvSpPr/>
            <p:nvPr/>
          </p:nvSpPr>
          <p:spPr>
            <a:xfrm>
              <a:off x="1069975" y="1543050"/>
              <a:ext cx="10058399" cy="2227135"/>
            </a:xfrm>
            <a:prstGeom prst="roundRect">
              <a:avLst>
                <a:gd name="adj" fmla="val 1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4" name="Freeform 13"/>
            <p:cNvSpPr/>
            <p:nvPr/>
          </p:nvSpPr>
          <p:spPr>
            <a:xfrm>
              <a:off x="1371726" y="5093322"/>
              <a:ext cx="2954654" cy="1419842"/>
            </a:xfrm>
            <a:custGeom>
              <a:avLst/>
              <a:gdLst>
                <a:gd name="connsiteX0" fmla="*/ 160477 w 2954654"/>
                <a:gd name="connsiteY0" fmla="*/ 0 h 1528351"/>
                <a:gd name="connsiteX1" fmla="*/ 2794177 w 2954654"/>
                <a:gd name="connsiteY1" fmla="*/ 0 h 1528351"/>
                <a:gd name="connsiteX2" fmla="*/ 2954654 w 2954654"/>
                <a:gd name="connsiteY2" fmla="*/ 160477 h 1528351"/>
                <a:gd name="connsiteX3" fmla="*/ 2954654 w 2954654"/>
                <a:gd name="connsiteY3" fmla="*/ 1528351 h 1528351"/>
                <a:gd name="connsiteX4" fmla="*/ 2954654 w 2954654"/>
                <a:gd name="connsiteY4" fmla="*/ 1528351 h 1528351"/>
                <a:gd name="connsiteX5" fmla="*/ 0 w 2954654"/>
                <a:gd name="connsiteY5" fmla="*/ 1528351 h 1528351"/>
                <a:gd name="connsiteX6" fmla="*/ 0 w 2954654"/>
                <a:gd name="connsiteY6" fmla="*/ 1528351 h 1528351"/>
                <a:gd name="connsiteX7" fmla="*/ 0 w 2954654"/>
                <a:gd name="connsiteY7" fmla="*/ 160477 h 1528351"/>
                <a:gd name="connsiteX8" fmla="*/ 160477 w 2954654"/>
                <a:gd name="connsiteY8" fmla="*/ 0 h 1528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654" h="1528351">
                  <a:moveTo>
                    <a:pt x="2794177" y="1528350"/>
                  </a:moveTo>
                  <a:lnTo>
                    <a:pt x="160477" y="1528350"/>
                  </a:lnTo>
                  <a:cubicBezTo>
                    <a:pt x="71848" y="1528350"/>
                    <a:pt x="0" y="1456502"/>
                    <a:pt x="0" y="1367873"/>
                  </a:cubicBezTo>
                  <a:lnTo>
                    <a:pt x="0" y="1"/>
                  </a:lnTo>
                  <a:lnTo>
                    <a:pt x="0" y="1"/>
                  </a:lnTo>
                  <a:lnTo>
                    <a:pt x="2954654" y="1"/>
                  </a:lnTo>
                  <a:lnTo>
                    <a:pt x="2954654" y="1"/>
                  </a:lnTo>
                  <a:lnTo>
                    <a:pt x="2954654" y="1367873"/>
                  </a:lnTo>
                  <a:cubicBezTo>
                    <a:pt x="2954654" y="1456502"/>
                    <a:pt x="2882806" y="1528350"/>
                    <a:pt x="2794177" y="1528350"/>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690" tIns="170688" rIns="217690" bIns="217689" numCol="1" spcCol="1270" anchor="t" anchorCtr="0">
              <a:noAutofit/>
            </a:bodyPr>
            <a:lstStyle/>
            <a:p>
              <a:pPr lvl="0" algn="l" defTabSz="1066800">
                <a:lnSpc>
                  <a:spcPct val="90000"/>
                </a:lnSpc>
                <a:spcBef>
                  <a:spcPct val="0"/>
                </a:spcBef>
                <a:spcAft>
                  <a:spcPct val="35000"/>
                </a:spcAft>
              </a:pPr>
              <a:r>
                <a:rPr lang="en-US" sz="2400" kern="1200" dirty="0" smtClean="0"/>
                <a:t>PCAH, 6</a:t>
              </a:r>
              <a:r>
                <a:rPr lang="en-US" sz="2400" kern="1200" baseline="30000" dirty="0" smtClean="0"/>
                <a:t>th</a:t>
              </a:r>
              <a:r>
                <a:rPr lang="en-US" sz="2400" kern="1200" dirty="0" smtClean="0"/>
                <a:t> Ed</a:t>
              </a:r>
              <a:endParaRPr lang="en-US" sz="2400" kern="1200" dirty="0"/>
            </a:p>
            <a:p>
              <a:pPr marL="171450" lvl="1" indent="-171450" algn="l" defTabSz="844550">
                <a:lnSpc>
                  <a:spcPct val="90000"/>
                </a:lnSpc>
                <a:spcBef>
                  <a:spcPct val="0"/>
                </a:spcBef>
                <a:spcAft>
                  <a:spcPct val="15000"/>
                </a:spcAft>
                <a:buChar char="••"/>
              </a:pPr>
              <a:r>
                <a:rPr lang="en-US" sz="1900" kern="1200" dirty="0" smtClean="0"/>
                <a:t>Noncredit, Part III </a:t>
              </a:r>
              <a:endParaRPr lang="en-US" sz="1900" kern="1200" dirty="0"/>
            </a:p>
          </p:txBody>
        </p:sp>
        <p:sp>
          <p:nvSpPr>
            <p:cNvPr id="15" name="Rounded Rectangle 14"/>
            <p:cNvSpPr/>
            <p:nvPr/>
          </p:nvSpPr>
          <p:spPr>
            <a:xfrm>
              <a:off x="4621847" y="2160809"/>
              <a:ext cx="2954654" cy="1633232"/>
            </a:xfrm>
            <a:prstGeom prst="roundRect">
              <a:avLst>
                <a:gd name="adj" fmla="val 1000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6" name="Freeform 15"/>
            <p:cNvSpPr/>
            <p:nvPr/>
          </p:nvSpPr>
          <p:spPr>
            <a:xfrm>
              <a:off x="4618686" y="5053415"/>
              <a:ext cx="2954654" cy="1438824"/>
            </a:xfrm>
            <a:custGeom>
              <a:avLst/>
              <a:gdLst>
                <a:gd name="connsiteX0" fmla="*/ 151076 w 2954654"/>
                <a:gd name="connsiteY0" fmla="*/ 0 h 1438823"/>
                <a:gd name="connsiteX1" fmla="*/ 2803578 w 2954654"/>
                <a:gd name="connsiteY1" fmla="*/ 0 h 1438823"/>
                <a:gd name="connsiteX2" fmla="*/ 2954654 w 2954654"/>
                <a:gd name="connsiteY2" fmla="*/ 151076 h 1438823"/>
                <a:gd name="connsiteX3" fmla="*/ 2954654 w 2954654"/>
                <a:gd name="connsiteY3" fmla="*/ 1438823 h 1438823"/>
                <a:gd name="connsiteX4" fmla="*/ 2954654 w 2954654"/>
                <a:gd name="connsiteY4" fmla="*/ 1438823 h 1438823"/>
                <a:gd name="connsiteX5" fmla="*/ 0 w 2954654"/>
                <a:gd name="connsiteY5" fmla="*/ 1438823 h 1438823"/>
                <a:gd name="connsiteX6" fmla="*/ 0 w 2954654"/>
                <a:gd name="connsiteY6" fmla="*/ 1438823 h 1438823"/>
                <a:gd name="connsiteX7" fmla="*/ 0 w 2954654"/>
                <a:gd name="connsiteY7" fmla="*/ 151076 h 1438823"/>
                <a:gd name="connsiteX8" fmla="*/ 151076 w 2954654"/>
                <a:gd name="connsiteY8" fmla="*/ 0 h 1438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654" h="1438823">
                  <a:moveTo>
                    <a:pt x="2803578" y="1438822"/>
                  </a:moveTo>
                  <a:lnTo>
                    <a:pt x="151076" y="1438822"/>
                  </a:lnTo>
                  <a:cubicBezTo>
                    <a:pt x="67639" y="1438822"/>
                    <a:pt x="0" y="1371183"/>
                    <a:pt x="0" y="1287746"/>
                  </a:cubicBezTo>
                  <a:lnTo>
                    <a:pt x="0" y="1"/>
                  </a:lnTo>
                  <a:lnTo>
                    <a:pt x="0" y="1"/>
                  </a:lnTo>
                  <a:lnTo>
                    <a:pt x="2954654" y="1"/>
                  </a:lnTo>
                  <a:lnTo>
                    <a:pt x="2954654" y="1"/>
                  </a:lnTo>
                  <a:lnTo>
                    <a:pt x="2954654" y="1287746"/>
                  </a:lnTo>
                  <a:cubicBezTo>
                    <a:pt x="2954654" y="1371183"/>
                    <a:pt x="2887015" y="1438822"/>
                    <a:pt x="2803578" y="1438822"/>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4937" tIns="170689" rIns="214937" bIns="214937" numCol="1" spcCol="1270" anchor="t" anchorCtr="0">
              <a:noAutofit/>
            </a:bodyPr>
            <a:lstStyle/>
            <a:p>
              <a:pPr lvl="0" algn="ctr" defTabSz="1066800">
                <a:lnSpc>
                  <a:spcPct val="90000"/>
                </a:lnSpc>
                <a:spcBef>
                  <a:spcPct val="0"/>
                </a:spcBef>
                <a:spcAft>
                  <a:spcPct val="35000"/>
                </a:spcAft>
              </a:pPr>
              <a:r>
                <a:rPr lang="en-US" sz="2400" kern="1200" dirty="0" smtClean="0"/>
                <a:t>TOP Code Manual, 6</a:t>
              </a:r>
              <a:r>
                <a:rPr lang="en-US" sz="2400" kern="1200" baseline="30000" dirty="0" smtClean="0"/>
                <a:t>th</a:t>
              </a:r>
              <a:r>
                <a:rPr lang="en-US" sz="2400" kern="1200" dirty="0" smtClean="0"/>
                <a:t> Ed</a:t>
              </a:r>
              <a:endParaRPr lang="en-US" sz="2400" kern="1200" dirty="0"/>
            </a:p>
          </p:txBody>
        </p:sp>
        <p:sp>
          <p:nvSpPr>
            <p:cNvPr id="17" name="Rounded Rectangle 16"/>
            <p:cNvSpPr/>
            <p:nvPr/>
          </p:nvSpPr>
          <p:spPr>
            <a:xfrm>
              <a:off x="7871968" y="2172112"/>
              <a:ext cx="2954655" cy="1633232"/>
            </a:xfrm>
            <a:prstGeom prst="roundRect">
              <a:avLst>
                <a:gd name="adj" fmla="val 1000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8" name="Freeform 17"/>
            <p:cNvSpPr/>
            <p:nvPr/>
          </p:nvSpPr>
          <p:spPr>
            <a:xfrm>
              <a:off x="7877640" y="5098628"/>
              <a:ext cx="2954655" cy="1393611"/>
            </a:xfrm>
            <a:custGeom>
              <a:avLst/>
              <a:gdLst>
                <a:gd name="connsiteX0" fmla="*/ 146329 w 2954655"/>
                <a:gd name="connsiteY0" fmla="*/ 0 h 1393610"/>
                <a:gd name="connsiteX1" fmla="*/ 2808326 w 2954655"/>
                <a:gd name="connsiteY1" fmla="*/ 0 h 1393610"/>
                <a:gd name="connsiteX2" fmla="*/ 2954655 w 2954655"/>
                <a:gd name="connsiteY2" fmla="*/ 146329 h 1393610"/>
                <a:gd name="connsiteX3" fmla="*/ 2954655 w 2954655"/>
                <a:gd name="connsiteY3" fmla="*/ 1393610 h 1393610"/>
                <a:gd name="connsiteX4" fmla="*/ 2954655 w 2954655"/>
                <a:gd name="connsiteY4" fmla="*/ 1393610 h 1393610"/>
                <a:gd name="connsiteX5" fmla="*/ 0 w 2954655"/>
                <a:gd name="connsiteY5" fmla="*/ 1393610 h 1393610"/>
                <a:gd name="connsiteX6" fmla="*/ 0 w 2954655"/>
                <a:gd name="connsiteY6" fmla="*/ 1393610 h 1393610"/>
                <a:gd name="connsiteX7" fmla="*/ 0 w 2954655"/>
                <a:gd name="connsiteY7" fmla="*/ 146329 h 1393610"/>
                <a:gd name="connsiteX8" fmla="*/ 146329 w 2954655"/>
                <a:gd name="connsiteY8" fmla="*/ 0 h 139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655" h="1393610">
                  <a:moveTo>
                    <a:pt x="2808326" y="1393609"/>
                  </a:moveTo>
                  <a:lnTo>
                    <a:pt x="146329" y="1393609"/>
                  </a:lnTo>
                  <a:cubicBezTo>
                    <a:pt x="65514" y="1393609"/>
                    <a:pt x="0" y="1328095"/>
                    <a:pt x="0" y="1247280"/>
                  </a:cubicBezTo>
                  <a:lnTo>
                    <a:pt x="0" y="1"/>
                  </a:lnTo>
                  <a:lnTo>
                    <a:pt x="0" y="1"/>
                  </a:lnTo>
                  <a:lnTo>
                    <a:pt x="2954655" y="1"/>
                  </a:lnTo>
                  <a:lnTo>
                    <a:pt x="2954655" y="1"/>
                  </a:lnTo>
                  <a:lnTo>
                    <a:pt x="2954655" y="1247280"/>
                  </a:lnTo>
                  <a:cubicBezTo>
                    <a:pt x="2954655" y="1328095"/>
                    <a:pt x="2889141" y="1393609"/>
                    <a:pt x="2808326" y="1393609"/>
                  </a:cubicBezTo>
                  <a:close/>
                </a:path>
              </a:pathLst>
            </a:custGeom>
            <a:effectLst>
              <a:glow rad="139700">
                <a:srgbClr val="FFFF00">
                  <a:alpha val="40000"/>
                </a:srgbClr>
              </a:glo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3546" tIns="170689" rIns="213546" bIns="213546" numCol="1" spcCol="1270" anchor="t" anchorCtr="0">
              <a:noAutofit/>
            </a:bodyPr>
            <a:lstStyle/>
            <a:p>
              <a:pPr lvl="0" algn="ctr" defTabSz="1066800">
                <a:lnSpc>
                  <a:spcPct val="90000"/>
                </a:lnSpc>
                <a:spcBef>
                  <a:spcPct val="0"/>
                </a:spcBef>
                <a:spcAft>
                  <a:spcPct val="35000"/>
                </a:spcAft>
              </a:pPr>
              <a:r>
                <a:rPr lang="en-US" sz="2400" kern="1200" dirty="0" smtClean="0">
                  <a:effectLst>
                    <a:glow rad="139700">
                      <a:srgbClr val="FFFF00">
                        <a:alpha val="40000"/>
                      </a:srgbClr>
                    </a:glow>
                  </a:effectLst>
                </a:rPr>
                <a:t>CO MIS Data Element Dictionary </a:t>
              </a:r>
              <a:r>
                <a:rPr lang="en-US" sz="2000" kern="1200" dirty="0" smtClean="0">
                  <a:effectLst>
                    <a:glow rad="139700">
                      <a:srgbClr val="FFFF00">
                        <a:alpha val="40000"/>
                      </a:srgbClr>
                    </a:glow>
                  </a:effectLst>
                </a:rPr>
                <a:t>(Courses) </a:t>
              </a:r>
              <a:endParaRPr lang="en-US" sz="2000" kern="1200" dirty="0">
                <a:effectLst>
                  <a:glow rad="139700">
                    <a:srgbClr val="FFFF00">
                      <a:alpha val="40000"/>
                    </a:srgbClr>
                  </a:glow>
                </a:effectLst>
              </a:endParaRPr>
            </a:p>
          </p:txBody>
        </p:sp>
        <p:sp>
          <p:nvSpPr>
            <p:cNvPr id="13" name="Rounded Rectangle 12"/>
            <p:cNvSpPr/>
            <p:nvPr/>
          </p:nvSpPr>
          <p:spPr>
            <a:xfrm>
              <a:off x="1383161" y="1510692"/>
              <a:ext cx="2954654" cy="3550272"/>
            </a:xfrm>
            <a:prstGeom prst="roundRect">
              <a:avLst>
                <a:gd name="adj" fmla="val 10000"/>
              </a:avLst>
            </a:prstGeom>
            <a:blipFill rotWithShape="1">
              <a:blip r:embed="rId3"/>
              <a:stretch>
                <a:fillRect/>
              </a:stretch>
            </a:blipFill>
            <a:ln>
              <a:solidFill>
                <a:schemeClr val="accent5"/>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pic>
        <p:nvPicPr>
          <p:cNvPr id="6" name="Picture 5"/>
          <p:cNvPicPr>
            <a:picLocks noChangeAspect="1"/>
          </p:cNvPicPr>
          <p:nvPr/>
        </p:nvPicPr>
        <p:blipFill>
          <a:blip r:embed="rId4"/>
          <a:stretch>
            <a:fillRect/>
          </a:stretch>
        </p:blipFill>
        <p:spPr>
          <a:xfrm>
            <a:off x="4629150" y="1543050"/>
            <a:ext cx="2971799" cy="3406140"/>
          </a:xfrm>
          <a:prstGeom prst="rect">
            <a:avLst/>
          </a:prstGeom>
          <a:ln>
            <a:solidFill>
              <a:schemeClr val="accent5"/>
            </a:solidFill>
          </a:ln>
        </p:spPr>
      </p:pic>
      <p:pic>
        <p:nvPicPr>
          <p:cNvPr id="10" name="Picture 9"/>
          <p:cNvPicPr>
            <a:picLocks noChangeAspect="1"/>
          </p:cNvPicPr>
          <p:nvPr/>
        </p:nvPicPr>
        <p:blipFill>
          <a:blip r:embed="rId5"/>
          <a:stretch>
            <a:fillRect/>
          </a:stretch>
        </p:blipFill>
        <p:spPr>
          <a:xfrm>
            <a:off x="7892284" y="1543050"/>
            <a:ext cx="2940011" cy="3406140"/>
          </a:xfrm>
          <a:prstGeom prst="rect">
            <a:avLst/>
          </a:prstGeom>
          <a:ln>
            <a:solidFill>
              <a:schemeClr val="bg1"/>
            </a:solidFill>
          </a:ln>
          <a:effectLst>
            <a:glow rad="228600">
              <a:srgbClr val="FFFF00">
                <a:alpha val="40000"/>
              </a:srgbClr>
            </a:glow>
          </a:effectLst>
        </p:spPr>
      </p:pic>
      <p:pic>
        <p:nvPicPr>
          <p:cNvPr id="3" name="Picture 2"/>
          <p:cNvPicPr>
            <a:picLocks noChangeAspect="1"/>
          </p:cNvPicPr>
          <p:nvPr/>
        </p:nvPicPr>
        <p:blipFill>
          <a:blip r:embed="rId6"/>
          <a:stretch>
            <a:fillRect/>
          </a:stretch>
        </p:blipFill>
        <p:spPr>
          <a:xfrm rot="20692656">
            <a:off x="337781" y="226948"/>
            <a:ext cx="1642705" cy="16709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796595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211919"/>
            <a:ext cx="10058400" cy="1247915"/>
          </a:xfrm>
        </p:spPr>
        <p:txBody>
          <a:bodyPr/>
          <a:lstStyle/>
          <a:p>
            <a:r>
              <a:rPr lang="en-US" dirty="0" err="1" smtClean="0"/>
              <a:t>REsources</a:t>
            </a:r>
            <a:endParaRPr lang="en-US" dirty="0"/>
          </a:p>
        </p:txBody>
      </p:sp>
      <p:sp>
        <p:nvSpPr>
          <p:cNvPr id="3" name="Content Placeholder 2"/>
          <p:cNvSpPr>
            <a:spLocks noGrp="1"/>
          </p:cNvSpPr>
          <p:nvPr>
            <p:ph idx="1"/>
          </p:nvPr>
        </p:nvSpPr>
        <p:spPr>
          <a:xfrm>
            <a:off x="1069848" y="1459833"/>
            <a:ext cx="10058400" cy="4712368"/>
          </a:xfrm>
        </p:spPr>
        <p:txBody>
          <a:bodyPr>
            <a:normAutofit/>
          </a:bodyPr>
          <a:lstStyle/>
          <a:p>
            <a:pPr>
              <a:spcAft>
                <a:spcPts val="600"/>
              </a:spcAft>
            </a:pPr>
            <a:r>
              <a:rPr lang="en-US" sz="2400" i="1" dirty="0">
                <a:hlinkClick r:id="rId3"/>
              </a:rPr>
              <a:t>Noncredit Instruction: Opportunity and Challenge</a:t>
            </a:r>
            <a:r>
              <a:rPr lang="en-US" sz="2400" dirty="0"/>
              <a:t>, ASCCC, adopted spring 2009.</a:t>
            </a:r>
          </a:p>
          <a:p>
            <a:pPr>
              <a:spcAft>
                <a:spcPts val="600"/>
              </a:spcAft>
            </a:pPr>
            <a:r>
              <a:rPr lang="en-US" sz="2400" i="1" dirty="0">
                <a:hlinkClick r:id="rId4"/>
              </a:rPr>
              <a:t>The Role of Noncredit in the California Community Colleges</a:t>
            </a:r>
            <a:r>
              <a:rPr lang="en-US" sz="2400" dirty="0"/>
              <a:t>, ASCCC, adopted fall 2006.</a:t>
            </a:r>
          </a:p>
          <a:p>
            <a:pPr>
              <a:spcAft>
                <a:spcPts val="600"/>
              </a:spcAft>
            </a:pPr>
            <a:r>
              <a:rPr lang="en-US" sz="2400" i="1" dirty="0">
                <a:hlinkClick r:id="rId5"/>
              </a:rPr>
              <a:t>The Course Outline of Record: A Curriculum Reference Guide Revisited</a:t>
            </a:r>
            <a:r>
              <a:rPr lang="en-US" sz="2400" dirty="0"/>
              <a:t>, ASCCC, adopted spring 2017.</a:t>
            </a:r>
          </a:p>
          <a:p>
            <a:pPr>
              <a:spcAft>
                <a:spcPts val="600"/>
              </a:spcAft>
            </a:pPr>
            <a:r>
              <a:rPr lang="en-US" sz="2400" i="1" dirty="0">
                <a:solidFill>
                  <a:srgbClr val="FFC000"/>
                </a:solidFill>
                <a:hlinkClick r:id="rId6"/>
              </a:rPr>
              <a:t>Program and Course Approval Handbook</a:t>
            </a:r>
            <a:r>
              <a:rPr lang="en-US" sz="2400" dirty="0"/>
              <a:t>, 6</a:t>
            </a:r>
            <a:r>
              <a:rPr lang="en-US" sz="2400" baseline="30000" dirty="0"/>
              <a:t>th</a:t>
            </a:r>
            <a:r>
              <a:rPr lang="en-US" sz="2400" dirty="0"/>
              <a:t> Edition, Chancellor’s Office, 2017.</a:t>
            </a:r>
          </a:p>
          <a:p>
            <a:r>
              <a:rPr lang="en-US" sz="2400" i="1" dirty="0">
                <a:hlinkClick r:id="rId7"/>
              </a:rPr>
              <a:t>Taxonomy of Programs</a:t>
            </a:r>
            <a:r>
              <a:rPr lang="en-US" sz="2400" dirty="0"/>
              <a:t>, 6</a:t>
            </a:r>
            <a:r>
              <a:rPr lang="en-US" sz="2400" baseline="30000" dirty="0"/>
              <a:t>th</a:t>
            </a:r>
            <a:r>
              <a:rPr lang="en-US" sz="2400" dirty="0"/>
              <a:t> Edition, Chancellor’s Office, 2013. </a:t>
            </a:r>
            <a:r>
              <a:rPr lang="en-US" dirty="0"/>
              <a:t/>
            </a:r>
            <a:br>
              <a:rPr lang="en-US" dirty="0"/>
            </a:br>
            <a:endParaRPr lang="en-US" dirty="0"/>
          </a:p>
          <a:p>
            <a:endParaRPr lang="en-US" dirty="0" smtClean="0"/>
          </a:p>
          <a:p>
            <a:endParaRPr lang="en-US" dirty="0"/>
          </a:p>
        </p:txBody>
      </p:sp>
    </p:spTree>
    <p:extLst>
      <p:ext uri="{BB962C8B-B14F-4D97-AF65-F5344CB8AC3E}">
        <p14:creationId xmlns:p14="http://schemas.microsoft.com/office/powerpoint/2010/main" val="4218950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sz="3200" dirty="0"/>
              <a:t>Cheryl Aschenbach </a:t>
            </a:r>
            <a:r>
              <a:rPr lang="en-US" sz="3200" dirty="0">
                <a:hlinkClick r:id="rId3"/>
              </a:rPr>
              <a:t>caschenbach@lassencollege.edu</a:t>
            </a:r>
            <a:endParaRPr lang="en-US" sz="3200" dirty="0"/>
          </a:p>
          <a:p>
            <a:r>
              <a:rPr lang="en-US" sz="3000" dirty="0" smtClean="0"/>
              <a:t>Chantée </a:t>
            </a:r>
            <a:r>
              <a:rPr lang="en-US" sz="3000" dirty="0"/>
              <a:t>Guiney 			    </a:t>
            </a:r>
            <a:br>
              <a:rPr lang="en-US" sz="3000" dirty="0"/>
            </a:br>
            <a:r>
              <a:rPr lang="en-US" sz="3000" dirty="0">
                <a:hlinkClick r:id="rId4"/>
              </a:rPr>
              <a:t>cguiney@CCCCO.edu</a:t>
            </a:r>
            <a:endParaRPr lang="en-US" sz="3000" dirty="0"/>
          </a:p>
          <a:p>
            <a:r>
              <a:rPr lang="en-US" sz="3000" dirty="0"/>
              <a:t>Jan Young</a:t>
            </a:r>
          </a:p>
          <a:p>
            <a:pPr marL="0" indent="0">
              <a:buNone/>
            </a:pPr>
            <a:r>
              <a:rPr lang="en-US" sz="3000" dirty="0"/>
              <a:t>  </a:t>
            </a:r>
            <a:r>
              <a:rPr lang="en-US" sz="3000" dirty="0">
                <a:hlinkClick r:id="rId5"/>
              </a:rPr>
              <a:t>jyoung@Glendale.edu</a:t>
            </a:r>
            <a:r>
              <a:rPr lang="en-US" sz="3000" dirty="0"/>
              <a:t> </a:t>
            </a:r>
          </a:p>
          <a:p>
            <a:pPr marL="0" indent="0">
              <a:buNone/>
            </a:pPr>
            <a:endParaRPr lang="en-US" sz="3000" dirty="0"/>
          </a:p>
          <a:p>
            <a:pPr marL="0" indent="0">
              <a:buNone/>
            </a:pPr>
            <a:endParaRPr lang="en-US" sz="3000" dirty="0"/>
          </a:p>
          <a:p>
            <a:endParaRPr lang="en-US" sz="3200" dirty="0"/>
          </a:p>
          <a:p>
            <a:pPr marL="274313" lvl="1" indent="0">
              <a:buNone/>
            </a:pPr>
            <a:endParaRPr lang="en-US" dirty="0"/>
          </a:p>
        </p:txBody>
      </p:sp>
    </p:spTree>
    <p:extLst>
      <p:ext uri="{BB962C8B-B14F-4D97-AF65-F5344CB8AC3E}">
        <p14:creationId xmlns:p14="http://schemas.microsoft.com/office/powerpoint/2010/main" val="20216374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707" y="171989"/>
            <a:ext cx="8521192" cy="1224647"/>
          </a:xfrm>
        </p:spPr>
        <p:txBody>
          <a:bodyPr/>
          <a:lstStyle/>
          <a:p>
            <a:pPr algn="just"/>
            <a:r>
              <a:rPr lang="en-US" dirty="0" smtClean="0"/>
              <a:t>Credit       vs.     noncredit</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11113434"/>
              </p:ext>
            </p:extLst>
          </p:nvPr>
        </p:nvGraphicFramePr>
        <p:xfrm>
          <a:off x="1069848" y="1379251"/>
          <a:ext cx="9886910" cy="5212677"/>
        </p:xfrm>
        <a:graphic>
          <a:graphicData uri="http://schemas.openxmlformats.org/drawingml/2006/table">
            <a:tbl>
              <a:tblPr firstRow="1" bandRow="1">
                <a:tableStyleId>{5C22544A-7EE6-4342-B048-85BDC9FD1C3A}</a:tableStyleId>
              </a:tblPr>
              <a:tblGrid>
                <a:gridCol w="4943455">
                  <a:extLst>
                    <a:ext uri="{9D8B030D-6E8A-4147-A177-3AD203B41FA5}">
                      <a16:colId xmlns:a16="http://schemas.microsoft.com/office/drawing/2014/main" val="20000"/>
                    </a:ext>
                  </a:extLst>
                </a:gridCol>
                <a:gridCol w="4943455">
                  <a:extLst>
                    <a:ext uri="{9D8B030D-6E8A-4147-A177-3AD203B41FA5}">
                      <a16:colId xmlns:a16="http://schemas.microsoft.com/office/drawing/2014/main" val="20001"/>
                    </a:ext>
                  </a:extLst>
                </a:gridCol>
              </a:tblGrid>
              <a:tr h="807985">
                <a:tc>
                  <a:txBody>
                    <a:bodyPr/>
                    <a:lstStyle/>
                    <a:p>
                      <a:r>
                        <a:rPr lang="en-US" sz="2400" b="0" dirty="0" smtClean="0">
                          <a:solidFill>
                            <a:schemeClr val="tx1"/>
                          </a:solidFill>
                        </a:rPr>
                        <a:t>Degrees </a:t>
                      </a:r>
                    </a:p>
                    <a:p>
                      <a:r>
                        <a:rPr lang="en-US" sz="2400" b="0" dirty="0" smtClean="0">
                          <a:solidFill>
                            <a:schemeClr val="tx1"/>
                          </a:solidFill>
                        </a:rPr>
                        <a:t>Certificates</a:t>
                      </a:r>
                      <a:r>
                        <a:rPr lang="en-US" sz="2400" b="0" baseline="0" dirty="0" smtClean="0">
                          <a:solidFill>
                            <a:schemeClr val="tx1"/>
                          </a:solidFill>
                        </a:rPr>
                        <a:t> of Achievement</a:t>
                      </a:r>
                    </a:p>
                  </a:txBody>
                  <a:tcPr>
                    <a:solidFill>
                      <a:schemeClr val="accent1">
                        <a:lumMod val="60000"/>
                        <a:lumOff val="40000"/>
                      </a:schemeClr>
                    </a:solidFill>
                  </a:tcPr>
                </a:tc>
                <a:tc>
                  <a:txBody>
                    <a:bodyPr/>
                    <a:lstStyle/>
                    <a:p>
                      <a:r>
                        <a:rPr lang="en-US" sz="2400" b="0" dirty="0" smtClean="0">
                          <a:solidFill>
                            <a:schemeClr val="tx1"/>
                          </a:solidFill>
                        </a:rPr>
                        <a:t>Certificate</a:t>
                      </a:r>
                      <a:r>
                        <a:rPr lang="en-US" sz="2400" b="0" baseline="0" dirty="0" smtClean="0">
                          <a:solidFill>
                            <a:schemeClr val="tx1"/>
                          </a:solidFill>
                        </a:rPr>
                        <a:t> of Completion Certificate of Competency</a:t>
                      </a:r>
                    </a:p>
                  </a:txBody>
                  <a:tcPr>
                    <a:lnB w="635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4488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aseline="0" dirty="0" smtClean="0"/>
                        <a:t>Unit bearing</a:t>
                      </a:r>
                    </a:p>
                  </a:txBody>
                  <a:tcPr>
                    <a:solidFill>
                      <a:schemeClr val="accent1">
                        <a:lumMod val="60000"/>
                        <a:lumOff val="40000"/>
                      </a:schemeClr>
                    </a:solidFill>
                  </a:tcPr>
                </a:tc>
                <a:tc>
                  <a:txBody>
                    <a:bodyPr/>
                    <a:lstStyle/>
                    <a:p>
                      <a:r>
                        <a:rPr lang="en-US" sz="2400" baseline="0" dirty="0" smtClean="0"/>
                        <a:t>Hour bearing </a:t>
                      </a:r>
                      <a:endParaRPr lang="en-US" sz="2400" dirty="0"/>
                    </a:p>
                  </a:txBody>
                  <a:tcPr>
                    <a:lnT w="6350" cap="flat" cmpd="sng" algn="ctr">
                      <a:solidFill>
                        <a:schemeClr val="tx1"/>
                      </a:solidFill>
                      <a:prstDash val="solid"/>
                      <a:round/>
                      <a:headEnd type="none" w="med" len="med"/>
                      <a:tailEnd type="none" w="med" len="med"/>
                    </a:lnT>
                    <a:solidFill>
                      <a:schemeClr val="accent1">
                        <a:lumMod val="40000"/>
                        <a:lumOff val="60000"/>
                      </a:schemeClr>
                    </a:solidFill>
                  </a:tcPr>
                </a:tc>
                <a:extLst>
                  <a:ext uri="{0D108BD9-81ED-4DB2-BD59-A6C34878D82A}">
                    <a16:rowId xmlns:a16="http://schemas.microsoft.com/office/drawing/2014/main" val="10001"/>
                  </a:ext>
                </a:extLst>
              </a:tr>
              <a:tr h="4488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aseline="0" dirty="0" smtClean="0"/>
                        <a:t>Designated lecture &amp; lab hours</a:t>
                      </a:r>
                    </a:p>
                  </a:txBody>
                  <a:tcPr>
                    <a:solidFill>
                      <a:schemeClr val="accent1">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aseline="0" dirty="0" smtClean="0"/>
                        <a:t>No lecture or lab designation</a:t>
                      </a:r>
                    </a:p>
                  </a:txBody>
                  <a:tcPr>
                    <a:solidFill>
                      <a:schemeClr val="accent1">
                        <a:lumMod val="40000"/>
                        <a:lumOff val="60000"/>
                      </a:schemeClr>
                    </a:solidFill>
                  </a:tcPr>
                </a:tc>
                <a:extLst>
                  <a:ext uri="{0D108BD9-81ED-4DB2-BD59-A6C34878D82A}">
                    <a16:rowId xmlns:a16="http://schemas.microsoft.com/office/drawing/2014/main" val="10002"/>
                  </a:ext>
                </a:extLst>
              </a:tr>
              <a:tr h="8079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aseline="0" dirty="0" smtClean="0"/>
                        <a:t>Grades (A-F or P/NP)</a:t>
                      </a:r>
                    </a:p>
                    <a:p>
                      <a:endParaRPr lang="en-US" sz="2400" baseline="0" dirty="0" smtClean="0"/>
                    </a:p>
                  </a:txBody>
                  <a:tcPr>
                    <a:solidFill>
                      <a:schemeClr val="accent1">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aseline="0" dirty="0" smtClean="0"/>
                        <a:t>Grades dependent on district (P/SP/NP, A-F)</a:t>
                      </a:r>
                    </a:p>
                  </a:txBody>
                  <a:tcPr>
                    <a:solidFill>
                      <a:schemeClr val="accent1">
                        <a:lumMod val="40000"/>
                        <a:lumOff val="60000"/>
                      </a:schemeClr>
                    </a:solidFill>
                  </a:tcPr>
                </a:tc>
                <a:extLst>
                  <a:ext uri="{0D108BD9-81ED-4DB2-BD59-A6C34878D82A}">
                    <a16:rowId xmlns:a16="http://schemas.microsoft.com/office/drawing/2014/main" val="10003"/>
                  </a:ext>
                </a:extLst>
              </a:tr>
              <a:tr h="8079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Transcript</a:t>
                      </a:r>
                    </a:p>
                  </a:txBody>
                  <a:tcPr>
                    <a:solidFill>
                      <a:schemeClr val="accent1">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aseline="0" dirty="0" smtClean="0"/>
                        <a:t>Not transcripted at most colleges</a:t>
                      </a:r>
                      <a:r>
                        <a:rPr lang="is-IS" sz="2400" baseline="0" dirty="0" smtClean="0"/>
                        <a:t>…yet</a:t>
                      </a:r>
                    </a:p>
                  </a:txBody>
                  <a:tcPr>
                    <a:solidFill>
                      <a:schemeClr val="accent1">
                        <a:lumMod val="40000"/>
                        <a:lumOff val="60000"/>
                      </a:schemeClr>
                    </a:solidFill>
                  </a:tcPr>
                </a:tc>
                <a:extLst>
                  <a:ext uri="{0D108BD9-81ED-4DB2-BD59-A6C34878D82A}">
                    <a16:rowId xmlns:a16="http://schemas.microsoft.com/office/drawing/2014/main" val="10004"/>
                  </a:ext>
                </a:extLst>
              </a:tr>
              <a:tr h="8079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Generates</a:t>
                      </a:r>
                      <a:r>
                        <a:rPr lang="en-US" sz="2400" baseline="0" dirty="0" smtClean="0"/>
                        <a:t> apportionment</a:t>
                      </a:r>
                    </a:p>
                  </a:txBody>
                  <a:tcPr>
                    <a:solidFill>
                      <a:schemeClr val="accent1">
                        <a:lumMod val="60000"/>
                        <a:lumOff val="40000"/>
                      </a:schemeClr>
                    </a:solidFill>
                  </a:tcPr>
                </a:tc>
                <a:tc>
                  <a:txBody>
                    <a:bodyPr/>
                    <a:lstStyle/>
                    <a:p>
                      <a:r>
                        <a:rPr lang="is-IS" sz="2400" baseline="0" dirty="0" smtClean="0"/>
                        <a:t>Generates apportionment:</a:t>
                      </a:r>
                    </a:p>
                    <a:p>
                      <a:r>
                        <a:rPr lang="is-IS" sz="2400" baseline="0" dirty="0" smtClean="0"/>
                        <a:t>CDCP or regular noncredit rate</a:t>
                      </a:r>
                    </a:p>
                  </a:txBody>
                  <a:tcPr>
                    <a:solidFill>
                      <a:schemeClr val="accent1">
                        <a:lumMod val="40000"/>
                        <a:lumOff val="60000"/>
                      </a:schemeClr>
                    </a:solidFill>
                  </a:tcPr>
                </a:tc>
                <a:extLst>
                  <a:ext uri="{0D108BD9-81ED-4DB2-BD59-A6C34878D82A}">
                    <a16:rowId xmlns:a16="http://schemas.microsoft.com/office/drawing/2014/main" val="10005"/>
                  </a:ext>
                </a:extLst>
              </a:tr>
              <a:tr h="4898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Student fees apply</a:t>
                      </a:r>
                    </a:p>
                  </a:txBody>
                  <a:tcPr>
                    <a:solidFill>
                      <a:schemeClr val="accent1">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s-IS" sz="2400" baseline="0" dirty="0" smtClean="0"/>
                        <a:t>No student fees</a:t>
                      </a:r>
                    </a:p>
                  </a:txBody>
                  <a:tcPr>
                    <a:solidFill>
                      <a:schemeClr val="accent1">
                        <a:lumMod val="40000"/>
                        <a:lumOff val="60000"/>
                      </a:schemeClr>
                    </a:solidFill>
                  </a:tcPr>
                </a:tc>
                <a:extLst>
                  <a:ext uri="{0D108BD9-81ED-4DB2-BD59-A6C34878D82A}">
                    <a16:rowId xmlns:a16="http://schemas.microsoft.com/office/drawing/2014/main" val="10006"/>
                  </a:ext>
                </a:extLst>
              </a:tr>
              <a:tr h="5166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Not</a:t>
                      </a:r>
                      <a:r>
                        <a:rPr lang="en-US" sz="2400" baseline="0" dirty="0" smtClean="0"/>
                        <a:t> repeatable</a:t>
                      </a:r>
                      <a:endParaRPr lang="en-US" sz="2400" dirty="0" smtClean="0"/>
                    </a:p>
                  </a:txBody>
                  <a:tcPr>
                    <a:solidFill>
                      <a:schemeClr val="accent1">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s-IS" sz="2400" baseline="0" dirty="0" smtClean="0"/>
                        <a:t>Re-enrollment allowed</a:t>
                      </a:r>
                    </a:p>
                  </a:txBody>
                  <a:tcPr>
                    <a:solidFill>
                      <a:schemeClr val="accent1">
                        <a:lumMod val="40000"/>
                        <a:lumOff val="60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5876648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9848" y="138884"/>
            <a:ext cx="10058400" cy="1645828"/>
          </a:xfrm>
        </p:spPr>
        <p:txBody>
          <a:bodyPr>
            <a:normAutofit fontScale="90000"/>
          </a:bodyPr>
          <a:lstStyle/>
          <a:p>
            <a:pPr algn="ctr"/>
            <a:r>
              <a:rPr lang="en-US" sz="6000" dirty="0"/>
              <a:t>Noncredit Course </a:t>
            </a:r>
            <a:r>
              <a:rPr lang="en-US" sz="6000" dirty="0" smtClean="0"/>
              <a:t>Categories</a:t>
            </a:r>
            <a:br>
              <a:rPr lang="en-US" sz="6000" dirty="0" smtClean="0"/>
            </a:br>
            <a:r>
              <a:rPr lang="en-US" sz="6000" dirty="0" smtClean="0"/>
              <a:t>(eligible for funding)</a:t>
            </a:r>
            <a:endParaRPr lang="en-US" sz="6000" dirty="0"/>
          </a:p>
        </p:txBody>
      </p:sp>
      <p:sp>
        <p:nvSpPr>
          <p:cNvPr id="5" name="Cloud 4"/>
          <p:cNvSpPr/>
          <p:nvPr/>
        </p:nvSpPr>
        <p:spPr>
          <a:xfrm>
            <a:off x="338001" y="1317203"/>
            <a:ext cx="2785716" cy="309316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What are the categories?</a:t>
            </a:r>
            <a:endParaRPr lang="en-US" sz="2400" dirty="0"/>
          </a:p>
        </p:txBody>
      </p:sp>
      <p:sp>
        <p:nvSpPr>
          <p:cNvPr id="6" name="Cloud 5"/>
          <p:cNvSpPr/>
          <p:nvPr/>
        </p:nvSpPr>
        <p:spPr>
          <a:xfrm>
            <a:off x="4058144" y="1800231"/>
            <a:ext cx="3351324" cy="290757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Where do the categories come from?</a:t>
            </a:r>
            <a:endParaRPr lang="en-US" sz="2800" dirty="0"/>
          </a:p>
        </p:txBody>
      </p:sp>
      <p:sp>
        <p:nvSpPr>
          <p:cNvPr id="7" name="Cloud 6"/>
          <p:cNvSpPr/>
          <p:nvPr/>
        </p:nvSpPr>
        <p:spPr>
          <a:xfrm>
            <a:off x="9096864" y="1651999"/>
            <a:ext cx="2870346" cy="274025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Why are there categories?</a:t>
            </a:r>
            <a:endParaRPr lang="en-US" sz="2400" dirty="0"/>
          </a:p>
        </p:txBody>
      </p:sp>
      <p:pic>
        <p:nvPicPr>
          <p:cNvPr id="10" name="Picture 9"/>
          <p:cNvPicPr>
            <a:picLocks noChangeAspect="1"/>
          </p:cNvPicPr>
          <p:nvPr/>
        </p:nvPicPr>
        <p:blipFill>
          <a:blip r:embed="rId2"/>
          <a:stretch>
            <a:fillRect/>
          </a:stretch>
        </p:blipFill>
        <p:spPr>
          <a:xfrm>
            <a:off x="7215243" y="4184126"/>
            <a:ext cx="1777927" cy="2211478"/>
          </a:xfrm>
          <a:prstGeom prst="rect">
            <a:avLst/>
          </a:prstGeom>
          <a:ln>
            <a:noFill/>
          </a:ln>
          <a:effectLst>
            <a:softEdge rad="112500"/>
          </a:effectLst>
        </p:spPr>
      </p:pic>
      <p:sp>
        <p:nvSpPr>
          <p:cNvPr id="8" name="Cloud 7"/>
          <p:cNvSpPr/>
          <p:nvPr/>
        </p:nvSpPr>
        <p:spPr>
          <a:xfrm>
            <a:off x="1887372" y="4184126"/>
            <a:ext cx="2472690" cy="221817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What’s the COR got to do with it? </a:t>
            </a:r>
            <a:endParaRPr lang="en-US" sz="2400" dirty="0"/>
          </a:p>
        </p:txBody>
      </p:sp>
    </p:spTree>
    <p:extLst>
      <p:ext uri="{BB962C8B-B14F-4D97-AF65-F5344CB8AC3E}">
        <p14:creationId xmlns:p14="http://schemas.microsoft.com/office/powerpoint/2010/main" val="38178738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305523"/>
            <a:ext cx="10058400" cy="1306461"/>
          </a:xfrm>
        </p:spPr>
        <p:txBody>
          <a:bodyPr>
            <a:normAutofit/>
          </a:bodyPr>
          <a:lstStyle/>
          <a:p>
            <a:r>
              <a:rPr lang="en-US" b="1" dirty="0" smtClean="0"/>
              <a:t>Noncredit </a:t>
            </a:r>
            <a:r>
              <a:rPr lang="en-US" b="1" dirty="0"/>
              <a:t>Course Funding</a:t>
            </a:r>
            <a:endParaRPr lang="en-US" dirty="0"/>
          </a:p>
        </p:txBody>
      </p:sp>
      <p:sp>
        <p:nvSpPr>
          <p:cNvPr id="3" name="Content Placeholder 2"/>
          <p:cNvSpPr>
            <a:spLocks noGrp="1"/>
          </p:cNvSpPr>
          <p:nvPr>
            <p:ph idx="1"/>
          </p:nvPr>
        </p:nvSpPr>
        <p:spPr>
          <a:xfrm>
            <a:off x="1069848" y="1602933"/>
            <a:ext cx="10058400" cy="2799385"/>
          </a:xfrm>
        </p:spPr>
        <p:txBody>
          <a:bodyPr>
            <a:normAutofit fontScale="77500" lnSpcReduction="20000"/>
          </a:bodyPr>
          <a:lstStyle/>
          <a:p>
            <a:endParaRPr lang="en-US" dirty="0" smtClean="0"/>
          </a:p>
          <a:p>
            <a:pPr marL="0" indent="0">
              <a:lnSpc>
                <a:spcPct val="160000"/>
              </a:lnSpc>
              <a:spcAft>
                <a:spcPts val="1200"/>
              </a:spcAft>
              <a:buNone/>
            </a:pPr>
            <a:r>
              <a:rPr lang="en-US" sz="3300" dirty="0" smtClean="0"/>
              <a:t>In </a:t>
            </a:r>
            <a:r>
              <a:rPr lang="en-US" sz="3300" dirty="0"/>
              <a:t>order to be eligible to be claimed for state apportionment, a noncredit course must be approved pursuant to sections 55002 and 55150 and </a:t>
            </a:r>
            <a:r>
              <a:rPr lang="en-US" sz="3300" b="1" dirty="0"/>
              <a:t>fall into one of the following statutory </a:t>
            </a:r>
            <a:r>
              <a:rPr lang="en-US" sz="3300" b="1" dirty="0" smtClean="0"/>
              <a:t>categories…  </a:t>
            </a:r>
            <a:endParaRPr lang="en-US" sz="3300" dirty="0" smtClean="0"/>
          </a:p>
          <a:p>
            <a:pPr marL="0" indent="0">
              <a:buNone/>
            </a:pPr>
            <a:endParaRPr lang="en-US" i="1" dirty="0" smtClean="0"/>
          </a:p>
          <a:p>
            <a:pPr marL="0" indent="0">
              <a:buNone/>
            </a:pPr>
            <a:endParaRPr lang="en-US" dirty="0"/>
          </a:p>
        </p:txBody>
      </p:sp>
      <p:sp>
        <p:nvSpPr>
          <p:cNvPr id="7" name="TextBox 6"/>
          <p:cNvSpPr txBox="1"/>
          <p:nvPr/>
        </p:nvSpPr>
        <p:spPr>
          <a:xfrm>
            <a:off x="1069848" y="5859671"/>
            <a:ext cx="4506012" cy="584775"/>
          </a:xfrm>
          <a:prstGeom prst="rect">
            <a:avLst/>
          </a:prstGeom>
          <a:noFill/>
        </p:spPr>
        <p:txBody>
          <a:bodyPr wrap="square" rtlCol="0">
            <a:spAutoFit/>
          </a:bodyPr>
          <a:lstStyle/>
          <a:p>
            <a:r>
              <a:rPr lang="en-US" sz="1600" i="1" dirty="0" smtClean="0">
                <a:solidFill>
                  <a:schemeClr val="accent5"/>
                </a:solidFill>
              </a:rPr>
              <a:t>CCR Title </a:t>
            </a:r>
            <a:r>
              <a:rPr lang="en-US" sz="1600" i="1" dirty="0">
                <a:solidFill>
                  <a:schemeClr val="accent5"/>
                </a:solidFill>
              </a:rPr>
              <a:t>5, § 58160</a:t>
            </a:r>
          </a:p>
          <a:p>
            <a:r>
              <a:rPr lang="en-US" sz="1600" i="1" dirty="0">
                <a:solidFill>
                  <a:schemeClr val="accent5"/>
                </a:solidFill>
              </a:rPr>
              <a:t>Ed. Code, § </a:t>
            </a:r>
            <a:r>
              <a:rPr lang="en-US" sz="1600" i="1" dirty="0" smtClean="0">
                <a:solidFill>
                  <a:schemeClr val="accent5"/>
                </a:solidFill>
              </a:rPr>
              <a:t>84757</a:t>
            </a:r>
            <a:endParaRPr lang="en-US" sz="1600" b="1" i="1" dirty="0">
              <a:solidFill>
                <a:schemeClr val="accent5"/>
              </a:solidFill>
            </a:endParaRPr>
          </a:p>
        </p:txBody>
      </p:sp>
    </p:spTree>
    <p:extLst>
      <p:ext uri="{BB962C8B-B14F-4D97-AF65-F5344CB8AC3E}">
        <p14:creationId xmlns:p14="http://schemas.microsoft.com/office/powerpoint/2010/main" val="36593126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869405586"/>
              </p:ext>
            </p:extLst>
          </p:nvPr>
        </p:nvGraphicFramePr>
        <p:xfrm>
          <a:off x="424206" y="1511084"/>
          <a:ext cx="11283884" cy="46555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1041661" y="291665"/>
            <a:ext cx="10048974" cy="769441"/>
          </a:xfrm>
          <a:prstGeom prst="rect">
            <a:avLst/>
          </a:prstGeom>
        </p:spPr>
        <p:txBody>
          <a:bodyPr wrap="square">
            <a:spAutoFit/>
          </a:bodyPr>
          <a:lstStyle/>
          <a:p>
            <a:pPr algn="ctr"/>
            <a:r>
              <a:rPr lang="en-US" sz="4400" b="1" dirty="0"/>
              <a:t>Noncredit </a:t>
            </a:r>
            <a:r>
              <a:rPr lang="en-US" sz="4400" b="1" dirty="0" smtClean="0"/>
              <a:t>Course Categories </a:t>
            </a:r>
          </a:p>
        </p:txBody>
      </p:sp>
      <p:sp>
        <p:nvSpPr>
          <p:cNvPr id="8" name="TextBox 7"/>
          <p:cNvSpPr txBox="1"/>
          <p:nvPr/>
        </p:nvSpPr>
        <p:spPr>
          <a:xfrm>
            <a:off x="820132" y="6396335"/>
            <a:ext cx="10086680" cy="461665"/>
          </a:xfrm>
          <a:prstGeom prst="rect">
            <a:avLst/>
          </a:prstGeom>
          <a:noFill/>
        </p:spPr>
        <p:txBody>
          <a:bodyPr wrap="square" rtlCol="0">
            <a:spAutoFit/>
          </a:bodyPr>
          <a:lstStyle/>
          <a:p>
            <a:r>
              <a:rPr lang="en-US" sz="1200" i="1" dirty="0" smtClean="0">
                <a:solidFill>
                  <a:schemeClr val="accent3">
                    <a:lumMod val="75000"/>
                  </a:schemeClr>
                </a:solidFill>
              </a:rPr>
              <a:t>*Note:  EC 84757(a)(4) combines Immigrants and Workforce Preparation into one category, whereas title 5 § 58160(a)(4)(5) separates the two into distinct categories </a:t>
            </a:r>
            <a:endParaRPr lang="en-US" sz="1200" i="1" dirty="0">
              <a:solidFill>
                <a:schemeClr val="accent3">
                  <a:lumMod val="75000"/>
                </a:schemeClr>
              </a:solidFill>
            </a:endParaRPr>
          </a:p>
        </p:txBody>
      </p:sp>
    </p:spTree>
    <p:extLst>
      <p:ext uri="{BB962C8B-B14F-4D97-AF65-F5344CB8AC3E}">
        <p14:creationId xmlns:p14="http://schemas.microsoft.com/office/powerpoint/2010/main" val="19318930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989728984"/>
              </p:ext>
            </p:extLst>
          </p:nvPr>
        </p:nvGraphicFramePr>
        <p:xfrm>
          <a:off x="721386" y="1536390"/>
          <a:ext cx="11283884" cy="46555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1036949" y="131645"/>
            <a:ext cx="10048974" cy="1200329"/>
          </a:xfrm>
          <a:prstGeom prst="rect">
            <a:avLst/>
          </a:prstGeom>
        </p:spPr>
        <p:txBody>
          <a:bodyPr wrap="square">
            <a:spAutoFit/>
          </a:bodyPr>
          <a:lstStyle/>
          <a:p>
            <a:pPr algn="ctr"/>
            <a:r>
              <a:rPr lang="en-US" sz="3600" b="1" dirty="0" smtClean="0"/>
              <a:t>Noncredit Course Categories </a:t>
            </a:r>
          </a:p>
          <a:p>
            <a:pPr algn="ctr"/>
            <a:r>
              <a:rPr lang="en-US" sz="3600" b="1" dirty="0" smtClean="0"/>
              <a:t>for Special (Target) Populations</a:t>
            </a:r>
            <a:endParaRPr lang="en-US" sz="3600" dirty="0"/>
          </a:p>
        </p:txBody>
      </p:sp>
      <p:sp>
        <p:nvSpPr>
          <p:cNvPr id="8" name="TextBox 7"/>
          <p:cNvSpPr txBox="1"/>
          <p:nvPr/>
        </p:nvSpPr>
        <p:spPr>
          <a:xfrm>
            <a:off x="820132" y="6334780"/>
            <a:ext cx="10086680" cy="523220"/>
          </a:xfrm>
          <a:prstGeom prst="rect">
            <a:avLst/>
          </a:prstGeom>
          <a:noFill/>
        </p:spPr>
        <p:txBody>
          <a:bodyPr wrap="square" rtlCol="0">
            <a:spAutoFit/>
          </a:bodyPr>
          <a:lstStyle/>
          <a:p>
            <a:r>
              <a:rPr lang="en-US" sz="1400" i="1" dirty="0" smtClean="0">
                <a:solidFill>
                  <a:schemeClr val="accent3">
                    <a:lumMod val="75000"/>
                  </a:schemeClr>
                </a:solidFill>
              </a:rPr>
              <a:t>*Note:  EC 84757(a)(4) combines Immigrants and Workforce Preparation into one category, whereas title 5 § 58160(a)(4)(5) separates the two into distinct categories </a:t>
            </a:r>
            <a:endParaRPr lang="en-US" sz="1400" i="1" dirty="0">
              <a:solidFill>
                <a:schemeClr val="accent3">
                  <a:lumMod val="75000"/>
                </a:schemeClr>
              </a:solidFill>
            </a:endParaRPr>
          </a:p>
        </p:txBody>
      </p:sp>
      <p:pic>
        <p:nvPicPr>
          <p:cNvPr id="6" name="Picture 5"/>
          <p:cNvPicPr>
            <a:picLocks noChangeAspect="1"/>
          </p:cNvPicPr>
          <p:nvPr/>
        </p:nvPicPr>
        <p:blipFill>
          <a:blip r:embed="rId8"/>
          <a:stretch>
            <a:fillRect/>
          </a:stretch>
        </p:blipFill>
        <p:spPr>
          <a:xfrm>
            <a:off x="320039" y="1866289"/>
            <a:ext cx="1962779" cy="39957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119333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623" y="153162"/>
            <a:ext cx="11372850" cy="944118"/>
          </a:xfrm>
        </p:spPr>
        <p:txBody>
          <a:bodyPr>
            <a:noAutofit/>
          </a:bodyPr>
          <a:lstStyle/>
          <a:p>
            <a:pPr algn="ctr"/>
            <a:r>
              <a:rPr lang="en-US" sz="3600" dirty="0" smtClean="0"/>
              <a:t>Career </a:t>
            </a:r>
            <a:r>
              <a:rPr lang="en-US" sz="3600" dirty="0" smtClean="0"/>
              <a:t>development </a:t>
            </a:r>
            <a:r>
              <a:rPr lang="en-US" sz="3600" dirty="0" smtClean="0"/>
              <a:t>&amp; College </a:t>
            </a:r>
            <a:r>
              <a:rPr lang="en-US" sz="3600" dirty="0" smtClean="0"/>
              <a:t>preparation (Cdcp)</a:t>
            </a:r>
            <a:endParaRPr lang="en-US" sz="3600" dirty="0"/>
          </a:p>
        </p:txBody>
      </p:sp>
      <p:sp>
        <p:nvSpPr>
          <p:cNvPr id="3" name="Content Placeholder 2"/>
          <p:cNvSpPr>
            <a:spLocks noGrp="1"/>
          </p:cNvSpPr>
          <p:nvPr>
            <p:ph idx="1"/>
          </p:nvPr>
        </p:nvSpPr>
        <p:spPr>
          <a:xfrm>
            <a:off x="708660" y="1017270"/>
            <a:ext cx="11076813" cy="4869180"/>
          </a:xfrm>
        </p:spPr>
        <p:txBody>
          <a:bodyPr>
            <a:noAutofit/>
          </a:bodyPr>
          <a:lstStyle/>
          <a:p>
            <a:r>
              <a:rPr lang="en-US" sz="2400" dirty="0" smtClean="0"/>
              <a:t>Noncredit courses in preparation </a:t>
            </a:r>
            <a:r>
              <a:rPr lang="en-US" sz="2400" dirty="0" smtClean="0"/>
              <a:t>for employment or success in college-level credit coursework</a:t>
            </a:r>
          </a:p>
          <a:p>
            <a:r>
              <a:rPr lang="en-US" sz="2400" dirty="0" smtClean="0"/>
              <a:t>In </a:t>
            </a:r>
            <a:r>
              <a:rPr lang="en-US" sz="2400" dirty="0"/>
              <a:t>accordance </a:t>
            </a:r>
            <a:r>
              <a:rPr lang="en-US" sz="2400" dirty="0" smtClean="0"/>
              <a:t>with provisions of </a:t>
            </a:r>
            <a:r>
              <a:rPr lang="en-US" sz="2400" b="1" dirty="0" smtClean="0"/>
              <a:t>Edu Code </a:t>
            </a:r>
            <a:r>
              <a:rPr lang="en-US" sz="2400" b="1" dirty="0" smtClean="0">
                <a:hlinkClick r:id="rId3"/>
              </a:rPr>
              <a:t>84760.5</a:t>
            </a:r>
            <a:r>
              <a:rPr lang="en-US" sz="2400" dirty="0" smtClean="0"/>
              <a:t>, a sequence </a:t>
            </a:r>
            <a:r>
              <a:rPr lang="en-US" sz="2400" dirty="0"/>
              <a:t>of noncredit </a:t>
            </a:r>
            <a:r>
              <a:rPr lang="en-US" sz="2400" dirty="0" smtClean="0"/>
              <a:t>courses leading to a:</a:t>
            </a:r>
            <a:endParaRPr lang="en-US" sz="2400" dirty="0"/>
          </a:p>
          <a:p>
            <a:pPr marL="457200" indent="-457200">
              <a:buFont typeface="Arial"/>
              <a:buChar char="•"/>
            </a:pPr>
            <a:r>
              <a:rPr lang="en-US" dirty="0"/>
              <a:t>Certificate of </a:t>
            </a:r>
            <a:r>
              <a:rPr lang="en-US" dirty="0" smtClean="0"/>
              <a:t>Competency, or</a:t>
            </a:r>
            <a:endParaRPr lang="en-US" dirty="0"/>
          </a:p>
          <a:p>
            <a:pPr marL="457200" indent="-457200">
              <a:buFont typeface="Arial"/>
              <a:buChar char="•"/>
            </a:pPr>
            <a:r>
              <a:rPr lang="en-US" dirty="0"/>
              <a:t>Certificate of Completion </a:t>
            </a:r>
          </a:p>
          <a:p>
            <a:r>
              <a:rPr lang="en-US" sz="2400" dirty="0" smtClean="0"/>
              <a:t>CDCP </a:t>
            </a:r>
            <a:r>
              <a:rPr lang="en-US" sz="2400" dirty="0" smtClean="0"/>
              <a:t>courses </a:t>
            </a:r>
            <a:r>
              <a:rPr lang="en-US" sz="2400" dirty="0" smtClean="0"/>
              <a:t>eligible for “enhanced funding</a:t>
            </a:r>
            <a:r>
              <a:rPr lang="en-US" sz="2400" dirty="0"/>
              <a:t>” apportionment </a:t>
            </a:r>
            <a:r>
              <a:rPr lang="en-US" sz="2400" dirty="0"/>
              <a:t>equal to </a:t>
            </a:r>
            <a:r>
              <a:rPr lang="en-US" sz="2400" dirty="0" smtClean="0"/>
              <a:t>credit FTES rate; courses must be attached to a Certificate of Competency or Certificate of Completion</a:t>
            </a:r>
          </a:p>
          <a:p>
            <a:endParaRPr lang="en-US" sz="2400" i="1" dirty="0" smtClean="0"/>
          </a:p>
          <a:p>
            <a:endParaRPr lang="en-US" sz="2400" dirty="0"/>
          </a:p>
          <a:p>
            <a:endParaRPr lang="en-US" sz="1800" dirty="0" smtClean="0"/>
          </a:p>
        </p:txBody>
      </p:sp>
      <p:graphicFrame>
        <p:nvGraphicFramePr>
          <p:cNvPr id="4" name="Diagram 3"/>
          <p:cNvGraphicFramePr/>
          <p:nvPr>
            <p:extLst>
              <p:ext uri="{D42A27DB-BD31-4B8C-83A1-F6EECF244321}">
                <p14:modId xmlns:p14="http://schemas.microsoft.com/office/powerpoint/2010/main" val="1880762421"/>
              </p:ext>
            </p:extLst>
          </p:nvPr>
        </p:nvGraphicFramePr>
        <p:xfrm>
          <a:off x="1328737" y="4579429"/>
          <a:ext cx="9836658" cy="20871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Cloud Callout 4"/>
          <p:cNvSpPr/>
          <p:nvPr/>
        </p:nvSpPr>
        <p:spPr>
          <a:xfrm>
            <a:off x="8892540" y="4263390"/>
            <a:ext cx="2892931" cy="1428750"/>
          </a:xfrm>
          <a:prstGeom prst="cloudCallout">
            <a:avLst>
              <a:gd name="adj1" fmla="val 43135"/>
              <a:gd name="adj2" fmla="val 47300"/>
            </a:avLst>
          </a:prstGeom>
          <a:solidFill>
            <a:srgbClr val="FFC000"/>
          </a:solidFill>
          <a:ln w="38100">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ln w="0"/>
                <a:solidFill>
                  <a:schemeClr val="tx1"/>
                </a:solidFill>
              </a:rPr>
              <a:t>CDCP categories are </a:t>
            </a:r>
            <a:r>
              <a:rPr lang="en-US" sz="1400" b="1" u="sng" dirty="0" smtClean="0">
                <a:ln w="0"/>
                <a:solidFill>
                  <a:schemeClr val="tx1"/>
                </a:solidFill>
              </a:rPr>
              <a:t>NOT</a:t>
            </a:r>
            <a:r>
              <a:rPr lang="en-US" sz="1400" b="1" dirty="0" smtClean="0">
                <a:ln w="0"/>
                <a:solidFill>
                  <a:schemeClr val="tx1"/>
                </a:solidFill>
              </a:rPr>
              <a:t>  “Special Populations” categories</a:t>
            </a:r>
            <a:endParaRPr lang="en-US" sz="1400" b="1" dirty="0">
              <a:ln w="0"/>
              <a:solidFill>
                <a:schemeClr val="tx1"/>
              </a:solidFill>
            </a:endParaRPr>
          </a:p>
        </p:txBody>
      </p:sp>
      <p:pic>
        <p:nvPicPr>
          <p:cNvPr id="6" name="Picture 5"/>
          <p:cNvPicPr>
            <a:picLocks noChangeAspect="1"/>
          </p:cNvPicPr>
          <p:nvPr/>
        </p:nvPicPr>
        <p:blipFill>
          <a:blip r:embed="rId9"/>
          <a:stretch>
            <a:fillRect/>
          </a:stretch>
        </p:blipFill>
        <p:spPr>
          <a:xfrm>
            <a:off x="11086240" y="5724716"/>
            <a:ext cx="1009271" cy="10104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8924991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1385</TotalTime>
  <Words>4313</Words>
  <Application>Microsoft Office PowerPoint</Application>
  <PresentationFormat>Widescreen</PresentationFormat>
  <Paragraphs>373</Paragraphs>
  <Slides>34</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vt:lpstr>
      <vt:lpstr>Calibri</vt:lpstr>
      <vt:lpstr>Courier New</vt:lpstr>
      <vt:lpstr>Rockwell</vt:lpstr>
      <vt:lpstr>Rockwell Condensed</vt:lpstr>
      <vt:lpstr>Rockwell Extra Bold</vt:lpstr>
      <vt:lpstr>Times New Roman</vt:lpstr>
      <vt:lpstr>Wingdings</vt:lpstr>
      <vt:lpstr>Wood Type</vt:lpstr>
      <vt:lpstr>Placing courses into areas of noncredit</vt:lpstr>
      <vt:lpstr>OVERVIEW</vt:lpstr>
      <vt:lpstr>Differences between  noncredit and credit courses</vt:lpstr>
      <vt:lpstr>Credit       vs.     noncredit</vt:lpstr>
      <vt:lpstr>Noncredit Course Categories (eligible for funding)</vt:lpstr>
      <vt:lpstr>Noncredit Course Funding</vt:lpstr>
      <vt:lpstr>PowerPoint Presentation</vt:lpstr>
      <vt:lpstr>PowerPoint Presentation</vt:lpstr>
      <vt:lpstr>Career development &amp; College preparation (Cdcp)</vt:lpstr>
      <vt:lpstr>The Noncredit  course outline of record (cor)</vt:lpstr>
      <vt:lpstr>Title 5 Required Elements of the COR FOR Noncredit</vt:lpstr>
      <vt:lpstr>Noncredit COR –  courses for special populations</vt:lpstr>
      <vt:lpstr>A Closer Look… </vt:lpstr>
      <vt:lpstr>A Closer Look… </vt:lpstr>
      <vt:lpstr>A Closer Look… </vt:lpstr>
      <vt:lpstr>A Closer Look… </vt:lpstr>
      <vt:lpstr>A Closer Look… </vt:lpstr>
      <vt:lpstr>A Closer Look… </vt:lpstr>
      <vt:lpstr>A Closer Look… </vt:lpstr>
      <vt:lpstr>A Closer Look… </vt:lpstr>
      <vt:lpstr>A Closer Look… </vt:lpstr>
      <vt:lpstr>A Closer Look… </vt:lpstr>
      <vt:lpstr>PowerPoint Presentation</vt:lpstr>
      <vt:lpstr>PowerPoint Presentation</vt:lpstr>
      <vt:lpstr>Pop quiz! Name that category </vt:lpstr>
      <vt:lpstr>Name that noncredit category </vt:lpstr>
      <vt:lpstr>Survey says . . .</vt:lpstr>
      <vt:lpstr>Name that noncredit category </vt:lpstr>
      <vt:lpstr>Survey says . . .</vt:lpstr>
      <vt:lpstr>Name that noncredit category </vt:lpstr>
      <vt:lpstr>Survey says . . .</vt:lpstr>
      <vt:lpstr>Before you submit, make sure it’s legit!</vt:lpstr>
      <vt:lpstr>REsources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Aschenbach</dc:creator>
  <cp:lastModifiedBy>Guiney, Chantee</cp:lastModifiedBy>
  <cp:revision>163</cp:revision>
  <dcterms:created xsi:type="dcterms:W3CDTF">2016-07-07T00:12:25Z</dcterms:created>
  <dcterms:modified xsi:type="dcterms:W3CDTF">2018-07-11T22:52:03Z</dcterms:modified>
</cp:coreProperties>
</file>