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34"/>
  </p:notesMasterIdLst>
  <p:handoutMasterIdLst>
    <p:handoutMasterId r:id="rId35"/>
  </p:handoutMasterIdLst>
  <p:sldIdLst>
    <p:sldId id="259" r:id="rId5"/>
    <p:sldId id="271" r:id="rId6"/>
    <p:sldId id="261" r:id="rId7"/>
    <p:sldId id="272" r:id="rId8"/>
    <p:sldId id="262" r:id="rId9"/>
    <p:sldId id="285" r:id="rId10"/>
    <p:sldId id="260" r:id="rId11"/>
    <p:sldId id="273" r:id="rId12"/>
    <p:sldId id="263" r:id="rId13"/>
    <p:sldId id="287" r:id="rId14"/>
    <p:sldId id="265" r:id="rId15"/>
    <p:sldId id="266" r:id="rId16"/>
    <p:sldId id="264" r:id="rId17"/>
    <p:sldId id="274" r:id="rId18"/>
    <p:sldId id="267" r:id="rId19"/>
    <p:sldId id="281" r:id="rId20"/>
    <p:sldId id="286" r:id="rId21"/>
    <p:sldId id="275" r:id="rId22"/>
    <p:sldId id="277" r:id="rId23"/>
    <p:sldId id="276" r:id="rId24"/>
    <p:sldId id="280" r:id="rId25"/>
    <p:sldId id="268" r:id="rId26"/>
    <p:sldId id="278" r:id="rId27"/>
    <p:sldId id="269" r:id="rId28"/>
    <p:sldId id="270" r:id="rId29"/>
    <p:sldId id="284" r:id="rId30"/>
    <p:sldId id="282" r:id="rId31"/>
    <p:sldId id="283" r:id="rId32"/>
    <p:sldId id="288" r:id="rId33"/>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33" autoAdjust="0"/>
    <p:restoredTop sz="84678" autoAdjust="0"/>
  </p:normalViewPr>
  <p:slideViewPr>
    <p:cSldViewPr snapToGrid="0" snapToObjects="1">
      <p:cViewPr varScale="1">
        <p:scale>
          <a:sx n="53" d="100"/>
          <a:sy n="53" d="100"/>
        </p:scale>
        <p:origin x="102" y="612"/>
      </p:cViewPr>
      <p:guideLst/>
    </p:cSldViewPr>
  </p:slideViewPr>
  <p:notesTextViewPr>
    <p:cViewPr>
      <p:scale>
        <a:sx n="1" d="1"/>
        <a:sy n="1" d="1"/>
      </p:scale>
      <p:origin x="0" y="0"/>
    </p:cViewPr>
  </p:notesTextViewPr>
  <p:notesViewPr>
    <p:cSldViewPr snapToGrid="0" snapToObjects="1">
      <p:cViewPr varScale="1">
        <p:scale>
          <a:sx n="95" d="100"/>
          <a:sy n="95" d="100"/>
        </p:scale>
        <p:origin x="25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Graduates </c:v>
                </c:pt>
              </c:strCache>
            </c:strRef>
          </c:tx>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1-3DCE-41EF-A71C-AEAAB48BAF6B}"/>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3-3DCE-41EF-A71C-AEAAB48BAF6B}"/>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5-3DCE-41EF-A71C-AEAAB48BAF6B}"/>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7-3DCE-41EF-A71C-AEAAB48BAF6B}"/>
              </c:ext>
            </c:extLst>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extLst>
              <c:ext xmlns:c16="http://schemas.microsoft.com/office/drawing/2014/chart" uri="{C3380CC4-5D6E-409C-BE32-E72D297353CC}">
                <c16:uniqueId val="{00000009-3DCE-41EF-A71C-AEAAB48BAF6B}"/>
              </c:ext>
            </c:extLst>
          </c:dPt>
          <c:dLbls>
            <c:dLbl>
              <c:idx val="4"/>
              <c:tx>
                <c:rich>
                  <a:bodyPr/>
                  <a:lstStyle/>
                  <a:p>
                    <a:r>
                      <a:rPr lang="en-US" dirty="0"/>
                      <a:t>16</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DCE-41EF-A71C-AEAAB48BAF6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Sheet1!$A$2:$A$6</c:f>
              <c:numCache>
                <c:formatCode>General</c:formatCode>
                <c:ptCount val="5"/>
                <c:pt idx="0">
                  <c:v>2017</c:v>
                </c:pt>
                <c:pt idx="1">
                  <c:v>2018</c:v>
                </c:pt>
                <c:pt idx="2">
                  <c:v>2019</c:v>
                </c:pt>
                <c:pt idx="3">
                  <c:v>2020</c:v>
                </c:pt>
                <c:pt idx="4">
                  <c:v>2021</c:v>
                </c:pt>
              </c:numCache>
            </c:numRef>
          </c:cat>
          <c:val>
            <c:numRef>
              <c:f>Sheet1!$B$2:$B$6</c:f>
              <c:numCache>
                <c:formatCode>General</c:formatCode>
                <c:ptCount val="5"/>
                <c:pt idx="0">
                  <c:v>1</c:v>
                </c:pt>
                <c:pt idx="1">
                  <c:v>18</c:v>
                </c:pt>
                <c:pt idx="2">
                  <c:v>17</c:v>
                </c:pt>
                <c:pt idx="3">
                  <c:v>25</c:v>
                </c:pt>
                <c:pt idx="4">
                  <c:v>12</c:v>
                </c:pt>
              </c:numCache>
            </c:numRef>
          </c:val>
          <c:extLst>
            <c:ext xmlns:c16="http://schemas.microsoft.com/office/drawing/2014/chart" uri="{C3380CC4-5D6E-409C-BE32-E72D297353CC}">
              <c16:uniqueId val="{0000000A-3DCE-41EF-A71C-AEAAB48BAF6B}"/>
            </c:ext>
          </c:extLst>
        </c:ser>
        <c:dLbls>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CC2A6D0-5D39-664E-AE73-15BB849394C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584BB5E9-8DAD-A04E-9691-81BB78297DD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F8ADA93F-E7DF-6F4A-8E56-B48E845A5391}" type="datetimeFigureOut">
              <a:rPr lang="en-US"/>
              <a:pPr>
                <a:defRPr/>
              </a:pPr>
              <a:t>10/6/2021</a:t>
            </a:fld>
            <a:endParaRPr lang="en-US"/>
          </a:p>
        </p:txBody>
      </p:sp>
      <p:sp>
        <p:nvSpPr>
          <p:cNvPr id="4" name="Footer Placeholder 3">
            <a:extLst>
              <a:ext uri="{FF2B5EF4-FFF2-40B4-BE49-F238E27FC236}">
                <a16:creationId xmlns:a16="http://schemas.microsoft.com/office/drawing/2014/main" id="{2EA98972-4EA1-A742-B357-2CF743B923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5" name="Slide Number Placeholder 4">
            <a:extLst>
              <a:ext uri="{FF2B5EF4-FFF2-40B4-BE49-F238E27FC236}">
                <a16:creationId xmlns:a16="http://schemas.microsoft.com/office/drawing/2014/main" id="{C1DBA76E-688F-0F4E-BA30-6790D10ABA4E}"/>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48D268D4-1DCC-C64C-A18E-8FC5FEA5067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67A6A58-33A5-6B4F-A3A0-194E6FC30BB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33DC095B-F663-5447-9453-A245D06CE5B0}"/>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80264C6E-3E86-7840-8CB1-62BD7FCE4DB1}" type="datetimeFigureOut">
              <a:rPr lang="en-US"/>
              <a:pPr>
                <a:defRPr/>
              </a:pPr>
              <a:t>10/6/2021</a:t>
            </a:fld>
            <a:endParaRPr lang="en-US"/>
          </a:p>
        </p:txBody>
      </p:sp>
      <p:sp>
        <p:nvSpPr>
          <p:cNvPr id="4" name="Slide Image Placeholder 3">
            <a:extLst>
              <a:ext uri="{FF2B5EF4-FFF2-40B4-BE49-F238E27FC236}">
                <a16:creationId xmlns:a16="http://schemas.microsoft.com/office/drawing/2014/main" id="{B723C4E8-3F4D-D04A-BAF8-651E54DF1BB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570532E2-2D0B-2C42-BFE7-00EA5CF5016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3E5ACFC-B433-704A-BFA9-4F462171B377}"/>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r>
              <a:rPr lang="en-US"/>
              <a:t>ASCCC Academic Academy 2020</a:t>
            </a:r>
          </a:p>
        </p:txBody>
      </p:sp>
      <p:sp>
        <p:nvSpPr>
          <p:cNvPr id="7" name="Slide Number Placeholder 6">
            <a:extLst>
              <a:ext uri="{FF2B5EF4-FFF2-40B4-BE49-F238E27FC236}">
                <a16:creationId xmlns:a16="http://schemas.microsoft.com/office/drawing/2014/main" id="{02EA6DDD-C8E9-444B-A973-CAFAFDD95C8A}"/>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C8C0C864-278B-374A-A6F0-4CEE3ADE8FE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dirty="0"/>
              <a:t>The Morrill Acts</a:t>
            </a:r>
          </a:p>
          <a:p>
            <a:r>
              <a:rPr lang="en-US" dirty="0"/>
              <a:t>The First Morrill Act - </a:t>
            </a:r>
            <a:r>
              <a:rPr lang="en-US" b="0" i="0" dirty="0">
                <a:solidFill>
                  <a:srgbClr val="202124"/>
                </a:solidFill>
                <a:effectLst/>
                <a:latin typeface="Roboto" panose="02000000000000000000" pitchFamily="2" charset="0"/>
              </a:rPr>
              <a:t>the Morrill Land Grant College Act of 1862 set aside federal lands to create colleges to “</a:t>
            </a:r>
            <a:r>
              <a:rPr lang="en-US" b="1" i="0" dirty="0">
                <a:solidFill>
                  <a:srgbClr val="202124"/>
                </a:solidFill>
                <a:effectLst/>
                <a:latin typeface="Roboto" panose="02000000000000000000" pitchFamily="2" charset="0"/>
              </a:rPr>
              <a:t>benefit the agricultural and mechanical arts</a:t>
            </a:r>
            <a:r>
              <a:rPr lang="en-US" b="0" i="0" dirty="0">
                <a:solidFill>
                  <a:srgbClr val="202124"/>
                </a:solidFill>
                <a:effectLst/>
                <a:latin typeface="Roboto" panose="02000000000000000000" pitchFamily="2" charset="0"/>
              </a:rPr>
              <a:t>.”</a:t>
            </a:r>
            <a:endParaRPr lang="en-US" dirty="0"/>
          </a:p>
          <a:p>
            <a:endParaRPr lang="en-US" dirty="0"/>
          </a:p>
          <a:p>
            <a:r>
              <a:rPr lang="en-US" b="0" i="0" dirty="0">
                <a:solidFill>
                  <a:srgbClr val="202124"/>
                </a:solidFill>
                <a:effectLst/>
                <a:latin typeface="Roboto" panose="02000000000000000000" pitchFamily="2" charset="0"/>
              </a:rPr>
              <a:t>The Second Morrill Act of 1890 The Second Morrill Act of 1890 </a:t>
            </a:r>
          </a:p>
          <a:p>
            <a:pPr marL="228600" indent="-228600">
              <a:buAutoNum type="arabicParenR"/>
            </a:pPr>
            <a:r>
              <a:rPr lang="en-US" b="1" i="0" dirty="0">
                <a:solidFill>
                  <a:srgbClr val="202124"/>
                </a:solidFill>
                <a:effectLst/>
                <a:latin typeface="Roboto" panose="02000000000000000000" pitchFamily="2" charset="0"/>
              </a:rPr>
              <a:t>prohibited the distribution of money to states that made distinctions of race in admissions unless at least one land-grant college for African Americans</a:t>
            </a:r>
            <a:r>
              <a:rPr lang="en-US" b="0" i="0" dirty="0">
                <a:solidFill>
                  <a:srgbClr val="202124"/>
                </a:solidFill>
                <a:effectLst/>
                <a:latin typeface="Roboto" panose="02000000000000000000" pitchFamily="2" charset="0"/>
              </a:rPr>
              <a:t>, </a:t>
            </a:r>
          </a:p>
          <a:p>
            <a:pPr marL="228600" marR="0" lvl="0" indent="-228600" algn="l" defTabSz="914400" rtl="0" eaLnBrk="0" fontAlgn="base" latinLnBrk="0" hangingPunct="0">
              <a:lnSpc>
                <a:spcPct val="100000"/>
              </a:lnSpc>
              <a:spcBef>
                <a:spcPct val="30000"/>
              </a:spcBef>
              <a:spcAft>
                <a:spcPct val="0"/>
              </a:spcAft>
              <a:buClrTx/>
              <a:buSzTx/>
              <a:buFontTx/>
              <a:buAutoNum type="arabicParenR"/>
              <a:tabLst/>
              <a:defRPr/>
            </a:pPr>
            <a:r>
              <a:rPr lang="en-US" b="1" i="0" dirty="0">
                <a:solidFill>
                  <a:srgbClr val="202124"/>
                </a:solidFill>
                <a:effectLst/>
                <a:latin typeface="Roboto" panose="02000000000000000000" pitchFamily="2" charset="0"/>
              </a:rPr>
              <a:t>required the former Confederate states to establish sister universities for Blacks</a:t>
            </a:r>
            <a:r>
              <a:rPr lang="en-US" b="0" i="0" dirty="0">
                <a:solidFill>
                  <a:srgbClr val="202124"/>
                </a:solidFill>
                <a:effectLst/>
                <a:latin typeface="Roboto" panose="02000000000000000000" pitchFamily="2" charset="0"/>
              </a:rPr>
              <a:t> </a:t>
            </a:r>
          </a:p>
          <a:p>
            <a:pPr marL="0" indent="0">
              <a:buNone/>
            </a:pPr>
            <a:endParaRPr lang="en-US" b="0" i="0" dirty="0">
              <a:solidFill>
                <a:srgbClr val="202124"/>
              </a:solidFill>
              <a:effectLst/>
              <a:latin typeface="Roboto" panose="02000000000000000000" pitchFamily="2" charset="0"/>
            </a:endParaRPr>
          </a:p>
          <a:p>
            <a:pPr marL="0" indent="0">
              <a:buNone/>
            </a:pPr>
            <a:r>
              <a:rPr lang="en-US" b="0" i="0" dirty="0">
                <a:solidFill>
                  <a:srgbClr val="202124"/>
                </a:solidFill>
                <a:effectLst/>
                <a:latin typeface="Roboto" panose="02000000000000000000" pitchFamily="2" charset="0"/>
              </a:rPr>
              <a:t>creating the 1890 Historically Black Land-Grant Universities, which were some of the first Historically Black Colleges and Universities (HBCUs) in the nation. was established…establishing19 public black colleges</a:t>
            </a: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8C0C864-278B-374A-A6F0-4CEE3ADE8FE4}" type="slidenum">
              <a:rPr lang="en-US" altLang="en-US" smtClean="0"/>
              <a:pPr>
                <a:defRPr/>
              </a:pPr>
              <a:t>4</a:t>
            </a:fld>
            <a:endParaRPr lang="en-US" altLang="en-US"/>
          </a:p>
        </p:txBody>
      </p:sp>
    </p:spTree>
    <p:extLst>
      <p:ext uri="{BB962C8B-B14F-4D97-AF65-F5344CB8AC3E}">
        <p14:creationId xmlns:p14="http://schemas.microsoft.com/office/powerpoint/2010/main" val="2248798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8C0C864-278B-374A-A6F0-4CEE3ADE8FE4}" type="slidenum">
              <a:rPr lang="en-US" altLang="en-US" smtClean="0"/>
              <a:pPr>
                <a:defRPr/>
              </a:pPr>
              <a:t>18</a:t>
            </a:fld>
            <a:endParaRPr lang="en-US" altLang="en-US"/>
          </a:p>
        </p:txBody>
      </p:sp>
    </p:spTree>
    <p:extLst>
      <p:ext uri="{BB962C8B-B14F-4D97-AF65-F5344CB8AC3E}">
        <p14:creationId xmlns:p14="http://schemas.microsoft.com/office/powerpoint/2010/main" val="344867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White students - 25%</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Students of Color - 2.1 million students 75%</a:t>
            </a:r>
            <a:endParaRPr lang="en-US" b="0" dirty="0">
              <a:effectLst/>
            </a:endParaRPr>
          </a:p>
          <a:p>
            <a:pPr rtl="0" fontAlgn="base">
              <a:spcBef>
                <a:spcPts val="1600"/>
              </a:spcBef>
              <a:spcAft>
                <a:spcPts val="0"/>
              </a:spcAft>
              <a:buFont typeface="Arial" panose="020B0604020202020204" pitchFamily="34" charset="0"/>
              <a:buChar char="•"/>
            </a:pPr>
            <a:r>
              <a:rPr lang="en-US" sz="1800" b="0" i="0" u="none" strike="noStrike" dirty="0">
                <a:solidFill>
                  <a:srgbClr val="000000"/>
                </a:solidFill>
                <a:effectLst/>
                <a:latin typeface="Trebuchet MS" panose="020B0603020202020204" pitchFamily="34" charset="0"/>
              </a:rPr>
              <a:t>P2P seeks to diminish equity gaps as outlined in its Vision for Success, by improving proactive recruitment, hiring, and retention of diverse qualified tenured faculty within the CCC system, through the guaranteed placement of HBCU program participants to leverage the resources of the longstanding talent pipeline of faculty of color (The Foundation for California Community Colleges, n.d.).</a:t>
            </a:r>
          </a:p>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8C0C864-278B-374A-A6F0-4CEE3ADE8FE4}" type="slidenum">
              <a:rPr lang="en-US" altLang="en-US" smtClean="0"/>
              <a:pPr>
                <a:defRPr/>
              </a:pPr>
              <a:t>19</a:t>
            </a:fld>
            <a:endParaRPr lang="en-US" altLang="en-US"/>
          </a:p>
        </p:txBody>
      </p:sp>
    </p:spTree>
    <p:extLst>
      <p:ext uri="{BB962C8B-B14F-4D97-AF65-F5344CB8AC3E}">
        <p14:creationId xmlns:p14="http://schemas.microsoft.com/office/powerpoint/2010/main" val="94055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Black Faculty - 6%</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White - 58%</a:t>
            </a:r>
            <a:endParaRPr lang="en-US" b="0" dirty="0">
              <a:effectLst/>
            </a:endParaRPr>
          </a:p>
          <a:p>
            <a:pPr rtl="0">
              <a:spcBef>
                <a:spcPts val="0"/>
              </a:spcBef>
              <a:spcAft>
                <a:spcPts val="0"/>
              </a:spcAft>
            </a:pPr>
            <a:br>
              <a:rPr lang="en-US" b="0" dirty="0">
                <a:effectLst/>
              </a:rPr>
            </a:br>
            <a:r>
              <a:rPr lang="en-US" sz="1800" b="0" i="0" u="none" strike="noStrike" dirty="0">
                <a:solidFill>
                  <a:srgbClr val="000000"/>
                </a:solidFill>
                <a:effectLst/>
                <a:latin typeface="Arial" panose="020B0604020202020204" pitchFamily="34" charset="0"/>
              </a:rPr>
              <a:t>75% of students of color</a:t>
            </a:r>
            <a:endParaRPr lang="en-US" b="0" dirty="0">
              <a:effectLst/>
            </a:endParaRPr>
          </a:p>
          <a:p>
            <a:br>
              <a:rPr lang="en-US" dirty="0"/>
            </a:br>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8C0C864-278B-374A-A6F0-4CEE3ADE8FE4}" type="slidenum">
              <a:rPr lang="en-US" altLang="en-US" smtClean="0"/>
              <a:pPr>
                <a:defRPr/>
              </a:pPr>
              <a:t>20</a:t>
            </a:fld>
            <a:endParaRPr lang="en-US" altLang="en-US"/>
          </a:p>
        </p:txBody>
      </p:sp>
    </p:spTree>
    <p:extLst>
      <p:ext uri="{BB962C8B-B14F-4D97-AF65-F5344CB8AC3E}">
        <p14:creationId xmlns:p14="http://schemas.microsoft.com/office/powerpoint/2010/main" val="3305854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8C0C864-278B-374A-A6F0-4CEE3ADE8FE4}" type="slidenum">
              <a:rPr lang="en-US" altLang="en-US" smtClean="0"/>
              <a:pPr>
                <a:defRPr/>
              </a:pPr>
              <a:t>26</a:t>
            </a:fld>
            <a:endParaRPr lang="en-US" altLang="en-US"/>
          </a:p>
        </p:txBody>
      </p:sp>
    </p:spTree>
    <p:extLst>
      <p:ext uri="{BB962C8B-B14F-4D97-AF65-F5344CB8AC3E}">
        <p14:creationId xmlns:p14="http://schemas.microsoft.com/office/powerpoint/2010/main" val="3932840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r>
              <a:rPr lang="en-US"/>
              <a:t>ASCCC Academic Academy 2020</a:t>
            </a:r>
          </a:p>
        </p:txBody>
      </p:sp>
      <p:sp>
        <p:nvSpPr>
          <p:cNvPr id="5" name="Slide Number Placeholder 4"/>
          <p:cNvSpPr>
            <a:spLocks noGrp="1"/>
          </p:cNvSpPr>
          <p:nvPr>
            <p:ph type="sldNum" sz="quarter" idx="5"/>
          </p:nvPr>
        </p:nvSpPr>
        <p:spPr/>
        <p:txBody>
          <a:bodyPr/>
          <a:lstStyle/>
          <a:p>
            <a:pPr>
              <a:defRPr/>
            </a:pPr>
            <a:fld id="{C8C0C864-278B-374A-A6F0-4CEE3ADE8FE4}" type="slidenum">
              <a:rPr lang="en-US" altLang="en-US" smtClean="0"/>
              <a:pPr>
                <a:defRPr/>
              </a:pPr>
              <a:t>29</a:t>
            </a:fld>
            <a:endParaRPr lang="en-US" altLang="en-US"/>
          </a:p>
        </p:txBody>
      </p:sp>
    </p:spTree>
    <p:extLst>
      <p:ext uri="{BB962C8B-B14F-4D97-AF65-F5344CB8AC3E}">
        <p14:creationId xmlns:p14="http://schemas.microsoft.com/office/powerpoint/2010/main" val="181325973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7418058" y="518962"/>
            <a:ext cx="4267199" cy="5852160"/>
          </a:xfrm>
        </p:spPr>
        <p:txBody>
          <a:bodyPr>
            <a:normAutofit/>
          </a:bodyPr>
          <a:lstStyle>
            <a:lvl1pPr algn="ctr">
              <a:lnSpc>
                <a:spcPct val="100000"/>
              </a:lnSpc>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323972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reserve="1">
  <p:cSld name="Section Slide 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4F7D80-DBC0-904C-9E65-7A36551C7DFA}"/>
              </a:ext>
            </a:extLst>
          </p:cNvPr>
          <p:cNvPicPr>
            <a:picLocks noChangeAspect="1"/>
          </p:cNvPicPr>
          <p:nvPr userDrawn="1"/>
        </p:nvPicPr>
        <p:blipFill>
          <a:blip r:embed="rId2"/>
          <a:stretch>
            <a:fillRect/>
          </a:stretch>
        </p:blipFill>
        <p:spPr>
          <a:xfrm>
            <a:off x="0" y="1588"/>
            <a:ext cx="4008438" cy="6923087"/>
          </a:xfrm>
          <a:prstGeom prst="rect">
            <a:avLst/>
          </a:prstGeom>
          <a:effectLst>
            <a:outerShdw blurRad="190500" dist="38100" algn="l" rotWithShape="0">
              <a:prstClr val="black">
                <a:alpha val="40000"/>
              </a:prstClr>
            </a:outerShdw>
          </a:effectLst>
        </p:spPr>
      </p:pic>
      <p:sp>
        <p:nvSpPr>
          <p:cNvPr id="6" name="Rectangle 5">
            <a:extLst>
              <a:ext uri="{FF2B5EF4-FFF2-40B4-BE49-F238E27FC236}">
                <a16:creationId xmlns:a16="http://schemas.microsoft.com/office/drawing/2014/main" id="{9F958F44-9432-314D-AE33-ACB262C2D300}"/>
              </a:ext>
            </a:extLst>
          </p:cNvPr>
          <p:cNvSpPr/>
          <p:nvPr userDrawn="1"/>
        </p:nvSpPr>
        <p:spPr>
          <a:xfrm>
            <a:off x="0" y="1133475"/>
            <a:ext cx="4008438" cy="4619625"/>
          </a:xfrm>
          <a:prstGeom prst="rect">
            <a:avLst/>
          </a:prstGeom>
          <a:solidFill>
            <a:schemeClr val="accent4">
              <a:lumMod val="20000"/>
              <a:lumOff val="80000"/>
              <a:alpha val="90000"/>
            </a:schemeClr>
          </a:solidFill>
          <a:ln>
            <a:noFill/>
          </a:ln>
          <a:effectLst>
            <a:outerShdw blurRad="393700" dir="11400000" sx="1000" sy="1000" algn="ctr" rotWithShape="0">
              <a:schemeClr val="tx2"/>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pic>
        <p:nvPicPr>
          <p:cNvPr id="7" name="Picture 6">
            <a:extLst>
              <a:ext uri="{FF2B5EF4-FFF2-40B4-BE49-F238E27FC236}">
                <a16:creationId xmlns:a16="http://schemas.microsoft.com/office/drawing/2014/main" id="{128B6F3A-AFD0-7641-9CEE-CAB2C0372AAF}"/>
              </a:ext>
            </a:extLst>
          </p:cNvPr>
          <p:cNvPicPr>
            <a:picLocks noChangeAspect="1"/>
          </p:cNvPicPr>
          <p:nvPr userDrawn="1"/>
        </p:nvPicPr>
        <p:blipFill rotWithShape="1">
          <a:blip r:embed="rId3"/>
          <a:srcRect l="25863"/>
          <a:stretch/>
        </p:blipFill>
        <p:spPr>
          <a:xfrm>
            <a:off x="11487150" y="-36513"/>
            <a:ext cx="711200" cy="6961188"/>
          </a:xfrm>
          <a:prstGeom prst="rect">
            <a:avLst/>
          </a:prstGeom>
          <a:effectLst>
            <a:outerShdw blurRad="190500" dist="38100" dir="10800000" algn="ctr" rotWithShape="0">
              <a:srgbClr val="000000">
                <a:alpha val="40000"/>
              </a:srgbClr>
            </a:outerShdw>
          </a:effectLst>
        </p:spPr>
      </p:pic>
      <p:pic>
        <p:nvPicPr>
          <p:cNvPr id="8" name="Picture 7">
            <a:extLst>
              <a:ext uri="{FF2B5EF4-FFF2-40B4-BE49-F238E27FC236}">
                <a16:creationId xmlns:a16="http://schemas.microsoft.com/office/drawing/2014/main" id="{2E307029-25B3-4242-91F6-1E629F750B0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360863"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7885" y="1335091"/>
            <a:ext cx="3583461" cy="1611995"/>
          </a:xfrm>
        </p:spPr>
        <p:txBody>
          <a:bodyPr anchor="b">
            <a:normAutofit/>
          </a:bodyPr>
          <a:lstStyle>
            <a:lvl1pPr algn="ctr">
              <a:defRPr sz="36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5300701" y="1193842"/>
            <a:ext cx="6672648" cy="509174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vl1pPr>
            <a:lvl2pPr>
              <a:defRPr sz="2200"/>
            </a:lvl2pPr>
            <a:lvl3pPr>
              <a:defRPr sz="2000"/>
            </a:lvl3pPr>
            <a:lvl4pPr>
              <a:defRPr sz="18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227885" y="2947086"/>
            <a:ext cx="3583461" cy="2575824"/>
          </a:xfrm>
          <a:ln>
            <a:noFill/>
          </a:ln>
        </p:spPr>
        <p:txBody>
          <a:bodyPr>
            <a:normAutofit/>
          </a:bodyPr>
          <a:lstStyle>
            <a:lvl1pPr marL="0" indent="0" algn="ctr">
              <a:buNone/>
              <a:defRPr sz="2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Slide Number Placeholder 6">
            <a:extLst>
              <a:ext uri="{FF2B5EF4-FFF2-40B4-BE49-F238E27FC236}">
                <a16:creationId xmlns:a16="http://schemas.microsoft.com/office/drawing/2014/main" id="{2973C2A9-E941-1945-8517-AD68E5C2C4B7}"/>
              </a:ext>
            </a:extLst>
          </p:cNvPr>
          <p:cNvSpPr>
            <a:spLocks noGrp="1"/>
          </p:cNvSpPr>
          <p:nvPr>
            <p:ph type="sldNum" sz="quarter" idx="10"/>
          </p:nvPr>
        </p:nvSpPr>
        <p:spPr>
          <a:xfrm>
            <a:off x="9890125" y="6356350"/>
            <a:ext cx="1143000" cy="368300"/>
          </a:xfrm>
        </p:spPr>
        <p:txBody>
          <a:bodyPr/>
          <a:lstStyle>
            <a:lvl1pPr>
              <a:defRPr/>
            </a:lvl1pPr>
          </a:lstStyle>
          <a:p>
            <a:pPr>
              <a:defRPr/>
            </a:pPr>
            <a:fld id="{BA612EA7-8AF5-6D4A-BB65-EDB273F44EC3}" type="slidenum">
              <a:rPr lang="en-US" altLang="en-US"/>
              <a:pPr>
                <a:defRPr/>
              </a:pPr>
              <a:t>‹#›</a:t>
            </a:fld>
            <a:endParaRPr lang="en-US" altLang="en-US"/>
          </a:p>
        </p:txBody>
      </p:sp>
    </p:spTree>
    <p:extLst>
      <p:ext uri="{BB962C8B-B14F-4D97-AF65-F5344CB8AC3E}">
        <p14:creationId xmlns:p14="http://schemas.microsoft.com/office/powerpoint/2010/main" val="2323690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2 Column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CC19392-FD29-8D49-8560-1C7E7F1D96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7E21365F-1657-3C40-90EB-F6DD9D95DB2D}"/>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endParaRPr lang="en-US" dirty="0"/>
          </a:p>
        </p:txBody>
      </p:sp>
      <p:sp>
        <p:nvSpPr>
          <p:cNvPr id="4" name="Content Placeholder 3"/>
          <p:cNvSpPr>
            <a:spLocks noGrp="1"/>
          </p:cNvSpPr>
          <p:nvPr>
            <p:ph sz="half" idx="2"/>
          </p:nvPr>
        </p:nvSpPr>
        <p:spPr>
          <a:xfrm>
            <a:off x="1277650" y="1798320"/>
            <a:ext cx="4922537"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4"/>
          </p:nvPr>
        </p:nvSpPr>
        <p:spPr>
          <a:xfrm>
            <a:off x="6388259" y="1798320"/>
            <a:ext cx="4948881" cy="4391343"/>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Slide Number Placeholder 12">
            <a:extLst>
              <a:ext uri="{FF2B5EF4-FFF2-40B4-BE49-F238E27FC236}">
                <a16:creationId xmlns:a16="http://schemas.microsoft.com/office/drawing/2014/main" id="{577BBE42-6646-574A-8F8F-061779CCC8C6}"/>
              </a:ext>
            </a:extLst>
          </p:cNvPr>
          <p:cNvSpPr>
            <a:spLocks noGrp="1"/>
          </p:cNvSpPr>
          <p:nvPr>
            <p:ph type="sldNum" sz="quarter" idx="10"/>
          </p:nvPr>
        </p:nvSpPr>
        <p:spPr/>
        <p:txBody>
          <a:bodyPr/>
          <a:lstStyle>
            <a:lvl1pPr>
              <a:defRPr/>
            </a:lvl1pPr>
          </a:lstStyle>
          <a:p>
            <a:pPr>
              <a:defRPr/>
            </a:pPr>
            <a:fld id="{ACC24514-134D-334B-9247-30111F82FF65}" type="slidenum">
              <a:rPr lang="en-US" altLang="en-US"/>
              <a:pPr>
                <a:defRPr/>
              </a:pPr>
              <a:t>‹#›</a:t>
            </a:fld>
            <a:endParaRPr lang="en-US" altLang="en-US"/>
          </a:p>
        </p:txBody>
      </p:sp>
    </p:spTree>
    <p:extLst>
      <p:ext uri="{BB962C8B-B14F-4D97-AF65-F5344CB8AC3E}">
        <p14:creationId xmlns:p14="http://schemas.microsoft.com/office/powerpoint/2010/main" val="3500531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Column Slide">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BDC406C7-C891-854D-B11C-9BA3F33D0C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AF16640-5BF0-7045-9BD9-F81EB8E61D83}"/>
              </a:ext>
            </a:extLst>
          </p:cNvPr>
          <p:cNvPicPr>
            <a:picLocks noChangeAspect="1"/>
          </p:cNvPicPr>
          <p:nvPr userDrawn="1"/>
        </p:nvPicPr>
        <p:blipFill>
          <a:blip r:embed="rId3"/>
          <a:stretch>
            <a:fillRect/>
          </a:stretch>
        </p:blipFill>
        <p:spPr>
          <a:xfrm>
            <a:off x="0" y="0"/>
            <a:ext cx="822325" cy="6858000"/>
          </a:xfrm>
          <a:prstGeom prst="rect">
            <a:avLst/>
          </a:prstGeom>
          <a:effectLst>
            <a:outerShdw blurRad="190500" dist="38100" algn="ctr" rotWithShape="0">
              <a:srgbClr val="000000">
                <a:alpha val="40000"/>
              </a:srgbClr>
            </a:outerShdw>
          </a:effectLst>
        </p:spPr>
      </p:pic>
      <p:sp>
        <p:nvSpPr>
          <p:cNvPr id="2" name="Title 1"/>
          <p:cNvSpPr>
            <a:spLocks noGrp="1"/>
          </p:cNvSpPr>
          <p:nvPr>
            <p:ph type="title"/>
          </p:nvPr>
        </p:nvSpPr>
        <p:spPr>
          <a:xfrm>
            <a:off x="1277650" y="365125"/>
            <a:ext cx="10046043" cy="1325563"/>
          </a:xfrm>
        </p:spPr>
        <p:txBody>
          <a:bodyPr anchor="b">
            <a:normAutofit/>
          </a:bodyPr>
          <a:lstStyle>
            <a:lvl1pPr>
              <a:defRPr sz="3600">
                <a:solidFill>
                  <a:schemeClr val="accent4"/>
                </a:solidFill>
              </a:defRPr>
            </a:lvl1pPr>
          </a:lstStyle>
          <a:p>
            <a:r>
              <a:rPr lang="en-US"/>
              <a:t>Click to edit Master title style</a:t>
            </a:r>
            <a:endParaRPr lang="en-US" dirty="0"/>
          </a:p>
        </p:txBody>
      </p:sp>
      <p:sp>
        <p:nvSpPr>
          <p:cNvPr id="11" name="Content Placeholder 2"/>
          <p:cNvSpPr>
            <a:spLocks noGrp="1"/>
          </p:cNvSpPr>
          <p:nvPr>
            <p:ph sz="half" idx="1"/>
          </p:nvPr>
        </p:nvSpPr>
        <p:spPr>
          <a:xfrm>
            <a:off x="1277650" y="1798320"/>
            <a:ext cx="100584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9">
            <a:extLst>
              <a:ext uri="{FF2B5EF4-FFF2-40B4-BE49-F238E27FC236}">
                <a16:creationId xmlns:a16="http://schemas.microsoft.com/office/drawing/2014/main" id="{BF1D28D4-0B63-4F49-885F-3C0F3FF9DDFD}"/>
              </a:ext>
            </a:extLst>
          </p:cNvPr>
          <p:cNvSpPr>
            <a:spLocks noGrp="1"/>
          </p:cNvSpPr>
          <p:nvPr>
            <p:ph type="sldNum" sz="quarter" idx="10"/>
          </p:nvPr>
        </p:nvSpPr>
        <p:spPr/>
        <p:txBody>
          <a:bodyPr/>
          <a:lstStyle>
            <a:lvl1pPr>
              <a:defRPr/>
            </a:lvl1pPr>
          </a:lstStyle>
          <a:p>
            <a:pPr>
              <a:defRPr/>
            </a:pPr>
            <a:fld id="{B3DECD38-FFDC-B946-A4F7-DDE361C58630}" type="slidenum">
              <a:rPr lang="en-US" altLang="en-US"/>
              <a:pPr>
                <a:defRPr/>
              </a:pPr>
              <a:t>‹#›</a:t>
            </a:fld>
            <a:endParaRPr lang="en-US" altLang="en-US"/>
          </a:p>
        </p:txBody>
      </p:sp>
    </p:spTree>
    <p:extLst>
      <p:ext uri="{BB962C8B-B14F-4D97-AF65-F5344CB8AC3E}">
        <p14:creationId xmlns:p14="http://schemas.microsoft.com/office/powerpoint/2010/main" val="1390661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64D85B75-C2A5-1348-BA29-5AC2B5B45E1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77938" y="6376988"/>
            <a:ext cx="3778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3">
            <a:extLst>
              <a:ext uri="{FF2B5EF4-FFF2-40B4-BE49-F238E27FC236}">
                <a16:creationId xmlns:a16="http://schemas.microsoft.com/office/drawing/2014/main" id="{71E71348-A66C-BF47-901E-578BE3ECBFBC}"/>
              </a:ext>
            </a:extLst>
          </p:cNvPr>
          <p:cNvSpPr>
            <a:spLocks noGrp="1"/>
          </p:cNvSpPr>
          <p:nvPr>
            <p:ph type="sldNum" sz="quarter" idx="10"/>
          </p:nvPr>
        </p:nvSpPr>
        <p:spPr>
          <a:xfrm>
            <a:off x="10298113" y="6356350"/>
            <a:ext cx="1055687" cy="365125"/>
          </a:xfrm>
        </p:spPr>
        <p:txBody>
          <a:bodyPr/>
          <a:lstStyle>
            <a:lvl1pPr>
              <a:defRPr/>
            </a:lvl1pPr>
          </a:lstStyle>
          <a:p>
            <a:pPr>
              <a:defRPr/>
            </a:pPr>
            <a:fld id="{D5D2CB04-307F-394D-9421-4C7BD16D86F1}" type="slidenum">
              <a:rPr lang="en-US" altLang="en-US"/>
              <a:pPr>
                <a:defRPr/>
              </a:pPr>
              <a:t>‹#›</a:t>
            </a:fld>
            <a:endParaRPr lang="en-US" altLang="en-US"/>
          </a:p>
        </p:txBody>
      </p:sp>
    </p:spTree>
    <p:extLst>
      <p:ext uri="{BB962C8B-B14F-4D97-AF65-F5344CB8AC3E}">
        <p14:creationId xmlns:p14="http://schemas.microsoft.com/office/powerpoint/2010/main" val="11163330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6F429E9-F1BC-924F-A832-CDCEB5407F00}"/>
              </a:ext>
            </a:extLst>
          </p:cNvPr>
          <p:cNvSpPr>
            <a:spLocks noGrp="1" noChangeArrowheads="1"/>
          </p:cNvSpPr>
          <p:nvPr>
            <p:ph type="title"/>
          </p:nvPr>
        </p:nvSpPr>
        <p:spPr bwMode="auto">
          <a:xfrm>
            <a:off x="1277938" y="365125"/>
            <a:ext cx="1007586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87FE5A2-9799-5641-B170-D4D046B0495A}"/>
              </a:ext>
            </a:extLst>
          </p:cNvPr>
          <p:cNvSpPr>
            <a:spLocks noGrp="1" noChangeArrowheads="1"/>
          </p:cNvSpPr>
          <p:nvPr>
            <p:ph type="body" idx="1"/>
          </p:nvPr>
        </p:nvSpPr>
        <p:spPr bwMode="auto">
          <a:xfrm>
            <a:off x="1289050" y="1825625"/>
            <a:ext cx="100647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 Remember to ad alt text to all imported graphics and images.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5" name="Slide Number Placeholder 14">
            <a:extLst>
              <a:ext uri="{FF2B5EF4-FFF2-40B4-BE49-F238E27FC236}">
                <a16:creationId xmlns:a16="http://schemas.microsoft.com/office/drawing/2014/main" id="{16EC4CEF-8B82-7242-84B1-FF9D2B43C7DD}"/>
              </a:ext>
            </a:extLst>
          </p:cNvPr>
          <p:cNvSpPr>
            <a:spLocks noGrp="1"/>
          </p:cNvSpPr>
          <p:nvPr>
            <p:ph type="sldNum" sz="quarter" idx="4"/>
          </p:nvPr>
        </p:nvSpPr>
        <p:spPr>
          <a:xfrm>
            <a:off x="10437813" y="6356350"/>
            <a:ext cx="915987" cy="365125"/>
          </a:xfrm>
          <a:prstGeom prst="rect">
            <a:avLst/>
          </a:prstGeom>
        </p:spPr>
        <p:txBody>
          <a:bodyPr vert="horz" wrap="square" lIns="91440" tIns="45720" rIns="0" bIns="45720" numCol="1" anchor="ctr" anchorCtr="0" compatLnSpc="1">
            <a:prstTxWarp prst="textNoShape">
              <a:avLst/>
            </a:prstTxWarp>
          </a:bodyPr>
          <a:lstStyle>
            <a:lvl1pPr algn="r" eaLnBrk="1" hangingPunct="1">
              <a:defRPr sz="1200">
                <a:solidFill>
                  <a:srgbClr val="7F7F7F"/>
                </a:solidFill>
              </a:defRPr>
            </a:lvl1pPr>
          </a:lstStyle>
          <a:p>
            <a:pPr>
              <a:defRPr/>
            </a:pPr>
            <a:fld id="{8398C44E-10D6-8241-94A7-2F5A39EDCE3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Lst>
  <p:hf hdr="0" dt="0"/>
  <p:txStyles>
    <p:titleStyle>
      <a:lvl1pPr algn="l" rtl="0" eaLnBrk="1" fontAlgn="base" hangingPunct="1">
        <a:lnSpc>
          <a:spcPct val="90000"/>
        </a:lnSpc>
        <a:spcBef>
          <a:spcPct val="0"/>
        </a:spcBef>
        <a:spcAft>
          <a:spcPct val="0"/>
        </a:spcAft>
        <a:defRPr sz="4400" kern="1200">
          <a:solidFill>
            <a:schemeClr val="tx2"/>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400" kern="1200">
          <a:solidFill>
            <a:srgbClr val="404040"/>
          </a:solidFill>
          <a:latin typeface="+mj-lt"/>
          <a:ea typeface="+mn-ea"/>
          <a:cs typeface="Gill Sans" panose="020B0502020104020203" pitchFamily="34" charset="-79"/>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200" kern="1200">
          <a:solidFill>
            <a:srgbClr val="404040"/>
          </a:solidFill>
          <a:latin typeface="+mj-lt"/>
          <a:ea typeface="+mn-ea"/>
          <a:cs typeface="Gill Sans" panose="020B0502020104020203" pitchFamily="34" charset="-79"/>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rgbClr val="404040"/>
          </a:solidFill>
          <a:latin typeface="+mj-lt"/>
          <a:ea typeface="+mn-ea"/>
          <a:cs typeface="Gill Sans" panose="020B0502020104020203" pitchFamily="34" charset="-79"/>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rgbClr val="404040"/>
          </a:solidFill>
          <a:latin typeface="+mj-lt"/>
          <a:ea typeface="+mn-ea"/>
          <a:cs typeface="Gill Sans" panose="020B0502020104020203" pitchFamily="34"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r20.rs6.net/tn.jsp?f=001xtv7iAvlKbHdq9p38Eg049GfT8mKZCVGq7tMz2qdr_MlKLBic0_NzSswh0pUADzKWLpW3S5M8CPKxhi8-bhTqo9yOPdilwQ5d-bbJakTzYmi9Y0lrWhIG4LBeopDSzA0W-lHKEOlWXyzGH1GqcquMi2-d1clWmQQue8oHs4cUiKdZ2uNKcxSjg==&amp;c=_w0soTS-KiUD-CNnEcjIjaLGlWWesHgtbL0dGGKW497990vanGxE6g==&amp;ch=YoYBOHeV4ipRRDPI-xyugYQL3SbYGLNxET2uNa-p5iAvVjH3-hkemg=="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860FC19C-5480-6D43-9AF2-E148516DE5E2}"/>
              </a:ext>
            </a:extLst>
          </p:cNvPr>
          <p:cNvSpPr>
            <a:spLocks noGrp="1" noChangeArrowheads="1"/>
          </p:cNvSpPr>
          <p:nvPr>
            <p:ph type="title"/>
          </p:nvPr>
        </p:nvSpPr>
        <p:spPr>
          <a:xfrm>
            <a:off x="7531100" y="503238"/>
            <a:ext cx="4267200" cy="5851525"/>
          </a:xfrm>
        </p:spPr>
        <p:txBody>
          <a:bodyPr/>
          <a:lstStyle/>
          <a:p>
            <a:r>
              <a:rPr lang="en-US" dirty="0"/>
              <a:t>California Community Colleges </a:t>
            </a:r>
            <a:br>
              <a:rPr lang="en-US" dirty="0"/>
            </a:br>
            <a:r>
              <a:rPr lang="en-US" dirty="0"/>
              <a:t>HBCU Connections:</a:t>
            </a:r>
            <a:br>
              <a:rPr lang="en-US" dirty="0"/>
            </a:br>
            <a:r>
              <a:rPr lang="en-US" dirty="0"/>
              <a:t>Transfer &amp; Beyond</a:t>
            </a:r>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95D37-FCD4-45D7-9FBD-E977B485BA81}"/>
              </a:ext>
            </a:extLst>
          </p:cNvPr>
          <p:cNvSpPr>
            <a:spLocks noGrp="1"/>
          </p:cNvSpPr>
          <p:nvPr>
            <p:ph type="title"/>
          </p:nvPr>
        </p:nvSpPr>
        <p:spPr>
          <a:xfrm>
            <a:off x="1277650" y="136525"/>
            <a:ext cx="10076150" cy="915527"/>
          </a:xfrm>
        </p:spPr>
        <p:txBody>
          <a:bodyPr/>
          <a:lstStyle/>
          <a:p>
            <a:pPr algn="ctr"/>
            <a:r>
              <a:rPr lang="en-US" b="1" i="0" dirty="0">
                <a:effectLst/>
                <a:latin typeface="Palatino"/>
              </a:rPr>
              <a:t>Partner HBCU Affordability</a:t>
            </a:r>
            <a:endParaRPr lang="en-US" b="1" dirty="0">
              <a:latin typeface="Palatino"/>
            </a:endParaRPr>
          </a:p>
        </p:txBody>
      </p:sp>
      <p:sp>
        <p:nvSpPr>
          <p:cNvPr id="3" name="Content Placeholder 2">
            <a:extLst>
              <a:ext uri="{FF2B5EF4-FFF2-40B4-BE49-F238E27FC236}">
                <a16:creationId xmlns:a16="http://schemas.microsoft.com/office/drawing/2014/main" id="{430F1FBC-9A19-4C45-B64C-B618E747029C}"/>
              </a:ext>
            </a:extLst>
          </p:cNvPr>
          <p:cNvSpPr>
            <a:spLocks noGrp="1"/>
          </p:cNvSpPr>
          <p:nvPr>
            <p:ph sz="half" idx="1"/>
          </p:nvPr>
        </p:nvSpPr>
        <p:spPr>
          <a:xfrm>
            <a:off x="1307757" y="1627631"/>
            <a:ext cx="10046043" cy="4865243"/>
          </a:xfrm>
        </p:spPr>
        <p:txBody>
          <a:bodyPr numCol="2"/>
          <a:lstStyle/>
          <a:p>
            <a:pPr algn="l"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Fees &amp; Tuition: the average cost to attend one of the HBCU  partner institution is </a:t>
            </a:r>
            <a:r>
              <a:rPr lang="en-US" sz="2000" b="1" i="0" u="none" strike="noStrike" dirty="0">
                <a:solidFill>
                  <a:srgbClr val="000000"/>
                </a:solidFill>
                <a:effectLst/>
                <a:latin typeface="Calibri" panose="020F0502020204030204" pitchFamily="34" charset="0"/>
              </a:rPr>
              <a:t>$13,500</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For our private partner HBCUs the cost is the same for all students no matter what state you originate from. </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For our public or state supported HBCU institutions Fees &amp; Tuition increase for non-state residence.  </a:t>
            </a:r>
            <a:r>
              <a:rPr lang="en-US" sz="2000" b="0" i="0" dirty="0">
                <a:solidFill>
                  <a:srgbClr val="000000"/>
                </a:solidFill>
                <a:effectLst/>
                <a:latin typeface="Calibri" panose="020F0502020204030204" pitchFamily="34" charset="0"/>
              </a:rPr>
              <a:t>​</a:t>
            </a:r>
            <a:endParaRPr lang="en-US" sz="20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000" b="1" i="0" u="none" strike="noStrike" dirty="0">
                <a:solidFill>
                  <a:srgbClr val="000000"/>
                </a:solidFill>
                <a:effectLst/>
                <a:latin typeface="Calibri" panose="020F0502020204030204" pitchFamily="34" charset="0"/>
              </a:rPr>
              <a:t>  HBCUs are offering in-state tuition &amp; fees - </a:t>
            </a:r>
            <a:r>
              <a:rPr lang="en-US" sz="2000" b="0" i="0" u="none" strike="noStrike" dirty="0">
                <a:solidFill>
                  <a:srgbClr val="000000"/>
                </a:solidFill>
                <a:effectLst/>
                <a:latin typeface="Calibri" panose="020F0502020204030204" pitchFamily="34" charset="0"/>
              </a:rPr>
              <a:t> the average cost to attend these partner schools is </a:t>
            </a:r>
            <a:r>
              <a:rPr lang="en-US" sz="2000" b="1" i="0" u="none" strike="noStrike" dirty="0">
                <a:solidFill>
                  <a:srgbClr val="000000"/>
                </a:solidFill>
                <a:effectLst/>
                <a:latin typeface="Calibri" panose="020F0502020204030204" pitchFamily="34" charset="0"/>
              </a:rPr>
              <a:t>$7,800 (2019-20): </a:t>
            </a:r>
            <a:r>
              <a:rPr lang="en-US" sz="2000" b="0" i="0" dirty="0">
                <a:solidFill>
                  <a:srgbClr val="000000"/>
                </a:solidFill>
                <a:effectLst/>
                <a:latin typeface="Calibri" panose="020F0502020204030204" pitchFamily="34" charset="0"/>
              </a:rPr>
              <a:t>​</a:t>
            </a:r>
          </a:p>
          <a:p>
            <a:pPr marL="0" indent="0" algn="l" rtl="0" fontAlgn="base">
              <a:buNone/>
            </a:pPr>
            <a:endParaRPr lang="en-US" dirty="0">
              <a:solidFill>
                <a:srgbClr val="000000"/>
              </a:solidFill>
              <a:latin typeface="Arial" panose="020B0604020202020204" pitchFamily="34" charset="0"/>
            </a:endParaRPr>
          </a:p>
          <a:p>
            <a:pPr marL="0" indent="0" algn="l" rtl="0" fontAlgn="base">
              <a:buNone/>
            </a:pPr>
            <a:endParaRPr lang="en-US" sz="1800" b="0" i="0" u="none" strike="noStrike" dirty="0">
              <a:solidFill>
                <a:srgbClr val="000000"/>
              </a:solidFill>
              <a:effectLst/>
              <a:latin typeface="Arial" panose="020B0604020202020204" pitchFamily="34" charset="0"/>
            </a:endParaRPr>
          </a:p>
          <a:p>
            <a:pPr marL="0" indent="0" algn="l" rtl="0" fontAlgn="base">
              <a:buNone/>
            </a:pPr>
            <a:endParaRPr lang="en-US" sz="1800" b="0" i="0" u="none" strike="noStrike" dirty="0">
              <a:solidFill>
                <a:srgbClr val="000000"/>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Lincoln University of PA</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Lincoln  University of MO</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Grambling State University, LA*</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Alcorn State University, MS</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Harris-Stowe State University, MO</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Mississippi Valley State University </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Southern University at New Orleans, LA *</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Southern University and A&amp;M College, LA*</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West Virginia State University</a:t>
            </a:r>
            <a:r>
              <a:rPr lang="en-US" sz="1800" b="0" i="0" dirty="0">
                <a:solidFill>
                  <a:srgbClr val="000000"/>
                </a:solidFill>
                <a:effectLst/>
                <a:latin typeface="Calibri" panose="020F0502020204030204" pitchFamily="34" charset="0"/>
              </a:rPr>
              <a:t>​</a:t>
            </a:r>
            <a:endParaRPr lang="en-US" sz="1800" b="0" i="0" dirty="0">
              <a:solidFill>
                <a:srgbClr val="000000"/>
              </a:solidFill>
              <a:effectLst/>
              <a:latin typeface="Arial" panose="020B0604020202020204" pitchFamily="34" charset="0"/>
            </a:endParaRPr>
          </a:p>
          <a:p>
            <a:pPr marL="0" indent="0" algn="l" rtl="0" fontAlgn="base">
              <a:buNone/>
            </a:pPr>
            <a:r>
              <a:rPr lang="en-US" b="0" i="0" u="none" strike="noStrike" dirty="0">
                <a:solidFill>
                  <a:srgbClr val="000000"/>
                </a:solidFill>
                <a:effectLst/>
                <a:latin typeface="Calibri" panose="020F0502020204030204" pitchFamily="34" charset="0"/>
              </a:rPr>
              <a:t> </a:t>
            </a:r>
          </a:p>
          <a:p>
            <a:pPr marL="0" indent="0">
              <a:buNone/>
            </a:pPr>
            <a:r>
              <a:rPr lang="en-US" b="0" i="0" u="none" strike="noStrike" dirty="0">
                <a:solidFill>
                  <a:srgbClr val="000000"/>
                </a:solidFill>
                <a:effectLst/>
                <a:latin typeface="Calibri" panose="020F0502020204030204" pitchFamily="34" charset="0"/>
              </a:rPr>
              <a:t>  </a:t>
            </a:r>
            <a:r>
              <a:rPr lang="en-US" sz="1800" b="1" i="1" u="none" strike="noStrike" dirty="0">
                <a:solidFill>
                  <a:srgbClr val="000000"/>
                </a:solidFill>
                <a:effectLst/>
                <a:latin typeface="Calibri" panose="020F0502020204030204" pitchFamily="34" charset="0"/>
              </a:rPr>
              <a:t>* certain requirements may apply</a:t>
            </a:r>
            <a:endParaRPr lang="en-US" sz="1800" b="1" i="1" dirty="0">
              <a:solidFill>
                <a:srgbClr val="000000"/>
              </a:solidFill>
              <a:effectLst/>
              <a:latin typeface="Arial" panose="020B0604020202020204" pitchFamily="34" charset="0"/>
            </a:endParaRPr>
          </a:p>
          <a:p>
            <a:pPr marL="0" indent="0" algn="l" rtl="0" fontAlgn="base">
              <a:buNone/>
            </a:pPr>
            <a:endParaRPr lang="en-US" dirty="0"/>
          </a:p>
        </p:txBody>
      </p:sp>
      <p:sp>
        <p:nvSpPr>
          <p:cNvPr id="4" name="Slide Number Placeholder 3">
            <a:extLst>
              <a:ext uri="{FF2B5EF4-FFF2-40B4-BE49-F238E27FC236}">
                <a16:creationId xmlns:a16="http://schemas.microsoft.com/office/drawing/2014/main" id="{88E84F2D-1CE6-463A-9229-45C259FAA30E}"/>
              </a:ext>
            </a:extLst>
          </p:cNvPr>
          <p:cNvSpPr>
            <a:spLocks noGrp="1"/>
          </p:cNvSpPr>
          <p:nvPr>
            <p:ph type="sldNum" sz="quarter" idx="10"/>
          </p:nvPr>
        </p:nvSpPr>
        <p:spPr/>
        <p:txBody>
          <a:bodyPr/>
          <a:lstStyle/>
          <a:p>
            <a:pPr>
              <a:defRPr/>
            </a:pPr>
            <a:fld id="{B3DECD38-FFDC-B946-A4F7-DDE361C58630}" type="slidenum">
              <a:rPr lang="en-US" altLang="en-US" smtClean="0"/>
              <a:pPr>
                <a:defRPr/>
              </a:pPr>
              <a:t>10</a:t>
            </a:fld>
            <a:endParaRPr lang="en-US" altLang="en-US"/>
          </a:p>
        </p:txBody>
      </p:sp>
    </p:spTree>
    <p:extLst>
      <p:ext uri="{BB962C8B-B14F-4D97-AF65-F5344CB8AC3E}">
        <p14:creationId xmlns:p14="http://schemas.microsoft.com/office/powerpoint/2010/main" val="723003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68F80-823C-4D82-8B02-8430C5D36FCC}"/>
              </a:ext>
            </a:extLst>
          </p:cNvPr>
          <p:cNvSpPr>
            <a:spLocks noGrp="1"/>
          </p:cNvSpPr>
          <p:nvPr>
            <p:ph type="title"/>
          </p:nvPr>
        </p:nvSpPr>
        <p:spPr>
          <a:xfrm>
            <a:off x="1277650" y="237623"/>
            <a:ext cx="10046043" cy="804914"/>
          </a:xfrm>
        </p:spPr>
        <p:txBody>
          <a:bodyPr/>
          <a:lstStyle/>
          <a:p>
            <a:pPr algn="ctr"/>
            <a:r>
              <a:rPr lang="en-US" b="1" dirty="0"/>
              <a:t>Program Benefits &amp;Advantages</a:t>
            </a:r>
          </a:p>
        </p:txBody>
      </p:sp>
      <p:sp>
        <p:nvSpPr>
          <p:cNvPr id="3" name="Content Placeholder 2">
            <a:extLst>
              <a:ext uri="{FF2B5EF4-FFF2-40B4-BE49-F238E27FC236}">
                <a16:creationId xmlns:a16="http://schemas.microsoft.com/office/drawing/2014/main" id="{0C253CE8-A491-4DBF-B7D7-20AB9F1073FE}"/>
              </a:ext>
            </a:extLst>
          </p:cNvPr>
          <p:cNvSpPr>
            <a:spLocks noGrp="1"/>
          </p:cNvSpPr>
          <p:nvPr>
            <p:ph sz="half" idx="1"/>
          </p:nvPr>
        </p:nvSpPr>
        <p:spPr>
          <a:xfrm>
            <a:off x="1277650" y="1219200"/>
            <a:ext cx="10058400" cy="4998720"/>
          </a:xfrm>
        </p:spPr>
        <p:txBody>
          <a:bodyPr/>
          <a:lstStyle/>
          <a:p>
            <a:pPr algn="ctr">
              <a:buNone/>
            </a:pPr>
            <a:r>
              <a:rPr lang="en-US" sz="2400" b="1" dirty="0"/>
              <a:t>IN ADDITION TO THE ACCEPTANCE OF </a:t>
            </a:r>
          </a:p>
          <a:p>
            <a:pPr algn="ctr">
              <a:buNone/>
            </a:pPr>
            <a:r>
              <a:rPr lang="en-US" sz="2400" b="1" dirty="0"/>
              <a:t>TRANSFERABLE UNITS STUDENTS RECEIVE:</a:t>
            </a:r>
          </a:p>
          <a:p>
            <a:pPr algn="ctr">
              <a:buNone/>
            </a:pPr>
            <a:endParaRPr lang="en-US" sz="2400" dirty="0"/>
          </a:p>
          <a:p>
            <a:r>
              <a:rPr lang="en-US" sz="2000" dirty="0"/>
              <a:t>Fee waiver for the online Common Black College Application </a:t>
            </a:r>
          </a:p>
          <a:p>
            <a:endParaRPr lang="en-US" sz="2000" dirty="0"/>
          </a:p>
          <a:p>
            <a:r>
              <a:rPr lang="en-US" sz="2000" dirty="0"/>
              <a:t>Pre-transfer advisement from program and HBCU admission staff</a:t>
            </a:r>
          </a:p>
          <a:p>
            <a:endParaRPr lang="en-US" sz="2000" dirty="0"/>
          </a:p>
          <a:p>
            <a:r>
              <a:rPr lang="en-US" sz="2000" dirty="0"/>
              <a:t>Priority consideration for campus housing when deadlines met</a:t>
            </a:r>
          </a:p>
          <a:p>
            <a:endParaRPr lang="en-US" sz="2000" dirty="0"/>
          </a:p>
          <a:p>
            <a:r>
              <a:rPr lang="en-US" sz="2000" dirty="0"/>
              <a:t>Priority consideration for scholarship for students with a 3.2 GPA or higher based on available funding of HBCU</a:t>
            </a:r>
          </a:p>
          <a:p>
            <a:endParaRPr lang="en-US" dirty="0"/>
          </a:p>
        </p:txBody>
      </p:sp>
      <p:sp>
        <p:nvSpPr>
          <p:cNvPr id="4" name="Slide Number Placeholder 3">
            <a:extLst>
              <a:ext uri="{FF2B5EF4-FFF2-40B4-BE49-F238E27FC236}">
                <a16:creationId xmlns:a16="http://schemas.microsoft.com/office/drawing/2014/main" id="{D76BF2BB-218E-4D07-8D72-485011A69EC5}"/>
              </a:ext>
            </a:extLst>
          </p:cNvPr>
          <p:cNvSpPr>
            <a:spLocks noGrp="1"/>
          </p:cNvSpPr>
          <p:nvPr>
            <p:ph type="sldNum" sz="quarter" idx="10"/>
          </p:nvPr>
        </p:nvSpPr>
        <p:spPr/>
        <p:txBody>
          <a:bodyPr/>
          <a:lstStyle/>
          <a:p>
            <a:pPr>
              <a:defRPr/>
            </a:pPr>
            <a:fld id="{B3DECD38-FFDC-B946-A4F7-DDE361C58630}" type="slidenum">
              <a:rPr lang="en-US" altLang="en-US" smtClean="0"/>
              <a:pPr>
                <a:defRPr/>
              </a:pPr>
              <a:t>11</a:t>
            </a:fld>
            <a:endParaRPr lang="en-US" altLang="en-US"/>
          </a:p>
        </p:txBody>
      </p:sp>
    </p:spTree>
    <p:extLst>
      <p:ext uri="{BB962C8B-B14F-4D97-AF65-F5344CB8AC3E}">
        <p14:creationId xmlns:p14="http://schemas.microsoft.com/office/powerpoint/2010/main" val="3626740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DC0C3-7532-4D78-A0C6-789E464A637E}"/>
              </a:ext>
            </a:extLst>
          </p:cNvPr>
          <p:cNvSpPr>
            <a:spLocks noGrp="1"/>
          </p:cNvSpPr>
          <p:nvPr>
            <p:ph type="title"/>
          </p:nvPr>
        </p:nvSpPr>
        <p:spPr>
          <a:xfrm>
            <a:off x="1277650" y="620764"/>
            <a:ext cx="10046043" cy="775417"/>
          </a:xfrm>
        </p:spPr>
        <p:txBody>
          <a:bodyPr/>
          <a:lstStyle/>
          <a:p>
            <a:pPr algn="ctr"/>
            <a:r>
              <a:rPr lang="en-US" sz="3600" b="1" dirty="0"/>
              <a:t>CCC to HBCU PROGRAM OUTCOMES </a:t>
            </a:r>
            <a:endParaRPr lang="en-US" b="1" dirty="0"/>
          </a:p>
        </p:txBody>
      </p:sp>
      <p:sp>
        <p:nvSpPr>
          <p:cNvPr id="4" name="Slide Number Placeholder 3">
            <a:extLst>
              <a:ext uri="{FF2B5EF4-FFF2-40B4-BE49-F238E27FC236}">
                <a16:creationId xmlns:a16="http://schemas.microsoft.com/office/drawing/2014/main" id="{C5132318-BD1B-4E5B-9FFD-9DEF0E33580C}"/>
              </a:ext>
            </a:extLst>
          </p:cNvPr>
          <p:cNvSpPr>
            <a:spLocks noGrp="1"/>
          </p:cNvSpPr>
          <p:nvPr>
            <p:ph type="sldNum" sz="quarter" idx="10"/>
          </p:nvPr>
        </p:nvSpPr>
        <p:spPr/>
        <p:txBody>
          <a:bodyPr/>
          <a:lstStyle/>
          <a:p>
            <a:pPr>
              <a:defRPr/>
            </a:pPr>
            <a:fld id="{B3DECD38-FFDC-B946-A4F7-DDE361C58630}" type="slidenum">
              <a:rPr lang="en-US" altLang="en-US" smtClean="0"/>
              <a:pPr>
                <a:defRPr/>
              </a:pPr>
              <a:t>12</a:t>
            </a:fld>
            <a:endParaRPr lang="en-US" altLang="en-US"/>
          </a:p>
        </p:txBody>
      </p:sp>
      <p:sp>
        <p:nvSpPr>
          <p:cNvPr id="5" name="Content Placeholder 4">
            <a:extLst>
              <a:ext uri="{FF2B5EF4-FFF2-40B4-BE49-F238E27FC236}">
                <a16:creationId xmlns:a16="http://schemas.microsoft.com/office/drawing/2014/main" id="{3C8067A8-0C34-44B7-A119-D071D7A18F41}"/>
              </a:ext>
            </a:extLst>
          </p:cNvPr>
          <p:cNvSpPr txBox="1">
            <a:spLocks noGrp="1"/>
          </p:cNvSpPr>
          <p:nvPr>
            <p:ph sz="half" idx="1"/>
          </p:nvPr>
        </p:nvSpPr>
        <p:spPr>
          <a:xfrm>
            <a:off x="1081547" y="1798638"/>
            <a:ext cx="10923639" cy="3913059"/>
          </a:xfrm>
          <a:prstGeom prst="rect">
            <a:avLst/>
          </a:prstGeom>
          <a:noFill/>
        </p:spPr>
        <p:txBody>
          <a:bodyPr wrap="square">
            <a:spAutoFit/>
          </a:bodyPr>
          <a:lstStyle/>
          <a:p>
            <a:pPr marL="342900" marR="0" lvl="0" indent="-342900">
              <a:lnSpc>
                <a:spcPct val="150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Over 400 CCC Students </a:t>
            </a:r>
            <a:r>
              <a:rPr lang="en-US" dirty="0">
                <a:latin typeface="Calibri" panose="020F0502020204030204" pitchFamily="34" charset="0"/>
                <a:ea typeface="Calibri" panose="020F0502020204030204" pitchFamily="34" charset="0"/>
                <a:cs typeface="Times New Roman" panose="02020603050405020304" pitchFamily="18" charset="0"/>
              </a:rPr>
              <a:t>applied and</a:t>
            </a:r>
            <a:r>
              <a:rPr lang="en-US" dirty="0">
                <a:effectLst/>
                <a:latin typeface="Calibri" panose="020F0502020204030204" pitchFamily="34" charset="0"/>
                <a:ea typeface="Calibri" panose="020F0502020204030204" pitchFamily="34" charset="0"/>
                <a:cs typeface="Times New Roman" panose="02020603050405020304" pitchFamily="18" charset="0"/>
              </a:rPr>
              <a:t> transferred to one of the 39 HBCU partner schools </a:t>
            </a:r>
          </a:p>
          <a:p>
            <a:pPr marL="342900" marR="0" lvl="0" indent="-342900">
              <a:lnSpc>
                <a:spcPct val="150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Average Persistence Rate 1 Year After Transfer: Approx. 359 (75%)</a:t>
            </a:r>
          </a:p>
          <a:p>
            <a:pPr marL="342900" marR="0" lvl="0" indent="-342900">
              <a:lnSpc>
                <a:spcPct val="150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Average Persistence Rate for attending same institution: Approx. 238 (65%) </a:t>
            </a:r>
          </a:p>
          <a:p>
            <a:pPr marL="342900" marR="0" lvl="0" indent="-342900">
              <a:lnSpc>
                <a:spcPct val="150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Average time to BA completion after transfer: 3 years </a:t>
            </a:r>
          </a:p>
          <a:p>
            <a:pPr marL="342900" marR="0" lvl="0" indent="-342900">
              <a:lnSpc>
                <a:spcPct val="150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Number of students who have obtained a Baccalaureate Degree: 123</a:t>
            </a:r>
          </a:p>
          <a:p>
            <a:pPr marL="342900" marR="0" lvl="0" indent="-342900">
              <a:lnSpc>
                <a:spcPct val="150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Number of students who attained a Graduate Degree: 1</a:t>
            </a:r>
          </a:p>
        </p:txBody>
      </p:sp>
    </p:spTree>
    <p:extLst>
      <p:ext uri="{BB962C8B-B14F-4D97-AF65-F5344CB8AC3E}">
        <p14:creationId xmlns:p14="http://schemas.microsoft.com/office/powerpoint/2010/main" val="14267480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B25B0-ED72-44E4-808F-B39E45DCE701}"/>
              </a:ext>
            </a:extLst>
          </p:cNvPr>
          <p:cNvSpPr>
            <a:spLocks noGrp="1"/>
          </p:cNvSpPr>
          <p:nvPr>
            <p:ph type="title"/>
          </p:nvPr>
        </p:nvSpPr>
        <p:spPr>
          <a:xfrm>
            <a:off x="1277650" y="365125"/>
            <a:ext cx="10046043" cy="785249"/>
          </a:xfrm>
        </p:spPr>
        <p:txBody>
          <a:bodyPr/>
          <a:lstStyle/>
          <a:p>
            <a:pPr algn="ctr"/>
            <a:r>
              <a:rPr lang="en-US" b="1" dirty="0"/>
              <a:t>Graduate &amp; Career Path Profiles </a:t>
            </a:r>
          </a:p>
        </p:txBody>
      </p:sp>
      <p:sp>
        <p:nvSpPr>
          <p:cNvPr id="5" name="Slide Number Placeholder 4">
            <a:extLst>
              <a:ext uri="{FF2B5EF4-FFF2-40B4-BE49-F238E27FC236}">
                <a16:creationId xmlns:a16="http://schemas.microsoft.com/office/drawing/2014/main" id="{63B52492-671E-46B9-A68E-711D084FA91B}"/>
              </a:ext>
            </a:extLst>
          </p:cNvPr>
          <p:cNvSpPr>
            <a:spLocks noGrp="1"/>
          </p:cNvSpPr>
          <p:nvPr>
            <p:ph type="sldNum" sz="quarter" idx="10"/>
          </p:nvPr>
        </p:nvSpPr>
        <p:spPr/>
        <p:txBody>
          <a:bodyPr/>
          <a:lstStyle/>
          <a:p>
            <a:pPr>
              <a:defRPr/>
            </a:pPr>
            <a:fld id="{ACC24514-134D-334B-9247-30111F82FF65}" type="slidenum">
              <a:rPr lang="en-US" altLang="en-US" smtClean="0"/>
              <a:pPr>
                <a:defRPr/>
              </a:pPr>
              <a:t>13</a:t>
            </a:fld>
            <a:endParaRPr lang="en-US" altLang="en-US"/>
          </a:p>
        </p:txBody>
      </p:sp>
      <p:graphicFrame>
        <p:nvGraphicFramePr>
          <p:cNvPr id="6" name="Content Placeholder 5">
            <a:extLst>
              <a:ext uri="{FF2B5EF4-FFF2-40B4-BE49-F238E27FC236}">
                <a16:creationId xmlns:a16="http://schemas.microsoft.com/office/drawing/2014/main" id="{B1C74452-9827-4F2F-8992-7738AFAB8301}"/>
              </a:ext>
            </a:extLst>
          </p:cNvPr>
          <p:cNvGraphicFramePr>
            <a:graphicFrameLocks noGrp="1"/>
          </p:cNvGraphicFramePr>
          <p:nvPr>
            <p:ph sz="half" idx="2"/>
            <p:extLst>
              <p:ext uri="{D42A27DB-BD31-4B8C-83A1-F6EECF244321}">
                <p14:modId xmlns:p14="http://schemas.microsoft.com/office/powerpoint/2010/main" val="1894837890"/>
              </p:ext>
            </p:extLst>
          </p:nvPr>
        </p:nvGraphicFramePr>
        <p:xfrm>
          <a:off x="1277938" y="1798638"/>
          <a:ext cx="4922837" cy="4391025"/>
        </p:xfrm>
        <a:graphic>
          <a:graphicData uri="http://schemas.openxmlformats.org/drawingml/2006/chart">
            <c:chart xmlns:c="http://schemas.openxmlformats.org/drawingml/2006/chart" xmlns:r="http://schemas.openxmlformats.org/officeDocument/2006/relationships" r:id="rId2"/>
          </a:graphicData>
        </a:graphic>
      </p:graphicFrame>
      <p:sp>
        <p:nvSpPr>
          <p:cNvPr id="7" name="Content Placeholder 6">
            <a:extLst>
              <a:ext uri="{FF2B5EF4-FFF2-40B4-BE49-F238E27FC236}">
                <a16:creationId xmlns:a16="http://schemas.microsoft.com/office/drawing/2014/main" id="{EACFD4C9-BB29-42AD-962B-E6BD6AA46930}"/>
              </a:ext>
            </a:extLst>
          </p:cNvPr>
          <p:cNvSpPr txBox="1">
            <a:spLocks noGrp="1"/>
          </p:cNvSpPr>
          <p:nvPr>
            <p:ph sz="quarter" idx="4"/>
          </p:nvPr>
        </p:nvSpPr>
        <p:spPr>
          <a:xfrm>
            <a:off x="6388100" y="1798638"/>
            <a:ext cx="4949825" cy="4826962"/>
          </a:xfrm>
          <a:prstGeom prst="rect">
            <a:avLst/>
          </a:prstGeom>
          <a:noFill/>
        </p:spPr>
        <p:txBody>
          <a:bodyPr wrap="square" rtlCol="0">
            <a:spAutoFit/>
          </a:bodyPr>
          <a:lstStyle/>
          <a:p>
            <a:pPr marL="285750" indent="-285750">
              <a:buFont typeface="Arial" panose="020B0604020202020204" pitchFamily="34" charset="0"/>
              <a:buChar char="•"/>
            </a:pPr>
            <a:r>
              <a:rPr lang="en-US" sz="2000" dirty="0"/>
              <a:t>Entrepreneurs</a:t>
            </a:r>
          </a:p>
          <a:p>
            <a:pPr marL="285750" indent="-285750">
              <a:buFont typeface="Arial" panose="020B0604020202020204" pitchFamily="34" charset="0"/>
              <a:buChar char="•"/>
            </a:pPr>
            <a:r>
              <a:rPr lang="en-US" sz="2000" dirty="0"/>
              <a:t>McDonald’s Corporation</a:t>
            </a:r>
          </a:p>
          <a:p>
            <a:pPr marL="285750" indent="-285750">
              <a:buFont typeface="Arial" panose="020B0604020202020204" pitchFamily="34" charset="0"/>
              <a:buChar char="•"/>
            </a:pPr>
            <a:r>
              <a:rPr lang="en-US" sz="2000" dirty="0"/>
              <a:t>Walmart Corporation</a:t>
            </a:r>
          </a:p>
          <a:p>
            <a:pPr marL="285750" indent="-285750">
              <a:buFont typeface="Arial" panose="020B0604020202020204" pitchFamily="34" charset="0"/>
              <a:buChar char="•"/>
            </a:pPr>
            <a:r>
              <a:rPr lang="en-US" sz="2000" dirty="0"/>
              <a:t>Google</a:t>
            </a:r>
          </a:p>
          <a:p>
            <a:pPr marL="285750" indent="-285750">
              <a:buFont typeface="Arial" panose="020B0604020202020204" pitchFamily="34" charset="0"/>
              <a:buChar char="•"/>
            </a:pPr>
            <a:r>
              <a:rPr lang="en-US" sz="2000" dirty="0"/>
              <a:t>Film/Production Companies</a:t>
            </a:r>
          </a:p>
          <a:p>
            <a:pPr marL="285750" indent="-285750">
              <a:buFont typeface="Arial" panose="020B0604020202020204" pitchFamily="34" charset="0"/>
              <a:buChar char="•"/>
            </a:pPr>
            <a:r>
              <a:rPr lang="en-US" sz="2000" dirty="0"/>
              <a:t>Education/Higher Ed</a:t>
            </a:r>
          </a:p>
          <a:p>
            <a:pPr marL="285750" indent="-285750">
              <a:buFont typeface="Arial" panose="020B0604020202020204" pitchFamily="34" charset="0"/>
              <a:buChar char="•"/>
            </a:pPr>
            <a:r>
              <a:rPr lang="en-US" sz="2000" dirty="0"/>
              <a:t>Accounting Firms</a:t>
            </a:r>
          </a:p>
          <a:p>
            <a:pPr marL="285750" indent="-285750">
              <a:buFont typeface="Arial" panose="020B0604020202020204" pitchFamily="34" charset="0"/>
              <a:buChar char="•"/>
            </a:pPr>
            <a:r>
              <a:rPr lang="en-US" sz="2000" dirty="0"/>
              <a:t>Athletic Coach</a:t>
            </a:r>
          </a:p>
          <a:p>
            <a:pPr marL="285750" indent="-285750">
              <a:buFont typeface="Arial" panose="020B0604020202020204" pitchFamily="34" charset="0"/>
              <a:buChar char="•"/>
            </a:pPr>
            <a:r>
              <a:rPr lang="en-US" sz="2000" dirty="0"/>
              <a:t>Social Work</a:t>
            </a:r>
          </a:p>
          <a:p>
            <a:pPr marL="285750" indent="-285750">
              <a:buFont typeface="Arial" panose="020B0604020202020204" pitchFamily="34" charset="0"/>
              <a:buChar char="•"/>
            </a:pPr>
            <a:r>
              <a:rPr lang="en-US" sz="2000" dirty="0"/>
              <a:t>Post-Bachelor Programs</a:t>
            </a:r>
          </a:p>
          <a:p>
            <a:pPr marL="285750" indent="-285750">
              <a:buFont typeface="Arial" panose="020B0604020202020204" pitchFamily="34" charset="0"/>
              <a:buChar char="•"/>
            </a:pPr>
            <a:r>
              <a:rPr lang="en-US" sz="2000" dirty="0"/>
              <a:t>Master’s Degree Programs</a:t>
            </a:r>
          </a:p>
          <a:p>
            <a:pPr marL="285750" indent="-285750">
              <a:buFont typeface="Arial" panose="020B0604020202020204" pitchFamily="34" charset="0"/>
              <a:buChar char="•"/>
            </a:pPr>
            <a:r>
              <a:rPr lang="en-US" sz="2000" dirty="0"/>
              <a:t>Law School</a:t>
            </a:r>
          </a:p>
        </p:txBody>
      </p:sp>
    </p:spTree>
    <p:extLst>
      <p:ext uri="{BB962C8B-B14F-4D97-AF65-F5344CB8AC3E}">
        <p14:creationId xmlns:p14="http://schemas.microsoft.com/office/powerpoint/2010/main" val="1452255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F3AAA-65D3-44B0-AE96-79E4F6363640}"/>
              </a:ext>
            </a:extLst>
          </p:cNvPr>
          <p:cNvSpPr>
            <a:spLocks noGrp="1"/>
          </p:cNvSpPr>
          <p:nvPr>
            <p:ph type="title"/>
          </p:nvPr>
        </p:nvSpPr>
        <p:spPr>
          <a:xfrm>
            <a:off x="227885" y="1170433"/>
            <a:ext cx="3583461" cy="1611995"/>
          </a:xfrm>
        </p:spPr>
        <p:txBody>
          <a:bodyPr>
            <a:normAutofit/>
          </a:bodyPr>
          <a:lstStyle/>
          <a:p>
            <a:r>
              <a:rPr lang="en-US" sz="4000" b="1" dirty="0"/>
              <a:t>Mr. Ricker Carter</a:t>
            </a:r>
            <a:br>
              <a:rPr lang="en-US" sz="4000" b="1" dirty="0"/>
            </a:br>
            <a:r>
              <a:rPr lang="en-US" sz="2700" b="1" dirty="0"/>
              <a:t>Guest Panelist</a:t>
            </a:r>
          </a:p>
        </p:txBody>
      </p:sp>
      <p:sp>
        <p:nvSpPr>
          <p:cNvPr id="3" name="Content Placeholder 2">
            <a:extLst>
              <a:ext uri="{FF2B5EF4-FFF2-40B4-BE49-F238E27FC236}">
                <a16:creationId xmlns:a16="http://schemas.microsoft.com/office/drawing/2014/main" id="{9BC0179D-AAC4-4D14-97B0-1BAF94206D0C}"/>
              </a:ext>
            </a:extLst>
          </p:cNvPr>
          <p:cNvSpPr>
            <a:spLocks noGrp="1"/>
          </p:cNvSpPr>
          <p:nvPr>
            <p:ph idx="1"/>
          </p:nvPr>
        </p:nvSpPr>
        <p:spPr>
          <a:xfrm>
            <a:off x="4206240" y="365760"/>
            <a:ext cx="7090453" cy="6217920"/>
          </a:xfrm>
        </p:spPr>
        <p:txBody>
          <a:bodyPr/>
          <a:lstStyle/>
          <a:p>
            <a:endParaRPr lang="en-US" b="1" dirty="0"/>
          </a:p>
          <a:p>
            <a:r>
              <a:rPr lang="en-US" b="1" dirty="0"/>
              <a:t>LA Harbor College – Wilmington, CA </a:t>
            </a:r>
          </a:p>
          <a:p>
            <a:r>
              <a:rPr lang="en-US" b="1" dirty="0"/>
              <a:t>June 2019</a:t>
            </a:r>
          </a:p>
          <a:p>
            <a:pPr marL="342900" indent="-342900">
              <a:lnSpc>
                <a:spcPct val="100000"/>
              </a:lnSpc>
              <a:buFont typeface="Wingdings" panose="05000000000000000000" pitchFamily="2" charset="2"/>
              <a:buChar char="ü"/>
            </a:pPr>
            <a:r>
              <a:rPr lang="en-US" sz="2000" dirty="0"/>
              <a:t>AS – Fire Technology </a:t>
            </a:r>
          </a:p>
          <a:p>
            <a:pPr marL="342900" indent="-342900">
              <a:lnSpc>
                <a:spcPct val="100000"/>
              </a:lnSpc>
              <a:buFont typeface="Wingdings" panose="05000000000000000000" pitchFamily="2" charset="2"/>
              <a:buChar char="ü"/>
            </a:pPr>
            <a:r>
              <a:rPr lang="en-US" sz="2000" dirty="0"/>
              <a:t>AA Liberal Arts &amp; Science: Arts and Humanities </a:t>
            </a:r>
          </a:p>
          <a:p>
            <a:pPr marL="342900" indent="-342900">
              <a:lnSpc>
                <a:spcPct val="100000"/>
              </a:lnSpc>
              <a:buFont typeface="Wingdings" panose="05000000000000000000" pitchFamily="2" charset="2"/>
              <a:buChar char="ü"/>
            </a:pPr>
            <a:r>
              <a:rPr lang="en-US" sz="2000" dirty="0"/>
              <a:t>AA Liberal Arts &amp; Science: Social Behavioral Science</a:t>
            </a:r>
          </a:p>
          <a:p>
            <a:endParaRPr lang="en-US" b="1" dirty="0"/>
          </a:p>
          <a:p>
            <a:r>
              <a:rPr lang="en-US" b="1" dirty="0"/>
              <a:t>Southern University and A&amp;M College – Baton Rouge, LA </a:t>
            </a:r>
          </a:p>
          <a:p>
            <a:r>
              <a:rPr lang="en-US" b="1" dirty="0"/>
              <a:t>May 2022</a:t>
            </a:r>
          </a:p>
          <a:p>
            <a:pPr marL="342900" indent="-342900">
              <a:buFont typeface="Wingdings" panose="05000000000000000000" pitchFamily="2" charset="2"/>
              <a:buChar char="ü"/>
            </a:pPr>
            <a:r>
              <a:rPr lang="en-US" sz="2000" dirty="0"/>
              <a:t>BS Agricultural Science w/concentration in Urban Forestry Natural Resources </a:t>
            </a:r>
          </a:p>
        </p:txBody>
      </p:sp>
      <p:sp>
        <p:nvSpPr>
          <p:cNvPr id="5" name="Slide Number Placeholder 4">
            <a:extLst>
              <a:ext uri="{FF2B5EF4-FFF2-40B4-BE49-F238E27FC236}">
                <a16:creationId xmlns:a16="http://schemas.microsoft.com/office/drawing/2014/main" id="{8342357D-839C-40C0-BD34-DE69A08D8319}"/>
              </a:ext>
            </a:extLst>
          </p:cNvPr>
          <p:cNvSpPr>
            <a:spLocks noGrp="1"/>
          </p:cNvSpPr>
          <p:nvPr>
            <p:ph type="sldNum" sz="quarter" idx="10"/>
          </p:nvPr>
        </p:nvSpPr>
        <p:spPr/>
        <p:txBody>
          <a:bodyPr/>
          <a:lstStyle/>
          <a:p>
            <a:pPr>
              <a:defRPr/>
            </a:pPr>
            <a:fld id="{BA612EA7-8AF5-6D4A-BB65-EDB273F44EC3}" type="slidenum">
              <a:rPr lang="en-US" altLang="en-US" smtClean="0"/>
              <a:pPr>
                <a:defRPr/>
              </a:pPr>
              <a:t>14</a:t>
            </a:fld>
            <a:endParaRPr lang="en-US" altLang="en-US"/>
          </a:p>
        </p:txBody>
      </p:sp>
      <p:pic>
        <p:nvPicPr>
          <p:cNvPr id="2050" name="Picture 2">
            <a:extLst>
              <a:ext uri="{FF2B5EF4-FFF2-40B4-BE49-F238E27FC236}">
                <a16:creationId xmlns:a16="http://schemas.microsoft.com/office/drawing/2014/main" id="{AB820E62-88D5-4629-B90E-42BBACAB0A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65" y="2782428"/>
            <a:ext cx="3758900" cy="2905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055069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E6DF5C-040F-433B-9D98-51A327E0FB84}"/>
              </a:ext>
            </a:extLst>
          </p:cNvPr>
          <p:cNvSpPr>
            <a:spLocks noGrp="1"/>
          </p:cNvSpPr>
          <p:nvPr>
            <p:ph type="title"/>
          </p:nvPr>
        </p:nvSpPr>
        <p:spPr/>
        <p:txBody>
          <a:bodyPr>
            <a:normAutofit/>
          </a:bodyPr>
          <a:lstStyle/>
          <a:p>
            <a:r>
              <a:rPr lang="en-US" sz="4400" dirty="0">
                <a:solidFill>
                  <a:schemeClr val="bg2"/>
                </a:solidFill>
              </a:rPr>
              <a:t>BUILDING ON OUR HBCU SUCCESS</a:t>
            </a:r>
            <a:br>
              <a:rPr lang="en-US" sz="4400" dirty="0">
                <a:solidFill>
                  <a:schemeClr val="bg2"/>
                </a:solidFill>
              </a:rPr>
            </a:br>
            <a:br>
              <a:rPr lang="en-US" sz="4400" dirty="0">
                <a:solidFill>
                  <a:schemeClr val="bg2"/>
                </a:solidFill>
              </a:rPr>
            </a:br>
            <a:r>
              <a:rPr lang="en-US" sz="2200" dirty="0"/>
              <a:t>Pipelines2Possibilities </a:t>
            </a:r>
            <a:br>
              <a:rPr lang="en-US" sz="2200" dirty="0"/>
            </a:br>
            <a:r>
              <a:rPr lang="en-US" sz="2200" dirty="0"/>
              <a:t>Developing Faculty Excellence in the CCC system!</a:t>
            </a:r>
          </a:p>
        </p:txBody>
      </p:sp>
    </p:spTree>
    <p:extLst>
      <p:ext uri="{BB962C8B-B14F-4D97-AF65-F5344CB8AC3E}">
        <p14:creationId xmlns:p14="http://schemas.microsoft.com/office/powerpoint/2010/main" val="18397241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5D20-CA3A-424E-9011-6A8893F59CF2}"/>
              </a:ext>
            </a:extLst>
          </p:cNvPr>
          <p:cNvSpPr>
            <a:spLocks noGrp="1"/>
          </p:cNvSpPr>
          <p:nvPr>
            <p:ph type="title"/>
          </p:nvPr>
        </p:nvSpPr>
        <p:spPr>
          <a:xfrm>
            <a:off x="227885" y="1335091"/>
            <a:ext cx="3583461" cy="798509"/>
          </a:xfrm>
        </p:spPr>
        <p:txBody>
          <a:bodyPr/>
          <a:lstStyle/>
          <a:p>
            <a:r>
              <a:rPr lang="en-US" dirty="0"/>
              <a:t>Ms. Sasha Knox</a:t>
            </a:r>
          </a:p>
        </p:txBody>
      </p:sp>
      <p:sp>
        <p:nvSpPr>
          <p:cNvPr id="4" name="Text Placeholder 3">
            <a:extLst>
              <a:ext uri="{FF2B5EF4-FFF2-40B4-BE49-F238E27FC236}">
                <a16:creationId xmlns:a16="http://schemas.microsoft.com/office/drawing/2014/main" id="{0A90F9FE-9B4D-4284-AC74-5A5317C479E9}"/>
              </a:ext>
            </a:extLst>
          </p:cNvPr>
          <p:cNvSpPr>
            <a:spLocks noGrp="1"/>
          </p:cNvSpPr>
          <p:nvPr>
            <p:ph type="body" sz="half" idx="2"/>
          </p:nvPr>
        </p:nvSpPr>
        <p:spPr>
          <a:xfrm>
            <a:off x="227885" y="2133600"/>
            <a:ext cx="3583461" cy="3389310"/>
          </a:xfrm>
        </p:spPr>
        <p:txBody>
          <a:bodyPr/>
          <a:lstStyle/>
          <a:p>
            <a:r>
              <a:rPr lang="en-US" dirty="0"/>
              <a:t>ADD PIC HERE</a:t>
            </a:r>
          </a:p>
        </p:txBody>
      </p:sp>
      <p:sp>
        <p:nvSpPr>
          <p:cNvPr id="5" name="Slide Number Placeholder 4">
            <a:extLst>
              <a:ext uri="{FF2B5EF4-FFF2-40B4-BE49-F238E27FC236}">
                <a16:creationId xmlns:a16="http://schemas.microsoft.com/office/drawing/2014/main" id="{2BBA885E-407B-424E-872B-C2C94ED13608}"/>
              </a:ext>
            </a:extLst>
          </p:cNvPr>
          <p:cNvSpPr>
            <a:spLocks noGrp="1"/>
          </p:cNvSpPr>
          <p:nvPr>
            <p:ph type="sldNum" sz="quarter" idx="10"/>
          </p:nvPr>
        </p:nvSpPr>
        <p:spPr/>
        <p:txBody>
          <a:bodyPr/>
          <a:lstStyle/>
          <a:p>
            <a:pPr>
              <a:defRPr/>
            </a:pPr>
            <a:fld id="{BA612EA7-8AF5-6D4A-BB65-EDB273F44EC3}" type="slidenum">
              <a:rPr lang="en-US" altLang="en-US" smtClean="0"/>
              <a:pPr>
                <a:defRPr/>
              </a:pPr>
              <a:t>16</a:t>
            </a:fld>
            <a:endParaRPr lang="en-US" altLang="en-US"/>
          </a:p>
        </p:txBody>
      </p:sp>
      <p:sp>
        <p:nvSpPr>
          <p:cNvPr id="6" name="Content Placeholder 2">
            <a:extLst>
              <a:ext uri="{FF2B5EF4-FFF2-40B4-BE49-F238E27FC236}">
                <a16:creationId xmlns:a16="http://schemas.microsoft.com/office/drawing/2014/main" id="{D2533429-3A75-4F5A-9397-53431E19FDCD}"/>
              </a:ext>
            </a:extLst>
          </p:cNvPr>
          <p:cNvSpPr>
            <a:spLocks noGrp="1"/>
          </p:cNvSpPr>
          <p:nvPr>
            <p:ph idx="1"/>
          </p:nvPr>
        </p:nvSpPr>
        <p:spPr>
          <a:xfrm>
            <a:off x="4504250" y="883443"/>
            <a:ext cx="6672262" cy="5091113"/>
          </a:xfrm>
        </p:spPr>
        <p:txBody>
          <a:bodyPr/>
          <a:lstStyle/>
          <a:p>
            <a:pPr rtl="0" fontAlgn="base">
              <a:spcBef>
                <a:spcPts val="0"/>
              </a:spcBef>
              <a:spcAft>
                <a:spcPts val="0"/>
              </a:spcAft>
            </a:pPr>
            <a:r>
              <a:rPr lang="en-US" sz="1800" b="1" dirty="0">
                <a:solidFill>
                  <a:srgbClr val="000000"/>
                </a:solidFill>
                <a:latin typeface="Trebuchet MS" panose="020B0603020202020204" pitchFamily="34" charset="0"/>
              </a:rPr>
              <a:t>Founding P2P Team Member </a:t>
            </a:r>
          </a:p>
          <a:p>
            <a:pPr rtl="0" fontAlgn="base">
              <a:spcBef>
                <a:spcPts val="0"/>
              </a:spcBef>
              <a:spcAft>
                <a:spcPts val="0"/>
              </a:spcAft>
            </a:pPr>
            <a:endParaRPr lang="en-US" sz="1800" b="1" i="0" u="none" strike="noStrike" dirty="0">
              <a:solidFill>
                <a:srgbClr val="000000"/>
              </a:solidFill>
              <a:effectLst/>
              <a:latin typeface="Trebuchet MS" panose="020B0603020202020204" pitchFamily="34" charset="0"/>
            </a:endParaRPr>
          </a:p>
          <a:p>
            <a:pPr rtl="0" fontAlgn="base">
              <a:spcBef>
                <a:spcPts val="0"/>
              </a:spcBef>
              <a:spcAft>
                <a:spcPts val="0"/>
              </a:spcAft>
            </a:pPr>
            <a:r>
              <a:rPr lang="en-US" sz="1800" b="1" i="0" u="none" strike="noStrike" dirty="0">
                <a:solidFill>
                  <a:srgbClr val="000000"/>
                </a:solidFill>
                <a:effectLst/>
                <a:latin typeface="Trebuchet MS" panose="020B0603020202020204" pitchFamily="34" charset="0"/>
              </a:rPr>
              <a:t>12 years in Career Services and Student Advising </a:t>
            </a:r>
            <a:endParaRPr lang="en-US" sz="1800" b="1" i="0" u="none" strike="noStrike" dirty="0">
              <a:solidFill>
                <a:srgbClr val="000000"/>
              </a:solidFill>
              <a:effectLst/>
              <a:latin typeface="Arial" panose="020B0604020202020204" pitchFamily="34" charset="0"/>
            </a:endParaRPr>
          </a:p>
          <a:p>
            <a:pPr rtl="0" fontAlgn="base">
              <a:spcBef>
                <a:spcPts val="0"/>
              </a:spcBef>
              <a:spcAft>
                <a:spcPts val="0"/>
              </a:spcAft>
            </a:pPr>
            <a:br>
              <a:rPr lang="en-US" b="0" dirty="0">
                <a:effectLst/>
              </a:rPr>
            </a:br>
            <a:r>
              <a:rPr lang="en-US" sz="1800" b="1" i="0" u="none" strike="noStrike" dirty="0">
                <a:solidFill>
                  <a:srgbClr val="000000"/>
                </a:solidFill>
                <a:effectLst/>
                <a:latin typeface="Trebuchet MS" panose="020B0603020202020204" pitchFamily="34" charset="0"/>
              </a:rPr>
              <a:t>Job Placement Coordinator San Diego City College </a:t>
            </a:r>
            <a:endParaRPr lang="en-US" sz="1800" b="1" i="0" u="none" strike="noStrike" dirty="0">
              <a:solidFill>
                <a:srgbClr val="000000"/>
              </a:solidFill>
              <a:effectLst/>
              <a:latin typeface="Arial" panose="020B0604020202020204" pitchFamily="34" charset="0"/>
            </a:endParaRPr>
          </a:p>
          <a:p>
            <a:pPr rtl="0" fontAlgn="base">
              <a:spcBef>
                <a:spcPts val="1000"/>
              </a:spcBef>
              <a:spcAft>
                <a:spcPts val="0"/>
              </a:spcAft>
            </a:pPr>
            <a:br>
              <a:rPr lang="en-US" b="0" dirty="0">
                <a:effectLst/>
              </a:rPr>
            </a:br>
            <a:r>
              <a:rPr lang="en-US" sz="1800" b="1" i="0" u="none" strike="noStrike" dirty="0">
                <a:solidFill>
                  <a:srgbClr val="000000"/>
                </a:solidFill>
                <a:effectLst/>
                <a:latin typeface="Trebuchet MS" panose="020B0603020202020204" pitchFamily="34" charset="0"/>
              </a:rPr>
              <a:t>Doctoral Student - San Diego State University’s EdD program concentration in Community College Leadership (CCLEAD) a Diversity Equity and Inclusion lens. </a:t>
            </a:r>
            <a:endParaRPr lang="en-US" sz="1800" b="1" i="0" u="none" strike="noStrike" dirty="0">
              <a:solidFill>
                <a:srgbClr val="000000"/>
              </a:solidFill>
              <a:effectLst/>
              <a:latin typeface="Arial" panose="020B0604020202020204" pitchFamily="34" charset="0"/>
            </a:endParaRPr>
          </a:p>
          <a:p>
            <a:endParaRPr lang="en-US" dirty="0"/>
          </a:p>
        </p:txBody>
      </p:sp>
      <p:pic>
        <p:nvPicPr>
          <p:cNvPr id="1026" name="Picture 2">
            <a:extLst>
              <a:ext uri="{FF2B5EF4-FFF2-40B4-BE49-F238E27FC236}">
                <a16:creationId xmlns:a16="http://schemas.microsoft.com/office/drawing/2014/main" id="{F7A0A15B-D93D-4408-BEF9-6955032E4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885" y="2017743"/>
            <a:ext cx="3519957" cy="3389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253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5FCD5-795B-4B7D-9C89-2D1C935DE83B}"/>
              </a:ext>
            </a:extLst>
          </p:cNvPr>
          <p:cNvSpPr>
            <a:spLocks noGrp="1"/>
          </p:cNvSpPr>
          <p:nvPr>
            <p:ph type="title"/>
          </p:nvPr>
        </p:nvSpPr>
        <p:spPr>
          <a:xfrm>
            <a:off x="1277650" y="365125"/>
            <a:ext cx="10046043" cy="775417"/>
          </a:xfrm>
        </p:spPr>
        <p:txBody>
          <a:bodyPr/>
          <a:lstStyle/>
          <a:p>
            <a:pPr algn="ctr"/>
            <a:r>
              <a:rPr lang="en-US" b="1" dirty="0"/>
              <a:t>Vision for Success Alignment </a:t>
            </a:r>
          </a:p>
        </p:txBody>
      </p:sp>
      <p:sp>
        <p:nvSpPr>
          <p:cNvPr id="3" name="Content Placeholder 2">
            <a:extLst>
              <a:ext uri="{FF2B5EF4-FFF2-40B4-BE49-F238E27FC236}">
                <a16:creationId xmlns:a16="http://schemas.microsoft.com/office/drawing/2014/main" id="{E3A43D47-42F5-4D72-9004-0107A6E3BFEC}"/>
              </a:ext>
            </a:extLst>
          </p:cNvPr>
          <p:cNvSpPr>
            <a:spLocks noGrp="1"/>
          </p:cNvSpPr>
          <p:nvPr>
            <p:ph sz="half" idx="1"/>
          </p:nvPr>
        </p:nvSpPr>
        <p:spPr/>
        <p:txBody>
          <a:bodyPr/>
          <a:lstStyle/>
          <a:p>
            <a:pPr marL="0" indent="0" rtl="0">
              <a:spcBef>
                <a:spcPts val="1200"/>
              </a:spcBef>
              <a:spcAft>
                <a:spcPts val="0"/>
              </a:spcAft>
              <a:buNone/>
            </a:pPr>
            <a:r>
              <a:rPr lang="en-US" dirty="0"/>
              <a:t>VS Goal #5 </a:t>
            </a:r>
            <a:r>
              <a:rPr lang="en-US" sz="2400" i="0" dirty="0">
                <a:solidFill>
                  <a:srgbClr val="574C45"/>
                </a:solidFill>
                <a:effectLst/>
                <a:latin typeface="Calibri" panose="020F0502020204030204" pitchFamily="34" charset="0"/>
              </a:rPr>
              <a:t>Reduce equity gaps across all of the above measures through faster improvements among traditionally underrepresented student groups, with the goal of cutting achievement gaps by 40% within 5 years and fully closing those achievement gaps within 10 years</a:t>
            </a:r>
          </a:p>
          <a:p>
            <a:pPr marL="0" indent="0" rtl="0">
              <a:spcBef>
                <a:spcPts val="1200"/>
              </a:spcBef>
              <a:spcAft>
                <a:spcPts val="0"/>
              </a:spcAft>
              <a:buNone/>
            </a:pPr>
            <a:endParaRPr lang="en-US" sz="2400" dirty="0">
              <a:solidFill>
                <a:srgbClr val="574C45"/>
              </a:solidFill>
              <a:latin typeface="Calibri" panose="020F0502020204030204" pitchFamily="34" charset="0"/>
            </a:endParaRPr>
          </a:p>
          <a:p>
            <a:pPr marL="0" indent="0" rtl="0">
              <a:spcBef>
                <a:spcPts val="1200"/>
              </a:spcBef>
              <a:spcAft>
                <a:spcPts val="0"/>
              </a:spcAft>
              <a:buNone/>
            </a:pPr>
            <a:r>
              <a:rPr lang="en-US" sz="2400" dirty="0">
                <a:solidFill>
                  <a:srgbClr val="574C45"/>
                </a:solidFill>
                <a:latin typeface="Calibri" panose="020F0502020204030204" pitchFamily="34" charset="0"/>
              </a:rPr>
              <a:t>VS Goal #6 </a:t>
            </a:r>
            <a:r>
              <a:rPr lang="en-US" sz="2400" i="0" dirty="0">
                <a:solidFill>
                  <a:srgbClr val="574C45"/>
                </a:solidFill>
                <a:effectLst/>
                <a:latin typeface="Calibri" panose="020F0502020204030204" pitchFamily="34" charset="0"/>
              </a:rPr>
              <a:t>Reduce regional achievement gaps across all of the above measures through faster improvements among colleges located in regions with the lowest educational attainment of adults, with the ultimate goal of fully closing regional achievement gaps within 10 years</a:t>
            </a:r>
            <a:endParaRPr lang="en-US" dirty="0"/>
          </a:p>
          <a:p>
            <a:endParaRPr lang="en-US" dirty="0"/>
          </a:p>
        </p:txBody>
      </p:sp>
      <p:sp>
        <p:nvSpPr>
          <p:cNvPr id="4" name="Slide Number Placeholder 3">
            <a:extLst>
              <a:ext uri="{FF2B5EF4-FFF2-40B4-BE49-F238E27FC236}">
                <a16:creationId xmlns:a16="http://schemas.microsoft.com/office/drawing/2014/main" id="{14BA071F-CDB2-406D-8581-BFDBB8E1B7FE}"/>
              </a:ext>
            </a:extLst>
          </p:cNvPr>
          <p:cNvSpPr>
            <a:spLocks noGrp="1"/>
          </p:cNvSpPr>
          <p:nvPr>
            <p:ph type="sldNum" sz="quarter" idx="10"/>
          </p:nvPr>
        </p:nvSpPr>
        <p:spPr/>
        <p:txBody>
          <a:bodyPr/>
          <a:lstStyle/>
          <a:p>
            <a:pPr>
              <a:defRPr/>
            </a:pPr>
            <a:fld id="{B3DECD38-FFDC-B946-A4F7-DDE361C58630}" type="slidenum">
              <a:rPr lang="en-US" altLang="en-US" smtClean="0"/>
              <a:pPr>
                <a:defRPr/>
              </a:pPr>
              <a:t>17</a:t>
            </a:fld>
            <a:endParaRPr lang="en-US" altLang="en-US"/>
          </a:p>
        </p:txBody>
      </p:sp>
    </p:spTree>
    <p:extLst>
      <p:ext uri="{BB962C8B-B14F-4D97-AF65-F5344CB8AC3E}">
        <p14:creationId xmlns:p14="http://schemas.microsoft.com/office/powerpoint/2010/main" val="23651520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F831A-D787-4658-9C82-295B2B408F8B}"/>
              </a:ext>
            </a:extLst>
          </p:cNvPr>
          <p:cNvSpPr>
            <a:spLocks noGrp="1"/>
          </p:cNvSpPr>
          <p:nvPr>
            <p:ph type="title"/>
          </p:nvPr>
        </p:nvSpPr>
        <p:spPr>
          <a:xfrm>
            <a:off x="1277650" y="365125"/>
            <a:ext cx="10046043" cy="706591"/>
          </a:xfrm>
        </p:spPr>
        <p:txBody>
          <a:bodyPr/>
          <a:lstStyle/>
          <a:p>
            <a:pPr algn="ctr"/>
            <a:r>
              <a:rPr lang="en-US" b="1" dirty="0"/>
              <a:t>Diversity Equity and Inclusion Alignment </a:t>
            </a:r>
          </a:p>
        </p:txBody>
      </p:sp>
      <p:sp>
        <p:nvSpPr>
          <p:cNvPr id="3" name="Content Placeholder 2">
            <a:extLst>
              <a:ext uri="{FF2B5EF4-FFF2-40B4-BE49-F238E27FC236}">
                <a16:creationId xmlns:a16="http://schemas.microsoft.com/office/drawing/2014/main" id="{DD7E232E-1955-4CD8-9560-5A9D195C1F44}"/>
              </a:ext>
            </a:extLst>
          </p:cNvPr>
          <p:cNvSpPr>
            <a:spLocks noGrp="1"/>
          </p:cNvSpPr>
          <p:nvPr>
            <p:ph sz="half" idx="1"/>
          </p:nvPr>
        </p:nvSpPr>
        <p:spPr>
          <a:xfrm>
            <a:off x="1277650" y="1248697"/>
            <a:ext cx="10058400" cy="5472777"/>
          </a:xfrm>
        </p:spPr>
        <p:txBody>
          <a:bodyPr/>
          <a:lstStyle/>
          <a:p>
            <a:pPr marL="0" indent="0" rtl="0">
              <a:spcBef>
                <a:spcPts val="1200"/>
              </a:spcBef>
              <a:spcAft>
                <a:spcPts val="0"/>
              </a:spcAft>
              <a:buNone/>
            </a:pPr>
            <a:r>
              <a:rPr lang="en-US" sz="1600" b="1" dirty="0"/>
              <a:t>Institutional Diversity Strategies: </a:t>
            </a:r>
          </a:p>
          <a:p>
            <a:pPr marL="0" indent="0" rtl="0">
              <a:spcBef>
                <a:spcPts val="1200"/>
              </a:spcBef>
              <a:spcAft>
                <a:spcPts val="0"/>
              </a:spcAft>
              <a:buNone/>
            </a:pPr>
            <a:r>
              <a:rPr lang="en-US" sz="1200" i="1" dirty="0"/>
              <a:t>Vision for Success Commitment 2: Always design and decide with the student in mind</a:t>
            </a:r>
            <a:endParaRPr lang="en-US" sz="1600" i="1" dirty="0"/>
          </a:p>
          <a:p>
            <a:pPr marL="0" indent="0" rtl="0">
              <a:spcBef>
                <a:spcPts val="1200"/>
              </a:spcBef>
              <a:spcAft>
                <a:spcPts val="0"/>
              </a:spcAft>
              <a:buNone/>
            </a:pPr>
            <a:r>
              <a:rPr lang="en-US" sz="1600" b="0" dirty="0">
                <a:effectLst/>
              </a:rPr>
              <a:t>	</a:t>
            </a:r>
            <a:r>
              <a:rPr lang="en-US" sz="1200" dirty="0"/>
              <a:t>Strategy C: Develop culturally responsive faculty and staff (classified and administrators) recruitment strategies</a:t>
            </a:r>
          </a:p>
          <a:p>
            <a:pPr marL="0" indent="0" rtl="0">
              <a:spcBef>
                <a:spcPts val="1200"/>
              </a:spcBef>
              <a:spcAft>
                <a:spcPts val="0"/>
              </a:spcAft>
              <a:buNone/>
            </a:pPr>
            <a:r>
              <a:rPr lang="en-US" sz="1200" i="1" dirty="0"/>
              <a:t>Vision for Success Commitment 5: Take ownership of goals and performance</a:t>
            </a:r>
          </a:p>
          <a:p>
            <a:pPr marL="0" indent="0" rtl="0">
              <a:spcBef>
                <a:spcPts val="1200"/>
              </a:spcBef>
              <a:spcAft>
                <a:spcPts val="0"/>
              </a:spcAft>
              <a:buNone/>
            </a:pPr>
            <a:r>
              <a:rPr lang="en-US" sz="1200" dirty="0"/>
              <a:t>	Strategy C: Implement innovative hiring and outreach practices focused on diversity such as advertising faculty openings in websites, 	publications, professional associations in specific disciplines, and other groups targeted towards underrepresented academic 	communities.</a:t>
            </a:r>
          </a:p>
          <a:p>
            <a:pPr marL="0" indent="0" rtl="0">
              <a:spcBef>
                <a:spcPts val="1200"/>
              </a:spcBef>
              <a:spcAft>
                <a:spcPts val="0"/>
              </a:spcAft>
              <a:buNone/>
            </a:pPr>
            <a:r>
              <a:rPr lang="en-US" sz="1200" i="1" dirty="0"/>
              <a:t>Vision for Success Commitment 6: Enable action and thoughtful innovation</a:t>
            </a:r>
          </a:p>
          <a:p>
            <a:pPr marL="0" indent="0" rtl="0">
              <a:spcBef>
                <a:spcPts val="1200"/>
              </a:spcBef>
              <a:spcAft>
                <a:spcPts val="0"/>
              </a:spcAft>
              <a:buNone/>
            </a:pPr>
            <a:r>
              <a:rPr lang="en-US" sz="1200" b="0" dirty="0">
                <a:effectLst/>
              </a:rPr>
              <a:t>	</a:t>
            </a:r>
            <a:r>
              <a:rPr lang="en-US" sz="1200" dirty="0"/>
              <a:t>Strategy A: Revise procedures that address diversity, equity, and inclusion to reduce bias in the hiring process. Ensure every step of the hiring process relates to Minimum Qualifications.</a:t>
            </a:r>
          </a:p>
          <a:p>
            <a:pPr marL="0" indent="0" rtl="0">
              <a:spcBef>
                <a:spcPts val="1200"/>
              </a:spcBef>
              <a:spcAft>
                <a:spcPts val="0"/>
              </a:spcAft>
              <a:buNone/>
            </a:pPr>
            <a:endParaRPr lang="en-US" sz="1400" b="1" dirty="0"/>
          </a:p>
          <a:p>
            <a:pPr marL="0" indent="0" rtl="0">
              <a:spcBef>
                <a:spcPts val="1200"/>
              </a:spcBef>
              <a:spcAft>
                <a:spcPts val="0"/>
              </a:spcAft>
              <a:buNone/>
            </a:pPr>
            <a:r>
              <a:rPr lang="en-US" sz="1600" b="1" dirty="0"/>
              <a:t>Individual Diversity Strategies: </a:t>
            </a:r>
          </a:p>
          <a:p>
            <a:pPr marL="0" indent="0" rtl="0">
              <a:spcBef>
                <a:spcPts val="1200"/>
              </a:spcBef>
              <a:spcAft>
                <a:spcPts val="0"/>
              </a:spcAft>
              <a:buNone/>
            </a:pPr>
            <a:r>
              <a:rPr lang="en-US" sz="1200" i="1" dirty="0"/>
              <a:t>Vision for Success Commitment 3: Pair high expectations with high support</a:t>
            </a:r>
          </a:p>
          <a:p>
            <a:pPr marL="0" indent="0" rtl="0">
              <a:spcBef>
                <a:spcPts val="1200"/>
              </a:spcBef>
              <a:spcAft>
                <a:spcPts val="0"/>
              </a:spcAft>
              <a:buNone/>
            </a:pPr>
            <a:r>
              <a:rPr lang="en-US" sz="1200" b="1" dirty="0">
                <a:effectLst/>
              </a:rPr>
              <a:t>	</a:t>
            </a:r>
            <a:r>
              <a:rPr lang="en-US" sz="1200" dirty="0"/>
              <a:t>Strategy A: Establish pipeline programs to diversify the faculty applicant pools.</a:t>
            </a:r>
          </a:p>
          <a:p>
            <a:pPr marL="0" indent="0" rtl="0">
              <a:spcBef>
                <a:spcPts val="1200"/>
              </a:spcBef>
              <a:spcAft>
                <a:spcPts val="0"/>
              </a:spcAft>
              <a:buNone/>
            </a:pPr>
            <a:r>
              <a:rPr lang="en-US" sz="1200" b="1" dirty="0">
                <a:effectLst/>
              </a:rPr>
              <a:t>	</a:t>
            </a:r>
            <a:r>
              <a:rPr lang="en-US" sz="1200" dirty="0"/>
              <a:t>Strategy B: Provide faculty and staff (classified and administrators) mentoring opportunities at colleges.</a:t>
            </a:r>
            <a:endParaRPr lang="en-US" sz="1600" b="1" dirty="0">
              <a:effectLst/>
            </a:endParaRPr>
          </a:p>
          <a:p>
            <a:pPr marL="0" indent="0" rtl="0">
              <a:spcBef>
                <a:spcPts val="1200"/>
              </a:spcBef>
              <a:spcAft>
                <a:spcPts val="0"/>
              </a:spcAft>
              <a:buNone/>
            </a:pPr>
            <a:br>
              <a:rPr lang="en-US" b="0" dirty="0">
                <a:effectLst/>
              </a:rPr>
            </a:br>
            <a:br>
              <a:rPr lang="en-US" dirty="0"/>
            </a:br>
            <a:endParaRPr lang="en-US" dirty="0"/>
          </a:p>
        </p:txBody>
      </p:sp>
      <p:sp>
        <p:nvSpPr>
          <p:cNvPr id="4" name="Slide Number Placeholder 3">
            <a:extLst>
              <a:ext uri="{FF2B5EF4-FFF2-40B4-BE49-F238E27FC236}">
                <a16:creationId xmlns:a16="http://schemas.microsoft.com/office/drawing/2014/main" id="{2BA815E2-B510-487D-83CF-D0C6EE313AC3}"/>
              </a:ext>
            </a:extLst>
          </p:cNvPr>
          <p:cNvSpPr>
            <a:spLocks noGrp="1"/>
          </p:cNvSpPr>
          <p:nvPr>
            <p:ph type="sldNum" sz="quarter" idx="10"/>
          </p:nvPr>
        </p:nvSpPr>
        <p:spPr/>
        <p:txBody>
          <a:bodyPr/>
          <a:lstStyle/>
          <a:p>
            <a:pPr>
              <a:defRPr/>
            </a:pPr>
            <a:fld id="{B3DECD38-FFDC-B946-A4F7-DDE361C58630}" type="slidenum">
              <a:rPr lang="en-US" altLang="en-US" smtClean="0"/>
              <a:pPr>
                <a:defRPr/>
              </a:pPr>
              <a:t>18</a:t>
            </a:fld>
            <a:endParaRPr lang="en-US" altLang="en-US"/>
          </a:p>
        </p:txBody>
      </p:sp>
    </p:spTree>
    <p:extLst>
      <p:ext uri="{BB962C8B-B14F-4D97-AF65-F5344CB8AC3E}">
        <p14:creationId xmlns:p14="http://schemas.microsoft.com/office/powerpoint/2010/main" val="38812928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F36D7-A2A3-4535-92BA-EAF0041E3CF9}"/>
              </a:ext>
            </a:extLst>
          </p:cNvPr>
          <p:cNvSpPr>
            <a:spLocks noGrp="1"/>
          </p:cNvSpPr>
          <p:nvPr>
            <p:ph type="title"/>
          </p:nvPr>
        </p:nvSpPr>
        <p:spPr>
          <a:xfrm>
            <a:off x="1277650" y="242221"/>
            <a:ext cx="10046043" cy="795081"/>
          </a:xfrm>
        </p:spPr>
        <p:txBody>
          <a:bodyPr/>
          <a:lstStyle/>
          <a:p>
            <a:pPr algn="ctr"/>
            <a:r>
              <a:rPr lang="en-US" b="1" dirty="0"/>
              <a:t>CCC Student Ethnic Demographic </a:t>
            </a:r>
          </a:p>
        </p:txBody>
      </p:sp>
      <p:sp>
        <p:nvSpPr>
          <p:cNvPr id="4" name="Slide Number Placeholder 3">
            <a:extLst>
              <a:ext uri="{FF2B5EF4-FFF2-40B4-BE49-F238E27FC236}">
                <a16:creationId xmlns:a16="http://schemas.microsoft.com/office/drawing/2014/main" id="{644E1C4A-F491-4691-8CFB-34779410158A}"/>
              </a:ext>
            </a:extLst>
          </p:cNvPr>
          <p:cNvSpPr>
            <a:spLocks noGrp="1"/>
          </p:cNvSpPr>
          <p:nvPr>
            <p:ph type="sldNum" sz="quarter" idx="10"/>
          </p:nvPr>
        </p:nvSpPr>
        <p:spPr/>
        <p:txBody>
          <a:bodyPr/>
          <a:lstStyle/>
          <a:p>
            <a:pPr>
              <a:defRPr/>
            </a:pPr>
            <a:fld id="{B3DECD38-FFDC-B946-A4F7-DDE361C58630}" type="slidenum">
              <a:rPr lang="en-US" altLang="en-US" smtClean="0"/>
              <a:pPr>
                <a:defRPr/>
              </a:pPr>
              <a:t>19</a:t>
            </a:fld>
            <a:endParaRPr lang="en-US" altLang="en-US"/>
          </a:p>
        </p:txBody>
      </p:sp>
      <p:pic>
        <p:nvPicPr>
          <p:cNvPr id="4098" name="Picture 2">
            <a:extLst>
              <a:ext uri="{FF2B5EF4-FFF2-40B4-BE49-F238E27FC236}">
                <a16:creationId xmlns:a16="http://schemas.microsoft.com/office/drawing/2014/main" id="{8AB7F59D-A02B-4AFB-8D99-65EA606F5739}"/>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277650" y="1160206"/>
            <a:ext cx="9854543" cy="5058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3417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FCF8-11A8-4254-B726-F1287B9A3B91}"/>
              </a:ext>
            </a:extLst>
          </p:cNvPr>
          <p:cNvSpPr>
            <a:spLocks noGrp="1"/>
          </p:cNvSpPr>
          <p:nvPr>
            <p:ph type="title"/>
          </p:nvPr>
        </p:nvSpPr>
        <p:spPr>
          <a:xfrm>
            <a:off x="1277650" y="365126"/>
            <a:ext cx="10046043" cy="814746"/>
          </a:xfrm>
        </p:spPr>
        <p:txBody>
          <a:bodyPr>
            <a:normAutofit/>
          </a:bodyPr>
          <a:lstStyle/>
          <a:p>
            <a:pPr algn="ctr"/>
            <a:r>
              <a:rPr lang="en-US" b="1" dirty="0"/>
              <a:t>Historically Black College and Universities</a:t>
            </a:r>
          </a:p>
        </p:txBody>
      </p:sp>
      <p:sp>
        <p:nvSpPr>
          <p:cNvPr id="4" name="Slide Number Placeholder 3">
            <a:extLst>
              <a:ext uri="{FF2B5EF4-FFF2-40B4-BE49-F238E27FC236}">
                <a16:creationId xmlns:a16="http://schemas.microsoft.com/office/drawing/2014/main" id="{F32DC129-238F-4522-AE54-67B1B97F41FA}"/>
              </a:ext>
            </a:extLst>
          </p:cNvPr>
          <p:cNvSpPr>
            <a:spLocks noGrp="1"/>
          </p:cNvSpPr>
          <p:nvPr>
            <p:ph type="sldNum" sz="quarter" idx="10"/>
          </p:nvPr>
        </p:nvSpPr>
        <p:spPr/>
        <p:txBody>
          <a:bodyPr/>
          <a:lstStyle/>
          <a:p>
            <a:pPr>
              <a:defRPr/>
            </a:pPr>
            <a:fld id="{B3DECD38-FFDC-B946-A4F7-DDE361C58630}" type="slidenum">
              <a:rPr lang="en-US" altLang="en-US" smtClean="0"/>
              <a:pPr>
                <a:defRPr/>
              </a:pPr>
              <a:t>2</a:t>
            </a:fld>
            <a:endParaRPr lang="en-US" altLang="en-US"/>
          </a:p>
        </p:txBody>
      </p:sp>
      <p:sp>
        <p:nvSpPr>
          <p:cNvPr id="5" name="Content Placeholder 2">
            <a:extLst>
              <a:ext uri="{FF2B5EF4-FFF2-40B4-BE49-F238E27FC236}">
                <a16:creationId xmlns:a16="http://schemas.microsoft.com/office/drawing/2014/main" id="{3D4979CE-5879-43EE-8BEF-946FE5B08468}"/>
              </a:ext>
            </a:extLst>
          </p:cNvPr>
          <p:cNvSpPr>
            <a:spLocks noGrp="1"/>
          </p:cNvSpPr>
          <p:nvPr>
            <p:ph sz="half" idx="1"/>
          </p:nvPr>
        </p:nvSpPr>
        <p:spPr>
          <a:xfrm>
            <a:off x="1277938" y="1563329"/>
            <a:ext cx="10058400" cy="4654909"/>
          </a:xfrm>
        </p:spPr>
        <p:txBody>
          <a:bodyPr>
            <a:normAutofit lnSpcReduction="10000"/>
          </a:bodyPr>
          <a:lstStyle/>
          <a:p>
            <a:pPr marL="0" indent="0">
              <a:buNone/>
            </a:pPr>
            <a:r>
              <a:rPr lang="en-US" sz="3200" b="0" i="0" dirty="0">
                <a:solidFill>
                  <a:srgbClr val="000000"/>
                </a:solidFill>
                <a:effectLst/>
                <a:latin typeface="Arial" panose="020B0604020202020204" pitchFamily="34" charset="0"/>
              </a:rPr>
              <a:t>Historically Black colleges and universities (HBCUs) are institutions that were established prior to 1964 with the principal mission of educating Black Americans. These institutions were founded and developed in an environment of legal segregation and, by providing access to higher education, they contributed substantially to the progress Black Americans made in improving their status.</a:t>
            </a:r>
          </a:p>
          <a:p>
            <a:endParaRPr lang="en-US" dirty="0">
              <a:solidFill>
                <a:srgbClr val="000000"/>
              </a:solidFill>
              <a:latin typeface="Arial" panose="020B0604020202020204" pitchFamily="34" charset="0"/>
            </a:endParaRPr>
          </a:p>
          <a:p>
            <a:pPr marL="0" indent="0">
              <a:buNone/>
            </a:pPr>
            <a:endParaRPr lang="en-US" sz="1000" dirty="0">
              <a:solidFill>
                <a:srgbClr val="000000"/>
              </a:solidFill>
              <a:latin typeface="Arial" panose="020B0604020202020204" pitchFamily="34" charset="0"/>
            </a:endParaRPr>
          </a:p>
          <a:p>
            <a:pPr marL="0" indent="0">
              <a:buNone/>
            </a:pPr>
            <a:endParaRPr lang="en-US" sz="1000" dirty="0">
              <a:solidFill>
                <a:srgbClr val="000000"/>
              </a:solidFill>
              <a:latin typeface="Arial" panose="020B0604020202020204" pitchFamily="34" charset="0"/>
            </a:endParaRPr>
          </a:p>
          <a:p>
            <a:pPr marL="0" indent="0">
              <a:buNone/>
            </a:pPr>
            <a:r>
              <a:rPr lang="en-US" sz="1000" dirty="0" err="1">
                <a:solidFill>
                  <a:srgbClr val="000000"/>
                </a:solidFill>
                <a:latin typeface="Arial" panose="020B0604020202020204" pitchFamily="34" charset="0"/>
              </a:rPr>
              <a:t>Soruce</a:t>
            </a:r>
            <a:r>
              <a:rPr lang="en-US" sz="1000" dirty="0">
                <a:solidFill>
                  <a:srgbClr val="000000"/>
                </a:solidFill>
                <a:latin typeface="Arial" panose="020B0604020202020204" pitchFamily="34" charset="0"/>
              </a:rPr>
              <a:t>: IES-National Center for Education Statistics</a:t>
            </a:r>
            <a:endParaRPr lang="en-US" sz="1000" dirty="0"/>
          </a:p>
        </p:txBody>
      </p:sp>
    </p:spTree>
    <p:extLst>
      <p:ext uri="{BB962C8B-B14F-4D97-AF65-F5344CB8AC3E}">
        <p14:creationId xmlns:p14="http://schemas.microsoft.com/office/powerpoint/2010/main" val="4064165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282D6-37EC-45B9-AE5E-0F374C545B80}"/>
              </a:ext>
            </a:extLst>
          </p:cNvPr>
          <p:cNvSpPr>
            <a:spLocks noGrp="1"/>
          </p:cNvSpPr>
          <p:nvPr>
            <p:ph type="title"/>
          </p:nvPr>
        </p:nvSpPr>
        <p:spPr>
          <a:xfrm>
            <a:off x="1277650" y="196850"/>
            <a:ext cx="10046043" cy="785249"/>
          </a:xfrm>
        </p:spPr>
        <p:txBody>
          <a:bodyPr/>
          <a:lstStyle/>
          <a:p>
            <a:pPr algn="ctr"/>
            <a:r>
              <a:rPr lang="en-US" b="1" dirty="0"/>
              <a:t>CCC Faculty Demographic</a:t>
            </a:r>
          </a:p>
        </p:txBody>
      </p:sp>
      <p:sp>
        <p:nvSpPr>
          <p:cNvPr id="4" name="Slide Number Placeholder 3">
            <a:extLst>
              <a:ext uri="{FF2B5EF4-FFF2-40B4-BE49-F238E27FC236}">
                <a16:creationId xmlns:a16="http://schemas.microsoft.com/office/drawing/2014/main" id="{93C1A4F8-1254-4A74-BB0B-789CEEE1F73C}"/>
              </a:ext>
            </a:extLst>
          </p:cNvPr>
          <p:cNvSpPr>
            <a:spLocks noGrp="1"/>
          </p:cNvSpPr>
          <p:nvPr>
            <p:ph type="sldNum" sz="quarter" idx="10"/>
          </p:nvPr>
        </p:nvSpPr>
        <p:spPr/>
        <p:txBody>
          <a:bodyPr/>
          <a:lstStyle/>
          <a:p>
            <a:pPr>
              <a:defRPr/>
            </a:pPr>
            <a:fld id="{B3DECD38-FFDC-B946-A4F7-DDE361C58630}" type="slidenum">
              <a:rPr lang="en-US" altLang="en-US" smtClean="0"/>
              <a:pPr>
                <a:defRPr/>
              </a:pPr>
              <a:t>20</a:t>
            </a:fld>
            <a:endParaRPr lang="en-US" altLang="en-US"/>
          </a:p>
        </p:txBody>
      </p:sp>
      <p:pic>
        <p:nvPicPr>
          <p:cNvPr id="3074" name="Picture 2">
            <a:extLst>
              <a:ext uri="{FF2B5EF4-FFF2-40B4-BE49-F238E27FC236}">
                <a16:creationId xmlns:a16="http://schemas.microsoft.com/office/drawing/2014/main" id="{66E3B44A-73C3-4525-8DD4-C51AE11BB8C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429771" y="1229032"/>
            <a:ext cx="9503700" cy="5263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47355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8CBC-8800-4835-A4BF-EA928C412795}"/>
              </a:ext>
            </a:extLst>
          </p:cNvPr>
          <p:cNvSpPr>
            <a:spLocks noGrp="1"/>
          </p:cNvSpPr>
          <p:nvPr>
            <p:ph type="title"/>
          </p:nvPr>
        </p:nvSpPr>
        <p:spPr>
          <a:xfrm>
            <a:off x="1277650" y="365125"/>
            <a:ext cx="10046043" cy="785249"/>
          </a:xfrm>
        </p:spPr>
        <p:txBody>
          <a:bodyPr>
            <a:normAutofit/>
          </a:bodyPr>
          <a:lstStyle/>
          <a:p>
            <a:r>
              <a:rPr lang="en-US" sz="3200" b="1" dirty="0"/>
              <a:t>CCC Faculty Development Pipelines Across the State</a:t>
            </a:r>
          </a:p>
        </p:txBody>
      </p:sp>
      <p:sp>
        <p:nvSpPr>
          <p:cNvPr id="3" name="Content Placeholder 2">
            <a:extLst>
              <a:ext uri="{FF2B5EF4-FFF2-40B4-BE49-F238E27FC236}">
                <a16:creationId xmlns:a16="http://schemas.microsoft.com/office/drawing/2014/main" id="{BDEB4C0A-9663-4695-956C-77240AEAFF0F}"/>
              </a:ext>
            </a:extLst>
          </p:cNvPr>
          <p:cNvSpPr>
            <a:spLocks noGrp="1"/>
          </p:cNvSpPr>
          <p:nvPr>
            <p:ph sz="half" idx="1"/>
          </p:nvPr>
        </p:nvSpPr>
        <p:spPr>
          <a:xfrm>
            <a:off x="1277650" y="1751473"/>
            <a:ext cx="10412905" cy="4970002"/>
          </a:xfrm>
        </p:spPr>
        <p:txBody>
          <a:bodyPr/>
          <a:lstStyle/>
          <a:p>
            <a:pPr rtl="0">
              <a:spcBef>
                <a:spcPts val="1600"/>
              </a:spcBef>
              <a:spcAft>
                <a:spcPts val="0"/>
              </a:spcAft>
            </a:pPr>
            <a:r>
              <a:rPr lang="en-US" sz="2200" b="1" i="0" u="none" strike="noStrike" dirty="0">
                <a:solidFill>
                  <a:srgbClr val="233A44"/>
                </a:solidFill>
                <a:effectLst/>
                <a:latin typeface="Arial" panose="020B0604020202020204" pitchFamily="34" charset="0"/>
                <a:cs typeface="Arial" panose="020B0604020202020204" pitchFamily="34" charset="0"/>
              </a:rPr>
              <a:t>Project Match (Los Angeles Community College District) </a:t>
            </a:r>
            <a:endParaRPr lang="en-US" sz="2200" b="0" dirty="0">
              <a:effectLst/>
              <a:latin typeface="Arial" panose="020B0604020202020204" pitchFamily="34" charset="0"/>
              <a:cs typeface="Arial" panose="020B0604020202020204" pitchFamily="34" charset="0"/>
            </a:endParaRPr>
          </a:p>
          <a:p>
            <a:pPr rtl="0">
              <a:spcBef>
                <a:spcPts val="1600"/>
              </a:spcBef>
              <a:spcAft>
                <a:spcPts val="0"/>
              </a:spcAft>
            </a:pPr>
            <a:r>
              <a:rPr lang="en-US" sz="2200" b="1" i="0" u="none" strike="noStrike" dirty="0">
                <a:solidFill>
                  <a:srgbClr val="233A44"/>
                </a:solidFill>
                <a:effectLst/>
                <a:latin typeface="Arial" panose="020B0604020202020204" pitchFamily="34" charset="0"/>
                <a:cs typeface="Arial" panose="020B0604020202020204" pitchFamily="34" charset="0"/>
              </a:rPr>
              <a:t>Faculty Diversity Internship  (Peralta Community College District)</a:t>
            </a:r>
            <a:endParaRPr lang="en-US" sz="2200" b="0" dirty="0">
              <a:effectLst/>
              <a:latin typeface="Arial" panose="020B0604020202020204" pitchFamily="34" charset="0"/>
              <a:cs typeface="Arial" panose="020B0604020202020204" pitchFamily="34" charset="0"/>
            </a:endParaRPr>
          </a:p>
          <a:p>
            <a:pPr rtl="0">
              <a:spcBef>
                <a:spcPts val="1600"/>
              </a:spcBef>
              <a:spcAft>
                <a:spcPts val="0"/>
              </a:spcAft>
            </a:pPr>
            <a:r>
              <a:rPr lang="en-US" sz="2200" b="1" i="0" u="none" strike="noStrike" dirty="0">
                <a:solidFill>
                  <a:srgbClr val="233A44"/>
                </a:solidFill>
                <a:effectLst/>
                <a:latin typeface="Arial" panose="020B0604020202020204" pitchFamily="34" charset="0"/>
                <a:cs typeface="Arial" panose="020B0604020202020204" pitchFamily="34" charset="0"/>
              </a:rPr>
              <a:t>Faculty Diversity Internship (Los Rios Community College District)</a:t>
            </a:r>
            <a:endParaRPr lang="en-US" sz="2200" b="0" dirty="0">
              <a:effectLst/>
              <a:latin typeface="Arial" panose="020B0604020202020204" pitchFamily="34" charset="0"/>
              <a:cs typeface="Arial" panose="020B0604020202020204" pitchFamily="34" charset="0"/>
            </a:endParaRPr>
          </a:p>
          <a:p>
            <a:pPr rtl="0">
              <a:spcBef>
                <a:spcPts val="1600"/>
              </a:spcBef>
              <a:spcAft>
                <a:spcPts val="0"/>
              </a:spcAft>
            </a:pPr>
            <a:r>
              <a:rPr lang="en-US" sz="2200" b="1" i="0" u="none" strike="noStrike" dirty="0">
                <a:solidFill>
                  <a:srgbClr val="233A44"/>
                </a:solidFill>
                <a:effectLst/>
                <a:latin typeface="Arial" panose="020B0604020202020204" pitchFamily="34" charset="0"/>
                <a:cs typeface="Arial" panose="020B0604020202020204" pitchFamily="34" charset="0"/>
              </a:rPr>
              <a:t>Tech Exchange (“Howard West” Howard Univ. &amp; Google, Inc.)</a:t>
            </a:r>
            <a:endParaRPr lang="en-US" sz="2200" b="0" dirty="0">
              <a:effectLst/>
              <a:latin typeface="Arial" panose="020B0604020202020204" pitchFamily="34" charset="0"/>
              <a:cs typeface="Arial" panose="020B0604020202020204" pitchFamily="34" charset="0"/>
            </a:endParaRPr>
          </a:p>
          <a:p>
            <a:pPr rtl="0">
              <a:spcBef>
                <a:spcPts val="1600"/>
              </a:spcBef>
              <a:spcAft>
                <a:spcPts val="0"/>
              </a:spcAft>
            </a:pPr>
            <a:r>
              <a:rPr lang="en-US" sz="2200" b="1" i="0" u="none" strike="noStrike" dirty="0">
                <a:solidFill>
                  <a:srgbClr val="233A44"/>
                </a:solidFill>
                <a:effectLst/>
                <a:latin typeface="Arial" panose="020B0604020202020204" pitchFamily="34" charset="0"/>
                <a:cs typeface="Arial" panose="020B0604020202020204" pitchFamily="34" charset="0"/>
              </a:rPr>
              <a:t>Preparing Future Professors (PFP Program) Stanford Univ.</a:t>
            </a:r>
            <a:endParaRPr lang="en-US" sz="2200" b="0" dirty="0">
              <a:effectLst/>
              <a:latin typeface="Arial" panose="020B0604020202020204" pitchFamily="34" charset="0"/>
              <a:cs typeface="Arial" panose="020B0604020202020204" pitchFamily="34" charset="0"/>
            </a:endParaRPr>
          </a:p>
          <a:p>
            <a:pPr rtl="0">
              <a:spcBef>
                <a:spcPts val="1600"/>
              </a:spcBef>
              <a:spcAft>
                <a:spcPts val="0"/>
              </a:spcAft>
            </a:pPr>
            <a:r>
              <a:rPr lang="en-US" sz="2200" b="1" i="0" u="none" strike="noStrike" dirty="0">
                <a:solidFill>
                  <a:srgbClr val="233A44"/>
                </a:solidFill>
                <a:effectLst/>
                <a:latin typeface="Arial" panose="020B0604020202020204" pitchFamily="34" charset="0"/>
                <a:cs typeface="Arial" panose="020B0604020202020204" pitchFamily="34" charset="0"/>
              </a:rPr>
              <a:t>Rise Program San Jose Unified School District &amp; San Jose State University</a:t>
            </a:r>
            <a:endParaRPr lang="en-US" sz="2200" b="0" dirty="0">
              <a:effectLst/>
              <a:latin typeface="Arial" panose="020B0604020202020204" pitchFamily="34" charset="0"/>
              <a:cs typeface="Arial" panose="020B0604020202020204" pitchFamily="34" charset="0"/>
            </a:endParaRPr>
          </a:p>
          <a:p>
            <a:pPr rtl="0">
              <a:spcBef>
                <a:spcPts val="1600"/>
              </a:spcBef>
              <a:spcAft>
                <a:spcPts val="1600"/>
              </a:spcAft>
            </a:pPr>
            <a:r>
              <a:rPr lang="en-US" sz="2200" b="1" i="1" u="none" strike="noStrike" dirty="0">
                <a:solidFill>
                  <a:srgbClr val="233A44"/>
                </a:solidFill>
                <a:effectLst/>
                <a:latin typeface="Arial" panose="020B0604020202020204" pitchFamily="34" charset="0"/>
                <a:cs typeface="Arial" panose="020B0604020202020204" pitchFamily="34" charset="0"/>
              </a:rPr>
              <a:t>2020-2021 California Community Colleges &amp; HBCUs?</a:t>
            </a:r>
            <a:endParaRPr lang="en-US" sz="2200" b="0" dirty="0">
              <a:effectLst/>
              <a:latin typeface="Arial" panose="020B0604020202020204" pitchFamily="34" charset="0"/>
              <a:cs typeface="Arial" panose="020B0604020202020204" pitchFamily="34" charset="0"/>
            </a:endParaRPr>
          </a:p>
          <a:p>
            <a:pPr marL="0" indent="0">
              <a:buNone/>
            </a:pPr>
            <a:br>
              <a:rPr lang="en-US" dirty="0"/>
            </a:br>
            <a:endParaRPr lang="en-US" dirty="0"/>
          </a:p>
        </p:txBody>
      </p:sp>
      <p:sp>
        <p:nvSpPr>
          <p:cNvPr id="4" name="Slide Number Placeholder 3">
            <a:extLst>
              <a:ext uri="{FF2B5EF4-FFF2-40B4-BE49-F238E27FC236}">
                <a16:creationId xmlns:a16="http://schemas.microsoft.com/office/drawing/2014/main" id="{84CD741C-E113-465F-9DE5-5B1DFE7A915C}"/>
              </a:ext>
            </a:extLst>
          </p:cNvPr>
          <p:cNvSpPr>
            <a:spLocks noGrp="1"/>
          </p:cNvSpPr>
          <p:nvPr>
            <p:ph type="sldNum" sz="quarter" idx="10"/>
          </p:nvPr>
        </p:nvSpPr>
        <p:spPr/>
        <p:txBody>
          <a:bodyPr/>
          <a:lstStyle/>
          <a:p>
            <a:pPr>
              <a:defRPr/>
            </a:pPr>
            <a:fld id="{B3DECD38-FFDC-B946-A4F7-DDE361C58630}" type="slidenum">
              <a:rPr lang="en-US" altLang="en-US" smtClean="0"/>
              <a:pPr>
                <a:defRPr/>
              </a:pPr>
              <a:t>21</a:t>
            </a:fld>
            <a:endParaRPr lang="en-US" altLang="en-US"/>
          </a:p>
        </p:txBody>
      </p:sp>
    </p:spTree>
    <p:extLst>
      <p:ext uri="{BB962C8B-B14F-4D97-AF65-F5344CB8AC3E}">
        <p14:creationId xmlns:p14="http://schemas.microsoft.com/office/powerpoint/2010/main" val="7510706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F9C5F-4483-4438-9702-9DED3905E06C}"/>
              </a:ext>
            </a:extLst>
          </p:cNvPr>
          <p:cNvSpPr>
            <a:spLocks noGrp="1"/>
          </p:cNvSpPr>
          <p:nvPr>
            <p:ph type="title"/>
          </p:nvPr>
        </p:nvSpPr>
        <p:spPr>
          <a:xfrm>
            <a:off x="1277650" y="365126"/>
            <a:ext cx="10046043" cy="883572"/>
          </a:xfrm>
        </p:spPr>
        <p:txBody>
          <a:bodyPr/>
          <a:lstStyle/>
          <a:p>
            <a:pPr algn="ctr"/>
            <a:r>
              <a:rPr lang="en-US" b="1" i="1" dirty="0"/>
              <a:t>Pipelines2Possibilities</a:t>
            </a:r>
            <a:r>
              <a:rPr lang="en-US" b="1" dirty="0"/>
              <a:t> Program</a:t>
            </a:r>
          </a:p>
        </p:txBody>
      </p:sp>
      <p:sp>
        <p:nvSpPr>
          <p:cNvPr id="3" name="Content Placeholder 2">
            <a:extLst>
              <a:ext uri="{FF2B5EF4-FFF2-40B4-BE49-F238E27FC236}">
                <a16:creationId xmlns:a16="http://schemas.microsoft.com/office/drawing/2014/main" id="{44F8C452-D038-4FBF-AD95-FEF099BA3FDD}"/>
              </a:ext>
            </a:extLst>
          </p:cNvPr>
          <p:cNvSpPr>
            <a:spLocks noGrp="1"/>
          </p:cNvSpPr>
          <p:nvPr>
            <p:ph sz="half" idx="1"/>
          </p:nvPr>
        </p:nvSpPr>
        <p:spPr/>
        <p:txBody>
          <a:bodyPr/>
          <a:lstStyle/>
          <a:p>
            <a:pPr marL="0" indent="0">
              <a:buNone/>
            </a:pPr>
            <a:r>
              <a:rPr lang="en-US" sz="3200" dirty="0">
                <a:solidFill>
                  <a:srgbClr val="000000"/>
                </a:solidFill>
                <a:latin typeface="Arial" panose="020B0604020202020204" pitchFamily="34" charset="0"/>
                <a:cs typeface="Arial" panose="020B0604020202020204" pitchFamily="34" charset="0"/>
              </a:rPr>
              <a:t>The Pipelines to Possibilities Program (P2P) offers a</a:t>
            </a:r>
            <a:r>
              <a:rPr lang="en-US" sz="3200" b="1" dirty="0">
                <a:solidFill>
                  <a:srgbClr val="000000"/>
                </a:solidFill>
                <a:latin typeface="Arial" panose="020B0604020202020204" pitchFamily="34" charset="0"/>
                <a:cs typeface="Arial" panose="020B0604020202020204" pitchFamily="34" charset="0"/>
              </a:rPr>
              <a:t> HBCU graduate internship </a:t>
            </a:r>
            <a:r>
              <a:rPr lang="en-US" sz="3200" dirty="0">
                <a:solidFill>
                  <a:srgbClr val="000000"/>
                </a:solidFill>
                <a:latin typeface="Arial" panose="020B0604020202020204" pitchFamily="34" charset="0"/>
                <a:cs typeface="Arial" panose="020B0604020202020204" pitchFamily="34" charset="0"/>
              </a:rPr>
              <a:t>program designed to develop an intentional faculty pipeline within the California Community College Districts. </a:t>
            </a:r>
            <a:r>
              <a:rPr lang="en-US" sz="3200" b="1" dirty="0">
                <a:solidFill>
                  <a:srgbClr val="000000"/>
                </a:solidFill>
                <a:latin typeface="Arial" panose="020B0604020202020204" pitchFamily="34" charset="0"/>
                <a:cs typeface="Arial" panose="020B0604020202020204" pitchFamily="34" charset="0"/>
              </a:rPr>
              <a:t>Through proactive recruitment, hiring, and retention of diverse tenured faculty aimed to diminish equity gaps</a:t>
            </a:r>
            <a:r>
              <a:rPr lang="en-US" sz="3200" dirty="0">
                <a:solidFill>
                  <a:srgbClr val="000000"/>
                </a:solidFill>
                <a:latin typeface="Arial" panose="020B0604020202020204" pitchFamily="34" charset="0"/>
                <a:cs typeface="Arial" panose="020B0604020202020204" pitchFamily="34" charset="0"/>
              </a:rPr>
              <a:t>, the P2P program meets the needs of diverse student populations to improve student success. </a:t>
            </a:r>
          </a:p>
          <a:p>
            <a:endParaRPr lang="en-US" dirty="0"/>
          </a:p>
        </p:txBody>
      </p:sp>
      <p:sp>
        <p:nvSpPr>
          <p:cNvPr id="4" name="Slide Number Placeholder 3">
            <a:extLst>
              <a:ext uri="{FF2B5EF4-FFF2-40B4-BE49-F238E27FC236}">
                <a16:creationId xmlns:a16="http://schemas.microsoft.com/office/drawing/2014/main" id="{8F970206-43C4-4D90-B26C-339C094EC324}"/>
              </a:ext>
            </a:extLst>
          </p:cNvPr>
          <p:cNvSpPr>
            <a:spLocks noGrp="1"/>
          </p:cNvSpPr>
          <p:nvPr>
            <p:ph type="sldNum" sz="quarter" idx="10"/>
          </p:nvPr>
        </p:nvSpPr>
        <p:spPr/>
        <p:txBody>
          <a:bodyPr/>
          <a:lstStyle/>
          <a:p>
            <a:pPr>
              <a:defRPr/>
            </a:pPr>
            <a:fld id="{B3DECD38-FFDC-B946-A4F7-DDE361C58630}" type="slidenum">
              <a:rPr lang="en-US" altLang="en-US" smtClean="0"/>
              <a:pPr>
                <a:defRPr/>
              </a:pPr>
              <a:t>22</a:t>
            </a:fld>
            <a:endParaRPr lang="en-US" altLang="en-US"/>
          </a:p>
        </p:txBody>
      </p:sp>
    </p:spTree>
    <p:extLst>
      <p:ext uri="{BB962C8B-B14F-4D97-AF65-F5344CB8AC3E}">
        <p14:creationId xmlns:p14="http://schemas.microsoft.com/office/powerpoint/2010/main" val="3778452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36203-9417-49E7-8F23-F899645C04D0}"/>
              </a:ext>
            </a:extLst>
          </p:cNvPr>
          <p:cNvSpPr>
            <a:spLocks noGrp="1"/>
          </p:cNvSpPr>
          <p:nvPr>
            <p:ph type="title"/>
          </p:nvPr>
        </p:nvSpPr>
        <p:spPr>
          <a:xfrm>
            <a:off x="1277650" y="365126"/>
            <a:ext cx="10046043" cy="1031056"/>
          </a:xfrm>
        </p:spPr>
        <p:txBody>
          <a:bodyPr/>
          <a:lstStyle/>
          <a:p>
            <a:pPr algn="ctr"/>
            <a:r>
              <a:rPr lang="en-US" b="1" dirty="0"/>
              <a:t>P2P Program Goals </a:t>
            </a:r>
          </a:p>
        </p:txBody>
      </p:sp>
      <p:sp>
        <p:nvSpPr>
          <p:cNvPr id="3" name="Content Placeholder 2">
            <a:extLst>
              <a:ext uri="{FF2B5EF4-FFF2-40B4-BE49-F238E27FC236}">
                <a16:creationId xmlns:a16="http://schemas.microsoft.com/office/drawing/2014/main" id="{8D2BE3DA-524F-4FC5-9A14-3177F19CD85C}"/>
              </a:ext>
            </a:extLst>
          </p:cNvPr>
          <p:cNvSpPr>
            <a:spLocks noGrp="1"/>
          </p:cNvSpPr>
          <p:nvPr>
            <p:ph sz="half" idx="1"/>
          </p:nvPr>
        </p:nvSpPr>
        <p:spPr/>
        <p:txBody>
          <a:bodyPr/>
          <a:lstStyle/>
          <a:p>
            <a:pPr marL="0" indent="0" rtl="0">
              <a:spcBef>
                <a:spcPts val="0"/>
              </a:spcBef>
              <a:spcAft>
                <a:spcPts val="0"/>
              </a:spcAft>
              <a:buNone/>
            </a:pPr>
            <a:r>
              <a:rPr lang="en-US" sz="2000" b="0" i="0" u="none" strike="noStrike" dirty="0">
                <a:solidFill>
                  <a:srgbClr val="000000"/>
                </a:solidFill>
                <a:effectLst/>
                <a:latin typeface="Trebuchet MS" panose="020B0603020202020204" pitchFamily="34" charset="0"/>
              </a:rPr>
              <a:t>1.  </a:t>
            </a:r>
            <a:r>
              <a:rPr lang="en-US" sz="2000" b="0" i="0" u="none" strike="noStrike" dirty="0">
                <a:solidFill>
                  <a:srgbClr val="000000"/>
                </a:solidFill>
                <a:effectLst/>
                <a:latin typeface="Arial" panose="020B0604020202020204" pitchFamily="34" charset="0"/>
                <a:cs typeface="Arial" panose="020B0604020202020204" pitchFamily="34" charset="0"/>
              </a:rPr>
              <a:t>Prioritize the value and contributions that faculty of color impart to all students and    communities</a:t>
            </a:r>
            <a:endParaRPr lang="en-US" sz="2000" b="0" dirty="0">
              <a:effectLst/>
              <a:latin typeface="Arial" panose="020B0604020202020204" pitchFamily="34" charset="0"/>
              <a:cs typeface="Arial" panose="020B0604020202020204" pitchFamily="34" charset="0"/>
            </a:endParaRPr>
          </a:p>
          <a:p>
            <a:pPr marL="342900" indent="-342900" rtl="0">
              <a:spcBef>
                <a:spcPts val="1600"/>
              </a:spcBef>
              <a:spcAft>
                <a:spcPts val="0"/>
              </a:spcAft>
              <a:buAutoNum type="arabicPeriod" startAt="2"/>
            </a:pPr>
            <a:r>
              <a:rPr lang="en-US" sz="2000" b="0" i="0" u="none" strike="noStrike" dirty="0">
                <a:solidFill>
                  <a:srgbClr val="000000"/>
                </a:solidFill>
                <a:effectLst/>
                <a:latin typeface="Arial" panose="020B0604020202020204" pitchFamily="34" charset="0"/>
                <a:cs typeface="Arial" panose="020B0604020202020204" pitchFamily="34" charset="0"/>
              </a:rPr>
              <a:t>Establish proactive recruitment of a pipeline of diverse tenured faculty of color.</a:t>
            </a:r>
            <a:endParaRPr lang="en-US" sz="2000" dirty="0">
              <a:latin typeface="Arial" panose="020B0604020202020204" pitchFamily="34" charset="0"/>
              <a:cs typeface="Arial" panose="020B0604020202020204" pitchFamily="34" charset="0"/>
            </a:endParaRPr>
          </a:p>
          <a:p>
            <a:pPr marL="0" indent="0" rtl="0">
              <a:spcBef>
                <a:spcPts val="1600"/>
              </a:spcBef>
              <a:spcAft>
                <a:spcPts val="0"/>
              </a:spcAft>
              <a:buNone/>
            </a:pPr>
            <a:r>
              <a:rPr lang="en-US" sz="2000" b="0" i="0" u="none" strike="noStrike" dirty="0">
                <a:solidFill>
                  <a:srgbClr val="000000"/>
                </a:solidFill>
                <a:effectLst/>
                <a:latin typeface="Arial" panose="020B0604020202020204" pitchFamily="34" charset="0"/>
                <a:cs typeface="Arial" panose="020B0604020202020204" pitchFamily="34" charset="0"/>
              </a:rPr>
              <a:t>3.  Ensure guaranteed hiring of 15% tenured faculty of color within the CCC system.</a:t>
            </a:r>
            <a:endParaRPr lang="en-US" sz="2000" b="0" dirty="0">
              <a:effectLst/>
              <a:latin typeface="Arial" panose="020B0604020202020204" pitchFamily="34" charset="0"/>
              <a:cs typeface="Arial" panose="020B0604020202020204" pitchFamily="34" charset="0"/>
            </a:endParaRPr>
          </a:p>
          <a:p>
            <a:pPr marL="0" indent="0" rtl="0">
              <a:spcBef>
                <a:spcPts val="0"/>
              </a:spcBef>
              <a:spcAft>
                <a:spcPts val="0"/>
              </a:spcAft>
              <a:buNone/>
            </a:pPr>
            <a:endParaRPr lang="en-US" sz="2000" i="0" u="none" strike="noStrike" dirty="0">
              <a:solidFill>
                <a:srgbClr val="000000"/>
              </a:solidFill>
              <a:latin typeface="Arial" panose="020B0604020202020204" pitchFamily="34" charset="0"/>
              <a:cs typeface="Arial" panose="020B0604020202020204" pitchFamily="34" charset="0"/>
            </a:endParaRPr>
          </a:p>
          <a:p>
            <a:pPr marL="0" indent="0" rtl="0">
              <a:spcBef>
                <a:spcPts val="0"/>
              </a:spcBef>
              <a:spcAft>
                <a:spcPts val="0"/>
              </a:spcAft>
              <a:buNone/>
            </a:pPr>
            <a:r>
              <a:rPr lang="en-US" sz="2000" b="0" i="0" u="none" strike="noStrike" dirty="0">
                <a:solidFill>
                  <a:srgbClr val="000000"/>
                </a:solidFill>
                <a:effectLst/>
                <a:latin typeface="Arial" panose="020B0604020202020204" pitchFamily="34" charset="0"/>
                <a:cs typeface="Arial" panose="020B0604020202020204" pitchFamily="34" charset="0"/>
              </a:rPr>
              <a:t>4.  Retain a pipeline of qualified faculty of color within the CCC system.</a:t>
            </a:r>
            <a:endParaRPr lang="en-US" sz="2000" b="0" dirty="0">
              <a:effectLst/>
              <a:latin typeface="Arial" panose="020B0604020202020204" pitchFamily="34" charset="0"/>
              <a:cs typeface="Arial" panose="020B0604020202020204" pitchFamily="34" charset="0"/>
            </a:endParaRPr>
          </a:p>
          <a:p>
            <a:pPr marL="0" indent="0" rtl="0">
              <a:spcBef>
                <a:spcPts val="0"/>
              </a:spcBef>
              <a:spcAft>
                <a:spcPts val="0"/>
              </a:spcAft>
              <a:buNone/>
            </a:pPr>
            <a:br>
              <a:rPr lang="en-US" sz="2000" b="0" dirty="0">
                <a:effectLst/>
                <a:latin typeface="Arial" panose="020B0604020202020204" pitchFamily="34" charset="0"/>
                <a:cs typeface="Arial" panose="020B0604020202020204" pitchFamily="34" charset="0"/>
              </a:rPr>
            </a:br>
            <a:r>
              <a:rPr lang="en-US" sz="2000" b="0" i="0" u="none" strike="noStrike" dirty="0">
                <a:solidFill>
                  <a:srgbClr val="000000"/>
                </a:solidFill>
                <a:effectLst/>
                <a:latin typeface="Arial" panose="020B0604020202020204" pitchFamily="34" charset="0"/>
                <a:cs typeface="Arial" panose="020B0604020202020204" pitchFamily="34" charset="0"/>
              </a:rPr>
              <a:t>5.  Prepare faculty of color with the knowledge, skills, and abilities to implement high-equity</a:t>
            </a:r>
          </a:p>
          <a:p>
            <a:pPr marL="0" indent="0" rtl="0">
              <a:spcBef>
                <a:spcPts val="0"/>
              </a:spcBef>
              <a:spcAft>
                <a:spcPts val="0"/>
              </a:spcAft>
              <a:buNone/>
            </a:pPr>
            <a:r>
              <a:rPr lang="en-US" sz="2000" b="0" i="0" u="none" strike="noStrike" dirty="0">
                <a:solidFill>
                  <a:srgbClr val="000000"/>
                </a:solidFill>
                <a:effectLst/>
                <a:latin typeface="Arial" panose="020B0604020202020204" pitchFamily="34" charset="0"/>
                <a:cs typeface="Arial" panose="020B0604020202020204" pitchFamily="34" charset="0"/>
              </a:rPr>
              <a:t>driven pedagogy and leadership to foster student success. </a:t>
            </a:r>
            <a:endParaRPr lang="en-US" sz="2000" b="0" dirty="0">
              <a:effectLst/>
              <a:latin typeface="Arial" panose="020B0604020202020204" pitchFamily="34" charset="0"/>
              <a:cs typeface="Arial" panose="020B0604020202020204" pitchFamily="34" charset="0"/>
            </a:endParaRPr>
          </a:p>
          <a:p>
            <a:pPr rtl="0">
              <a:spcBef>
                <a:spcPts val="1000"/>
              </a:spcBef>
              <a:spcAft>
                <a:spcPts val="0"/>
              </a:spcAft>
            </a:pPr>
            <a:br>
              <a:rPr lang="en-US" sz="1800" b="0" i="0" u="none" strike="noStrike" dirty="0">
                <a:solidFill>
                  <a:srgbClr val="FFFFFF"/>
                </a:solidFill>
                <a:effectLst/>
                <a:latin typeface="Trebuchet MS" panose="020B0603020202020204" pitchFamily="34" charset="0"/>
              </a:rPr>
            </a:br>
            <a:br>
              <a:rPr lang="en-US" sz="1800" b="0" i="0" u="none" strike="noStrike" dirty="0">
                <a:solidFill>
                  <a:srgbClr val="FFFFFF"/>
                </a:solidFill>
                <a:effectLst/>
                <a:latin typeface="Trebuchet MS" panose="020B0603020202020204" pitchFamily="34" charset="0"/>
              </a:rPr>
            </a:br>
            <a:endParaRPr lang="en-US" b="0" dirty="0">
              <a:effectLst/>
            </a:endParaRPr>
          </a:p>
          <a:p>
            <a:br>
              <a:rPr lang="en-US" dirty="0"/>
            </a:br>
            <a:endParaRPr lang="en-US" dirty="0"/>
          </a:p>
        </p:txBody>
      </p:sp>
      <p:sp>
        <p:nvSpPr>
          <p:cNvPr id="4" name="Slide Number Placeholder 3">
            <a:extLst>
              <a:ext uri="{FF2B5EF4-FFF2-40B4-BE49-F238E27FC236}">
                <a16:creationId xmlns:a16="http://schemas.microsoft.com/office/drawing/2014/main" id="{833FFBEE-A410-4976-A529-4C5F8B3F3873}"/>
              </a:ext>
            </a:extLst>
          </p:cNvPr>
          <p:cNvSpPr>
            <a:spLocks noGrp="1"/>
          </p:cNvSpPr>
          <p:nvPr>
            <p:ph type="sldNum" sz="quarter" idx="10"/>
          </p:nvPr>
        </p:nvSpPr>
        <p:spPr/>
        <p:txBody>
          <a:bodyPr/>
          <a:lstStyle/>
          <a:p>
            <a:pPr>
              <a:defRPr/>
            </a:pPr>
            <a:fld id="{B3DECD38-FFDC-B946-A4F7-DDE361C58630}" type="slidenum">
              <a:rPr lang="en-US" altLang="en-US" smtClean="0"/>
              <a:pPr>
                <a:defRPr/>
              </a:pPr>
              <a:t>23</a:t>
            </a:fld>
            <a:endParaRPr lang="en-US" altLang="en-US"/>
          </a:p>
        </p:txBody>
      </p:sp>
    </p:spTree>
    <p:extLst>
      <p:ext uri="{BB962C8B-B14F-4D97-AF65-F5344CB8AC3E}">
        <p14:creationId xmlns:p14="http://schemas.microsoft.com/office/powerpoint/2010/main" val="3042259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5387-E507-4665-9EAC-F7F1FD5B125D}"/>
              </a:ext>
            </a:extLst>
          </p:cNvPr>
          <p:cNvSpPr>
            <a:spLocks noGrp="1"/>
          </p:cNvSpPr>
          <p:nvPr>
            <p:ph type="title"/>
          </p:nvPr>
        </p:nvSpPr>
        <p:spPr>
          <a:xfrm>
            <a:off x="1277650" y="136525"/>
            <a:ext cx="10046043" cy="942564"/>
          </a:xfrm>
        </p:spPr>
        <p:txBody>
          <a:bodyPr/>
          <a:lstStyle/>
          <a:p>
            <a:pPr algn="ctr"/>
            <a:r>
              <a:rPr lang="en-US" b="1" dirty="0"/>
              <a:t>Spring 2021 Pilot Program Success</a:t>
            </a:r>
          </a:p>
        </p:txBody>
      </p:sp>
      <p:sp>
        <p:nvSpPr>
          <p:cNvPr id="3" name="Content Placeholder 2">
            <a:extLst>
              <a:ext uri="{FF2B5EF4-FFF2-40B4-BE49-F238E27FC236}">
                <a16:creationId xmlns:a16="http://schemas.microsoft.com/office/drawing/2014/main" id="{B3487493-A482-4672-AC28-8246A0E5BCDC}"/>
              </a:ext>
            </a:extLst>
          </p:cNvPr>
          <p:cNvSpPr>
            <a:spLocks noGrp="1"/>
          </p:cNvSpPr>
          <p:nvPr>
            <p:ph sz="half" idx="1"/>
          </p:nvPr>
        </p:nvSpPr>
        <p:spPr>
          <a:xfrm>
            <a:off x="1277650" y="1307691"/>
            <a:ext cx="10058400" cy="5413784"/>
          </a:xfrm>
        </p:spPr>
        <p:txBody>
          <a:bodyPr/>
          <a:lstStyle/>
          <a:p>
            <a:pPr fontAlgn="base">
              <a:buFont typeface="Arial" panose="020B0604020202020204" pitchFamily="34" charset="0"/>
              <a:buChar char="•"/>
            </a:pPr>
            <a:r>
              <a:rPr lang="en-US" sz="2000" b="1" dirty="0">
                <a:solidFill>
                  <a:schemeClr val="tx2"/>
                </a:solidFill>
                <a:latin typeface="Trebuchet MS" panose="020B0603020202020204" pitchFamily="34" charset="0"/>
              </a:rPr>
              <a:t>Successfully paired nine HBCU graduate interns with nine CCC faculty. </a:t>
            </a:r>
            <a:br>
              <a:rPr lang="en-US" sz="2000" b="1" dirty="0">
                <a:solidFill>
                  <a:schemeClr val="tx2"/>
                </a:solidFill>
                <a:latin typeface="Trebuchet MS" panose="020B0603020202020204" pitchFamily="34" charset="0"/>
              </a:rPr>
            </a:br>
            <a:r>
              <a:rPr lang="en-US" sz="2000" b="1" dirty="0">
                <a:solidFill>
                  <a:schemeClr val="tx2"/>
                </a:solidFill>
                <a:latin typeface="Trebuchet MS" panose="020B0603020202020204" pitchFamily="34" charset="0"/>
              </a:rPr>
              <a:t>CCCs  represented:</a:t>
            </a:r>
            <a:r>
              <a:rPr lang="en-US" sz="2000" dirty="0">
                <a:solidFill>
                  <a:schemeClr val="tx2"/>
                </a:solidFill>
                <a:latin typeface="Trebuchet MS" panose="020B0603020202020204" pitchFamily="34" charset="0"/>
              </a:rPr>
              <a:t> </a:t>
            </a:r>
            <a:r>
              <a:rPr lang="en-US" sz="2000" i="1" dirty="0">
                <a:solidFill>
                  <a:srgbClr val="E79524"/>
                </a:solidFill>
                <a:latin typeface="Trebuchet MS" panose="020B0603020202020204" pitchFamily="34" charset="0"/>
              </a:rPr>
              <a:t>San Diego City College, Los Angeles Pierce College, San Diego Mesa College, Southwestern College, Barstow Community College, Riverside City College, Moorpark College, and Diablo Valley College.</a:t>
            </a:r>
            <a:br>
              <a:rPr lang="en-US" sz="2000" i="1" dirty="0">
                <a:solidFill>
                  <a:srgbClr val="E79524"/>
                </a:solidFill>
                <a:latin typeface="Trebuchet MS" panose="020B0603020202020204" pitchFamily="34" charset="0"/>
              </a:rPr>
            </a:br>
            <a:r>
              <a:rPr lang="en-US" sz="2000" b="1" dirty="0">
                <a:solidFill>
                  <a:schemeClr val="tx2"/>
                </a:solidFill>
                <a:latin typeface="Trebuchet MS" panose="020B0603020202020204" pitchFamily="34" charset="0"/>
              </a:rPr>
              <a:t>HBCUs represented: </a:t>
            </a:r>
            <a:r>
              <a:rPr lang="en-US" sz="2000" i="1" dirty="0">
                <a:solidFill>
                  <a:srgbClr val="E79524"/>
                </a:solidFill>
                <a:latin typeface="Trebuchet MS" panose="020B0603020202020204" pitchFamily="34" charset="0"/>
              </a:rPr>
              <a:t>Kentucky State University, Claflin University, Morgan State University and Grambling State University.</a:t>
            </a:r>
          </a:p>
          <a:p>
            <a:pPr marL="0" indent="0" fontAlgn="base">
              <a:buNone/>
            </a:pPr>
            <a:endParaRPr lang="en-US" sz="2000" dirty="0">
              <a:solidFill>
                <a:srgbClr val="000000"/>
              </a:solidFill>
              <a:latin typeface="Times New Roman" panose="02020603050405020304" pitchFamily="18" charset="0"/>
            </a:endParaRPr>
          </a:p>
          <a:p>
            <a:pPr fontAlgn="base">
              <a:buFont typeface="Arial" panose="020B0604020202020204" pitchFamily="34" charset="0"/>
              <a:buChar char="•"/>
            </a:pPr>
            <a:r>
              <a:rPr lang="en-US" sz="2000" b="1" dirty="0">
                <a:solidFill>
                  <a:schemeClr val="tx2"/>
                </a:solidFill>
                <a:latin typeface="Trebuchet MS" panose="020B0603020202020204" pitchFamily="34" charset="0"/>
              </a:rPr>
              <a:t>Training sessions were held over the 16 week term with the completion of  thirty-six hours. Topics covered: </a:t>
            </a:r>
            <a:r>
              <a:rPr lang="en-US" sz="2000" i="1" dirty="0">
                <a:solidFill>
                  <a:srgbClr val="E79524"/>
                </a:solidFill>
                <a:latin typeface="Trebuchet MS" panose="020B0603020202020204" pitchFamily="34" charset="0"/>
              </a:rPr>
              <a:t>Developing Black Spaces, Understanding the CCC Student and How to Serve, Creating, Developing and Validating Equity-Minded Classrooms, Conflict Management Resolution and Techniques, Cultural Proficiency and Curriculum Integration, Classroom Technology and Essentials of Distance Learning, Application, Hiring and Interview Strategies</a:t>
            </a:r>
            <a:r>
              <a:rPr lang="en-US" sz="2000" dirty="0">
                <a:solidFill>
                  <a:srgbClr val="E79524"/>
                </a:solidFill>
                <a:latin typeface="Trebuchet MS" panose="020B0603020202020204" pitchFamily="34" charset="0"/>
              </a:rPr>
              <a:t>. </a:t>
            </a:r>
          </a:p>
          <a:p>
            <a:pPr marL="0" indent="0" fontAlgn="base">
              <a:buNone/>
            </a:pPr>
            <a:endParaRPr lang="en-US" sz="2000" dirty="0">
              <a:solidFill>
                <a:srgbClr val="000000"/>
              </a:solidFill>
              <a:latin typeface="Times New Roman" panose="02020603050405020304" pitchFamily="18" charset="0"/>
            </a:endParaRPr>
          </a:p>
          <a:p>
            <a:pPr fontAlgn="base">
              <a:spcAft>
                <a:spcPts val="1000"/>
              </a:spcAft>
              <a:buFont typeface="Arial" panose="020B0604020202020204" pitchFamily="34" charset="0"/>
              <a:buChar char="•"/>
            </a:pPr>
            <a:r>
              <a:rPr lang="en-US" sz="2000" b="1" dirty="0">
                <a:solidFill>
                  <a:schemeClr val="tx2"/>
                </a:solidFill>
                <a:latin typeface="Trebuchet MS" panose="020B0603020202020204" pitchFamily="34" charset="0"/>
              </a:rPr>
              <a:t>Session Presenters included: </a:t>
            </a:r>
            <a:r>
              <a:rPr lang="en-US" sz="2000" i="1" dirty="0">
                <a:solidFill>
                  <a:srgbClr val="E79524"/>
                </a:solidFill>
                <a:latin typeface="Trebuchet MS" panose="020B0603020202020204" pitchFamily="34" charset="0"/>
              </a:rPr>
              <a:t>Dr. Edward Bush, Dr. Frank Harris III, Dr. Laura H. Manyweather, Dr. Siri Brown, Dr. Eric Bishop, Arnita Porter and Nzingha Dugas.</a:t>
            </a:r>
          </a:p>
        </p:txBody>
      </p:sp>
      <p:sp>
        <p:nvSpPr>
          <p:cNvPr id="4" name="Slide Number Placeholder 3">
            <a:extLst>
              <a:ext uri="{FF2B5EF4-FFF2-40B4-BE49-F238E27FC236}">
                <a16:creationId xmlns:a16="http://schemas.microsoft.com/office/drawing/2014/main" id="{419ED93F-E9ED-48ED-A151-38DBF4C9841F}"/>
              </a:ext>
            </a:extLst>
          </p:cNvPr>
          <p:cNvSpPr>
            <a:spLocks noGrp="1"/>
          </p:cNvSpPr>
          <p:nvPr>
            <p:ph type="sldNum" sz="quarter" idx="10"/>
          </p:nvPr>
        </p:nvSpPr>
        <p:spPr/>
        <p:txBody>
          <a:bodyPr/>
          <a:lstStyle/>
          <a:p>
            <a:pPr>
              <a:defRPr/>
            </a:pPr>
            <a:fld id="{B3DECD38-FFDC-B946-A4F7-DDE361C58630}" type="slidenum">
              <a:rPr lang="en-US" altLang="en-US" smtClean="0"/>
              <a:pPr>
                <a:defRPr/>
              </a:pPr>
              <a:t>24</a:t>
            </a:fld>
            <a:endParaRPr lang="en-US" altLang="en-US"/>
          </a:p>
        </p:txBody>
      </p:sp>
    </p:spTree>
    <p:extLst>
      <p:ext uri="{BB962C8B-B14F-4D97-AF65-F5344CB8AC3E}">
        <p14:creationId xmlns:p14="http://schemas.microsoft.com/office/powerpoint/2010/main" val="38326500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B5F06-7D0A-460B-8E40-C0DF0746A94E}"/>
              </a:ext>
            </a:extLst>
          </p:cNvPr>
          <p:cNvSpPr>
            <a:spLocks noGrp="1"/>
          </p:cNvSpPr>
          <p:nvPr>
            <p:ph type="title"/>
          </p:nvPr>
        </p:nvSpPr>
        <p:spPr>
          <a:xfrm>
            <a:off x="1277650" y="365126"/>
            <a:ext cx="10046043" cy="745919"/>
          </a:xfrm>
        </p:spPr>
        <p:txBody>
          <a:bodyPr/>
          <a:lstStyle/>
          <a:p>
            <a:pPr algn="ctr"/>
            <a:r>
              <a:rPr lang="en-US" b="1" dirty="0"/>
              <a:t>Spring 2022 Phase II Plans</a:t>
            </a:r>
          </a:p>
        </p:txBody>
      </p:sp>
      <p:sp>
        <p:nvSpPr>
          <p:cNvPr id="3" name="Content Placeholder 2">
            <a:extLst>
              <a:ext uri="{FF2B5EF4-FFF2-40B4-BE49-F238E27FC236}">
                <a16:creationId xmlns:a16="http://schemas.microsoft.com/office/drawing/2014/main" id="{29649C33-F58C-4340-B183-53633B7DAF32}"/>
              </a:ext>
            </a:extLst>
          </p:cNvPr>
          <p:cNvSpPr>
            <a:spLocks noGrp="1"/>
          </p:cNvSpPr>
          <p:nvPr>
            <p:ph sz="half" idx="1"/>
          </p:nvPr>
        </p:nvSpPr>
        <p:spPr>
          <a:xfrm>
            <a:off x="1277650" y="1494503"/>
            <a:ext cx="10076150" cy="4861847"/>
          </a:xfrm>
        </p:spPr>
        <p:txBody>
          <a:bodyPr/>
          <a:lstStyle/>
          <a:p>
            <a:pPr fontAlgn="base">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Recruit </a:t>
            </a:r>
            <a:r>
              <a:rPr lang="en-US" dirty="0">
                <a:solidFill>
                  <a:srgbClr val="E07307"/>
                </a:solidFill>
                <a:latin typeface="Arial" panose="020B0604020202020204" pitchFamily="34" charset="0"/>
                <a:cs typeface="Arial" panose="020B0604020202020204" pitchFamily="34" charset="0"/>
              </a:rPr>
              <a:t>10 HBCU graduate interns</a:t>
            </a:r>
            <a:r>
              <a:rPr lang="en-US" dirty="0">
                <a:solidFill>
                  <a:srgbClr val="000000"/>
                </a:solidFill>
                <a:latin typeface="Arial" panose="020B0604020202020204" pitchFamily="34" charset="0"/>
                <a:cs typeface="Arial" panose="020B0604020202020204" pitchFamily="34" charset="0"/>
              </a:rPr>
              <a:t> </a:t>
            </a:r>
            <a:r>
              <a:rPr lang="en-US" dirty="0">
                <a:solidFill>
                  <a:schemeClr val="tx2"/>
                </a:solidFill>
                <a:latin typeface="Arial" panose="020B0604020202020204" pitchFamily="34" charset="0"/>
                <a:cs typeface="Arial" panose="020B0604020202020204" pitchFamily="34" charset="0"/>
              </a:rPr>
              <a:t>to serve as mentees for participation.</a:t>
            </a:r>
          </a:p>
          <a:p>
            <a:pPr marL="118872" indent="0" fontAlgn="base">
              <a:buNone/>
            </a:pPr>
            <a:r>
              <a:rPr lang="en-US" dirty="0">
                <a:solidFill>
                  <a:schemeClr val="tx2"/>
                </a:solidFill>
                <a:latin typeface="Arial" panose="020B0604020202020204" pitchFamily="34" charset="0"/>
                <a:cs typeface="Arial" panose="020B0604020202020204" pitchFamily="34" charset="0"/>
              </a:rPr>
              <a:t> </a:t>
            </a:r>
          </a:p>
          <a:p>
            <a:pPr fontAlgn="base">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Recruit </a:t>
            </a:r>
            <a:r>
              <a:rPr lang="en-US" dirty="0">
                <a:solidFill>
                  <a:srgbClr val="E07307"/>
                </a:solidFill>
                <a:latin typeface="Arial" panose="020B0604020202020204" pitchFamily="34" charset="0"/>
                <a:cs typeface="Arial" panose="020B0604020202020204" pitchFamily="34" charset="0"/>
              </a:rPr>
              <a:t>10 CCC Faculty</a:t>
            </a:r>
            <a:r>
              <a:rPr lang="en-US" dirty="0">
                <a:solidFill>
                  <a:srgbClr val="000000"/>
                </a:solidFill>
                <a:latin typeface="Arial" panose="020B0604020202020204" pitchFamily="34" charset="0"/>
                <a:cs typeface="Arial" panose="020B0604020202020204" pitchFamily="34" charset="0"/>
              </a:rPr>
              <a:t> </a:t>
            </a:r>
            <a:r>
              <a:rPr lang="en-US" dirty="0">
                <a:solidFill>
                  <a:schemeClr val="tx2"/>
                </a:solidFill>
                <a:latin typeface="Arial" panose="020B0604020202020204" pitchFamily="34" charset="0"/>
                <a:cs typeface="Arial" panose="020B0604020202020204" pitchFamily="34" charset="0"/>
              </a:rPr>
              <a:t>to serve as mentors.</a:t>
            </a:r>
          </a:p>
          <a:p>
            <a:pPr marL="118872" indent="0" fontAlgn="base">
              <a:buNone/>
            </a:pPr>
            <a:r>
              <a:rPr lang="en-US" dirty="0">
                <a:solidFill>
                  <a:schemeClr val="tx2"/>
                </a:solidFill>
                <a:latin typeface="Arial" panose="020B0604020202020204" pitchFamily="34" charset="0"/>
                <a:cs typeface="Arial" panose="020B0604020202020204" pitchFamily="34" charset="0"/>
              </a:rPr>
              <a:t> </a:t>
            </a:r>
          </a:p>
          <a:p>
            <a:pPr fontAlgn="base">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Provide support through training and </a:t>
            </a:r>
            <a:r>
              <a:rPr lang="en-US" dirty="0">
                <a:solidFill>
                  <a:srgbClr val="E07307"/>
                </a:solidFill>
                <a:latin typeface="Arial" panose="020B0604020202020204" pitchFamily="34" charset="0"/>
                <a:cs typeface="Arial" panose="020B0604020202020204" pitchFamily="34" charset="0"/>
              </a:rPr>
              <a:t>professional development over 16 weeks </a:t>
            </a:r>
            <a:r>
              <a:rPr lang="en-US" dirty="0">
                <a:solidFill>
                  <a:schemeClr val="tx2"/>
                </a:solidFill>
                <a:latin typeface="Arial" panose="020B0604020202020204" pitchFamily="34" charset="0"/>
                <a:cs typeface="Arial" panose="020B0604020202020204" pitchFamily="34" charset="0"/>
              </a:rPr>
              <a:t>for interns/mentees and mentors/.</a:t>
            </a:r>
          </a:p>
          <a:p>
            <a:pPr marL="0" indent="0" fontAlgn="base">
              <a:buNone/>
            </a:pPr>
            <a:endParaRPr lang="en-US" dirty="0">
              <a:solidFill>
                <a:schemeClr val="tx2"/>
              </a:solidFill>
              <a:latin typeface="Arial" panose="020B0604020202020204" pitchFamily="34" charset="0"/>
              <a:cs typeface="Arial" panose="020B0604020202020204" pitchFamily="34" charset="0"/>
            </a:endParaRPr>
          </a:p>
          <a:p>
            <a:pPr fontAlgn="base">
              <a:buFont typeface="Arial" panose="020B0604020202020204" pitchFamily="34" charset="0"/>
              <a:buChar char="•"/>
            </a:pPr>
            <a:r>
              <a:rPr lang="en-US" dirty="0">
                <a:solidFill>
                  <a:schemeClr val="tx2"/>
                </a:solidFill>
                <a:latin typeface="Arial" panose="020B0604020202020204" pitchFamily="34" charset="0"/>
                <a:cs typeface="Arial" panose="020B0604020202020204" pitchFamily="34" charset="0"/>
              </a:rPr>
              <a:t>Provide continued support to the spring 2021 P2P HBCU cohort through </a:t>
            </a:r>
            <a:r>
              <a:rPr lang="en-US" dirty="0">
                <a:solidFill>
                  <a:srgbClr val="E07307"/>
                </a:solidFill>
                <a:latin typeface="Arial" panose="020B0604020202020204" pitchFamily="34" charset="0"/>
                <a:cs typeface="Arial" panose="020B0604020202020204" pitchFamily="34" charset="0"/>
              </a:rPr>
              <a:t>training and mentoring.</a:t>
            </a:r>
          </a:p>
        </p:txBody>
      </p:sp>
      <p:sp>
        <p:nvSpPr>
          <p:cNvPr id="4" name="Slide Number Placeholder 3">
            <a:extLst>
              <a:ext uri="{FF2B5EF4-FFF2-40B4-BE49-F238E27FC236}">
                <a16:creationId xmlns:a16="http://schemas.microsoft.com/office/drawing/2014/main" id="{C79C329F-E5C4-4CC9-B22F-4D515CFA2BCD}"/>
              </a:ext>
            </a:extLst>
          </p:cNvPr>
          <p:cNvSpPr>
            <a:spLocks noGrp="1"/>
          </p:cNvSpPr>
          <p:nvPr>
            <p:ph type="sldNum" sz="quarter" idx="10"/>
          </p:nvPr>
        </p:nvSpPr>
        <p:spPr/>
        <p:txBody>
          <a:bodyPr/>
          <a:lstStyle/>
          <a:p>
            <a:pPr>
              <a:defRPr/>
            </a:pPr>
            <a:fld id="{B3DECD38-FFDC-B946-A4F7-DDE361C58630}" type="slidenum">
              <a:rPr lang="en-US" altLang="en-US" smtClean="0"/>
              <a:pPr>
                <a:defRPr/>
              </a:pPr>
              <a:t>25</a:t>
            </a:fld>
            <a:endParaRPr lang="en-US" altLang="en-US"/>
          </a:p>
        </p:txBody>
      </p:sp>
    </p:spTree>
    <p:extLst>
      <p:ext uri="{BB962C8B-B14F-4D97-AF65-F5344CB8AC3E}">
        <p14:creationId xmlns:p14="http://schemas.microsoft.com/office/powerpoint/2010/main" val="19605748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3E702-31C1-44F2-8934-23B7D050FA12}"/>
              </a:ext>
            </a:extLst>
          </p:cNvPr>
          <p:cNvSpPr>
            <a:spLocks noGrp="1"/>
          </p:cNvSpPr>
          <p:nvPr>
            <p:ph type="title"/>
          </p:nvPr>
        </p:nvSpPr>
        <p:spPr/>
        <p:txBody>
          <a:bodyPr/>
          <a:lstStyle/>
          <a:p>
            <a:r>
              <a:rPr lang="en-US" dirty="0"/>
              <a:t>P2P Panelist</a:t>
            </a:r>
            <a:br>
              <a:rPr lang="en-US" dirty="0"/>
            </a:br>
            <a:r>
              <a:rPr lang="en-US" dirty="0"/>
              <a:t>Faculty Mentors &amp; HBCU Fellows</a:t>
            </a:r>
          </a:p>
        </p:txBody>
      </p:sp>
    </p:spTree>
    <p:extLst>
      <p:ext uri="{BB962C8B-B14F-4D97-AF65-F5344CB8AC3E}">
        <p14:creationId xmlns:p14="http://schemas.microsoft.com/office/powerpoint/2010/main" val="4088964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560FE-39CE-467E-942D-64136577568C}"/>
              </a:ext>
            </a:extLst>
          </p:cNvPr>
          <p:cNvSpPr>
            <a:spLocks noGrp="1"/>
          </p:cNvSpPr>
          <p:nvPr>
            <p:ph type="title"/>
          </p:nvPr>
        </p:nvSpPr>
        <p:spPr>
          <a:xfrm>
            <a:off x="1277649" y="35714"/>
            <a:ext cx="4922537" cy="573684"/>
          </a:xfrm>
        </p:spPr>
        <p:txBody>
          <a:bodyPr>
            <a:normAutofit/>
          </a:bodyPr>
          <a:lstStyle/>
          <a:p>
            <a:pPr algn="ctr"/>
            <a:r>
              <a:rPr lang="en-US" sz="3000" b="1" dirty="0"/>
              <a:t>Ms. Ebony Tyree</a:t>
            </a:r>
          </a:p>
        </p:txBody>
      </p:sp>
      <p:sp>
        <p:nvSpPr>
          <p:cNvPr id="3" name="Content Placeholder 2">
            <a:extLst>
              <a:ext uri="{FF2B5EF4-FFF2-40B4-BE49-F238E27FC236}">
                <a16:creationId xmlns:a16="http://schemas.microsoft.com/office/drawing/2014/main" id="{CCD29D86-BE51-431F-8EFF-B530206F8620}"/>
              </a:ext>
            </a:extLst>
          </p:cNvPr>
          <p:cNvSpPr>
            <a:spLocks noGrp="1"/>
          </p:cNvSpPr>
          <p:nvPr>
            <p:ph sz="half" idx="2"/>
          </p:nvPr>
        </p:nvSpPr>
        <p:spPr>
          <a:xfrm>
            <a:off x="1277648" y="963561"/>
            <a:ext cx="4922537" cy="5486400"/>
          </a:xfrm>
        </p:spPr>
        <p:txBody>
          <a:bodyPr/>
          <a:lstStyle/>
          <a:p>
            <a:pPr marL="0" marR="0" indent="0">
              <a:lnSpc>
                <a:spcPct val="107000"/>
              </a:lnSpc>
              <a:spcBef>
                <a:spcPts val="0"/>
              </a:spcBef>
              <a:spcAft>
                <a:spcPts val="0"/>
              </a:spcAft>
              <a:buNone/>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i="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i="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b="1"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Assistant Professor, English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San Diego City College (2017) </a:t>
            </a:r>
          </a:p>
          <a:p>
            <a:pPr marL="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English Division (Reading, Writing, Composition &amp; Literature)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Masters of Arts in English (Specialization in American Literature/Minority Literature/Feminist Literature</a:t>
            </a:r>
            <a:r>
              <a:rPr lang="en-US" sz="1800" i="1" dirty="0">
                <a:effectLst/>
                <a:latin typeface="Calibri" panose="020F0502020204030204" pitchFamily="34" charset="0"/>
                <a:ea typeface="Times New Roman" panose="02020603050405020304" pitchFamily="18"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San Diego State University, San Diego CA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Bachelor of Arts in English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University of San Diego, San Diego CA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Content Placeholder 3">
            <a:extLst>
              <a:ext uri="{FF2B5EF4-FFF2-40B4-BE49-F238E27FC236}">
                <a16:creationId xmlns:a16="http://schemas.microsoft.com/office/drawing/2014/main" id="{2D73AEBD-FFEB-4655-83E3-951AED00E908}"/>
              </a:ext>
            </a:extLst>
          </p:cNvPr>
          <p:cNvSpPr>
            <a:spLocks noGrp="1"/>
          </p:cNvSpPr>
          <p:nvPr>
            <p:ph sz="quarter" idx="4"/>
          </p:nvPr>
        </p:nvSpPr>
        <p:spPr>
          <a:xfrm>
            <a:off x="6388259" y="983226"/>
            <a:ext cx="5371122" cy="5584722"/>
          </a:xfrm>
        </p:spPr>
        <p:txBody>
          <a:bodyPr/>
          <a:lstStyle/>
          <a:p>
            <a:pPr marL="0" marR="0" indent="0">
              <a:lnSpc>
                <a:spcPct val="107000"/>
              </a:lnSpc>
              <a:spcBef>
                <a:spcPts val="0"/>
              </a:spcBef>
              <a:spcAft>
                <a:spcPts val="0"/>
              </a:spcAft>
              <a:buNone/>
            </a:pP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0"/>
              </a:spcAft>
              <a:buNone/>
            </a:pP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0"/>
              </a:spcAft>
              <a:buNone/>
            </a:pPr>
            <a:endParaRPr lang="en-U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0"/>
              </a:spcAft>
              <a:buNone/>
            </a:pP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0"/>
              </a:spcAft>
              <a:buNone/>
            </a:pPr>
            <a:endPar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0"/>
              </a:spcAft>
              <a:buNone/>
            </a:pPr>
            <a:endParaRPr lang="en-US" sz="1800" b="1" i="1"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marR="0" indent="0">
              <a:lnSpc>
                <a:spcPct val="107000"/>
              </a:lnSpc>
              <a:spcBef>
                <a:spcPts val="0"/>
              </a:spcBef>
              <a:spcAft>
                <a:spcPts val="0"/>
              </a:spcAft>
              <a:buNone/>
            </a:pPr>
            <a:r>
              <a:rPr lang="en-US" sz="1800" b="1"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Professor, Business &amp; Entrepreneurship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Riverside City College (1998)</a:t>
            </a:r>
          </a:p>
          <a:p>
            <a:pPr marL="0" indent="0">
              <a:lnSpc>
                <a:spcPct val="107000"/>
              </a:lnSpc>
              <a:spcBef>
                <a:spcPts val="0"/>
              </a:spcBef>
              <a:spcAft>
                <a:spcPts val="0"/>
              </a:spcAft>
              <a:buNone/>
            </a:pPr>
            <a:r>
              <a:rPr lang="en-US" sz="1800" i="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School of Business, Information Systems and Technology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Doctor of Ministry, Multi-Faith Theology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New York Theological Seminary, New York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Master of Business Administration, Entrepreneurship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California Baptist University, Riverside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Bachelor of Arts, Sociology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California State University, San Bernardino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5" name="Slide Number Placeholder 4">
            <a:extLst>
              <a:ext uri="{FF2B5EF4-FFF2-40B4-BE49-F238E27FC236}">
                <a16:creationId xmlns:a16="http://schemas.microsoft.com/office/drawing/2014/main" id="{8AD3485C-032E-49E6-9CEC-9897A1F39F4F}"/>
              </a:ext>
            </a:extLst>
          </p:cNvPr>
          <p:cNvSpPr>
            <a:spLocks noGrp="1"/>
          </p:cNvSpPr>
          <p:nvPr>
            <p:ph type="sldNum" sz="quarter" idx="10"/>
          </p:nvPr>
        </p:nvSpPr>
        <p:spPr/>
        <p:txBody>
          <a:bodyPr/>
          <a:lstStyle/>
          <a:p>
            <a:pPr>
              <a:defRPr/>
            </a:pPr>
            <a:fld id="{ACC24514-134D-334B-9247-30111F82FF65}" type="slidenum">
              <a:rPr lang="en-US" altLang="en-US" smtClean="0"/>
              <a:pPr>
                <a:defRPr/>
              </a:pPr>
              <a:t>27</a:t>
            </a:fld>
            <a:endParaRPr lang="en-US" altLang="en-US"/>
          </a:p>
        </p:txBody>
      </p:sp>
      <p:sp>
        <p:nvSpPr>
          <p:cNvPr id="6" name="Title 1">
            <a:extLst>
              <a:ext uri="{FF2B5EF4-FFF2-40B4-BE49-F238E27FC236}">
                <a16:creationId xmlns:a16="http://schemas.microsoft.com/office/drawing/2014/main" id="{3B7CEE06-64EC-43DF-BA02-F870475E607B}"/>
              </a:ext>
            </a:extLst>
          </p:cNvPr>
          <p:cNvSpPr txBox="1">
            <a:spLocks/>
          </p:cNvSpPr>
          <p:nvPr/>
        </p:nvSpPr>
        <p:spPr bwMode="auto">
          <a:xfrm>
            <a:off x="6388259" y="43119"/>
            <a:ext cx="4922537"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fontScale="92500"/>
          </a:bodyPr>
          <a:lstStyle>
            <a:lvl1pPr algn="l" rtl="0" eaLnBrk="1" fontAlgn="base" hangingPunct="1">
              <a:lnSpc>
                <a:spcPct val="90000"/>
              </a:lnSpc>
              <a:spcBef>
                <a:spcPct val="0"/>
              </a:spcBef>
              <a:spcAft>
                <a:spcPct val="0"/>
              </a:spcAft>
              <a:defRPr sz="3600" kern="1200">
                <a:solidFill>
                  <a:schemeClr val="accent4"/>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a:lstStyle>
          <a:p>
            <a:pPr algn="ctr"/>
            <a:r>
              <a:rPr lang="en-US" sz="3000" b="1" dirty="0"/>
              <a:t>Dr. Don “</a:t>
            </a:r>
            <a:r>
              <a:rPr lang="en-US" sz="3000" b="1" dirty="0" err="1"/>
              <a:t>Ajene</a:t>
            </a:r>
            <a:r>
              <a:rPr lang="en-US" sz="3000" b="1" dirty="0"/>
              <a:t>” Wilcoxson</a:t>
            </a:r>
          </a:p>
        </p:txBody>
      </p:sp>
      <p:pic>
        <p:nvPicPr>
          <p:cNvPr id="8" name="Picture 7">
            <a:extLst>
              <a:ext uri="{FF2B5EF4-FFF2-40B4-BE49-F238E27FC236}">
                <a16:creationId xmlns:a16="http://schemas.microsoft.com/office/drawing/2014/main" id="{E20CD372-1A83-43B7-BB21-DA2EF1F835A2}"/>
              </a:ext>
            </a:extLst>
          </p:cNvPr>
          <p:cNvPicPr>
            <a:picLocks noChangeAspect="1"/>
          </p:cNvPicPr>
          <p:nvPr/>
        </p:nvPicPr>
        <p:blipFill>
          <a:blip r:embed="rId2"/>
          <a:stretch>
            <a:fillRect/>
          </a:stretch>
        </p:blipFill>
        <p:spPr>
          <a:xfrm>
            <a:off x="3040827" y="796413"/>
            <a:ext cx="1396180" cy="1850164"/>
          </a:xfrm>
          <a:prstGeom prst="rect">
            <a:avLst/>
          </a:prstGeom>
        </p:spPr>
      </p:pic>
      <p:pic>
        <p:nvPicPr>
          <p:cNvPr id="10" name="Picture 9">
            <a:extLst>
              <a:ext uri="{FF2B5EF4-FFF2-40B4-BE49-F238E27FC236}">
                <a16:creationId xmlns:a16="http://schemas.microsoft.com/office/drawing/2014/main" id="{21B169E9-0353-44DD-91AF-544790AF40EC}"/>
              </a:ext>
            </a:extLst>
          </p:cNvPr>
          <p:cNvPicPr>
            <a:picLocks noChangeAspect="1"/>
          </p:cNvPicPr>
          <p:nvPr/>
        </p:nvPicPr>
        <p:blipFill>
          <a:blip r:embed="rId3"/>
          <a:stretch>
            <a:fillRect/>
          </a:stretch>
        </p:blipFill>
        <p:spPr>
          <a:xfrm>
            <a:off x="8019698" y="796413"/>
            <a:ext cx="1233443" cy="1850164"/>
          </a:xfrm>
          <a:prstGeom prst="rect">
            <a:avLst/>
          </a:prstGeom>
        </p:spPr>
      </p:pic>
    </p:spTree>
    <p:extLst>
      <p:ext uri="{BB962C8B-B14F-4D97-AF65-F5344CB8AC3E}">
        <p14:creationId xmlns:p14="http://schemas.microsoft.com/office/powerpoint/2010/main" val="2500529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C17C-A4AD-450D-8956-A7F254096DE1}"/>
              </a:ext>
            </a:extLst>
          </p:cNvPr>
          <p:cNvSpPr>
            <a:spLocks noGrp="1"/>
          </p:cNvSpPr>
          <p:nvPr>
            <p:ph type="title"/>
          </p:nvPr>
        </p:nvSpPr>
        <p:spPr>
          <a:xfrm>
            <a:off x="1277650" y="79325"/>
            <a:ext cx="4948881" cy="657429"/>
          </a:xfrm>
        </p:spPr>
        <p:txBody>
          <a:bodyPr>
            <a:normAutofit/>
          </a:bodyPr>
          <a:lstStyle/>
          <a:p>
            <a:pPr algn="ctr"/>
            <a:r>
              <a:rPr lang="en-US" sz="3000" b="1" dirty="0"/>
              <a:t>Dominique Turner</a:t>
            </a:r>
          </a:p>
        </p:txBody>
      </p:sp>
      <p:sp>
        <p:nvSpPr>
          <p:cNvPr id="3" name="Content Placeholder 2">
            <a:extLst>
              <a:ext uri="{FF2B5EF4-FFF2-40B4-BE49-F238E27FC236}">
                <a16:creationId xmlns:a16="http://schemas.microsoft.com/office/drawing/2014/main" id="{880DA52D-EF0D-49C9-8117-1DBD3D2BAE4E}"/>
              </a:ext>
            </a:extLst>
          </p:cNvPr>
          <p:cNvSpPr>
            <a:spLocks noGrp="1"/>
          </p:cNvSpPr>
          <p:nvPr>
            <p:ph sz="half" idx="2"/>
          </p:nvPr>
        </p:nvSpPr>
        <p:spPr>
          <a:xfrm>
            <a:off x="1015880" y="757083"/>
            <a:ext cx="5184308" cy="5692877"/>
          </a:xfrm>
        </p:spPr>
        <p:txBody>
          <a:bodyPr/>
          <a:lstStyle/>
          <a:p>
            <a:pPr marL="0" marR="0" indent="0">
              <a:lnSpc>
                <a:spcPct val="107000"/>
              </a:lnSpc>
              <a:spcBef>
                <a:spcPts val="0"/>
              </a:spcBef>
              <a:spcAft>
                <a:spcPts val="0"/>
              </a:spcAft>
              <a:buNone/>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Doctor of Philosophy, Higher Education Administration (2023)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Morgan State University, Baltimore, MD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Master of Public Administration; Management and Public Policy (2015)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Bowie State University, Bowie, MD</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Bachelor of Science, Government/Political Science (2012)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latin typeface="Calibri" panose="020F0502020204030204" pitchFamily="34" charset="0"/>
                <a:ea typeface="Calibri" panose="020F0502020204030204" pitchFamily="34" charset="0"/>
                <a:cs typeface="Times New Roman" panose="02020603050405020304" pitchFamily="18" charset="0"/>
              </a:rPr>
              <a:t>B</a:t>
            </a:r>
            <a:r>
              <a:rPr lang="en-US" sz="1800" i="1" dirty="0">
                <a:effectLst/>
                <a:latin typeface="Calibri" panose="020F0502020204030204" pitchFamily="34" charset="0"/>
                <a:ea typeface="Calibri" panose="020F0502020204030204" pitchFamily="34" charset="0"/>
                <a:cs typeface="Times New Roman" panose="02020603050405020304" pitchFamily="18" charset="0"/>
              </a:rPr>
              <a:t>owies State University, Bowie, MD </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0">
              <a:lnSpc>
                <a:spcPct val="107000"/>
              </a:lnSpc>
              <a:spcBef>
                <a:spcPts val="0"/>
              </a:spcBef>
              <a:spcAft>
                <a:spcPts val="0"/>
              </a:spcAft>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Director of Non-Tradition Programs</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Adjunct Assistant Professor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University of Maryland Global Campus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Content Placeholder 3">
            <a:extLst>
              <a:ext uri="{FF2B5EF4-FFF2-40B4-BE49-F238E27FC236}">
                <a16:creationId xmlns:a16="http://schemas.microsoft.com/office/drawing/2014/main" id="{6E344EC1-912E-4EBD-B9FF-876836FBAA78}"/>
              </a:ext>
            </a:extLst>
          </p:cNvPr>
          <p:cNvSpPr>
            <a:spLocks noGrp="1"/>
          </p:cNvSpPr>
          <p:nvPr>
            <p:ph sz="quarter" idx="4"/>
          </p:nvPr>
        </p:nvSpPr>
        <p:spPr>
          <a:xfrm>
            <a:off x="6388259" y="757084"/>
            <a:ext cx="5292464" cy="5692876"/>
          </a:xfrm>
        </p:spPr>
        <p:txBody>
          <a:bodyPr/>
          <a:lstStyle/>
          <a:p>
            <a:pPr marL="0" marR="0" indent="0">
              <a:lnSpc>
                <a:spcPct val="107000"/>
              </a:lnSpc>
              <a:spcBef>
                <a:spcPts val="0"/>
              </a:spcBef>
              <a:spcAft>
                <a:spcPts val="0"/>
              </a:spcAft>
              <a:buNone/>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i="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Master of Education, Curriculum and Instruction (2023)</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Claflin University, Orangeburg, SC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Calibri" panose="020F0502020204030204" pitchFamily="34" charset="0"/>
                <a:ea typeface="Calibri" panose="020F0502020204030204" pitchFamily="34" charset="0"/>
                <a:cs typeface="Times New Roman" panose="02020603050405020304" pitchFamily="18" charset="0"/>
              </a:rPr>
              <a:t>Bachelor of Arts, Psychology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Claflin University, Orangeburg, SC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b="1" i="1" dirty="0">
                <a:effectLst/>
                <a:latin typeface="Calibri" panose="020F0502020204030204" pitchFamily="34" charset="0"/>
                <a:ea typeface="Calibri" panose="020F0502020204030204" pitchFamily="34" charset="0"/>
                <a:cs typeface="Times New Roman" panose="02020603050405020304" pitchFamily="18" charset="0"/>
              </a:rPr>
              <a:t>Call Center Manager </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800" i="1" dirty="0">
                <a:effectLst/>
                <a:latin typeface="Calibri" panose="020F0502020204030204" pitchFamily="34" charset="0"/>
                <a:ea typeface="Calibri" panose="020F0502020204030204" pitchFamily="34" charset="0"/>
                <a:cs typeface="Times New Roman" panose="02020603050405020304" pitchFamily="18" charset="0"/>
              </a:rPr>
              <a:t>Claflin University, Orangeburg, SC</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Slide Number Placeholder 4">
            <a:extLst>
              <a:ext uri="{FF2B5EF4-FFF2-40B4-BE49-F238E27FC236}">
                <a16:creationId xmlns:a16="http://schemas.microsoft.com/office/drawing/2014/main" id="{50E49CD1-D9E9-4A6E-BEF5-B5A3A4A28DD0}"/>
              </a:ext>
            </a:extLst>
          </p:cNvPr>
          <p:cNvSpPr>
            <a:spLocks noGrp="1"/>
          </p:cNvSpPr>
          <p:nvPr>
            <p:ph type="sldNum" sz="quarter" idx="10"/>
          </p:nvPr>
        </p:nvSpPr>
        <p:spPr/>
        <p:txBody>
          <a:bodyPr/>
          <a:lstStyle/>
          <a:p>
            <a:pPr>
              <a:defRPr/>
            </a:pPr>
            <a:fld id="{ACC24514-134D-334B-9247-30111F82FF65}" type="slidenum">
              <a:rPr lang="en-US" altLang="en-US" smtClean="0"/>
              <a:pPr>
                <a:defRPr/>
              </a:pPr>
              <a:t>28</a:t>
            </a:fld>
            <a:endParaRPr lang="en-US" altLang="en-US"/>
          </a:p>
        </p:txBody>
      </p:sp>
      <p:sp>
        <p:nvSpPr>
          <p:cNvPr id="6" name="Title 1">
            <a:extLst>
              <a:ext uri="{FF2B5EF4-FFF2-40B4-BE49-F238E27FC236}">
                <a16:creationId xmlns:a16="http://schemas.microsoft.com/office/drawing/2014/main" id="{6C774F5C-2B35-4153-9493-48AA43F27FEB}"/>
              </a:ext>
            </a:extLst>
          </p:cNvPr>
          <p:cNvSpPr txBox="1">
            <a:spLocks/>
          </p:cNvSpPr>
          <p:nvPr/>
        </p:nvSpPr>
        <p:spPr bwMode="auto">
          <a:xfrm>
            <a:off x="6388258" y="81201"/>
            <a:ext cx="4948881" cy="675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rmAutofit/>
          </a:bodyPr>
          <a:lstStyle>
            <a:lvl1pPr algn="l" rtl="0" eaLnBrk="1" fontAlgn="base" hangingPunct="1">
              <a:lnSpc>
                <a:spcPct val="90000"/>
              </a:lnSpc>
              <a:spcBef>
                <a:spcPct val="0"/>
              </a:spcBef>
              <a:spcAft>
                <a:spcPct val="0"/>
              </a:spcAft>
              <a:defRPr sz="3600" kern="1200">
                <a:solidFill>
                  <a:schemeClr val="accent4"/>
                </a:solidFill>
                <a:latin typeface="Palatino" pitchFamily="2" charset="77"/>
                <a:ea typeface="Palatino" pitchFamily="2" charset="77"/>
                <a:cs typeface="Palatino" pitchFamily="2" charset="77"/>
              </a:defRPr>
            </a:lvl1pPr>
            <a:lvl2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2pPr>
            <a:lvl3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3pPr>
            <a:lvl4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4pPr>
            <a:lvl5pPr algn="l" rtl="0" eaLnBrk="1" fontAlgn="base" hangingPunct="1">
              <a:lnSpc>
                <a:spcPct val="90000"/>
              </a:lnSpc>
              <a:spcBef>
                <a:spcPct val="0"/>
              </a:spcBef>
              <a:spcAft>
                <a:spcPct val="0"/>
              </a:spcAft>
              <a:defRPr sz="4400">
                <a:solidFill>
                  <a:schemeClr val="tx2"/>
                </a:solidFill>
                <a:latin typeface="Palatino" pitchFamily="2" charset="77"/>
                <a:ea typeface="Palatino" pitchFamily="2" charset="77"/>
                <a:cs typeface="Palatino" pitchFamily="2" charset="77"/>
              </a:defRPr>
            </a:lvl5pPr>
            <a:lvl6pPr marL="4572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6pPr>
            <a:lvl7pPr marL="9144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7pPr>
            <a:lvl8pPr marL="13716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8pPr>
            <a:lvl9pPr marL="1828800" algn="l" rtl="0" eaLnBrk="1" fontAlgn="base" hangingPunct="1">
              <a:lnSpc>
                <a:spcPct val="90000"/>
              </a:lnSpc>
              <a:spcBef>
                <a:spcPct val="0"/>
              </a:spcBef>
              <a:spcAft>
                <a:spcPct val="0"/>
              </a:spcAft>
              <a:defRPr sz="4400">
                <a:solidFill>
                  <a:srgbClr val="10476C"/>
                </a:solidFill>
                <a:latin typeface="Palatino" pitchFamily="2" charset="77"/>
                <a:ea typeface="Palatino" pitchFamily="2" charset="77"/>
                <a:cs typeface="Palatino" pitchFamily="2" charset="77"/>
              </a:defRPr>
            </a:lvl9pPr>
          </a:lstStyle>
          <a:p>
            <a:pPr algn="ctr"/>
            <a:r>
              <a:rPr lang="en-US" sz="3000" b="1" dirty="0"/>
              <a:t>Brianna Kelly </a:t>
            </a:r>
          </a:p>
        </p:txBody>
      </p:sp>
      <p:pic>
        <p:nvPicPr>
          <p:cNvPr id="8" name="Picture 7">
            <a:extLst>
              <a:ext uri="{FF2B5EF4-FFF2-40B4-BE49-F238E27FC236}">
                <a16:creationId xmlns:a16="http://schemas.microsoft.com/office/drawing/2014/main" id="{AD303A8E-1CEB-4989-8888-B301DD076C35}"/>
              </a:ext>
            </a:extLst>
          </p:cNvPr>
          <p:cNvPicPr>
            <a:picLocks noChangeAspect="1"/>
          </p:cNvPicPr>
          <p:nvPr/>
        </p:nvPicPr>
        <p:blipFill>
          <a:blip r:embed="rId2"/>
          <a:stretch>
            <a:fillRect/>
          </a:stretch>
        </p:blipFill>
        <p:spPr>
          <a:xfrm>
            <a:off x="2477729" y="736754"/>
            <a:ext cx="2113936" cy="1239530"/>
          </a:xfrm>
          <a:prstGeom prst="rect">
            <a:avLst/>
          </a:prstGeom>
        </p:spPr>
      </p:pic>
      <p:pic>
        <p:nvPicPr>
          <p:cNvPr id="10" name="Picture 9">
            <a:extLst>
              <a:ext uri="{FF2B5EF4-FFF2-40B4-BE49-F238E27FC236}">
                <a16:creationId xmlns:a16="http://schemas.microsoft.com/office/drawing/2014/main" id="{E7A06009-4F3E-43B1-8B23-AE85BE67F3A8}"/>
              </a:ext>
            </a:extLst>
          </p:cNvPr>
          <p:cNvPicPr>
            <a:picLocks noChangeAspect="1"/>
          </p:cNvPicPr>
          <p:nvPr/>
        </p:nvPicPr>
        <p:blipFill>
          <a:blip r:embed="rId3"/>
          <a:stretch>
            <a:fillRect/>
          </a:stretch>
        </p:blipFill>
        <p:spPr>
          <a:xfrm>
            <a:off x="8153650" y="757084"/>
            <a:ext cx="1255821" cy="1765744"/>
          </a:xfrm>
          <a:prstGeom prst="rect">
            <a:avLst/>
          </a:prstGeom>
        </p:spPr>
      </p:pic>
    </p:spTree>
    <p:extLst>
      <p:ext uri="{BB962C8B-B14F-4D97-AF65-F5344CB8AC3E}">
        <p14:creationId xmlns:p14="http://schemas.microsoft.com/office/powerpoint/2010/main" val="381625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E295-7E01-453E-B984-405F2E5140E1}"/>
              </a:ext>
            </a:extLst>
          </p:cNvPr>
          <p:cNvSpPr>
            <a:spLocks noGrp="1"/>
          </p:cNvSpPr>
          <p:nvPr>
            <p:ph type="title"/>
          </p:nvPr>
        </p:nvSpPr>
        <p:spPr/>
        <p:txBody>
          <a:bodyPr/>
          <a:lstStyle/>
          <a:p>
            <a:r>
              <a:rPr lang="en-US" dirty="0"/>
              <a:t>Thank you!</a:t>
            </a:r>
            <a:br>
              <a:rPr lang="en-US" dirty="0"/>
            </a:br>
            <a:r>
              <a:rPr lang="en-US" dirty="0"/>
              <a:t> Q &amp; A</a:t>
            </a:r>
          </a:p>
        </p:txBody>
      </p:sp>
    </p:spTree>
    <p:extLst>
      <p:ext uri="{BB962C8B-B14F-4D97-AF65-F5344CB8AC3E}">
        <p14:creationId xmlns:p14="http://schemas.microsoft.com/office/powerpoint/2010/main" val="3418841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99959-6AFF-4AE6-B798-10347FBF401B}"/>
              </a:ext>
            </a:extLst>
          </p:cNvPr>
          <p:cNvSpPr>
            <a:spLocks noGrp="1"/>
          </p:cNvSpPr>
          <p:nvPr>
            <p:ph type="title"/>
          </p:nvPr>
        </p:nvSpPr>
        <p:spPr>
          <a:xfrm>
            <a:off x="1277650" y="365126"/>
            <a:ext cx="10046043" cy="804914"/>
          </a:xfrm>
        </p:spPr>
        <p:txBody>
          <a:bodyPr/>
          <a:lstStyle/>
          <a:p>
            <a:pPr algn="ctr"/>
            <a:r>
              <a:rPr lang="en-US" b="1" dirty="0"/>
              <a:t>HBCU Background </a:t>
            </a:r>
          </a:p>
        </p:txBody>
      </p:sp>
      <p:sp>
        <p:nvSpPr>
          <p:cNvPr id="3" name="Content Placeholder 2">
            <a:extLst>
              <a:ext uri="{FF2B5EF4-FFF2-40B4-BE49-F238E27FC236}">
                <a16:creationId xmlns:a16="http://schemas.microsoft.com/office/drawing/2014/main" id="{8D3A7B6F-D3AB-4078-AC52-348D5C0E4106}"/>
              </a:ext>
            </a:extLst>
          </p:cNvPr>
          <p:cNvSpPr>
            <a:spLocks noGrp="1"/>
          </p:cNvSpPr>
          <p:nvPr>
            <p:ph sz="half" idx="1"/>
          </p:nvPr>
        </p:nvSpPr>
        <p:spPr>
          <a:xfrm>
            <a:off x="1277650" y="1366684"/>
            <a:ext cx="10058400" cy="4851236"/>
          </a:xfrm>
        </p:spPr>
        <p:txBody>
          <a:bodyPr/>
          <a:lstStyle/>
          <a:p>
            <a:pPr marL="118872" indent="0">
              <a:buNone/>
            </a:pPr>
            <a:r>
              <a:rPr lang="en-US" sz="2000" dirty="0">
                <a:latin typeface="Arial" panose="020B0604020202020204" pitchFamily="34" charset="0"/>
                <a:cs typeface="Arial" panose="020B0604020202020204" pitchFamily="34" charset="0"/>
              </a:rPr>
              <a:t>Currently there are 101 Historically Black Colleges and Universities recognized by the US Dept. of Education located mainly in  the South and on the East Coast. *2% of degree granting post-secondary institutions in the US.  They include public, private, denominational, liberal arts, land-grant, independent university systems, single-gender serving, researched based, large and small with enrollment that range from less than 300 to over 11,000 students.  </a:t>
            </a:r>
          </a:p>
          <a:p>
            <a:pPr marL="118872" indent="0">
              <a:buNone/>
            </a:pPr>
            <a:endParaRPr lang="en-US" sz="2000" dirty="0"/>
          </a:p>
          <a:p>
            <a:pPr marL="461772" indent="-342900"/>
            <a:r>
              <a:rPr lang="en-US" sz="2000" dirty="0"/>
              <a:t>	</a:t>
            </a:r>
            <a:r>
              <a:rPr lang="en-US" sz="2000" dirty="0">
                <a:latin typeface="Arial" panose="020B0604020202020204" pitchFamily="34" charset="0"/>
                <a:cs typeface="Arial" panose="020B0604020202020204" pitchFamily="34" charset="0"/>
              </a:rPr>
              <a:t>59% Award Bachelor’s Degrees only </a:t>
            </a:r>
          </a:p>
          <a:p>
            <a:pPr marL="118872" indent="0">
              <a:buNone/>
            </a:pPr>
            <a:endParaRPr lang="en-US" sz="2000" dirty="0">
              <a:latin typeface="Arial" panose="020B0604020202020204" pitchFamily="34" charset="0"/>
              <a:cs typeface="Arial" panose="020B0604020202020204" pitchFamily="34" charset="0"/>
            </a:endParaRPr>
          </a:p>
          <a:p>
            <a:pPr marL="461772" indent="-342900"/>
            <a:r>
              <a:rPr lang="en-US" sz="2000" dirty="0">
                <a:latin typeface="Arial" panose="020B0604020202020204" pitchFamily="34" charset="0"/>
                <a:cs typeface="Arial" panose="020B0604020202020204" pitchFamily="34" charset="0"/>
              </a:rPr>
              <a:t>	41% Award Graduate/Masters/Professional Degrees</a:t>
            </a:r>
          </a:p>
          <a:p>
            <a:pPr marL="461772" indent="-342900"/>
            <a:endParaRPr lang="en-US" sz="2000" dirty="0">
              <a:latin typeface="Arial" panose="020B0604020202020204" pitchFamily="34" charset="0"/>
              <a:cs typeface="Arial" panose="020B0604020202020204" pitchFamily="34" charset="0"/>
            </a:endParaRPr>
          </a:p>
          <a:p>
            <a:pPr marL="461772" indent="-342900"/>
            <a:r>
              <a:rPr lang="en-US" sz="2000" dirty="0">
                <a:latin typeface="Arial" panose="020B0604020202020204" pitchFamily="34" charset="0"/>
                <a:cs typeface="Arial" panose="020B0604020202020204" pitchFamily="34" charset="0"/>
              </a:rPr>
              <a:t>	28% Award Doctoral Degrees</a:t>
            </a:r>
          </a:p>
          <a:p>
            <a:endParaRPr lang="en-US" dirty="0"/>
          </a:p>
        </p:txBody>
      </p:sp>
      <p:sp>
        <p:nvSpPr>
          <p:cNvPr id="4" name="Slide Number Placeholder 3">
            <a:extLst>
              <a:ext uri="{FF2B5EF4-FFF2-40B4-BE49-F238E27FC236}">
                <a16:creationId xmlns:a16="http://schemas.microsoft.com/office/drawing/2014/main" id="{1E014731-CC0B-4A99-9A08-94CCA0837910}"/>
              </a:ext>
            </a:extLst>
          </p:cNvPr>
          <p:cNvSpPr>
            <a:spLocks noGrp="1"/>
          </p:cNvSpPr>
          <p:nvPr>
            <p:ph type="sldNum" sz="quarter" idx="10"/>
          </p:nvPr>
        </p:nvSpPr>
        <p:spPr/>
        <p:txBody>
          <a:bodyPr/>
          <a:lstStyle/>
          <a:p>
            <a:pPr>
              <a:defRPr/>
            </a:pPr>
            <a:fld id="{B3DECD38-FFDC-B946-A4F7-DDE361C58630}" type="slidenum">
              <a:rPr lang="en-US" altLang="en-US" smtClean="0"/>
              <a:pPr>
                <a:defRPr/>
              </a:pPr>
              <a:t>3</a:t>
            </a:fld>
            <a:endParaRPr lang="en-US" altLang="en-US"/>
          </a:p>
        </p:txBody>
      </p:sp>
    </p:spTree>
    <p:extLst>
      <p:ext uri="{BB962C8B-B14F-4D97-AF65-F5344CB8AC3E}">
        <p14:creationId xmlns:p14="http://schemas.microsoft.com/office/powerpoint/2010/main" val="22774408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0DB56-2501-450B-A6DA-436D579D3CA1}"/>
              </a:ext>
            </a:extLst>
          </p:cNvPr>
          <p:cNvSpPr>
            <a:spLocks noGrp="1"/>
          </p:cNvSpPr>
          <p:nvPr>
            <p:ph type="title"/>
          </p:nvPr>
        </p:nvSpPr>
        <p:spPr>
          <a:xfrm>
            <a:off x="1277110" y="317410"/>
            <a:ext cx="10046043" cy="792556"/>
          </a:xfrm>
        </p:spPr>
        <p:txBody>
          <a:bodyPr/>
          <a:lstStyle/>
          <a:p>
            <a:pPr algn="ctr"/>
            <a:r>
              <a:rPr lang="en-US" b="1" dirty="0"/>
              <a:t>History &amp; Background of HBCUs</a:t>
            </a:r>
          </a:p>
        </p:txBody>
      </p:sp>
      <p:sp>
        <p:nvSpPr>
          <p:cNvPr id="4" name="Slide Number Placeholder 3">
            <a:extLst>
              <a:ext uri="{FF2B5EF4-FFF2-40B4-BE49-F238E27FC236}">
                <a16:creationId xmlns:a16="http://schemas.microsoft.com/office/drawing/2014/main" id="{C9E34D20-7171-4C3C-8ECD-3F2ADD7978DF}"/>
              </a:ext>
            </a:extLst>
          </p:cNvPr>
          <p:cNvSpPr>
            <a:spLocks noGrp="1"/>
          </p:cNvSpPr>
          <p:nvPr>
            <p:ph type="sldNum" sz="quarter" idx="10"/>
          </p:nvPr>
        </p:nvSpPr>
        <p:spPr/>
        <p:txBody>
          <a:bodyPr/>
          <a:lstStyle/>
          <a:p>
            <a:pPr>
              <a:defRPr/>
            </a:pPr>
            <a:fld id="{B3DECD38-FFDC-B946-A4F7-DDE361C58630}" type="slidenum">
              <a:rPr lang="en-US" altLang="en-US" smtClean="0"/>
              <a:pPr>
                <a:defRPr/>
              </a:pPr>
              <a:t>4</a:t>
            </a:fld>
            <a:endParaRPr lang="en-US" altLang="en-US"/>
          </a:p>
        </p:txBody>
      </p:sp>
      <p:pic>
        <p:nvPicPr>
          <p:cNvPr id="1026" name="Picture 2">
            <a:extLst>
              <a:ext uri="{FF2B5EF4-FFF2-40B4-BE49-F238E27FC236}">
                <a16:creationId xmlns:a16="http://schemas.microsoft.com/office/drawing/2014/main" id="{FA4486FC-0768-4321-90BA-69F54FE72E4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88235" y="1165394"/>
            <a:ext cx="9093576" cy="51909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F4E4B4C-AF80-48B8-8F25-7B31FACC0798}"/>
              </a:ext>
            </a:extLst>
          </p:cNvPr>
          <p:cNvSpPr txBox="1"/>
          <p:nvPr/>
        </p:nvSpPr>
        <p:spPr>
          <a:xfrm>
            <a:off x="3447875" y="1644635"/>
            <a:ext cx="6174296" cy="369332"/>
          </a:xfrm>
          <a:prstGeom prst="rect">
            <a:avLst/>
          </a:prstGeom>
          <a:noFill/>
        </p:spPr>
        <p:txBody>
          <a:bodyPr wrap="square">
            <a:spAutoFit/>
          </a:bodyPr>
          <a:lstStyle/>
          <a:p>
            <a:pPr algn="ctr"/>
            <a:r>
              <a:rPr lang="en-US" b="1" i="0" dirty="0">
                <a:solidFill>
                  <a:srgbClr val="000000"/>
                </a:solidFill>
                <a:effectLst/>
                <a:latin typeface="Calibri" panose="020F0502020204030204" pitchFamily="34" charset="0"/>
              </a:rPr>
              <a:t>Morrill Act of 1890</a:t>
            </a:r>
            <a:endParaRPr lang="en-US" dirty="0"/>
          </a:p>
        </p:txBody>
      </p:sp>
    </p:spTree>
    <p:extLst>
      <p:ext uri="{BB962C8B-B14F-4D97-AF65-F5344CB8AC3E}">
        <p14:creationId xmlns:p14="http://schemas.microsoft.com/office/powerpoint/2010/main" val="1895291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402A0-7353-4DD1-95E9-E55E90824194}"/>
              </a:ext>
            </a:extLst>
          </p:cNvPr>
          <p:cNvSpPr>
            <a:spLocks noGrp="1"/>
          </p:cNvSpPr>
          <p:nvPr>
            <p:ph type="title"/>
          </p:nvPr>
        </p:nvSpPr>
        <p:spPr>
          <a:xfrm>
            <a:off x="1277650" y="365126"/>
            <a:ext cx="10046043" cy="873740"/>
          </a:xfrm>
        </p:spPr>
        <p:txBody>
          <a:bodyPr/>
          <a:lstStyle/>
          <a:p>
            <a:pPr algn="ctr"/>
            <a:r>
              <a:rPr lang="en-US" b="1" dirty="0"/>
              <a:t>HBCU SUCCESS FACTS</a:t>
            </a:r>
          </a:p>
        </p:txBody>
      </p:sp>
      <p:sp>
        <p:nvSpPr>
          <p:cNvPr id="3" name="Content Placeholder 2">
            <a:extLst>
              <a:ext uri="{FF2B5EF4-FFF2-40B4-BE49-F238E27FC236}">
                <a16:creationId xmlns:a16="http://schemas.microsoft.com/office/drawing/2014/main" id="{D1F08FFB-493E-400B-8AB1-E85BB8019DFE}"/>
              </a:ext>
            </a:extLst>
          </p:cNvPr>
          <p:cNvSpPr>
            <a:spLocks noGrp="1"/>
          </p:cNvSpPr>
          <p:nvPr>
            <p:ph sz="half" idx="1"/>
          </p:nvPr>
        </p:nvSpPr>
        <p:spPr>
          <a:xfrm>
            <a:off x="1277650" y="1641987"/>
            <a:ext cx="10058400" cy="4575933"/>
          </a:xfrm>
        </p:spPr>
        <p:txBody>
          <a:bodyPr/>
          <a:lstStyle/>
          <a:p>
            <a:r>
              <a:rPr lang="en-US" dirty="0"/>
              <a:t>How Many African Americans Are HBCU Graduates?</a:t>
            </a:r>
          </a:p>
          <a:p>
            <a:pPr lvl="1"/>
            <a:r>
              <a:rPr lang="en-US" dirty="0"/>
              <a:t>24% of Bachelors Degree Holders</a:t>
            </a:r>
          </a:p>
          <a:p>
            <a:pPr lvl="1"/>
            <a:r>
              <a:rPr lang="en-US" dirty="0"/>
              <a:t>40% of Members of Congress</a:t>
            </a:r>
          </a:p>
          <a:p>
            <a:pPr lvl="1"/>
            <a:r>
              <a:rPr lang="en-US" dirty="0"/>
              <a:t>12.5% of CEO’s</a:t>
            </a:r>
          </a:p>
          <a:p>
            <a:pPr lvl="1"/>
            <a:r>
              <a:rPr lang="en-US" dirty="0"/>
              <a:t>40% of Engineers </a:t>
            </a:r>
          </a:p>
          <a:p>
            <a:pPr lvl="1"/>
            <a:r>
              <a:rPr lang="en-US" dirty="0"/>
              <a:t>50% of Professors at Non-HBCU Institutions</a:t>
            </a:r>
          </a:p>
          <a:p>
            <a:pPr lvl="1"/>
            <a:r>
              <a:rPr lang="en-US" dirty="0"/>
              <a:t>50% of Lawyers</a:t>
            </a:r>
          </a:p>
          <a:p>
            <a:pPr lvl="1"/>
            <a:r>
              <a:rPr lang="en-US" dirty="0"/>
              <a:t>80% of Judges</a:t>
            </a:r>
            <a:endParaRPr lang="en-US" sz="1500" b="1" dirty="0"/>
          </a:p>
          <a:p>
            <a:pPr marL="768096" lvl="2" indent="0">
              <a:buNone/>
            </a:pPr>
            <a:r>
              <a:rPr lang="en-US" sz="1500" b="1" dirty="0"/>
              <a:t>(</a:t>
            </a:r>
            <a:r>
              <a:rPr lang="en-US" sz="1200" b="1" dirty="0"/>
              <a:t>Diverse Issues in Higher Education, September 9</a:t>
            </a:r>
            <a:r>
              <a:rPr lang="en-US" sz="1200" b="1" baseline="30000" dirty="0"/>
              <a:t>th</a:t>
            </a:r>
            <a:r>
              <a:rPr lang="en-US" sz="1200" b="1" dirty="0"/>
              <a:t> 2015/TMF Website</a:t>
            </a:r>
            <a:r>
              <a:rPr lang="en-US" sz="1500" b="1" dirty="0"/>
              <a:t>)</a:t>
            </a:r>
          </a:p>
          <a:p>
            <a:pPr marL="768096" lvl="2" indent="0">
              <a:buNone/>
            </a:pPr>
            <a:endParaRPr lang="en-US" dirty="0"/>
          </a:p>
          <a:p>
            <a:endParaRPr lang="en-US" dirty="0"/>
          </a:p>
        </p:txBody>
      </p:sp>
      <p:sp>
        <p:nvSpPr>
          <p:cNvPr id="4" name="Slide Number Placeholder 3">
            <a:extLst>
              <a:ext uri="{FF2B5EF4-FFF2-40B4-BE49-F238E27FC236}">
                <a16:creationId xmlns:a16="http://schemas.microsoft.com/office/drawing/2014/main" id="{4B3677EA-D029-463B-A411-1857315EA2B6}"/>
              </a:ext>
            </a:extLst>
          </p:cNvPr>
          <p:cNvSpPr>
            <a:spLocks noGrp="1"/>
          </p:cNvSpPr>
          <p:nvPr>
            <p:ph type="sldNum" sz="quarter" idx="10"/>
          </p:nvPr>
        </p:nvSpPr>
        <p:spPr/>
        <p:txBody>
          <a:bodyPr/>
          <a:lstStyle/>
          <a:p>
            <a:pPr>
              <a:defRPr/>
            </a:pPr>
            <a:fld id="{B3DECD38-FFDC-B946-A4F7-DDE361C58630}" type="slidenum">
              <a:rPr lang="en-US" altLang="en-US" smtClean="0"/>
              <a:pPr>
                <a:defRPr/>
              </a:pPr>
              <a:t>5</a:t>
            </a:fld>
            <a:endParaRPr lang="en-US" altLang="en-US"/>
          </a:p>
        </p:txBody>
      </p:sp>
    </p:spTree>
    <p:extLst>
      <p:ext uri="{BB962C8B-B14F-4D97-AF65-F5344CB8AC3E}">
        <p14:creationId xmlns:p14="http://schemas.microsoft.com/office/powerpoint/2010/main" val="32836925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87EF4-2230-4269-893F-3F2EE1E8401C}"/>
              </a:ext>
            </a:extLst>
          </p:cNvPr>
          <p:cNvSpPr>
            <a:spLocks noGrp="1"/>
          </p:cNvSpPr>
          <p:nvPr>
            <p:ph type="title"/>
          </p:nvPr>
        </p:nvSpPr>
        <p:spPr>
          <a:xfrm>
            <a:off x="1277650" y="365126"/>
            <a:ext cx="10046043" cy="873740"/>
          </a:xfrm>
        </p:spPr>
        <p:txBody>
          <a:bodyPr/>
          <a:lstStyle/>
          <a:p>
            <a:pPr algn="ctr"/>
            <a:r>
              <a:rPr lang="en-US" b="1" dirty="0"/>
              <a:t>The HBCU Educational Approach  </a:t>
            </a:r>
          </a:p>
        </p:txBody>
      </p:sp>
      <p:sp>
        <p:nvSpPr>
          <p:cNvPr id="3" name="Content Placeholder 2">
            <a:extLst>
              <a:ext uri="{FF2B5EF4-FFF2-40B4-BE49-F238E27FC236}">
                <a16:creationId xmlns:a16="http://schemas.microsoft.com/office/drawing/2014/main" id="{22ED5702-AD23-45DB-B9C1-F33F00E60212}"/>
              </a:ext>
            </a:extLst>
          </p:cNvPr>
          <p:cNvSpPr>
            <a:spLocks noGrp="1"/>
          </p:cNvSpPr>
          <p:nvPr>
            <p:ph sz="half" idx="1"/>
          </p:nvPr>
        </p:nvSpPr>
        <p:spPr/>
        <p:txBody>
          <a:bodyPr/>
          <a:lstStyle/>
          <a:p>
            <a:pPr rtl="0" fontAlgn="base">
              <a:spcBef>
                <a:spcPts val="0"/>
              </a:spcBef>
              <a:spcAft>
                <a:spcPts val="0"/>
              </a:spcAft>
              <a:buFont typeface="Arial" panose="020B0604020202020204" pitchFamily="34" charset="0"/>
              <a:buChar char="•"/>
            </a:pPr>
            <a:r>
              <a:rPr lang="en-US" sz="2000" b="0" i="0" u="none" strike="noStrike" dirty="0">
                <a:solidFill>
                  <a:srgbClr val="233A44"/>
                </a:solidFill>
                <a:effectLst/>
                <a:latin typeface="Arial" panose="020B0604020202020204" pitchFamily="34" charset="0"/>
              </a:rPr>
              <a:t>A holistic intrusive advising approach is used to meet the needs of Black students, HBCUs have found the keys to unlocking the nation's student potential despite the challenges they face at Predominantly White Institutions (PWI) (Jones &amp; Owens, 2018, para. 8). </a:t>
            </a:r>
          </a:p>
          <a:p>
            <a:pPr marL="0" indent="0" rtl="0">
              <a:spcBef>
                <a:spcPts val="0"/>
              </a:spcBef>
              <a:spcAft>
                <a:spcPts val="0"/>
              </a:spcAft>
              <a:buNone/>
            </a:pPr>
            <a:r>
              <a:rPr lang="en-US" sz="2000" b="0" i="0" u="none" strike="noStrike" dirty="0">
                <a:solidFill>
                  <a:srgbClr val="233A44"/>
                </a:solidFill>
                <a:effectLst/>
                <a:latin typeface="Arial" panose="020B0604020202020204" pitchFamily="34" charset="0"/>
              </a:rPr>
              <a:t> </a:t>
            </a:r>
            <a:endParaRPr lang="en-US" sz="2000" b="0" dirty="0">
              <a:effectLst/>
            </a:endParaRPr>
          </a:p>
          <a:p>
            <a:pPr rtl="0" fontAlgn="base">
              <a:spcBef>
                <a:spcPts val="0"/>
              </a:spcBef>
              <a:spcAft>
                <a:spcPts val="0"/>
              </a:spcAft>
              <a:buFont typeface="Arial" panose="020B0604020202020204" pitchFamily="34" charset="0"/>
              <a:buChar char="•"/>
            </a:pPr>
            <a:r>
              <a:rPr lang="en-US" sz="2000" b="0" i="0" u="none" strike="noStrike" dirty="0" err="1">
                <a:solidFill>
                  <a:srgbClr val="233A44"/>
                </a:solidFill>
                <a:effectLst/>
                <a:latin typeface="Arial" panose="020B0604020202020204" pitchFamily="34" charset="0"/>
              </a:rPr>
              <a:t>Seymoure</a:t>
            </a:r>
            <a:r>
              <a:rPr lang="en-US" sz="2000" b="0" i="0" u="none" strike="noStrike" dirty="0">
                <a:solidFill>
                  <a:srgbClr val="233A44"/>
                </a:solidFill>
                <a:effectLst/>
                <a:latin typeface="Arial" panose="020B0604020202020204" pitchFamily="34" charset="0"/>
              </a:rPr>
              <a:t> and Ray (2015) discovered that HBCU students report higher levels of satisfaction and more frequent and higher quality interaction with faculty and mentors than their counterparts at PWI’s.</a:t>
            </a:r>
          </a:p>
          <a:p>
            <a:pPr marL="0" indent="0" rtl="0">
              <a:spcBef>
                <a:spcPts val="0"/>
              </a:spcBef>
              <a:spcAft>
                <a:spcPts val="0"/>
              </a:spcAft>
              <a:buNone/>
            </a:pPr>
            <a:r>
              <a:rPr lang="en-US" sz="2000" b="0" i="0" u="none" strike="noStrike" dirty="0">
                <a:solidFill>
                  <a:srgbClr val="233A44"/>
                </a:solidFill>
                <a:effectLst/>
                <a:latin typeface="Arial" panose="020B0604020202020204" pitchFamily="34" charset="0"/>
              </a:rPr>
              <a:t> </a:t>
            </a:r>
            <a:endParaRPr lang="en-US" sz="2000" b="0" dirty="0">
              <a:effectLst/>
            </a:endParaRPr>
          </a:p>
          <a:p>
            <a:r>
              <a:rPr lang="en-US" sz="2000" b="0" i="0" u="none" strike="noStrike" dirty="0">
                <a:solidFill>
                  <a:srgbClr val="233A44"/>
                </a:solidFill>
                <a:effectLst/>
                <a:latin typeface="Arial" panose="020B0604020202020204" pitchFamily="34" charset="0"/>
              </a:rPr>
              <a:t>Black students find validation, community, and student success with Black faculty due to common interests, beliefs, and cultural support (Bauer, 2014; Wood, 2014; Wood &amp; Turner, 2011).</a:t>
            </a:r>
            <a:endParaRPr lang="en-US" sz="2000" dirty="0"/>
          </a:p>
        </p:txBody>
      </p:sp>
      <p:sp>
        <p:nvSpPr>
          <p:cNvPr id="4" name="Slide Number Placeholder 3">
            <a:extLst>
              <a:ext uri="{FF2B5EF4-FFF2-40B4-BE49-F238E27FC236}">
                <a16:creationId xmlns:a16="http://schemas.microsoft.com/office/drawing/2014/main" id="{A75F4E56-4A2A-4497-8E04-E40CC848B751}"/>
              </a:ext>
            </a:extLst>
          </p:cNvPr>
          <p:cNvSpPr>
            <a:spLocks noGrp="1"/>
          </p:cNvSpPr>
          <p:nvPr>
            <p:ph type="sldNum" sz="quarter" idx="10"/>
          </p:nvPr>
        </p:nvSpPr>
        <p:spPr/>
        <p:txBody>
          <a:bodyPr/>
          <a:lstStyle/>
          <a:p>
            <a:pPr>
              <a:defRPr/>
            </a:pPr>
            <a:fld id="{B3DECD38-FFDC-B946-A4F7-DDE361C58630}" type="slidenum">
              <a:rPr lang="en-US" altLang="en-US" smtClean="0"/>
              <a:pPr>
                <a:defRPr/>
              </a:pPr>
              <a:t>6</a:t>
            </a:fld>
            <a:endParaRPr lang="en-US" altLang="en-US"/>
          </a:p>
        </p:txBody>
      </p:sp>
    </p:spTree>
    <p:extLst>
      <p:ext uri="{BB962C8B-B14F-4D97-AF65-F5344CB8AC3E}">
        <p14:creationId xmlns:p14="http://schemas.microsoft.com/office/powerpoint/2010/main" val="705383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CD7763-BFA6-434E-B642-4FDA0A7A7985}"/>
              </a:ext>
            </a:extLst>
          </p:cNvPr>
          <p:cNvSpPr>
            <a:spLocks noGrp="1"/>
          </p:cNvSpPr>
          <p:nvPr>
            <p:ph type="sldNum" sz="quarter" idx="10"/>
          </p:nvPr>
        </p:nvSpPr>
        <p:spPr/>
        <p:txBody>
          <a:bodyPr/>
          <a:lstStyle/>
          <a:p>
            <a:pPr>
              <a:defRPr/>
            </a:pPr>
            <a:fld id="{BA612EA7-8AF5-6D4A-BB65-EDB273F44EC3}" type="slidenum">
              <a:rPr lang="en-US" altLang="en-US" smtClean="0"/>
              <a:pPr>
                <a:defRPr/>
              </a:pPr>
              <a:t>7</a:t>
            </a:fld>
            <a:endParaRPr lang="en-US" altLang="en-US"/>
          </a:p>
        </p:txBody>
      </p:sp>
      <p:pic>
        <p:nvPicPr>
          <p:cNvPr id="6" name="Picture 5" descr="https://files.constantcontact.com/377b124c501/b49a83c8-81c1-4bda-ac73-205572d4c74c.jpg">
            <a:hlinkClick r:id="rId2"/>
            <a:extLst>
              <a:ext uri="{FF2B5EF4-FFF2-40B4-BE49-F238E27FC236}">
                <a16:creationId xmlns:a16="http://schemas.microsoft.com/office/drawing/2014/main" id="{F84A3075-4175-4584-94C4-18F9B94CE004}"/>
              </a:ext>
            </a:extLst>
          </p:cNvPr>
          <p:cNvPicPr/>
          <p:nvPr/>
        </p:nvPicPr>
        <p:blipFill rotWithShape="1">
          <a:blip r:embed="rId3">
            <a:extLst>
              <a:ext uri="{28A0092B-C50C-407E-A947-70E740481C1C}">
                <a14:useLocalDpi xmlns:a14="http://schemas.microsoft.com/office/drawing/2010/main" val="0"/>
              </a:ext>
            </a:extLst>
          </a:blip>
          <a:srcRect b="17143"/>
          <a:stretch/>
        </p:blipFill>
        <p:spPr bwMode="auto">
          <a:xfrm>
            <a:off x="4611189" y="574765"/>
            <a:ext cx="6583679" cy="3958045"/>
          </a:xfrm>
          <a:prstGeom prst="rect">
            <a:avLst/>
          </a:prstGeom>
          <a:noFill/>
          <a:ln>
            <a:noFill/>
          </a:ln>
        </p:spPr>
      </p:pic>
      <p:pic>
        <p:nvPicPr>
          <p:cNvPr id="7" name="Content Placeholder 6">
            <a:extLst>
              <a:ext uri="{FF2B5EF4-FFF2-40B4-BE49-F238E27FC236}">
                <a16:creationId xmlns:a16="http://schemas.microsoft.com/office/drawing/2014/main" id="{261CEFDE-5172-418D-8BFE-ABA74B8088A3}"/>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53901" y="1494897"/>
            <a:ext cx="3254538" cy="3868205"/>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a:extLst>
              <a:ext uri="{FF2B5EF4-FFF2-40B4-BE49-F238E27FC236}">
                <a16:creationId xmlns:a16="http://schemas.microsoft.com/office/drawing/2014/main" id="{F73E1A9A-BE1A-466F-983C-DAF66F55FD71}"/>
              </a:ext>
            </a:extLst>
          </p:cNvPr>
          <p:cNvSpPr txBox="1"/>
          <p:nvPr/>
        </p:nvSpPr>
        <p:spPr>
          <a:xfrm>
            <a:off x="5486401" y="5303520"/>
            <a:ext cx="4506686" cy="646331"/>
          </a:xfrm>
          <a:prstGeom prst="rect">
            <a:avLst/>
          </a:prstGeom>
          <a:noFill/>
        </p:spPr>
        <p:txBody>
          <a:bodyPr wrap="square" rtlCol="0">
            <a:spAutoFit/>
          </a:bodyPr>
          <a:lstStyle/>
          <a:p>
            <a:r>
              <a:rPr lang="en-US" dirty="0"/>
              <a:t>Helen P Young </a:t>
            </a:r>
          </a:p>
          <a:p>
            <a:r>
              <a:rPr lang="en-US" dirty="0"/>
              <a:t>Assistant Project Director </a:t>
            </a:r>
          </a:p>
        </p:txBody>
      </p:sp>
    </p:spTree>
    <p:extLst>
      <p:ext uri="{BB962C8B-B14F-4D97-AF65-F5344CB8AC3E}">
        <p14:creationId xmlns:p14="http://schemas.microsoft.com/office/powerpoint/2010/main" val="3339234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3D44B-B3C2-49DA-8FEE-BA346C8A4922}"/>
              </a:ext>
            </a:extLst>
          </p:cNvPr>
          <p:cNvSpPr>
            <a:spLocks noGrp="1"/>
          </p:cNvSpPr>
          <p:nvPr>
            <p:ph type="title"/>
          </p:nvPr>
        </p:nvSpPr>
        <p:spPr>
          <a:xfrm>
            <a:off x="993058" y="301627"/>
            <a:ext cx="10844981" cy="1065058"/>
          </a:xfrm>
        </p:spPr>
        <p:txBody>
          <a:bodyPr>
            <a:normAutofit/>
          </a:bodyPr>
          <a:lstStyle/>
          <a:p>
            <a:pPr algn="ctr"/>
            <a:r>
              <a:rPr lang="en-US" sz="3000" b="1" dirty="0"/>
              <a:t>Began with nine HBCUs in 2015, now there are thirty-nine</a:t>
            </a:r>
            <a:br>
              <a:rPr lang="en-US" sz="3000" b="1" dirty="0"/>
            </a:br>
            <a:r>
              <a:rPr lang="en-US" sz="3000" b="1" dirty="0"/>
              <a:t>California Community College HBCU Partners!</a:t>
            </a:r>
          </a:p>
        </p:txBody>
      </p:sp>
      <p:sp>
        <p:nvSpPr>
          <p:cNvPr id="4" name="Slide Number Placeholder 3">
            <a:extLst>
              <a:ext uri="{FF2B5EF4-FFF2-40B4-BE49-F238E27FC236}">
                <a16:creationId xmlns:a16="http://schemas.microsoft.com/office/drawing/2014/main" id="{00A3E069-7E15-4719-972C-5DEA4DDF003B}"/>
              </a:ext>
            </a:extLst>
          </p:cNvPr>
          <p:cNvSpPr>
            <a:spLocks noGrp="1"/>
          </p:cNvSpPr>
          <p:nvPr>
            <p:ph type="sldNum" sz="quarter" idx="10"/>
          </p:nvPr>
        </p:nvSpPr>
        <p:spPr/>
        <p:txBody>
          <a:bodyPr/>
          <a:lstStyle/>
          <a:p>
            <a:pPr>
              <a:defRPr/>
            </a:pPr>
            <a:fld id="{B3DECD38-FFDC-B946-A4F7-DDE361C58630}" type="slidenum">
              <a:rPr lang="en-US" altLang="en-US" smtClean="0"/>
              <a:pPr>
                <a:defRPr/>
              </a:pPr>
              <a:t>8</a:t>
            </a:fld>
            <a:endParaRPr lang="en-US" altLang="en-US"/>
          </a:p>
        </p:txBody>
      </p:sp>
      <p:sp>
        <p:nvSpPr>
          <p:cNvPr id="8" name="Content Placeholder 2">
            <a:extLst>
              <a:ext uri="{FF2B5EF4-FFF2-40B4-BE49-F238E27FC236}">
                <a16:creationId xmlns:a16="http://schemas.microsoft.com/office/drawing/2014/main" id="{1C56CA33-5F14-4EE5-B817-67D07796A2BA}"/>
              </a:ext>
            </a:extLst>
          </p:cNvPr>
          <p:cNvSpPr>
            <a:spLocks noGrp="1"/>
          </p:cNvSpPr>
          <p:nvPr>
            <p:ph sz="half" idx="1"/>
          </p:nvPr>
        </p:nvSpPr>
        <p:spPr>
          <a:xfrm>
            <a:off x="883627" y="1690687"/>
            <a:ext cx="3200400" cy="5030787"/>
          </a:xfrm>
        </p:spPr>
        <p:txBody>
          <a:bodyPr>
            <a:noAutofit/>
          </a:bodyPr>
          <a:lstStyle/>
          <a:p>
            <a:pPr algn="ctr">
              <a:lnSpc>
                <a:spcPct val="100000"/>
              </a:lnSpc>
              <a:buNone/>
            </a:pPr>
            <a:endParaRPr lang="en-US" sz="1200" b="1" dirty="0"/>
          </a:p>
          <a:p>
            <a:pPr algn="ctr">
              <a:lnSpc>
                <a:spcPct val="100000"/>
              </a:lnSpc>
              <a:buNone/>
            </a:pPr>
            <a:r>
              <a:rPr lang="en-US" sz="1200" b="1" dirty="0"/>
              <a:t>Alabama State University, AL</a:t>
            </a:r>
          </a:p>
          <a:p>
            <a:pPr algn="ctr">
              <a:lnSpc>
                <a:spcPct val="100000"/>
              </a:lnSpc>
              <a:buNone/>
            </a:pPr>
            <a:r>
              <a:rPr lang="en-US" sz="1200" b="1" dirty="0"/>
              <a:t>Alcorn State University, MS</a:t>
            </a:r>
          </a:p>
          <a:p>
            <a:pPr algn="ctr">
              <a:lnSpc>
                <a:spcPct val="100000"/>
              </a:lnSpc>
              <a:buNone/>
            </a:pPr>
            <a:r>
              <a:rPr lang="en-US" sz="1200" b="1" dirty="0"/>
              <a:t>Arkansas Baptist College, AR</a:t>
            </a:r>
          </a:p>
          <a:p>
            <a:pPr algn="ctr">
              <a:lnSpc>
                <a:spcPct val="100000"/>
              </a:lnSpc>
              <a:buNone/>
            </a:pPr>
            <a:r>
              <a:rPr lang="en-US" sz="1200" b="1" dirty="0"/>
              <a:t>Benedict College, SC</a:t>
            </a:r>
          </a:p>
          <a:p>
            <a:pPr algn="ctr">
              <a:lnSpc>
                <a:spcPct val="100000"/>
              </a:lnSpc>
              <a:buNone/>
            </a:pPr>
            <a:r>
              <a:rPr lang="en-US" sz="1200" b="1" dirty="0"/>
              <a:t>Bethune- Cookman University, FL</a:t>
            </a:r>
          </a:p>
          <a:p>
            <a:pPr algn="ctr">
              <a:lnSpc>
                <a:spcPct val="100000"/>
              </a:lnSpc>
              <a:buNone/>
            </a:pPr>
            <a:r>
              <a:rPr lang="en-US" sz="1200" b="1" dirty="0"/>
              <a:t>Bennett College, NC</a:t>
            </a:r>
          </a:p>
          <a:p>
            <a:pPr algn="ctr">
              <a:lnSpc>
                <a:spcPct val="100000"/>
              </a:lnSpc>
              <a:buNone/>
            </a:pPr>
            <a:r>
              <a:rPr lang="en-US" sz="1200" b="1" dirty="0"/>
              <a:t>Bowie State University, MD</a:t>
            </a:r>
          </a:p>
          <a:p>
            <a:pPr algn="ctr">
              <a:lnSpc>
                <a:spcPct val="100000"/>
              </a:lnSpc>
              <a:buNone/>
            </a:pPr>
            <a:r>
              <a:rPr lang="en-US" sz="1200" b="1" dirty="0"/>
              <a:t>Claflin University, SC</a:t>
            </a:r>
          </a:p>
          <a:p>
            <a:pPr algn="ctr">
              <a:lnSpc>
                <a:spcPct val="100000"/>
              </a:lnSpc>
              <a:buNone/>
            </a:pPr>
            <a:r>
              <a:rPr lang="en-US" sz="1200" b="1" dirty="0"/>
              <a:t>Clark Atlanta University, GA</a:t>
            </a:r>
          </a:p>
          <a:p>
            <a:pPr algn="ctr">
              <a:lnSpc>
                <a:spcPct val="100000"/>
              </a:lnSpc>
              <a:buNone/>
            </a:pPr>
            <a:r>
              <a:rPr lang="en-US" sz="1200" b="1" dirty="0"/>
              <a:t>Central State, OH</a:t>
            </a:r>
          </a:p>
          <a:p>
            <a:pPr algn="ctr">
              <a:lnSpc>
                <a:spcPct val="100000"/>
              </a:lnSpc>
              <a:buNone/>
            </a:pPr>
            <a:r>
              <a:rPr lang="en-US" sz="1200" b="1" dirty="0"/>
              <a:t>Dillard University, LA</a:t>
            </a:r>
          </a:p>
          <a:p>
            <a:pPr algn="ctr">
              <a:lnSpc>
                <a:spcPct val="100000"/>
              </a:lnSpc>
              <a:buNone/>
            </a:pPr>
            <a:r>
              <a:rPr lang="en-US" sz="1200" b="1" dirty="0"/>
              <a:t>Edward Waters College,  FL</a:t>
            </a:r>
          </a:p>
          <a:p>
            <a:pPr algn="ctr">
              <a:lnSpc>
                <a:spcPct val="100000"/>
              </a:lnSpc>
              <a:buNone/>
            </a:pPr>
            <a:r>
              <a:rPr lang="en-US" sz="1200" b="1" dirty="0"/>
              <a:t>Fisk University, TN</a:t>
            </a:r>
          </a:p>
          <a:p>
            <a:pPr algn="ctr">
              <a:lnSpc>
                <a:spcPct val="150000"/>
              </a:lnSpc>
              <a:buNone/>
            </a:pPr>
            <a:endParaRPr lang="en-US" sz="1200" b="1" dirty="0"/>
          </a:p>
        </p:txBody>
      </p:sp>
      <p:sp>
        <p:nvSpPr>
          <p:cNvPr id="10" name="Content Placeholder 3">
            <a:extLst>
              <a:ext uri="{FF2B5EF4-FFF2-40B4-BE49-F238E27FC236}">
                <a16:creationId xmlns:a16="http://schemas.microsoft.com/office/drawing/2014/main" id="{F65555ED-5A72-41D8-BBFC-23B79A0AEDD3}"/>
              </a:ext>
            </a:extLst>
          </p:cNvPr>
          <p:cNvSpPr txBox="1">
            <a:spLocks/>
          </p:cNvSpPr>
          <p:nvPr/>
        </p:nvSpPr>
        <p:spPr>
          <a:xfrm>
            <a:off x="4084027" y="1678782"/>
            <a:ext cx="3276600" cy="5029200"/>
          </a:xfrm>
          <a:prstGeom prst="rect">
            <a:avLst/>
          </a:prstGeom>
        </p:spPr>
        <p:txBody>
          <a:bodyPr>
            <a:noAutofit/>
          </a:bodyPr>
          <a:lst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ctr">
              <a:lnSpc>
                <a:spcPct val="150000"/>
              </a:lnSpc>
              <a:buFont typeface="Wingdings 2"/>
              <a:buNone/>
            </a:pPr>
            <a:endParaRPr lang="en-US" sz="1200" b="1" dirty="0"/>
          </a:p>
          <a:p>
            <a:pPr algn="ctr">
              <a:lnSpc>
                <a:spcPct val="150000"/>
              </a:lnSpc>
              <a:buFont typeface="Wingdings 2"/>
              <a:buNone/>
            </a:pPr>
            <a:r>
              <a:rPr lang="en-US" sz="1200" b="1" dirty="0">
                <a:solidFill>
                  <a:schemeClr val="bg2">
                    <a:lumMod val="10000"/>
                  </a:schemeClr>
                </a:solidFill>
              </a:rPr>
              <a:t>Florida Memorial University, FL</a:t>
            </a:r>
          </a:p>
          <a:p>
            <a:pPr algn="ctr">
              <a:lnSpc>
                <a:spcPct val="150000"/>
              </a:lnSpc>
              <a:buFont typeface="Wingdings 2"/>
              <a:buNone/>
            </a:pPr>
            <a:r>
              <a:rPr lang="en-US" sz="1200" b="1" dirty="0">
                <a:solidFill>
                  <a:schemeClr val="bg2">
                    <a:lumMod val="10000"/>
                  </a:schemeClr>
                </a:solidFill>
              </a:rPr>
              <a:t>Fort Valley State University, GA</a:t>
            </a:r>
          </a:p>
          <a:p>
            <a:pPr algn="ctr">
              <a:lnSpc>
                <a:spcPct val="150000"/>
              </a:lnSpc>
              <a:buFont typeface="Wingdings 2"/>
              <a:buNone/>
            </a:pPr>
            <a:r>
              <a:rPr lang="en-US" sz="1200" b="1" dirty="0">
                <a:solidFill>
                  <a:schemeClr val="bg2">
                    <a:lumMod val="10000"/>
                  </a:schemeClr>
                </a:solidFill>
              </a:rPr>
              <a:t>Grambling State University, LA</a:t>
            </a:r>
          </a:p>
          <a:p>
            <a:pPr algn="ctr">
              <a:lnSpc>
                <a:spcPct val="150000"/>
              </a:lnSpc>
              <a:buFont typeface="Wingdings 2"/>
              <a:buNone/>
            </a:pPr>
            <a:r>
              <a:rPr lang="en-US" sz="1200" b="1" dirty="0">
                <a:solidFill>
                  <a:schemeClr val="bg2">
                    <a:lumMod val="10000"/>
                  </a:schemeClr>
                </a:solidFill>
              </a:rPr>
              <a:t>Hampton University, VA</a:t>
            </a:r>
          </a:p>
          <a:p>
            <a:pPr algn="ctr">
              <a:lnSpc>
                <a:spcPct val="150000"/>
              </a:lnSpc>
              <a:buFont typeface="Wingdings 2"/>
              <a:buNone/>
            </a:pPr>
            <a:r>
              <a:rPr lang="en-US" sz="1200" b="1" dirty="0">
                <a:solidFill>
                  <a:schemeClr val="bg2">
                    <a:lumMod val="10000"/>
                  </a:schemeClr>
                </a:solidFill>
              </a:rPr>
              <a:t>Harris-Stowe State University, MO</a:t>
            </a:r>
          </a:p>
          <a:p>
            <a:pPr algn="ctr">
              <a:lnSpc>
                <a:spcPct val="150000"/>
              </a:lnSpc>
              <a:buFont typeface="Wingdings 2"/>
              <a:buNone/>
            </a:pPr>
            <a:r>
              <a:rPr lang="en-US" sz="1200" b="1" dirty="0">
                <a:solidFill>
                  <a:schemeClr val="bg2">
                    <a:lumMod val="10000"/>
                  </a:schemeClr>
                </a:solidFill>
              </a:rPr>
              <a:t>Huston-Tillotson, TX</a:t>
            </a:r>
          </a:p>
          <a:p>
            <a:pPr algn="ctr">
              <a:lnSpc>
                <a:spcPct val="150000"/>
              </a:lnSpc>
              <a:buFont typeface="Wingdings 2"/>
              <a:buNone/>
            </a:pPr>
            <a:r>
              <a:rPr lang="en-US" sz="1200" b="1" dirty="0">
                <a:solidFill>
                  <a:schemeClr val="bg2">
                    <a:lumMod val="10000"/>
                  </a:schemeClr>
                </a:solidFill>
              </a:rPr>
              <a:t>Kentucky State University, KY</a:t>
            </a:r>
          </a:p>
          <a:p>
            <a:pPr algn="ctr">
              <a:lnSpc>
                <a:spcPct val="150000"/>
              </a:lnSpc>
              <a:buFont typeface="Wingdings 2"/>
              <a:buNone/>
            </a:pPr>
            <a:r>
              <a:rPr lang="en-US" sz="1200" b="1" dirty="0">
                <a:solidFill>
                  <a:schemeClr val="bg2">
                    <a:lumMod val="10000"/>
                  </a:schemeClr>
                </a:solidFill>
              </a:rPr>
              <a:t>Lane College, TN</a:t>
            </a:r>
          </a:p>
          <a:p>
            <a:pPr algn="ctr">
              <a:lnSpc>
                <a:spcPct val="150000"/>
              </a:lnSpc>
              <a:buFont typeface="Wingdings 2"/>
              <a:buNone/>
            </a:pPr>
            <a:r>
              <a:rPr lang="en-US" sz="1200" b="1" dirty="0">
                <a:solidFill>
                  <a:schemeClr val="bg2">
                    <a:lumMod val="10000"/>
                  </a:schemeClr>
                </a:solidFill>
              </a:rPr>
              <a:t>Lincoln University, MO</a:t>
            </a:r>
          </a:p>
          <a:p>
            <a:pPr algn="ctr">
              <a:lnSpc>
                <a:spcPct val="150000"/>
              </a:lnSpc>
              <a:buFont typeface="Wingdings 2"/>
              <a:buNone/>
            </a:pPr>
            <a:r>
              <a:rPr lang="en-US" sz="1200" b="1" dirty="0">
                <a:solidFill>
                  <a:schemeClr val="bg2">
                    <a:lumMod val="10000"/>
                  </a:schemeClr>
                </a:solidFill>
              </a:rPr>
              <a:t>Lincoln University, PA</a:t>
            </a:r>
          </a:p>
          <a:p>
            <a:pPr algn="ctr">
              <a:lnSpc>
                <a:spcPct val="150000"/>
              </a:lnSpc>
              <a:buFont typeface="Wingdings 2"/>
              <a:buNone/>
            </a:pPr>
            <a:r>
              <a:rPr lang="en-US" sz="1200" b="1" dirty="0">
                <a:solidFill>
                  <a:schemeClr val="bg2">
                    <a:lumMod val="10000"/>
                  </a:schemeClr>
                </a:solidFill>
              </a:rPr>
              <a:t>Mississippi Valley State University, MS</a:t>
            </a:r>
          </a:p>
          <a:p>
            <a:pPr algn="ctr">
              <a:lnSpc>
                <a:spcPct val="150000"/>
              </a:lnSpc>
              <a:buFont typeface="Wingdings 2"/>
              <a:buNone/>
            </a:pPr>
            <a:r>
              <a:rPr lang="en-US" sz="1200" b="1" dirty="0">
                <a:solidFill>
                  <a:schemeClr val="bg2">
                    <a:lumMod val="10000"/>
                  </a:schemeClr>
                </a:solidFill>
              </a:rPr>
              <a:t>North Carolina Central University, NC</a:t>
            </a:r>
          </a:p>
          <a:p>
            <a:pPr algn="ctr">
              <a:lnSpc>
                <a:spcPct val="150000"/>
              </a:lnSpc>
              <a:buFont typeface="Wingdings 2"/>
              <a:buNone/>
            </a:pPr>
            <a:r>
              <a:rPr lang="en-US" sz="1200" b="1" dirty="0">
                <a:solidFill>
                  <a:schemeClr val="bg2">
                    <a:lumMod val="10000"/>
                  </a:schemeClr>
                </a:solidFill>
              </a:rPr>
              <a:t>Shaw University, NC</a:t>
            </a:r>
          </a:p>
        </p:txBody>
      </p:sp>
      <p:sp>
        <p:nvSpPr>
          <p:cNvPr id="11" name="Content Placeholder 2">
            <a:extLst>
              <a:ext uri="{FF2B5EF4-FFF2-40B4-BE49-F238E27FC236}">
                <a16:creationId xmlns:a16="http://schemas.microsoft.com/office/drawing/2014/main" id="{F326B90A-0859-4661-AD5F-5E00337E1231}"/>
              </a:ext>
            </a:extLst>
          </p:cNvPr>
          <p:cNvSpPr txBox="1">
            <a:spLocks/>
          </p:cNvSpPr>
          <p:nvPr/>
        </p:nvSpPr>
        <p:spPr>
          <a:xfrm>
            <a:off x="8077199" y="1678782"/>
            <a:ext cx="3432495" cy="5181600"/>
          </a:xfrm>
          <a:prstGeom prst="rect">
            <a:avLst/>
          </a:prstGeom>
        </p:spPr>
        <p:txBody>
          <a:bodyPr vert="horz" lIns="91440" tIns="91440" rtlCol="0">
            <a:noAutofit/>
          </a:bodyPr>
          <a:lstStyle>
            <a:lvl1pPr marL="438912" indent="-320040" algn="l" rtl="0" eaLnBrk="1" latinLnBrk="0" hangingPunct="1">
              <a:spcBef>
                <a:spcPts val="0"/>
              </a:spcBef>
              <a:buClr>
                <a:schemeClr val="accent1"/>
              </a:buClr>
              <a:buSzPct val="80000"/>
              <a:buFont typeface="Wingdings 2"/>
              <a:buChar char=""/>
              <a:defRPr kumimoji="0" sz="28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4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0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18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18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18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algn="ctr">
              <a:lnSpc>
                <a:spcPct val="150000"/>
              </a:lnSpc>
              <a:buNone/>
            </a:pPr>
            <a:endParaRPr lang="en-US" sz="1200" b="1" dirty="0"/>
          </a:p>
          <a:p>
            <a:pPr algn="ctr">
              <a:lnSpc>
                <a:spcPct val="150000"/>
              </a:lnSpc>
              <a:buNone/>
            </a:pPr>
            <a:r>
              <a:rPr lang="en-US" sz="1200" b="1" dirty="0">
                <a:solidFill>
                  <a:schemeClr val="bg2">
                    <a:lumMod val="10000"/>
                  </a:schemeClr>
                </a:solidFill>
              </a:rPr>
              <a:t>Philander Smith College, AR</a:t>
            </a:r>
          </a:p>
          <a:p>
            <a:pPr algn="ctr">
              <a:lnSpc>
                <a:spcPct val="150000"/>
              </a:lnSpc>
              <a:buNone/>
            </a:pPr>
            <a:r>
              <a:rPr lang="en-US" sz="1200" b="1" dirty="0">
                <a:solidFill>
                  <a:schemeClr val="bg2">
                    <a:lumMod val="10000"/>
                  </a:schemeClr>
                </a:solidFill>
              </a:rPr>
              <a:t>Southern University and A&amp;M College, LA</a:t>
            </a:r>
          </a:p>
          <a:p>
            <a:pPr algn="ctr">
              <a:lnSpc>
                <a:spcPct val="150000"/>
              </a:lnSpc>
              <a:buNone/>
            </a:pPr>
            <a:r>
              <a:rPr lang="en-US" sz="1200" b="1" dirty="0">
                <a:solidFill>
                  <a:schemeClr val="bg2">
                    <a:lumMod val="10000"/>
                  </a:schemeClr>
                </a:solidFill>
              </a:rPr>
              <a:t>Southern University at New Orleans, LA</a:t>
            </a:r>
          </a:p>
          <a:p>
            <a:pPr algn="ctr">
              <a:lnSpc>
                <a:spcPct val="150000"/>
              </a:lnSpc>
              <a:buNone/>
            </a:pPr>
            <a:r>
              <a:rPr lang="en-US" sz="1200" b="1" dirty="0">
                <a:solidFill>
                  <a:schemeClr val="bg2">
                    <a:lumMod val="10000"/>
                  </a:schemeClr>
                </a:solidFill>
              </a:rPr>
              <a:t>Stillman College, AL</a:t>
            </a:r>
          </a:p>
          <a:p>
            <a:pPr algn="ctr">
              <a:lnSpc>
                <a:spcPct val="150000"/>
              </a:lnSpc>
              <a:buNone/>
            </a:pPr>
            <a:r>
              <a:rPr lang="en-US" sz="1200" b="1" dirty="0">
                <a:solidFill>
                  <a:schemeClr val="bg2">
                    <a:lumMod val="10000"/>
                  </a:schemeClr>
                </a:solidFill>
              </a:rPr>
              <a:t>Talladega College, AL</a:t>
            </a:r>
          </a:p>
          <a:p>
            <a:pPr algn="ctr">
              <a:lnSpc>
                <a:spcPct val="150000"/>
              </a:lnSpc>
              <a:buNone/>
            </a:pPr>
            <a:r>
              <a:rPr lang="en-US" sz="1200" b="1" dirty="0">
                <a:solidFill>
                  <a:schemeClr val="bg2">
                    <a:lumMod val="10000"/>
                  </a:schemeClr>
                </a:solidFill>
              </a:rPr>
              <a:t>Tennessee State University, TN</a:t>
            </a:r>
          </a:p>
          <a:p>
            <a:pPr algn="ctr">
              <a:lnSpc>
                <a:spcPct val="150000"/>
              </a:lnSpc>
              <a:buNone/>
            </a:pPr>
            <a:r>
              <a:rPr lang="en-US" sz="1200" b="1" dirty="0">
                <a:solidFill>
                  <a:schemeClr val="bg2">
                    <a:lumMod val="10000"/>
                  </a:schemeClr>
                </a:solidFill>
              </a:rPr>
              <a:t>Texas Southern University, TX</a:t>
            </a:r>
          </a:p>
          <a:p>
            <a:pPr algn="ctr">
              <a:lnSpc>
                <a:spcPct val="150000"/>
              </a:lnSpc>
              <a:buNone/>
            </a:pPr>
            <a:r>
              <a:rPr lang="en-US" sz="1200" b="1" dirty="0">
                <a:solidFill>
                  <a:schemeClr val="bg2">
                    <a:lumMod val="10000"/>
                  </a:schemeClr>
                </a:solidFill>
              </a:rPr>
              <a:t>Tougaloo College, MS</a:t>
            </a:r>
          </a:p>
          <a:p>
            <a:pPr algn="ctr">
              <a:lnSpc>
                <a:spcPct val="150000"/>
              </a:lnSpc>
              <a:buNone/>
            </a:pPr>
            <a:r>
              <a:rPr lang="en-US" sz="1200" b="1" dirty="0">
                <a:solidFill>
                  <a:schemeClr val="bg2">
                    <a:lumMod val="10000"/>
                  </a:schemeClr>
                </a:solidFill>
              </a:rPr>
              <a:t>Tuskegee University, AL</a:t>
            </a:r>
          </a:p>
          <a:p>
            <a:pPr algn="ctr">
              <a:lnSpc>
                <a:spcPct val="150000"/>
              </a:lnSpc>
              <a:buNone/>
            </a:pPr>
            <a:r>
              <a:rPr lang="en-US" sz="1200" b="1" dirty="0">
                <a:solidFill>
                  <a:schemeClr val="bg2">
                    <a:lumMod val="10000"/>
                  </a:schemeClr>
                </a:solidFill>
              </a:rPr>
              <a:t>Virginia State University, VA</a:t>
            </a:r>
          </a:p>
          <a:p>
            <a:pPr algn="ctr">
              <a:lnSpc>
                <a:spcPct val="150000"/>
              </a:lnSpc>
              <a:buNone/>
            </a:pPr>
            <a:r>
              <a:rPr lang="en-US" sz="1200" b="1" dirty="0">
                <a:solidFill>
                  <a:schemeClr val="bg2">
                    <a:lumMod val="10000"/>
                  </a:schemeClr>
                </a:solidFill>
              </a:rPr>
              <a:t>West Virginia State, WV</a:t>
            </a:r>
          </a:p>
          <a:p>
            <a:pPr algn="ctr">
              <a:lnSpc>
                <a:spcPct val="150000"/>
              </a:lnSpc>
              <a:buNone/>
            </a:pPr>
            <a:r>
              <a:rPr lang="en-US" sz="1200" b="1" dirty="0">
                <a:solidFill>
                  <a:schemeClr val="bg2">
                    <a:lumMod val="10000"/>
                  </a:schemeClr>
                </a:solidFill>
              </a:rPr>
              <a:t>Wiley College, TX</a:t>
            </a:r>
          </a:p>
          <a:p>
            <a:pPr algn="ctr">
              <a:lnSpc>
                <a:spcPct val="150000"/>
              </a:lnSpc>
              <a:buNone/>
            </a:pPr>
            <a:r>
              <a:rPr lang="en-US" sz="1200" b="1" dirty="0">
                <a:solidFill>
                  <a:schemeClr val="bg2">
                    <a:lumMod val="10000"/>
                  </a:schemeClr>
                </a:solidFill>
              </a:rPr>
              <a:t>Xavier University of Louisiana, LA</a:t>
            </a:r>
          </a:p>
          <a:p>
            <a:pPr algn="ctr">
              <a:lnSpc>
                <a:spcPct val="150000"/>
              </a:lnSpc>
              <a:buFont typeface="Wingdings 2"/>
              <a:buNone/>
            </a:pPr>
            <a:endParaRPr lang="en-US" sz="1200" b="1" dirty="0"/>
          </a:p>
          <a:p>
            <a:pPr algn="ctr">
              <a:lnSpc>
                <a:spcPct val="150000"/>
              </a:lnSpc>
              <a:buFont typeface="Wingdings 2"/>
              <a:buNone/>
            </a:pPr>
            <a:endParaRPr lang="en-US" sz="1200" b="1" dirty="0"/>
          </a:p>
        </p:txBody>
      </p:sp>
    </p:spTree>
    <p:extLst>
      <p:ext uri="{BB962C8B-B14F-4D97-AF65-F5344CB8AC3E}">
        <p14:creationId xmlns:p14="http://schemas.microsoft.com/office/powerpoint/2010/main" val="11515758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72E96-1094-4A72-9CE8-9E8911B726B4}"/>
              </a:ext>
            </a:extLst>
          </p:cNvPr>
          <p:cNvSpPr>
            <a:spLocks noGrp="1"/>
          </p:cNvSpPr>
          <p:nvPr>
            <p:ph type="title"/>
          </p:nvPr>
        </p:nvSpPr>
        <p:spPr>
          <a:xfrm>
            <a:off x="1120877" y="365125"/>
            <a:ext cx="10618839" cy="932733"/>
          </a:xfrm>
        </p:spPr>
        <p:txBody>
          <a:bodyPr>
            <a:normAutofit fontScale="90000"/>
          </a:bodyPr>
          <a:lstStyle/>
          <a:p>
            <a:pPr algn="ctr"/>
            <a:r>
              <a:rPr lang="en-US" b="1" dirty="0"/>
              <a:t>How Students Qualify for </a:t>
            </a:r>
            <a:br>
              <a:rPr lang="en-US" b="1" dirty="0"/>
            </a:br>
            <a:r>
              <a:rPr lang="en-US" b="1" dirty="0"/>
              <a:t>the Transfer Guarantee Agreement</a:t>
            </a:r>
          </a:p>
        </p:txBody>
      </p:sp>
      <p:sp>
        <p:nvSpPr>
          <p:cNvPr id="4" name="Slide Number Placeholder 3">
            <a:extLst>
              <a:ext uri="{FF2B5EF4-FFF2-40B4-BE49-F238E27FC236}">
                <a16:creationId xmlns:a16="http://schemas.microsoft.com/office/drawing/2014/main" id="{0C3FE36F-800A-4E03-BFE3-016FB13069B5}"/>
              </a:ext>
            </a:extLst>
          </p:cNvPr>
          <p:cNvSpPr>
            <a:spLocks noGrp="1"/>
          </p:cNvSpPr>
          <p:nvPr>
            <p:ph type="sldNum" sz="quarter" idx="10"/>
          </p:nvPr>
        </p:nvSpPr>
        <p:spPr/>
        <p:txBody>
          <a:bodyPr/>
          <a:lstStyle/>
          <a:p>
            <a:pPr>
              <a:defRPr/>
            </a:pPr>
            <a:fld id="{B3DECD38-FFDC-B946-A4F7-DDE361C58630}" type="slidenum">
              <a:rPr lang="en-US" altLang="en-US" smtClean="0"/>
              <a:pPr>
                <a:defRPr/>
              </a:pPr>
              <a:t>9</a:t>
            </a:fld>
            <a:endParaRPr lang="en-US" altLang="en-US"/>
          </a:p>
        </p:txBody>
      </p:sp>
      <p:sp>
        <p:nvSpPr>
          <p:cNvPr id="5" name="Content Placeholder 2">
            <a:extLst>
              <a:ext uri="{FF2B5EF4-FFF2-40B4-BE49-F238E27FC236}">
                <a16:creationId xmlns:a16="http://schemas.microsoft.com/office/drawing/2014/main" id="{2DF1D091-85E1-4278-9FF1-2631E3B23158}"/>
              </a:ext>
            </a:extLst>
          </p:cNvPr>
          <p:cNvSpPr>
            <a:spLocks noGrp="1"/>
          </p:cNvSpPr>
          <p:nvPr>
            <p:ph sz="half" idx="1"/>
          </p:nvPr>
        </p:nvSpPr>
        <p:spPr>
          <a:xfrm>
            <a:off x="1277937" y="1297858"/>
            <a:ext cx="10186475" cy="4920380"/>
          </a:xfrm>
        </p:spPr>
        <p:txBody>
          <a:bodyPr>
            <a:normAutofit lnSpcReduction="10000"/>
          </a:bodyPr>
          <a:lstStyle/>
          <a:p>
            <a:pPr marL="118872" indent="0">
              <a:buNone/>
            </a:pPr>
            <a:endParaRPr lang="en-US" sz="2000" dirty="0"/>
          </a:p>
          <a:p>
            <a:pPr fontAlgn="base"/>
            <a:r>
              <a:rPr lang="en-US" sz="3000" dirty="0"/>
              <a:t>(A) Obtain an Associate Degree for Transfer (ADT)*(60 units) with a 2.0 or higher GPA are guaranteed admission with junior standing to the 39 participating HBCUs.</a:t>
            </a:r>
          </a:p>
          <a:p>
            <a:pPr marL="457200" lvl="1" indent="0" fontAlgn="base">
              <a:buNone/>
            </a:pPr>
            <a:r>
              <a:rPr lang="en-US" sz="1500" i="1" dirty="0">
                <a:solidFill>
                  <a:srgbClr val="FF0000"/>
                </a:solidFill>
              </a:rPr>
              <a:t>*The Intersegmental General Education Transfer Curriculum (IGETC)  or the California State University General Education Breadth pattern (CSU GE) must be followed when completing the ADT</a:t>
            </a:r>
            <a:r>
              <a:rPr lang="en-US" sz="1700" dirty="0">
                <a:solidFill>
                  <a:srgbClr val="FF0000"/>
                </a:solidFill>
              </a:rPr>
              <a:t>.</a:t>
            </a:r>
          </a:p>
          <a:p>
            <a:pPr marL="457200" lvl="1" indent="0" algn="ctr" fontAlgn="base">
              <a:buNone/>
            </a:pPr>
            <a:endParaRPr lang="en-US" dirty="0"/>
          </a:p>
          <a:p>
            <a:pPr marL="457200" lvl="1" indent="0" algn="ctr" fontAlgn="base">
              <a:buNone/>
            </a:pPr>
            <a:r>
              <a:rPr lang="en-US" dirty="0"/>
              <a:t>OR </a:t>
            </a:r>
          </a:p>
          <a:p>
            <a:pPr fontAlgn="base"/>
            <a:r>
              <a:rPr lang="en-US" sz="2800" dirty="0"/>
              <a:t>(B) Transfer with 30 or more UC or CSU transferable units and a 2.0 or higher GPA.  Units will be accepted for general education, pre major or elective units.</a:t>
            </a:r>
          </a:p>
          <a:p>
            <a:pPr marL="118872" indent="0">
              <a:buNone/>
            </a:pPr>
            <a:endParaRPr lang="en-US" sz="2000" dirty="0"/>
          </a:p>
          <a:p>
            <a:pPr marL="118872" indent="0" algn="ctr">
              <a:buNone/>
            </a:pPr>
            <a:r>
              <a:rPr lang="en-US" sz="1800" b="1" i="1" dirty="0"/>
              <a:t>(Be advised that the minimum GPA requirement is higher for select partner HBCUs) </a:t>
            </a:r>
          </a:p>
          <a:p>
            <a:endParaRPr lang="en-US" sz="2400" dirty="0"/>
          </a:p>
          <a:p>
            <a:pPr>
              <a:buNone/>
            </a:pPr>
            <a:endParaRPr lang="en-US" dirty="0"/>
          </a:p>
        </p:txBody>
      </p:sp>
    </p:spTree>
    <p:extLst>
      <p:ext uri="{BB962C8B-B14F-4D97-AF65-F5344CB8AC3E}">
        <p14:creationId xmlns:p14="http://schemas.microsoft.com/office/powerpoint/2010/main" val="4200132061"/>
      </p:ext>
    </p:extLst>
  </p:cSld>
  <p:clrMapOvr>
    <a:masterClrMapping/>
  </p:clrMapOvr>
</p:sld>
</file>

<file path=ppt/theme/theme1.xml><?xml version="1.0" encoding="utf-8"?>
<a:theme xmlns:a="http://schemas.openxmlformats.org/drawingml/2006/main" name="ASCCC Curriculum Inst. 2020 Theme">
  <a:themeElements>
    <a:clrScheme name="ASCCC AA 2021 B">
      <a:dk1>
        <a:srgbClr val="003366"/>
      </a:dk1>
      <a:lt1>
        <a:srgbClr val="FFFFFF"/>
      </a:lt1>
      <a:dk2>
        <a:srgbClr val="3871C7"/>
      </a:dk2>
      <a:lt2>
        <a:srgbClr val="D8E9F0"/>
      </a:lt2>
      <a:accent1>
        <a:srgbClr val="FF59AB"/>
      </a:accent1>
      <a:accent2>
        <a:srgbClr val="E7B0F5"/>
      </a:accent2>
      <a:accent3>
        <a:srgbClr val="6EAFF2"/>
      </a:accent3>
      <a:accent4>
        <a:srgbClr val="3970EC"/>
      </a:accent4>
      <a:accent5>
        <a:srgbClr val="7FC3FF"/>
      </a:accent5>
      <a:accent6>
        <a:srgbClr val="B1DAF4"/>
      </a:accent6>
      <a:hlink>
        <a:srgbClr val="005B95"/>
      </a:hlink>
      <a:folHlink>
        <a:srgbClr val="3970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SCCC AA 2021 ppt template 2" id="{C03A53BA-4106-024E-9D07-CD5A51549CEF}" vid="{28BAD5EB-9025-6348-9A9E-E7DD8B48A5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9A8EBE43808542929E50867EDC50EC" ma:contentTypeVersion="10" ma:contentTypeDescription="Create a new document." ma:contentTypeScope="" ma:versionID="135b12a2c7bca8926e858640dca49601">
  <xsd:schema xmlns:xsd="http://www.w3.org/2001/XMLSchema" xmlns:xs="http://www.w3.org/2001/XMLSchema" xmlns:p="http://schemas.microsoft.com/office/2006/metadata/properties" xmlns:ns3="48cdbd6b-ec9a-49f4-b174-9787aedd58dc" targetNamespace="http://schemas.microsoft.com/office/2006/metadata/properties" ma:root="true" ma:fieldsID="56b083427300d3557c8fbe33eff5d546" ns3:_="">
    <xsd:import namespace="48cdbd6b-ec9a-49f4-b174-9787aedd58d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cdbd6b-ec9a-49f4-b174-9787aedd58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C067604-2090-484C-B717-3FD3B8C3457C}">
  <ds:schemaRefs>
    <ds:schemaRef ds:uri="http://purl.org/dc/terms/"/>
    <ds:schemaRef ds:uri="http://schemas.microsoft.com/office/infopath/2007/PartnerControl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48cdbd6b-ec9a-49f4-b174-9787aedd58dc"/>
    <ds:schemaRef ds:uri="http://www.w3.org/XML/1998/namespace"/>
    <ds:schemaRef ds:uri="http://purl.org/dc/dcmitype/"/>
  </ds:schemaRefs>
</ds:datastoreItem>
</file>

<file path=customXml/itemProps2.xml><?xml version="1.0" encoding="utf-8"?>
<ds:datastoreItem xmlns:ds="http://schemas.openxmlformats.org/officeDocument/2006/customXml" ds:itemID="{D33DD829-3364-4EC4-A28C-3C00901C06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cdbd6b-ec9a-49f4-b174-9787aedd58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81724E1-EBC3-430A-8E13-8FBDA82F3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ASCCC AA 2021 ppt template 2</Template>
  <TotalTime>421</TotalTime>
  <Words>2449</Words>
  <Application>Microsoft Office PowerPoint</Application>
  <PresentationFormat>Widescreen</PresentationFormat>
  <Paragraphs>333</Paragraphs>
  <Slides>29</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Calibri</vt:lpstr>
      <vt:lpstr>Palatino</vt:lpstr>
      <vt:lpstr>Roboto</vt:lpstr>
      <vt:lpstr>Symbol</vt:lpstr>
      <vt:lpstr>Times New Roman</vt:lpstr>
      <vt:lpstr>Trebuchet MS</vt:lpstr>
      <vt:lpstr>Wingdings</vt:lpstr>
      <vt:lpstr>Wingdings 2</vt:lpstr>
      <vt:lpstr>ASCCC Curriculum Inst. 2020 Theme</vt:lpstr>
      <vt:lpstr>California Community Colleges  HBCU Connections: Transfer &amp; Beyond</vt:lpstr>
      <vt:lpstr>Historically Black College and Universities</vt:lpstr>
      <vt:lpstr>HBCU Background </vt:lpstr>
      <vt:lpstr>History &amp; Background of HBCUs</vt:lpstr>
      <vt:lpstr>HBCU SUCCESS FACTS</vt:lpstr>
      <vt:lpstr>The HBCU Educational Approach  </vt:lpstr>
      <vt:lpstr>PowerPoint Presentation</vt:lpstr>
      <vt:lpstr>Began with nine HBCUs in 2015, now there are thirty-nine California Community College HBCU Partners!</vt:lpstr>
      <vt:lpstr>How Students Qualify for  the Transfer Guarantee Agreement</vt:lpstr>
      <vt:lpstr>Partner HBCU Affordability</vt:lpstr>
      <vt:lpstr>Program Benefits &amp;Advantages</vt:lpstr>
      <vt:lpstr>CCC to HBCU PROGRAM OUTCOMES </vt:lpstr>
      <vt:lpstr>Graduate &amp; Career Path Profiles </vt:lpstr>
      <vt:lpstr>Mr. Ricker Carter Guest Panelist</vt:lpstr>
      <vt:lpstr>BUILDING ON OUR HBCU SUCCESS  Pipelines2Possibilities  Developing Faculty Excellence in the CCC system!</vt:lpstr>
      <vt:lpstr>Ms. Sasha Knox</vt:lpstr>
      <vt:lpstr>Vision for Success Alignment </vt:lpstr>
      <vt:lpstr>Diversity Equity and Inclusion Alignment </vt:lpstr>
      <vt:lpstr>CCC Student Ethnic Demographic </vt:lpstr>
      <vt:lpstr>CCC Faculty Demographic</vt:lpstr>
      <vt:lpstr>CCC Faculty Development Pipelines Across the State</vt:lpstr>
      <vt:lpstr>Pipelines2Possibilities Program</vt:lpstr>
      <vt:lpstr>P2P Program Goals </vt:lpstr>
      <vt:lpstr>Spring 2021 Pilot Program Success</vt:lpstr>
      <vt:lpstr>Spring 2022 Phase II Plans</vt:lpstr>
      <vt:lpstr>P2P Panelist Faculty Mentors &amp; HBCU Fellows</vt:lpstr>
      <vt:lpstr>Ms. Ebony Tyree</vt:lpstr>
      <vt:lpstr>Dominique Turner</vt:lpstr>
      <vt:lpstr>Thank you!  Q &amp;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California Community Colleges  HBCU Connections: Transfer &amp; Beyond</dc:title>
  <dc:creator>Young, Helen</dc:creator>
  <cp:lastModifiedBy>Young, Helen</cp:lastModifiedBy>
  <cp:revision>11</cp:revision>
  <cp:lastPrinted>2020-11-24T19:39:26Z</cp:lastPrinted>
  <dcterms:created xsi:type="dcterms:W3CDTF">2021-09-22T23:59:15Z</dcterms:created>
  <dcterms:modified xsi:type="dcterms:W3CDTF">2021-10-06T22:30:14Z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0x010100469A8EBE43808542929E50867EDC50EC</vt:lpwstr>
  </property>
</Properties>
</file>