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8" r:id="rId11"/>
    <p:sldId id="280" r:id="rId12"/>
    <p:sldId id="277" r:id="rId13"/>
    <p:sldId id="264" r:id="rId14"/>
    <p:sldId id="271" r:id="rId15"/>
    <p:sldId id="272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75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February 08,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February 08,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February 08,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February 08,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February 08,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February 08,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February 08,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February 08,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February 08,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February 08,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February 08,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February 08,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cjc.org/wp-content/uploads/2017/01/Guide_to_Evaluating_and_Improving_Institutions_Jan-2017_REVISED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cjc.org/wp-content/uploads/2016/09/Team_Evaluator_Manual-August_2016.pdf" TargetMode="External"/><Relationship Id="rId2" Type="http://schemas.openxmlformats.org/officeDocument/2006/relationships/hyperlink" Target="http://www.accjc.org/other-resources/becoming-a-visiting-team-evaluato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ccjc.org/wp-content/uploads/2017/01/Guide_to_Evaluating_and_Improving_Institutions_Jan-2017_REVISED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accjc@accjc.or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cjc.or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en-US" sz="4000" b="1" cap="none" dirty="0" smtClean="0">
                <a:latin typeface="Times New Roman"/>
                <a:cs typeface="Times New Roman"/>
              </a:rPr>
              <a:t>Learning by Doing: </a:t>
            </a:r>
            <a:br>
              <a:rPr lang="en-US" sz="4000" b="1" cap="none" dirty="0" smtClean="0">
                <a:latin typeface="Times New Roman"/>
                <a:cs typeface="Times New Roman"/>
              </a:rPr>
            </a:br>
            <a:r>
              <a:rPr lang="en-US" sz="4000" b="1" cap="none" dirty="0" smtClean="0">
                <a:latin typeface="Times New Roman"/>
                <a:cs typeface="Times New Roman"/>
              </a:rPr>
              <a:t>Participating on an Evaluation Team</a:t>
            </a:r>
            <a:endParaRPr lang="en-US" sz="4000" b="1" cap="none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199"/>
            <a:ext cx="7848600" cy="3043511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Ginni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May, ASCCC North Representative</a:t>
            </a:r>
          </a:p>
          <a:p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Dan Wanner,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Los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Angeles City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College</a:t>
            </a:r>
          </a:p>
          <a:p>
            <a:endParaRPr lang="en-US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1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Accreditation Institute 2017 </a:t>
            </a:r>
          </a:p>
          <a:p>
            <a:pPr algn="ctr"/>
            <a:r>
              <a:rPr lang="en-US" sz="1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February17-18</a:t>
            </a:r>
            <a:r>
              <a:rPr lang="en-US" sz="1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Napa, CA</a:t>
            </a:r>
            <a:endParaRPr lang="en-US" sz="18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1385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Evaluating a College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3677" y="1600200"/>
            <a:ext cx="787563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Guide to Evaluating &amp; Improving Institutions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www.accjc.org/wp-content/uploads/2017/01/Guide_to_Evaluating_and_Improving_Institutions_Jan-2017_REVISED.pdf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January 2017 revised edition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Removed the guiding questions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each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Instead are “Evaluation Criteria” –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ffirmative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statements of what an institution should demonstrate to meet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“Source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Evidence”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“Effective Practices”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remain 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587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Evaluating a College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/>
                <a:cs typeface="Times New Roman"/>
              </a:rPr>
              <a:t>Special Areas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developing and using the results of SLO assessments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Degree of dialog on student learning and student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achievement—continuous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improvement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 for student achievement: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setting them, reasonableness, institution analysis of performance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showing fiscal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stability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Quality Focus Essay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/>
              <a:cs typeface="Times New Roman"/>
            </a:endParaRPr>
          </a:p>
          <a:p>
            <a:pPr lvl="1"/>
            <a:endParaRPr lang="en-US" dirty="0" smtClean="0">
              <a:latin typeface="Times New Roman"/>
              <a:cs typeface="Times New Roman"/>
            </a:endParaRPr>
          </a:p>
          <a:p>
            <a:pPr lvl="1"/>
            <a:endParaRPr lang="en-US" b="1" dirty="0" smtClean="0">
              <a:latin typeface="Times New Roman"/>
              <a:cs typeface="Times New Roman"/>
            </a:endParaRPr>
          </a:p>
          <a:p>
            <a:endParaRPr lang="en-US" b="1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1009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Evaluating a College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/>
                <a:cs typeface="Times New Roman"/>
              </a:rPr>
              <a:t>Other Special Issues (checklists)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Public notification and third party comment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Student achievement standards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Credits, program length, tuition (clock-to-credit </a:t>
            </a:r>
            <a:r>
              <a:rPr lang="en-US" dirty="0">
                <a:latin typeface="Times New Roman"/>
                <a:cs typeface="Times New Roman"/>
              </a:rPr>
              <a:t>conversion </a:t>
            </a:r>
            <a:r>
              <a:rPr lang="en-US" dirty="0" smtClean="0">
                <a:latin typeface="Times New Roman"/>
                <a:cs typeface="Times New Roman"/>
              </a:rPr>
              <a:t>requirements)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Transfer policies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DE and Correspondence Ed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Student Complaints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Institutional disclosure and advertising and recruitment materials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Title IV compliance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Off-campus sites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Institution-set standards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International programs</a:t>
            </a:r>
          </a:p>
          <a:p>
            <a:pPr lvl="1"/>
            <a:endParaRPr lang="en-US" dirty="0" smtClean="0">
              <a:latin typeface="Times New Roman"/>
              <a:cs typeface="Times New Roman"/>
            </a:endParaRPr>
          </a:p>
          <a:p>
            <a:pPr lvl="1"/>
            <a:endParaRPr lang="en-US" dirty="0" smtClean="0">
              <a:latin typeface="Times New Roman"/>
              <a:cs typeface="Times New Roman"/>
            </a:endParaRPr>
          </a:p>
          <a:p>
            <a:pPr lvl="1"/>
            <a:endParaRPr lang="en-US" b="1" dirty="0" smtClean="0">
              <a:latin typeface="Times New Roman"/>
              <a:cs typeface="Times New Roman"/>
            </a:endParaRPr>
          </a:p>
          <a:p>
            <a:endParaRPr lang="en-US" b="1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6766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Writing the Team Report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The Team Chair will provide a template and direction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Typically, each team member will be assigned to an area or several areas of the Team Report and writes on those sections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Much of the Team Report will be written before the visit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The Team Chair is responsible for compiling all parts of the report into one document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Team members work together to write recommendations and commendations</a:t>
            </a:r>
          </a:p>
        </p:txBody>
      </p:sp>
    </p:spTree>
    <p:extLst>
      <p:ext uri="{BB962C8B-B14F-4D97-AF65-F5344CB8AC3E}">
        <p14:creationId xmlns:p14="http://schemas.microsoft.com/office/powerpoint/2010/main" val="1039279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After it’s Done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All expenses paid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Keep it confidential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Team discussions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Evidence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Interviews</a:t>
            </a:r>
            <a:endParaRPr lang="en-US" dirty="0">
              <a:latin typeface="Times New Roman"/>
              <a:cs typeface="Times New Roman"/>
            </a:endParaRP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ISER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Previous evaluation reports</a:t>
            </a: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7898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Questions/Comments</a:t>
            </a:r>
            <a:endParaRPr lang="en-US" b="1" dirty="0">
              <a:latin typeface="Times New Roman"/>
              <a:cs typeface="Times New Roman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393" y="2662084"/>
            <a:ext cx="3133213" cy="2349910"/>
          </a:xfrm>
        </p:spPr>
      </p:pic>
    </p:spTree>
    <p:extLst>
      <p:ext uri="{BB962C8B-B14F-4D97-AF65-F5344CB8AC3E}">
        <p14:creationId xmlns:p14="http://schemas.microsoft.com/office/powerpoint/2010/main" val="1123678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References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182880" lvl="1"/>
            <a:r>
              <a:rPr lang="en-US" b="1" dirty="0" smtClean="0">
                <a:latin typeface="Times New Roman"/>
                <a:cs typeface="Times New Roman"/>
              </a:rPr>
              <a:t>Becoming a Visiting Team Evaluator</a:t>
            </a:r>
            <a:endParaRPr lang="en-US" b="1" dirty="0">
              <a:latin typeface="Times New Roman"/>
              <a:cs typeface="Times New Roman"/>
            </a:endParaRPr>
          </a:p>
          <a:p>
            <a:pPr lvl="1"/>
            <a:r>
              <a:rPr lang="en-US" dirty="0" smtClean="0">
                <a:latin typeface="Times New Roman"/>
                <a:cs typeface="Times New Roman"/>
                <a:hlinkClick r:id="rId2"/>
              </a:rPr>
              <a:t>http://www.accjc.org/other-resources/becoming-a-visiting-team-evaluator</a:t>
            </a:r>
            <a:endParaRPr lang="en-US" dirty="0" smtClean="0">
              <a:latin typeface="Times New Roman"/>
              <a:cs typeface="Times New Roman"/>
            </a:endParaRPr>
          </a:p>
          <a:p>
            <a:pPr marL="274320" lvl="1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182880" lvl="1"/>
            <a:r>
              <a:rPr lang="en-US" b="1" dirty="0" smtClean="0">
                <a:latin typeface="Times New Roman"/>
                <a:cs typeface="Times New Roman"/>
              </a:rPr>
              <a:t>Team Evaluator Manual</a:t>
            </a:r>
            <a:endParaRPr lang="en-US" b="1" dirty="0">
              <a:latin typeface="Times New Roman"/>
              <a:cs typeface="Times New Roman"/>
            </a:endParaRPr>
          </a:p>
          <a:p>
            <a:pPr lvl="1"/>
            <a:r>
              <a:rPr lang="en-US" dirty="0" smtClean="0">
                <a:latin typeface="Times New Roman"/>
                <a:cs typeface="Times New Roman"/>
                <a:hlinkClick r:id="rId3"/>
              </a:rPr>
              <a:t>http</a:t>
            </a:r>
            <a:r>
              <a:rPr lang="en-US" dirty="0">
                <a:latin typeface="Times New Roman"/>
                <a:cs typeface="Times New Roman"/>
                <a:hlinkClick r:id="rId3"/>
              </a:rPr>
              <a:t>://www.accjc.org/wp-content/uploads/2016/09/Team_Evaluator_Manual-August_2016.pdf</a:t>
            </a:r>
            <a:endParaRPr lang="en-US" dirty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en-US" sz="2000" b="1" dirty="0" smtClean="0">
                <a:latin typeface="Times New Roman"/>
                <a:cs typeface="Times New Roman"/>
              </a:rPr>
              <a:t>Guide to Evaluating &amp; Improving Institutions</a:t>
            </a:r>
          </a:p>
          <a:p>
            <a:pPr lvl="1"/>
            <a:r>
              <a:rPr lang="en-US" dirty="0">
                <a:latin typeface="Times New Roman"/>
                <a:cs typeface="Times New Roman"/>
                <a:hlinkClick r:id="rId4"/>
              </a:rPr>
              <a:t>http://</a:t>
            </a:r>
            <a:r>
              <a:rPr lang="en-US" dirty="0" smtClean="0">
                <a:latin typeface="Times New Roman"/>
                <a:cs typeface="Times New Roman"/>
                <a:hlinkClick r:id="rId4"/>
              </a:rPr>
              <a:t>www.accjc.org/wp-content/uploads/2017/01/Guide_to_Evaluating_and_Improving_Institutions_Jan-2017_REVISED.pdf</a:t>
            </a:r>
            <a:endParaRPr lang="en-US" dirty="0" smtClean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03943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Overview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imes New Roman"/>
                <a:cs typeface="Times New Roman"/>
              </a:rPr>
              <a:t>Questions to be addressed</a:t>
            </a:r>
          </a:p>
          <a:p>
            <a:pPr>
              <a:buFont typeface="Arial"/>
              <a:buChar char="•"/>
            </a:pPr>
            <a:r>
              <a:rPr lang="en-US" sz="2800" dirty="0" smtClean="0">
                <a:latin typeface="Times New Roman"/>
                <a:cs typeface="Times New Roman"/>
              </a:rPr>
              <a:t>What is the role </a:t>
            </a:r>
            <a:r>
              <a:rPr lang="en-US" sz="2800" dirty="0">
                <a:latin typeface="Times New Roman"/>
                <a:cs typeface="Times New Roman"/>
              </a:rPr>
              <a:t>of </a:t>
            </a:r>
            <a:r>
              <a:rPr lang="en-US" sz="2800" dirty="0" smtClean="0">
                <a:latin typeface="Times New Roman"/>
                <a:cs typeface="Times New Roman"/>
              </a:rPr>
              <a:t>evaluators?</a:t>
            </a:r>
          </a:p>
          <a:p>
            <a:pPr>
              <a:buFont typeface="Arial"/>
              <a:buChar char="•"/>
            </a:pPr>
            <a:r>
              <a:rPr lang="en-US" sz="2800" dirty="0">
                <a:latin typeface="Times New Roman"/>
                <a:cs typeface="Times New Roman"/>
              </a:rPr>
              <a:t>H</a:t>
            </a:r>
            <a:r>
              <a:rPr lang="en-US" sz="2800" dirty="0" smtClean="0">
                <a:latin typeface="Times New Roman"/>
                <a:cs typeface="Times New Roman"/>
              </a:rPr>
              <a:t>ow does a </a:t>
            </a:r>
            <a:r>
              <a:rPr lang="en-US" sz="2800" dirty="0">
                <a:latin typeface="Times New Roman"/>
                <a:cs typeface="Times New Roman"/>
              </a:rPr>
              <a:t>team </a:t>
            </a:r>
            <a:r>
              <a:rPr lang="en-US" sz="2800" dirty="0" smtClean="0">
                <a:latin typeface="Times New Roman"/>
                <a:cs typeface="Times New Roman"/>
              </a:rPr>
              <a:t>evaluate </a:t>
            </a:r>
            <a:r>
              <a:rPr lang="en-US" sz="2800" dirty="0">
                <a:latin typeface="Times New Roman"/>
                <a:cs typeface="Times New Roman"/>
              </a:rPr>
              <a:t>an </a:t>
            </a:r>
            <a:r>
              <a:rPr lang="en-US" sz="2800" dirty="0" smtClean="0">
                <a:latin typeface="Times New Roman"/>
                <a:cs typeface="Times New Roman"/>
              </a:rPr>
              <a:t>Institutional Self Evaluation Report (ISER)? </a:t>
            </a:r>
          </a:p>
          <a:p>
            <a:pPr>
              <a:buFont typeface="Arial"/>
              <a:buChar char="•"/>
            </a:pPr>
            <a:r>
              <a:rPr lang="en-US" sz="2800" dirty="0">
                <a:latin typeface="Times New Roman"/>
                <a:cs typeface="Times New Roman"/>
              </a:rPr>
              <a:t>W</a:t>
            </a:r>
            <a:r>
              <a:rPr lang="en-US" sz="2800" dirty="0" smtClean="0">
                <a:latin typeface="Times New Roman"/>
                <a:cs typeface="Times New Roman"/>
              </a:rPr>
              <a:t>hat </a:t>
            </a:r>
            <a:r>
              <a:rPr lang="en-US" sz="2800" dirty="0">
                <a:latin typeface="Times New Roman"/>
                <a:cs typeface="Times New Roman"/>
              </a:rPr>
              <a:t>occurs during a site </a:t>
            </a:r>
            <a:r>
              <a:rPr lang="en-US" sz="2800" dirty="0" smtClean="0">
                <a:latin typeface="Times New Roman"/>
                <a:cs typeface="Times New Roman"/>
              </a:rPr>
              <a:t>visit?</a:t>
            </a:r>
          </a:p>
          <a:p>
            <a:pPr>
              <a:buFont typeface="Arial"/>
              <a:buChar char="•"/>
            </a:pPr>
            <a:r>
              <a:rPr lang="en-US" sz="2800" dirty="0">
                <a:latin typeface="Times New Roman"/>
                <a:cs typeface="Times New Roman"/>
              </a:rPr>
              <a:t>W</a:t>
            </a:r>
            <a:r>
              <a:rPr lang="en-US" sz="2800" dirty="0" smtClean="0">
                <a:latin typeface="Times New Roman"/>
                <a:cs typeface="Times New Roman"/>
              </a:rPr>
              <a:t>hat </a:t>
            </a:r>
            <a:r>
              <a:rPr lang="en-US" sz="2800" dirty="0">
                <a:latin typeface="Times New Roman"/>
                <a:cs typeface="Times New Roman"/>
              </a:rPr>
              <a:t>goes into the writing of an Evaluation Team </a:t>
            </a:r>
            <a:r>
              <a:rPr lang="en-US" sz="2800" dirty="0" smtClean="0">
                <a:latin typeface="Times New Roman"/>
                <a:cs typeface="Times New Roman"/>
              </a:rPr>
              <a:t>Report?</a:t>
            </a:r>
          </a:p>
          <a:p>
            <a:pPr>
              <a:buFont typeface="Arial"/>
              <a:buChar char="•"/>
            </a:pPr>
            <a:r>
              <a:rPr lang="en-US" sz="2800" dirty="0" smtClean="0">
                <a:latin typeface="Times New Roman"/>
                <a:cs typeface="Times New Roman"/>
              </a:rPr>
              <a:t>How does one get on a Visiting Evaluation Team?</a:t>
            </a:r>
          </a:p>
          <a:p>
            <a:pPr>
              <a:buFont typeface="Arial"/>
              <a:buChar char="•"/>
            </a:pPr>
            <a:r>
              <a:rPr lang="en-US" sz="2800" dirty="0" smtClean="0">
                <a:latin typeface="Times New Roman"/>
                <a:cs typeface="Times New Roman"/>
              </a:rPr>
              <a:t>Additional questions?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62427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Accreditation Visiting Evaluation Team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9018"/>
            <a:ext cx="8229600" cy="4367981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Times New Roman"/>
                <a:cs typeface="Times New Roman"/>
              </a:rPr>
              <a:t>P</a:t>
            </a:r>
            <a:r>
              <a:rPr lang="en-US" sz="3000" dirty="0" smtClean="0">
                <a:latin typeface="Times New Roman"/>
                <a:cs typeface="Times New Roman"/>
              </a:rPr>
              <a:t>rofessional peer volunteers</a:t>
            </a:r>
          </a:p>
          <a:p>
            <a:r>
              <a:rPr lang="en-US" sz="3000" dirty="0">
                <a:latin typeface="Times New Roman"/>
                <a:cs typeface="Times New Roman"/>
              </a:rPr>
              <a:t>R</a:t>
            </a:r>
            <a:r>
              <a:rPr lang="en-US" sz="3000" dirty="0" smtClean="0">
                <a:latin typeface="Times New Roman"/>
                <a:cs typeface="Times New Roman"/>
              </a:rPr>
              <a:t>eview </a:t>
            </a:r>
            <a:r>
              <a:rPr lang="en-US" sz="3000" dirty="0">
                <a:latin typeface="Times New Roman"/>
                <a:cs typeface="Times New Roman"/>
              </a:rPr>
              <a:t>the quality of a college’s programs, services, and institutional </a:t>
            </a:r>
            <a:r>
              <a:rPr lang="en-US" sz="3000" dirty="0" smtClean="0">
                <a:latin typeface="Times New Roman"/>
                <a:cs typeface="Times New Roman"/>
              </a:rPr>
              <a:t>effectiveness</a:t>
            </a:r>
            <a:endParaRPr lang="en-US" sz="3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70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Why Serve on a Visiting Evaluation Team?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564" y="1825113"/>
            <a:ext cx="5107857" cy="3830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983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Becoming a Visiting Team Evaluator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1. Evaluators may be </a:t>
            </a:r>
            <a:r>
              <a:rPr lang="en-US" dirty="0">
                <a:latin typeface="Times New Roman"/>
                <a:cs typeface="Times New Roman"/>
              </a:rPr>
              <a:t>nominated </a:t>
            </a:r>
            <a:r>
              <a:rPr lang="en-US" dirty="0" smtClean="0">
                <a:latin typeface="Times New Roman"/>
                <a:cs typeface="Times New Roman"/>
              </a:rPr>
              <a:t>by college presidents or district chancellors</a:t>
            </a:r>
            <a:endParaRPr lang="en-US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/>
                <a:cs typeface="Times New Roman"/>
              </a:rPr>
              <a:t>OR</a:t>
            </a: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2. Individuals may </a:t>
            </a:r>
            <a:r>
              <a:rPr lang="en-US" b="1" dirty="0">
                <a:latin typeface="Times New Roman"/>
                <a:cs typeface="Times New Roman"/>
              </a:rPr>
              <a:t>self-</a:t>
            </a:r>
            <a:r>
              <a:rPr lang="en-US" b="1" dirty="0" smtClean="0">
                <a:latin typeface="Times New Roman"/>
                <a:cs typeface="Times New Roman"/>
              </a:rPr>
              <a:t>nominate</a:t>
            </a:r>
            <a:r>
              <a:rPr lang="en-US" dirty="0" smtClean="0">
                <a:latin typeface="Times New Roman"/>
                <a:cs typeface="Times New Roman"/>
              </a:rPr>
              <a:t>—send letter </a:t>
            </a:r>
            <a:r>
              <a:rPr lang="en-US" dirty="0">
                <a:latin typeface="Times New Roman"/>
                <a:cs typeface="Times New Roman"/>
              </a:rPr>
              <a:t>to the ACCJC </a:t>
            </a:r>
            <a:r>
              <a:rPr lang="en-US" dirty="0" smtClean="0">
                <a:latin typeface="Times New Roman"/>
                <a:cs typeface="Times New Roman"/>
              </a:rPr>
              <a:t>office (</a:t>
            </a:r>
            <a:r>
              <a:rPr lang="en-US" dirty="0" smtClean="0">
                <a:latin typeface="Times New Roman"/>
                <a:cs typeface="Times New Roman"/>
                <a:hlinkClick r:id="rId2"/>
              </a:rPr>
              <a:t>accjc@accjc.org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Letter content: </a:t>
            </a:r>
          </a:p>
          <a:p>
            <a:pPr lvl="2"/>
            <a:r>
              <a:rPr lang="en-US" dirty="0" smtClean="0">
                <a:latin typeface="Times New Roman"/>
                <a:cs typeface="Times New Roman"/>
              </a:rPr>
              <a:t>individual’s name</a:t>
            </a:r>
          </a:p>
          <a:p>
            <a:pPr lvl="2"/>
            <a:r>
              <a:rPr lang="en-US" dirty="0" smtClean="0">
                <a:latin typeface="Times New Roman"/>
                <a:cs typeface="Times New Roman"/>
              </a:rPr>
              <a:t>current position</a:t>
            </a:r>
          </a:p>
          <a:p>
            <a:pPr lvl="2"/>
            <a:r>
              <a:rPr lang="en-US" dirty="0" smtClean="0">
                <a:latin typeface="Times New Roman"/>
                <a:cs typeface="Times New Roman"/>
              </a:rPr>
              <a:t>areas </a:t>
            </a:r>
            <a:r>
              <a:rPr lang="en-US" dirty="0">
                <a:latin typeface="Times New Roman"/>
                <a:cs typeface="Times New Roman"/>
              </a:rPr>
              <a:t>of </a:t>
            </a:r>
            <a:r>
              <a:rPr lang="en-US" dirty="0" smtClean="0">
                <a:latin typeface="Times New Roman"/>
                <a:cs typeface="Times New Roman"/>
              </a:rPr>
              <a:t>expertise</a:t>
            </a:r>
          </a:p>
          <a:p>
            <a:pPr lvl="2"/>
            <a:r>
              <a:rPr lang="en-US" dirty="0" smtClean="0">
                <a:latin typeface="Times New Roman"/>
                <a:cs typeface="Times New Roman"/>
              </a:rPr>
              <a:t>reasons </a:t>
            </a:r>
            <a:r>
              <a:rPr lang="en-US" dirty="0">
                <a:latin typeface="Times New Roman"/>
                <a:cs typeface="Times New Roman"/>
              </a:rPr>
              <a:t>why he/she wishes to serve on an evaluation </a:t>
            </a:r>
            <a:r>
              <a:rPr lang="en-US" dirty="0" smtClean="0">
                <a:latin typeface="Times New Roman"/>
                <a:cs typeface="Times New Roman"/>
              </a:rPr>
              <a:t>team </a:t>
            </a:r>
            <a:endParaRPr lang="en-US" dirty="0">
              <a:latin typeface="Times New Roman"/>
              <a:cs typeface="Times New Roman"/>
            </a:endParaRPr>
          </a:p>
          <a:p>
            <a:pPr lvl="2"/>
            <a:r>
              <a:rPr lang="en-US" dirty="0" smtClean="0">
                <a:latin typeface="Times New Roman"/>
                <a:cs typeface="Times New Roman"/>
              </a:rPr>
              <a:t>current </a:t>
            </a:r>
            <a:r>
              <a:rPr lang="en-US" dirty="0">
                <a:latin typeface="Times New Roman"/>
                <a:cs typeface="Times New Roman"/>
              </a:rPr>
              <a:t>contact </a:t>
            </a:r>
            <a:r>
              <a:rPr lang="en-US" dirty="0" smtClean="0">
                <a:latin typeface="Times New Roman"/>
                <a:cs typeface="Times New Roman"/>
              </a:rPr>
              <a:t>information</a:t>
            </a:r>
          </a:p>
          <a:p>
            <a:pPr lvl="2"/>
            <a:r>
              <a:rPr lang="en-US" b="1" dirty="0" smtClean="0">
                <a:latin typeface="Times New Roman"/>
                <a:cs typeface="Times New Roman"/>
              </a:rPr>
              <a:t>two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letters of reference, at least one </a:t>
            </a:r>
            <a:r>
              <a:rPr lang="en-US" dirty="0" smtClean="0">
                <a:latin typeface="Times New Roman"/>
                <a:cs typeface="Times New Roman"/>
              </a:rPr>
              <a:t>from </a:t>
            </a:r>
            <a:r>
              <a:rPr lang="en-US" dirty="0">
                <a:latin typeface="Times New Roman"/>
                <a:cs typeface="Times New Roman"/>
              </a:rPr>
              <a:t>a college administrator from the applicant’s </a:t>
            </a:r>
            <a:r>
              <a:rPr lang="en-US" dirty="0" smtClean="0">
                <a:latin typeface="Times New Roman"/>
                <a:cs typeface="Times New Roman"/>
              </a:rPr>
              <a:t>institution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53662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Selection of Visiting </a:t>
            </a:r>
            <a:r>
              <a:rPr lang="en-US" b="1" dirty="0">
                <a:latin typeface="Times New Roman"/>
                <a:cs typeface="Times New Roman"/>
              </a:rPr>
              <a:t>Team </a:t>
            </a:r>
            <a:r>
              <a:rPr lang="en-US" b="1" dirty="0" smtClean="0">
                <a:latin typeface="Times New Roman"/>
                <a:cs typeface="Times New Roman"/>
              </a:rPr>
              <a:t>Evaluators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Team Chairs are selected first, in most cases months before the visit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Team members are selected next, usually a couple of months before, but it could be weeks</a:t>
            </a:r>
            <a:r>
              <a:rPr lang="mr-IN" dirty="0" smtClean="0">
                <a:latin typeface="Times New Roman"/>
                <a:cs typeface="Times New Roman"/>
              </a:rPr>
              <a:t>…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Experienced and new team evaluators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First time team evaluators must complete Accreditation Basics at </a:t>
            </a:r>
            <a:r>
              <a:rPr lang="en-US" dirty="0" smtClean="0">
                <a:latin typeface="Times New Roman"/>
                <a:cs typeface="Times New Roman"/>
                <a:hlinkClick r:id="rId2"/>
              </a:rPr>
              <a:t>www.accjc.org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Standard team composition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at </a:t>
            </a:r>
            <a:r>
              <a:rPr lang="en-US" dirty="0">
                <a:latin typeface="Times New Roman"/>
                <a:cs typeface="Times New Roman"/>
              </a:rPr>
              <a:t>least three faculty </a:t>
            </a:r>
            <a:r>
              <a:rPr lang="en-US" dirty="0" smtClean="0">
                <a:latin typeface="Times New Roman"/>
                <a:cs typeface="Times New Roman"/>
              </a:rPr>
              <a:t>members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at </a:t>
            </a:r>
            <a:r>
              <a:rPr lang="en-US" dirty="0">
                <a:latin typeface="Times New Roman"/>
                <a:cs typeface="Times New Roman"/>
              </a:rPr>
              <a:t>least one </a:t>
            </a:r>
            <a:r>
              <a:rPr lang="en-US" dirty="0" smtClean="0">
                <a:latin typeface="Times New Roman"/>
                <a:cs typeface="Times New Roman"/>
              </a:rPr>
              <a:t>CEO</a:t>
            </a:r>
            <a:endParaRPr lang="en-US" dirty="0">
              <a:latin typeface="Times New Roman"/>
              <a:cs typeface="Times New Roman"/>
            </a:endParaRP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chief </a:t>
            </a:r>
            <a:r>
              <a:rPr lang="en-US" dirty="0">
                <a:latin typeface="Times New Roman"/>
                <a:cs typeface="Times New Roman"/>
              </a:rPr>
              <a:t>instructional </a:t>
            </a:r>
            <a:r>
              <a:rPr lang="en-US" dirty="0" smtClean="0">
                <a:latin typeface="Times New Roman"/>
                <a:cs typeface="Times New Roman"/>
              </a:rPr>
              <a:t>officer</a:t>
            </a:r>
            <a:endParaRPr lang="en-US" dirty="0">
              <a:latin typeface="Times New Roman"/>
              <a:cs typeface="Times New Roman"/>
            </a:endParaRP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student </a:t>
            </a:r>
            <a:r>
              <a:rPr lang="en-US" dirty="0">
                <a:latin typeface="Times New Roman"/>
                <a:cs typeface="Times New Roman"/>
              </a:rPr>
              <a:t>services </a:t>
            </a:r>
            <a:r>
              <a:rPr lang="en-US" dirty="0" smtClean="0">
                <a:latin typeface="Times New Roman"/>
                <a:cs typeface="Times New Roman"/>
              </a:rPr>
              <a:t>officer</a:t>
            </a:r>
            <a:endParaRPr lang="en-US" dirty="0">
              <a:latin typeface="Times New Roman"/>
              <a:cs typeface="Times New Roman"/>
            </a:endParaRP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researcher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business officer</a:t>
            </a:r>
            <a:endParaRPr lang="en-US" dirty="0">
              <a:latin typeface="Times New Roman"/>
              <a:cs typeface="Times New Roman"/>
            </a:endParaRP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librarian </a:t>
            </a:r>
            <a:r>
              <a:rPr lang="en-US" dirty="0">
                <a:latin typeface="Times New Roman"/>
                <a:cs typeface="Times New Roman"/>
              </a:rPr>
              <a:t>or information </a:t>
            </a:r>
            <a:r>
              <a:rPr lang="en-US" dirty="0" smtClean="0">
                <a:latin typeface="Times New Roman"/>
                <a:cs typeface="Times New Roman"/>
              </a:rPr>
              <a:t>specialist</a:t>
            </a: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6443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Expectations of Visiting Team Evaluators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O</a:t>
            </a:r>
            <a:r>
              <a:rPr lang="en-US" dirty="0" smtClean="0">
                <a:latin typeface="Times New Roman"/>
                <a:cs typeface="Times New Roman"/>
              </a:rPr>
              <a:t>bjective </a:t>
            </a:r>
            <a:r>
              <a:rPr lang="en-US" dirty="0">
                <a:latin typeface="Times New Roman"/>
                <a:cs typeface="Times New Roman"/>
              </a:rPr>
              <a:t>and </a:t>
            </a:r>
            <a:r>
              <a:rPr lang="en-US" dirty="0" smtClean="0">
                <a:latin typeface="Times New Roman"/>
                <a:cs typeface="Times New Roman"/>
              </a:rPr>
              <a:t>unbiased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Able </a:t>
            </a:r>
            <a:r>
              <a:rPr lang="en-US" dirty="0">
                <a:latin typeface="Times New Roman"/>
                <a:cs typeface="Times New Roman"/>
              </a:rPr>
              <a:t>to apply ACCJC Standards to the institution they are </a:t>
            </a:r>
            <a:r>
              <a:rPr lang="en-US" dirty="0" smtClean="0">
                <a:latin typeface="Times New Roman"/>
                <a:cs typeface="Times New Roman"/>
              </a:rPr>
              <a:t>evaluating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Work </a:t>
            </a:r>
            <a:r>
              <a:rPr lang="en-US" dirty="0">
                <a:latin typeface="Times New Roman"/>
                <a:cs typeface="Times New Roman"/>
              </a:rPr>
              <a:t>together as a </a:t>
            </a:r>
            <a:r>
              <a:rPr lang="en-US" dirty="0" smtClean="0">
                <a:latin typeface="Times New Roman"/>
                <a:cs typeface="Times New Roman"/>
              </a:rPr>
              <a:t>team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Good </a:t>
            </a:r>
            <a:r>
              <a:rPr lang="en-US" dirty="0">
                <a:latin typeface="Times New Roman"/>
                <a:cs typeface="Times New Roman"/>
              </a:rPr>
              <a:t>writers and able to use technology for producing and editing the team </a:t>
            </a:r>
            <a:r>
              <a:rPr lang="en-US" dirty="0" smtClean="0">
                <a:latin typeface="Times New Roman"/>
                <a:cs typeface="Times New Roman"/>
              </a:rPr>
              <a:t>report </a:t>
            </a:r>
          </a:p>
          <a:p>
            <a:r>
              <a:rPr lang="en-US" dirty="0">
                <a:latin typeface="Times New Roman"/>
                <a:cs typeface="Times New Roman"/>
              </a:rPr>
              <a:t>A</a:t>
            </a:r>
            <a:r>
              <a:rPr lang="en-US" dirty="0" smtClean="0">
                <a:latin typeface="Times New Roman"/>
                <a:cs typeface="Times New Roman"/>
              </a:rPr>
              <a:t>nalytic thinkers </a:t>
            </a:r>
          </a:p>
          <a:p>
            <a:r>
              <a:rPr lang="en-US" dirty="0">
                <a:latin typeface="Times New Roman"/>
                <a:cs typeface="Times New Roman"/>
              </a:rPr>
              <a:t>C</a:t>
            </a:r>
            <a:r>
              <a:rPr lang="en-US" dirty="0" smtClean="0">
                <a:latin typeface="Times New Roman"/>
                <a:cs typeface="Times New Roman"/>
              </a:rPr>
              <a:t>ommit </a:t>
            </a:r>
            <a:r>
              <a:rPr lang="en-US" dirty="0">
                <a:latin typeface="Times New Roman"/>
                <a:cs typeface="Times New Roman"/>
              </a:rPr>
              <a:t>to the time required before, during, and after the </a:t>
            </a:r>
            <a:r>
              <a:rPr lang="en-US" dirty="0" smtClean="0">
                <a:latin typeface="Times New Roman"/>
                <a:cs typeface="Times New Roman"/>
              </a:rPr>
              <a:t>visit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37530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Typical Site Visit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Team training about 6 to 8 weeks before actual visit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The visit is usually Sunday or Monday through Thursday afternoon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Team assignments before the visit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Read </a:t>
            </a:r>
            <a:r>
              <a:rPr lang="en-US" dirty="0">
                <a:latin typeface="Times New Roman"/>
                <a:cs typeface="Times New Roman"/>
              </a:rPr>
              <a:t>Institutional Self Evaluation Report and </a:t>
            </a:r>
            <a:r>
              <a:rPr lang="en-US" dirty="0" smtClean="0">
                <a:latin typeface="Times New Roman"/>
                <a:cs typeface="Times New Roman"/>
              </a:rPr>
              <a:t>write a narrative of general impression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Submit short bio and picture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Write shell draft of Team Report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Determine “who” at the college to meet during the visit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Team work during the visit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Meet with various people/groups at college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Look for evidence to support the college work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Meet with team and team members </a:t>
            </a:r>
            <a:r>
              <a:rPr lang="mr-IN" dirty="0" smtClean="0">
                <a:latin typeface="Times New Roman"/>
                <a:cs typeface="Times New Roman"/>
              </a:rPr>
              <a:t>–</a:t>
            </a:r>
            <a:r>
              <a:rPr lang="en-US" dirty="0" smtClean="0">
                <a:latin typeface="Times New Roman"/>
                <a:cs typeface="Times New Roman"/>
              </a:rPr>
              <a:t> morning though evening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Continue writing Team Report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Team work after the visit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Finalize the Team Report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Evaluate Chair/Team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7150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Evaluating a College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Independent peer review </a:t>
            </a:r>
            <a:r>
              <a:rPr lang="en-US" dirty="0">
                <a:latin typeface="Times New Roman"/>
                <a:cs typeface="Times New Roman"/>
              </a:rPr>
              <a:t>using the Eligibility Requirements, Accreditation Standards, and Commission </a:t>
            </a:r>
            <a:r>
              <a:rPr lang="en-US" dirty="0" smtClean="0">
                <a:latin typeface="Times New Roman"/>
                <a:cs typeface="Times New Roman"/>
              </a:rPr>
              <a:t>policies to: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Reinforce </a:t>
            </a:r>
            <a:r>
              <a:rPr lang="en-US" dirty="0">
                <a:latin typeface="Times New Roman"/>
                <a:cs typeface="Times New Roman"/>
              </a:rPr>
              <a:t>the college’s commitment to educational quality and institutional effectiveness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Find </a:t>
            </a:r>
            <a:r>
              <a:rPr lang="en-US" dirty="0">
                <a:latin typeface="Times New Roman"/>
                <a:cs typeface="Times New Roman"/>
              </a:rPr>
              <a:t>evidence to determine whether or not the assertions in the Institutional Self Evaluation </a:t>
            </a:r>
            <a:r>
              <a:rPr lang="en-US" dirty="0" smtClean="0">
                <a:latin typeface="Times New Roman"/>
                <a:cs typeface="Times New Roman"/>
              </a:rPr>
              <a:t>Report </a:t>
            </a:r>
            <a:r>
              <a:rPr lang="en-US" dirty="0">
                <a:latin typeface="Times New Roman"/>
                <a:cs typeface="Times New Roman"/>
              </a:rPr>
              <a:t>are </a:t>
            </a:r>
            <a:r>
              <a:rPr lang="en-US" dirty="0" smtClean="0">
                <a:latin typeface="Times New Roman"/>
                <a:cs typeface="Times New Roman"/>
              </a:rPr>
              <a:t>accurate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Recognize areas where college is to be commended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Provide guidance for institutional improvement</a:t>
            </a:r>
          </a:p>
          <a:p>
            <a:r>
              <a:rPr lang="en-US" dirty="0">
                <a:latin typeface="Times New Roman"/>
                <a:cs typeface="Times New Roman"/>
              </a:rPr>
              <a:t>A</a:t>
            </a:r>
            <a:r>
              <a:rPr lang="en-US" dirty="0" smtClean="0">
                <a:latin typeface="Times New Roman"/>
                <a:cs typeface="Times New Roman"/>
              </a:rPr>
              <a:t>nalyze </a:t>
            </a:r>
            <a:r>
              <a:rPr lang="en-US" dirty="0">
                <a:latin typeface="Times New Roman"/>
                <a:cs typeface="Times New Roman"/>
              </a:rPr>
              <a:t>the adequacy </a:t>
            </a:r>
            <a:r>
              <a:rPr lang="en-US" dirty="0" smtClean="0">
                <a:latin typeface="Times New Roman"/>
                <a:cs typeface="Times New Roman"/>
              </a:rPr>
              <a:t>of resources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Evaluate the </a:t>
            </a:r>
            <a:r>
              <a:rPr lang="en-US" dirty="0">
                <a:latin typeface="Times New Roman"/>
                <a:cs typeface="Times New Roman"/>
              </a:rPr>
              <a:t>effectiveness of its </a:t>
            </a:r>
            <a:r>
              <a:rPr lang="en-US" dirty="0" smtClean="0">
                <a:latin typeface="Times New Roman"/>
                <a:cs typeface="Times New Roman"/>
              </a:rPr>
              <a:t>procedures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Review the </a:t>
            </a:r>
            <a:r>
              <a:rPr lang="en-US" dirty="0">
                <a:latin typeface="Times New Roman"/>
                <a:cs typeface="Times New Roman"/>
              </a:rPr>
              <a:t>quality of its performance in pursuit of its stated mission and goals, and its evidence of student achievement and student </a:t>
            </a:r>
            <a:r>
              <a:rPr lang="en-US" dirty="0" smtClean="0">
                <a:latin typeface="Times New Roman"/>
                <a:cs typeface="Times New Roman"/>
              </a:rPr>
              <a:t>learning </a:t>
            </a: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05090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7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1433D4"/>
      </a:hlink>
      <a:folHlink>
        <a:srgbClr val="23DCC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193</TotalTime>
  <Words>782</Words>
  <Application>Microsoft Office PowerPoint</Application>
  <PresentationFormat>On-screen Show (4:3)</PresentationFormat>
  <Paragraphs>138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Clarity</vt:lpstr>
      <vt:lpstr>Learning by Doing:  Participating on an Evaluation Team</vt:lpstr>
      <vt:lpstr>Overview</vt:lpstr>
      <vt:lpstr>Accreditation Visiting Evaluation Team</vt:lpstr>
      <vt:lpstr>Why Serve on a Visiting Evaluation Team?</vt:lpstr>
      <vt:lpstr>Becoming a Visiting Team Evaluator</vt:lpstr>
      <vt:lpstr>Selection of Visiting Team Evaluators</vt:lpstr>
      <vt:lpstr>Expectations of Visiting Team Evaluators</vt:lpstr>
      <vt:lpstr>Typical Site Visit</vt:lpstr>
      <vt:lpstr>Evaluating a College</vt:lpstr>
      <vt:lpstr>Evaluating a College</vt:lpstr>
      <vt:lpstr>Evaluating a College</vt:lpstr>
      <vt:lpstr>Evaluating a College</vt:lpstr>
      <vt:lpstr>Writing the Team Report</vt:lpstr>
      <vt:lpstr>After it’s Done</vt:lpstr>
      <vt:lpstr>Questions/Comments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</dc:creator>
  <cp:lastModifiedBy>Wanner, Dan</cp:lastModifiedBy>
  <cp:revision>65</cp:revision>
  <dcterms:created xsi:type="dcterms:W3CDTF">2015-10-21T19:14:41Z</dcterms:created>
  <dcterms:modified xsi:type="dcterms:W3CDTF">2017-02-08T19:28:22Z</dcterms:modified>
</cp:coreProperties>
</file>