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handoutMasterIdLst>
    <p:handoutMasterId r:id="rId17"/>
  </p:handoutMasterIdLst>
  <p:sldIdLst>
    <p:sldId id="256" r:id="rId2"/>
    <p:sldId id="257" r:id="rId3"/>
    <p:sldId id="259" r:id="rId4"/>
    <p:sldId id="260" r:id="rId5"/>
    <p:sldId id="261" r:id="rId6"/>
    <p:sldId id="262" r:id="rId7"/>
    <p:sldId id="269" r:id="rId8"/>
    <p:sldId id="270" r:id="rId9"/>
    <p:sldId id="271" r:id="rId10"/>
    <p:sldId id="267" r:id="rId11"/>
    <p:sldId id="263" r:id="rId12"/>
    <p:sldId id="264" r:id="rId13"/>
    <p:sldId id="272"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85"/>
  </p:normalViewPr>
  <p:slideViewPr>
    <p:cSldViewPr snapToGrid="0" snapToObjects="1">
      <p:cViewPr varScale="1">
        <p:scale>
          <a:sx n="71" d="100"/>
          <a:sy n="71" d="100"/>
        </p:scale>
        <p:origin x="-8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February 9,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February 9,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February 9,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February 9,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February 9,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February 9,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February 9,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February 9,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February 9,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February 9,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February 9,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February 9,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jc.org/wp-content/uploads/2014/07/Accreditation_Standards_Adopted_June_2014.pdf" TargetMode="External"/><Relationship Id="rId3" Type="http://schemas.openxmlformats.org/officeDocument/2006/relationships/hyperlink" Target="http://www.accjc.org/wp-content/uploads/2017/01/Guide_to_Evaluating_and_Improving_Institutions_Jan-2017_REVISED.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jc.org/wp-content/uploads/2014/07/Accreditation_Standards_Adopted_June_2014.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sz="4000" cap="none" dirty="0" smtClean="0">
                <a:latin typeface="Times New Roman"/>
                <a:cs typeface="Times New Roman"/>
              </a:rPr>
              <a:t>New Challenges </a:t>
            </a:r>
            <a:br>
              <a:rPr lang="en-US" sz="4000" cap="none" dirty="0" smtClean="0">
                <a:latin typeface="Times New Roman"/>
                <a:cs typeface="Times New Roman"/>
              </a:rPr>
            </a:br>
            <a:r>
              <a:rPr lang="en-US" sz="4000" cap="none" dirty="0" smtClean="0">
                <a:latin typeface="Times New Roman"/>
                <a:cs typeface="Times New Roman"/>
              </a:rPr>
              <a:t>with </a:t>
            </a:r>
            <a:br>
              <a:rPr lang="en-US" sz="4000" cap="none" dirty="0" smtClean="0">
                <a:latin typeface="Times New Roman"/>
                <a:cs typeface="Times New Roman"/>
              </a:rPr>
            </a:br>
            <a:r>
              <a:rPr lang="en-US" sz="4000" cap="none" dirty="0" smtClean="0">
                <a:latin typeface="Times New Roman"/>
                <a:cs typeface="Times New Roman"/>
              </a:rPr>
              <a:t>Student Learning Outcomes?</a:t>
            </a:r>
            <a:endParaRPr lang="en-US" sz="4000" cap="none" dirty="0">
              <a:latin typeface="Times New Roman"/>
              <a:cs typeface="Times New Roman"/>
            </a:endParaRPr>
          </a:p>
        </p:txBody>
      </p:sp>
      <p:sp>
        <p:nvSpPr>
          <p:cNvPr id="3" name="Subtitle 2"/>
          <p:cNvSpPr>
            <a:spLocks noGrp="1"/>
          </p:cNvSpPr>
          <p:nvPr>
            <p:ph type="subTitle" idx="1"/>
          </p:nvPr>
        </p:nvSpPr>
        <p:spPr>
          <a:xfrm>
            <a:off x="685800" y="3505200"/>
            <a:ext cx="4411589" cy="2965760"/>
          </a:xfrm>
        </p:spPr>
        <p:txBody>
          <a:bodyPr>
            <a:normAutofit fontScale="92500" lnSpcReduction="10000"/>
          </a:bodyPr>
          <a:lstStyle/>
          <a:p>
            <a:r>
              <a:rPr lang="en-US" dirty="0" err="1">
                <a:latin typeface="Times New Roman"/>
                <a:cs typeface="Times New Roman"/>
              </a:rPr>
              <a:t>Ginni</a:t>
            </a:r>
            <a:r>
              <a:rPr lang="en-US" dirty="0">
                <a:latin typeface="Times New Roman"/>
                <a:cs typeface="Times New Roman"/>
              </a:rPr>
              <a:t> May</a:t>
            </a:r>
            <a:r>
              <a:rPr lang="en-US" dirty="0" smtClean="0">
                <a:latin typeface="Times New Roman"/>
                <a:cs typeface="Times New Roman"/>
              </a:rPr>
              <a:t>,</a:t>
            </a:r>
          </a:p>
          <a:p>
            <a:r>
              <a:rPr lang="en-US" dirty="0" smtClean="0">
                <a:latin typeface="Times New Roman"/>
                <a:cs typeface="Times New Roman"/>
              </a:rPr>
              <a:t> </a:t>
            </a:r>
            <a:r>
              <a:rPr lang="en-US" dirty="0">
                <a:latin typeface="Times New Roman"/>
                <a:cs typeface="Times New Roman"/>
              </a:rPr>
              <a:t>ASCCC North Representative</a:t>
            </a:r>
          </a:p>
          <a:p>
            <a:endParaRPr lang="en-US" dirty="0" smtClean="0">
              <a:latin typeface="Times New Roman"/>
              <a:cs typeface="Times New Roman"/>
            </a:endParaRPr>
          </a:p>
          <a:p>
            <a:r>
              <a:rPr lang="en-US" dirty="0" smtClean="0">
                <a:latin typeface="Times New Roman"/>
                <a:cs typeface="Times New Roman"/>
              </a:rPr>
              <a:t>Craig </a:t>
            </a:r>
            <a:r>
              <a:rPr lang="en-US" dirty="0" err="1">
                <a:latin typeface="Times New Roman"/>
                <a:cs typeface="Times New Roman"/>
              </a:rPr>
              <a:t>Rutan</a:t>
            </a:r>
            <a:r>
              <a:rPr lang="en-US" dirty="0">
                <a:latin typeface="Times New Roman"/>
                <a:cs typeface="Times New Roman"/>
              </a:rPr>
              <a:t>, </a:t>
            </a:r>
            <a:endParaRPr lang="en-US" dirty="0" smtClean="0">
              <a:latin typeface="Times New Roman"/>
              <a:cs typeface="Times New Roman"/>
            </a:endParaRPr>
          </a:p>
          <a:p>
            <a:r>
              <a:rPr lang="en-US" dirty="0" smtClean="0">
                <a:latin typeface="Times New Roman"/>
                <a:cs typeface="Times New Roman"/>
              </a:rPr>
              <a:t>ASCCC </a:t>
            </a:r>
            <a:r>
              <a:rPr lang="en-US" dirty="0">
                <a:latin typeface="Times New Roman"/>
                <a:cs typeface="Times New Roman"/>
              </a:rPr>
              <a:t>Accreditation </a:t>
            </a:r>
            <a:r>
              <a:rPr lang="en-US" dirty="0" smtClean="0">
                <a:latin typeface="Times New Roman"/>
                <a:cs typeface="Times New Roman"/>
              </a:rPr>
              <a:t>Chair</a:t>
            </a:r>
            <a:endParaRPr lang="en-US" dirty="0" smtClean="0">
              <a:latin typeface="Times New Roman"/>
              <a:cs typeface="Times New Roman"/>
            </a:endParaRPr>
          </a:p>
          <a:p>
            <a:endParaRPr lang="en-US" dirty="0">
              <a:latin typeface="Times New Roman"/>
              <a:cs typeface="Times New Roman"/>
            </a:endParaRPr>
          </a:p>
          <a:p>
            <a:pPr algn="ctr"/>
            <a:r>
              <a:rPr lang="en-US" sz="1600" dirty="0">
                <a:solidFill>
                  <a:srgbClr val="FF0000"/>
                </a:solidFill>
                <a:latin typeface="Times New Roman"/>
                <a:cs typeface="Times New Roman"/>
              </a:rPr>
              <a:t>Accreditation Institute 2017 </a:t>
            </a:r>
          </a:p>
          <a:p>
            <a:pPr algn="ctr"/>
            <a:r>
              <a:rPr lang="en-US" sz="1600" dirty="0" smtClean="0">
                <a:solidFill>
                  <a:srgbClr val="FF0000"/>
                </a:solidFill>
                <a:latin typeface="Times New Roman"/>
                <a:cs typeface="Times New Roman"/>
              </a:rPr>
              <a:t>February </a:t>
            </a:r>
            <a:r>
              <a:rPr lang="en-US" sz="1600" dirty="0">
                <a:solidFill>
                  <a:srgbClr val="FF0000"/>
                </a:solidFill>
                <a:latin typeface="Times New Roman"/>
                <a:cs typeface="Times New Roman"/>
              </a:rPr>
              <a:t>17-18, Napa, CA</a:t>
            </a: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5258360" y="3672153"/>
            <a:ext cx="2969005" cy="2798807"/>
          </a:xfrm>
          <a:prstGeom prst="rect">
            <a:avLst/>
          </a:prstGeom>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What does ACCJC say?</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a:cs typeface="Times New Roman"/>
              </a:rPr>
              <a:t>From the Guide to Evaluating Institutions</a:t>
            </a:r>
            <a:r>
              <a:rPr lang="mr-IN" dirty="0">
                <a:latin typeface="Times New Roman"/>
                <a:cs typeface="Times New Roman"/>
              </a:rPr>
              <a:t>…</a:t>
            </a:r>
            <a:endParaRPr lang="en-US" dirty="0">
              <a:latin typeface="Times New Roman"/>
              <a:cs typeface="Times New Roman"/>
            </a:endParaRPr>
          </a:p>
          <a:p>
            <a:pPr marL="0" indent="0">
              <a:buNone/>
            </a:pPr>
            <a:r>
              <a:rPr lang="en-US" b="1" dirty="0" smtClean="0">
                <a:latin typeface="Times New Roman"/>
                <a:cs typeface="Times New Roman"/>
              </a:rPr>
              <a:t>II.A.9 </a:t>
            </a:r>
            <a:r>
              <a:rPr lang="en-US" b="1" i="1" dirty="0" smtClean="0">
                <a:latin typeface="Times New Roman"/>
                <a:cs typeface="Times New Roman"/>
              </a:rPr>
              <a:t>Evaluation </a:t>
            </a:r>
            <a:r>
              <a:rPr lang="en-US" b="1" i="1" dirty="0">
                <a:latin typeface="Times New Roman"/>
                <a:cs typeface="Times New Roman"/>
              </a:rPr>
              <a:t>Criteria: </a:t>
            </a:r>
            <a:endParaRPr lang="en-US" b="1" dirty="0">
              <a:latin typeface="Times New Roman"/>
              <a:cs typeface="Times New Roman"/>
            </a:endParaRPr>
          </a:p>
          <a:p>
            <a:r>
              <a:rPr lang="en-US" i="1" dirty="0">
                <a:latin typeface="Times New Roman"/>
                <a:cs typeface="Times New Roman"/>
              </a:rPr>
              <a:t>Course level learning outcomes are the basis for awarding credit. </a:t>
            </a:r>
            <a:endParaRPr lang="en-US" dirty="0">
              <a:latin typeface="Times New Roman"/>
              <a:cs typeface="Times New Roman"/>
            </a:endParaRPr>
          </a:p>
          <a:p>
            <a:r>
              <a:rPr lang="en-US" i="1" dirty="0">
                <a:latin typeface="Times New Roman"/>
                <a:cs typeface="Times New Roman"/>
              </a:rPr>
              <a:t>The institution awards credits consistent with accepted norms in higher education. </a:t>
            </a:r>
            <a:endParaRPr lang="en-US" dirty="0">
              <a:latin typeface="Times New Roman"/>
              <a:cs typeface="Times New Roman"/>
            </a:endParaRPr>
          </a:p>
          <a:p>
            <a:r>
              <a:rPr lang="en-US" i="1" dirty="0">
                <a:latin typeface="Times New Roman"/>
                <a:cs typeface="Times New Roman"/>
              </a:rPr>
              <a:t>The achievement of stated programmatic learning outcomes is the basis for awarding degrees and certificates. </a:t>
            </a:r>
            <a:endParaRPr lang="en-US" dirty="0">
              <a:latin typeface="Times New Roman"/>
              <a:cs typeface="Times New Roman"/>
            </a:endParaRPr>
          </a:p>
          <a:p>
            <a:r>
              <a:rPr lang="en-US" i="1" dirty="0">
                <a:latin typeface="Times New Roman"/>
                <a:cs typeface="Times New Roman"/>
              </a:rPr>
              <a:t>The institution demonstrates it follows Federal standards for clock-to- credit-hour conversions in the awarding of credit. </a:t>
            </a: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25687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What is happening at your campus?</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Have you ever had a student that passed your class but didn’t achieve all of the courses stated outcomes</a:t>
            </a:r>
            <a:r>
              <a:rPr lang="en-US" dirty="0" smtClean="0">
                <a:latin typeface="Times New Roman"/>
                <a:cs typeface="Times New Roman"/>
              </a:rPr>
              <a:t>?</a:t>
            </a:r>
            <a:endParaRPr lang="en-US" dirty="0" smtClean="0">
              <a:latin typeface="Times New Roman"/>
              <a:cs typeface="Times New Roman"/>
            </a:endParaRPr>
          </a:p>
          <a:p>
            <a:r>
              <a:rPr lang="en-US" dirty="0" smtClean="0">
                <a:latin typeface="Times New Roman"/>
                <a:cs typeface="Times New Roman"/>
              </a:rPr>
              <a:t>Are the assignments and exams that students complete tied to the assessment of course level outcomes</a:t>
            </a:r>
            <a:r>
              <a:rPr lang="en-US" dirty="0" smtClean="0">
                <a:latin typeface="Times New Roman"/>
                <a:cs typeface="Times New Roman"/>
              </a:rPr>
              <a:t>?</a:t>
            </a:r>
            <a:endParaRPr lang="en-US" dirty="0" smtClean="0">
              <a:latin typeface="Times New Roman"/>
              <a:cs typeface="Times New Roman"/>
            </a:endParaRPr>
          </a:p>
          <a:p>
            <a:r>
              <a:rPr lang="en-US" dirty="0" smtClean="0">
                <a:latin typeface="Times New Roman"/>
                <a:cs typeface="Times New Roman"/>
              </a:rPr>
              <a:t>Many colleges have mapped course level outcomes to program outcomes and state that they meet this standard because courses are being assessed.</a:t>
            </a:r>
          </a:p>
          <a:p>
            <a:r>
              <a:rPr lang="en-US" dirty="0" smtClean="0">
                <a:latin typeface="Times New Roman"/>
                <a:cs typeface="Times New Roman"/>
              </a:rPr>
              <a:t>If the assessment of course outcomes is not aligned to the grades issued, are colleges satisfying the requirements of this standard?</a:t>
            </a:r>
            <a:endParaRPr lang="en-US" dirty="0">
              <a:latin typeface="Times New Roman"/>
              <a:cs typeface="Times New Roman"/>
            </a:endParaRPr>
          </a:p>
        </p:txBody>
      </p:sp>
    </p:spTree>
    <p:extLst>
      <p:ext uri="{BB962C8B-B14F-4D97-AF65-F5344CB8AC3E}">
        <p14:creationId xmlns:p14="http://schemas.microsoft.com/office/powerpoint/2010/main" val="314616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Where do we go from here?</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Your college must determine the practice and process you will use. This decision requires collaboration between faculty and administration</a:t>
            </a:r>
            <a:r>
              <a:rPr lang="en-US" dirty="0" smtClean="0">
                <a:latin typeface="Times New Roman"/>
                <a:cs typeface="Times New Roman"/>
              </a:rPr>
              <a:t>.</a:t>
            </a:r>
          </a:p>
          <a:p>
            <a:pPr marL="0" indent="0">
              <a:buNone/>
            </a:pPr>
            <a:endParaRPr lang="en-US" dirty="0" smtClean="0">
              <a:latin typeface="Times New Roman"/>
              <a:cs typeface="Times New Roman"/>
            </a:endParaRPr>
          </a:p>
          <a:p>
            <a:r>
              <a:rPr lang="en-US" dirty="0" smtClean="0">
                <a:latin typeface="Times New Roman"/>
                <a:cs typeface="Times New Roman"/>
              </a:rPr>
              <a:t>Faculty and staff must understand how your processes work and be able to explain it to </a:t>
            </a:r>
            <a:r>
              <a:rPr lang="en-US" dirty="0" smtClean="0">
                <a:latin typeface="Times New Roman"/>
                <a:cs typeface="Times New Roman"/>
              </a:rPr>
              <a:t>outsiders.</a:t>
            </a:r>
          </a:p>
          <a:p>
            <a:pPr marL="0" indent="0">
              <a:buNone/>
            </a:pPr>
            <a:endParaRPr lang="en-US" dirty="0" smtClean="0">
              <a:latin typeface="Times New Roman"/>
              <a:cs typeface="Times New Roman"/>
            </a:endParaRPr>
          </a:p>
          <a:p>
            <a:r>
              <a:rPr lang="en-US" dirty="0" smtClean="0">
                <a:latin typeface="Times New Roman"/>
                <a:cs typeface="Times New Roman"/>
              </a:rPr>
              <a:t>The process you develop and data collected must lead to </a:t>
            </a:r>
            <a:r>
              <a:rPr lang="en-US" dirty="0" smtClean="0">
                <a:latin typeface="Times New Roman"/>
                <a:cs typeface="Times New Roman"/>
              </a:rPr>
              <a:t>continuous quality </a:t>
            </a:r>
            <a:r>
              <a:rPr lang="en-US" dirty="0" smtClean="0">
                <a:latin typeface="Times New Roman"/>
                <a:cs typeface="Times New Roman"/>
              </a:rPr>
              <a:t>improvement </a:t>
            </a:r>
            <a:r>
              <a:rPr lang="en-US" dirty="0" smtClean="0">
                <a:latin typeface="Times New Roman"/>
                <a:cs typeface="Times New Roman"/>
              </a:rPr>
              <a:t>at</a:t>
            </a:r>
            <a:r>
              <a:rPr lang="en-US" dirty="0" smtClean="0">
                <a:latin typeface="Times New Roman"/>
                <a:cs typeface="Times New Roman"/>
              </a:rPr>
              <a:t> </a:t>
            </a:r>
            <a:r>
              <a:rPr lang="en-US" dirty="0" smtClean="0">
                <a:latin typeface="Times New Roman"/>
                <a:cs typeface="Times New Roman"/>
              </a:rPr>
              <a:t>the college. </a:t>
            </a:r>
            <a:endParaRPr lang="en-US" dirty="0">
              <a:latin typeface="Times New Roman"/>
              <a:cs typeface="Times New Roman"/>
            </a:endParaRPr>
          </a:p>
        </p:txBody>
      </p:sp>
    </p:spTree>
    <p:extLst>
      <p:ext uri="{BB962C8B-B14F-4D97-AF65-F5344CB8AC3E}">
        <p14:creationId xmlns:p14="http://schemas.microsoft.com/office/powerpoint/2010/main" val="294238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Thank you!</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748633" y="2110841"/>
            <a:ext cx="7562570" cy="3766629"/>
          </a:xfrm>
          <a:prstGeom prst="rect">
            <a:avLst/>
          </a:prstGeom>
        </p:spPr>
      </p:pic>
    </p:spTree>
    <p:extLst>
      <p:ext uri="{BB962C8B-B14F-4D97-AF65-F5344CB8AC3E}">
        <p14:creationId xmlns:p14="http://schemas.microsoft.com/office/powerpoint/2010/main" val="313127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References</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ACCJC website for </a:t>
            </a:r>
            <a:r>
              <a:rPr lang="en-US" dirty="0">
                <a:latin typeface="Times New Roman"/>
                <a:cs typeface="Times New Roman"/>
              </a:rPr>
              <a:t>Accreditation Standards: </a:t>
            </a:r>
            <a:r>
              <a:rPr lang="en-US" dirty="0">
                <a:latin typeface="Times New Roman"/>
                <a:cs typeface="Times New Roman"/>
                <a:hlinkClick r:id="rId2"/>
              </a:rPr>
              <a:t>http://www.accjc.org/wp-content/uploads/2014/07/Accreditation_Standards_Adopted_June_2014.</a:t>
            </a:r>
            <a:r>
              <a:rPr lang="en-US" dirty="0" smtClean="0">
                <a:latin typeface="Times New Roman"/>
                <a:cs typeface="Times New Roman"/>
                <a:hlinkClick r:id="rId2"/>
              </a:rPr>
              <a:t>pdf</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dirty="0" smtClean="0">
                <a:latin typeface="Times New Roman"/>
                <a:cs typeface="Times New Roman"/>
              </a:rPr>
              <a:t>ACCJC Guide to </a:t>
            </a:r>
            <a:r>
              <a:rPr lang="en-US" dirty="0">
                <a:latin typeface="Times New Roman"/>
                <a:cs typeface="Times New Roman"/>
              </a:rPr>
              <a:t>Evaluating Institutions: </a:t>
            </a:r>
            <a:r>
              <a:rPr lang="en-US" dirty="0">
                <a:latin typeface="Times New Roman"/>
                <a:cs typeface="Times New Roman"/>
                <a:hlinkClick r:id="rId3"/>
              </a:rPr>
              <a:t>http://www.accjc.org/wp-content/uploads/2017/01/Guide_to_Evaluating_and_Improving_Institutions_Jan-</a:t>
            </a:r>
            <a:r>
              <a:rPr lang="en-US" dirty="0" smtClean="0">
                <a:latin typeface="Times New Roman"/>
                <a:cs typeface="Times New Roman"/>
                <a:hlinkClick r:id="rId3"/>
              </a:rPr>
              <a:t>2017_REVISED.pdf</a:t>
            </a:r>
            <a:endParaRPr lang="en-US" dirty="0" smtClean="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15612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Today’s Goal</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Develop an understanding of various interpretations of standards I.B.6 and II.A.9 and how to implement those interpretations locally.</a:t>
            </a:r>
          </a:p>
        </p:txBody>
      </p:sp>
      <p:pic>
        <p:nvPicPr>
          <p:cNvPr id="4" name="Picture 3" descr="SP0008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4741" y="2723324"/>
            <a:ext cx="2589597" cy="1454490"/>
          </a:xfrm>
          <a:prstGeom prst="rect">
            <a:avLst/>
          </a:prstGeom>
        </p:spPr>
      </p:pic>
      <p:pic>
        <p:nvPicPr>
          <p:cNvPr id="5" name="Picture 4" descr="AA02307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22" y="4445792"/>
            <a:ext cx="3121152" cy="1944624"/>
          </a:xfrm>
          <a:prstGeom prst="rect">
            <a:avLst/>
          </a:prstGeom>
        </p:spPr>
      </p:pic>
      <p:pic>
        <p:nvPicPr>
          <p:cNvPr id="6" name="Picture 5" descr="AA02307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6741" y="3546531"/>
            <a:ext cx="2546667" cy="2300456"/>
          </a:xfrm>
          <a:prstGeom prst="rect">
            <a:avLst/>
          </a:prstGeom>
        </p:spPr>
      </p:pic>
    </p:spTree>
    <p:extLst>
      <p:ext uri="{BB962C8B-B14F-4D97-AF65-F5344CB8AC3E}">
        <p14:creationId xmlns:p14="http://schemas.microsoft.com/office/powerpoint/2010/main" val="276242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A Tale of Two Standards</a:t>
            </a:r>
            <a:r>
              <a:rPr lang="mr-IN"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smtClean="0">
                <a:latin typeface="Times New Roman"/>
                <a:cs typeface="Times New Roman"/>
              </a:rPr>
              <a:t>ACCJC Standard I.B.6</a:t>
            </a:r>
          </a:p>
          <a:p>
            <a:pPr marL="0" indent="0">
              <a:buNone/>
            </a:pPr>
            <a:r>
              <a:rPr lang="en-US" b="1" dirty="0">
                <a:latin typeface="Times New Roman"/>
                <a:cs typeface="Times New Roman"/>
              </a:rPr>
              <a:t>The institution disaggregates and analyzes learning outcomes and achievement for subpopulations of students</a:t>
            </a:r>
            <a:r>
              <a:rPr lang="en-US" dirty="0">
                <a:latin typeface="Times New Roman"/>
                <a:cs typeface="Times New Roman"/>
              </a:rPr>
              <a:t>. When the institution identifies performance gaps, it implements strategies, which may include allocation or reallocation of human, fiscal and other resources, to mitigate those gaps and evaluates the efficacy of those strategies. </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b="1" u="sng" dirty="0" smtClean="0">
                <a:latin typeface="Times New Roman"/>
                <a:cs typeface="Times New Roman"/>
              </a:rPr>
              <a:t>ACCJC Standard II.A.9</a:t>
            </a:r>
          </a:p>
          <a:p>
            <a:pPr marL="0" indent="0">
              <a:buNone/>
            </a:pPr>
            <a:r>
              <a:rPr lang="en-US" b="1" dirty="0">
                <a:latin typeface="Times New Roman"/>
                <a:cs typeface="Times New Roman"/>
              </a:rPr>
              <a:t>The institution awards course credit, degrees and certificates based on student attainment of learning outcomes</a:t>
            </a:r>
            <a:r>
              <a:rPr lang="en-US" dirty="0">
                <a:latin typeface="Times New Roman"/>
                <a:cs typeface="Times New Roman"/>
              </a:rPr>
              <a:t>. Units of credit awarded are consistent with institutional policies that reflect generally accepted norms or equivalencies in higher education. If the institution offers courses based on clock hours, it follows Federal standards for clock-to-credit-hour conversions.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79023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Standards all together now</a:t>
            </a:r>
            <a:r>
              <a:rPr lang="mr-IN"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a:cs typeface="Times New Roman"/>
              </a:rPr>
              <a:t>From the ACCJC Accreditation Standards Adopted June 2014, Introduction</a:t>
            </a:r>
            <a:r>
              <a:rPr lang="mr-IN" dirty="0">
                <a:latin typeface="Times New Roman"/>
                <a:cs typeface="Times New Roman"/>
              </a:rPr>
              <a:t>…</a:t>
            </a: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r>
              <a:rPr lang="mr-IN" dirty="0" smtClean="0">
                <a:latin typeface="Times New Roman"/>
                <a:cs typeface="Times New Roman"/>
              </a:rPr>
              <a:t>…</a:t>
            </a:r>
            <a:r>
              <a:rPr lang="en-US" dirty="0" smtClean="0">
                <a:latin typeface="Times New Roman"/>
                <a:cs typeface="Times New Roman"/>
              </a:rPr>
              <a:t>There </a:t>
            </a:r>
            <a:r>
              <a:rPr lang="en-US" dirty="0">
                <a:latin typeface="Times New Roman"/>
                <a:cs typeface="Times New Roman"/>
              </a:rPr>
              <a:t>are </a:t>
            </a:r>
            <a:r>
              <a:rPr lang="en-US" b="1" dirty="0">
                <a:latin typeface="Times New Roman"/>
                <a:cs typeface="Times New Roman"/>
              </a:rPr>
              <a:t>four</a:t>
            </a:r>
            <a:r>
              <a:rPr lang="en-US" dirty="0">
                <a:latin typeface="Times New Roman"/>
                <a:cs typeface="Times New Roman"/>
              </a:rPr>
              <a:t> Standards that </a:t>
            </a:r>
            <a:r>
              <a:rPr lang="en-US" b="1" dirty="0">
                <a:latin typeface="Times New Roman"/>
                <a:cs typeface="Times New Roman"/>
              </a:rPr>
              <a:t>work together </a:t>
            </a:r>
            <a:r>
              <a:rPr lang="en-US" dirty="0">
                <a:latin typeface="Times New Roman"/>
                <a:cs typeface="Times New Roman"/>
              </a:rPr>
              <a:t>to define and promote student success, academic quality, institutional integrity, and </a:t>
            </a:r>
            <a:r>
              <a:rPr lang="en-US" dirty="0" smtClean="0">
                <a:latin typeface="Times New Roman"/>
                <a:cs typeface="Times New Roman"/>
              </a:rPr>
              <a:t>excellence</a:t>
            </a:r>
            <a:r>
              <a:rPr lang="mr-IN" dirty="0" smtClean="0">
                <a:latin typeface="Times New Roman"/>
                <a:cs typeface="Times New Roman"/>
              </a:rPr>
              <a:t>…</a:t>
            </a:r>
            <a:r>
              <a:rPr lang="en-US" b="1" dirty="0">
                <a:latin typeface="Times New Roman"/>
                <a:cs typeface="Times New Roman"/>
              </a:rPr>
              <a:t>Integrating the elements of the Standards </a:t>
            </a:r>
            <a:r>
              <a:rPr lang="en-US" dirty="0">
                <a:latin typeface="Times New Roman"/>
                <a:cs typeface="Times New Roman"/>
              </a:rPr>
              <a:t>gives institutions the means to develop a comprehensive assessment of academic quality, institutional integrity and effectiveness, and a path to continuous improvement. </a:t>
            </a:r>
          </a:p>
          <a:p>
            <a:pPr marL="0" indent="0">
              <a:buNone/>
            </a:pPr>
            <a:endParaRPr lang="en-US" dirty="0">
              <a:latin typeface="Times New Roman"/>
              <a:cs typeface="Times New Roman"/>
            </a:endParaRPr>
          </a:p>
          <a:p>
            <a:pPr marL="0" indent="0">
              <a:buNone/>
            </a:pPr>
            <a:r>
              <a:rPr lang="en-US" dirty="0" smtClean="0">
                <a:latin typeface="Times New Roman"/>
                <a:cs typeface="Times New Roman"/>
                <a:hlinkClick r:id="rId2"/>
              </a:rPr>
              <a:t>http</a:t>
            </a:r>
            <a:r>
              <a:rPr lang="en-US" dirty="0">
                <a:latin typeface="Times New Roman"/>
                <a:cs typeface="Times New Roman"/>
                <a:hlinkClick r:id="rId2"/>
              </a:rPr>
              <a:t>://www.accjc.org/wp-content/uploads/2014/07/Accreditation_Standards_Adopted_June_2014.</a:t>
            </a:r>
            <a:r>
              <a:rPr lang="en-US" dirty="0" smtClean="0">
                <a:latin typeface="Times New Roman"/>
                <a:cs typeface="Times New Roman"/>
                <a:hlinkClick r:id="rId2"/>
              </a:rPr>
              <a:t>pdf</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95444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Issue</a:t>
            </a:r>
            <a:endParaRPr lang="en-US" dirty="0">
              <a:latin typeface="Times New Roman"/>
              <a:cs typeface="Times New Roman"/>
            </a:endParaRPr>
          </a:p>
        </p:txBody>
      </p:sp>
      <p:sp>
        <p:nvSpPr>
          <p:cNvPr id="3" name="Content Placeholder 2"/>
          <p:cNvSpPr>
            <a:spLocks noGrp="1"/>
          </p:cNvSpPr>
          <p:nvPr>
            <p:ph idx="1"/>
          </p:nvPr>
        </p:nvSpPr>
        <p:spPr>
          <a:xfrm>
            <a:off x="457200" y="1600200"/>
            <a:ext cx="5530213" cy="4876800"/>
          </a:xfrm>
        </p:spPr>
        <p:txBody>
          <a:bodyPr>
            <a:normAutofit/>
          </a:bodyPr>
          <a:lstStyle/>
          <a:p>
            <a:pPr marL="0" indent="0">
              <a:buNone/>
            </a:pPr>
            <a:r>
              <a:rPr lang="en-US" dirty="0" smtClean="0">
                <a:latin typeface="Times New Roman"/>
                <a:cs typeface="Times New Roman"/>
              </a:rPr>
              <a:t>In a nutshell</a:t>
            </a:r>
            <a:r>
              <a:rPr lang="mr-IN" dirty="0" smtClean="0">
                <a:latin typeface="Times New Roman"/>
                <a:cs typeface="Times New Roman"/>
              </a:rPr>
              <a:t>…</a:t>
            </a:r>
            <a:endParaRPr lang="en-US" dirty="0" smtClean="0">
              <a:latin typeface="Times New Roman"/>
              <a:cs typeface="Times New Roman"/>
            </a:endParaRPr>
          </a:p>
          <a:p>
            <a:r>
              <a:rPr lang="en-US" dirty="0" smtClean="0">
                <a:latin typeface="Times New Roman"/>
                <a:cs typeface="Times New Roman"/>
              </a:rPr>
              <a:t>Are colleges required to disaggregate all Student Learning Outcomes assessment data for all subpopulations?</a:t>
            </a:r>
          </a:p>
          <a:p>
            <a:r>
              <a:rPr lang="en-US" dirty="0" smtClean="0">
                <a:latin typeface="Times New Roman"/>
                <a:cs typeface="Times New Roman"/>
              </a:rPr>
              <a:t>Are colleges required to disaggregate for the same subpopulations for SLO assessment data and student achievement data?</a:t>
            </a:r>
          </a:p>
          <a:p>
            <a:r>
              <a:rPr lang="en-US" dirty="0" smtClean="0">
                <a:latin typeface="Times New Roman"/>
                <a:cs typeface="Times New Roman"/>
              </a:rPr>
              <a:t>Can colleges consider Standards I.B.6 and II.A.9 together?</a:t>
            </a:r>
          </a:p>
          <a:p>
            <a:r>
              <a:rPr lang="en-US" dirty="0" smtClean="0">
                <a:latin typeface="Times New Roman"/>
                <a:cs typeface="Times New Roman"/>
              </a:rPr>
              <a:t>Do all colleges have to do the same thing to meet these two Standards?</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6135862" y="2455179"/>
            <a:ext cx="2410047" cy="2666114"/>
          </a:xfrm>
          <a:prstGeom prst="rect">
            <a:avLst/>
          </a:prstGeom>
        </p:spPr>
      </p:pic>
    </p:spTree>
    <p:extLst>
      <p:ext uri="{BB962C8B-B14F-4D97-AF65-F5344CB8AC3E}">
        <p14:creationId xmlns:p14="http://schemas.microsoft.com/office/powerpoint/2010/main" val="10948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What does ACCJC say?</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a:cs typeface="Times New Roman"/>
              </a:rPr>
              <a:t>From the Guide to Evaluating Institutions</a:t>
            </a:r>
            <a:r>
              <a:rPr lang="mr-IN" dirty="0" smtClean="0">
                <a:latin typeface="Times New Roman"/>
                <a:cs typeface="Times New Roman"/>
              </a:rPr>
              <a:t>…</a:t>
            </a:r>
            <a:endParaRPr lang="en-US" dirty="0" smtClean="0">
              <a:latin typeface="Times New Roman"/>
              <a:cs typeface="Times New Roman"/>
            </a:endParaRPr>
          </a:p>
          <a:p>
            <a:pPr marL="0" indent="0">
              <a:buNone/>
            </a:pPr>
            <a:r>
              <a:rPr lang="en-US" b="1" dirty="0" smtClean="0">
                <a:latin typeface="Times New Roman"/>
                <a:cs typeface="Times New Roman"/>
              </a:rPr>
              <a:t>I.B.6 </a:t>
            </a:r>
            <a:r>
              <a:rPr lang="en-US" b="1" i="1" dirty="0" smtClean="0">
                <a:latin typeface="Times New Roman"/>
                <a:cs typeface="Times New Roman"/>
              </a:rPr>
              <a:t>Evaluation Criteria</a:t>
            </a:r>
            <a:r>
              <a:rPr lang="en-US" i="1" dirty="0" smtClean="0">
                <a:latin typeface="Times New Roman"/>
                <a:cs typeface="Times New Roman"/>
              </a:rPr>
              <a:t>:</a:t>
            </a:r>
          </a:p>
          <a:p>
            <a:pPr marL="0" indent="0">
              <a:buNone/>
            </a:pPr>
            <a:r>
              <a:rPr lang="en-US" i="1" dirty="0" smtClean="0">
                <a:latin typeface="Times New Roman"/>
                <a:cs typeface="Times New Roman"/>
              </a:rPr>
              <a:t>Disaggregation of data:</a:t>
            </a:r>
          </a:p>
          <a:p>
            <a:r>
              <a:rPr lang="en-US" i="1" dirty="0" smtClean="0">
                <a:latin typeface="Times New Roman"/>
                <a:cs typeface="Times New Roman"/>
              </a:rPr>
              <a:t>The institution disaggregates learning outcome data for student subpopulations</a:t>
            </a:r>
            <a:r>
              <a:rPr lang="en-US" i="1" dirty="0">
                <a:latin typeface="Times New Roman"/>
                <a:cs typeface="Times New Roman"/>
              </a:rPr>
              <a:t>, as identified by the institution. </a:t>
            </a:r>
            <a:endParaRPr lang="en-US" dirty="0">
              <a:latin typeface="Times New Roman"/>
              <a:cs typeface="Times New Roman"/>
            </a:endParaRPr>
          </a:p>
          <a:p>
            <a:r>
              <a:rPr lang="en-US" i="1" dirty="0" smtClean="0">
                <a:latin typeface="Times New Roman"/>
                <a:cs typeface="Times New Roman"/>
              </a:rPr>
              <a:t>The institution disaggregates student achievement data for student </a:t>
            </a:r>
            <a:r>
              <a:rPr lang="en-US" i="1" dirty="0">
                <a:latin typeface="Times New Roman"/>
                <a:cs typeface="Times New Roman"/>
              </a:rPr>
              <a:t>subpopulations, as identified by the institution. </a:t>
            </a:r>
            <a:endParaRPr lang="en-US" dirty="0">
              <a:latin typeface="Times New Roman"/>
              <a:cs typeface="Times New Roman"/>
            </a:endParaRPr>
          </a:p>
          <a:p>
            <a:r>
              <a:rPr lang="en-US" i="1" dirty="0" smtClean="0">
                <a:latin typeface="Times New Roman"/>
                <a:cs typeface="Times New Roman"/>
              </a:rPr>
              <a:t>Student subpopulations, for disaggregation, may be defined </a:t>
            </a:r>
            <a:r>
              <a:rPr lang="en-US" i="1" dirty="0">
                <a:latin typeface="Times New Roman"/>
                <a:cs typeface="Times New Roman"/>
              </a:rPr>
              <a:t>differently for student learning and student achievement. </a:t>
            </a:r>
            <a:endParaRPr lang="en-US" i="1" dirty="0" smtClean="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sz="1600" dirty="0" smtClean="0">
                <a:latin typeface="Times New Roman"/>
                <a:cs typeface="Times New Roman"/>
              </a:rPr>
              <a:t>Continued on next slide</a:t>
            </a:r>
            <a:r>
              <a:rPr lang="mr-IN" sz="1600" dirty="0" smtClean="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118193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What does ACCJC say?</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a:cs typeface="Times New Roman"/>
              </a:rPr>
              <a:t>From the Guide to Evaluating Institutions</a:t>
            </a:r>
            <a:r>
              <a:rPr lang="mr-IN" dirty="0" smtClean="0">
                <a:latin typeface="Times New Roman"/>
                <a:cs typeface="Times New Roman"/>
              </a:rPr>
              <a:t>…</a:t>
            </a:r>
            <a:endParaRPr lang="en-US" dirty="0" smtClean="0">
              <a:latin typeface="Times New Roman"/>
              <a:cs typeface="Times New Roman"/>
            </a:endParaRPr>
          </a:p>
          <a:p>
            <a:pPr marL="0" indent="0">
              <a:buNone/>
            </a:pPr>
            <a:r>
              <a:rPr lang="en-US" b="1" dirty="0" smtClean="0">
                <a:latin typeface="Times New Roman"/>
                <a:cs typeface="Times New Roman"/>
              </a:rPr>
              <a:t>I.B.6 </a:t>
            </a:r>
            <a:r>
              <a:rPr lang="en-US" b="1" i="1" dirty="0" smtClean="0">
                <a:latin typeface="Times New Roman"/>
                <a:cs typeface="Times New Roman"/>
              </a:rPr>
              <a:t>Evaluation Criteria</a:t>
            </a:r>
            <a:r>
              <a:rPr lang="en-US" i="1" dirty="0" smtClean="0">
                <a:latin typeface="Times New Roman"/>
                <a:cs typeface="Times New Roman"/>
              </a:rPr>
              <a:t>:</a:t>
            </a:r>
          </a:p>
          <a:p>
            <a:pPr marL="0" indent="0">
              <a:buNone/>
            </a:pPr>
            <a:r>
              <a:rPr lang="en-US" i="1" dirty="0" smtClean="0">
                <a:latin typeface="Times New Roman"/>
                <a:cs typeface="Times New Roman"/>
              </a:rPr>
              <a:t>Disaggregation of data:</a:t>
            </a:r>
          </a:p>
          <a:p>
            <a:r>
              <a:rPr lang="en-US" i="1" dirty="0" smtClean="0">
                <a:latin typeface="Times New Roman"/>
                <a:cs typeface="Times New Roman"/>
              </a:rPr>
              <a:t>The college’s </a:t>
            </a:r>
            <a:r>
              <a:rPr lang="en-US" i="1" dirty="0">
                <a:latin typeface="Times New Roman"/>
                <a:cs typeface="Times New Roman"/>
              </a:rPr>
              <a:t>resource allocation is driven by program </a:t>
            </a:r>
            <a:r>
              <a:rPr lang="en-US" i="1" dirty="0" smtClean="0">
                <a:latin typeface="Times New Roman"/>
                <a:cs typeface="Times New Roman"/>
              </a:rPr>
              <a:t>review. </a:t>
            </a:r>
            <a:endParaRPr lang="en-US" dirty="0">
              <a:latin typeface="Times New Roman"/>
              <a:cs typeface="Times New Roman"/>
            </a:endParaRPr>
          </a:p>
          <a:p>
            <a:r>
              <a:rPr lang="en-US" i="1" dirty="0">
                <a:latin typeface="Times New Roman"/>
                <a:cs typeface="Times New Roman"/>
              </a:rPr>
              <a:t>The institution demonstrates that institutional data and evidence, including </a:t>
            </a:r>
            <a:r>
              <a:rPr lang="en-US" i="1" dirty="0" smtClean="0">
                <a:latin typeface="Times New Roman"/>
                <a:cs typeface="Times New Roman"/>
              </a:rPr>
              <a:t>student </a:t>
            </a:r>
            <a:r>
              <a:rPr lang="en-US" i="1" dirty="0">
                <a:latin typeface="Times New Roman"/>
                <a:cs typeface="Times New Roman"/>
              </a:rPr>
              <a:t>achievement data, is used for program review and improvement. </a:t>
            </a:r>
            <a:endParaRPr lang="en-US" dirty="0">
              <a:latin typeface="Times New Roman"/>
              <a:cs typeface="Times New Roman"/>
            </a:endParaRPr>
          </a:p>
          <a:p>
            <a:r>
              <a:rPr lang="en-US" i="1" dirty="0">
                <a:latin typeface="Times New Roman"/>
                <a:cs typeface="Times New Roman"/>
              </a:rPr>
              <a:t>If the college has distance education and/or correspondence education, it has a process for the planning, approval, evaluation, and review of courses offered in DE/CE modes, and the process is integrated into the college’s overall planning. </a:t>
            </a:r>
            <a:endParaRPr lang="en-US" dirty="0">
              <a:latin typeface="Times New Roman"/>
              <a:cs typeface="Times New Roman"/>
            </a:endParaRPr>
          </a:p>
          <a:p>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51510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Have you already started this work?</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Many colleges began disaggregating SLO assessment data using the same subpopulations that they used for achievement </a:t>
            </a:r>
            <a:r>
              <a:rPr lang="en-US" dirty="0" smtClean="0">
                <a:latin typeface="Times New Roman"/>
                <a:cs typeface="Times New Roman"/>
              </a:rPr>
              <a:t>data.</a:t>
            </a:r>
          </a:p>
          <a:p>
            <a:pPr marL="0" indent="0">
              <a:buNone/>
            </a:pPr>
            <a:endParaRPr lang="en-US" dirty="0" smtClean="0">
              <a:latin typeface="Times New Roman"/>
              <a:cs typeface="Times New Roman"/>
            </a:endParaRPr>
          </a:p>
          <a:p>
            <a:r>
              <a:rPr lang="en-US" dirty="0" smtClean="0">
                <a:latin typeface="Times New Roman"/>
                <a:cs typeface="Times New Roman"/>
              </a:rPr>
              <a:t>That type of disaggregation requires colleges to collect SLO assessment data that is tracked by student instead of the section level tracking that many colleges had been doing</a:t>
            </a:r>
            <a:r>
              <a:rPr lang="en-US" dirty="0" smtClean="0">
                <a:latin typeface="Times New Roman"/>
                <a:cs typeface="Times New Roman"/>
              </a:rPr>
              <a:t>.</a:t>
            </a:r>
          </a:p>
          <a:p>
            <a:pPr marL="0" indent="0">
              <a:buNone/>
            </a:pPr>
            <a:endParaRPr lang="en-US" dirty="0" smtClean="0">
              <a:latin typeface="Times New Roman"/>
              <a:cs typeface="Times New Roman"/>
            </a:endParaRPr>
          </a:p>
          <a:p>
            <a:r>
              <a:rPr lang="en-US" dirty="0" smtClean="0">
                <a:latin typeface="Times New Roman"/>
                <a:cs typeface="Times New Roman"/>
              </a:rPr>
              <a:t>While using the same subpopulations might be where your college has started, it is not required by ACCJC!</a:t>
            </a:r>
          </a:p>
          <a:p>
            <a:endParaRPr lang="en-US" dirty="0">
              <a:latin typeface="Times New Roman"/>
              <a:cs typeface="Times New Roman"/>
            </a:endParaRPr>
          </a:p>
        </p:txBody>
      </p:sp>
    </p:spTree>
    <p:extLst>
      <p:ext uri="{BB962C8B-B14F-4D97-AF65-F5344CB8AC3E}">
        <p14:creationId xmlns:p14="http://schemas.microsoft.com/office/powerpoint/2010/main" val="45057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What do we do now?</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Colleges that have </a:t>
            </a:r>
            <a:r>
              <a:rPr lang="en-US" dirty="0" smtClean="0">
                <a:latin typeface="Times New Roman"/>
                <a:cs typeface="Times New Roman"/>
              </a:rPr>
              <a:t>decided </a:t>
            </a:r>
            <a:r>
              <a:rPr lang="en-US" dirty="0" smtClean="0">
                <a:latin typeface="Times New Roman"/>
                <a:cs typeface="Times New Roman"/>
              </a:rPr>
              <a:t>to use the same subpopulations may need to change how SLOs are assessed and how data is </a:t>
            </a:r>
            <a:r>
              <a:rPr lang="en-US" dirty="0" smtClean="0">
                <a:latin typeface="Times New Roman"/>
                <a:cs typeface="Times New Roman"/>
              </a:rPr>
              <a:t>collected.</a:t>
            </a:r>
          </a:p>
          <a:p>
            <a:pPr marL="0" indent="0">
              <a:buNone/>
            </a:pPr>
            <a:endParaRPr lang="en-US" dirty="0" smtClean="0">
              <a:latin typeface="Times New Roman"/>
              <a:cs typeface="Times New Roman"/>
            </a:endParaRPr>
          </a:p>
          <a:p>
            <a:r>
              <a:rPr lang="en-US" dirty="0" smtClean="0">
                <a:latin typeface="Times New Roman"/>
                <a:cs typeface="Times New Roman"/>
              </a:rPr>
              <a:t>Not all assessment tools are designed to collect student specific assessment data, so this decision could force your college to purchase new </a:t>
            </a:r>
            <a:r>
              <a:rPr lang="en-US" dirty="0" smtClean="0">
                <a:latin typeface="Times New Roman"/>
                <a:cs typeface="Times New Roman"/>
              </a:rPr>
              <a:t>technology.</a:t>
            </a:r>
          </a:p>
          <a:p>
            <a:pPr marL="0" indent="0">
              <a:buNone/>
            </a:pPr>
            <a:endParaRPr lang="en-US" dirty="0" smtClean="0">
              <a:latin typeface="Times New Roman"/>
              <a:cs typeface="Times New Roman"/>
            </a:endParaRPr>
          </a:p>
          <a:p>
            <a:r>
              <a:rPr lang="en-US" dirty="0" smtClean="0">
                <a:latin typeface="Times New Roman"/>
                <a:cs typeface="Times New Roman"/>
              </a:rPr>
              <a:t>Local senates should be involved in determining what subpopulations are used and how the SLO processes </a:t>
            </a:r>
            <a:r>
              <a:rPr lang="en-US" dirty="0" smtClean="0">
                <a:latin typeface="Times New Roman"/>
                <a:cs typeface="Times New Roman"/>
              </a:rPr>
              <a:t>work </a:t>
            </a:r>
            <a:r>
              <a:rPr lang="en-US" dirty="0" smtClean="0">
                <a:latin typeface="Times New Roman"/>
                <a:cs typeface="Times New Roman"/>
              </a:rPr>
              <a:t>at your campus!</a:t>
            </a:r>
            <a:endParaRPr lang="en-US" dirty="0">
              <a:latin typeface="Times New Roman"/>
              <a:cs typeface="Times New Roman"/>
            </a:endParaRPr>
          </a:p>
        </p:txBody>
      </p:sp>
    </p:spTree>
    <p:extLst>
      <p:ext uri="{BB962C8B-B14F-4D97-AF65-F5344CB8AC3E}">
        <p14:creationId xmlns:p14="http://schemas.microsoft.com/office/powerpoint/2010/main" val="2081996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8">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340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117</TotalTime>
  <Words>949</Words>
  <Application>Microsoft Macintosh PowerPoint</Application>
  <PresentationFormat>On-screen Show (4:3)</PresentationFormat>
  <Paragraphs>83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New Challenges  with  Student Learning Outcomes?</vt:lpstr>
      <vt:lpstr>Today’s Goal</vt:lpstr>
      <vt:lpstr>A Tale of Two Standards…</vt:lpstr>
      <vt:lpstr>The Standards all together now…</vt:lpstr>
      <vt:lpstr>The Issue</vt:lpstr>
      <vt:lpstr>What does ACCJC say?</vt:lpstr>
      <vt:lpstr>What does ACCJC say?</vt:lpstr>
      <vt:lpstr>Have you already started this work?</vt:lpstr>
      <vt:lpstr>What do we do now?</vt:lpstr>
      <vt:lpstr>What does ACCJC say?</vt:lpstr>
      <vt:lpstr>What is happening at your campus?</vt:lpstr>
      <vt:lpstr>Where do we go from here?</vt:lpstr>
      <vt:lpstr>Thank you!</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33</cp:revision>
  <dcterms:created xsi:type="dcterms:W3CDTF">2015-10-21T19:14:41Z</dcterms:created>
  <dcterms:modified xsi:type="dcterms:W3CDTF">2017-02-09T14:58:15Z</dcterms:modified>
</cp:coreProperties>
</file>