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4"/>
    <p:sldMasterId id="2147483672" r:id="rId5"/>
  </p:sldMasterIdLst>
  <p:notesMasterIdLst>
    <p:notesMasterId r:id="rId20"/>
  </p:notesMasterIdLst>
  <p:handoutMasterIdLst>
    <p:handoutMasterId r:id="rId21"/>
  </p:handoutMasterIdLst>
  <p:sldIdLst>
    <p:sldId id="292" r:id="rId6"/>
    <p:sldId id="299" r:id="rId7"/>
    <p:sldId id="312" r:id="rId8"/>
    <p:sldId id="313" r:id="rId9"/>
    <p:sldId id="315" r:id="rId10"/>
    <p:sldId id="314" r:id="rId11"/>
    <p:sldId id="311" r:id="rId12"/>
    <p:sldId id="316" r:id="rId13"/>
    <p:sldId id="303" r:id="rId14"/>
    <p:sldId id="305" r:id="rId15"/>
    <p:sldId id="306" r:id="rId16"/>
    <p:sldId id="302" r:id="rId17"/>
    <p:sldId id="301" r:id="rId18"/>
    <p:sldId id="300"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002F6D"/>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E876C-D27A-4F2F-BB86-57DA852B970E}" v="2" dt="2018-06-05T21:26:5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0703" autoAdjust="0"/>
  </p:normalViewPr>
  <p:slideViewPr>
    <p:cSldViewPr snapToGrid="0" snapToObjects="1" showGuides="1">
      <p:cViewPr varScale="1">
        <p:scale>
          <a:sx n="59" d="100"/>
          <a:sy n="59" d="100"/>
        </p:scale>
        <p:origin x="48" y="147"/>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'[8-17 -SC-Vision Goals -Black_African American Students.xlsx]Goal 2  (2)'!$B$71</c:f>
              <c:strCache>
                <c:ptCount val="1"/>
                <c:pt idx="0">
                  <c:v>Black and African American Students </c:v>
                </c:pt>
              </c:strCache>
            </c:strRef>
          </c:tx>
          <c:spPr>
            <a:solidFill>
              <a:schemeClr val="accent1"/>
            </a:solidFill>
            <a:ln>
              <a:noFill/>
            </a:ln>
            <a:effectLst/>
          </c:spPr>
          <c:invertIfNegative val="0"/>
          <c:cat>
            <c:strRef>
              <c:f>'[8-17 -SC-Vision Goals -Black_African American Students.xlsx]Goal 2  (2)'!$A$72:$A$75</c:f>
              <c:strCache>
                <c:ptCount val="4"/>
                <c:pt idx="0">
                  <c:v>2014-15</c:v>
                </c:pt>
                <c:pt idx="1">
                  <c:v>2015-16</c:v>
                </c:pt>
                <c:pt idx="2">
                  <c:v>2016-17</c:v>
                </c:pt>
                <c:pt idx="3">
                  <c:v>2017-18</c:v>
                </c:pt>
              </c:strCache>
            </c:strRef>
          </c:cat>
          <c:val>
            <c:numRef>
              <c:f>'[8-17 -SC-Vision Goals -Black_African American Students.xlsx]Goal 2  (2)'!$B$72:$B$75</c:f>
              <c:numCache>
                <c:formatCode>_(* #,##0_);_(* \(#,##0\);_(* "-"??_);_(@_)</c:formatCode>
                <c:ptCount val="4"/>
                <c:pt idx="0">
                  <c:v>3242</c:v>
                </c:pt>
                <c:pt idx="1">
                  <c:v>3241</c:v>
                </c:pt>
                <c:pt idx="2">
                  <c:v>3455</c:v>
                </c:pt>
                <c:pt idx="3">
                  <c:v>3236</c:v>
                </c:pt>
              </c:numCache>
            </c:numRef>
          </c:val>
          <c:extLst>
            <c:ext xmlns:c16="http://schemas.microsoft.com/office/drawing/2014/chart" uri="{C3380CC4-5D6E-409C-BE32-E72D297353CC}">
              <c16:uniqueId val="{00000000-2083-4F46-8A47-93BC1A61F8E6}"/>
            </c:ext>
          </c:extLst>
        </c:ser>
        <c:ser>
          <c:idx val="1"/>
          <c:order val="1"/>
          <c:tx>
            <c:strRef>
              <c:f>'[8-17 -SC-Vision Goals -Black_African American Students.xlsx]Goal 2  (2)'!$C$71</c:f>
              <c:strCache>
                <c:ptCount val="1"/>
                <c:pt idx="0">
                  <c:v>Remaining Students</c:v>
                </c:pt>
              </c:strCache>
            </c:strRef>
          </c:tx>
          <c:spPr>
            <a:solidFill>
              <a:schemeClr val="accent2"/>
            </a:solidFill>
            <a:ln>
              <a:noFill/>
            </a:ln>
            <a:effectLst/>
          </c:spPr>
          <c:invertIfNegative val="0"/>
          <c:cat>
            <c:strRef>
              <c:f>'[8-17 -SC-Vision Goals -Black_African American Students.xlsx]Goal 2  (2)'!$A$72:$A$75</c:f>
              <c:strCache>
                <c:ptCount val="4"/>
                <c:pt idx="0">
                  <c:v>2014-15</c:v>
                </c:pt>
                <c:pt idx="1">
                  <c:v>2015-16</c:v>
                </c:pt>
                <c:pt idx="2">
                  <c:v>2016-17</c:v>
                </c:pt>
                <c:pt idx="3">
                  <c:v>2017-18</c:v>
                </c:pt>
              </c:strCache>
            </c:strRef>
          </c:cat>
          <c:val>
            <c:numRef>
              <c:f>'[8-17 -SC-Vision Goals -Black_African American Students.xlsx]Goal 2  (2)'!$C$72:$C$75</c:f>
              <c:numCache>
                <c:formatCode>_(* #,##0_);_(* \(#,##0\);_(* "-"??_);_(@_)</c:formatCode>
                <c:ptCount val="4"/>
                <c:pt idx="0">
                  <c:v>73540</c:v>
                </c:pt>
                <c:pt idx="1">
                  <c:v>79140</c:v>
                </c:pt>
                <c:pt idx="2">
                  <c:v>81685</c:v>
                </c:pt>
                <c:pt idx="3">
                  <c:v>83934</c:v>
                </c:pt>
              </c:numCache>
            </c:numRef>
          </c:val>
          <c:extLst>
            <c:ext xmlns:c16="http://schemas.microsoft.com/office/drawing/2014/chart" uri="{C3380CC4-5D6E-409C-BE32-E72D297353CC}">
              <c16:uniqueId val="{00000001-2083-4F46-8A47-93BC1A61F8E6}"/>
            </c:ext>
          </c:extLst>
        </c:ser>
        <c:dLbls>
          <c:showLegendKey val="0"/>
          <c:showVal val="0"/>
          <c:showCatName val="0"/>
          <c:showSerName val="0"/>
          <c:showPercent val="0"/>
          <c:showBubbleSize val="0"/>
        </c:dLbls>
        <c:gapWidth val="150"/>
        <c:overlap val="100"/>
        <c:axId val="1204133375"/>
        <c:axId val="1204130879"/>
      </c:barChart>
      <c:catAx>
        <c:axId val="1204133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130879"/>
        <c:crosses val="autoZero"/>
        <c:auto val="1"/>
        <c:lblAlgn val="ctr"/>
        <c:lblOffset val="100"/>
        <c:noMultiLvlLbl val="0"/>
      </c:catAx>
      <c:valAx>
        <c:axId val="1204130879"/>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1333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10/6/2021</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These goals and commitments inform everything we do, and we all need to pull in the same direction to reach these goals.</a:t>
            </a:r>
          </a:p>
          <a:p>
            <a:r>
              <a:rPr lang="en-US" sz="1400" b="1" dirty="0" smtClean="0"/>
              <a:t> </a:t>
            </a:r>
            <a:endParaRPr lang="en-US" sz="1400" b="1" dirty="0"/>
          </a:p>
          <a:p>
            <a:endParaRPr lang="en-US" dirty="0"/>
          </a:p>
        </p:txBody>
      </p:sp>
      <p:sp>
        <p:nvSpPr>
          <p:cNvPr id="4" name="Slide Number Placeholder 3"/>
          <p:cNvSpPr>
            <a:spLocks noGrp="1"/>
          </p:cNvSpPr>
          <p:nvPr>
            <p:ph type="sldNum" sz="quarter" idx="10"/>
          </p:nvPr>
        </p:nvSpPr>
        <p:spPr/>
        <p:txBody>
          <a:bodyPr/>
          <a:lstStyle/>
          <a:p>
            <a:fld id="{629B40AE-8B73-4102-A6DA-0A017B1E2DF1}" type="slidenum">
              <a:rPr lang="en-US" smtClean="0"/>
              <a:t>3</a:t>
            </a:fld>
            <a:endParaRPr lang="en-US"/>
          </a:p>
        </p:txBody>
      </p:sp>
    </p:spTree>
    <p:extLst>
      <p:ext uri="{BB962C8B-B14F-4D97-AF65-F5344CB8AC3E}">
        <p14:creationId xmlns:p14="http://schemas.microsoft.com/office/powerpoint/2010/main" val="68841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increased by almost 4% this year, an improvement over the annual increase of 3% in previous years.  We expect a similar increase again next year based on Fall 2020 transfer data that our partners are reporting publicly.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is one of two goals on which we are dependent on external partners to succeed.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Our students must decide to transfer to a UC or CSU, and our 4-year partners must enroll them. </a:t>
            </a:r>
          </a:p>
          <a:p>
            <a:endParaRPr lang="en-US" sz="1200" b="1" kern="1200" dirty="0" smtClean="0">
              <a:solidFill>
                <a:schemeClr val="tx1"/>
              </a:solidFill>
              <a:effectLst/>
              <a:latin typeface="+mn-lt"/>
              <a:ea typeface="+mn-ea"/>
              <a:cs typeface="+mn-cs"/>
            </a:endParaRPr>
          </a:p>
          <a:p>
            <a:endParaRPr lang="en-US" b="1" u="sng" baseline="0" dirty="0"/>
          </a:p>
        </p:txBody>
      </p:sp>
      <p:sp>
        <p:nvSpPr>
          <p:cNvPr id="4" name="Slide Number Placeholder 3"/>
          <p:cNvSpPr>
            <a:spLocks noGrp="1"/>
          </p:cNvSpPr>
          <p:nvPr>
            <p:ph type="sldNum" sz="quarter" idx="10"/>
          </p:nvPr>
        </p:nvSpPr>
        <p:spPr/>
        <p:txBody>
          <a:bodyPr/>
          <a:lstStyle/>
          <a:p>
            <a:fld id="{0437968D-5969-4CC4-A63D-C90CD4C34E88}" type="slidenum">
              <a:rPr lang="en-US" smtClean="0"/>
              <a:t>4</a:t>
            </a:fld>
            <a:endParaRPr lang="en-US" dirty="0"/>
          </a:p>
        </p:txBody>
      </p:sp>
    </p:spTree>
    <p:extLst>
      <p:ext uri="{BB962C8B-B14F-4D97-AF65-F5344CB8AC3E}">
        <p14:creationId xmlns:p14="http://schemas.microsoft.com/office/powerpoint/2010/main" val="239699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a:t>
            </a:fld>
            <a:endParaRPr lang="en-US" dirty="0"/>
          </a:p>
        </p:txBody>
      </p:sp>
    </p:spTree>
    <p:extLst>
      <p:ext uri="{BB962C8B-B14F-4D97-AF65-F5344CB8AC3E}">
        <p14:creationId xmlns:p14="http://schemas.microsoft.com/office/powerpoint/2010/main" val="323348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Associate Degrees for Transfer are one of our most critical student pathways should be a transfer guarantee to CSU and UC for the recipient. We have increased the number of students with an ADT by 62%.  SIXTY-TWO PERCENT.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want to acknowledge our colleges and in particular, our faculty, for this accomplishment. It takes a great deal of work to streamline and coordinate curriculum across institutions and systems.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will continue to work with our partner institutions to streamline the transfer process for our students (it is daunting) and to support research to understand why students who have met all the requirements of transfer but don not have clear and fair opportunities to transfer. And we must address persistent equity gaps in which of our students transfer.</a:t>
            </a:r>
          </a:p>
          <a:p>
            <a:endParaRPr lang="en-US" sz="1000" b="1" dirty="0"/>
          </a:p>
        </p:txBody>
      </p:sp>
      <p:sp>
        <p:nvSpPr>
          <p:cNvPr id="4" name="Slide Number Placeholder 3"/>
          <p:cNvSpPr>
            <a:spLocks noGrp="1"/>
          </p:cNvSpPr>
          <p:nvPr>
            <p:ph type="sldNum" sz="quarter" idx="10"/>
          </p:nvPr>
        </p:nvSpPr>
        <p:spPr/>
        <p:txBody>
          <a:bodyPr/>
          <a:lstStyle/>
          <a:p>
            <a:fld id="{0437968D-5969-4CC4-A63D-C90CD4C34E88}" type="slidenum">
              <a:rPr lang="en-US" smtClean="0"/>
              <a:t>6</a:t>
            </a:fld>
            <a:endParaRPr lang="en-US" dirty="0"/>
          </a:p>
        </p:txBody>
      </p:sp>
    </p:spTree>
    <p:extLst>
      <p:ext uri="{BB962C8B-B14F-4D97-AF65-F5344CB8AC3E}">
        <p14:creationId xmlns:p14="http://schemas.microsoft.com/office/powerpoint/2010/main" val="227798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43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9</a:t>
            </a:fld>
            <a:endParaRPr lang="en-US"/>
          </a:p>
        </p:txBody>
      </p:sp>
    </p:spTree>
    <p:extLst>
      <p:ext uri="{BB962C8B-B14F-4D97-AF65-F5344CB8AC3E}">
        <p14:creationId xmlns:p14="http://schemas.microsoft.com/office/powerpoint/2010/main" val="145270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9363">
              <a:defRPr/>
            </a:pPr>
            <a:fld id="{5D23763C-7202-47A1-9572-D05ED6E486A1}" type="slidenum">
              <a:rPr lang="en-US">
                <a:solidFill>
                  <a:prstClr val="black"/>
                </a:solidFill>
                <a:latin typeface="Calibri" panose="020F0502020204030204"/>
              </a:rPr>
              <a:pPr defTabSz="939363">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6630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43761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sv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2764465"/>
            <a:ext cx="9144000" cy="1245232"/>
          </a:xfrm>
        </p:spPr>
        <p:txBody>
          <a:bodyPr>
            <a:normAutofit fontScale="90000"/>
          </a:bodyPr>
          <a:lstStyle/>
          <a:p>
            <a:r>
              <a:rPr lang="en-US" dirty="0" smtClean="0"/>
              <a:t>Enhancing Equitable Transfer in Higher Education Systems</a:t>
            </a:r>
            <a:endParaRPr lang="en-US" dirty="0"/>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p:txBody>
          <a:bodyPr/>
          <a:lstStyle/>
          <a:p>
            <a:r>
              <a:rPr lang="en-US" dirty="0" smtClean="0"/>
              <a:t>ASCCC Academic Academy</a:t>
            </a:r>
            <a:endParaRPr lang="en-US"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40" y="457201"/>
            <a:ext cx="3932237" cy="757450"/>
          </a:xfrm>
        </p:spPr>
        <p:txBody>
          <a:bodyPr/>
          <a:lstStyle/>
          <a:p>
            <a:r>
              <a:rPr lang="en-US" b="1" dirty="0" smtClean="0"/>
              <a:t>Guided Pathways</a:t>
            </a:r>
            <a:endParaRPr lang="en-US" b="1" dirty="0"/>
          </a:p>
        </p:txBody>
      </p:sp>
      <p:sp>
        <p:nvSpPr>
          <p:cNvPr id="4" name="Text Placeholder 3"/>
          <p:cNvSpPr>
            <a:spLocks noGrp="1"/>
          </p:cNvSpPr>
          <p:nvPr>
            <p:ph type="body" sz="half" idx="2"/>
          </p:nvPr>
        </p:nvSpPr>
        <p:spPr>
          <a:xfrm>
            <a:off x="826140" y="1364777"/>
            <a:ext cx="5479125" cy="4435521"/>
          </a:xfrm>
        </p:spPr>
        <p:txBody>
          <a:bodyPr>
            <a:normAutofit fontScale="77500" lnSpcReduction="20000"/>
          </a:bodyPr>
          <a:lstStyle/>
          <a:p>
            <a:pPr>
              <a:spcBef>
                <a:spcPts val="0"/>
              </a:spcBef>
              <a:spcAft>
                <a:spcPts val="2400"/>
              </a:spcAft>
            </a:pPr>
            <a:r>
              <a:rPr lang="en-US" sz="3200" b="1" i="1" dirty="0" smtClean="0"/>
              <a:t>Institutional change </a:t>
            </a:r>
            <a:r>
              <a:rPr lang="en-US" sz="3200" dirty="0" smtClean="0"/>
              <a:t>that improves student outcomes and closes achievement gaps</a:t>
            </a:r>
          </a:p>
          <a:p>
            <a:pPr>
              <a:spcBef>
                <a:spcPts val="0"/>
              </a:spcBef>
              <a:spcAft>
                <a:spcPts val="2400"/>
              </a:spcAft>
            </a:pPr>
            <a:r>
              <a:rPr lang="en-US" sz="3200" dirty="0" smtClean="0"/>
              <a:t>Identifying and </a:t>
            </a:r>
            <a:r>
              <a:rPr lang="en-US" sz="3200" b="1" i="1" dirty="0" smtClean="0"/>
              <a:t>eliminating student friction points</a:t>
            </a:r>
          </a:p>
          <a:p>
            <a:pPr>
              <a:spcBef>
                <a:spcPts val="0"/>
              </a:spcBef>
              <a:spcAft>
                <a:spcPts val="2400"/>
              </a:spcAft>
            </a:pPr>
            <a:r>
              <a:rPr lang="en-US" sz="3200" b="1" i="1" dirty="0" smtClean="0"/>
              <a:t>Assuming everything </a:t>
            </a:r>
            <a:r>
              <a:rPr lang="en-US" sz="3200" dirty="0" smtClean="0"/>
              <a:t>can and should change</a:t>
            </a:r>
          </a:p>
          <a:p>
            <a:pPr>
              <a:spcBef>
                <a:spcPts val="0"/>
              </a:spcBef>
              <a:spcAft>
                <a:spcPts val="2400"/>
              </a:spcAft>
            </a:pPr>
            <a:r>
              <a:rPr lang="en-US" sz="3200" b="1" i="1" dirty="0" smtClean="0"/>
              <a:t>Working together </a:t>
            </a:r>
            <a:r>
              <a:rPr lang="en-US" sz="3200" dirty="0" smtClean="0"/>
              <a:t>to change student outcomes</a:t>
            </a:r>
          </a:p>
          <a:p>
            <a:pPr>
              <a:spcBef>
                <a:spcPts val="0"/>
              </a:spcBef>
              <a:spcAft>
                <a:spcPts val="2400"/>
              </a:spcAft>
            </a:pPr>
            <a:r>
              <a:rPr lang="en-US" sz="3200" dirty="0" smtClean="0"/>
              <a:t>The vehicle for realizing and achieving the </a:t>
            </a:r>
            <a:r>
              <a:rPr lang="en-US" sz="3200" b="1" i="1" dirty="0" smtClean="0"/>
              <a:t>Vision for Success</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10</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7145" y="835926"/>
            <a:ext cx="4432300" cy="4432300"/>
          </a:xfrm>
        </p:spPr>
      </p:pic>
    </p:spTree>
    <p:extLst>
      <p:ext uri="{BB962C8B-B14F-4D97-AF65-F5344CB8AC3E}">
        <p14:creationId xmlns:p14="http://schemas.microsoft.com/office/powerpoint/2010/main" val="418550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7241" y="5840963"/>
            <a:ext cx="1819469" cy="774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5A329120-03AE-4F54-9CE2-7CCC7C024034}"/>
              </a:ext>
            </a:extLst>
          </p:cNvPr>
          <p:cNvSpPr>
            <a:spLocks noGrp="1"/>
          </p:cNvSpPr>
          <p:nvPr>
            <p:ph type="title"/>
          </p:nvPr>
        </p:nvSpPr>
        <p:spPr>
          <a:xfrm>
            <a:off x="478197" y="202892"/>
            <a:ext cx="9974072" cy="1325563"/>
          </a:xfrm>
        </p:spPr>
        <p:txBody>
          <a:bodyPr>
            <a:normAutofit/>
          </a:bodyPr>
          <a:lstStyle/>
          <a:p>
            <a:endParaRPr lang="en-US" sz="400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87" y="176610"/>
            <a:ext cx="10142954" cy="6364960"/>
          </a:xfrm>
          <a:prstGeom prst="rect">
            <a:avLst/>
          </a:prstGeom>
          <a:ln w="34925">
            <a:solidFill>
              <a:schemeClr val="accent1"/>
            </a:solidFill>
          </a:ln>
        </p:spPr>
      </p:pic>
    </p:spTree>
    <p:extLst>
      <p:ext uri="{BB962C8B-B14F-4D97-AF65-F5344CB8AC3E}">
        <p14:creationId xmlns:p14="http://schemas.microsoft.com/office/powerpoint/2010/main" val="394814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Guided Pathways—2021-22 Priorities</a:t>
            </a:r>
            <a:endParaRPr lang="en-US" sz="4000" dirty="0"/>
          </a:p>
        </p:txBody>
      </p:sp>
      <p:sp>
        <p:nvSpPr>
          <p:cNvPr id="10" name="Content Placeholder 9"/>
          <p:cNvSpPr>
            <a:spLocks noGrp="1"/>
          </p:cNvSpPr>
          <p:nvPr>
            <p:ph idx="1"/>
          </p:nvPr>
        </p:nvSpPr>
        <p:spPr>
          <a:xfrm>
            <a:off x="838201" y="1825625"/>
            <a:ext cx="8622322" cy="3654512"/>
          </a:xfrm>
        </p:spPr>
        <p:txBody>
          <a:bodyPr>
            <a:normAutofit/>
          </a:bodyPr>
          <a:lstStyle/>
          <a:p>
            <a:r>
              <a:rPr lang="en-US" dirty="0"/>
              <a:t>Strengthen our focus on equity &amp; </a:t>
            </a:r>
            <a:r>
              <a:rPr lang="en-US" dirty="0" smtClean="0"/>
              <a:t>dismantling </a:t>
            </a:r>
            <a:r>
              <a:rPr lang="en-US" dirty="0"/>
              <a:t>structural </a:t>
            </a:r>
            <a:r>
              <a:rPr lang="en-US" dirty="0" smtClean="0"/>
              <a:t>racism</a:t>
            </a:r>
          </a:p>
          <a:p>
            <a:r>
              <a:rPr lang="en-US" dirty="0" smtClean="0"/>
              <a:t>Focus </a:t>
            </a:r>
            <a:r>
              <a:rPr lang="en-US" dirty="0"/>
              <a:t>on data and the GP Key Performance Indicators (</a:t>
            </a:r>
            <a:r>
              <a:rPr lang="en-US" dirty="0" smtClean="0"/>
              <a:t>KPIs)</a:t>
            </a:r>
          </a:p>
          <a:p>
            <a:r>
              <a:rPr lang="en-US" dirty="0" smtClean="0"/>
              <a:t>Connect </a:t>
            </a:r>
            <a:r>
              <a:rPr lang="en-US" dirty="0"/>
              <a:t>reforms, initiatives, and structures to the Guided Pathways framework &amp; </a:t>
            </a:r>
            <a:r>
              <a:rPr lang="en-US" dirty="0" smtClean="0"/>
              <a:t>priorities</a:t>
            </a:r>
          </a:p>
          <a:p>
            <a:r>
              <a:rPr lang="en-US" dirty="0"/>
              <a:t>Support &amp; Strengthen Teaching and Learning</a:t>
            </a:r>
          </a:p>
          <a:p>
            <a:endParaRPr lang="en-US" dirty="0"/>
          </a:p>
          <a:p>
            <a:endParaRPr lang="en-US" dirty="0"/>
          </a:p>
        </p:txBody>
      </p:sp>
    </p:spTree>
    <p:extLst>
      <p:ext uri="{BB962C8B-B14F-4D97-AF65-F5344CB8AC3E}">
        <p14:creationId xmlns:p14="http://schemas.microsoft.com/office/powerpoint/2010/main" val="243931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859" y="1902804"/>
            <a:ext cx="5323323" cy="269321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50" y="4347026"/>
            <a:ext cx="6494801" cy="13089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9264" y="2404578"/>
            <a:ext cx="3341164" cy="3194069"/>
          </a:xfrm>
          <a:prstGeom prst="rect">
            <a:avLst/>
          </a:prstGeom>
        </p:spPr>
      </p:pic>
      <p:sp>
        <p:nvSpPr>
          <p:cNvPr id="2" name="Title 1"/>
          <p:cNvSpPr>
            <a:spLocks noGrp="1"/>
          </p:cNvSpPr>
          <p:nvPr>
            <p:ph type="title"/>
          </p:nvPr>
        </p:nvSpPr>
        <p:spPr>
          <a:xfrm>
            <a:off x="838200" y="124531"/>
            <a:ext cx="10515600" cy="1325563"/>
          </a:xfrm>
        </p:spPr>
        <p:txBody>
          <a:bodyPr/>
          <a:lstStyle/>
          <a:p>
            <a:r>
              <a:rPr lang="en-US" dirty="0" smtClean="0"/>
              <a:t>Teaching &amp; Learning</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00" y="1750313"/>
            <a:ext cx="4225405" cy="22513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6360" y="3548913"/>
            <a:ext cx="4071250" cy="2375711"/>
          </a:xfrm>
          <a:prstGeom prst="rect">
            <a:avLst/>
          </a:prstGeom>
        </p:spPr>
      </p:pic>
      <p:sp>
        <p:nvSpPr>
          <p:cNvPr id="10" name="TextBox 9"/>
          <p:cNvSpPr txBox="1"/>
          <p:nvPr/>
        </p:nvSpPr>
        <p:spPr>
          <a:xfrm>
            <a:off x="1236402" y="1537423"/>
            <a:ext cx="2692400" cy="369332"/>
          </a:xfrm>
          <a:prstGeom prst="rect">
            <a:avLst/>
          </a:prstGeom>
          <a:noFill/>
        </p:spPr>
        <p:txBody>
          <a:bodyPr wrap="square" rtlCol="0">
            <a:spAutoFit/>
          </a:bodyPr>
          <a:lstStyle/>
          <a:p>
            <a:r>
              <a:rPr lang="en-US" dirty="0" smtClean="0"/>
              <a:t>The Vision for Success</a:t>
            </a:r>
            <a:endParaRPr lang="en-US" dirty="0"/>
          </a:p>
        </p:txBody>
      </p:sp>
      <p:sp>
        <p:nvSpPr>
          <p:cNvPr id="11" name="TextBox 10"/>
          <p:cNvSpPr txBox="1"/>
          <p:nvPr/>
        </p:nvSpPr>
        <p:spPr>
          <a:xfrm>
            <a:off x="1102000" y="4001613"/>
            <a:ext cx="2381250" cy="369332"/>
          </a:xfrm>
          <a:prstGeom prst="rect">
            <a:avLst/>
          </a:prstGeom>
          <a:noFill/>
        </p:spPr>
        <p:txBody>
          <a:bodyPr wrap="square" rtlCol="0">
            <a:spAutoFit/>
          </a:bodyPr>
          <a:lstStyle/>
          <a:p>
            <a:r>
              <a:rPr lang="en-US" dirty="0" smtClean="0"/>
              <a:t>The Call to Action</a:t>
            </a:r>
            <a:endParaRPr lang="en-US" dirty="0"/>
          </a:p>
        </p:txBody>
      </p:sp>
      <p:sp>
        <p:nvSpPr>
          <p:cNvPr id="12" name="TextBox 11"/>
          <p:cNvSpPr txBox="1"/>
          <p:nvPr/>
        </p:nvSpPr>
        <p:spPr>
          <a:xfrm>
            <a:off x="5140325" y="5773304"/>
            <a:ext cx="1911350" cy="646331"/>
          </a:xfrm>
          <a:prstGeom prst="rect">
            <a:avLst/>
          </a:prstGeom>
          <a:noFill/>
        </p:spPr>
        <p:txBody>
          <a:bodyPr wrap="square" rtlCol="0">
            <a:spAutoFit/>
          </a:bodyPr>
          <a:lstStyle/>
          <a:p>
            <a:pPr algn="ctr"/>
            <a:r>
              <a:rPr lang="en-US" dirty="0" smtClean="0"/>
              <a:t>AB705 Equitable Placements</a:t>
            </a:r>
            <a:endParaRPr lang="en-US" dirty="0"/>
          </a:p>
        </p:txBody>
      </p:sp>
      <p:sp>
        <p:nvSpPr>
          <p:cNvPr id="13" name="TextBox 12"/>
          <p:cNvSpPr txBox="1"/>
          <p:nvPr/>
        </p:nvSpPr>
        <p:spPr>
          <a:xfrm>
            <a:off x="7334250" y="1537423"/>
            <a:ext cx="3924300" cy="369332"/>
          </a:xfrm>
          <a:prstGeom prst="rect">
            <a:avLst/>
          </a:prstGeom>
          <a:noFill/>
        </p:spPr>
        <p:txBody>
          <a:bodyPr wrap="square" rtlCol="0">
            <a:spAutoFit/>
          </a:bodyPr>
          <a:lstStyle/>
          <a:p>
            <a:r>
              <a:rPr lang="en-US" dirty="0" smtClean="0"/>
              <a:t>Student Equity &amp; Achievement Plans</a:t>
            </a:r>
            <a:endParaRPr lang="en-US" dirty="0"/>
          </a:p>
        </p:txBody>
      </p:sp>
      <p:sp>
        <p:nvSpPr>
          <p:cNvPr id="14" name="TextBox 13"/>
          <p:cNvSpPr txBox="1"/>
          <p:nvPr/>
        </p:nvSpPr>
        <p:spPr>
          <a:xfrm>
            <a:off x="7560428" y="6004364"/>
            <a:ext cx="4286250" cy="369332"/>
          </a:xfrm>
          <a:prstGeom prst="rect">
            <a:avLst/>
          </a:prstGeom>
          <a:noFill/>
        </p:spPr>
        <p:txBody>
          <a:bodyPr wrap="square" rtlCol="0">
            <a:spAutoFit/>
          </a:bodyPr>
          <a:lstStyle/>
          <a:p>
            <a:r>
              <a:rPr lang="en-US" dirty="0" smtClean="0"/>
              <a:t>The Diversity, Equity, &amp; Inclusion Taskforce</a:t>
            </a:r>
            <a:endParaRPr lang="en-US" dirty="0"/>
          </a:p>
        </p:txBody>
      </p:sp>
    </p:spTree>
    <p:extLst>
      <p:ext uri="{BB962C8B-B14F-4D97-AF65-F5344CB8AC3E}">
        <p14:creationId xmlns:p14="http://schemas.microsoft.com/office/powerpoint/2010/main" val="767647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2021-22 </a:t>
            </a:r>
            <a:r>
              <a:rPr lang="en-US" dirty="0" smtClean="0"/>
              <a:t>Equitable Transfer </a:t>
            </a:r>
            <a:r>
              <a:rPr lang="en-US" dirty="0"/>
              <a:t>Priorities</a:t>
            </a:r>
          </a:p>
        </p:txBody>
      </p:sp>
      <p:sp>
        <p:nvSpPr>
          <p:cNvPr id="5" name="Text Placeholder 4"/>
          <p:cNvSpPr>
            <a:spLocks noGrp="1"/>
          </p:cNvSpPr>
          <p:nvPr>
            <p:ph type="body" sz="half" idx="2"/>
          </p:nvPr>
        </p:nvSpPr>
        <p:spPr>
          <a:xfrm>
            <a:off x="839788" y="2057400"/>
            <a:ext cx="4772736" cy="3466214"/>
          </a:xfrm>
        </p:spPr>
        <p:txBody>
          <a:bodyPr>
            <a:normAutofit/>
          </a:bodyPr>
          <a:lstStyle/>
          <a:p>
            <a:pPr marL="514350" indent="-514350" fontAlgn="ctr">
              <a:buFont typeface="+mj-lt"/>
              <a:buAutoNum type="arabicPeriod"/>
            </a:pPr>
            <a:r>
              <a:rPr lang="en-US" sz="2400" dirty="0"/>
              <a:t>Common Course Numbering/C-ID</a:t>
            </a:r>
          </a:p>
          <a:p>
            <a:pPr marL="514350" indent="-514350" fontAlgn="ctr">
              <a:buFont typeface="+mj-lt"/>
              <a:buAutoNum type="arabicPeriod"/>
            </a:pPr>
            <a:r>
              <a:rPr lang="en-US" sz="2400" dirty="0"/>
              <a:t>System-to-system discipline faculty transfer alignment </a:t>
            </a:r>
          </a:p>
          <a:p>
            <a:pPr marL="514350" indent="-514350" fontAlgn="ctr">
              <a:buFont typeface="+mj-lt"/>
              <a:buAutoNum type="arabicPeriod"/>
            </a:pPr>
            <a:r>
              <a:rPr lang="en-US" sz="2400" dirty="0"/>
              <a:t>Shared outcome metrics and priority strategies (CCC/CSU, CCC/UC)</a:t>
            </a:r>
          </a:p>
          <a:p>
            <a:endParaRPr lang="en-US" sz="2400"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14</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7466" y="1013443"/>
            <a:ext cx="4725727" cy="4124999"/>
          </a:xfrm>
        </p:spPr>
      </p:pic>
    </p:spTree>
    <p:extLst>
      <p:ext uri="{BB962C8B-B14F-4D97-AF65-F5344CB8AC3E}">
        <p14:creationId xmlns:p14="http://schemas.microsoft.com/office/powerpoint/2010/main" val="391787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044" y="893379"/>
            <a:ext cx="8994666" cy="4497333"/>
          </a:xfrm>
        </p:spPr>
      </p:pic>
      <p:sp>
        <p:nvSpPr>
          <p:cNvPr id="4" name="Slide Number Placeholder 3"/>
          <p:cNvSpPr>
            <a:spLocks noGrp="1"/>
          </p:cNvSpPr>
          <p:nvPr>
            <p:ph type="sldNum" sz="quarter" idx="10"/>
          </p:nvPr>
        </p:nvSpPr>
        <p:spPr/>
        <p:txBody>
          <a:bodyPr/>
          <a:lstStyle/>
          <a:p>
            <a:fld id="{7934E7AA-586C-4B13-A389-1429762DA247}" type="slidenum">
              <a:rPr lang="en-US" smtClean="0"/>
              <a:pPr/>
              <a:t>2</a:t>
            </a:fld>
            <a:endParaRPr lang="en-US" dirty="0"/>
          </a:p>
        </p:txBody>
      </p:sp>
    </p:spTree>
    <p:extLst>
      <p:ext uri="{BB962C8B-B14F-4D97-AF65-F5344CB8AC3E}">
        <p14:creationId xmlns:p14="http://schemas.microsoft.com/office/powerpoint/2010/main" val="314346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A97F-FC29-402D-9AA0-43928897F273}"/>
              </a:ext>
            </a:extLst>
          </p:cNvPr>
          <p:cNvSpPr>
            <a:spLocks noGrp="1"/>
          </p:cNvSpPr>
          <p:nvPr>
            <p:ph type="title"/>
          </p:nvPr>
        </p:nvSpPr>
        <p:spPr>
          <a:xfrm>
            <a:off x="838200" y="365125"/>
            <a:ext cx="5033790" cy="1325563"/>
          </a:xfrm>
        </p:spPr>
        <p:txBody>
          <a:bodyPr/>
          <a:lstStyle/>
          <a:p>
            <a:r>
              <a:rPr lang="en-US" b="1" dirty="0"/>
              <a:t>Vision Goals</a:t>
            </a:r>
          </a:p>
        </p:txBody>
      </p:sp>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838200" y="1601776"/>
            <a:ext cx="5487575" cy="4089575"/>
          </a:xfrm>
        </p:spPr>
        <p:txBody>
          <a:bodyPr>
            <a:normAutofit/>
          </a:bodyPr>
          <a:lstStyle/>
          <a:p>
            <a:pPr marL="514350" indent="-514350">
              <a:buFont typeface="+mj-lt"/>
              <a:buAutoNum type="arabicPeriod"/>
            </a:pPr>
            <a:r>
              <a:rPr lang="en-US" sz="2400" dirty="0"/>
              <a:t>Increase credential obtainment by 20%</a:t>
            </a:r>
          </a:p>
          <a:p>
            <a:pPr marL="514350" indent="-514350">
              <a:buFont typeface="+mj-lt"/>
              <a:buAutoNum type="arabicPeriod"/>
            </a:pPr>
            <a:r>
              <a:rPr lang="en-US" sz="2400" b="1" dirty="0"/>
              <a:t>Increase transfer by 35% to UC and CSU</a:t>
            </a:r>
          </a:p>
          <a:p>
            <a:pPr marL="514350" indent="-514350">
              <a:buFont typeface="+mj-lt"/>
              <a:buAutoNum type="arabicPeriod"/>
            </a:pPr>
            <a:r>
              <a:rPr lang="en-US" sz="2400" dirty="0"/>
              <a:t>Decrease average unit obtainment for a degree to 79</a:t>
            </a:r>
          </a:p>
          <a:p>
            <a:pPr marL="514350" indent="-514350">
              <a:buFont typeface="+mj-lt"/>
              <a:buAutoNum type="arabicPeriod"/>
            </a:pPr>
            <a:r>
              <a:rPr lang="en-US" sz="2400" dirty="0"/>
              <a:t>Increase employment for CE students to 76% in their field of study</a:t>
            </a:r>
          </a:p>
          <a:p>
            <a:pPr marL="514350" indent="-514350">
              <a:buFont typeface="+mj-lt"/>
              <a:buAutoNum type="arabicPeriod"/>
            </a:pPr>
            <a:r>
              <a:rPr lang="en-US" sz="2400" dirty="0"/>
              <a:t>Reduce and erase equity gaps</a:t>
            </a:r>
          </a:p>
          <a:p>
            <a:pPr marL="514350" indent="-514350">
              <a:buFont typeface="+mj-lt"/>
              <a:buAutoNum type="arabicPeriod"/>
            </a:pPr>
            <a:r>
              <a:rPr lang="en-US" sz="2400" dirty="0"/>
              <a:t>Reduce regional gaps</a:t>
            </a:r>
          </a:p>
        </p:txBody>
      </p:sp>
      <p:sp>
        <p:nvSpPr>
          <p:cNvPr id="4" name="Right Brace 3">
            <a:extLst>
              <a:ext uri="{FF2B5EF4-FFF2-40B4-BE49-F238E27FC236}">
                <a16:creationId xmlns:a16="http://schemas.microsoft.com/office/drawing/2014/main" id="{CA2FB3F4-13A7-4154-8012-5B5EAAD61924}"/>
              </a:ext>
            </a:extLst>
          </p:cNvPr>
          <p:cNvSpPr/>
          <p:nvPr/>
        </p:nvSpPr>
        <p:spPr>
          <a:xfrm>
            <a:off x="6361054" y="1609047"/>
            <a:ext cx="288235" cy="3863819"/>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panose="020B0503030403020204" pitchFamily="34" charset="0"/>
              <a:ea typeface="+mn-ea"/>
              <a:cs typeface="+mn-cs"/>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6905297" y="1533128"/>
            <a:ext cx="5005759" cy="4080220"/>
          </a:xfrm>
          <a:prstGeom prst="rect">
            <a:avLst/>
          </a:prstGeom>
          <a:noFill/>
        </p:spPr>
        <p:txBody>
          <a:bodyPr wrap="square" rtlCol="0">
            <a:spAutoFit/>
          </a:bodyPr>
          <a:lstStyle/>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Focus on students’ goals </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Design with the students’</a:t>
            </a:r>
            <a:b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b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experience in mind</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High expectations and high support</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lang="en-US" sz="2200" dirty="0">
                <a:solidFill>
                  <a:srgbClr val="53575A"/>
                </a:solidFill>
                <a:latin typeface="Source Sans Pro" panose="020B0503030403020204" pitchFamily="34" charset="0"/>
                <a:ea typeface="Source Sans Pro" panose="020B0503030403020204" pitchFamily="34" charset="0"/>
              </a:rPr>
              <a:t>Foster use of data and e</a:t>
            </a:r>
            <a:r>
              <a:rPr kumimoji="0" lang="en-US" sz="2200" b="0" i="0" u="none" strike="noStrike" kern="1200" cap="none" spc="0" normalizeH="0" baseline="0" noProof="0" dirty="0" err="1">
                <a:ln>
                  <a:noFill/>
                </a:ln>
                <a:solidFill>
                  <a:srgbClr val="53575A"/>
                </a:solidFill>
                <a:effectLst/>
                <a:uLnTx/>
                <a:uFillTx/>
                <a:latin typeface="Source Sans Pro" panose="020B0503030403020204" pitchFamily="34" charset="0"/>
                <a:ea typeface="Source Sans Pro" panose="020B0503030403020204" pitchFamily="34" charset="0"/>
              </a:rPr>
              <a:t>vidence</a:t>
            </a:r>
            <a:endPar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Own student performance</a:t>
            </a:r>
          </a:p>
          <a:p>
            <a:pPr marL="457200" lvl="0" indent="-457200">
              <a:lnSpc>
                <a:spcPct val="114000"/>
              </a:lnSpc>
              <a:spcAft>
                <a:spcPts val="1200"/>
              </a:spcAft>
              <a:buFont typeface="+mj-lt"/>
              <a:buAutoNum type="arabicPeriod"/>
              <a:defRPr/>
            </a:pPr>
            <a:r>
              <a:rPr lang="en-US" sz="2200" dirty="0">
                <a:solidFill>
                  <a:srgbClr val="53575A"/>
                </a:solidFill>
                <a:latin typeface="Source Sans Pro" panose="020B0503030403020204" pitchFamily="34" charset="0"/>
                <a:ea typeface="Source Sans Pro" panose="020B0503030403020204" pitchFamily="34" charset="0"/>
              </a:rPr>
              <a:t>Thoughtful innovation and action</a:t>
            </a:r>
          </a:p>
          <a:p>
            <a:pPr marL="457200" lvl="0" indent="-457200">
              <a:lnSpc>
                <a:spcPct val="114000"/>
              </a:lnSpc>
              <a:spcAft>
                <a:spcPts val="1200"/>
              </a:spcAft>
              <a:buFont typeface="+mj-lt"/>
              <a:buAutoNum type="arabicPeriod"/>
              <a:defRPr/>
            </a:pPr>
            <a:r>
              <a:rPr lang="en-US" sz="2200" dirty="0">
                <a:solidFill>
                  <a:srgbClr val="53575A"/>
                </a:solidFill>
                <a:latin typeface="Source Sans Pro" panose="020B0503030403020204" pitchFamily="34" charset="0"/>
                <a:ea typeface="Source Sans Pro" panose="020B0503030403020204" pitchFamily="34" charset="0"/>
              </a:rPr>
              <a:t>Cross-system </a:t>
            </a: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partnership </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6905297" y="353813"/>
            <a:ext cx="386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Commitments</a:t>
            </a:r>
          </a:p>
        </p:txBody>
      </p:sp>
    </p:spTree>
    <p:extLst>
      <p:ext uri="{BB962C8B-B14F-4D97-AF65-F5344CB8AC3E}">
        <p14:creationId xmlns:p14="http://schemas.microsoft.com/office/powerpoint/2010/main" val="3417788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a:xfrm>
            <a:off x="838200" y="365126"/>
            <a:ext cx="10515600" cy="832332"/>
          </a:xfrm>
        </p:spPr>
        <p:txBody>
          <a:bodyPr anchor="t"/>
          <a:lstStyle/>
          <a:p>
            <a:r>
              <a:rPr lang="en-US" b="1" dirty="0" smtClean="0"/>
              <a:t>2021:  Vision </a:t>
            </a:r>
            <a:r>
              <a:rPr lang="en-US" b="1" dirty="0"/>
              <a:t>for Success Goal 2:</a:t>
            </a:r>
            <a:endParaRPr lang="en-US" sz="2800" b="1" dirty="0"/>
          </a:p>
        </p:txBody>
      </p:sp>
      <p:sp>
        <p:nvSpPr>
          <p:cNvPr id="7"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9" y="1060704"/>
            <a:ext cx="10765222" cy="681760"/>
          </a:xfrm>
        </p:spPr>
        <p:txBody>
          <a:bodyPr>
            <a:noAutofit/>
          </a:bodyPr>
          <a:lstStyle/>
          <a:p>
            <a:pPr marL="0" indent="0">
              <a:buNone/>
            </a:pPr>
            <a:r>
              <a:rPr lang="en-US" sz="2400" dirty="0"/>
              <a:t>Increase the number of students who transfer to UC and CSU by 35% over five years</a:t>
            </a:r>
          </a:p>
        </p:txBody>
      </p:sp>
      <p:pic>
        <p:nvPicPr>
          <p:cNvPr id="3" name="Picture Placeholder 2"/>
          <p:cNvPicPr>
            <a:picLocks noGrp="1" noChangeAspect="1"/>
          </p:cNvPicPr>
          <p:nvPr>
            <p:ph type="pic" sz="quarter" idx="10"/>
          </p:nvPr>
        </p:nvPicPr>
        <p:blipFill>
          <a:blip r:embed="rId3"/>
          <a:srcRect/>
          <a:stretch/>
        </p:blipFill>
        <p:spPr>
          <a:xfrm>
            <a:off x="2310018" y="1607179"/>
            <a:ext cx="7571964" cy="3425829"/>
          </a:xfrm>
          <a:prstGeom prst="rect">
            <a:avLst/>
          </a:prstGeom>
        </p:spPr>
      </p:pic>
      <p:sp>
        <p:nvSpPr>
          <p:cNvPr id="8" name="Content Placeholder 2">
            <a:extLst>
              <a:ext uri="{FF2B5EF4-FFF2-40B4-BE49-F238E27FC236}">
                <a16:creationId xmlns:a16="http://schemas.microsoft.com/office/drawing/2014/main" id="{C5B62BB1-207A-4241-9D59-807A036271CB}"/>
              </a:ext>
            </a:extLst>
          </p:cNvPr>
          <p:cNvSpPr txBox="1">
            <a:spLocks/>
          </p:cNvSpPr>
          <p:nvPr/>
        </p:nvSpPr>
        <p:spPr>
          <a:xfrm>
            <a:off x="2705615" y="5250232"/>
            <a:ext cx="7285704" cy="4103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Student transfer to UC and CSU increased by ~10%.</a:t>
            </a:r>
          </a:p>
        </p:txBody>
      </p:sp>
    </p:spTree>
    <p:extLst>
      <p:ext uri="{BB962C8B-B14F-4D97-AF65-F5344CB8AC3E}">
        <p14:creationId xmlns:p14="http://schemas.microsoft.com/office/powerpoint/2010/main" val="394247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7693"/>
          </a:xfrm>
        </p:spPr>
        <p:txBody>
          <a:bodyPr/>
          <a:lstStyle/>
          <a:p>
            <a:r>
              <a:rPr lang="en-US" dirty="0" smtClean="0"/>
              <a:t>CSU Transfer Outcomes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85037764"/>
              </p:ext>
            </p:extLst>
          </p:nvPr>
        </p:nvGraphicFramePr>
        <p:xfrm>
          <a:off x="2575560" y="1455549"/>
          <a:ext cx="7040879" cy="4390081"/>
        </p:xfrm>
        <a:graphic>
          <a:graphicData uri="http://schemas.openxmlformats.org/drawingml/2006/table">
            <a:tbl>
              <a:tblPr firstRow="1" firstCol="1" bandRow="1">
                <a:tableStyleId>{5C22544A-7EE6-4342-B048-85BDC9FD1C3A}</a:tableStyleId>
              </a:tblPr>
              <a:tblGrid>
                <a:gridCol w="1497326">
                  <a:extLst>
                    <a:ext uri="{9D8B030D-6E8A-4147-A177-3AD203B41FA5}">
                      <a16:colId xmlns:a16="http://schemas.microsoft.com/office/drawing/2014/main" val="2825141106"/>
                    </a:ext>
                  </a:extLst>
                </a:gridCol>
                <a:gridCol w="1847851">
                  <a:extLst>
                    <a:ext uri="{9D8B030D-6E8A-4147-A177-3AD203B41FA5}">
                      <a16:colId xmlns:a16="http://schemas.microsoft.com/office/drawing/2014/main" val="1901335967"/>
                    </a:ext>
                  </a:extLst>
                </a:gridCol>
                <a:gridCol w="1847851">
                  <a:extLst>
                    <a:ext uri="{9D8B030D-6E8A-4147-A177-3AD203B41FA5}">
                      <a16:colId xmlns:a16="http://schemas.microsoft.com/office/drawing/2014/main" val="669527208"/>
                    </a:ext>
                  </a:extLst>
                </a:gridCol>
                <a:gridCol w="1847851">
                  <a:extLst>
                    <a:ext uri="{9D8B030D-6E8A-4147-A177-3AD203B41FA5}">
                      <a16:colId xmlns:a16="http://schemas.microsoft.com/office/drawing/2014/main" val="1750111023"/>
                    </a:ext>
                  </a:extLst>
                </a:gridCol>
              </a:tblGrid>
              <a:tr h="674211">
                <a:tc>
                  <a:txBody>
                    <a:bodyPr/>
                    <a:lstStyle/>
                    <a:p>
                      <a:pPr marL="0" marR="0">
                        <a:lnSpc>
                          <a:spcPct val="110000"/>
                        </a:lnSpc>
                        <a:spcBef>
                          <a:spcPts val="0"/>
                        </a:spcBef>
                        <a:spcAft>
                          <a:spcPts val="0"/>
                        </a:spcAft>
                      </a:pPr>
                      <a:r>
                        <a:rPr lang="en-US" sz="2000" spc="20" dirty="0">
                          <a:effectLst/>
                        </a:rPr>
                        <a:t>Fall Term</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0000"/>
                        </a:lnSpc>
                        <a:spcBef>
                          <a:spcPts val="0"/>
                        </a:spcBef>
                        <a:spcAft>
                          <a:spcPts val="0"/>
                        </a:spcAft>
                      </a:pPr>
                      <a:r>
                        <a:rPr lang="en-US" sz="2000" spc="20">
                          <a:effectLst/>
                        </a:rPr>
                        <a:t>Applied</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0000"/>
                        </a:lnSpc>
                        <a:spcBef>
                          <a:spcPts val="0"/>
                        </a:spcBef>
                        <a:spcAft>
                          <a:spcPts val="0"/>
                        </a:spcAft>
                      </a:pPr>
                      <a:r>
                        <a:rPr lang="en-US" sz="2000" spc="20" dirty="0">
                          <a:effectLst/>
                        </a:rPr>
                        <a:t>Admitted</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0000"/>
                        </a:lnSpc>
                        <a:spcBef>
                          <a:spcPts val="0"/>
                        </a:spcBef>
                        <a:spcAft>
                          <a:spcPts val="0"/>
                        </a:spcAft>
                      </a:pPr>
                      <a:r>
                        <a:rPr lang="en-US" sz="2000" spc="20">
                          <a:effectLst/>
                        </a:rPr>
                        <a:t>Enrolled</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231831"/>
                  </a:ext>
                </a:extLst>
              </a:tr>
              <a:tr h="371587">
                <a:tc>
                  <a:txBody>
                    <a:bodyPr/>
                    <a:lstStyle/>
                    <a:p>
                      <a:pPr marL="0" marR="0" algn="r">
                        <a:lnSpc>
                          <a:spcPct val="110000"/>
                        </a:lnSpc>
                        <a:spcBef>
                          <a:spcPts val="0"/>
                        </a:spcBef>
                        <a:spcAft>
                          <a:spcPts val="0"/>
                        </a:spcAft>
                      </a:pPr>
                      <a:r>
                        <a:rPr lang="en-US" sz="2000" spc="20" dirty="0">
                          <a:effectLst/>
                        </a:rPr>
                        <a:t>2010</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92,203</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61,096</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39,143</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0492107"/>
                  </a:ext>
                </a:extLst>
              </a:tr>
              <a:tr h="371587">
                <a:tc>
                  <a:txBody>
                    <a:bodyPr/>
                    <a:lstStyle/>
                    <a:p>
                      <a:pPr marL="0" marR="0" algn="r">
                        <a:lnSpc>
                          <a:spcPct val="110000"/>
                        </a:lnSpc>
                        <a:spcBef>
                          <a:spcPts val="0"/>
                        </a:spcBef>
                        <a:spcAft>
                          <a:spcPts val="0"/>
                        </a:spcAft>
                      </a:pPr>
                      <a:r>
                        <a:rPr lang="en-US" sz="2000" spc="20" dirty="0">
                          <a:effectLst/>
                        </a:rPr>
                        <a:t>2011</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88,851</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62,510</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37,911</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6658577"/>
                  </a:ext>
                </a:extLst>
              </a:tr>
              <a:tr h="371587">
                <a:tc>
                  <a:txBody>
                    <a:bodyPr/>
                    <a:lstStyle/>
                    <a:p>
                      <a:pPr marL="0" marR="0" algn="r">
                        <a:lnSpc>
                          <a:spcPct val="110000"/>
                        </a:lnSpc>
                        <a:spcBef>
                          <a:spcPts val="0"/>
                        </a:spcBef>
                        <a:spcAft>
                          <a:spcPts val="0"/>
                        </a:spcAft>
                      </a:pPr>
                      <a:r>
                        <a:rPr lang="en-US" sz="2000" spc="20" dirty="0">
                          <a:effectLst/>
                        </a:rPr>
                        <a:t>2012</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88,720</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67,610</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41,215</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0060292"/>
                  </a:ext>
                </a:extLst>
              </a:tr>
              <a:tr h="371587">
                <a:tc>
                  <a:txBody>
                    <a:bodyPr/>
                    <a:lstStyle/>
                    <a:p>
                      <a:pPr marL="0" marR="0" algn="r">
                        <a:lnSpc>
                          <a:spcPct val="110000"/>
                        </a:lnSpc>
                        <a:spcBef>
                          <a:spcPts val="0"/>
                        </a:spcBef>
                        <a:spcAft>
                          <a:spcPts val="0"/>
                        </a:spcAft>
                      </a:pPr>
                      <a:r>
                        <a:rPr lang="en-US" sz="2000" spc="20" dirty="0">
                          <a:effectLst/>
                        </a:rPr>
                        <a:t>2013</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104,048</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79,906</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48,697</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172533"/>
                  </a:ext>
                </a:extLst>
              </a:tr>
              <a:tr h="371587">
                <a:tc>
                  <a:txBody>
                    <a:bodyPr/>
                    <a:lstStyle/>
                    <a:p>
                      <a:pPr marL="0" marR="0" algn="r">
                        <a:lnSpc>
                          <a:spcPct val="110000"/>
                        </a:lnSpc>
                        <a:spcBef>
                          <a:spcPts val="0"/>
                        </a:spcBef>
                        <a:spcAft>
                          <a:spcPts val="0"/>
                        </a:spcAft>
                      </a:pPr>
                      <a:r>
                        <a:rPr lang="en-US" sz="2000" spc="20" dirty="0">
                          <a:effectLst/>
                        </a:rPr>
                        <a:t>2014</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101,575</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76,839</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47,418</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8856650"/>
                  </a:ext>
                </a:extLst>
              </a:tr>
              <a:tr h="371587">
                <a:tc>
                  <a:txBody>
                    <a:bodyPr/>
                    <a:lstStyle/>
                    <a:p>
                      <a:pPr marL="0" marR="0" algn="r">
                        <a:lnSpc>
                          <a:spcPct val="110000"/>
                        </a:lnSpc>
                        <a:spcBef>
                          <a:spcPts val="0"/>
                        </a:spcBef>
                        <a:spcAft>
                          <a:spcPts val="0"/>
                        </a:spcAft>
                      </a:pPr>
                      <a:r>
                        <a:rPr lang="en-US" sz="2000" spc="20" dirty="0">
                          <a:effectLst/>
                        </a:rPr>
                        <a:t>2015</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100,966</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78,455</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47,966</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1021683"/>
                  </a:ext>
                </a:extLst>
              </a:tr>
              <a:tr h="371587">
                <a:tc>
                  <a:txBody>
                    <a:bodyPr/>
                    <a:lstStyle/>
                    <a:p>
                      <a:pPr marL="0" marR="0" algn="r">
                        <a:lnSpc>
                          <a:spcPct val="110000"/>
                        </a:lnSpc>
                        <a:spcBef>
                          <a:spcPts val="0"/>
                        </a:spcBef>
                        <a:spcAft>
                          <a:spcPts val="0"/>
                        </a:spcAft>
                      </a:pPr>
                      <a:r>
                        <a:rPr lang="en-US" sz="2000" spc="20" dirty="0">
                          <a:effectLst/>
                        </a:rPr>
                        <a:t>2016</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103,306</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82,197</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49,737</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7056272"/>
                  </a:ext>
                </a:extLst>
              </a:tr>
              <a:tr h="371587">
                <a:tc>
                  <a:txBody>
                    <a:bodyPr/>
                    <a:lstStyle/>
                    <a:p>
                      <a:pPr marL="0" marR="0" algn="r">
                        <a:lnSpc>
                          <a:spcPct val="110000"/>
                        </a:lnSpc>
                        <a:spcBef>
                          <a:spcPts val="0"/>
                        </a:spcBef>
                        <a:spcAft>
                          <a:spcPts val="0"/>
                        </a:spcAft>
                      </a:pPr>
                      <a:r>
                        <a:rPr lang="en-US" sz="2000" spc="20" dirty="0">
                          <a:effectLst/>
                        </a:rPr>
                        <a:t>2017</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104,721</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82,514</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49,910</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0405626"/>
                  </a:ext>
                </a:extLst>
              </a:tr>
              <a:tr h="371587">
                <a:tc>
                  <a:txBody>
                    <a:bodyPr/>
                    <a:lstStyle/>
                    <a:p>
                      <a:pPr marL="0" marR="0" algn="r">
                        <a:lnSpc>
                          <a:spcPct val="110000"/>
                        </a:lnSpc>
                        <a:spcBef>
                          <a:spcPts val="0"/>
                        </a:spcBef>
                        <a:spcAft>
                          <a:spcPts val="0"/>
                        </a:spcAft>
                      </a:pPr>
                      <a:r>
                        <a:rPr lang="en-US" sz="2000" spc="20" dirty="0">
                          <a:effectLst/>
                        </a:rPr>
                        <a:t>2018</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97,467</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a:effectLst/>
                        </a:rPr>
                        <a:t>77,223</a:t>
                      </a:r>
                      <a:endParaRPr lang="en-US" sz="2000" spc="2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49,859</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6464804"/>
                  </a:ext>
                </a:extLst>
              </a:tr>
              <a:tr h="371587">
                <a:tc>
                  <a:txBody>
                    <a:bodyPr/>
                    <a:lstStyle/>
                    <a:p>
                      <a:pPr marL="0" marR="0" algn="r">
                        <a:lnSpc>
                          <a:spcPct val="110000"/>
                        </a:lnSpc>
                        <a:spcBef>
                          <a:spcPts val="0"/>
                        </a:spcBef>
                        <a:spcAft>
                          <a:spcPts val="0"/>
                        </a:spcAft>
                      </a:pPr>
                      <a:r>
                        <a:rPr lang="en-US" sz="2000" spc="20" dirty="0">
                          <a:effectLst/>
                        </a:rPr>
                        <a:t>2019</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102,155</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88,574</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0000"/>
                        </a:lnSpc>
                        <a:spcBef>
                          <a:spcPts val="0"/>
                        </a:spcBef>
                        <a:spcAft>
                          <a:spcPts val="0"/>
                        </a:spcAft>
                      </a:pPr>
                      <a:r>
                        <a:rPr lang="en-US" sz="2000" spc="20" dirty="0">
                          <a:effectLst/>
                        </a:rPr>
                        <a:t>54,839</a:t>
                      </a:r>
                      <a:endParaRPr lang="en-US" sz="2000" spc="20" dirty="0">
                        <a:solidFill>
                          <a:srgbClr val="555759"/>
                        </a:solidFill>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7469893"/>
                  </a:ext>
                </a:extLst>
              </a:tr>
            </a:tbl>
          </a:graphicData>
        </a:graphic>
      </p:graphicFrame>
    </p:spTree>
    <p:extLst>
      <p:ext uri="{BB962C8B-B14F-4D97-AF65-F5344CB8AC3E}">
        <p14:creationId xmlns:p14="http://schemas.microsoft.com/office/powerpoint/2010/main" val="309758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p:txBody>
          <a:bodyPr/>
          <a:lstStyle/>
          <a:p>
            <a:r>
              <a:rPr lang="en-US" b="1" dirty="0"/>
              <a:t>Associate Degree for Transfer</a:t>
            </a:r>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646828" y="1297996"/>
            <a:ext cx="6898344" cy="3747658"/>
          </a:xfrm>
        </p:spPr>
      </p:pic>
      <p:sp>
        <p:nvSpPr>
          <p:cNvPr id="6" name="Content Placeholder 2">
            <a:extLst>
              <a:ext uri="{FF2B5EF4-FFF2-40B4-BE49-F238E27FC236}">
                <a16:creationId xmlns:a16="http://schemas.microsoft.com/office/drawing/2014/main" id="{C5B62BB1-207A-4241-9D59-807A036271CB}"/>
              </a:ext>
            </a:extLst>
          </p:cNvPr>
          <p:cNvSpPr txBox="1">
            <a:spLocks/>
          </p:cNvSpPr>
          <p:nvPr/>
        </p:nvSpPr>
        <p:spPr>
          <a:xfrm>
            <a:off x="997975" y="5329596"/>
            <a:ext cx="10682748" cy="64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ADT is one promising tool for transfer pathways, but equity gaps persist. </a:t>
            </a:r>
          </a:p>
        </p:txBody>
      </p:sp>
    </p:spTree>
    <p:extLst>
      <p:ext uri="{BB962C8B-B14F-4D97-AF65-F5344CB8AC3E}">
        <p14:creationId xmlns:p14="http://schemas.microsoft.com/office/powerpoint/2010/main" val="194780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ecorative"/>
          <p:cNvSpPr/>
          <p:nvPr/>
        </p:nvSpPr>
        <p:spPr>
          <a:xfrm>
            <a:off x="8364071" y="4141694"/>
            <a:ext cx="672353" cy="123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4" name="Title 3">
            <a:extLst>
              <a:ext uri="{FF2B5EF4-FFF2-40B4-BE49-F238E27FC236}">
                <a16:creationId xmlns:a16="http://schemas.microsoft.com/office/drawing/2014/main" id="{67D43F99-9D34-4B5C-B57F-9F7A8961EBCC}"/>
              </a:ext>
            </a:extLst>
          </p:cNvPr>
          <p:cNvSpPr>
            <a:spLocks noGrp="1"/>
          </p:cNvSpPr>
          <p:nvPr>
            <p:ph type="title"/>
          </p:nvPr>
        </p:nvSpPr>
        <p:spPr>
          <a:xfrm>
            <a:off x="332509" y="365125"/>
            <a:ext cx="11539105" cy="1325563"/>
          </a:xfrm>
        </p:spPr>
        <p:txBody>
          <a:bodyPr>
            <a:normAutofit fontScale="90000"/>
          </a:bodyPr>
          <a:lstStyle/>
          <a:p>
            <a:r>
              <a:rPr lang="en-US" b="1" dirty="0"/>
              <a:t>Problem:  </a:t>
            </a:r>
            <a:r>
              <a:rPr lang="en-US" dirty="0" smtClean="0"/>
              <a:t>Transfer outcomes for Black/African American students has remained almost unchanged</a:t>
            </a:r>
            <a:endParaRPr lang="en-US" sz="2800" dirty="0"/>
          </a:p>
        </p:txBody>
      </p:sp>
      <p:graphicFrame>
        <p:nvGraphicFramePr>
          <p:cNvPr id="9" name="Chart 8"/>
          <p:cNvGraphicFramePr>
            <a:graphicFrameLocks/>
          </p:cNvGraphicFramePr>
          <p:nvPr>
            <p:extLst/>
          </p:nvPr>
        </p:nvGraphicFramePr>
        <p:xfrm>
          <a:off x="3593738" y="2026167"/>
          <a:ext cx="6310449" cy="42310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70410" y="2510477"/>
            <a:ext cx="326828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F6D"/>
                </a:solidFill>
                <a:effectLst/>
                <a:uLnTx/>
                <a:uFillTx/>
                <a:latin typeface="Source Sans Pro"/>
                <a:ea typeface="+mn-ea"/>
                <a:cs typeface="+mn-cs"/>
              </a:rPr>
              <a:t>Transfer for </a:t>
            </a:r>
            <a:r>
              <a:rPr kumimoji="0" lang="en-US" sz="2000" b="1" i="0" u="none" strike="noStrike" kern="1200" cap="none" spc="0" normalizeH="0" noProof="0" dirty="0" smtClean="0">
                <a:ln>
                  <a:noFill/>
                </a:ln>
                <a:solidFill>
                  <a:srgbClr val="000000"/>
                </a:solidFill>
                <a:effectLst/>
                <a:uLnTx/>
                <a:uFillTx/>
                <a:latin typeface="Source Sans Pro"/>
                <a:ea typeface="+mn-ea"/>
                <a:cs typeface="+mn-cs"/>
              </a:rPr>
              <a:t>Black </a:t>
            </a:r>
            <a:r>
              <a:rPr kumimoji="0" lang="en-US" sz="2000" b="1" i="0" u="none" strike="noStrike" kern="1200" cap="none" spc="0" normalizeH="0" noProof="0" dirty="0">
                <a:ln>
                  <a:noFill/>
                </a:ln>
                <a:solidFill>
                  <a:srgbClr val="000000"/>
                </a:solidFill>
                <a:effectLst/>
                <a:uLnTx/>
                <a:uFillTx/>
                <a:latin typeface="Source Sans Pro"/>
                <a:ea typeface="+mn-ea"/>
                <a:cs typeface="+mn-cs"/>
              </a:rPr>
              <a:t>and African American </a:t>
            </a:r>
            <a:r>
              <a:rPr kumimoji="0" lang="en-US" sz="2000" b="0" i="0" u="none" strike="noStrike" kern="1200" cap="none" spc="0" normalizeH="0" noProof="0" dirty="0" smtClean="0">
                <a:ln>
                  <a:noFill/>
                </a:ln>
                <a:solidFill>
                  <a:srgbClr val="002F6D"/>
                </a:solidFill>
                <a:effectLst/>
                <a:uLnTx/>
                <a:uFillTx/>
                <a:latin typeface="Source Sans Pro"/>
                <a:ea typeface="+mn-ea"/>
                <a:cs typeface="+mn-cs"/>
              </a:rPr>
              <a:t>students has largely remained the same.</a:t>
            </a:r>
            <a:endParaRPr kumimoji="0" lang="en-US" sz="2000" b="0" i="0" u="none" strike="noStrike" kern="1200" cap="none" spc="0" normalizeH="0" baseline="0" noProof="0" dirty="0">
              <a:ln>
                <a:noFill/>
              </a:ln>
              <a:solidFill>
                <a:srgbClr val="002F6D"/>
              </a:solidFill>
              <a:effectLst/>
              <a:uLnTx/>
              <a:uFillTx/>
              <a:latin typeface="Source Sans Pro"/>
              <a:ea typeface="+mn-ea"/>
              <a:cs typeface="+mn-cs"/>
            </a:endParaRPr>
          </a:p>
        </p:txBody>
      </p:sp>
    </p:spTree>
    <p:extLst>
      <p:ext uri="{BB962C8B-B14F-4D97-AF65-F5344CB8AC3E}">
        <p14:creationId xmlns:p14="http://schemas.microsoft.com/office/powerpoint/2010/main" val="239910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7770" y="461463"/>
            <a:ext cx="3854627" cy="4993041"/>
          </a:xfrm>
        </p:spPr>
      </p:pic>
      <p:sp>
        <p:nvSpPr>
          <p:cNvPr id="4" name="Slide Number Placeholder 3"/>
          <p:cNvSpPr>
            <a:spLocks noGrp="1"/>
          </p:cNvSpPr>
          <p:nvPr>
            <p:ph type="sldNum" sz="quarter" idx="10"/>
          </p:nvPr>
        </p:nvSpPr>
        <p:spPr/>
        <p:txBody>
          <a:bodyPr/>
          <a:lstStyle/>
          <a:p>
            <a:fld id="{7934E7AA-586C-4B13-A389-1429762DA247}" type="slidenum">
              <a:rPr lang="en-US" smtClean="0"/>
              <a:pPr/>
              <a:t>8</a:t>
            </a:fld>
            <a:endParaRPr lang="en-US" dirty="0"/>
          </a:p>
        </p:txBody>
      </p:sp>
    </p:spTree>
    <p:extLst>
      <p:ext uri="{BB962C8B-B14F-4D97-AF65-F5344CB8AC3E}">
        <p14:creationId xmlns:p14="http://schemas.microsoft.com/office/powerpoint/2010/main" val="209616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157"/>
            <a:ext cx="10515600" cy="1190625"/>
          </a:xfrm>
        </p:spPr>
        <p:txBody>
          <a:bodyPr>
            <a:normAutofit/>
          </a:bodyPr>
          <a:lstStyle/>
          <a:p>
            <a:r>
              <a:rPr lang="en-US" b="1" dirty="0"/>
              <a:t>Innovation in Teaching &amp; Learning</a:t>
            </a:r>
          </a:p>
        </p:txBody>
      </p:sp>
      <p:sp>
        <p:nvSpPr>
          <p:cNvPr id="3" name="Text Placeholder 2"/>
          <p:cNvSpPr>
            <a:spLocks noGrp="1"/>
          </p:cNvSpPr>
          <p:nvPr>
            <p:ph type="body" idx="1"/>
          </p:nvPr>
        </p:nvSpPr>
        <p:spPr/>
        <p:txBody>
          <a:bodyPr>
            <a:normAutofit/>
          </a:bodyPr>
          <a:lstStyle/>
          <a:p>
            <a:r>
              <a:rPr lang="en-US" sz="3200" u="sng" dirty="0">
                <a:solidFill>
                  <a:srgbClr val="002060"/>
                </a:solidFill>
              </a:rPr>
              <a:t>Reform</a:t>
            </a:r>
          </a:p>
        </p:txBody>
      </p:sp>
      <p:sp>
        <p:nvSpPr>
          <p:cNvPr id="4" name="Content Placeholder 3"/>
          <p:cNvSpPr>
            <a:spLocks noGrp="1"/>
          </p:cNvSpPr>
          <p:nvPr>
            <p:ph sz="half" idx="2"/>
          </p:nvPr>
        </p:nvSpPr>
        <p:spPr/>
        <p:txBody>
          <a:bodyPr/>
          <a:lstStyle/>
          <a:p>
            <a:pPr marL="0" indent="0">
              <a:buNone/>
            </a:pPr>
            <a:r>
              <a:rPr lang="en-US" dirty="0">
                <a:solidFill>
                  <a:srgbClr val="002060"/>
                </a:solidFill>
              </a:rPr>
              <a:t>Makes changes in something (typically a social, political, or economic institution or practice) in order to improve it.</a:t>
            </a:r>
          </a:p>
        </p:txBody>
      </p:sp>
      <p:sp>
        <p:nvSpPr>
          <p:cNvPr id="5" name="Text Placeholder 4"/>
          <p:cNvSpPr>
            <a:spLocks noGrp="1"/>
          </p:cNvSpPr>
          <p:nvPr>
            <p:ph type="body" sz="quarter" idx="3"/>
          </p:nvPr>
        </p:nvSpPr>
        <p:spPr/>
        <p:txBody>
          <a:bodyPr>
            <a:normAutofit/>
          </a:bodyPr>
          <a:lstStyle/>
          <a:p>
            <a:r>
              <a:rPr lang="en-US" sz="3200" u="sng" dirty="0">
                <a:solidFill>
                  <a:srgbClr val="002060"/>
                </a:solidFill>
              </a:rPr>
              <a:t>Transform</a:t>
            </a:r>
          </a:p>
        </p:txBody>
      </p:sp>
      <p:sp>
        <p:nvSpPr>
          <p:cNvPr id="6" name="Content Placeholder 5"/>
          <p:cNvSpPr>
            <a:spLocks noGrp="1"/>
          </p:cNvSpPr>
          <p:nvPr>
            <p:ph sz="quarter" idx="4"/>
          </p:nvPr>
        </p:nvSpPr>
        <p:spPr/>
        <p:txBody>
          <a:bodyPr/>
          <a:lstStyle/>
          <a:p>
            <a:pPr marL="0" indent="0">
              <a:buNone/>
            </a:pPr>
            <a:r>
              <a:rPr lang="en-US" dirty="0">
                <a:solidFill>
                  <a:srgbClr val="002060"/>
                </a:solidFill>
              </a:rPr>
              <a:t>Make a thorough or dramatic change in the form, appearance, or character of.</a:t>
            </a:r>
          </a:p>
        </p:txBody>
      </p:sp>
      <p:sp>
        <p:nvSpPr>
          <p:cNvPr id="7" name="Slide Number Placeholder 6"/>
          <p:cNvSpPr>
            <a:spLocks noGrp="1"/>
          </p:cNvSpPr>
          <p:nvPr>
            <p:ph type="sldNum" sz="quarter" idx="10"/>
          </p:nvPr>
        </p:nvSpPr>
        <p:spPr/>
        <p:txBody>
          <a:bodyPr/>
          <a:lstStyle/>
          <a:p>
            <a:fld id="{7934E7AA-586C-4B13-A389-1429762DA247}" type="slidenum">
              <a:rPr lang="en-US" smtClean="0"/>
              <a:pPr/>
              <a:t>9</a:t>
            </a:fld>
            <a:endParaRPr lang="en-US" dirty="0"/>
          </a:p>
        </p:txBody>
      </p:sp>
    </p:spTree>
    <p:extLst>
      <p:ext uri="{BB962C8B-B14F-4D97-AF65-F5344CB8AC3E}">
        <p14:creationId xmlns:p14="http://schemas.microsoft.com/office/powerpoint/2010/main" val="2096937018"/>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2C11591A8E44D8471170789B9CC6D" ma:contentTypeVersion="13" ma:contentTypeDescription="Create a new document." ma:contentTypeScope="" ma:versionID="64b3417ebe337dfacbb8bafecf5eb328">
  <xsd:schema xmlns:xsd="http://www.w3.org/2001/XMLSchema" xmlns:xs="http://www.w3.org/2001/XMLSchema" xmlns:p="http://schemas.microsoft.com/office/2006/metadata/properties" xmlns:ns3="0d39b83d-4a55-4c45-9f88-e2126c4ded1f" xmlns:ns4="47b8c31f-fb27-42dc-9c56-a1f47a43654e" targetNamespace="http://schemas.microsoft.com/office/2006/metadata/properties" ma:root="true" ma:fieldsID="bb929b38468029e67b844206bf4f5608" ns3:_="" ns4:_="">
    <xsd:import namespace="0d39b83d-4a55-4c45-9f88-e2126c4ded1f"/>
    <xsd:import namespace="47b8c31f-fb27-42dc-9c56-a1f47a4365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9b83d-4a55-4c45-9f88-e2126c4de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8c31f-fb27-42dc-9c56-a1f47a4365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0A62BB-60B8-4B86-B259-341A0B59E3DB}">
  <ds:schemaRefs>
    <ds:schemaRef ds:uri="47b8c31f-fb27-42dc-9c56-a1f47a43654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0d39b83d-4a55-4c45-9f88-e2126c4ded1f"/>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583501B2-0CA6-45E9-8DAE-7AAEDDE37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9b83d-4a55-4c45-9f88-e2126c4ded1f"/>
    <ds:schemaRef ds:uri="47b8c31f-fb27-42dc-9c56-a1f47a436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FE0DF8-F58D-4D30-B684-87881E2519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1034</TotalTime>
  <Words>659</Words>
  <Application>Microsoft Office PowerPoint</Application>
  <PresentationFormat>Widescreen</PresentationFormat>
  <Paragraphs>122</Paragraphs>
  <Slides>14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Arial</vt:lpstr>
      <vt:lpstr>Times New Roman</vt:lpstr>
      <vt:lpstr>Source Sans Pro</vt:lpstr>
      <vt:lpstr>California Community Colleges - Blue</vt:lpstr>
      <vt:lpstr>California Community Colleges - Primary (White)</vt:lpstr>
      <vt:lpstr>Enhancing Equitable Transfer in Higher Education Systems</vt:lpstr>
      <vt:lpstr>PowerPoint Presentation</vt:lpstr>
      <vt:lpstr>Vision Goals</vt:lpstr>
      <vt:lpstr>2021:  Vision for Success Goal 2:</vt:lpstr>
      <vt:lpstr>CSU Transfer Outcomes</vt:lpstr>
      <vt:lpstr>Associate Degree for Transfer</vt:lpstr>
      <vt:lpstr>Problem:  Transfer outcomes for Black/African American students has remained almost unchanged</vt:lpstr>
      <vt:lpstr>What now…</vt:lpstr>
      <vt:lpstr>Innovation in Teaching &amp; Learning</vt:lpstr>
      <vt:lpstr>Guided Pathways</vt:lpstr>
      <vt:lpstr>PowerPoint Presentation</vt:lpstr>
      <vt:lpstr>Guided Pathways—2021-22 Priorities</vt:lpstr>
      <vt:lpstr>Teaching &amp; Learning</vt:lpstr>
      <vt:lpstr>2021-22 Equitable Transfer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Alvarado, Marty</cp:lastModifiedBy>
  <cp:revision>44</cp:revision>
  <dcterms:created xsi:type="dcterms:W3CDTF">2018-04-10T19:34:47Z</dcterms:created>
  <dcterms:modified xsi:type="dcterms:W3CDTF">2021-10-06T23:32:00Z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0x01010042B2C11591A8E44D8471170789B9CC6D</vt:lpwstr>
  </property>
</Properties>
</file>