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 type="screen16x9"/>
  <p:notesSz cx="6858000" cy="9144000"/>
  <p:embeddedFontLst>
    <p:embeddedFont>
      <p:font typeface="Roboto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39868" autoAdjust="0"/>
  </p:normalViewPr>
  <p:slideViewPr>
    <p:cSldViewPr snapToGrid="0">
      <p:cViewPr varScale="1">
        <p:scale>
          <a:sx n="87" d="100"/>
          <a:sy n="87" d="100"/>
        </p:scale>
        <p:origin x="392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5072fe6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5072fe6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9d5526dc4e_4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9d5526dc4e_4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01ff82f0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a01ff82f0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9d5526dc4e_4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9d5526dc4e_4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9d5526dc4e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9d5526dc4e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9d5526dc4e_4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9d5526dc4e_4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9d5526dc4e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9d5526dc4e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9d5526dc4e_4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9d5526dc4e_4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9d5526dc4e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9d5526dc4e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a4a1e017b2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a4a1e017b2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a4a1e017b2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a4a1e017b2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ed5f5a8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ed5f5a8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a4a1e017b2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a4a1e017b2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a5072fe643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a5072fe643_0_3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ga5072fe643_0_3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a5072fe643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a5072fe643_0_3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a5072fe643_0_3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a5072fe643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a5072fe643_0_3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a5072fe643_0_3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a5072fe643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a5072fe643_0_4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5" name="Google Shape;265;ga5072fe643_0_4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3f0aabc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3f0aabc5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53f0aabc5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5072fe643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5072fe643_0_1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a5072fe643_0_1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5072fe643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a5072fe643_0_1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a5072fe643_0_1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5072fe64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5072fe643_0_2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a5072fe643_0_2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5072fe643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a5072fe643_0_1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a5072fe643_0_1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5072fe643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a5072fe643_0_2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a5072fe643_0_2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3f0aabc5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3f0aabc5e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53f0aabc5e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A">
  <p:cSld name="Section Slide A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1593167" y="0"/>
            <a:ext cx="7550700" cy="17664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190500" dist="38100" dir="10800000" sx="101000" sy="101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2171700" y="302559"/>
            <a:ext cx="6343500" cy="12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Palatino"/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622496" y="1996926"/>
            <a:ext cx="7892700" cy="2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/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 sz="1800"/>
            </a:lvl2pPr>
            <a:lvl3pPr marL="1371600" lvl="2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500"/>
              <a:buChar char="■"/>
              <a:defRPr sz="1500"/>
            </a:lvl3pPr>
            <a:lvl4pPr marL="182880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●"/>
              <a:defRPr sz="1400"/>
            </a:lvl4pPr>
            <a:lvl5pPr marL="2286000" lvl="4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500"/>
              <a:buChar char="○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7828671" y="4767263"/>
            <a:ext cx="68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496" y="4782838"/>
            <a:ext cx="258268" cy="25826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950449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l="22086" t="18378" r="12915" b="15203"/>
          <a:stretch/>
        </p:blipFill>
        <p:spPr>
          <a:xfrm>
            <a:off x="0" y="0"/>
            <a:ext cx="2047008" cy="1766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611944" y="3833735"/>
            <a:ext cx="7910700" cy="11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alatino"/>
              <a:buNone/>
              <a:defRPr sz="3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A">
  <p:cSld name="Section Slide A"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/>
          <p:nvPr/>
        </p:nvSpPr>
        <p:spPr>
          <a:xfrm>
            <a:off x="1593167" y="0"/>
            <a:ext cx="7550700" cy="17664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190500" dist="38100" dir="10800000" sx="101000" sy="101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2171700" y="302559"/>
            <a:ext cx="6343500" cy="12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Palatino"/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622496" y="1996926"/>
            <a:ext cx="7892700" cy="2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/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/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 sz="1500"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 sz="14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ldNum" idx="12"/>
          </p:nvPr>
        </p:nvSpPr>
        <p:spPr>
          <a:xfrm>
            <a:off x="7828671" y="4767263"/>
            <a:ext cx="68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0" name="Google Shape;7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496" y="4782838"/>
            <a:ext cx="258268" cy="25826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950449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 l="22086" t="18378" r="12915" b="15203"/>
          <a:stretch/>
        </p:blipFill>
        <p:spPr>
          <a:xfrm>
            <a:off x="0" y="0"/>
            <a:ext cx="2047008" cy="1766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 Column Slide">
  <p:cSld name="Content 2 Column Slide"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/>
          <p:nvPr/>
        </p:nvSpPr>
        <p:spPr>
          <a:xfrm>
            <a:off x="0" y="0"/>
            <a:ext cx="69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38100" sx="101000" sy="101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958238" y="273844"/>
            <a:ext cx="7534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latino"/>
              <a:buNone/>
              <a:defRPr sz="2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958238" y="1348740"/>
            <a:ext cx="3691800" cy="3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791194" y="1348740"/>
            <a:ext cx="3711600" cy="3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78" name="Google Shape;7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7135" y="4782838"/>
            <a:ext cx="258268" cy="25826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7828671" y="4767263"/>
            <a:ext cx="68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ftr" idx="11"/>
          </p:nvPr>
        </p:nvSpPr>
        <p:spPr>
          <a:xfrm>
            <a:off x="1261138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 Column Slide">
  <p:cSld name="Content 1 Column Slide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/>
          <p:nvPr/>
        </p:nvSpPr>
        <p:spPr>
          <a:xfrm>
            <a:off x="0" y="0"/>
            <a:ext cx="69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38100" sx="101000" sy="101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958238" y="273844"/>
            <a:ext cx="7534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alatino"/>
              <a:buNone/>
              <a:defRPr sz="2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958238" y="1348740"/>
            <a:ext cx="75438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7828671" y="4767263"/>
            <a:ext cx="68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6584" y="4782838"/>
            <a:ext cx="258268" cy="25826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>
            <a:spLocks noGrp="1"/>
          </p:cNvSpPr>
          <p:nvPr>
            <p:ph type="ftr" idx="11"/>
          </p:nvPr>
        </p:nvSpPr>
        <p:spPr>
          <a:xfrm>
            <a:off x="1256421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7723163" y="4767263"/>
            <a:ext cx="792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0" name="Google Shape;9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1460" y="4782838"/>
            <a:ext cx="258268" cy="25826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>
            <a:spLocks noGrp="1"/>
          </p:cNvSpPr>
          <p:nvPr>
            <p:ph type="ftr" idx="11"/>
          </p:nvPr>
        </p:nvSpPr>
        <p:spPr>
          <a:xfrm>
            <a:off x="982102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958238" y="273844"/>
            <a:ext cx="7557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0C34"/>
              </a:buClr>
              <a:buSzPts val="3300"/>
              <a:buFont typeface="Palatino"/>
              <a:buNone/>
              <a:defRPr sz="3300" b="0" i="0" u="none" strike="noStrike" cap="none">
                <a:solidFill>
                  <a:srgbClr val="660C34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966866" y="1369219"/>
            <a:ext cx="75486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7828671" y="4767263"/>
            <a:ext cx="686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0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yquote.com/authors/angela-davis-quot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EaV6lbplP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AkMtLIVZKMy9eGppR2mhhHsntdNNOtTAaU5uBTPzP3w/edit?usp=sharin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reads.com/author/show/2579960.Shaun_R_Harper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goodreads.com/author/show/302576.Sylvia_Hurtado" TargetMode="External"/><Relationship Id="rId4" Type="http://schemas.openxmlformats.org/officeDocument/2006/relationships/hyperlink" Target="https://www.goodreads.com/author/show/4957183.Ryan_J_Davi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/>
              <a:t>Humanizing Online Teaching &amp; Learning: An Equity-Minded Approach</a:t>
            </a:r>
            <a:endParaRPr sz="7600"/>
          </a:p>
        </p:txBody>
      </p:sp>
      <p:sp>
        <p:nvSpPr>
          <p:cNvPr id="97" name="Google Shape;97;p20"/>
          <p:cNvSpPr txBox="1">
            <a:spLocks noGrp="1"/>
          </p:cNvSpPr>
          <p:nvPr>
            <p:ph type="subTitle" idx="1"/>
          </p:nvPr>
        </p:nvSpPr>
        <p:spPr>
          <a:xfrm>
            <a:off x="311700" y="2512750"/>
            <a:ext cx="8520600" cy="20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Kandace Knudson, Sacramento City College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Julie Oliver, ASCCC Area A Representative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Michelle Pacansky-Brock, CVC-OEI/@ONE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Robert L. Stewart, Jr., ASCCC Area C Representative</a:t>
            </a:r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0"/>
          <p:cNvSpPr txBox="1"/>
          <p:nvPr/>
        </p:nvSpPr>
        <p:spPr>
          <a:xfrm>
            <a:off x="303150" y="3620200"/>
            <a:ext cx="8572500" cy="15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3F3F3"/>
                </a:solidFill>
              </a:rPr>
              <a:t>Transforming Organizational Cultures Through Anti-Racist Policies and Practice</a:t>
            </a:r>
            <a:endParaRPr sz="1700">
              <a:solidFill>
                <a:srgbClr val="F3F3F3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Tiffany Lanoix, West Los Angeles College Sociology Faculty</a:t>
            </a:r>
            <a:br>
              <a:rPr lang="en" sz="1100" b="1">
                <a:solidFill>
                  <a:schemeClr val="dk1"/>
                </a:solidFill>
              </a:rPr>
            </a:br>
            <a:r>
              <a:rPr lang="en" sz="1100" b="1">
                <a:solidFill>
                  <a:schemeClr val="dk1"/>
                </a:solidFill>
              </a:rPr>
              <a:t>Julie Oliver, ASCCC Area A Representative</a:t>
            </a:r>
            <a:br>
              <a:rPr lang="en" sz="1100" b="1">
                <a:solidFill>
                  <a:schemeClr val="dk1"/>
                </a:solidFill>
              </a:rPr>
            </a:br>
            <a:r>
              <a:rPr lang="en" sz="1100" b="1">
                <a:solidFill>
                  <a:schemeClr val="dk1"/>
                </a:solidFill>
              </a:rPr>
              <a:t>Sharon Sampson, ASCCC Standards &amp; Practices Committee Member</a:t>
            </a:r>
            <a:br>
              <a:rPr lang="en" sz="1100" b="1">
                <a:solidFill>
                  <a:schemeClr val="dk1"/>
                </a:solidFill>
              </a:rPr>
            </a:br>
            <a:r>
              <a:rPr lang="en" sz="1100" b="1">
                <a:solidFill>
                  <a:schemeClr val="dk1"/>
                </a:solidFill>
              </a:rPr>
              <a:t>Robert L. Stewart, Jr., ASCCC Area C Representative</a:t>
            </a:r>
            <a:endParaRPr sz="16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/>
          <p:nvPr/>
        </p:nvSpPr>
        <p:spPr>
          <a:xfrm>
            <a:off x="505050" y="0"/>
            <a:ext cx="7947900" cy="44790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Despite attempts to attend to racial problems, United States higher education has not come very far in addressing systems of White dominance 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67" name="Google Shape;167;p29"/>
          <p:cNvSpPr txBox="1"/>
          <p:nvPr/>
        </p:nvSpPr>
        <p:spPr>
          <a:xfrm>
            <a:off x="2425925" y="3473200"/>
            <a:ext cx="44274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</a:rPr>
              <a:t>(</a:t>
            </a:r>
            <a:r>
              <a:rPr lang="en" sz="300">
                <a:solidFill>
                  <a:schemeClr val="lt1"/>
                </a:solidFill>
              </a:rPr>
              <a:t>A</a:t>
            </a:r>
            <a:r>
              <a:rPr lang="en" sz="1000">
                <a:solidFill>
                  <a:schemeClr val="lt1"/>
                </a:solidFill>
              </a:rPr>
              <a:t>lvarez McHatton, Keller, Shircliffe, &amp; Zalaquett, 2009; Dodge &amp; Jarratt, 2013; Stage &amp; Hammrick, 1994).</a:t>
            </a:r>
            <a:endParaRPr sz="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>
            <a:spLocks noGrp="1"/>
          </p:cNvSpPr>
          <p:nvPr>
            <p:ph type="body" idx="1"/>
          </p:nvPr>
        </p:nvSpPr>
        <p:spPr>
          <a:xfrm>
            <a:off x="311700" y="372150"/>
            <a:ext cx="4260300" cy="44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87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rgbClr val="1155CC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3875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rgbClr val="CC4125"/>
                </a:solidFill>
                <a:highlight>
                  <a:srgbClr val="FFFFFF"/>
                </a:highlight>
              </a:rPr>
              <a:t>“Racism is a much more clandestine, much more hidden kind of phenomenon, but at the same time it's perhaps far more terrible than it's ever been.”</a:t>
            </a:r>
            <a:r>
              <a:rPr lang="en" sz="2000" i="1">
                <a:solidFill>
                  <a:srgbClr val="101010"/>
                </a:solidFill>
                <a:highlight>
                  <a:srgbClr val="FFFFFF"/>
                </a:highlight>
              </a:rPr>
              <a:t> </a:t>
            </a:r>
            <a:endParaRPr sz="2000" i="1">
              <a:solidFill>
                <a:srgbClr val="10101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3875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Angela Davis</a:t>
            </a:r>
            <a:endParaRPr sz="1600" b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1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4" name="Google Shape;17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700575"/>
            <a:ext cx="4260299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/>
          <p:nvPr/>
        </p:nvSpPr>
        <p:spPr>
          <a:xfrm>
            <a:off x="4691625" y="385425"/>
            <a:ext cx="4386000" cy="3909600"/>
          </a:xfrm>
          <a:prstGeom prst="downArrowCallout">
            <a:avLst>
              <a:gd name="adj1" fmla="val 25000"/>
              <a:gd name="adj2" fmla="val 25000"/>
              <a:gd name="adj3" fmla="val 24466"/>
              <a:gd name="adj4" fmla="val 75000"/>
            </a:avLst>
          </a:prstGeom>
          <a:solidFill>
            <a:srgbClr val="E0666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</a:rPr>
              <a:t>Is "any institutional policy, practice, and structure in government agencies, businesses, unions, schools and universities, places of worship, courts, and law enforcement agencies that unfairly subordinate People of Color….." </a:t>
            </a:r>
            <a:r>
              <a:rPr lang="en">
                <a:solidFill>
                  <a:srgbClr val="FFFFFF"/>
                </a:solidFill>
              </a:rPr>
              <a:t>(Sue, 2006).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0" name="Google Shape;180;p31"/>
          <p:cNvSpPr/>
          <p:nvPr/>
        </p:nvSpPr>
        <p:spPr>
          <a:xfrm>
            <a:off x="252525" y="1222750"/>
            <a:ext cx="4439100" cy="1581600"/>
          </a:xfrm>
          <a:prstGeom prst="chevron">
            <a:avLst>
              <a:gd name="adj" fmla="val 50000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reflection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</a:rPr>
              <a:t>Institutional Racism</a:t>
            </a:r>
            <a:endParaRPr sz="23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FFFFFF"/>
              </a:solidFill>
            </a:endParaRPr>
          </a:p>
        </p:txBody>
      </p:sp>
      <p:sp>
        <p:nvSpPr>
          <p:cNvPr id="181" name="Google Shape;181;p31"/>
          <p:cNvSpPr txBox="1"/>
          <p:nvPr/>
        </p:nvSpPr>
        <p:spPr>
          <a:xfrm>
            <a:off x="7211500" y="2717575"/>
            <a:ext cx="1842600" cy="2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2727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2"/>
          <p:cNvSpPr/>
          <p:nvPr/>
        </p:nvSpPr>
        <p:spPr>
          <a:xfrm>
            <a:off x="5272750" y="0"/>
            <a:ext cx="3799500" cy="39933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FFFFFF"/>
                </a:solidFill>
              </a:rPr>
              <a:t>So, how can you as an individual contributor, actively engage in dismantling racism?</a:t>
            </a:r>
            <a:endParaRPr/>
          </a:p>
        </p:txBody>
      </p:sp>
      <p:sp>
        <p:nvSpPr>
          <p:cNvPr id="188" name="Google Shape;188;p32"/>
          <p:cNvSpPr txBox="1"/>
          <p:nvPr/>
        </p:nvSpPr>
        <p:spPr>
          <a:xfrm>
            <a:off x="5342350" y="4666275"/>
            <a:ext cx="37299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Freedom is a Constant Struggle: Ferguson, Palestine, and the Foundations of a Movement by Angela Y. Davis</a:t>
            </a:r>
            <a:endParaRPr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27912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3"/>
          <p:cNvSpPr txBox="1"/>
          <p:nvPr/>
        </p:nvSpPr>
        <p:spPr>
          <a:xfrm>
            <a:off x="4431525" y="79550"/>
            <a:ext cx="4712700" cy="49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Racism is systemic, yet we know the system includes individual people who perpetuate biases. </a:t>
            </a:r>
            <a:endParaRPr sz="19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50" i="1">
                <a:solidFill>
                  <a:schemeClr val="dk1"/>
                </a:solidFill>
              </a:rPr>
              <a:t>“</a:t>
            </a:r>
            <a:r>
              <a:rPr lang="en" sz="175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Significant in the debate about racism and academic is that the issue of individual culpability is conflated with heady invocations of academic freedom, censorship and free speech. </a:t>
            </a:r>
            <a:endParaRPr sz="175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 raising … issues of racism is immediately reduced to a stifling political correctness. … (and) the  consequences of (racist) ideas being expressed are sidestepped.”</a:t>
            </a:r>
            <a:endParaRPr sz="175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33"/>
          <p:cNvSpPr txBox="1"/>
          <p:nvPr/>
        </p:nvSpPr>
        <p:spPr>
          <a:xfrm>
            <a:off x="4573475" y="4520450"/>
            <a:ext cx="45705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50">
                <a:solidFill>
                  <a:schemeClr val="dk1"/>
                </a:solidFill>
              </a:rPr>
              <a:t>Les Back in Law et al (2004) </a:t>
            </a:r>
            <a:r>
              <a:rPr lang="en" sz="1250" i="1">
                <a:solidFill>
                  <a:schemeClr val="dk1"/>
                </a:solidFill>
              </a:rPr>
              <a:t>“Ivory Towers? The Academy</a:t>
            </a:r>
            <a:r>
              <a:rPr lang="en" sz="1450" i="1">
                <a:solidFill>
                  <a:schemeClr val="dk1"/>
                </a:solidFill>
              </a:rPr>
              <a:t> and </a:t>
            </a:r>
            <a:r>
              <a:rPr lang="en" sz="1250" i="1">
                <a:solidFill>
                  <a:schemeClr val="dk1"/>
                </a:solidFill>
              </a:rPr>
              <a:t>Racism” </a:t>
            </a:r>
            <a:r>
              <a:rPr lang="en" sz="1250">
                <a:solidFill>
                  <a:schemeClr val="dk1"/>
                </a:solidFill>
              </a:rPr>
              <a:t>p 3</a:t>
            </a:r>
            <a:endParaRPr sz="12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716387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4"/>
          <p:cNvSpPr/>
          <p:nvPr/>
        </p:nvSpPr>
        <p:spPr>
          <a:xfrm>
            <a:off x="5040125" y="219700"/>
            <a:ext cx="1762500" cy="12018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Faculty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02" name="Google Shape;202;p34"/>
          <p:cNvSpPr/>
          <p:nvPr/>
        </p:nvSpPr>
        <p:spPr>
          <a:xfrm>
            <a:off x="6973975" y="219700"/>
            <a:ext cx="1925700" cy="10857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Staff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03" name="Google Shape;203;p34"/>
          <p:cNvSpPr/>
          <p:nvPr/>
        </p:nvSpPr>
        <p:spPr>
          <a:xfrm>
            <a:off x="5040125" y="3773625"/>
            <a:ext cx="2119500" cy="10857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Administrators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04" name="Google Shape;204;p34"/>
          <p:cNvSpPr/>
          <p:nvPr/>
        </p:nvSpPr>
        <p:spPr>
          <a:xfrm>
            <a:off x="7218400" y="3649725"/>
            <a:ext cx="1925700" cy="13335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Board of Governors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05" name="Google Shape;205;p34"/>
          <p:cNvSpPr/>
          <p:nvPr/>
        </p:nvSpPr>
        <p:spPr>
          <a:xfrm>
            <a:off x="4868775" y="1499250"/>
            <a:ext cx="4190400" cy="2041800"/>
          </a:xfrm>
          <a:prstGeom prst="quadArrow">
            <a:avLst>
              <a:gd name="adj1" fmla="val 22500"/>
              <a:gd name="adj2" fmla="val 22500"/>
              <a:gd name="adj3" fmla="val 225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>
                <a:solidFill>
                  <a:srgbClr val="FFFFFF"/>
                </a:solidFill>
              </a:rPr>
              <a:t>Challenging the System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/>
          <p:nvPr/>
        </p:nvSpPr>
        <p:spPr>
          <a:xfrm>
            <a:off x="797450" y="704425"/>
            <a:ext cx="6765000" cy="3960600"/>
          </a:xfrm>
          <a:prstGeom prst="ellipse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FFFFFF"/>
                </a:solidFill>
              </a:rPr>
              <a:t>Most forms of institutional racism are often disguised in standard operating procedures (SOPS) that are applied equally to everyone in institutional and organizational settings.</a:t>
            </a:r>
            <a:endParaRPr sz="2200">
              <a:solidFill>
                <a:srgbClr val="FFFFFF"/>
              </a:solidFill>
            </a:endParaRPr>
          </a:p>
        </p:txBody>
      </p:sp>
      <p:sp>
        <p:nvSpPr>
          <p:cNvPr id="211" name="Google Shape;211;p35"/>
          <p:cNvSpPr txBox="1"/>
          <p:nvPr/>
        </p:nvSpPr>
        <p:spPr>
          <a:xfrm>
            <a:off x="5819575" y="4679525"/>
            <a:ext cx="31947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Michael D'Andrea and Judy Daniels</a:t>
            </a:r>
            <a:endParaRPr sz="9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>
            <a:spLocks noGrp="1"/>
          </p:cNvSpPr>
          <p:nvPr>
            <p:ph type="title"/>
          </p:nvPr>
        </p:nvSpPr>
        <p:spPr>
          <a:xfrm>
            <a:off x="51750" y="0"/>
            <a:ext cx="9046200" cy="808800"/>
          </a:xfrm>
          <a:prstGeom prst="rect">
            <a:avLst/>
          </a:prstGeom>
          <a:solidFill>
            <a:srgbClr val="EA9999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FFFFFF"/>
                </a:solidFill>
              </a:rPr>
              <a:t>Leadership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17" name="Google Shape;217;p36"/>
          <p:cNvSpPr txBox="1">
            <a:spLocks noGrp="1"/>
          </p:cNvSpPr>
          <p:nvPr>
            <p:ph type="body" idx="1"/>
          </p:nvPr>
        </p:nvSpPr>
        <p:spPr>
          <a:xfrm>
            <a:off x="48900" y="808800"/>
            <a:ext cx="9046200" cy="4268700"/>
          </a:xfrm>
          <a:prstGeom prst="rect">
            <a:avLst/>
          </a:prstGeom>
          <a:solidFill>
            <a:srgbClr val="E0666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Char char="●"/>
            </a:pPr>
            <a:r>
              <a:rPr lang="en" sz="1900" b="1">
                <a:solidFill>
                  <a:srgbClr val="FFFFFF"/>
                </a:solidFill>
              </a:rPr>
              <a:t>Academic leadership “should incorporate into their annual work responsibilities the process of learning the racial history of whiteness.</a:t>
            </a:r>
            <a:endParaRPr sz="1900" b="1">
              <a:solidFill>
                <a:srgbClr val="FFFFFF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Char char="●"/>
            </a:pPr>
            <a:r>
              <a:rPr lang="en" sz="1900" b="1">
                <a:solidFill>
                  <a:srgbClr val="FFFFFF"/>
                </a:solidFill>
              </a:rPr>
              <a:t>Academic leadership should learn the way whiteness impacted the inception of their institutions, and personal work related to their own conscious and unconscious biases.</a:t>
            </a:r>
            <a:endParaRPr sz="1900" b="1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900" b="1">
                <a:solidFill>
                  <a:srgbClr val="FFFFFF"/>
                </a:solidFill>
              </a:rPr>
              <a:t> An assessment should be conducted of the present state of understanding and the growth for each leader to move closer to a conscious understanding of racial biases to change behaviors and the processes of making institutional decisions.</a:t>
            </a:r>
            <a:r>
              <a:rPr lang="en" b="1">
                <a:solidFill>
                  <a:srgbClr val="FFFFFF"/>
                </a:solidFill>
              </a:rPr>
              <a:t> 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18" name="Google Shape;218;p36"/>
          <p:cNvSpPr txBox="1"/>
          <p:nvPr/>
        </p:nvSpPr>
        <p:spPr>
          <a:xfrm flipH="1">
            <a:off x="4730100" y="4523250"/>
            <a:ext cx="42258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Race and Pedagogy Journal, vol. 4, no. 3 (2020)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Call to Action-Leadership</a:t>
            </a:r>
            <a:endParaRPr/>
          </a:p>
        </p:txBody>
      </p:sp>
      <p:sp>
        <p:nvSpPr>
          <p:cNvPr id="224" name="Google Shape;224;p37"/>
          <p:cNvSpPr txBox="1">
            <a:spLocks noGrp="1"/>
          </p:cNvSpPr>
          <p:nvPr>
            <p:ph type="body" idx="1"/>
          </p:nvPr>
        </p:nvSpPr>
        <p:spPr>
          <a:xfrm>
            <a:off x="0" y="1017725"/>
            <a:ext cx="4653000" cy="4046100"/>
          </a:xfrm>
          <a:prstGeom prst="rect">
            <a:avLst/>
          </a:prstGeom>
          <a:solidFill>
            <a:srgbClr val="E0666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Grossmont~Anti-racism</a:t>
            </a:r>
            <a:r>
              <a:rPr lang="en" sz="2800">
                <a:solidFill>
                  <a:schemeClr val="dk1"/>
                </a:solidFill>
              </a:rPr>
              <a:t> </a:t>
            </a:r>
            <a:r>
              <a:rPr lang="en" sz="2600">
                <a:solidFill>
                  <a:srgbClr val="FFFFFF"/>
                </a:solidFill>
              </a:rPr>
              <a:t>Task Force </a:t>
            </a:r>
            <a:endParaRPr sz="26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</a:rPr>
              <a:t>Goals and objectives are to address the following: </a:t>
            </a:r>
            <a:endParaRPr sz="2600">
              <a:solidFill>
                <a:srgbClr val="FFFFFF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●"/>
            </a:pPr>
            <a:r>
              <a:rPr lang="en" sz="2600">
                <a:solidFill>
                  <a:srgbClr val="FFFFFF"/>
                </a:solidFill>
              </a:rPr>
              <a:t>Culture-Antiracism Campus Climate</a:t>
            </a:r>
            <a:endParaRPr sz="2600">
              <a:solidFill>
                <a:srgbClr val="FFFFFF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●"/>
            </a:pPr>
            <a:r>
              <a:rPr lang="en" sz="2600">
                <a:solidFill>
                  <a:srgbClr val="FFFFFF"/>
                </a:solidFill>
              </a:rPr>
              <a:t>Curriculum</a:t>
            </a:r>
            <a:endParaRPr sz="2600">
              <a:solidFill>
                <a:srgbClr val="FFFFFF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●"/>
            </a:pPr>
            <a:r>
              <a:rPr lang="en" sz="2600">
                <a:solidFill>
                  <a:srgbClr val="FFFFFF"/>
                </a:solidFill>
              </a:rPr>
              <a:t>Professional Development</a:t>
            </a:r>
            <a:endParaRPr sz="2600">
              <a:solidFill>
                <a:srgbClr val="FFFFFF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●"/>
            </a:pPr>
            <a:r>
              <a:rPr lang="en" sz="2600">
                <a:solidFill>
                  <a:srgbClr val="FFFFFF"/>
                </a:solidFill>
              </a:rPr>
              <a:t>Human Resources: Review Hiring Practices</a:t>
            </a:r>
            <a:endParaRPr sz="26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5" name="Google Shape;22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3000" y="1017725"/>
            <a:ext cx="4491000" cy="40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>
            <a:spLocks noGrp="1"/>
          </p:cNvSpPr>
          <p:nvPr>
            <p:ph type="title"/>
          </p:nvPr>
        </p:nvSpPr>
        <p:spPr>
          <a:xfrm>
            <a:off x="0" y="92800"/>
            <a:ext cx="4321500" cy="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Behind the Institution</a:t>
            </a:r>
            <a:endParaRPr/>
          </a:p>
        </p:txBody>
      </p:sp>
      <p:pic>
        <p:nvPicPr>
          <p:cNvPr id="231" name="Google Shape;23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23050"/>
            <a:ext cx="9144000" cy="445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1" descr="Directed by Sara Lacombe&#10;EP &quot;I JUST WANNA LIVE&quot; out now: https://keedron.lnk.to/IJWL&#10;&#10;Follow Keedron:&#10;https://instagram.com/keedronbryant/&#10;https://twitter.com/keedronbryant/&#10;https://facebook.com/keedronbryant/&#10;https://www.keedronbryant.com&#10;&#10;#KeedronBryant #IJustWannaLive #BlackLivesMatter&#10;&#10;&#10;I JUST WANNA LIVE LIRICS&#10;&#10;Verse:&#10;I’m a young black Man&#10;Doing all that I can&#10;To stand&#10;O but when I look around&#10;And I see what’s being done to my kind&#10;Everyday&#10;I’m being hunted as prey&#10;My people don’t want no trouble&#10;We’ve had enough struggle&#10;&#10;Hook:&#10;I just wanna live&#10;God protect me&#10;I just wanna live&#10;I just wanna live&#10;&#10;Verse:&#10;So many thoughts in my head&#10;Will I live or will I end up dead&#10;Its an unequal seguel&#10;No matter where I be&#10;Theres no place safe me&#10;Im not asking for too much&#10;Lord please help us&#10;&#10;Hook:&#10;I just wanna live&#10;God protect me&#10;I just wanna live&#10;God protect me&#10;This is my Battle Cry! &#10;&#10;Bridge . . . &#10;&#10;Hook:&#10;I just wanna live&#10;God protect me&#10;I just wanna live&#10;I just wanna live" title="Keedron Bryant - I JUST WANNA LIVE (Official Music Video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6275"/>
            <a:ext cx="9144000" cy="507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0900"/>
            <a:ext cx="6010375" cy="49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9"/>
          <p:cNvSpPr txBox="1"/>
          <p:nvPr/>
        </p:nvSpPr>
        <p:spPr>
          <a:xfrm>
            <a:off x="6068175" y="127150"/>
            <a:ext cx="2901300" cy="3236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What legacy would you like to leave? 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>
            <a:spLocks noGrp="1"/>
          </p:cNvSpPr>
          <p:nvPr>
            <p:ph type="title"/>
          </p:nvPr>
        </p:nvSpPr>
        <p:spPr>
          <a:xfrm>
            <a:off x="2171700" y="302550"/>
            <a:ext cx="6833400" cy="1264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What should you review at your college/district? </a:t>
            </a:r>
            <a:endParaRPr sz="3500">
              <a:solidFill>
                <a:srgbClr val="F3F3F3"/>
              </a:solidFill>
            </a:endParaRPr>
          </a:p>
        </p:txBody>
      </p:sp>
      <p:sp>
        <p:nvSpPr>
          <p:cNvPr id="244" name="Google Shape;244;p40"/>
          <p:cNvSpPr txBox="1">
            <a:spLocks noGrp="1"/>
          </p:cNvSpPr>
          <p:nvPr>
            <p:ph type="body" idx="1"/>
          </p:nvPr>
        </p:nvSpPr>
        <p:spPr>
          <a:xfrm>
            <a:off x="2132727" y="2090200"/>
            <a:ext cx="6385500" cy="2676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Policy &amp; Procedures 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Regulations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Practices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Mission-Vision-Values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Committee Charges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Curriculum, Pedagogy/Andragogy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245" name="Google Shape;245;p40"/>
          <p:cNvSpPr txBox="1">
            <a:spLocks noGrp="1"/>
          </p:cNvSpPr>
          <p:nvPr>
            <p:ph type="sldNum" idx="12"/>
          </p:nvPr>
        </p:nvSpPr>
        <p:spPr>
          <a:xfrm>
            <a:off x="7828671" y="4767263"/>
            <a:ext cx="686700" cy="273900"/>
          </a:xfrm>
          <a:prstGeom prst="rect">
            <a:avLst/>
          </a:prstGeom>
        </p:spPr>
        <p:txBody>
          <a:bodyPr spcFirstLastPara="1" wrap="square" lIns="68575" tIns="34275" rIns="0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>
            <a:spLocks noGrp="1"/>
          </p:cNvSpPr>
          <p:nvPr>
            <p:ph type="title"/>
          </p:nvPr>
        </p:nvSpPr>
        <p:spPr>
          <a:xfrm>
            <a:off x="2318875" y="302550"/>
            <a:ext cx="6196500" cy="1098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What are your thoughts now?</a:t>
            </a:r>
            <a:endParaRPr sz="280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What’s Next?</a:t>
            </a:r>
            <a:endParaRPr sz="3500">
              <a:solidFill>
                <a:srgbClr val="F3F3F3"/>
              </a:solidFill>
            </a:endParaRPr>
          </a:p>
        </p:txBody>
      </p:sp>
      <p:sp>
        <p:nvSpPr>
          <p:cNvPr id="252" name="Google Shape;252;p41"/>
          <p:cNvSpPr txBox="1">
            <a:spLocks noGrp="1"/>
          </p:cNvSpPr>
          <p:nvPr>
            <p:ph type="body" idx="1"/>
          </p:nvPr>
        </p:nvSpPr>
        <p:spPr>
          <a:xfrm>
            <a:off x="625608" y="2090207"/>
            <a:ext cx="7892700" cy="2676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Link to Journal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https://docs.google.com/document/d/1AkMtLIVZKMy9eGppR2mhhHsntdNNOtTAaU5uBTPzP3w/edit?usp=sharing</a:t>
            </a:r>
            <a:endParaRPr/>
          </a:p>
        </p:txBody>
      </p:sp>
      <p:sp>
        <p:nvSpPr>
          <p:cNvPr id="253" name="Google Shape;253;p41"/>
          <p:cNvSpPr txBox="1">
            <a:spLocks noGrp="1"/>
          </p:cNvSpPr>
          <p:nvPr>
            <p:ph type="sldNum" idx="12"/>
          </p:nvPr>
        </p:nvSpPr>
        <p:spPr>
          <a:xfrm>
            <a:off x="7828671" y="4767263"/>
            <a:ext cx="686700" cy="273900"/>
          </a:xfrm>
          <a:prstGeom prst="rect">
            <a:avLst/>
          </a:prstGeom>
        </p:spPr>
        <p:txBody>
          <a:bodyPr spcFirstLastPara="1" wrap="square" lIns="68575" tIns="34275" rIns="0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2"/>
          <p:cNvSpPr txBox="1">
            <a:spLocks noGrp="1"/>
          </p:cNvSpPr>
          <p:nvPr>
            <p:ph type="title"/>
          </p:nvPr>
        </p:nvSpPr>
        <p:spPr>
          <a:xfrm>
            <a:off x="2171700" y="302559"/>
            <a:ext cx="6343500" cy="1264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Thank you &amp; Questions</a:t>
            </a:r>
            <a:endParaRPr sz="3500"/>
          </a:p>
        </p:txBody>
      </p:sp>
      <p:sp>
        <p:nvSpPr>
          <p:cNvPr id="260" name="Google Shape;260;p42"/>
          <p:cNvSpPr txBox="1">
            <a:spLocks noGrp="1"/>
          </p:cNvSpPr>
          <p:nvPr>
            <p:ph type="body" idx="1"/>
          </p:nvPr>
        </p:nvSpPr>
        <p:spPr>
          <a:xfrm>
            <a:off x="625608" y="2090207"/>
            <a:ext cx="7892700" cy="2676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600"/>
              <a:t>info@asccc.org</a:t>
            </a:r>
            <a:endParaRPr sz="2600"/>
          </a:p>
        </p:txBody>
      </p:sp>
      <p:sp>
        <p:nvSpPr>
          <p:cNvPr id="261" name="Google Shape;261;p42"/>
          <p:cNvSpPr txBox="1">
            <a:spLocks noGrp="1"/>
          </p:cNvSpPr>
          <p:nvPr>
            <p:ph type="sldNum" idx="12"/>
          </p:nvPr>
        </p:nvSpPr>
        <p:spPr>
          <a:xfrm>
            <a:off x="7828671" y="4767263"/>
            <a:ext cx="686700" cy="273900"/>
          </a:xfrm>
          <a:prstGeom prst="rect">
            <a:avLst/>
          </a:prstGeom>
        </p:spPr>
        <p:txBody>
          <a:bodyPr spcFirstLastPara="1" wrap="square" lIns="68575" tIns="34275" rIns="0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3"/>
          <p:cNvSpPr txBox="1">
            <a:spLocks noGrp="1"/>
          </p:cNvSpPr>
          <p:nvPr>
            <p:ph type="title"/>
          </p:nvPr>
        </p:nvSpPr>
        <p:spPr>
          <a:xfrm>
            <a:off x="2171700" y="302559"/>
            <a:ext cx="6343500" cy="1264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 sz="3500">
              <a:solidFill>
                <a:srgbClr val="F3F3F3"/>
              </a:solidFill>
            </a:endParaRPr>
          </a:p>
        </p:txBody>
      </p:sp>
      <p:sp>
        <p:nvSpPr>
          <p:cNvPr id="268" name="Google Shape;268;p43"/>
          <p:cNvSpPr txBox="1">
            <a:spLocks noGrp="1"/>
          </p:cNvSpPr>
          <p:nvPr>
            <p:ph type="body" idx="1"/>
          </p:nvPr>
        </p:nvSpPr>
        <p:spPr>
          <a:xfrm>
            <a:off x="370700" y="1816600"/>
            <a:ext cx="8425800" cy="2950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D'Andrea, M., &amp; Daniels, J. (2003, February). </a:t>
            </a:r>
            <a:r>
              <a:rPr lang="en" sz="1200" b="1">
                <a:solidFill>
                  <a:srgbClr val="000000"/>
                </a:solidFill>
              </a:rPr>
              <a:t>White supremacy, racism, and multicultural competence</a:t>
            </a:r>
            <a:r>
              <a:rPr lang="en" sz="1200">
                <a:solidFill>
                  <a:srgbClr val="000000"/>
                </a:solidFill>
              </a:rPr>
              <a:t>. Counseling Today, 45, 26/28. </a:t>
            </a:r>
            <a:br>
              <a:rPr lang="en" sz="1200">
                <a:solidFill>
                  <a:srgbClr val="000000"/>
                </a:solidFill>
              </a:rPr>
            </a:b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  <a:highlight>
                  <a:schemeClr val="lt1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Harper</a:t>
            </a:r>
            <a:r>
              <a:rPr lang="en" sz="1200">
                <a:solidFill>
                  <a:srgbClr val="000000"/>
                </a:solidFill>
                <a:highlight>
                  <a:schemeClr val="lt1"/>
                </a:highlight>
              </a:rPr>
              <a:t>, </a:t>
            </a:r>
            <a:r>
              <a:rPr lang="en" sz="1200">
                <a:solidFill>
                  <a:srgbClr val="000000"/>
                </a:solidFill>
                <a:highlight>
                  <a:schemeClr val="lt1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Shaun R.</a:t>
            </a:r>
            <a:r>
              <a:rPr lang="en" sz="1200">
                <a:solidFill>
                  <a:srgbClr val="000000"/>
                </a:solidFill>
                <a:highlight>
                  <a:schemeClr val="lt1"/>
                </a:highlight>
              </a:rPr>
              <a:t>, </a:t>
            </a:r>
            <a:r>
              <a:rPr lang="en" sz="1200">
                <a:solidFill>
                  <a:srgbClr val="000000"/>
                </a:solidFill>
                <a:highlight>
                  <a:schemeClr val="lt1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Davis</a:t>
            </a:r>
            <a:r>
              <a:rPr lang="en" sz="1200">
                <a:solidFill>
                  <a:srgbClr val="000000"/>
                </a:solidFill>
                <a:highlight>
                  <a:schemeClr val="lt1"/>
                </a:highlight>
              </a:rPr>
              <a:t>,</a:t>
            </a:r>
            <a:r>
              <a:rPr lang="en" sz="1200">
                <a:solidFill>
                  <a:srgbClr val="000000"/>
                </a:solidFill>
                <a:highlight>
                  <a:schemeClr val="lt1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Ryan J., &amp; </a:t>
            </a:r>
            <a:r>
              <a:rPr lang="en" sz="1200">
                <a:solidFill>
                  <a:srgbClr val="000000"/>
                </a:solidFill>
                <a:highlight>
                  <a:schemeClr val="lt1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Hurtado, Sylvia (2010) </a:t>
            </a:r>
            <a:r>
              <a:rPr lang="en" sz="1200" b="1">
                <a:solidFill>
                  <a:srgbClr val="000000"/>
                </a:solidFill>
                <a:highlight>
                  <a:schemeClr val="lt1"/>
                </a:highlight>
              </a:rPr>
              <a:t>Racial and Ethnic Diversity in Higher Education</a:t>
            </a:r>
            <a:r>
              <a:rPr lang="en" sz="1200">
                <a:solidFill>
                  <a:srgbClr val="000000"/>
                </a:solidFill>
                <a:highlight>
                  <a:schemeClr val="lt1"/>
                </a:highlight>
              </a:rPr>
              <a:t>. Pearson Learning Solutions.</a:t>
            </a:r>
            <a:br>
              <a:rPr lang="en" sz="1200">
                <a:solidFill>
                  <a:srgbClr val="000000"/>
                </a:solidFill>
                <a:highlight>
                  <a:schemeClr val="lt1"/>
                </a:highlight>
              </a:rPr>
            </a:br>
            <a:endParaRPr sz="12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</a:rPr>
              <a:t>Jones, J. M., &amp; Carter, R. T. (1996). </a:t>
            </a:r>
            <a:r>
              <a:rPr lang="en" sz="1200" i="1">
                <a:solidFill>
                  <a:srgbClr val="000000"/>
                </a:solidFill>
                <a:highlight>
                  <a:srgbClr val="FFFFFF"/>
                </a:highlight>
              </a:rPr>
              <a:t>Racism and White racial identity: Merging realities.</a:t>
            </a:r>
            <a:r>
              <a:rPr lang="en" sz="1200" b="1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</a:rPr>
              <a:t>In B. P. Bowser &amp; R. G. Hunt (Eds.),</a:t>
            </a:r>
            <a:r>
              <a:rPr lang="en" sz="1200" b="1">
                <a:solidFill>
                  <a:srgbClr val="000000"/>
                </a:solidFill>
                <a:highlight>
                  <a:srgbClr val="FFFFFF"/>
                </a:highlight>
              </a:rPr>
              <a:t> Impacts of racism on White Americans</a:t>
            </a: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</a:rPr>
              <a:t> (p. 1–23). Sage Publications, Inc.</a:t>
            </a:r>
            <a:br>
              <a:rPr lang="en" sz="1200">
                <a:solidFill>
                  <a:srgbClr val="000000"/>
                </a:solidFill>
                <a:highlight>
                  <a:srgbClr val="FFFFFF"/>
                </a:highlight>
              </a:rPr>
            </a:b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Kendi, Ibram X. (2019) </a:t>
            </a:r>
            <a:r>
              <a:rPr lang="en" sz="1200" b="1">
                <a:solidFill>
                  <a:srgbClr val="000000"/>
                </a:solidFill>
              </a:rPr>
              <a:t>How to be an anti-racist.</a:t>
            </a:r>
            <a:r>
              <a:rPr lang="en" sz="1200">
                <a:solidFill>
                  <a:srgbClr val="000000"/>
                </a:solidFill>
              </a:rPr>
              <a:t> Penguin Random House. </a:t>
            </a:r>
            <a:br>
              <a:rPr lang="en" sz="1200" b="1">
                <a:solidFill>
                  <a:srgbClr val="000000"/>
                </a:solidFill>
              </a:rPr>
            </a:br>
            <a:endParaRPr sz="1200" b="1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Sue, D. W. (2006). </a:t>
            </a:r>
            <a:r>
              <a:rPr lang="en" sz="1200" i="1">
                <a:solidFill>
                  <a:srgbClr val="000000"/>
                </a:solidFill>
              </a:rPr>
              <a:t>The invisible Whiteness of being: Whiteness, White superiority, White privilege, and racism</a:t>
            </a:r>
            <a:r>
              <a:rPr lang="en" sz="1200">
                <a:solidFill>
                  <a:srgbClr val="000000"/>
                </a:solidFill>
              </a:rPr>
              <a:t>. In M. G. Constantine &amp; D. W. Sue (Eds.), </a:t>
            </a:r>
            <a:r>
              <a:rPr lang="en" sz="1200" b="1">
                <a:solidFill>
                  <a:srgbClr val="000000"/>
                </a:solidFill>
              </a:rPr>
              <a:t>Addressing racism: Facilitating cultural competence in mental health and educational settings</a:t>
            </a:r>
            <a:r>
              <a:rPr lang="en" sz="1200">
                <a:solidFill>
                  <a:srgbClr val="000000"/>
                </a:solidFill>
              </a:rPr>
              <a:t> (pp. 15-32). Hoboken, NJ: John Wiley &amp; Sons.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269" name="Google Shape;269;p43"/>
          <p:cNvSpPr txBox="1">
            <a:spLocks noGrp="1"/>
          </p:cNvSpPr>
          <p:nvPr>
            <p:ph type="sldNum" idx="12"/>
          </p:nvPr>
        </p:nvSpPr>
        <p:spPr>
          <a:xfrm>
            <a:off x="7828671" y="4767263"/>
            <a:ext cx="686700" cy="273900"/>
          </a:xfrm>
          <a:prstGeom prst="rect">
            <a:avLst/>
          </a:prstGeom>
        </p:spPr>
        <p:txBody>
          <a:bodyPr spcFirstLastPara="1" wrap="square" lIns="68575" tIns="34275" rIns="0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2171700" y="302559"/>
            <a:ext cx="6343500" cy="1264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Poll-Please answer in Pathable</a:t>
            </a:r>
            <a:endParaRPr sz="3500"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625608" y="2090207"/>
            <a:ext cx="7892700" cy="2676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What is your comfort level talking about racism?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UcPeriod"/>
            </a:pPr>
            <a:r>
              <a:rPr lang="en">
                <a:solidFill>
                  <a:srgbClr val="000000"/>
                </a:solidFill>
              </a:rPr>
              <a:t>Extremely comfortable</a:t>
            </a:r>
            <a:br>
              <a:rPr lang="en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UcPeriod"/>
            </a:pPr>
            <a:r>
              <a:rPr lang="en">
                <a:solidFill>
                  <a:srgbClr val="000000"/>
                </a:solidFill>
              </a:rPr>
              <a:t>Moderately comfortable</a:t>
            </a:r>
            <a:br>
              <a:rPr lang="en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UcPeriod"/>
            </a:pPr>
            <a:r>
              <a:rPr lang="en">
                <a:solidFill>
                  <a:srgbClr val="000000"/>
                </a:solidFill>
              </a:rPr>
              <a:t>Not at all comfortable</a:t>
            </a:r>
            <a:endParaRPr sz="2600">
              <a:solidFill>
                <a:srgbClr val="000000"/>
              </a:solidFill>
            </a:endParaRPr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7828671" y="4767263"/>
            <a:ext cx="686700" cy="273900"/>
          </a:xfrm>
          <a:prstGeom prst="rect">
            <a:avLst/>
          </a:prstGeom>
        </p:spPr>
        <p:txBody>
          <a:bodyPr spcFirstLastPara="1" wrap="square" lIns="68575" tIns="34275" rIns="0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2171700" y="302559"/>
            <a:ext cx="6343500" cy="1264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Overview of racism and antiracism</a:t>
            </a:r>
            <a:endParaRPr sz="3500">
              <a:solidFill>
                <a:srgbClr val="F3F3F3"/>
              </a:solidFill>
            </a:endParaRPr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622500" y="1767775"/>
            <a:ext cx="7892700" cy="2906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Ibram X. Kendi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b="1">
                <a:solidFill>
                  <a:srgbClr val="000000"/>
                </a:solidFill>
              </a:rPr>
              <a:t>How to be Antiracist</a:t>
            </a:r>
            <a:r>
              <a:rPr lang="en">
                <a:solidFill>
                  <a:srgbClr val="000000"/>
                </a:solidFill>
              </a:rPr>
              <a:t> (2019)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Racism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000000"/>
                </a:solidFill>
              </a:rPr>
              <a:t>A marriage of racist policies and racist ideas that produces and normalizes racial inequities</a:t>
            </a:r>
            <a:endParaRPr sz="14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Antiracism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000000"/>
                </a:solidFill>
              </a:rPr>
              <a:t>A marriage of antiracist policies and antiracist ideas that lead to racial equity</a:t>
            </a:r>
            <a:endParaRPr sz="14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There is no such thing as nonracist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000000"/>
                </a:solidFill>
              </a:rPr>
              <a:t>Only racist and antiracist</a:t>
            </a:r>
            <a:endParaRPr sz="2600">
              <a:solidFill>
                <a:srgbClr val="000000"/>
              </a:solidFill>
            </a:endParaRPr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7828671" y="4767263"/>
            <a:ext cx="686700" cy="273900"/>
          </a:xfrm>
          <a:prstGeom prst="rect">
            <a:avLst/>
          </a:prstGeom>
        </p:spPr>
        <p:txBody>
          <a:bodyPr spcFirstLastPara="1" wrap="square" lIns="68575" tIns="34275" rIns="0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2171700" y="302559"/>
            <a:ext cx="6343500" cy="1264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Racism and Antiracism in Institutions</a:t>
            </a:r>
            <a:r>
              <a:rPr lang="en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500">
              <a:solidFill>
                <a:srgbClr val="F3F3F3"/>
              </a:solidFill>
            </a:endParaRPr>
          </a:p>
        </p:txBody>
      </p:sp>
      <p:sp>
        <p:nvSpPr>
          <p:cNvPr id="127" name="Google Shape;127;p24"/>
          <p:cNvSpPr txBox="1">
            <a:spLocks noGrp="1"/>
          </p:cNvSpPr>
          <p:nvPr>
            <p:ph type="body" idx="1"/>
          </p:nvPr>
        </p:nvSpPr>
        <p:spPr>
          <a:xfrm>
            <a:off x="622500" y="1767775"/>
            <a:ext cx="7892700" cy="2906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Racist policy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000000"/>
                </a:solidFill>
              </a:rPr>
              <a:t>Any organizational practice that produces or systains racial inequality between racial groups</a:t>
            </a:r>
            <a:endParaRPr sz="14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Antiracist policy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000000"/>
                </a:solidFill>
              </a:rPr>
              <a:t>Any organizational practice that produces or sustains racial equity between groups</a:t>
            </a:r>
            <a:endParaRPr sz="14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There is no such thing as a non-racist or race neutral policy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000000"/>
                </a:solidFill>
              </a:rPr>
              <a:t>Very policy is producing/sustaining racial equity or inequity</a:t>
            </a:r>
            <a:endParaRPr sz="14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Micro and macro levels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000000"/>
                </a:solidFill>
              </a:rPr>
              <a:t>Personal and institutional</a:t>
            </a:r>
            <a:endParaRPr sz="1400">
              <a:solidFill>
                <a:srgbClr val="000000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000000"/>
                </a:solidFill>
              </a:rPr>
              <a:t>Most effective in combination with one another</a:t>
            </a:r>
            <a:endParaRPr sz="2600">
              <a:solidFill>
                <a:srgbClr val="000000"/>
              </a:solidFill>
            </a:endParaRPr>
          </a:p>
        </p:txBody>
      </p:sp>
      <p:sp>
        <p:nvSpPr>
          <p:cNvPr id="128" name="Google Shape;128;p24"/>
          <p:cNvSpPr txBox="1">
            <a:spLocks noGrp="1"/>
          </p:cNvSpPr>
          <p:nvPr>
            <p:ph type="sldNum" idx="12"/>
          </p:nvPr>
        </p:nvSpPr>
        <p:spPr>
          <a:xfrm>
            <a:off x="7828671" y="4767263"/>
            <a:ext cx="686700" cy="273900"/>
          </a:xfrm>
          <a:prstGeom prst="rect">
            <a:avLst/>
          </a:prstGeom>
        </p:spPr>
        <p:txBody>
          <a:bodyPr spcFirstLastPara="1" wrap="square" lIns="68575" tIns="34275" rIns="0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2171700" y="302556"/>
            <a:ext cx="6343500" cy="393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Becoming an Antiracist</a:t>
            </a:r>
            <a:endParaRPr sz="3500">
              <a:solidFill>
                <a:srgbClr val="F3F3F3"/>
              </a:solidFill>
            </a:endParaRPr>
          </a:p>
        </p:txBody>
      </p:sp>
      <p:sp>
        <p:nvSpPr>
          <p:cNvPr id="135" name="Google Shape;135;p25"/>
          <p:cNvSpPr txBox="1">
            <a:spLocks noGrp="1"/>
          </p:cNvSpPr>
          <p:nvPr>
            <p:ph type="sldNum" idx="12"/>
          </p:nvPr>
        </p:nvSpPr>
        <p:spPr>
          <a:xfrm>
            <a:off x="7828671" y="4767263"/>
            <a:ext cx="686700" cy="273900"/>
          </a:xfrm>
          <a:prstGeom prst="rect">
            <a:avLst/>
          </a:prstGeom>
        </p:spPr>
        <p:txBody>
          <a:bodyPr spcFirstLastPara="1" wrap="square" lIns="68575" tIns="34275" rIns="0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4675" y="791975"/>
            <a:ext cx="4645125" cy="39753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5"/>
          <p:cNvSpPr txBox="1"/>
          <p:nvPr/>
        </p:nvSpPr>
        <p:spPr>
          <a:xfrm>
            <a:off x="1053075" y="4773875"/>
            <a:ext cx="7240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1200" i="1">
                <a:solidFill>
                  <a:srgbClr val="4A4A4A"/>
                </a:solidFill>
              </a:rPr>
              <a:t>Source: https://www.irondequoitlibrary.org/anti-racism-resource-page/</a:t>
            </a:r>
            <a:endParaRPr sz="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2171700" y="302559"/>
            <a:ext cx="6343500" cy="1264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Becoming an Antiracist Institution</a:t>
            </a:r>
            <a:r>
              <a:rPr lang="en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500">
              <a:solidFill>
                <a:srgbClr val="F3F3F3"/>
              </a:solidFill>
            </a:endParaRPr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1615525" y="1908825"/>
            <a:ext cx="6852600" cy="2906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000000"/>
                </a:solidFill>
              </a:rPr>
              <a:t>Fear Zone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Denying racism is a problem in our institution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Avoid hard questions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Strive to be comfortable</a:t>
            </a:r>
            <a:endParaRPr sz="13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000000"/>
                </a:solidFill>
              </a:rPr>
              <a:t>Learning Zone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Recognizing racism as a present &amp; current problems in our institution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Sek out uncomfortable questions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Educate ourselves and race and structural racism</a:t>
            </a:r>
            <a:endParaRPr sz="1300">
              <a:solidFill>
                <a:srgbClr val="000000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Recognize implicit biases &amp; knowledge gaps</a:t>
            </a:r>
            <a:endParaRPr sz="1300">
              <a:solidFill>
                <a:srgbClr val="000000"/>
              </a:solidFill>
            </a:endParaRPr>
          </a:p>
        </p:txBody>
      </p:sp>
      <p:sp>
        <p:nvSpPr>
          <p:cNvPr id="145" name="Google Shape;145;p26"/>
          <p:cNvSpPr txBox="1">
            <a:spLocks noGrp="1"/>
          </p:cNvSpPr>
          <p:nvPr>
            <p:ph type="sldNum" idx="12"/>
          </p:nvPr>
        </p:nvSpPr>
        <p:spPr>
          <a:xfrm>
            <a:off x="7828671" y="4767263"/>
            <a:ext cx="686700" cy="273900"/>
          </a:xfrm>
          <a:prstGeom prst="rect">
            <a:avLst/>
          </a:prstGeom>
        </p:spPr>
        <p:txBody>
          <a:bodyPr spcFirstLastPara="1" wrap="square" lIns="68575" tIns="34275" rIns="0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2171700" y="302559"/>
            <a:ext cx="6343500" cy="1264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Becoming an Antiracist Institution</a:t>
            </a:r>
            <a:r>
              <a:rPr lang="en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500">
              <a:solidFill>
                <a:srgbClr val="F3F3F3"/>
              </a:solidFill>
            </a:endParaRPr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797475" y="1908825"/>
            <a:ext cx="8049000" cy="2906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Growth Zone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Promote &amp; enact policies &amp; leaders that are explicitly antiracist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Sit with our discomfort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Speak out when we see racism in action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Educate our peers about how racism harms our profession, students and institution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Do not allow mistakes to deter us from bing and doing better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Yield positions of power to marginalized groups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Adopt an intersectional approach to address the complexity of students lived experiences</a:t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53" name="Google Shape;153;p27"/>
          <p:cNvSpPr txBox="1">
            <a:spLocks noGrp="1"/>
          </p:cNvSpPr>
          <p:nvPr>
            <p:ph type="sldNum" idx="12"/>
          </p:nvPr>
        </p:nvSpPr>
        <p:spPr>
          <a:xfrm>
            <a:off x="7828671" y="4767263"/>
            <a:ext cx="686700" cy="273900"/>
          </a:xfrm>
          <a:prstGeom prst="rect">
            <a:avLst/>
          </a:prstGeom>
        </p:spPr>
        <p:txBody>
          <a:bodyPr spcFirstLastPara="1" wrap="square" lIns="68575" tIns="34275" rIns="0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2171700" y="302559"/>
            <a:ext cx="6343500" cy="1264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Poll-Please answer in Pathable</a:t>
            </a:r>
            <a:endParaRPr sz="3500"/>
          </a:p>
        </p:txBody>
      </p:sp>
      <p:sp>
        <p:nvSpPr>
          <p:cNvPr id="160" name="Google Shape;160;p28"/>
          <p:cNvSpPr txBox="1">
            <a:spLocks noGrp="1"/>
          </p:cNvSpPr>
          <p:nvPr>
            <p:ph type="body" idx="1"/>
          </p:nvPr>
        </p:nvSpPr>
        <p:spPr>
          <a:xfrm>
            <a:off x="699908" y="2090382"/>
            <a:ext cx="7892700" cy="2676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Becoming Anti-racist, where is your college/district?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UcPeriod"/>
            </a:pPr>
            <a:r>
              <a:rPr lang="en">
                <a:solidFill>
                  <a:srgbClr val="000000"/>
                </a:solidFill>
              </a:rPr>
              <a:t>Fear Zone</a:t>
            </a:r>
            <a:br>
              <a:rPr lang="en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UcPeriod"/>
            </a:pPr>
            <a:r>
              <a:rPr lang="en">
                <a:solidFill>
                  <a:srgbClr val="000000"/>
                </a:solidFill>
              </a:rPr>
              <a:t>Learning Zone</a:t>
            </a:r>
            <a:br>
              <a:rPr lang="en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lphaUcPeriod"/>
            </a:pPr>
            <a:r>
              <a:rPr lang="en">
                <a:solidFill>
                  <a:srgbClr val="000000"/>
                </a:solidFill>
              </a:rPr>
              <a:t>Growth Zone</a:t>
            </a:r>
            <a:endParaRPr sz="2600">
              <a:solidFill>
                <a:srgbClr val="000000"/>
              </a:solidFill>
            </a:endParaRPr>
          </a:p>
        </p:txBody>
      </p:sp>
      <p:sp>
        <p:nvSpPr>
          <p:cNvPr id="161" name="Google Shape;161;p28"/>
          <p:cNvSpPr txBox="1">
            <a:spLocks noGrp="1"/>
          </p:cNvSpPr>
          <p:nvPr>
            <p:ph type="sldNum" idx="12"/>
          </p:nvPr>
        </p:nvSpPr>
        <p:spPr>
          <a:xfrm>
            <a:off x="7828671" y="4767263"/>
            <a:ext cx="686700" cy="273900"/>
          </a:xfrm>
          <a:prstGeom prst="rect">
            <a:avLst/>
          </a:prstGeom>
        </p:spPr>
        <p:txBody>
          <a:bodyPr spcFirstLastPara="1" wrap="square" lIns="68575" tIns="34275" rIns="0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CCC Curriculum Inst. 2020 Theme">
  <a:themeElements>
    <a:clrScheme name="ASCCC Plenary Fall 2020 2">
      <a:dk1>
        <a:srgbClr val="891146"/>
      </a:dk1>
      <a:lt1>
        <a:srgbClr val="FFFFFF"/>
      </a:lt1>
      <a:dk2>
        <a:srgbClr val="000000"/>
      </a:dk2>
      <a:lt2>
        <a:srgbClr val="FEF2D3"/>
      </a:lt2>
      <a:accent1>
        <a:srgbClr val="182354"/>
      </a:accent1>
      <a:accent2>
        <a:srgbClr val="3F6C0D"/>
      </a:accent2>
      <a:accent3>
        <a:srgbClr val="5A7FC3"/>
      </a:accent3>
      <a:accent4>
        <a:srgbClr val="FFF1DA"/>
      </a:accent4>
      <a:accent5>
        <a:srgbClr val="F17B48"/>
      </a:accent5>
      <a:accent6>
        <a:srgbClr val="1598C5"/>
      </a:accent6>
      <a:hlink>
        <a:srgbClr val="054590"/>
      </a:hlink>
      <a:folHlink>
        <a:srgbClr val="2E60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1126</Words>
  <Application>Microsoft Office PowerPoint</Application>
  <PresentationFormat>On-screen Show (16:9)</PresentationFormat>
  <Paragraphs>135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Palatino</vt:lpstr>
      <vt:lpstr>Arial</vt:lpstr>
      <vt:lpstr>Roboto</vt:lpstr>
      <vt:lpstr>Simple Light</vt:lpstr>
      <vt:lpstr>ASCCC Curriculum Inst. 2020 Theme</vt:lpstr>
      <vt:lpstr>Humanizing Online Teaching &amp; Learning: An Equity-Minded Approach</vt:lpstr>
      <vt:lpstr>PowerPoint Presentation</vt:lpstr>
      <vt:lpstr>Poll-Please answer in Pathable</vt:lpstr>
      <vt:lpstr>Overview of racism and antiracism</vt:lpstr>
      <vt:lpstr>Racism and Antiracism in Institutions </vt:lpstr>
      <vt:lpstr>Becoming an Antiracist</vt:lpstr>
      <vt:lpstr>Becoming an Antiracist Institution </vt:lpstr>
      <vt:lpstr>Becoming an Antiracist Institution </vt:lpstr>
      <vt:lpstr>Poll-Please answer in Pathable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Leadership</vt:lpstr>
      <vt:lpstr>A Call to Action-Leadership</vt:lpstr>
      <vt:lpstr>Behind the Institution</vt:lpstr>
      <vt:lpstr>PowerPoint Presentation</vt:lpstr>
      <vt:lpstr>What should you review at your college/district? </vt:lpstr>
      <vt:lpstr>What are your thoughts now? What’s Next?</vt:lpstr>
      <vt:lpstr>Thank you &amp; Questions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Humanizing Online Teaching &amp; Learning: An Equity-Minded Approach</dc:title>
  <dc:creator>Julie Oliver</dc:creator>
  <cp:lastModifiedBy>Julie Oliver</cp:lastModifiedBy>
  <cp:revision>1</cp:revision>
  <dcterms:modified xsi:type="dcterms:W3CDTF">2020-10-30T21:49:52Z</dcterms:modified>
</cp:coreProperties>
</file>