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3" r:id="rId1"/>
    <p:sldMasterId id="2147484015" r:id="rId2"/>
  </p:sldMasterIdLst>
  <p:notesMasterIdLst>
    <p:notesMasterId r:id="rId42"/>
  </p:notesMasterIdLst>
  <p:handoutMasterIdLst>
    <p:handoutMasterId r:id="rId43"/>
  </p:handoutMasterIdLst>
  <p:sldIdLst>
    <p:sldId id="455" r:id="rId3"/>
    <p:sldId id="456" r:id="rId4"/>
    <p:sldId id="478" r:id="rId5"/>
    <p:sldId id="472" r:id="rId6"/>
    <p:sldId id="531" r:id="rId7"/>
    <p:sldId id="532" r:id="rId8"/>
    <p:sldId id="261" r:id="rId9"/>
    <p:sldId id="262" r:id="rId10"/>
    <p:sldId id="263" r:id="rId11"/>
    <p:sldId id="533" r:id="rId12"/>
    <p:sldId id="265" r:id="rId13"/>
    <p:sldId id="511" r:id="rId14"/>
    <p:sldId id="266" r:id="rId15"/>
    <p:sldId id="510" r:id="rId16"/>
    <p:sldId id="268" r:id="rId17"/>
    <p:sldId id="269" r:id="rId18"/>
    <p:sldId id="270" r:id="rId19"/>
    <p:sldId id="271" r:id="rId20"/>
    <p:sldId id="272" r:id="rId21"/>
    <p:sldId id="273" r:id="rId22"/>
    <p:sldId id="516" r:id="rId23"/>
    <p:sldId id="282" r:id="rId24"/>
    <p:sldId id="275" r:id="rId25"/>
    <p:sldId id="276" r:id="rId26"/>
    <p:sldId id="277" r:id="rId27"/>
    <p:sldId id="278" r:id="rId28"/>
    <p:sldId id="279" r:id="rId29"/>
    <p:sldId id="280" r:id="rId30"/>
    <p:sldId id="281" r:id="rId31"/>
    <p:sldId id="283" r:id="rId32"/>
    <p:sldId id="525" r:id="rId33"/>
    <p:sldId id="260" r:id="rId34"/>
    <p:sldId id="527" r:id="rId35"/>
    <p:sldId id="528" r:id="rId36"/>
    <p:sldId id="259" r:id="rId37"/>
    <p:sldId id="518" r:id="rId38"/>
    <p:sldId id="264" r:id="rId39"/>
    <p:sldId id="530" r:id="rId40"/>
    <p:sldId id="457" r:id="rId41"/>
  </p:sldIdLst>
  <p:sldSz cx="12192000" cy="6858000"/>
  <p:notesSz cx="6858000" cy="92964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9" clrIdx="0">
    <p:extLst>
      <p:ext uri="{19B8F6BF-5375-455C-9EA6-DF929625EA0E}">
        <p15:presenceInfo xmlns:p15="http://schemas.microsoft.com/office/powerpoint/2012/main" userId="2ecd147967f785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00"/>
    <a:srgbClr val="FF3300"/>
    <a:srgbClr val="BFDADF"/>
    <a:srgbClr val="BBD9E3"/>
    <a:srgbClr val="9EC6CE"/>
    <a:srgbClr val="9FFFE1"/>
    <a:srgbClr val="9FFAFF"/>
    <a:srgbClr val="ACF2F0"/>
    <a:srgbClr val="89B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94689"/>
  </p:normalViewPr>
  <p:slideViewPr>
    <p:cSldViewPr>
      <p:cViewPr varScale="1">
        <p:scale>
          <a:sx n="88" d="100"/>
          <a:sy n="88" d="100"/>
        </p:scale>
        <p:origin x="504"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pPr>
              <a:defRPr/>
            </a:pPr>
            <a:fld id="{58E42B94-EBB5-4454-B1D6-21071F6F1F90}" type="datetimeFigureOut">
              <a:rPr lang="en-US"/>
              <a:pPr>
                <a:defRPr/>
              </a:pPr>
              <a:t>6/13/19</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pPr>
              <a:defRPr/>
            </a:pPr>
            <a:fld id="{5B849F5D-7A7C-4DEB-BE34-C053BAD0F100}" type="slidenum">
              <a:rPr lang="en-US"/>
              <a:pPr>
                <a:defRPr/>
              </a:pPr>
              <a:t>‹#›</a:t>
            </a:fld>
            <a:endParaRPr lang="en-US" dirty="0"/>
          </a:p>
        </p:txBody>
      </p:sp>
    </p:spTree>
    <p:extLst>
      <p:ext uri="{BB962C8B-B14F-4D97-AF65-F5344CB8AC3E}">
        <p14:creationId xmlns:p14="http://schemas.microsoft.com/office/powerpoint/2010/main" val="852358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pPr>
              <a:defRPr/>
            </a:pPr>
            <a:fld id="{D4F0C36B-7F54-408C-8AE3-EED48FA45C9A}" type="datetimeFigureOut">
              <a:rPr lang="en-US"/>
              <a:pPr>
                <a:defRPr/>
              </a:pPr>
              <a:t>6/13/19</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pPr>
              <a:defRPr/>
            </a:pPr>
            <a:fld id="{A86640BE-FF72-47B4-9CFC-6E93A1BCACE2}" type="slidenum">
              <a:rPr lang="en-US"/>
              <a:pPr>
                <a:defRPr/>
              </a:pPr>
              <a:t>‹#›</a:t>
            </a:fld>
            <a:endParaRPr lang="en-US" dirty="0"/>
          </a:p>
        </p:txBody>
      </p:sp>
    </p:spTree>
    <p:extLst>
      <p:ext uri="{BB962C8B-B14F-4D97-AF65-F5344CB8AC3E}">
        <p14:creationId xmlns:p14="http://schemas.microsoft.com/office/powerpoint/2010/main" val="1014470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9040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b43aca47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b43aca47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37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b43aca47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b43aca47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57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Allocations are changing to allow colleges to adjust</a:t>
            </a:r>
          </a:p>
        </p:txBody>
      </p:sp>
      <p:sp>
        <p:nvSpPr>
          <p:cNvPr id="4" name="Slide Number Placeholder 3"/>
          <p:cNvSpPr>
            <a:spLocks noGrp="1"/>
          </p:cNvSpPr>
          <p:nvPr>
            <p:ph type="sldNum" sz="quarter" idx="5"/>
          </p:nvPr>
        </p:nvSpPr>
        <p:spPr/>
        <p:txBody>
          <a:bodyPr/>
          <a:lstStyle/>
          <a:p>
            <a:fld id="{82C30568-8513-8240-B838-EF6D2CD343DD}" type="slidenum">
              <a:rPr lang="en-US" smtClean="0"/>
              <a:t>12</a:t>
            </a:fld>
            <a:endParaRPr lang="en-US" dirty="0"/>
          </a:p>
        </p:txBody>
      </p:sp>
    </p:spTree>
    <p:extLst>
      <p:ext uri="{BB962C8B-B14F-4D97-AF65-F5344CB8AC3E}">
        <p14:creationId xmlns:p14="http://schemas.microsoft.com/office/powerpoint/2010/main" val="132310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b43aca479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b43aca479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93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b43aca47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b43aca47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37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b43aca47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b43aca47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80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bd3a6a30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bd3a6a30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73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b43aca47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b43aca47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05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b43aca47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b43aca47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b43aca47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b43aca47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82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232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bd3a6a30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bd3a6a30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98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b43aca47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b43aca47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746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b43aca47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b43aca47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45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b43aca47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b43aca47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592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b43aca47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b43aca47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457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b43aca479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b43aca47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5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b43aca47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b43aca47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175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43aca479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b43aca47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454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bd3a6a3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bd3a6a3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63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other budget items that senates are responsible for such as clerical staff, equipment and supplies – not all colleges have this.</a:t>
            </a:r>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32</a:t>
            </a:fld>
            <a:endParaRPr lang="en-US" dirty="0"/>
          </a:p>
        </p:txBody>
      </p:sp>
    </p:spTree>
    <p:extLst>
      <p:ext uri="{BB962C8B-B14F-4D97-AF65-F5344CB8AC3E}">
        <p14:creationId xmlns:p14="http://schemas.microsoft.com/office/powerpoint/2010/main" val="15814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66896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academic senate leaders – documenting agreements is crucial</a:t>
            </a:r>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33</a:t>
            </a:fld>
            <a:endParaRPr lang="en-US" dirty="0"/>
          </a:p>
        </p:txBody>
      </p:sp>
    </p:spTree>
    <p:extLst>
      <p:ext uri="{BB962C8B-B14F-4D97-AF65-F5344CB8AC3E}">
        <p14:creationId xmlns:p14="http://schemas.microsoft.com/office/powerpoint/2010/main" val="1328352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Reassigned time, travel funds, professional development funds, supplies, funds to host events, and such</a:t>
            </a:r>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34</a:t>
            </a:fld>
            <a:endParaRPr lang="en-US" dirty="0"/>
          </a:p>
        </p:txBody>
      </p:sp>
    </p:spTree>
    <p:extLst>
      <p:ext uri="{BB962C8B-B14F-4D97-AF65-F5344CB8AC3E}">
        <p14:creationId xmlns:p14="http://schemas.microsoft.com/office/powerpoint/2010/main" val="409372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5.02 S19 - </a:t>
            </a:r>
            <a:r>
              <a:rPr lang="en-US" sz="1200" b="0" i="0" u="none" strike="noStrike" kern="1200" dirty="0">
                <a:solidFill>
                  <a:schemeClr val="tx1"/>
                </a:solidFill>
                <a:effectLst/>
                <a:latin typeface="+mn-lt"/>
                <a:ea typeface="+mn-ea"/>
                <a:cs typeface="+mn-cs"/>
              </a:rPr>
              <a:t>Resolved, That the Academic Senate for California Community Colleges urge local academic senates to ensure proper collegial consultation and transparency in developing guided pathways budget processes, including supporting comparability between </a:t>
            </a:r>
            <a:r>
              <a:rPr lang="en-US" sz="1200" b="0" i="0" u="none" strike="noStrike" kern="1200" dirty="0" err="1">
                <a:solidFill>
                  <a:schemeClr val="tx1"/>
                </a:solidFill>
                <a:effectLst/>
                <a:latin typeface="+mn-lt"/>
                <a:ea typeface="+mn-ea"/>
                <a:cs typeface="+mn-cs"/>
              </a:rPr>
              <a:t>collegesin</a:t>
            </a:r>
            <a:r>
              <a:rPr lang="en-US" sz="1200" b="0" i="0" u="none" strike="noStrike" kern="1200" dirty="0">
                <a:solidFill>
                  <a:schemeClr val="tx1"/>
                </a:solidFill>
                <a:effectLst/>
                <a:latin typeface="+mn-lt"/>
                <a:ea typeface="+mn-ea"/>
                <a:cs typeface="+mn-cs"/>
              </a:rPr>
              <a:t> multi-college districts;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5.03 S18 - Resolved, That the Academic Senate for California Community Colleges develop resources with guidance regarding assessing and monitoring sources of information relevant to the Student Centered Funding Formula and ensuring local budgeting processes respect academic integrity and academic expertise; and</a:t>
            </a:r>
          </a:p>
          <a:p>
            <a:r>
              <a:rPr lang="en-US" sz="1200" b="0" i="0" u="none" strike="noStrike" kern="1200" dirty="0">
                <a:solidFill>
                  <a:schemeClr val="tx1"/>
                </a:solidFill>
                <a:effectLst/>
                <a:latin typeface="+mn-lt"/>
                <a:ea typeface="+mn-ea"/>
                <a:cs typeface="+mn-cs"/>
              </a:rPr>
              <a:t>Resolved, That the Academic Senate for California Community Colleges update the paper </a:t>
            </a:r>
            <a:r>
              <a:rPr lang="en-US" sz="1200" b="0" i="1" u="none" strike="noStrike" kern="1200" dirty="0">
                <a:solidFill>
                  <a:schemeClr val="tx1"/>
                </a:solidFill>
                <a:effectLst/>
                <a:latin typeface="+mn-lt"/>
                <a:ea typeface="+mn-ea"/>
                <a:cs typeface="+mn-cs"/>
              </a:rPr>
              <a:t>Budget Considerations – A Primer for Senate Leaders</a:t>
            </a:r>
            <a:r>
              <a:rPr lang="en-US" sz="1200" b="0" i="0" u="none" strike="noStrike" kern="1200" dirty="0">
                <a:solidFill>
                  <a:schemeClr val="tx1"/>
                </a:solidFill>
                <a:effectLst/>
                <a:latin typeface="+mn-lt"/>
                <a:ea typeface="+mn-ea"/>
                <a:cs typeface="+mn-cs"/>
              </a:rPr>
              <a:t> (2009) with guidance regarding assessing and monitoring sources of information relevant to the Student Centered Funding Formula, including best practices for local budgeting processes, and bring the updated paper to the Spring 2020 Plenary Session for adoption.</a:t>
            </a:r>
          </a:p>
          <a:p>
            <a:endParaRPr lang="en-US" dirty="0"/>
          </a:p>
          <a:p>
            <a:r>
              <a:rPr lang="en-US" dirty="0"/>
              <a:t>17.01 S17 - </a:t>
            </a:r>
            <a:r>
              <a:rPr lang="en-US" sz="1200" b="0" i="0" u="none" strike="noStrike" kern="1200" dirty="0">
                <a:solidFill>
                  <a:schemeClr val="tx1"/>
                </a:solidFill>
                <a:effectLst/>
                <a:latin typeface="+mn-lt"/>
                <a:ea typeface="+mn-ea"/>
                <a:cs typeface="+mn-cs"/>
              </a:rPr>
              <a:t>Resolved, That the Academic Senate for California Community Colleges urge local senates to remain vigilant in their contributions to and review of grants, programs, and initiatives that fall under the purview of academic and professional matters; and</a:t>
            </a:r>
          </a:p>
          <a:p>
            <a:r>
              <a:rPr lang="en-US" sz="1200" b="0" i="0" u="none" strike="noStrike" kern="1200" dirty="0">
                <a:solidFill>
                  <a:schemeClr val="tx1"/>
                </a:solidFill>
                <a:effectLst/>
                <a:latin typeface="+mn-lt"/>
                <a:ea typeface="+mn-ea"/>
                <a:cs typeface="+mn-cs"/>
              </a:rPr>
              <a:t>Resolved, That the Academic Senate for California Community Colleges urge the Chancellor’s Office to include mechanisms, including a local academic senate signoff, that ensure local senate involvement in and approval of all state grants, programs, and initiatives that fall under the purview of academic and professional matters.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35</a:t>
            </a:fld>
            <a:endParaRPr lang="en-US" dirty="0"/>
          </a:p>
        </p:txBody>
      </p:sp>
    </p:spTree>
    <p:extLst>
      <p:ext uri="{BB962C8B-B14F-4D97-AF65-F5344CB8AC3E}">
        <p14:creationId xmlns:p14="http://schemas.microsoft.com/office/powerpoint/2010/main" val="2578942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up-to-date on how these are </a:t>
            </a:r>
            <a:r>
              <a:rPr lang="en-US" dirty="0" err="1"/>
              <a:t>interepreted</a:t>
            </a:r>
            <a:endParaRPr lang="en-US" dirty="0"/>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36</a:t>
            </a:fld>
            <a:endParaRPr lang="en-US" dirty="0"/>
          </a:p>
        </p:txBody>
      </p:sp>
    </p:spTree>
    <p:extLst>
      <p:ext uri="{BB962C8B-B14F-4D97-AF65-F5344CB8AC3E}">
        <p14:creationId xmlns:p14="http://schemas.microsoft.com/office/powerpoint/2010/main" val="1083052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 Pathways Scale </a:t>
            </a:r>
            <a:r>
              <a:rPr lang="en-US"/>
              <a:t>of Adoption</a:t>
            </a:r>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38</a:t>
            </a:fld>
            <a:endParaRPr lang="en-US" dirty="0"/>
          </a:p>
        </p:txBody>
      </p:sp>
    </p:spTree>
    <p:extLst>
      <p:ext uri="{BB962C8B-B14F-4D97-AF65-F5344CB8AC3E}">
        <p14:creationId xmlns:p14="http://schemas.microsoft.com/office/powerpoint/2010/main" val="3514417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7208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 25 of 2010 permitted the simple majority</a:t>
            </a:r>
          </a:p>
        </p:txBody>
      </p:sp>
      <p:sp>
        <p:nvSpPr>
          <p:cNvPr id="4" name="Slide Number Placeholder 3"/>
          <p:cNvSpPr>
            <a:spLocks noGrp="1"/>
          </p:cNvSpPr>
          <p:nvPr>
            <p:ph type="sldNum" sz="quarter" idx="5"/>
          </p:nvPr>
        </p:nvSpPr>
        <p:spPr/>
        <p:txBody>
          <a:bodyPr/>
          <a:lstStyle/>
          <a:p>
            <a:pPr>
              <a:defRPr/>
            </a:pPr>
            <a:fld id="{A86640BE-FF72-47B4-9CFC-6E93A1BCACE2}" type="slidenum">
              <a:rPr lang="en-US" smtClean="0"/>
              <a:pPr>
                <a:defRPr/>
              </a:pPr>
              <a:t>4</a:t>
            </a:fld>
            <a:endParaRPr lang="en-US" dirty="0"/>
          </a:p>
        </p:txBody>
      </p:sp>
    </p:spTree>
    <p:extLst>
      <p:ext uri="{BB962C8B-B14F-4D97-AF65-F5344CB8AC3E}">
        <p14:creationId xmlns:p14="http://schemas.microsoft.com/office/powerpoint/2010/main" val="379810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b43aca47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b43aca47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46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b43aca4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b43aca4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75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b43aca47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b43aca47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53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b43aca47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b43aca47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06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b43aca47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b43aca47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48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6EC299-5EDC-2644-83B8-1BF1002B4262}"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76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6A901-DBED-914B-8884-2C1D7D28BC1F}"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4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CE25D-4A86-1846-B711-A8E3D9D0319C}"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16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0"/>
            <a:ext cx="12192000" cy="130400"/>
          </a:xfrm>
          <a:prstGeom prst="rect">
            <a:avLst/>
          </a:prstGeom>
          <a:solidFill>
            <a:srgbClr val="FF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133"/>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a:ln>
            <a:noFill/>
          </a:ln>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1638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DE67A-B726-614B-91CD-2699E8573A02}"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32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3C755-8E32-724A-B2A2-2D1863A67181}"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87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9085B-3A68-6148-A9C8-B23F457982A2}"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3571E-F42C-2D46-B44D-04AEAC592F08}"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89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AE0D53-6353-4E43-A402-C45F85A5EB7D}" type="datetime1">
              <a:rPr lang="en-US" smtClean="0">
                <a:solidFill>
                  <a:prstClr val="black">
                    <a:tint val="75000"/>
                  </a:prstClr>
                </a:solidFill>
              </a:rPr>
              <a:t>6/13/19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9" name="Slide Number Placeholder 8"/>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06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54FD35-B23B-5D4D-B9ED-BA13413A9BD5}" type="datetime1">
              <a:rPr lang="en-US" smtClean="0">
                <a:solidFill>
                  <a:prstClr val="black">
                    <a:tint val="75000"/>
                  </a:prstClr>
                </a:solidFill>
              </a:rPr>
              <a:t>6/13/19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5" name="Slide Number Placeholder 4"/>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9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DE108-E844-0245-9F80-38375DB46222}" type="datetime1">
              <a:rPr lang="en-US" smtClean="0">
                <a:solidFill>
                  <a:prstClr val="black">
                    <a:tint val="75000"/>
                  </a:prstClr>
                </a:solidFill>
              </a:rPr>
              <a:t>6/13/19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0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A3D93-7AB8-3C47-BD57-7DA05474172C}"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1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D0062-A6EC-7F42-8CE1-DBE42BB8183F}"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37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39D764-B781-F242-850C-D9B201C7A5B0}"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243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DA20C-9A25-E24B-A0EB-86344FB8483D}"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26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C0F14-8229-974F-A178-F32D988BAC53}"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C4F8A-DD1D-A24F-8D37-5A0977C5409D}" type="datetime1">
              <a:rPr lang="en-US" smtClean="0">
                <a:solidFill>
                  <a:prstClr val="black">
                    <a:tint val="75000"/>
                  </a:prstClr>
                </a:solidFill>
              </a:rPr>
              <a:t>6/13/19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8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24700-B4EE-AB46-ADE0-A768DB4D5308}"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8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1A0BF-EBCC-F847-B3A0-443EE090B47B}" type="datetime1">
              <a:rPr lang="en-US" smtClean="0">
                <a:solidFill>
                  <a:prstClr val="black">
                    <a:tint val="75000"/>
                  </a:prstClr>
                </a:solidFill>
              </a:rPr>
              <a:t>6/13/19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9" name="Slide Number Placeholder 8"/>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5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391B7C-F00D-7449-B04C-2556801994BC}" type="datetime1">
              <a:rPr lang="en-US" smtClean="0">
                <a:solidFill>
                  <a:prstClr val="black">
                    <a:tint val="75000"/>
                  </a:prstClr>
                </a:solidFill>
              </a:rPr>
              <a:t>6/13/19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5" name="Slide Number Placeholder 4"/>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6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97E4F-B2D7-5749-9306-433B7C6BA113}" type="datetime1">
              <a:rPr lang="en-US" smtClean="0">
                <a:solidFill>
                  <a:prstClr val="black">
                    <a:tint val="75000"/>
                  </a:prstClr>
                </a:solidFill>
              </a:rPr>
              <a:t>6/13/19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26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97414-47FC-4B4F-B7E9-9C960A09807C}"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1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B6B3E0-09EE-144D-BB68-02113A305D34}" type="datetime1">
              <a:rPr lang="en-US" smtClean="0">
                <a:solidFill>
                  <a:prstClr val="black">
                    <a:tint val="75000"/>
                  </a:prstClr>
                </a:solidFill>
              </a:rPr>
              <a:t>6/13/19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ASCCC Faculty Leadership Institute 2018</a:t>
            </a: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7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86BD940-3112-BC46-B836-BF3A1C14EFA4}" type="datetime1">
              <a:rPr lang="en-US" smtClean="0"/>
              <a:t>6/13/19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ASCCC Faculty Leadership Institute 2018</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FE051C-DB3E-4110-B6D3-7A692B07F766}" type="slidenum">
              <a:rPr lang="en-US" smtClean="0"/>
              <a:pPr>
                <a:defRPr/>
              </a:pPr>
              <a:t>‹#›</a:t>
            </a:fld>
            <a:endParaRPr lang="en-US" dirty="0"/>
          </a:p>
        </p:txBody>
      </p:sp>
    </p:spTree>
    <p:extLst>
      <p:ext uri="{BB962C8B-B14F-4D97-AF65-F5344CB8AC3E}">
        <p14:creationId xmlns:p14="http://schemas.microsoft.com/office/powerpoint/2010/main" val="219826648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2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B18746-E391-C047-A17A-E3361F9A2A0E}" type="datetime1">
              <a:rPr lang="en-US" smtClean="0"/>
              <a:t>6/13/19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ASCCC Faculty Leadership Institute 2018</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FE051C-DB3E-4110-B6D3-7A692B07F766}" type="slidenum">
              <a:rPr lang="en-US" smtClean="0"/>
              <a:pPr>
                <a:defRPr/>
              </a:pPr>
              <a:t>‹#›</a:t>
            </a:fld>
            <a:endParaRPr lang="en-US" dirty="0"/>
          </a:p>
        </p:txBody>
      </p:sp>
    </p:spTree>
    <p:extLst>
      <p:ext uri="{BB962C8B-B14F-4D97-AF65-F5344CB8AC3E}">
        <p14:creationId xmlns:p14="http://schemas.microsoft.com/office/powerpoint/2010/main" val="165487811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10058399" cy="1624353"/>
          </a:xfrm>
        </p:spPr>
        <p:txBody>
          <a:bodyPr anchor="t">
            <a:noAutofit/>
          </a:bodyPr>
          <a:lstStyle/>
          <a:p>
            <a:r>
              <a:rPr lang="en-US" sz="4800" b="1" dirty="0">
                <a:latin typeface="Times New Roman" panose="02020603050405020304" pitchFamily="18" charset="0"/>
                <a:ea typeface="Times New Roman" charset="0"/>
                <a:cs typeface="Times New Roman" panose="02020603050405020304" pitchFamily="18" charset="0"/>
              </a:rPr>
              <a:t>The Community College Budget or Where Money Comes From</a:t>
            </a:r>
            <a:br>
              <a:rPr lang="en-US" sz="4800" b="1" dirty="0">
                <a:latin typeface="Times New Roman" panose="02020603050405020304" pitchFamily="18" charset="0"/>
                <a:ea typeface="Times New Roman" charset="0"/>
                <a:cs typeface="Times New Roman" panose="02020603050405020304" pitchFamily="18" charset="0"/>
              </a:rPr>
            </a:br>
            <a:endParaRPr lang="en-US" sz="4800" b="1" dirty="0">
              <a:latin typeface="Zapfino" panose="03030300040707070C03" pitchFamily="66" charset="77"/>
              <a:ea typeface="Times New Roman" charset="0"/>
              <a:cs typeface="Times New Roman" panose="02020603050405020304" pitchFamily="18" charset="0"/>
            </a:endParaRPr>
          </a:p>
        </p:txBody>
      </p:sp>
      <p:sp>
        <p:nvSpPr>
          <p:cNvPr id="3" name="Subtitle 2"/>
          <p:cNvSpPr>
            <a:spLocks noGrp="1"/>
          </p:cNvSpPr>
          <p:nvPr>
            <p:ph type="subTitle" idx="1"/>
          </p:nvPr>
        </p:nvSpPr>
        <p:spPr>
          <a:xfrm>
            <a:off x="533400" y="3733800"/>
            <a:ext cx="6477001" cy="2895600"/>
          </a:xfrm>
        </p:spPr>
        <p:txBody>
          <a:bodyPr>
            <a:normAutofit fontScale="92500" lnSpcReduction="20000"/>
          </a:bodyPr>
          <a:lstStyle/>
          <a:p>
            <a:pPr algn="l"/>
            <a:r>
              <a:rPr lang="en-US" sz="2800" dirty="0" err="1">
                <a:latin typeface="Times New Roman" panose="02020603050405020304" pitchFamily="18" charset="0"/>
                <a:cs typeface="Times New Roman" panose="02020603050405020304" pitchFamily="18" charset="0"/>
              </a:rPr>
              <a:t>Ginni</a:t>
            </a:r>
            <a:r>
              <a:rPr lang="en-US" sz="2800" dirty="0">
                <a:latin typeface="Times New Roman" panose="02020603050405020304" pitchFamily="18" charset="0"/>
                <a:cs typeface="Times New Roman" panose="02020603050405020304" pitchFamily="18" charset="0"/>
              </a:rPr>
              <a:t> May, ASCCC Treasurer</a:t>
            </a:r>
          </a:p>
          <a:p>
            <a:pPr algn="l"/>
            <a:r>
              <a:rPr lang="en-US" sz="2800" dirty="0">
                <a:latin typeface="Times New Roman" panose="02020603050405020304" pitchFamily="18" charset="0"/>
                <a:cs typeface="Times New Roman" panose="02020603050405020304" pitchFamily="18" charset="0"/>
              </a:rPr>
              <a:t>Mario Rodriguez, Los Rios Community College District, AVC Finance</a:t>
            </a:r>
          </a:p>
          <a:p>
            <a:endParaRPr lang="en-US"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pPr algn="r"/>
            <a:r>
              <a:rPr lang="en-US" sz="2000" dirty="0">
                <a:solidFill>
                  <a:srgbClr val="FF0000"/>
                </a:solidFill>
                <a:latin typeface="Times New Roman" panose="02020603050405020304" pitchFamily="18" charset="0"/>
                <a:ea typeface="Times New Roman" charset="0"/>
                <a:cs typeface="Times New Roman" panose="02020603050405020304" pitchFamily="18" charset="0"/>
              </a:rPr>
              <a:t>Faculty Leadership Institute, Sheraton Grand Sacramento</a:t>
            </a:r>
          </a:p>
          <a:p>
            <a:pPr algn="r"/>
            <a:r>
              <a:rPr lang="en-US" sz="2000" dirty="0">
                <a:solidFill>
                  <a:srgbClr val="FF0000"/>
                </a:solidFill>
                <a:latin typeface="Times New Roman" panose="02020603050405020304" pitchFamily="18" charset="0"/>
                <a:ea typeface="Times New Roman" charset="0"/>
                <a:cs typeface="Times New Roman" panose="02020603050405020304" pitchFamily="18" charset="0"/>
              </a:rPr>
              <a:t>June 13, 2018, 2:30-3:30 pm</a:t>
            </a:r>
          </a:p>
        </p:txBody>
      </p:sp>
      <p:pic>
        <p:nvPicPr>
          <p:cNvPr id="4" name="Picture 3">
            <a:extLst>
              <a:ext uri="{FF2B5EF4-FFF2-40B4-BE49-F238E27FC236}">
                <a16:creationId xmlns:a16="http://schemas.microsoft.com/office/drawing/2014/main" id="{8507FD9D-C872-C649-9B86-20113008548C}"/>
              </a:ext>
            </a:extLst>
          </p:cNvPr>
          <p:cNvPicPr>
            <a:picLocks noChangeAspect="1"/>
          </p:cNvPicPr>
          <p:nvPr/>
        </p:nvPicPr>
        <p:blipFill>
          <a:blip r:embed="rId3"/>
          <a:stretch>
            <a:fillRect/>
          </a:stretch>
        </p:blipFill>
        <p:spPr>
          <a:xfrm>
            <a:off x="7239000" y="3428999"/>
            <a:ext cx="4195187" cy="2786584"/>
          </a:xfrm>
          <a:prstGeom prst="rect">
            <a:avLst/>
          </a:prstGeom>
        </p:spPr>
      </p:pic>
      <p:pic>
        <p:nvPicPr>
          <p:cNvPr id="1026" name="Picture 2" descr="https://docs.google.com/uc?export=download&amp;id=1cH6h5Bv05hPRMPZp8gMvBgDl0RTVg9ml&amp;revid=0BytmZpyqw5B5cHZUUUVQM2ZLdXZYelkrOU1ia2JJbTZoSkpJPQ">
            <a:extLst>
              <a:ext uri="{FF2B5EF4-FFF2-40B4-BE49-F238E27FC236}">
                <a16:creationId xmlns:a16="http://schemas.microsoft.com/office/drawing/2014/main" id="{869A7312-1D6B-8645-8FA2-BDA114500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8" y="313247"/>
            <a:ext cx="4191001" cy="91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5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State Budget Process</a:t>
            </a:r>
            <a:endParaRPr b="1" dirty="0">
              <a:solidFill>
                <a:srgbClr val="0070C0"/>
              </a:solidFill>
              <a:latin typeface="Times New Roman" panose="02020603050405020304" pitchFamily="18" charset="0"/>
              <a:cs typeface="Times New Roman" panose="02020603050405020304" pitchFamily="18" charset="0"/>
            </a:endParaRPr>
          </a:p>
        </p:txBody>
      </p:sp>
      <p:sp>
        <p:nvSpPr>
          <p:cNvPr id="114" name="Google Shape;114;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15" name="Google Shape;115;p21"/>
          <p:cNvPicPr preferRelativeResize="0"/>
          <p:nvPr/>
        </p:nvPicPr>
        <p:blipFill rotWithShape="1">
          <a:blip r:embed="rId3">
            <a:alphaModFix/>
          </a:blip>
          <a:srcRect l="16852" t="27600" r="17470" b="4685"/>
          <a:stretch/>
        </p:blipFill>
        <p:spPr>
          <a:xfrm>
            <a:off x="1508349" y="1536634"/>
            <a:ext cx="9175296" cy="5321365"/>
          </a:xfrm>
          <a:prstGeom prst="rect">
            <a:avLst/>
          </a:prstGeom>
          <a:noFill/>
          <a:ln>
            <a:noFill/>
          </a:ln>
        </p:spPr>
      </p:pic>
    </p:spTree>
    <p:extLst>
      <p:ext uri="{BB962C8B-B14F-4D97-AF65-F5344CB8AC3E}">
        <p14:creationId xmlns:p14="http://schemas.microsoft.com/office/powerpoint/2010/main" val="351308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24641" y="388666"/>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2019-20 May Revision Adjustments</a:t>
            </a:r>
            <a:endParaRPr b="1" dirty="0">
              <a:solidFill>
                <a:srgbClr val="0070C0"/>
              </a:solidFill>
              <a:latin typeface="Times New Roman" panose="02020603050405020304" pitchFamily="18" charset="0"/>
              <a:cs typeface="Times New Roman" panose="02020603050405020304" pitchFamily="18" charset="0"/>
            </a:endParaRPr>
          </a:p>
        </p:txBody>
      </p:sp>
      <p:sp>
        <p:nvSpPr>
          <p:cNvPr id="121" name="Google Shape;121;p2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22" name="Google Shape;122;p22"/>
          <p:cNvPicPr preferRelativeResize="0"/>
          <p:nvPr/>
        </p:nvPicPr>
        <p:blipFill rotWithShape="1">
          <a:blip r:embed="rId3">
            <a:alphaModFix/>
          </a:blip>
          <a:srcRect l="26954" t="24749" r="28047" b="16548"/>
          <a:stretch/>
        </p:blipFill>
        <p:spPr>
          <a:xfrm>
            <a:off x="1257300" y="1152266"/>
            <a:ext cx="9677400" cy="5616417"/>
          </a:xfrm>
          <a:prstGeom prst="rect">
            <a:avLst/>
          </a:prstGeom>
          <a:noFill/>
          <a:ln>
            <a:noFill/>
          </a:ln>
        </p:spPr>
      </p:pic>
    </p:spTree>
    <p:extLst>
      <p:ext uri="{BB962C8B-B14F-4D97-AF65-F5344CB8AC3E}">
        <p14:creationId xmlns:p14="http://schemas.microsoft.com/office/powerpoint/2010/main" val="336822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60786"/>
            <a:ext cx="10515600" cy="5025994"/>
          </a:xfrm>
        </p:spPr>
        <p:txBody>
          <a:bodyPr>
            <a:normAutofit/>
          </a:bodyPr>
          <a:lstStyle/>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Three Components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Base Allocation – promote broad access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Supplemental Allocation – address barriers to access and success for low-income students</a:t>
            </a:r>
          </a:p>
          <a:p>
            <a:pPr marL="514350" indent="-514350">
              <a:buClr>
                <a:srgbClr val="0070C0"/>
              </a:buClr>
              <a:buFont typeface="+mj-lt"/>
              <a:buAutoNum type="arabicPeriod"/>
            </a:pPr>
            <a:r>
              <a:rPr lang="en-US" sz="2600" b="1" dirty="0">
                <a:latin typeface="Times New Roman" panose="02020603050405020304" pitchFamily="18" charset="0"/>
                <a:cs typeface="Times New Roman" panose="02020603050405020304" pitchFamily="18" charset="0"/>
              </a:rPr>
              <a:t>Student Success (Performance) Allocation – encourage progress on outcomes linked to goals in the </a:t>
            </a:r>
            <a:r>
              <a:rPr lang="en-US" sz="2600" b="1" i="1" dirty="0">
                <a:latin typeface="Times New Roman" panose="02020603050405020304" pitchFamily="18" charset="0"/>
                <a:cs typeface="Times New Roman" panose="02020603050405020304" pitchFamily="18" charset="0"/>
              </a:rPr>
              <a:t>Vision for Success</a:t>
            </a:r>
          </a:p>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Allocation</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A952DA8-867E-E24C-8668-C4A0B7463A5A}"/>
              </a:ext>
            </a:extLst>
          </p:cNvPr>
          <p:cNvGraphicFramePr>
            <a:graphicFrameLocks noGrp="1"/>
          </p:cNvGraphicFramePr>
          <p:nvPr>
            <p:extLst>
              <p:ext uri="{D42A27DB-BD31-4B8C-83A1-F6EECF244321}">
                <p14:modId xmlns:p14="http://schemas.microsoft.com/office/powerpoint/2010/main" val="3476362609"/>
              </p:ext>
            </p:extLst>
          </p:nvPr>
        </p:nvGraphicFramePr>
        <p:xfrm>
          <a:off x="853698" y="4768268"/>
          <a:ext cx="10515601" cy="1818512"/>
        </p:xfrm>
        <a:graphic>
          <a:graphicData uri="http://schemas.openxmlformats.org/drawingml/2006/table">
            <a:tbl>
              <a:tblPr firstRow="1" bandRow="1">
                <a:tableStyleId>{5C22544A-7EE6-4342-B048-85BDC9FD1C3A}</a:tableStyleId>
              </a:tblPr>
              <a:tblGrid>
                <a:gridCol w="2448839">
                  <a:extLst>
                    <a:ext uri="{9D8B030D-6E8A-4147-A177-3AD203B41FA5}">
                      <a16:colId xmlns:a16="http://schemas.microsoft.com/office/drawing/2014/main" val="1514148138"/>
                    </a:ext>
                  </a:extLst>
                </a:gridCol>
                <a:gridCol w="1800616">
                  <a:extLst>
                    <a:ext uri="{9D8B030D-6E8A-4147-A177-3AD203B41FA5}">
                      <a16:colId xmlns:a16="http://schemas.microsoft.com/office/drawing/2014/main" val="1436334396"/>
                    </a:ext>
                  </a:extLst>
                </a:gridCol>
                <a:gridCol w="1944666">
                  <a:extLst>
                    <a:ext uri="{9D8B030D-6E8A-4147-A177-3AD203B41FA5}">
                      <a16:colId xmlns:a16="http://schemas.microsoft.com/office/drawing/2014/main" val="3907857562"/>
                    </a:ext>
                  </a:extLst>
                </a:gridCol>
                <a:gridCol w="2160740">
                  <a:extLst>
                    <a:ext uri="{9D8B030D-6E8A-4147-A177-3AD203B41FA5}">
                      <a16:colId xmlns:a16="http://schemas.microsoft.com/office/drawing/2014/main" val="45230486"/>
                    </a:ext>
                  </a:extLst>
                </a:gridCol>
                <a:gridCol w="1944666">
                  <a:extLst>
                    <a:ext uri="{9D8B030D-6E8A-4147-A177-3AD203B41FA5}">
                      <a16:colId xmlns:a16="http://schemas.microsoft.com/office/drawing/2014/main" val="2688982132"/>
                    </a:ext>
                  </a:extLst>
                </a:gridCol>
                <a:gridCol w="216074">
                  <a:extLst>
                    <a:ext uri="{9D8B030D-6E8A-4147-A177-3AD203B41FA5}">
                      <a16:colId xmlns:a16="http://schemas.microsoft.com/office/drawing/2014/main" val="4233352573"/>
                    </a:ext>
                  </a:extLst>
                </a:gridCol>
              </a:tblGrid>
              <a:tr h="314843">
                <a:tc>
                  <a:txBody>
                    <a:bodyPr/>
                    <a:lstStyle/>
                    <a:p>
                      <a:r>
                        <a:rPr lang="en-US" dirty="0"/>
                        <a:t>Year</a:t>
                      </a:r>
                    </a:p>
                  </a:txBody>
                  <a:tcPr/>
                </a:tc>
                <a:tc>
                  <a:txBody>
                    <a:bodyPr/>
                    <a:lstStyle/>
                    <a:p>
                      <a:r>
                        <a:rPr lang="en-US" dirty="0"/>
                        <a:t>2018-19</a:t>
                      </a:r>
                    </a:p>
                  </a:txBody>
                  <a:tcPr/>
                </a:tc>
                <a:tc>
                  <a:txBody>
                    <a:bodyPr/>
                    <a:lstStyle/>
                    <a:p>
                      <a:r>
                        <a:rPr lang="en-US" dirty="0"/>
                        <a:t>2019-20</a:t>
                      </a:r>
                    </a:p>
                  </a:txBody>
                  <a:tcPr/>
                </a:tc>
                <a:tc>
                  <a:txBody>
                    <a:bodyPr/>
                    <a:lstStyle/>
                    <a:p>
                      <a:r>
                        <a:rPr lang="en-US" dirty="0"/>
                        <a:t>2020-21</a:t>
                      </a:r>
                    </a:p>
                  </a:txBody>
                  <a:tcPr/>
                </a:tc>
                <a:tc>
                  <a:txBody>
                    <a:bodyPr/>
                    <a:lstStyle/>
                    <a:p>
                      <a:r>
                        <a:rPr lang="en-US" dirty="0"/>
                        <a:t>2021-22</a:t>
                      </a:r>
                    </a:p>
                  </a:txBody>
                  <a:tcPr/>
                </a:tc>
                <a:tc>
                  <a:txBody>
                    <a:bodyPr/>
                    <a:lstStyle/>
                    <a:p>
                      <a:endParaRPr lang="en-US" dirty="0"/>
                    </a:p>
                  </a:txBody>
                  <a:tcPr/>
                </a:tc>
                <a:extLst>
                  <a:ext uri="{0D108BD9-81ED-4DB2-BD59-A6C34878D82A}">
                    <a16:rowId xmlns:a16="http://schemas.microsoft.com/office/drawing/2014/main" val="2031983553"/>
                  </a:ext>
                </a:extLst>
              </a:tr>
              <a:tr h="314843">
                <a:tc>
                  <a:txBody>
                    <a:bodyPr/>
                    <a:lstStyle/>
                    <a:p>
                      <a:r>
                        <a:rPr lang="en-US" dirty="0"/>
                        <a:t>Base</a:t>
                      </a:r>
                    </a:p>
                  </a:txBody>
                  <a:tcPr/>
                </a:tc>
                <a:tc>
                  <a:txBody>
                    <a:bodyPr/>
                    <a:lstStyle/>
                    <a:p>
                      <a:r>
                        <a:rPr lang="en-US" dirty="0"/>
                        <a:t>70%</a:t>
                      </a:r>
                    </a:p>
                  </a:txBody>
                  <a:tcPr/>
                </a:tc>
                <a:tc>
                  <a:txBody>
                    <a:bodyPr/>
                    <a:lstStyle/>
                    <a:p>
                      <a:r>
                        <a:rPr lang="en-US" dirty="0"/>
                        <a:t>70%</a:t>
                      </a:r>
                    </a:p>
                  </a:txBody>
                  <a:tcPr/>
                </a:tc>
                <a:tc>
                  <a:txBody>
                    <a:bodyPr/>
                    <a:lstStyle/>
                    <a:p>
                      <a:r>
                        <a:rPr lang="en-US" dirty="0"/>
                        <a:t>60%</a:t>
                      </a:r>
                    </a:p>
                  </a:txBody>
                  <a:tcPr/>
                </a:tc>
                <a:tc>
                  <a:txBody>
                    <a:bodyPr/>
                    <a:lstStyle/>
                    <a:p>
                      <a:r>
                        <a:rPr lang="en-US" dirty="0"/>
                        <a:t>60%</a:t>
                      </a:r>
                    </a:p>
                  </a:txBody>
                  <a:tcPr/>
                </a:tc>
                <a:tc>
                  <a:txBody>
                    <a:bodyPr/>
                    <a:lstStyle/>
                    <a:p>
                      <a:endParaRPr lang="en-US" dirty="0"/>
                    </a:p>
                  </a:txBody>
                  <a:tcPr/>
                </a:tc>
                <a:extLst>
                  <a:ext uri="{0D108BD9-81ED-4DB2-BD59-A6C34878D82A}">
                    <a16:rowId xmlns:a16="http://schemas.microsoft.com/office/drawing/2014/main" val="2276531296"/>
                  </a:ext>
                </a:extLst>
              </a:tr>
              <a:tr h="398497">
                <a:tc>
                  <a:txBody>
                    <a:bodyPr/>
                    <a:lstStyle/>
                    <a:p>
                      <a:r>
                        <a:rPr lang="en-US" dirty="0"/>
                        <a:t>Supplemental</a:t>
                      </a:r>
                    </a:p>
                  </a:txBody>
                  <a:tcPr/>
                </a:tc>
                <a:tc>
                  <a:txBody>
                    <a:bodyPr/>
                    <a:lstStyle/>
                    <a:p>
                      <a:r>
                        <a:rPr lang="en-US" dirty="0"/>
                        <a:t>20%</a:t>
                      </a:r>
                    </a:p>
                  </a:txBody>
                  <a:tcPr/>
                </a:tc>
                <a:tc>
                  <a:txBody>
                    <a:bodyPr/>
                    <a:lstStyle/>
                    <a:p>
                      <a:r>
                        <a:rPr lang="en-US" dirty="0"/>
                        <a:t>20%</a:t>
                      </a:r>
                    </a:p>
                  </a:txBody>
                  <a:tcPr/>
                </a:tc>
                <a:tc>
                  <a:txBody>
                    <a:bodyPr/>
                    <a:lstStyle/>
                    <a:p>
                      <a:r>
                        <a:rPr lang="en-US" dirty="0"/>
                        <a:t>20%</a:t>
                      </a:r>
                    </a:p>
                  </a:txBody>
                  <a:tcPr/>
                </a:tc>
                <a:tc>
                  <a:txBody>
                    <a:bodyPr/>
                    <a:lstStyle/>
                    <a:p>
                      <a:r>
                        <a:rPr lang="en-US" dirty="0"/>
                        <a:t>20%</a:t>
                      </a:r>
                    </a:p>
                  </a:txBody>
                  <a:tcPr/>
                </a:tc>
                <a:tc>
                  <a:txBody>
                    <a:bodyPr/>
                    <a:lstStyle/>
                    <a:p>
                      <a:endParaRPr lang="en-US" dirty="0"/>
                    </a:p>
                  </a:txBody>
                  <a:tcPr/>
                </a:tc>
                <a:extLst>
                  <a:ext uri="{0D108BD9-81ED-4DB2-BD59-A6C34878D82A}">
                    <a16:rowId xmlns:a16="http://schemas.microsoft.com/office/drawing/2014/main" val="4157949887"/>
                  </a:ext>
                </a:extLst>
              </a:tr>
              <a:tr h="688495">
                <a:tc>
                  <a:txBody>
                    <a:bodyPr/>
                    <a:lstStyle/>
                    <a:p>
                      <a:r>
                        <a:rPr lang="en-US" dirty="0"/>
                        <a:t>Student Success/Performance</a:t>
                      </a:r>
                    </a:p>
                  </a:txBody>
                  <a:tcPr/>
                </a:tc>
                <a:tc>
                  <a:txBody>
                    <a:bodyPr/>
                    <a:lstStyle/>
                    <a:p>
                      <a:r>
                        <a:rPr lang="en-US" dirty="0"/>
                        <a:t>10%</a:t>
                      </a:r>
                    </a:p>
                  </a:txBody>
                  <a:tcPr/>
                </a:tc>
                <a:tc>
                  <a:txBody>
                    <a:bodyPr/>
                    <a:lstStyle/>
                    <a:p>
                      <a:r>
                        <a:rPr lang="en-US" dirty="0"/>
                        <a:t>10%</a:t>
                      </a:r>
                    </a:p>
                  </a:txBody>
                  <a:tcPr/>
                </a:tc>
                <a:tc>
                  <a:txBody>
                    <a:bodyPr/>
                    <a:lstStyle/>
                    <a:p>
                      <a:r>
                        <a:rPr lang="en-US" dirty="0"/>
                        <a:t>20%</a:t>
                      </a:r>
                    </a:p>
                  </a:txBody>
                  <a:tcPr/>
                </a:tc>
                <a:tc>
                  <a:txBody>
                    <a:bodyPr/>
                    <a:lstStyle/>
                    <a:p>
                      <a:r>
                        <a:rPr lang="en-US" dirty="0"/>
                        <a:t>20%</a:t>
                      </a:r>
                    </a:p>
                  </a:txBody>
                  <a:tcPr/>
                </a:tc>
                <a:tc>
                  <a:txBody>
                    <a:bodyPr/>
                    <a:lstStyle/>
                    <a:p>
                      <a:endParaRPr lang="en-US" dirty="0"/>
                    </a:p>
                  </a:txBody>
                  <a:tcPr/>
                </a:tc>
                <a:extLst>
                  <a:ext uri="{0D108BD9-81ED-4DB2-BD59-A6C34878D82A}">
                    <a16:rowId xmlns:a16="http://schemas.microsoft.com/office/drawing/2014/main" val="660112152"/>
                  </a:ext>
                </a:extLst>
              </a:tr>
            </a:tbl>
          </a:graphicData>
        </a:graphic>
      </p:graphicFrame>
    </p:spTree>
    <p:extLst>
      <p:ext uri="{BB962C8B-B14F-4D97-AF65-F5344CB8AC3E}">
        <p14:creationId xmlns:p14="http://schemas.microsoft.com/office/powerpoint/2010/main" val="11792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SCFF Calculation - Phased In</a:t>
            </a:r>
            <a:endParaRPr b="1" dirty="0">
              <a:solidFill>
                <a:srgbClr val="0070C0"/>
              </a:solidFill>
              <a:latin typeface="Times New Roman" panose="02020603050405020304" pitchFamily="18" charset="0"/>
              <a:cs typeface="Times New Roman" panose="02020603050405020304" pitchFamily="18" charset="0"/>
            </a:endParaRPr>
          </a:p>
        </p:txBody>
      </p:sp>
      <p:sp>
        <p:nvSpPr>
          <p:cNvPr id="128" name="Google Shape;128;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29" name="Google Shape;129;p23" title="Base, Demographics and Outcomes"/>
          <p:cNvPicPr preferRelativeResize="0"/>
          <p:nvPr/>
        </p:nvPicPr>
        <p:blipFill rotWithShape="1">
          <a:blip r:embed="rId3">
            <a:alphaModFix/>
          </a:blip>
          <a:srcRect t="13404"/>
          <a:stretch/>
        </p:blipFill>
        <p:spPr>
          <a:xfrm>
            <a:off x="1127034" y="1536634"/>
            <a:ext cx="9937940" cy="5321367"/>
          </a:xfrm>
          <a:prstGeom prst="rect">
            <a:avLst/>
          </a:prstGeom>
          <a:noFill/>
          <a:ln>
            <a:noFill/>
          </a:ln>
        </p:spPr>
      </p:pic>
    </p:spTree>
    <p:extLst>
      <p:ext uri="{BB962C8B-B14F-4D97-AF65-F5344CB8AC3E}">
        <p14:creationId xmlns:p14="http://schemas.microsoft.com/office/powerpoint/2010/main" val="51060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SCFF – 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72027"/>
            <a:ext cx="10515600" cy="4896092"/>
          </a:xfrm>
        </p:spPr>
        <p:txBody>
          <a:bodyPr>
            <a:normAutofit/>
          </a:bodyPr>
          <a:lstStyle/>
          <a:p>
            <a:pPr marL="0" indent="0" algn="ctr">
              <a:spcAft>
                <a:spcPts val="1200"/>
              </a:spcAft>
              <a:buClr>
                <a:srgbClr val="0070C0"/>
              </a:buClr>
              <a:buNone/>
            </a:pPr>
            <a:r>
              <a:rPr lang="en-US" sz="3200" b="1" dirty="0">
                <a:latin typeface="Times New Roman" panose="02020603050405020304" pitchFamily="18" charset="0"/>
                <a:cs typeface="Times New Roman" panose="02020603050405020304" pitchFamily="18" charset="0"/>
              </a:rPr>
              <a:t>The Point System</a:t>
            </a:r>
          </a:p>
        </p:txBody>
      </p:sp>
      <p:graphicFrame>
        <p:nvGraphicFramePr>
          <p:cNvPr id="4" name="Table 3">
            <a:extLst>
              <a:ext uri="{FF2B5EF4-FFF2-40B4-BE49-F238E27FC236}">
                <a16:creationId xmlns:a16="http://schemas.microsoft.com/office/drawing/2014/main" id="{A17BF971-900B-BC42-987E-8734FE98591E}"/>
              </a:ext>
            </a:extLst>
          </p:cNvPr>
          <p:cNvGraphicFramePr>
            <a:graphicFrameLocks noGrp="1"/>
          </p:cNvGraphicFramePr>
          <p:nvPr>
            <p:extLst>
              <p:ext uri="{D42A27DB-BD31-4B8C-83A1-F6EECF244321}">
                <p14:modId xmlns:p14="http://schemas.microsoft.com/office/powerpoint/2010/main" val="1245624474"/>
              </p:ext>
            </p:extLst>
          </p:nvPr>
        </p:nvGraphicFramePr>
        <p:xfrm>
          <a:off x="609600" y="2087218"/>
          <a:ext cx="10972800" cy="4511040"/>
        </p:xfrm>
        <a:graphic>
          <a:graphicData uri="http://schemas.openxmlformats.org/drawingml/2006/table">
            <a:tbl>
              <a:tblPr firstRow="1" bandRow="1">
                <a:tableStyleId>{5C22544A-7EE6-4342-B048-85BDC9FD1C3A}</a:tableStyleId>
              </a:tblPr>
              <a:tblGrid>
                <a:gridCol w="1292705">
                  <a:extLst>
                    <a:ext uri="{9D8B030D-6E8A-4147-A177-3AD203B41FA5}">
                      <a16:colId xmlns:a16="http://schemas.microsoft.com/office/drawing/2014/main" val="1538518258"/>
                    </a:ext>
                  </a:extLst>
                </a:gridCol>
                <a:gridCol w="7369247">
                  <a:extLst>
                    <a:ext uri="{9D8B030D-6E8A-4147-A177-3AD203B41FA5}">
                      <a16:colId xmlns:a16="http://schemas.microsoft.com/office/drawing/2014/main" val="810557113"/>
                    </a:ext>
                  </a:extLst>
                </a:gridCol>
                <a:gridCol w="2310848">
                  <a:extLst>
                    <a:ext uri="{9D8B030D-6E8A-4147-A177-3AD203B41FA5}">
                      <a16:colId xmlns:a16="http://schemas.microsoft.com/office/drawing/2014/main" val="3763657073"/>
                    </a:ext>
                  </a:extLst>
                </a:gridCol>
              </a:tblGrid>
              <a:tr h="382627">
                <a:tc>
                  <a:txBody>
                    <a:bodyPr/>
                    <a:lstStyle/>
                    <a:p>
                      <a:pPr algn="ct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a:latin typeface="Times New Roman" panose="02020603050405020304" pitchFamily="18" charset="0"/>
                          <a:cs typeface="Times New Roman" panose="02020603050405020304" pitchFamily="18" charset="0"/>
                        </a:rPr>
                        <a:t>Outcome</a:t>
                      </a:r>
                    </a:p>
                  </a:txBody>
                  <a:tcPr/>
                </a:tc>
                <a:tc>
                  <a:txBody>
                    <a:bodyPr/>
                    <a:lstStyle/>
                    <a:p>
                      <a:r>
                        <a:rPr lang="en-US" sz="2200" dirty="0">
                          <a:latin typeface="Times New Roman" panose="02020603050405020304" pitchFamily="18" charset="0"/>
                          <a:cs typeface="Times New Roman" panose="02020603050405020304" pitchFamily="18" charset="0"/>
                        </a:rPr>
                        <a:t>Points</a:t>
                      </a:r>
                    </a:p>
                  </a:txBody>
                  <a:tcPr/>
                </a:tc>
                <a:extLst>
                  <a:ext uri="{0D108BD9-81ED-4DB2-BD59-A6C34878D82A}">
                    <a16:rowId xmlns:a16="http://schemas.microsoft.com/office/drawing/2014/main" val="1120180392"/>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1</a:t>
                      </a:r>
                    </a:p>
                  </a:txBody>
                  <a:tcPr/>
                </a:tc>
                <a:tc>
                  <a:txBody>
                    <a:bodyPr/>
                    <a:lstStyle/>
                    <a:p>
                      <a:r>
                        <a:rPr lang="en-US" sz="2200" dirty="0">
                          <a:latin typeface="Times New Roman" panose="02020603050405020304" pitchFamily="18" charset="0"/>
                          <a:cs typeface="Times New Roman" panose="02020603050405020304" pitchFamily="18" charset="0"/>
                        </a:rPr>
                        <a:t>Associate Degree for Transfer</a:t>
                      </a:r>
                    </a:p>
                  </a:txBody>
                  <a:tcPr/>
                </a:tc>
                <a:tc>
                  <a:txBody>
                    <a:bodyPr/>
                    <a:lstStyle/>
                    <a:p>
                      <a:r>
                        <a:rPr lang="en-US" sz="2200" dirty="0">
                          <a:latin typeface="Times New Roman" panose="02020603050405020304" pitchFamily="18" charset="0"/>
                          <a:cs typeface="Times New Roman" panose="02020603050405020304" pitchFamily="18" charset="0"/>
                        </a:rPr>
                        <a:t>4 (per degree)</a:t>
                      </a:r>
                    </a:p>
                  </a:txBody>
                  <a:tcPr/>
                </a:tc>
                <a:extLst>
                  <a:ext uri="{0D108BD9-81ED-4DB2-BD59-A6C34878D82A}">
                    <a16:rowId xmlns:a16="http://schemas.microsoft.com/office/drawing/2014/main" val="3513325426"/>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2</a:t>
                      </a:r>
                    </a:p>
                  </a:txBody>
                  <a:tcPr/>
                </a:tc>
                <a:tc>
                  <a:txBody>
                    <a:bodyPr/>
                    <a:lstStyle/>
                    <a:p>
                      <a:r>
                        <a:rPr lang="en-US" sz="2200" dirty="0">
                          <a:latin typeface="Times New Roman" panose="02020603050405020304" pitchFamily="18" charset="0"/>
                          <a:cs typeface="Times New Roman" panose="02020603050405020304" pitchFamily="18" charset="0"/>
                        </a:rPr>
                        <a:t>Local Associate Degree</a:t>
                      </a:r>
                    </a:p>
                  </a:txBody>
                  <a:tcPr/>
                </a:tc>
                <a:tc>
                  <a:txBody>
                    <a:bodyPr/>
                    <a:lstStyle/>
                    <a:p>
                      <a:r>
                        <a:rPr lang="en-US" sz="2200" dirty="0">
                          <a:latin typeface="Times New Roman" panose="02020603050405020304" pitchFamily="18" charset="0"/>
                          <a:cs typeface="Times New Roman" panose="02020603050405020304" pitchFamily="18" charset="0"/>
                        </a:rPr>
                        <a:t>3 (per degree)</a:t>
                      </a:r>
                    </a:p>
                  </a:txBody>
                  <a:tcPr/>
                </a:tc>
                <a:extLst>
                  <a:ext uri="{0D108BD9-81ED-4DB2-BD59-A6C34878D82A}">
                    <a16:rowId xmlns:a16="http://schemas.microsoft.com/office/drawing/2014/main" val="3695018296"/>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3</a:t>
                      </a:r>
                    </a:p>
                  </a:txBody>
                  <a:tcPr/>
                </a:tc>
                <a:tc>
                  <a:txBody>
                    <a:bodyPr/>
                    <a:lstStyle/>
                    <a:p>
                      <a:r>
                        <a:rPr lang="en-US" sz="2200" dirty="0">
                          <a:latin typeface="Times New Roman" panose="02020603050405020304" pitchFamily="18" charset="0"/>
                          <a:cs typeface="Times New Roman" panose="02020603050405020304" pitchFamily="18" charset="0"/>
                        </a:rPr>
                        <a:t>Baccalaureate Degree</a:t>
                      </a:r>
                    </a:p>
                  </a:txBody>
                  <a:tcPr/>
                </a:tc>
                <a:tc>
                  <a:txBody>
                    <a:bodyPr/>
                    <a:lstStyle/>
                    <a:p>
                      <a:r>
                        <a:rPr lang="en-US" sz="2200" dirty="0">
                          <a:latin typeface="Times New Roman" panose="02020603050405020304" pitchFamily="18" charset="0"/>
                          <a:cs typeface="Times New Roman" panose="02020603050405020304" pitchFamily="18" charset="0"/>
                        </a:rPr>
                        <a:t>3 (per degree)</a:t>
                      </a:r>
                    </a:p>
                  </a:txBody>
                  <a:tcPr/>
                </a:tc>
                <a:extLst>
                  <a:ext uri="{0D108BD9-81ED-4DB2-BD59-A6C34878D82A}">
                    <a16:rowId xmlns:a16="http://schemas.microsoft.com/office/drawing/2014/main" val="373851686"/>
                  </a:ext>
                </a:extLst>
              </a:tr>
              <a:tr h="683263">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4</a:t>
                      </a:r>
                    </a:p>
                  </a:txBody>
                  <a:tcPr/>
                </a:tc>
                <a:tc>
                  <a:txBody>
                    <a:bodyPr/>
                    <a:lstStyle/>
                    <a:p>
                      <a:r>
                        <a:rPr lang="en-US" sz="2200" dirty="0">
                          <a:latin typeface="Times New Roman" panose="02020603050405020304" pitchFamily="18" charset="0"/>
                          <a:cs typeface="Times New Roman" panose="02020603050405020304" pitchFamily="18" charset="0"/>
                        </a:rPr>
                        <a:t>Credit Certificate (16 or more semester units, 24 or more quarter units)</a:t>
                      </a:r>
                    </a:p>
                  </a:txBody>
                  <a:tcPr/>
                </a:tc>
                <a:tc>
                  <a:txBody>
                    <a:bodyPr/>
                    <a:lstStyle/>
                    <a:p>
                      <a:r>
                        <a:rPr lang="en-US" sz="2200" dirty="0">
                          <a:latin typeface="Times New Roman" panose="02020603050405020304" pitchFamily="18" charset="0"/>
                          <a:cs typeface="Times New Roman" panose="02020603050405020304" pitchFamily="18" charset="0"/>
                        </a:rPr>
                        <a:t>2 (per certificate)</a:t>
                      </a:r>
                    </a:p>
                  </a:txBody>
                  <a:tcPr/>
                </a:tc>
                <a:extLst>
                  <a:ext uri="{0D108BD9-81ED-4DB2-BD59-A6C34878D82A}">
                    <a16:rowId xmlns:a16="http://schemas.microsoft.com/office/drawing/2014/main" val="1195754174"/>
                  </a:ext>
                </a:extLst>
              </a:tr>
              <a:tr h="713390">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5</a:t>
                      </a:r>
                    </a:p>
                  </a:txBody>
                  <a:tcPr/>
                </a:tc>
                <a:tc>
                  <a:txBody>
                    <a:bodyPr/>
                    <a:lstStyle/>
                    <a:p>
                      <a:r>
                        <a:rPr lang="en-US" sz="2200" dirty="0">
                          <a:latin typeface="Times New Roman" panose="02020603050405020304" pitchFamily="18" charset="0"/>
                          <a:cs typeface="Times New Roman" panose="02020603050405020304" pitchFamily="18" charset="0"/>
                        </a:rPr>
                        <a:t>Completion of transfer-level math and English during student’s first academic year</a:t>
                      </a:r>
                    </a:p>
                  </a:txBody>
                  <a:tcPr/>
                </a:tc>
                <a:tc>
                  <a:txBody>
                    <a:bodyPr/>
                    <a:lstStyle/>
                    <a:p>
                      <a:r>
                        <a:rPr lang="en-US" sz="2200" dirty="0">
                          <a:latin typeface="Times New Roman" panose="02020603050405020304" pitchFamily="18" charset="0"/>
                          <a:cs typeface="Times New Roman" panose="02020603050405020304" pitchFamily="18" charset="0"/>
                        </a:rPr>
                        <a:t>2 (per student)</a:t>
                      </a:r>
                    </a:p>
                  </a:txBody>
                  <a:tcPr/>
                </a:tc>
                <a:extLst>
                  <a:ext uri="{0D108BD9-81ED-4DB2-BD59-A6C34878D82A}">
                    <a16:rowId xmlns:a16="http://schemas.microsoft.com/office/drawing/2014/main" val="1750316177"/>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6</a:t>
                      </a:r>
                    </a:p>
                  </a:txBody>
                  <a:tcPr/>
                </a:tc>
                <a:tc>
                  <a:txBody>
                    <a:bodyPr/>
                    <a:lstStyle/>
                    <a:p>
                      <a:r>
                        <a:rPr lang="en-US" sz="2200" dirty="0">
                          <a:latin typeface="Times New Roman" panose="02020603050405020304" pitchFamily="18" charset="0"/>
                          <a:cs typeface="Times New Roman" panose="02020603050405020304" pitchFamily="18" charset="0"/>
                        </a:rPr>
                        <a:t>Successful transfer to a 4-year institution</a:t>
                      </a:r>
                    </a:p>
                  </a:txBody>
                  <a:tcPr/>
                </a:tc>
                <a:tc>
                  <a:txBody>
                    <a:bodyPr/>
                    <a:lstStyle/>
                    <a:p>
                      <a:r>
                        <a:rPr lang="en-US" sz="2200" dirty="0">
                          <a:latin typeface="Times New Roman" panose="02020603050405020304" pitchFamily="18" charset="0"/>
                          <a:cs typeface="Times New Roman" panose="02020603050405020304" pitchFamily="18" charset="0"/>
                        </a:rPr>
                        <a:t>1.5 (per student)</a:t>
                      </a:r>
                    </a:p>
                  </a:txBody>
                  <a:tcPr/>
                </a:tc>
                <a:extLst>
                  <a:ext uri="{0D108BD9-81ED-4DB2-BD59-A6C34878D82A}">
                    <a16:rowId xmlns:a16="http://schemas.microsoft.com/office/drawing/2014/main" val="956803417"/>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7</a:t>
                      </a:r>
                    </a:p>
                  </a:txBody>
                  <a:tcPr/>
                </a:tc>
                <a:tc>
                  <a:txBody>
                    <a:bodyPr/>
                    <a:lstStyle/>
                    <a:p>
                      <a:r>
                        <a:rPr lang="en-US" sz="2200" dirty="0">
                          <a:latin typeface="Times New Roman" panose="02020603050405020304" pitchFamily="18" charset="0"/>
                          <a:cs typeface="Times New Roman" panose="02020603050405020304" pitchFamily="18" charset="0"/>
                        </a:rPr>
                        <a:t>Completion of 9 or more CTE units</a:t>
                      </a:r>
                    </a:p>
                  </a:txBody>
                  <a:tcPr/>
                </a:tc>
                <a:tc>
                  <a:txBody>
                    <a:bodyPr/>
                    <a:lstStyle/>
                    <a:p>
                      <a:r>
                        <a:rPr lang="en-US" sz="2200" dirty="0">
                          <a:latin typeface="Times New Roman" panose="02020603050405020304" pitchFamily="18" charset="0"/>
                          <a:cs typeface="Times New Roman" panose="02020603050405020304" pitchFamily="18" charset="0"/>
                        </a:rPr>
                        <a:t>1 (per student)</a:t>
                      </a:r>
                    </a:p>
                  </a:txBody>
                  <a:tcPr/>
                </a:tc>
                <a:extLst>
                  <a:ext uri="{0D108BD9-81ED-4DB2-BD59-A6C34878D82A}">
                    <a16:rowId xmlns:a16="http://schemas.microsoft.com/office/drawing/2014/main" val="685964380"/>
                  </a:ext>
                </a:extLst>
              </a:tr>
              <a:tr h="382627">
                <a:tc>
                  <a:txBody>
                    <a:bodyPr/>
                    <a:lstStyle/>
                    <a:p>
                      <a:pPr algn="ctr"/>
                      <a:r>
                        <a:rPr lang="en-US" sz="2200" dirty="0">
                          <a:solidFill>
                            <a:schemeClr val="accent6">
                              <a:lumMod val="75000"/>
                            </a:schemeClr>
                          </a:solidFill>
                          <a:latin typeface="Times New Roman" panose="02020603050405020304" pitchFamily="18" charset="0"/>
                          <a:cs typeface="Times New Roman" panose="02020603050405020304" pitchFamily="18" charset="0"/>
                        </a:rPr>
                        <a:t>8</a:t>
                      </a:r>
                    </a:p>
                  </a:txBody>
                  <a:tcPr/>
                </a:tc>
                <a:tc>
                  <a:txBody>
                    <a:bodyPr/>
                    <a:lstStyle/>
                    <a:p>
                      <a:r>
                        <a:rPr lang="en-US" sz="2200" dirty="0">
                          <a:latin typeface="Times New Roman" panose="02020603050405020304" pitchFamily="18" charset="0"/>
                          <a:cs typeface="Times New Roman" panose="02020603050405020304" pitchFamily="18" charset="0"/>
                        </a:rPr>
                        <a:t>Attainment of a Regional Living Wage</a:t>
                      </a:r>
                    </a:p>
                  </a:txBody>
                  <a:tcPr/>
                </a:tc>
                <a:tc>
                  <a:txBody>
                    <a:bodyPr/>
                    <a:lstStyle/>
                    <a:p>
                      <a:r>
                        <a:rPr lang="en-US" sz="2200" dirty="0">
                          <a:latin typeface="Times New Roman" panose="02020603050405020304" pitchFamily="18" charset="0"/>
                          <a:cs typeface="Times New Roman" panose="02020603050405020304" pitchFamily="18" charset="0"/>
                        </a:rPr>
                        <a:t>1 (per student)</a:t>
                      </a:r>
                    </a:p>
                  </a:txBody>
                  <a:tcPr/>
                </a:tc>
                <a:extLst>
                  <a:ext uri="{0D108BD9-81ED-4DB2-BD59-A6C34878D82A}">
                    <a16:rowId xmlns:a16="http://schemas.microsoft.com/office/drawing/2014/main" val="609159637"/>
                  </a:ext>
                </a:extLst>
              </a:tr>
            </a:tbl>
          </a:graphicData>
        </a:graphic>
      </p:graphicFrame>
    </p:spTree>
    <p:extLst>
      <p:ext uri="{BB962C8B-B14F-4D97-AF65-F5344CB8AC3E}">
        <p14:creationId xmlns:p14="http://schemas.microsoft.com/office/powerpoint/2010/main" val="32961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2018-19 SCFF Funding</a:t>
            </a:r>
            <a:endParaRPr b="1" dirty="0">
              <a:solidFill>
                <a:srgbClr val="0070C0"/>
              </a:solidFill>
              <a:latin typeface="Times New Roman" panose="02020603050405020304" pitchFamily="18" charset="0"/>
              <a:cs typeface="Times New Roman" panose="02020603050405020304" pitchFamily="18" charset="0"/>
            </a:endParaRPr>
          </a:p>
        </p:txBody>
      </p:sp>
      <p:sp>
        <p:nvSpPr>
          <p:cNvPr id="142" name="Google Shape;142;p2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43" name="Google Shape;143;p25"/>
          <p:cNvPicPr preferRelativeResize="0"/>
          <p:nvPr/>
        </p:nvPicPr>
        <p:blipFill rotWithShape="1">
          <a:blip r:embed="rId3">
            <a:alphaModFix/>
          </a:blip>
          <a:srcRect l="21504" t="23166" r="21090" b="12661"/>
          <a:stretch/>
        </p:blipFill>
        <p:spPr>
          <a:xfrm>
            <a:off x="1845234" y="1536634"/>
            <a:ext cx="8462535" cy="5321365"/>
          </a:xfrm>
          <a:prstGeom prst="rect">
            <a:avLst/>
          </a:prstGeom>
          <a:noFill/>
          <a:ln>
            <a:noFill/>
          </a:ln>
        </p:spPr>
      </p:pic>
    </p:spTree>
    <p:extLst>
      <p:ext uri="{BB962C8B-B14F-4D97-AF65-F5344CB8AC3E}">
        <p14:creationId xmlns:p14="http://schemas.microsoft.com/office/powerpoint/2010/main" val="298513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SCFF Calculation - Entitlement and Revenue</a:t>
            </a:r>
            <a:endParaRPr b="1" dirty="0">
              <a:solidFill>
                <a:srgbClr val="0070C0"/>
              </a:solidFill>
              <a:latin typeface="Times New Roman" panose="02020603050405020304" pitchFamily="18" charset="0"/>
              <a:cs typeface="Times New Roman" panose="02020603050405020304" pitchFamily="18" charset="0"/>
            </a:endParaRPr>
          </a:p>
        </p:txBody>
      </p:sp>
      <p:sp>
        <p:nvSpPr>
          <p:cNvPr id="149" name="Google Shape;149;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50" name="Google Shape;150;p26"/>
          <p:cNvPicPr preferRelativeResize="0"/>
          <p:nvPr/>
        </p:nvPicPr>
        <p:blipFill rotWithShape="1">
          <a:blip r:embed="rId3">
            <a:alphaModFix/>
          </a:blip>
          <a:srcRect l="14973" t="31794" r="16151" b="6908"/>
          <a:stretch/>
        </p:blipFill>
        <p:spPr>
          <a:xfrm>
            <a:off x="780901" y="1536634"/>
            <a:ext cx="10630201" cy="5321365"/>
          </a:xfrm>
          <a:prstGeom prst="rect">
            <a:avLst/>
          </a:prstGeom>
          <a:noFill/>
          <a:ln>
            <a:noFill/>
          </a:ln>
        </p:spPr>
      </p:pic>
    </p:spTree>
    <p:extLst>
      <p:ext uri="{BB962C8B-B14F-4D97-AF65-F5344CB8AC3E}">
        <p14:creationId xmlns:p14="http://schemas.microsoft.com/office/powerpoint/2010/main" val="37363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Excess Tax School Entity (Basic Aid)</a:t>
            </a:r>
            <a:endParaRPr b="1" dirty="0">
              <a:solidFill>
                <a:srgbClr val="0070C0"/>
              </a:solidFill>
              <a:latin typeface="Times New Roman" panose="02020603050405020304" pitchFamily="18" charset="0"/>
              <a:cs typeface="Times New Roman" panose="02020603050405020304" pitchFamily="18" charset="0"/>
            </a:endParaRPr>
          </a:p>
        </p:txBody>
      </p:sp>
      <p:sp>
        <p:nvSpPr>
          <p:cNvPr id="156" name="Google Shape;156;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Higher offsetting revenues (local property tax and student enrollment fees) than apportionment entitlement (SCFF calculation).</a:t>
            </a:r>
            <a:endParaRPr dirty="0">
              <a:latin typeface="Times New Roman" panose="02020603050405020304" pitchFamily="18" charset="0"/>
              <a:cs typeface="Times New Roman" panose="02020603050405020304" pitchFamily="18" charset="0"/>
            </a:endParaRPr>
          </a:p>
          <a:p>
            <a:pPr>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Only 6 CCDs in the state (Marin, South Orange, Mira Costa, West Valley-Mission, San Jose-Evergreen, San Mateo).</a:t>
            </a:r>
            <a:endParaRPr dirty="0">
              <a:latin typeface="Times New Roman" panose="02020603050405020304" pitchFamily="18" charset="0"/>
              <a:cs typeface="Times New Roman" panose="02020603050405020304" pitchFamily="18" charset="0"/>
            </a:endParaRPr>
          </a:p>
          <a:p>
            <a:pPr>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They get to keep all of the property tax, which means they have a higher per student funding level.</a:t>
            </a:r>
            <a:endParaRPr dirty="0">
              <a:latin typeface="Times New Roman" panose="02020603050405020304" pitchFamily="18" charset="0"/>
              <a:cs typeface="Times New Roman" panose="02020603050405020304" pitchFamily="18" charset="0"/>
            </a:endParaRPr>
          </a:p>
          <a:p>
            <a:pPr>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They may be less likely to have a bond program (conservative voters).</a:t>
            </a:r>
            <a:endParaRPr dirty="0">
              <a:latin typeface="Times New Roman" panose="02020603050405020304" pitchFamily="18" charset="0"/>
              <a:cs typeface="Times New Roman" panose="02020603050405020304" pitchFamily="18" charset="0"/>
            </a:endParaRPr>
          </a:p>
          <a:p>
            <a:pPr>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They may have formulas that tie property tax changes to compensation changes.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07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SCFF Calculation - FTES</a:t>
            </a:r>
            <a:endParaRPr b="1" dirty="0">
              <a:solidFill>
                <a:srgbClr val="0070C0"/>
              </a:solidFill>
              <a:latin typeface="Times New Roman" panose="02020603050405020304" pitchFamily="18" charset="0"/>
              <a:cs typeface="Times New Roman" panose="02020603050405020304" pitchFamily="18" charset="0"/>
            </a:endParaRPr>
          </a:p>
        </p:txBody>
      </p:sp>
      <p:sp>
        <p:nvSpPr>
          <p:cNvPr id="162" name="Google Shape;162;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63" name="Google Shape;163;p28"/>
          <p:cNvPicPr preferRelativeResize="0"/>
          <p:nvPr/>
        </p:nvPicPr>
        <p:blipFill rotWithShape="1">
          <a:blip r:embed="rId3">
            <a:alphaModFix/>
          </a:blip>
          <a:srcRect l="14891" t="15975" r="16071" b="8774"/>
          <a:stretch/>
        </p:blipFill>
        <p:spPr>
          <a:xfrm>
            <a:off x="762000" y="1356967"/>
            <a:ext cx="10667999" cy="5501035"/>
          </a:xfrm>
          <a:prstGeom prst="rect">
            <a:avLst/>
          </a:prstGeom>
          <a:noFill/>
          <a:ln>
            <a:noFill/>
          </a:ln>
        </p:spPr>
      </p:pic>
    </p:spTree>
    <p:extLst>
      <p:ext uri="{BB962C8B-B14F-4D97-AF65-F5344CB8AC3E}">
        <p14:creationId xmlns:p14="http://schemas.microsoft.com/office/powerpoint/2010/main" val="206449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SCFF Calculation - Basic and Supplemental</a:t>
            </a:r>
            <a:endParaRPr b="1" dirty="0">
              <a:solidFill>
                <a:srgbClr val="0070C0"/>
              </a:solidFill>
              <a:latin typeface="Times New Roman" panose="02020603050405020304" pitchFamily="18" charset="0"/>
              <a:cs typeface="Times New Roman" panose="02020603050405020304" pitchFamily="18" charset="0"/>
            </a:endParaRPr>
          </a:p>
        </p:txBody>
      </p:sp>
      <p:sp>
        <p:nvSpPr>
          <p:cNvPr id="169" name="Google Shape;169;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70" name="Google Shape;170;p29"/>
          <p:cNvPicPr preferRelativeResize="0"/>
          <p:nvPr/>
        </p:nvPicPr>
        <p:blipFill rotWithShape="1">
          <a:blip r:embed="rId3">
            <a:alphaModFix/>
          </a:blip>
          <a:srcRect l="19097" t="32518" r="20119" b="16978"/>
          <a:stretch/>
        </p:blipFill>
        <p:spPr>
          <a:xfrm>
            <a:off x="838933" y="1536634"/>
            <a:ext cx="10514131" cy="4914068"/>
          </a:xfrm>
          <a:prstGeom prst="rect">
            <a:avLst/>
          </a:prstGeom>
          <a:noFill/>
          <a:ln>
            <a:noFill/>
          </a:ln>
        </p:spPr>
      </p:pic>
    </p:spTree>
    <p:extLst>
      <p:ext uri="{BB962C8B-B14F-4D97-AF65-F5344CB8AC3E}">
        <p14:creationId xmlns:p14="http://schemas.microsoft.com/office/powerpoint/2010/main" val="170954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p:cNvSpPr>
            <a:spLocks noGrp="1"/>
          </p:cNvSpPr>
          <p:nvPr>
            <p:ph idx="1"/>
          </p:nvPr>
        </p:nvSpPr>
        <p:spPr/>
        <p:txBody>
          <a:bodyPr>
            <a:noAutofit/>
          </a:bodyPr>
          <a:lstStyle/>
          <a:p>
            <a:pPr marL="0" indent="0">
              <a:buNone/>
            </a:pPr>
            <a:r>
              <a:rPr lang="en-US" dirty="0">
                <a:latin typeface="Times New Roman" panose="02020603050405020304" pitchFamily="18" charset="0"/>
                <a:cs typeface="Times New Roman" panose="02020603050405020304" pitchFamily="18" charset="0"/>
              </a:rPr>
              <a:t>The Student Centered Funding Formula (SCFF) has been front and center in conversations about the California Community College budget. What is the SCFF, how is the money allocated, and is the allocation changing? In order to better understand some of the debate around the SCFF, and to ensure budgetary decisions are made to best serve students, faculty leaders should understand how the budget works at the state and college/district levels. During this session, the presenters will talk about where money comes from, where money goes, and what faculty leaders should watch for.</a:t>
            </a:r>
          </a:p>
        </p:txBody>
      </p:sp>
      <p:sp>
        <p:nvSpPr>
          <p:cNvPr id="7" name="Rectangle 2">
            <a:extLst>
              <a:ext uri="{FF2B5EF4-FFF2-40B4-BE49-F238E27FC236}">
                <a16:creationId xmlns:a16="http://schemas.microsoft.com/office/drawing/2014/main" id="{061F268F-555F-D848-897F-371E2D12E868}"/>
              </a:ext>
            </a:extLst>
          </p:cNvPr>
          <p:cNvSpPr>
            <a:spLocks noChangeArrowheads="1"/>
          </p:cNvSpPr>
          <p:nvPr/>
        </p:nvSpPr>
        <p:spPr bwMode="auto">
          <a:xfrm>
            <a:off x="152400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Georgia" panose="02040502050405020303"/>
            </a:endParaRPr>
          </a:p>
        </p:txBody>
      </p:sp>
      <p:sp>
        <p:nvSpPr>
          <p:cNvPr id="5" name="Footer Placeholder 4">
            <a:extLst>
              <a:ext uri="{FF2B5EF4-FFF2-40B4-BE49-F238E27FC236}">
                <a16:creationId xmlns:a16="http://schemas.microsoft.com/office/drawing/2014/main" id="{FE1BB0EA-A5C8-8E43-AE77-6A3C90696BCC}"/>
              </a:ext>
            </a:extLst>
          </p:cNvPr>
          <p:cNvSpPr>
            <a:spLocks noGrp="1"/>
          </p:cNvSpPr>
          <p:nvPr>
            <p:ph type="ftr" sz="quarter" idx="11"/>
          </p:nvPr>
        </p:nvSpPr>
        <p:spPr/>
        <p:txBody>
          <a:bodyPr/>
          <a:lstStyle/>
          <a:p>
            <a:r>
              <a:rPr lang="en-US">
                <a:solidFill>
                  <a:prstClr val="black">
                    <a:tint val="75000"/>
                  </a:prstClr>
                </a:solidFill>
              </a:rPr>
              <a:t>ASCCC Faculty Leadership Institute 2018</a:t>
            </a:r>
          </a:p>
        </p:txBody>
      </p:sp>
    </p:spTree>
    <p:extLst>
      <p:ext uri="{BB962C8B-B14F-4D97-AF65-F5344CB8AC3E}">
        <p14:creationId xmlns:p14="http://schemas.microsoft.com/office/powerpoint/2010/main" val="355971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SCFF Calculation - Student Success</a:t>
            </a:r>
            <a:endParaRPr b="1" dirty="0">
              <a:solidFill>
                <a:srgbClr val="0070C0"/>
              </a:solidFill>
              <a:latin typeface="Times New Roman" panose="02020603050405020304" pitchFamily="18" charset="0"/>
              <a:cs typeface="Times New Roman" panose="02020603050405020304" pitchFamily="18" charset="0"/>
            </a:endParaRPr>
          </a:p>
        </p:txBody>
      </p:sp>
      <p:sp>
        <p:nvSpPr>
          <p:cNvPr id="176" name="Google Shape;176;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77" name="Google Shape;177;p30"/>
          <p:cNvPicPr preferRelativeResize="0"/>
          <p:nvPr/>
        </p:nvPicPr>
        <p:blipFill rotWithShape="1">
          <a:blip r:embed="rId3">
            <a:alphaModFix/>
          </a:blip>
          <a:srcRect l="19020" t="28483" r="20037" b="4465"/>
          <a:stretch/>
        </p:blipFill>
        <p:spPr>
          <a:xfrm>
            <a:off x="1796652" y="1536634"/>
            <a:ext cx="8598701" cy="5321365"/>
          </a:xfrm>
          <a:prstGeom prst="rect">
            <a:avLst/>
          </a:prstGeom>
          <a:noFill/>
          <a:ln>
            <a:noFill/>
          </a:ln>
        </p:spPr>
      </p:pic>
    </p:spTree>
    <p:extLst>
      <p:ext uri="{BB962C8B-B14F-4D97-AF65-F5344CB8AC3E}">
        <p14:creationId xmlns:p14="http://schemas.microsoft.com/office/powerpoint/2010/main" val="149466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ASCCC Recommendations on SCFF </a:t>
            </a:r>
          </a:p>
        </p:txBody>
      </p:sp>
      <p:sp>
        <p:nvSpPr>
          <p:cNvPr id="3" name="Content Placeholder 2"/>
          <p:cNvSpPr>
            <a:spLocks noGrp="1"/>
          </p:cNvSpPr>
          <p:nvPr>
            <p:ph idx="1"/>
          </p:nvPr>
        </p:nvSpPr>
        <p:spPr>
          <a:xfrm>
            <a:off x="838200" y="1825624"/>
            <a:ext cx="10515600" cy="4651375"/>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state of California </a:t>
            </a:r>
            <a:r>
              <a:rPr lang="en-US" b="1" dirty="0">
                <a:latin typeface="Times New Roman" panose="02020603050405020304" pitchFamily="18" charset="0"/>
                <a:cs typeface="Times New Roman" panose="02020603050405020304" pitchFamily="18" charset="0"/>
              </a:rPr>
              <a:t>must keep </a:t>
            </a:r>
            <a:r>
              <a:rPr lang="en-US" dirty="0">
                <a:latin typeface="Times New Roman" panose="02020603050405020304" pitchFamily="18" charset="0"/>
                <a:cs typeface="Times New Roman" panose="02020603050405020304" pitchFamily="18" charset="0"/>
              </a:rPr>
              <a:t>the performance metric*…</a:t>
            </a:r>
          </a:p>
          <a:p>
            <a:pPr marL="0" indent="0">
              <a:buNone/>
            </a:pPr>
            <a:r>
              <a:rPr lang="en-US" dirty="0">
                <a:latin typeface="Times New Roman" panose="02020603050405020304" pitchFamily="18" charset="0"/>
                <a:cs typeface="Times New Roman" panose="02020603050405020304" pitchFamily="18" charset="0"/>
              </a:rPr>
              <a:t>Letter to legislature on “Revisiting the Student Centered Funding Formula to Incentive Student Focused Outcomes” </a:t>
            </a:r>
          </a:p>
          <a:p>
            <a:pPr marL="514350" indent="-514350">
              <a:buAutoNum type="arabicParenR"/>
            </a:pPr>
            <a:r>
              <a:rPr lang="en-US" u="sng" dirty="0">
                <a:latin typeface="Times New Roman" panose="02020603050405020304" pitchFamily="18" charset="0"/>
                <a:cs typeface="Times New Roman" panose="02020603050405020304" pitchFamily="18" charset="0"/>
              </a:rPr>
              <a:t>Level the point system</a:t>
            </a:r>
            <a:r>
              <a:rPr lang="en-US" dirty="0">
                <a:latin typeface="Times New Roman" panose="02020603050405020304" pitchFamily="18" charset="0"/>
                <a:cs typeface="Times New Roman" panose="02020603050405020304" pitchFamily="18" charset="0"/>
              </a:rPr>
              <a:t> for associate degree awards so that all educational goals and achievements of comparable unit values are counted equally. </a:t>
            </a:r>
          </a:p>
          <a:p>
            <a:pPr marL="514350" indent="-514350">
              <a:buAutoNum type="arabicParenR"/>
            </a:pPr>
            <a:r>
              <a:rPr lang="en-US" dirty="0">
                <a:latin typeface="Times New Roman" panose="02020603050405020304" pitchFamily="18" charset="0"/>
                <a:cs typeface="Times New Roman" panose="02020603050405020304" pitchFamily="18" charset="0"/>
              </a:rPr>
              <a:t>Award colleges </a:t>
            </a:r>
            <a:r>
              <a:rPr lang="en-US" u="sng" dirty="0">
                <a:latin typeface="Times New Roman" panose="02020603050405020304" pitchFamily="18" charset="0"/>
                <a:cs typeface="Times New Roman" panose="02020603050405020304" pitchFamily="18" charset="0"/>
              </a:rPr>
              <a:t>only once per year per student </a:t>
            </a:r>
            <a:r>
              <a:rPr lang="en-US" dirty="0">
                <a:latin typeface="Times New Roman" panose="02020603050405020304" pitchFamily="18" charset="0"/>
                <a:cs typeface="Times New Roman" panose="02020603050405020304" pitchFamily="18" charset="0"/>
              </a:rPr>
              <a:t>for the highest award achieved as a means of prioritizing per-student success, as opposed to incentivizing maximizing awards more generally. </a:t>
            </a:r>
          </a:p>
          <a:p>
            <a:pPr marL="514350" indent="-514350">
              <a:buAutoNum type="arabicParenR"/>
            </a:pPr>
            <a:r>
              <a:rPr lang="en-US" u="sng" dirty="0">
                <a:latin typeface="Times New Roman" panose="02020603050405020304" pitchFamily="18" charset="0"/>
                <a:cs typeface="Times New Roman" panose="02020603050405020304" pitchFamily="18" charset="0"/>
              </a:rPr>
              <a:t>Keep the performance metric portion set at 10%</a:t>
            </a:r>
            <a:r>
              <a:rPr lang="en-US" dirty="0">
                <a:latin typeface="Times New Roman" panose="02020603050405020304" pitchFamily="18" charset="0"/>
                <a:cs typeface="Times New Roman" panose="02020603050405020304" pitchFamily="18" charset="0"/>
              </a:rPr>
              <a:t> of the total allocation to ensure funding stability and to support college exploration of how best to serve students.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ASCCC has long standing positions in opposition to performance-based funding…</a:t>
            </a:r>
          </a:p>
        </p:txBody>
      </p:sp>
    </p:spTree>
    <p:extLst>
      <p:ext uri="{BB962C8B-B14F-4D97-AF65-F5344CB8AC3E}">
        <p14:creationId xmlns:p14="http://schemas.microsoft.com/office/powerpoint/2010/main" val="216480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body" idx="1"/>
          </p:nvPr>
        </p:nvSpPr>
        <p:spPr>
          <a:xfrm>
            <a:off x="425932" y="1371600"/>
            <a:ext cx="11371132" cy="5168967"/>
          </a:xfrm>
          <a:prstGeom prst="rect">
            <a:avLst/>
          </a:prstGeom>
        </p:spPr>
        <p:txBody>
          <a:bodyPr spcFirstLastPara="1" vert="horz" wrap="square" lIns="121900" tIns="121900" rIns="121900" bIns="121900" rtlCol="0" anchor="t" anchorCtr="0">
            <a:noAutofit/>
          </a:bodyPr>
          <a:lstStyle/>
          <a:p>
            <a:pPr>
              <a:buClr>
                <a:srgbClr val="0070C0"/>
              </a:buClr>
            </a:pPr>
            <a:r>
              <a:rPr lang="en" dirty="0">
                <a:latin typeface="Times New Roman" panose="02020603050405020304" pitchFamily="18" charset="0"/>
                <a:cs typeface="Times New Roman" panose="02020603050405020304" pitchFamily="18" charset="0"/>
              </a:rPr>
              <a:t>Education Code § 84362</a:t>
            </a:r>
            <a:endParaRPr dirty="0">
              <a:latin typeface="Times New Roman" panose="02020603050405020304" pitchFamily="18" charset="0"/>
              <a:cs typeface="Times New Roman" panose="02020603050405020304" pitchFamily="18" charset="0"/>
            </a:endParaRPr>
          </a:p>
          <a:p>
            <a:pPr>
              <a:buClr>
                <a:srgbClr val="0070C0"/>
              </a:buClr>
            </a:pPr>
            <a:r>
              <a:rPr lang="en" dirty="0">
                <a:latin typeface="Times New Roman" panose="02020603050405020304" pitchFamily="18" charset="0"/>
                <a:cs typeface="Times New Roman" panose="02020603050405020304" pitchFamily="18" charset="0"/>
              </a:rPr>
              <a:t>Only the Unrestricted General Fund</a:t>
            </a:r>
            <a:endParaRPr dirty="0">
              <a:latin typeface="Times New Roman" panose="02020603050405020304" pitchFamily="18" charset="0"/>
              <a:cs typeface="Times New Roman" panose="02020603050405020304" pitchFamily="18" charset="0"/>
            </a:endParaRPr>
          </a:p>
          <a:p>
            <a:pPr>
              <a:buClr>
                <a:srgbClr val="0070C0"/>
              </a:buClr>
            </a:pPr>
            <a:r>
              <a:rPr lang="en" dirty="0">
                <a:latin typeface="Times New Roman" panose="02020603050405020304" pitchFamily="18" charset="0"/>
                <a:cs typeface="Times New Roman" panose="02020603050405020304" pitchFamily="18" charset="0"/>
              </a:rPr>
              <a:t>Numerator</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Full-time and part-time instructors salaries and benefits</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Instructional aides salaries and benefits</a:t>
            </a:r>
            <a:endParaRPr dirty="0">
              <a:latin typeface="Times New Roman" panose="02020603050405020304" pitchFamily="18" charset="0"/>
              <a:cs typeface="Times New Roman" panose="02020603050405020304" pitchFamily="18" charset="0"/>
            </a:endParaRPr>
          </a:p>
          <a:p>
            <a:pPr>
              <a:buClr>
                <a:srgbClr val="0070C0"/>
              </a:buClr>
            </a:pPr>
            <a:r>
              <a:rPr lang="en" dirty="0">
                <a:latin typeface="Times New Roman" panose="02020603050405020304" pitchFamily="18" charset="0"/>
                <a:cs typeface="Times New Roman" panose="02020603050405020304" pitchFamily="18" charset="0"/>
              </a:rPr>
              <a:t>Denominator</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Non-instructional salaries and benefits</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Supplies and materials</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Other operating expenses</a:t>
            </a:r>
            <a:endParaRPr dirty="0">
              <a:latin typeface="Times New Roman" panose="02020603050405020304" pitchFamily="18" charset="0"/>
              <a:cs typeface="Times New Roman" panose="02020603050405020304" pitchFamily="18" charset="0"/>
            </a:endParaRPr>
          </a:p>
          <a:p>
            <a:pPr>
              <a:buClr>
                <a:srgbClr val="0070C0"/>
              </a:buClr>
            </a:pPr>
            <a:r>
              <a:rPr lang="en" dirty="0">
                <a:latin typeface="Times New Roman" panose="02020603050405020304" pitchFamily="18" charset="0"/>
                <a:cs typeface="Times New Roman" panose="02020603050405020304" pitchFamily="18" charset="0"/>
              </a:rPr>
              <a:t>Exclusions</a:t>
            </a:r>
            <a:endParaRPr dirty="0">
              <a:latin typeface="Times New Roman" panose="02020603050405020304" pitchFamily="18" charset="0"/>
              <a:cs typeface="Times New Roman" panose="02020603050405020304" pitchFamily="18" charset="0"/>
            </a:endParaRPr>
          </a:p>
          <a:p>
            <a:pPr lvl="1">
              <a:spcBef>
                <a:spcPts val="0"/>
              </a:spcBef>
              <a:buClr>
                <a:srgbClr val="0070C0"/>
              </a:buClr>
            </a:pPr>
            <a:r>
              <a:rPr lang="en" dirty="0">
                <a:latin typeface="Times New Roman" panose="02020603050405020304" pitchFamily="18" charset="0"/>
                <a:cs typeface="Times New Roman" panose="02020603050405020304" pitchFamily="18" charset="0"/>
              </a:rPr>
              <a:t>Instructional staff-retirees’ benefits and retirement incentives; Student health services above amount collected; Student transportation; Non-instructional staff-retirees’ benefits and retirement incentives; Rents and leases; Lottery expenditures; Capital expenditures</a:t>
            </a:r>
            <a:endParaRPr dirty="0">
              <a:latin typeface="Times New Roman" panose="02020603050405020304" pitchFamily="18" charset="0"/>
              <a:cs typeface="Times New Roman" panose="02020603050405020304" pitchFamily="18" charset="0"/>
            </a:endParaRPr>
          </a:p>
        </p:txBody>
      </p:sp>
      <p:sp>
        <p:nvSpPr>
          <p:cNvPr id="236" name="Google Shape;236;p39"/>
          <p:cNvSpPr txBox="1">
            <a:spLocks noGrp="1"/>
          </p:cNvSpPr>
          <p:nvPr>
            <p:ph type="title"/>
          </p:nvPr>
        </p:nvSpPr>
        <p:spPr>
          <a:xfrm>
            <a:off x="425932" y="381000"/>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Current Expense of Education (50% Law)</a:t>
            </a:r>
            <a:endParaRPr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542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Timeline</a:t>
            </a:r>
            <a:endParaRPr b="1" dirty="0">
              <a:solidFill>
                <a:srgbClr val="0070C0"/>
              </a:solidFill>
              <a:latin typeface="Times New Roman" panose="02020603050405020304" pitchFamily="18" charset="0"/>
              <a:cs typeface="Times New Roman" panose="02020603050405020304" pitchFamily="18" charset="0"/>
            </a:endParaRPr>
          </a:p>
        </p:txBody>
      </p:sp>
      <p:sp>
        <p:nvSpPr>
          <p:cNvPr id="189" name="Google Shape;189;p3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90" name="Google Shape;190;p32"/>
          <p:cNvPicPr preferRelativeResize="0"/>
          <p:nvPr/>
        </p:nvPicPr>
        <p:blipFill rotWithShape="1">
          <a:blip r:embed="rId3">
            <a:alphaModFix/>
          </a:blip>
          <a:srcRect l="11653" t="25179" r="13886" b="13092"/>
          <a:stretch/>
        </p:blipFill>
        <p:spPr>
          <a:xfrm>
            <a:off x="197434" y="1356967"/>
            <a:ext cx="11797145" cy="5501035"/>
          </a:xfrm>
          <a:prstGeom prst="rect">
            <a:avLst/>
          </a:prstGeom>
          <a:noFill/>
          <a:ln>
            <a:noFill/>
          </a:ln>
        </p:spPr>
      </p:pic>
    </p:spTree>
    <p:extLst>
      <p:ext uri="{BB962C8B-B14F-4D97-AF65-F5344CB8AC3E}">
        <p14:creationId xmlns:p14="http://schemas.microsoft.com/office/powerpoint/2010/main" val="313934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Terminology</a:t>
            </a:r>
            <a:endParaRPr b="1" dirty="0">
              <a:solidFill>
                <a:srgbClr val="0070C0"/>
              </a:solidFill>
              <a:latin typeface="Times New Roman" panose="02020603050405020304" pitchFamily="18" charset="0"/>
              <a:cs typeface="Times New Roman" panose="02020603050405020304" pitchFamily="18" charset="0"/>
            </a:endParaRPr>
          </a:p>
        </p:txBody>
      </p:sp>
      <p:sp>
        <p:nvSpPr>
          <p:cNvPr id="196" name="Google Shape;196;p33"/>
          <p:cNvSpPr txBox="1">
            <a:spLocks noGrp="1"/>
          </p:cNvSpPr>
          <p:nvPr>
            <p:ph type="body" idx="1"/>
          </p:nvPr>
        </p:nvSpPr>
        <p:spPr>
          <a:xfrm>
            <a:off x="415600" y="1536632"/>
            <a:ext cx="11360800" cy="5016567"/>
          </a:xfrm>
          <a:prstGeom prst="rect">
            <a:avLst/>
          </a:prstGeom>
        </p:spPr>
        <p:txBody>
          <a:bodyPr spcFirstLastPara="1" vert="horz" wrap="square" lIns="121900" tIns="121900" rIns="121900" bIns="121900" rtlCol="0" anchor="t" anchorCtr="0">
            <a:noAutofit/>
          </a:bodyPr>
          <a:lstStyle/>
          <a:p>
            <a:pPr>
              <a:spcAft>
                <a:spcPts val="600"/>
              </a:spcAft>
              <a:buClr>
                <a:srgbClr val="0070C0"/>
              </a:buClr>
            </a:pPr>
            <a:r>
              <a:rPr lang="en" u="sng" dirty="0">
                <a:latin typeface="Times New Roman" panose="02020603050405020304" pitchFamily="18" charset="0"/>
                <a:cs typeface="Times New Roman" panose="02020603050405020304" pitchFamily="18" charset="0"/>
              </a:rPr>
              <a:t>Stability</a:t>
            </a:r>
            <a:r>
              <a:rPr lang="en" dirty="0">
                <a:latin typeface="Times New Roman" panose="02020603050405020304" pitchFamily="18" charset="0"/>
                <a:cs typeface="Times New Roman" panose="02020603050405020304" pitchFamily="18" charset="0"/>
              </a:rPr>
              <a:t>: “Guaranteed” funding for 1 year. By end of the subsequent year, college must achieve original FTES goal or lose funding.</a:t>
            </a:r>
            <a:endParaRPr dirty="0">
              <a:latin typeface="Times New Roman" panose="02020603050405020304" pitchFamily="18" charset="0"/>
              <a:cs typeface="Times New Roman" panose="02020603050405020304" pitchFamily="18" charset="0"/>
            </a:endParaRPr>
          </a:p>
          <a:p>
            <a:pPr>
              <a:spcAft>
                <a:spcPts val="600"/>
              </a:spcAft>
              <a:buClr>
                <a:srgbClr val="0070C0"/>
              </a:buClr>
            </a:pPr>
            <a:r>
              <a:rPr lang="en" u="sng" dirty="0">
                <a:latin typeface="Times New Roman" panose="02020603050405020304" pitchFamily="18" charset="0"/>
                <a:cs typeface="Times New Roman" panose="02020603050405020304" pitchFamily="18" charset="0"/>
              </a:rPr>
              <a:t>Restoration</a:t>
            </a:r>
            <a:r>
              <a:rPr lang="en" dirty="0">
                <a:latin typeface="Times New Roman" panose="02020603050405020304" pitchFamily="18" charset="0"/>
                <a:cs typeface="Times New Roman" panose="02020603050405020304" pitchFamily="18" charset="0"/>
              </a:rPr>
              <a:t>: Entitled to restore base funded FTES during three years following year of initial decrease.</a:t>
            </a:r>
            <a:endParaRPr u="sng" dirty="0">
              <a:latin typeface="Times New Roman" panose="02020603050405020304" pitchFamily="18" charset="0"/>
              <a:cs typeface="Times New Roman" panose="02020603050405020304" pitchFamily="18" charset="0"/>
            </a:endParaRPr>
          </a:p>
          <a:p>
            <a:pPr>
              <a:spcAft>
                <a:spcPts val="600"/>
              </a:spcAft>
              <a:buClr>
                <a:srgbClr val="0070C0"/>
              </a:buClr>
            </a:pPr>
            <a:r>
              <a:rPr lang="en" u="sng" dirty="0">
                <a:latin typeface="Times New Roman" panose="02020603050405020304" pitchFamily="18" charset="0"/>
                <a:cs typeface="Times New Roman" panose="02020603050405020304" pitchFamily="18" charset="0"/>
              </a:rPr>
              <a:t>Summer shift</a:t>
            </a:r>
            <a:r>
              <a:rPr lang="en" dirty="0">
                <a:latin typeface="Times New Roman" panose="02020603050405020304" pitchFamily="18" charset="0"/>
                <a:cs typeface="Times New Roman" panose="02020603050405020304" pitchFamily="18" charset="0"/>
              </a:rPr>
              <a:t>: For summer intersession daily census courses that cross fiscal years, associated FTES are to be reported in the fiscal year in which the census date falls or when the course ends.</a:t>
            </a:r>
            <a:endParaRPr dirty="0">
              <a:latin typeface="Times New Roman" panose="02020603050405020304" pitchFamily="18" charset="0"/>
              <a:cs typeface="Times New Roman" panose="02020603050405020304" pitchFamily="18" charset="0"/>
            </a:endParaRPr>
          </a:p>
          <a:p>
            <a:pPr>
              <a:spcAft>
                <a:spcPts val="600"/>
              </a:spcAft>
              <a:buClr>
                <a:srgbClr val="0070C0"/>
              </a:buClr>
            </a:pPr>
            <a:r>
              <a:rPr lang="en" u="sng" dirty="0">
                <a:latin typeface="Times New Roman" panose="02020603050405020304" pitchFamily="18" charset="0"/>
                <a:cs typeface="Times New Roman" panose="02020603050405020304" pitchFamily="18" charset="0"/>
              </a:rPr>
              <a:t>Term length multiplier</a:t>
            </a:r>
            <a:r>
              <a:rPr lang="en" dirty="0">
                <a:latin typeface="Times New Roman" panose="02020603050405020304" pitchFamily="18" charset="0"/>
                <a:cs typeface="Times New Roman" panose="02020603050405020304" pitchFamily="18" charset="0"/>
              </a:rPr>
              <a:t>: Number of weeks in primary term with at least three days of instruction and/or examination.</a:t>
            </a:r>
            <a:endParaRPr dirty="0">
              <a:latin typeface="Times New Roman" panose="02020603050405020304" pitchFamily="18" charset="0"/>
              <a:cs typeface="Times New Roman" panose="02020603050405020304" pitchFamily="18" charset="0"/>
            </a:endParaRPr>
          </a:p>
          <a:p>
            <a:pPr>
              <a:spcAft>
                <a:spcPts val="600"/>
              </a:spcAft>
              <a:buClr>
                <a:srgbClr val="0070C0"/>
              </a:buClr>
            </a:pPr>
            <a:r>
              <a:rPr lang="en" u="sng" dirty="0">
                <a:latin typeface="Times New Roman" panose="02020603050405020304" pitchFamily="18" charset="0"/>
                <a:cs typeface="Times New Roman" panose="02020603050405020304" pitchFamily="18" charset="0"/>
              </a:rPr>
              <a:t>Census day</a:t>
            </a:r>
            <a:r>
              <a:rPr lang="en" dirty="0">
                <a:latin typeface="Times New Roman" panose="02020603050405020304" pitchFamily="18" charset="0"/>
                <a:cs typeface="Times New Roman" panose="02020603050405020304" pitchFamily="18" charset="0"/>
              </a:rPr>
              <a:t>: The day of the class meeting that is nearest 20% of the number of days the course is scheduled to meet.</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29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Calculation</a:t>
            </a:r>
            <a:endParaRPr b="1" dirty="0">
              <a:solidFill>
                <a:srgbClr val="0070C0"/>
              </a:solidFill>
              <a:latin typeface="Times New Roman" panose="02020603050405020304" pitchFamily="18" charset="0"/>
              <a:cs typeface="Times New Roman" panose="02020603050405020304" pitchFamily="18" charset="0"/>
            </a:endParaRPr>
          </a:p>
        </p:txBody>
      </p:sp>
      <p:sp>
        <p:nvSpPr>
          <p:cNvPr id="202" name="Google Shape;202;p3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Multiply Census Week WSCH by the TLM and divide by 525</a:t>
            </a:r>
            <a:endParaRPr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FTES = (CWSCH </a:t>
            </a:r>
            <a:r>
              <a:rPr lang="en" dirty="0">
                <a:latin typeface="Arial" panose="020B0604020202020204" pitchFamily="34" charset="0"/>
                <a:cs typeface="Arial" panose="020B0604020202020204" pitchFamily="34" charset="0"/>
              </a:rPr>
              <a:t>x</a:t>
            </a:r>
            <a:r>
              <a:rPr lang="en" dirty="0">
                <a:latin typeface="Times New Roman" panose="02020603050405020304" pitchFamily="18" charset="0"/>
                <a:cs typeface="Times New Roman" panose="02020603050405020304" pitchFamily="18" charset="0"/>
              </a:rPr>
              <a:t> TLM) / 525</a:t>
            </a:r>
            <a:endParaRPr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Example:</a:t>
            </a:r>
            <a:endParaRPr dirty="0">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Class meets 3 hours/week</a:t>
            </a:r>
            <a:endParaRPr dirty="0">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24 students enrolled on Census Day</a:t>
            </a:r>
            <a:endParaRPr dirty="0">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TLM = 17.5</a:t>
            </a:r>
            <a:endParaRPr dirty="0">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buClr>
                <a:srgbClr val="0070C0"/>
              </a:buClr>
            </a:pPr>
            <a:r>
              <a:rPr lang="en" dirty="0">
                <a:latin typeface="Times New Roman" panose="02020603050405020304" pitchFamily="18" charset="0"/>
                <a:cs typeface="Times New Roman" panose="02020603050405020304" pitchFamily="18" charset="0"/>
              </a:rPr>
              <a:t>FTES = (3 </a:t>
            </a:r>
            <a:r>
              <a:rPr lang="en" dirty="0">
                <a:latin typeface="Arial" panose="020B0604020202020204" pitchFamily="34" charset="0"/>
                <a:cs typeface="Arial" panose="020B0604020202020204" pitchFamily="34" charset="0"/>
              </a:rPr>
              <a:t>x</a:t>
            </a:r>
            <a:r>
              <a:rPr lang="en" dirty="0">
                <a:latin typeface="Times New Roman" panose="02020603050405020304" pitchFamily="18" charset="0"/>
                <a:cs typeface="Times New Roman" panose="02020603050405020304" pitchFamily="18" charset="0"/>
              </a:rPr>
              <a:t> 24 </a:t>
            </a:r>
            <a:r>
              <a:rPr lang="en" dirty="0">
                <a:latin typeface="Arial" panose="020B0604020202020204" pitchFamily="34" charset="0"/>
                <a:cs typeface="Arial" panose="020B0604020202020204" pitchFamily="34" charset="0"/>
              </a:rPr>
              <a:t>x</a:t>
            </a:r>
            <a:r>
              <a:rPr lang="en" dirty="0">
                <a:latin typeface="Times New Roman" panose="02020603050405020304" pitchFamily="18" charset="0"/>
                <a:cs typeface="Times New Roman" panose="02020603050405020304" pitchFamily="18" charset="0"/>
              </a:rPr>
              <a:t> 17.5) / 525 = 2.40</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090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Trends</a:t>
            </a:r>
            <a:endParaRPr b="1" dirty="0">
              <a:solidFill>
                <a:srgbClr val="0070C0"/>
              </a:solidFill>
              <a:latin typeface="Times New Roman" panose="02020603050405020304" pitchFamily="18" charset="0"/>
              <a:cs typeface="Times New Roman" panose="02020603050405020304" pitchFamily="18" charset="0"/>
            </a:endParaRPr>
          </a:p>
        </p:txBody>
      </p:sp>
      <p:sp>
        <p:nvSpPr>
          <p:cNvPr id="208" name="Google Shape;208;p3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09" name="Google Shape;209;p35"/>
          <p:cNvPicPr preferRelativeResize="0"/>
          <p:nvPr/>
        </p:nvPicPr>
        <p:blipFill rotWithShape="1">
          <a:blip r:embed="rId3">
            <a:alphaModFix/>
          </a:blip>
          <a:srcRect t="16583"/>
          <a:stretch/>
        </p:blipFill>
        <p:spPr>
          <a:xfrm>
            <a:off x="1446868" y="1356967"/>
            <a:ext cx="9298265" cy="5501032"/>
          </a:xfrm>
          <a:prstGeom prst="rect">
            <a:avLst/>
          </a:prstGeom>
          <a:noFill/>
          <a:ln>
            <a:noFill/>
          </a:ln>
        </p:spPr>
      </p:pic>
    </p:spTree>
    <p:extLst>
      <p:ext uri="{BB962C8B-B14F-4D97-AF65-F5344CB8AC3E}">
        <p14:creationId xmlns:p14="http://schemas.microsoft.com/office/powerpoint/2010/main" val="279112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HS Graduates</a:t>
            </a:r>
            <a:endParaRPr b="1" dirty="0">
              <a:solidFill>
                <a:srgbClr val="0070C0"/>
              </a:solidFill>
              <a:latin typeface="Times New Roman" panose="02020603050405020304" pitchFamily="18" charset="0"/>
              <a:cs typeface="Times New Roman" panose="02020603050405020304" pitchFamily="18" charset="0"/>
            </a:endParaRPr>
          </a:p>
        </p:txBody>
      </p:sp>
      <p:sp>
        <p:nvSpPr>
          <p:cNvPr id="215" name="Google Shape;215;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16" name="Google Shape;216;p36"/>
          <p:cNvPicPr preferRelativeResize="0"/>
          <p:nvPr/>
        </p:nvPicPr>
        <p:blipFill rotWithShape="1">
          <a:blip r:embed="rId3">
            <a:alphaModFix/>
          </a:blip>
          <a:srcRect t="18012"/>
          <a:stretch/>
        </p:blipFill>
        <p:spPr>
          <a:xfrm>
            <a:off x="1373151" y="1356968"/>
            <a:ext cx="9445704" cy="5501033"/>
          </a:xfrm>
          <a:prstGeom prst="rect">
            <a:avLst/>
          </a:prstGeom>
          <a:noFill/>
          <a:ln>
            <a:noFill/>
          </a:ln>
        </p:spPr>
      </p:pic>
    </p:spTree>
    <p:extLst>
      <p:ext uri="{BB962C8B-B14F-4D97-AF65-F5344CB8AC3E}">
        <p14:creationId xmlns:p14="http://schemas.microsoft.com/office/powerpoint/2010/main" val="91739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228600" y="533400"/>
            <a:ext cx="11741800" cy="823567"/>
          </a:xfrm>
          <a:prstGeom prst="rect">
            <a:avLst/>
          </a:prstGeom>
        </p:spPr>
        <p:txBody>
          <a:bodyPr spcFirstLastPara="1" vert="horz" wrap="square" lIns="121900" tIns="121900" rIns="121900" bIns="121900" rtlCol="0" anchor="t" anchorCtr="0">
            <a:noAutofit/>
          </a:bodyPr>
          <a:lstStyle/>
          <a:p>
            <a:pPr algn="ctr"/>
            <a:r>
              <a:rPr lang="en" sz="3800" b="1" dirty="0">
                <a:solidFill>
                  <a:srgbClr val="0070C0"/>
                </a:solidFill>
                <a:latin typeface="Times New Roman" panose="02020603050405020304" pitchFamily="18" charset="0"/>
                <a:cs typeface="Times New Roman" panose="02020603050405020304" pitchFamily="18" charset="0"/>
              </a:rPr>
              <a:t>Full-time Equivalent Students - UC/CSU Enrollments</a:t>
            </a:r>
            <a:endParaRPr sz="3800" b="1" dirty="0">
              <a:solidFill>
                <a:srgbClr val="0070C0"/>
              </a:solidFill>
              <a:latin typeface="Times New Roman" panose="02020603050405020304" pitchFamily="18" charset="0"/>
              <a:cs typeface="Times New Roman" panose="02020603050405020304" pitchFamily="18" charset="0"/>
            </a:endParaRPr>
          </a:p>
        </p:txBody>
      </p:sp>
      <p:sp>
        <p:nvSpPr>
          <p:cNvPr id="222" name="Google Shape;222;p37"/>
          <p:cNvSpPr txBox="1">
            <a:spLocks noGrp="1"/>
          </p:cNvSpPr>
          <p:nvPr>
            <p:ph type="body" idx="1"/>
          </p:nvPr>
        </p:nvSpPr>
        <p:spPr>
          <a:xfrm>
            <a:off x="609600" y="1829884"/>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dirty="0"/>
          </a:p>
        </p:txBody>
      </p:sp>
      <p:pic>
        <p:nvPicPr>
          <p:cNvPr id="223" name="Google Shape;223;p37"/>
          <p:cNvPicPr preferRelativeResize="0"/>
          <p:nvPr/>
        </p:nvPicPr>
        <p:blipFill rotWithShape="1">
          <a:blip r:embed="rId3">
            <a:alphaModFix/>
          </a:blip>
          <a:srcRect t="19942"/>
          <a:stretch/>
        </p:blipFill>
        <p:spPr>
          <a:xfrm>
            <a:off x="1459813" y="1356967"/>
            <a:ext cx="9279373" cy="5501033"/>
          </a:xfrm>
          <a:prstGeom prst="rect">
            <a:avLst/>
          </a:prstGeom>
          <a:noFill/>
          <a:ln>
            <a:noFill/>
          </a:ln>
        </p:spPr>
      </p:pic>
    </p:spTree>
    <p:extLst>
      <p:ext uri="{BB962C8B-B14F-4D97-AF65-F5344CB8AC3E}">
        <p14:creationId xmlns:p14="http://schemas.microsoft.com/office/powerpoint/2010/main" val="400909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Full-time Equivalent Students - Unemployment %</a:t>
            </a:r>
            <a:endParaRPr b="1" dirty="0">
              <a:solidFill>
                <a:srgbClr val="0070C0"/>
              </a:solidFill>
              <a:latin typeface="Times New Roman" panose="02020603050405020304" pitchFamily="18" charset="0"/>
              <a:cs typeface="Times New Roman" panose="02020603050405020304" pitchFamily="18" charset="0"/>
            </a:endParaRPr>
          </a:p>
        </p:txBody>
      </p:sp>
      <p:sp>
        <p:nvSpPr>
          <p:cNvPr id="229" name="Google Shape;229;p3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30" name="Google Shape;230;p38"/>
          <p:cNvPicPr preferRelativeResize="0"/>
          <p:nvPr/>
        </p:nvPicPr>
        <p:blipFill>
          <a:blip r:embed="rId3">
            <a:alphaModFix/>
          </a:blip>
          <a:stretch>
            <a:fillRect/>
          </a:stretch>
        </p:blipFill>
        <p:spPr>
          <a:xfrm>
            <a:off x="1027631" y="1356968"/>
            <a:ext cx="10136736" cy="5501033"/>
          </a:xfrm>
          <a:prstGeom prst="rect">
            <a:avLst/>
          </a:prstGeom>
          <a:noFill/>
          <a:ln>
            <a:noFill/>
          </a:ln>
        </p:spPr>
      </p:pic>
    </p:spTree>
    <p:extLst>
      <p:ext uri="{BB962C8B-B14F-4D97-AF65-F5344CB8AC3E}">
        <p14:creationId xmlns:p14="http://schemas.microsoft.com/office/powerpoint/2010/main" val="269373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p:cNvSpPr>
            <a:spLocks noGrp="1"/>
          </p:cNvSpPr>
          <p:nvPr>
            <p:ph idx="1"/>
          </p:nvPr>
        </p:nvSpPr>
        <p:spPr>
          <a:xfrm>
            <a:off x="2057400" y="1524000"/>
            <a:ext cx="8305800" cy="4724399"/>
          </a:xfrm>
        </p:spPr>
        <p:txBody>
          <a:bodyPr>
            <a:noAutofit/>
          </a:bodyPr>
          <a:lstStyle/>
          <a:p>
            <a:pPr>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 Where does the money come from?</a:t>
            </a:r>
          </a:p>
          <a:p>
            <a:pPr lvl="1">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Community College Budget: State level</a:t>
            </a:r>
          </a:p>
          <a:p>
            <a:pPr>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Where does the money go?</a:t>
            </a:r>
          </a:p>
          <a:p>
            <a:pPr lvl="1">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Community College Budget: District level</a:t>
            </a:r>
          </a:p>
          <a:p>
            <a:pPr>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The Student Centered Funding Formula </a:t>
            </a:r>
          </a:p>
          <a:p>
            <a:pPr>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What do academic senate leaders need to watch for?</a:t>
            </a:r>
          </a:p>
          <a:p>
            <a:pPr>
              <a:spcBef>
                <a:spcPts val="600"/>
              </a:spcBef>
              <a:spcAft>
                <a:spcPts val="1200"/>
              </a:spcAft>
              <a:buClr>
                <a:srgbClr val="0070C0"/>
              </a:buClr>
            </a:pPr>
            <a:r>
              <a:rPr lang="en-US" dirty="0">
                <a:latin typeface="Times New Roman" panose="02020603050405020304" pitchFamily="18" charset="0"/>
                <a:cs typeface="Times New Roman" panose="02020603050405020304" pitchFamily="18" charset="0"/>
              </a:rPr>
              <a:t>Questions and Comments</a:t>
            </a:r>
          </a:p>
        </p:txBody>
      </p:sp>
      <p:sp>
        <p:nvSpPr>
          <p:cNvPr id="7" name="Rectangle 2">
            <a:extLst>
              <a:ext uri="{FF2B5EF4-FFF2-40B4-BE49-F238E27FC236}">
                <a16:creationId xmlns:a16="http://schemas.microsoft.com/office/drawing/2014/main" id="{061F268F-555F-D848-897F-371E2D12E868}"/>
              </a:ext>
            </a:extLst>
          </p:cNvPr>
          <p:cNvSpPr>
            <a:spLocks noChangeArrowheads="1"/>
          </p:cNvSpPr>
          <p:nvPr/>
        </p:nvSpPr>
        <p:spPr bwMode="auto">
          <a:xfrm>
            <a:off x="152400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Georgia" panose="02040502050405020303"/>
            </a:endParaRPr>
          </a:p>
        </p:txBody>
      </p:sp>
      <p:sp>
        <p:nvSpPr>
          <p:cNvPr id="5" name="Footer Placeholder 4">
            <a:extLst>
              <a:ext uri="{FF2B5EF4-FFF2-40B4-BE49-F238E27FC236}">
                <a16:creationId xmlns:a16="http://schemas.microsoft.com/office/drawing/2014/main" id="{FE1BB0EA-A5C8-8E43-AE77-6A3C90696BCC}"/>
              </a:ext>
            </a:extLst>
          </p:cNvPr>
          <p:cNvSpPr>
            <a:spLocks noGrp="1"/>
          </p:cNvSpPr>
          <p:nvPr>
            <p:ph type="ftr" sz="quarter" idx="11"/>
          </p:nvPr>
        </p:nvSpPr>
        <p:spPr/>
        <p:txBody>
          <a:bodyPr/>
          <a:lstStyle/>
          <a:p>
            <a:r>
              <a:rPr lang="en-US">
                <a:solidFill>
                  <a:prstClr val="black">
                    <a:tint val="75000"/>
                  </a:prstClr>
                </a:solidFill>
              </a:rPr>
              <a:t>ASCCC Faculty Leadership Institute 2018</a:t>
            </a:r>
          </a:p>
        </p:txBody>
      </p:sp>
    </p:spTree>
    <p:extLst>
      <p:ext uri="{BB962C8B-B14F-4D97-AF65-F5344CB8AC3E}">
        <p14:creationId xmlns:p14="http://schemas.microsoft.com/office/powerpoint/2010/main" val="12513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Faculty Obligation Number (FON)</a:t>
            </a:r>
            <a:endParaRPr b="1" dirty="0">
              <a:solidFill>
                <a:srgbClr val="0070C0"/>
              </a:solidFill>
              <a:latin typeface="Times New Roman" panose="02020603050405020304" pitchFamily="18" charset="0"/>
              <a:cs typeface="Times New Roman" panose="02020603050405020304" pitchFamily="18" charset="0"/>
            </a:endParaRPr>
          </a:p>
        </p:txBody>
      </p:sp>
      <p:sp>
        <p:nvSpPr>
          <p:cNvPr id="242" name="Google Shape;242;p40"/>
          <p:cNvSpPr txBox="1">
            <a:spLocks noGrp="1"/>
          </p:cNvSpPr>
          <p:nvPr>
            <p:ph type="body" idx="1"/>
          </p:nvPr>
        </p:nvSpPr>
        <p:spPr>
          <a:xfrm>
            <a:off x="415600" y="1536632"/>
            <a:ext cx="11360800" cy="5016567"/>
          </a:xfrm>
          <a:prstGeom prst="rect">
            <a:avLst/>
          </a:prstGeom>
        </p:spPr>
        <p:txBody>
          <a:bodyPr spcFirstLastPara="1" vert="horz" wrap="square" lIns="121900" tIns="121900" rIns="121900" bIns="121900" rtlCol="0" anchor="t" anchorCtr="0">
            <a:noAutofit/>
          </a:bodyPr>
          <a:lstStyle/>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Title 5 §§ 51025 and 53311</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AB1725 (passed in 1988) established a goal to reach 75% of instructional hours to be taught by full-time faculty</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Includes all tenured and tenure track positions (instructional and non-instructional)</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Does not matter the funding source (unrestricted general fund, restricted funds, etc.) </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Compliance based on each CCDs FON in 1988-1989</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Increased proportionally with funded credit FTES</a:t>
            </a:r>
            <a:endParaRPr dirty="0">
              <a:latin typeface="Times New Roman" panose="02020603050405020304" pitchFamily="18" charset="0"/>
              <a:cs typeface="Times New Roman" panose="02020603050405020304" pitchFamily="18" charset="0"/>
            </a:endParaRPr>
          </a:p>
          <a:p>
            <a:pPr>
              <a:lnSpc>
                <a:spcPct val="100000"/>
              </a:lnSpc>
              <a:spcAft>
                <a:spcPts val="600"/>
              </a:spcAft>
              <a:buClr>
                <a:srgbClr val="0070C0"/>
              </a:buClr>
            </a:pPr>
            <a:r>
              <a:rPr lang="en" dirty="0">
                <a:latin typeface="Times New Roman" panose="02020603050405020304" pitchFamily="18" charset="0"/>
                <a:cs typeface="Times New Roman" panose="02020603050405020304" pitchFamily="18" charset="0"/>
              </a:rPr>
              <a:t>Compliance FON is the lower of Advance FON or P2 FON</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17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Title 5 §53200 or The “10+1”</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24000"/>
            <a:ext cx="10515600" cy="5181600"/>
          </a:xfrm>
        </p:spPr>
        <p:txBody>
          <a:bodyPr>
            <a:normAutofit lnSpcReduction="10000"/>
          </a:bodyPr>
          <a:lstStyle/>
          <a:p>
            <a:pPr marL="0" indent="0">
              <a:buNone/>
            </a:pPr>
            <a:r>
              <a:rPr lang="en-US" sz="2400" dirty="0">
                <a:latin typeface="Times New Roman"/>
                <a:cs typeface="Times New Roman"/>
              </a:rPr>
              <a:t>(c) “Academic and professional matters” means the following policy development and implementation matters:</a:t>
            </a:r>
          </a:p>
          <a:p>
            <a:pPr marL="0" indent="0">
              <a:buNone/>
            </a:pPr>
            <a:r>
              <a:rPr lang="en-US" sz="2400" i="1" dirty="0">
                <a:latin typeface="Times New Roman"/>
                <a:cs typeface="Times New Roman"/>
              </a:rPr>
              <a:t>(1) thru (9)</a:t>
            </a:r>
          </a:p>
          <a:p>
            <a:pPr marL="0" lvl="0" indent="0">
              <a:buNone/>
            </a:pPr>
            <a:r>
              <a:rPr lang="en-US" sz="2400" b="1" dirty="0">
                <a:latin typeface="Times New Roman"/>
                <a:cs typeface="Times New Roman"/>
              </a:rPr>
              <a:t>(10) processes for institutional planning and </a:t>
            </a:r>
            <a:r>
              <a:rPr lang="en-US" sz="2400" b="1" dirty="0">
                <a:solidFill>
                  <a:srgbClr val="FF0000"/>
                </a:solidFill>
                <a:latin typeface="Times New Roman"/>
                <a:cs typeface="Times New Roman"/>
              </a:rPr>
              <a:t>budget development</a:t>
            </a:r>
            <a:r>
              <a:rPr lang="en-US" sz="2400" dirty="0">
                <a:latin typeface="Times New Roman"/>
                <a:cs typeface="Times New Roman"/>
              </a:rPr>
              <a:t>; and</a:t>
            </a:r>
          </a:p>
          <a:p>
            <a:pPr marL="0" lvl="0" indent="0">
              <a:buNone/>
            </a:pPr>
            <a:r>
              <a:rPr lang="en-US" sz="2400" i="1" dirty="0">
                <a:latin typeface="Times New Roman"/>
                <a:cs typeface="Times New Roman"/>
              </a:rPr>
              <a:t>(11)</a:t>
            </a:r>
          </a:p>
          <a:p>
            <a:pPr marL="0" lvl="0" indent="0">
              <a:buNone/>
            </a:pPr>
            <a:endParaRPr lang="en-US" sz="2400" i="1" dirty="0">
              <a:latin typeface="Times New Roman"/>
              <a:cs typeface="Times New Roman"/>
            </a:endParaRPr>
          </a:p>
          <a:p>
            <a:pPr marL="0" indent="0">
              <a:buNone/>
            </a:pPr>
            <a:r>
              <a:rPr lang="en-US" sz="2400" dirty="0">
                <a:latin typeface="Times New Roman"/>
                <a:cs typeface="Times New Roman"/>
              </a:rPr>
              <a:t>(d) “Consult collegially” means that the district governing board shall develop policies on academic and professional matters through either or both of the following methods, according to its own discretion:</a:t>
            </a:r>
          </a:p>
          <a:p>
            <a:pPr marL="0" lvl="0" indent="0">
              <a:buNone/>
            </a:pPr>
            <a:r>
              <a:rPr lang="en-US" sz="2400" dirty="0">
                <a:latin typeface="Times New Roman"/>
                <a:cs typeface="Times New Roman"/>
              </a:rPr>
              <a:t>(1</a:t>
            </a:r>
            <a:r>
              <a:rPr lang="en-US" sz="2400" b="1" dirty="0">
                <a:latin typeface="Times New Roman"/>
                <a:cs typeface="Times New Roman"/>
              </a:rPr>
              <a:t>) relying primarily upon</a:t>
            </a:r>
            <a:r>
              <a:rPr lang="en-US" sz="2400" dirty="0">
                <a:latin typeface="Times New Roman"/>
                <a:cs typeface="Times New Roman"/>
              </a:rPr>
              <a:t> the advice and judgment of the academic senate; or</a:t>
            </a:r>
          </a:p>
          <a:p>
            <a:pPr marL="0" indent="0">
              <a:buNone/>
            </a:pPr>
            <a:r>
              <a:rPr lang="en-US" sz="2400" dirty="0">
                <a:latin typeface="Times New Roman"/>
                <a:cs typeface="Times New Roman"/>
              </a:rPr>
              <a:t>(2) agreeing that the district governing board, or such representatives as it may designate, and the representatives of the academic senate shall have the obligation </a:t>
            </a:r>
            <a:r>
              <a:rPr lang="en-US" sz="2400" b="1" dirty="0">
                <a:latin typeface="Times New Roman"/>
                <a:cs typeface="Times New Roman"/>
              </a:rPr>
              <a:t>to reach mutual agreement </a:t>
            </a:r>
            <a:r>
              <a:rPr lang="en-US" sz="2400" dirty="0">
                <a:latin typeface="Times New Roman"/>
                <a:cs typeface="Times New Roman"/>
              </a:rPr>
              <a:t>by written resolution, regulation, or policy of the governing board effectuating such recommendations. </a:t>
            </a:r>
          </a:p>
          <a:p>
            <a:pPr marL="0" indent="0">
              <a:spcAft>
                <a:spcPts val="1200"/>
              </a:spcAft>
              <a:buClr>
                <a:srgbClr val="0070C0"/>
              </a:buClr>
              <a:buNone/>
            </a:pPr>
            <a:endParaRPr lang="en-US"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94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From Local Senates Handbook</a:t>
            </a:r>
          </a:p>
        </p:txBody>
      </p:sp>
      <p:sp>
        <p:nvSpPr>
          <p:cNvPr id="3" name="Content Placeholder 2"/>
          <p:cNvSpPr>
            <a:spLocks noGrp="1"/>
          </p:cNvSpPr>
          <p:nvPr>
            <p:ph idx="1"/>
          </p:nvPr>
        </p:nvSpPr>
        <p:spPr>
          <a:xfrm>
            <a:off x="685800" y="1905000"/>
            <a:ext cx="6172200" cy="4363260"/>
          </a:xfrm>
        </p:spPr>
        <p:txBody>
          <a:bodyPr>
            <a:normAutofit/>
          </a:bodyPr>
          <a:lstStyle/>
          <a:p>
            <a:pPr marL="0" indent="0">
              <a:buClr>
                <a:srgbClr val="0070C0"/>
              </a:buClr>
              <a:buNone/>
            </a:pPr>
            <a:r>
              <a:rPr lang="en-US" b="1" dirty="0">
                <a:latin typeface="Times New Roman"/>
                <a:cs typeface="Times New Roman"/>
              </a:rPr>
              <a:t>Secure Resources to Ensure Senate Success </a:t>
            </a:r>
            <a:endParaRPr lang="en-US" dirty="0">
              <a:latin typeface="Times New Roman"/>
              <a:cs typeface="Times New Roman"/>
            </a:endParaRPr>
          </a:p>
          <a:p>
            <a:pPr lvl="1">
              <a:buClr>
                <a:srgbClr val="0070C0"/>
              </a:buClr>
            </a:pPr>
            <a:r>
              <a:rPr lang="en-US" sz="2800" dirty="0">
                <a:latin typeface="Times New Roman"/>
                <a:cs typeface="Times New Roman"/>
              </a:rPr>
              <a:t>Work with the local administration to identify the types of budget resources, such as reassigned time or travel, available to the senate. </a:t>
            </a:r>
          </a:p>
          <a:p>
            <a:pPr marL="0" indent="0">
              <a:buClr>
                <a:srgbClr val="0070C0"/>
              </a:buClr>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7924800" y="2057400"/>
            <a:ext cx="3005460" cy="3836758"/>
          </a:xfrm>
          <a:prstGeom prst="rect">
            <a:avLst/>
          </a:prstGeom>
        </p:spPr>
      </p:pic>
    </p:spTree>
    <p:extLst>
      <p:ext uri="{BB962C8B-B14F-4D97-AF65-F5344CB8AC3E}">
        <p14:creationId xmlns:p14="http://schemas.microsoft.com/office/powerpoint/2010/main" val="374063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From Local Senates Handbook</a:t>
            </a:r>
          </a:p>
        </p:txBody>
      </p:sp>
      <p:sp>
        <p:nvSpPr>
          <p:cNvPr id="3" name="Content Placeholder 2"/>
          <p:cNvSpPr>
            <a:spLocks noGrp="1"/>
          </p:cNvSpPr>
          <p:nvPr>
            <p:ph idx="1"/>
          </p:nvPr>
        </p:nvSpPr>
        <p:spPr>
          <a:xfrm>
            <a:off x="685800" y="1905000"/>
            <a:ext cx="6172200" cy="4363260"/>
          </a:xfrm>
        </p:spPr>
        <p:txBody>
          <a:bodyPr>
            <a:normAutofit/>
          </a:bodyPr>
          <a:lstStyle/>
          <a:p>
            <a:pPr marL="0" indent="0">
              <a:buClr>
                <a:srgbClr val="0070C0"/>
              </a:buClr>
              <a:buNone/>
            </a:pPr>
            <a:r>
              <a:rPr lang="en-US" b="1" dirty="0">
                <a:latin typeface="Times New Roman"/>
                <a:cs typeface="Times New Roman"/>
              </a:rPr>
              <a:t>Secure Resources to Ensure Senate Success </a:t>
            </a:r>
            <a:endParaRPr lang="en-US" dirty="0">
              <a:latin typeface="Times New Roman"/>
              <a:cs typeface="Times New Roman"/>
            </a:endParaRPr>
          </a:p>
          <a:p>
            <a:pPr lvl="1">
              <a:buClr>
                <a:srgbClr val="0070C0"/>
              </a:buClr>
            </a:pPr>
            <a:r>
              <a:rPr lang="en-US" sz="2800" dirty="0">
                <a:latin typeface="Times New Roman"/>
                <a:cs typeface="Times New Roman"/>
              </a:rPr>
              <a:t>Work with the administration to put in writing any budget agreements to fund the senate. Informal agreements have a habit of disappearing with rapidly shifting administration members. </a:t>
            </a:r>
          </a:p>
          <a:p>
            <a:pPr marL="0" indent="0">
              <a:buClr>
                <a:srgbClr val="0070C0"/>
              </a:buClr>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7924800" y="2057400"/>
            <a:ext cx="3005460" cy="3836758"/>
          </a:xfrm>
          <a:prstGeom prst="rect">
            <a:avLst/>
          </a:prstGeom>
        </p:spPr>
      </p:pic>
    </p:spTree>
    <p:extLst>
      <p:ext uri="{BB962C8B-B14F-4D97-AF65-F5344CB8AC3E}">
        <p14:creationId xmlns:p14="http://schemas.microsoft.com/office/powerpoint/2010/main" val="251166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From Local Senates Handbook</a:t>
            </a:r>
          </a:p>
        </p:txBody>
      </p:sp>
      <p:sp>
        <p:nvSpPr>
          <p:cNvPr id="3" name="Content Placeholder 2"/>
          <p:cNvSpPr>
            <a:spLocks noGrp="1"/>
          </p:cNvSpPr>
          <p:nvPr>
            <p:ph idx="1"/>
          </p:nvPr>
        </p:nvSpPr>
        <p:spPr>
          <a:xfrm>
            <a:off x="685800" y="1905000"/>
            <a:ext cx="6172200" cy="4363260"/>
          </a:xfrm>
        </p:spPr>
        <p:txBody>
          <a:bodyPr>
            <a:normAutofit/>
          </a:bodyPr>
          <a:lstStyle/>
          <a:p>
            <a:pPr marL="0" indent="0">
              <a:buClr>
                <a:srgbClr val="0070C0"/>
              </a:buClr>
              <a:buNone/>
            </a:pPr>
            <a:r>
              <a:rPr lang="en-US" b="1" dirty="0">
                <a:latin typeface="Times New Roman"/>
                <a:cs typeface="Times New Roman"/>
              </a:rPr>
              <a:t>Secure Resources to Ensure Senate Success </a:t>
            </a:r>
            <a:endParaRPr lang="en-US" dirty="0">
              <a:latin typeface="Times New Roman"/>
              <a:cs typeface="Times New Roman"/>
            </a:endParaRPr>
          </a:p>
          <a:p>
            <a:pPr lvl="1">
              <a:buClr>
                <a:srgbClr val="0070C0"/>
              </a:buClr>
            </a:pPr>
            <a:r>
              <a:rPr lang="en-US" sz="2800" dirty="0">
                <a:latin typeface="Times New Roman"/>
                <a:cs typeface="Times New Roman"/>
              </a:rPr>
              <a:t>Justify to the college administration why inadequate resources may harm students, accreditation, campus climate, and effective participatory governance in order to convince the college to increase resources. </a:t>
            </a:r>
          </a:p>
          <a:p>
            <a:pPr marL="0" indent="0">
              <a:buClr>
                <a:srgbClr val="0070C0"/>
              </a:buClr>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7924800" y="2057400"/>
            <a:ext cx="3005460" cy="3836758"/>
          </a:xfrm>
          <a:prstGeom prst="rect">
            <a:avLst/>
          </a:prstGeom>
        </p:spPr>
      </p:pic>
    </p:spTree>
    <p:extLst>
      <p:ext uri="{BB962C8B-B14F-4D97-AF65-F5344CB8AC3E}">
        <p14:creationId xmlns:p14="http://schemas.microsoft.com/office/powerpoint/2010/main" val="33980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ASCCC Resolutions</a:t>
            </a:r>
          </a:p>
        </p:txBody>
      </p:sp>
      <p:sp>
        <p:nvSpPr>
          <p:cNvPr id="3" name="Content Placeholder 2"/>
          <p:cNvSpPr>
            <a:spLocks noGrp="1"/>
          </p:cNvSpPr>
          <p:nvPr>
            <p:ph idx="1"/>
          </p:nvPr>
        </p:nvSpPr>
        <p:spPr>
          <a:xfrm>
            <a:off x="381000" y="1524000"/>
            <a:ext cx="11277600" cy="5029200"/>
          </a:xfrm>
        </p:spPr>
        <p:txBody>
          <a:bodyPr>
            <a:normAutofit fontScale="92500" lnSpcReduction="20000"/>
          </a:bodyPr>
          <a:lstStyle/>
          <a:p>
            <a:pPr>
              <a:spcAft>
                <a:spcPts val="600"/>
              </a:spcAft>
              <a:buClr>
                <a:srgbClr val="0070C0"/>
              </a:buClr>
            </a:pPr>
            <a:r>
              <a:rPr lang="en-US" dirty="0">
                <a:latin typeface="Times New Roman"/>
                <a:cs typeface="Times New Roman"/>
              </a:rPr>
              <a:t>Resolution 5.02 Spring 2019 – Guided Pathways Budget Development</a:t>
            </a:r>
          </a:p>
          <a:p>
            <a:pPr>
              <a:spcAft>
                <a:spcPts val="600"/>
              </a:spcAft>
              <a:buClr>
                <a:srgbClr val="0070C0"/>
              </a:buClr>
            </a:pPr>
            <a:r>
              <a:rPr lang="en-US" dirty="0">
                <a:latin typeface="Times New Roman"/>
                <a:cs typeface="Times New Roman"/>
              </a:rPr>
              <a:t>Resolution 5.03 Spring 2018 – Develop Resources with Guidance Relevant to the Student Centered Funding Formula</a:t>
            </a:r>
          </a:p>
          <a:p>
            <a:pPr>
              <a:spcAft>
                <a:spcPts val="600"/>
              </a:spcAft>
              <a:buClr>
                <a:srgbClr val="0070C0"/>
              </a:buClr>
            </a:pPr>
            <a:r>
              <a:rPr lang="en-US" dirty="0">
                <a:latin typeface="Times New Roman"/>
                <a:cs typeface="Times New Roman"/>
              </a:rPr>
              <a:t>Resolution 17.01 Spring 2017 </a:t>
            </a:r>
            <a:r>
              <a:rPr lang="mr-IN" dirty="0">
                <a:latin typeface="Times New Roman"/>
                <a:cs typeface="Times New Roman"/>
              </a:rPr>
              <a:t>–</a:t>
            </a:r>
            <a:r>
              <a:rPr lang="en-US" dirty="0">
                <a:latin typeface="Times New Roman"/>
                <a:cs typeface="Times New Roman"/>
              </a:rPr>
              <a:t> Academic Senate Involvement in and Sign-off on Grants and Initiative Plans</a:t>
            </a:r>
          </a:p>
          <a:p>
            <a:pPr>
              <a:spcAft>
                <a:spcPts val="600"/>
              </a:spcAft>
              <a:buClr>
                <a:srgbClr val="0070C0"/>
              </a:buClr>
            </a:pPr>
            <a:r>
              <a:rPr lang="en-US" dirty="0">
                <a:latin typeface="Times New Roman"/>
                <a:cs typeface="Times New Roman"/>
              </a:rPr>
              <a:t>Resolution 6.05 Fall 2016 </a:t>
            </a:r>
            <a:r>
              <a:rPr lang="mr-IN" dirty="0">
                <a:latin typeface="Times New Roman"/>
                <a:cs typeface="Times New Roman"/>
              </a:rPr>
              <a:t>–</a:t>
            </a:r>
            <a:r>
              <a:rPr lang="en-US" dirty="0">
                <a:latin typeface="Times New Roman"/>
                <a:cs typeface="Times New Roman"/>
              </a:rPr>
              <a:t> Direct Strong Workforce Funding to Districts (not through regional consortium)</a:t>
            </a:r>
          </a:p>
          <a:p>
            <a:pPr>
              <a:spcAft>
                <a:spcPts val="600"/>
              </a:spcAft>
              <a:buClr>
                <a:srgbClr val="0070C0"/>
              </a:buClr>
            </a:pPr>
            <a:r>
              <a:rPr lang="en-US" dirty="0">
                <a:latin typeface="Times New Roman"/>
                <a:cs typeface="Times New Roman"/>
              </a:rPr>
              <a:t>Resolution 11.02 Spring 1999 </a:t>
            </a:r>
            <a:r>
              <a:rPr lang="mr-IN" dirty="0">
                <a:latin typeface="Times New Roman"/>
                <a:cs typeface="Times New Roman"/>
              </a:rPr>
              <a:t>–</a:t>
            </a:r>
            <a:r>
              <a:rPr lang="en-US" dirty="0">
                <a:latin typeface="Times New Roman"/>
                <a:cs typeface="Times New Roman"/>
              </a:rPr>
              <a:t> Use of Technology Money (sign-off by the local academic senate president)</a:t>
            </a:r>
          </a:p>
          <a:p>
            <a:pPr>
              <a:spcAft>
                <a:spcPts val="600"/>
              </a:spcAft>
              <a:buClr>
                <a:srgbClr val="0070C0"/>
              </a:buClr>
            </a:pPr>
            <a:r>
              <a:rPr lang="en-US" dirty="0">
                <a:latin typeface="Times New Roman"/>
                <a:cs typeface="Times New Roman"/>
              </a:rPr>
              <a:t>Resolution 12.04 Spring 1996 </a:t>
            </a:r>
            <a:r>
              <a:rPr lang="mr-IN" dirty="0">
                <a:latin typeface="Times New Roman"/>
                <a:cs typeface="Times New Roman"/>
              </a:rPr>
              <a:t>–</a:t>
            </a:r>
            <a:r>
              <a:rPr lang="en-US" dirty="0">
                <a:latin typeface="Times New Roman"/>
                <a:cs typeface="Times New Roman"/>
              </a:rPr>
              <a:t> Staff Diversity Funds (local senate president sign off on reports to CCCCO)</a:t>
            </a:r>
          </a:p>
          <a:p>
            <a:pPr>
              <a:spcAft>
                <a:spcPts val="600"/>
              </a:spcAft>
              <a:buClr>
                <a:srgbClr val="0070C0"/>
              </a:buClr>
            </a:pPr>
            <a:r>
              <a:rPr lang="en-US" dirty="0">
                <a:latin typeface="Times New Roman"/>
                <a:cs typeface="Times New Roman"/>
              </a:rPr>
              <a:t>More</a:t>
            </a:r>
            <a:r>
              <a:rPr lang="mr-IN" dirty="0">
                <a:latin typeface="Times New Roman"/>
                <a:cs typeface="Times New Roman"/>
              </a:rPr>
              <a:t>…</a:t>
            </a: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marL="0" indent="0">
              <a:spcAft>
                <a:spcPts val="600"/>
              </a:spcAft>
              <a:buClr>
                <a:srgbClr val="0070C0"/>
              </a:buClr>
              <a:buNone/>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p:txBody>
      </p:sp>
    </p:spTree>
    <p:extLst>
      <p:ext uri="{BB962C8B-B14F-4D97-AF65-F5344CB8AC3E}">
        <p14:creationId xmlns:p14="http://schemas.microsoft.com/office/powerpoint/2010/main" val="330220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Success (Performance)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24000"/>
            <a:ext cx="10515600" cy="5181600"/>
          </a:xfrm>
        </p:spPr>
        <p:txBody>
          <a:bodyPr>
            <a:normAutofit fontScale="92500" lnSpcReduction="10000"/>
          </a:bodyPr>
          <a:lstStyle/>
          <a:p>
            <a:pPr marL="0" indent="0" algn="ctr">
              <a:spcAft>
                <a:spcPts val="1200"/>
              </a:spcAft>
              <a:buClr>
                <a:srgbClr val="0070C0"/>
              </a:buClr>
              <a:buNone/>
            </a:pPr>
            <a:r>
              <a:rPr lang="en-US" sz="3200" b="1" dirty="0">
                <a:latin typeface="Times New Roman" panose="02020603050405020304" pitchFamily="18" charset="0"/>
                <a:cs typeface="Times New Roman" panose="02020603050405020304" pitchFamily="18" charset="0"/>
              </a:rPr>
              <a:t>Student Success or Performance Metric – 8 Outcomes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associate degrees for transfer (ADT) granted,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associate degrees granted (excluding ADTs),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baccalaureate degrees granted,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credit certificates (16 units or more) granted,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completion of transfer-level mathematics and English courses in first year of enrollment*,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successful transfer to a four-year university*,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completion of nine or more CTE units*, and </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attainment of a regional living wage* </a:t>
            </a:r>
          </a:p>
          <a:p>
            <a:pPr marL="0" indent="0" algn="ctr">
              <a:buClr>
                <a:srgbClr val="0070C0"/>
              </a:buClr>
              <a:buNone/>
            </a:pPr>
            <a:endParaRPr lang="en-US" sz="2600" dirty="0">
              <a:solidFill>
                <a:srgbClr val="0070C0"/>
              </a:solidFill>
              <a:latin typeface="Times New Roman" panose="02020603050405020304" pitchFamily="18" charset="0"/>
              <a:cs typeface="Times New Roman" panose="02020603050405020304" pitchFamily="18" charset="0"/>
            </a:endParaRPr>
          </a:p>
          <a:p>
            <a:pPr marL="0" indent="0" algn="ctr">
              <a:buClr>
                <a:srgbClr val="0070C0"/>
              </a:buClr>
              <a:buNone/>
            </a:pPr>
            <a:r>
              <a:rPr lang="en-US" sz="2600" dirty="0">
                <a:solidFill>
                  <a:srgbClr val="0070C0"/>
                </a:solidFill>
                <a:latin typeface="Times New Roman" panose="02020603050405020304" pitchFamily="18" charset="0"/>
                <a:cs typeface="Times New Roman" panose="02020603050405020304" pitchFamily="18" charset="0"/>
              </a:rPr>
              <a:t>*How are these interpreted?</a:t>
            </a:r>
          </a:p>
        </p:txBody>
      </p:sp>
    </p:spTree>
    <p:extLst>
      <p:ext uri="{BB962C8B-B14F-4D97-AF65-F5344CB8AC3E}">
        <p14:creationId xmlns:p14="http://schemas.microsoft.com/office/powerpoint/2010/main" val="38606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The FON, 50% Law, and 75:25</a:t>
            </a:r>
          </a:p>
        </p:txBody>
      </p:sp>
      <p:sp>
        <p:nvSpPr>
          <p:cNvPr id="3" name="Content Placeholder 2"/>
          <p:cNvSpPr>
            <a:spLocks noGrp="1"/>
          </p:cNvSpPr>
          <p:nvPr>
            <p:ph idx="1"/>
          </p:nvPr>
        </p:nvSpPr>
        <p:spPr/>
        <p:txBody>
          <a:bodyPr/>
          <a:lstStyle/>
          <a:p>
            <a:pPr>
              <a:buClr>
                <a:srgbClr val="0070C0"/>
              </a:buClr>
            </a:pPr>
            <a:r>
              <a:rPr lang="en-US" dirty="0">
                <a:latin typeface="Times New Roman"/>
                <a:cs typeface="Times New Roman"/>
              </a:rPr>
              <a:t>FON (1989) </a:t>
            </a:r>
            <a:r>
              <a:rPr lang="mr-IN" dirty="0">
                <a:latin typeface="Times New Roman"/>
                <a:cs typeface="Times New Roman"/>
              </a:rPr>
              <a:t>–</a:t>
            </a:r>
            <a:r>
              <a:rPr lang="en-US" dirty="0">
                <a:latin typeface="Times New Roman"/>
                <a:cs typeface="Times New Roman"/>
              </a:rPr>
              <a:t> Fulltime Faculty Obligation Number </a:t>
            </a:r>
          </a:p>
          <a:p>
            <a:pPr lvl="1">
              <a:buClr>
                <a:srgbClr val="0070C0"/>
              </a:buClr>
            </a:pPr>
            <a:r>
              <a:rPr lang="en-US" dirty="0">
                <a:latin typeface="Times New Roman"/>
                <a:cs typeface="Times New Roman"/>
              </a:rPr>
              <a:t>Ed Code §87482.6 and CCR Title 5 §51025 requires districts to increase the number of full time faculty over the prior year in proportion to the amount of growth in funded credit FTES.</a:t>
            </a:r>
          </a:p>
          <a:p>
            <a:pPr lvl="1">
              <a:buClr>
                <a:srgbClr val="0070C0"/>
              </a:buClr>
            </a:pPr>
            <a:r>
              <a:rPr lang="en-US" dirty="0">
                <a:latin typeface="Times New Roman"/>
                <a:cs typeface="Times New Roman"/>
              </a:rPr>
              <a:t>Based on credit funded FTES</a:t>
            </a:r>
          </a:p>
          <a:p>
            <a:pPr lvl="1">
              <a:buClr>
                <a:srgbClr val="0070C0"/>
              </a:buClr>
            </a:pPr>
            <a:r>
              <a:rPr lang="en-US" dirty="0">
                <a:latin typeface="Times New Roman"/>
                <a:cs typeface="Times New Roman"/>
              </a:rPr>
              <a:t>Baseline Compliance established based on local FON in 1988-89</a:t>
            </a:r>
          </a:p>
          <a:p>
            <a:pPr>
              <a:buClr>
                <a:srgbClr val="0070C0"/>
              </a:buClr>
            </a:pPr>
            <a:r>
              <a:rPr lang="en-US" dirty="0">
                <a:latin typeface="Times New Roman"/>
                <a:cs typeface="Times New Roman"/>
              </a:rPr>
              <a:t>50% Law (1961) </a:t>
            </a:r>
            <a:r>
              <a:rPr lang="mr-IN" dirty="0">
                <a:latin typeface="Times New Roman"/>
                <a:cs typeface="Times New Roman"/>
              </a:rPr>
              <a:t>–</a:t>
            </a:r>
            <a:r>
              <a:rPr lang="en-US" dirty="0">
                <a:latin typeface="Times New Roman"/>
                <a:cs typeface="Times New Roman"/>
              </a:rPr>
              <a:t> Ed Code §84362(d) requires that 50% of district’s current expense of education be for salaries of classroom instructors</a:t>
            </a:r>
          </a:p>
          <a:p>
            <a:pPr>
              <a:buClr>
                <a:srgbClr val="0070C0"/>
              </a:buClr>
            </a:pPr>
            <a:r>
              <a:rPr lang="en-US" dirty="0">
                <a:latin typeface="Times New Roman"/>
                <a:cs typeface="Times New Roman"/>
              </a:rPr>
              <a:t>75:25 </a:t>
            </a:r>
            <a:r>
              <a:rPr lang="mr-IN" dirty="0">
                <a:latin typeface="Times New Roman"/>
                <a:cs typeface="Times New Roman"/>
              </a:rPr>
              <a:t>–</a:t>
            </a:r>
            <a:r>
              <a:rPr lang="en-US" dirty="0">
                <a:latin typeface="Times New Roman"/>
                <a:cs typeface="Times New Roman"/>
              </a:rPr>
              <a:t> AB 1725 (Vasconcellos,1988) Established a goal that 75% of instructional hours be taught by full time faculty.</a:t>
            </a:r>
          </a:p>
        </p:txBody>
      </p:sp>
    </p:spTree>
    <p:extLst>
      <p:ext uri="{BB962C8B-B14F-4D97-AF65-F5344CB8AC3E}">
        <p14:creationId xmlns:p14="http://schemas.microsoft.com/office/powerpoint/2010/main" val="75571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a:cs typeface="Times New Roman"/>
              </a:rPr>
              <a:t>Faculty Roles in Budget Processes…</a:t>
            </a:r>
          </a:p>
        </p:txBody>
      </p:sp>
      <p:sp>
        <p:nvSpPr>
          <p:cNvPr id="3" name="Content Placeholder 2"/>
          <p:cNvSpPr>
            <a:spLocks noGrp="1"/>
          </p:cNvSpPr>
          <p:nvPr>
            <p:ph idx="1"/>
          </p:nvPr>
        </p:nvSpPr>
        <p:spPr>
          <a:xfrm>
            <a:off x="838200" y="1524000"/>
            <a:ext cx="10515600" cy="5105400"/>
          </a:xfrm>
        </p:spPr>
        <p:txBody>
          <a:bodyPr>
            <a:normAutofit fontScale="92500"/>
          </a:bodyPr>
          <a:lstStyle/>
          <a:p>
            <a:pPr>
              <a:spcAft>
                <a:spcPts val="600"/>
              </a:spcAft>
              <a:buClr>
                <a:srgbClr val="0070C0"/>
              </a:buClr>
            </a:pPr>
            <a:r>
              <a:rPr lang="en-US" dirty="0">
                <a:latin typeface="Times New Roman"/>
                <a:cs typeface="Times New Roman"/>
              </a:rPr>
              <a:t>College and district budget committees</a:t>
            </a:r>
          </a:p>
          <a:p>
            <a:pPr>
              <a:spcAft>
                <a:spcPts val="600"/>
              </a:spcAft>
              <a:buClr>
                <a:srgbClr val="0070C0"/>
              </a:buClr>
            </a:pPr>
            <a:r>
              <a:rPr lang="en-US" dirty="0">
                <a:latin typeface="Times New Roman"/>
                <a:cs typeface="Times New Roman"/>
              </a:rPr>
              <a:t>Academic Senate President Signature on statewide grants and initiatives:</a:t>
            </a:r>
          </a:p>
          <a:p>
            <a:pPr lvl="1">
              <a:spcAft>
                <a:spcPts val="600"/>
              </a:spcAft>
              <a:buClr>
                <a:srgbClr val="0070C0"/>
              </a:buClr>
            </a:pPr>
            <a:r>
              <a:rPr lang="en-US" dirty="0">
                <a:latin typeface="Times New Roman"/>
                <a:cs typeface="Times New Roman"/>
              </a:rPr>
              <a:t>Guided Pathways</a:t>
            </a:r>
          </a:p>
          <a:p>
            <a:pPr lvl="1">
              <a:spcAft>
                <a:spcPts val="600"/>
              </a:spcAft>
              <a:buClr>
                <a:srgbClr val="0070C0"/>
              </a:buClr>
            </a:pPr>
            <a:r>
              <a:rPr lang="en-US" dirty="0">
                <a:latin typeface="Times New Roman"/>
                <a:cs typeface="Times New Roman"/>
              </a:rPr>
              <a:t>Student Equity and Achievement (SEA) Program</a:t>
            </a:r>
          </a:p>
          <a:p>
            <a:pPr lvl="1">
              <a:spcAft>
                <a:spcPts val="600"/>
              </a:spcAft>
              <a:buClr>
                <a:srgbClr val="0070C0"/>
              </a:buClr>
            </a:pPr>
            <a:r>
              <a:rPr lang="en-US" dirty="0">
                <a:latin typeface="Times New Roman"/>
                <a:cs typeface="Times New Roman"/>
              </a:rPr>
              <a:t>Others</a:t>
            </a:r>
          </a:p>
          <a:p>
            <a:pPr>
              <a:spcAft>
                <a:spcPts val="600"/>
              </a:spcAft>
              <a:buClr>
                <a:srgbClr val="0070C0"/>
              </a:buClr>
            </a:pPr>
            <a:r>
              <a:rPr lang="en-US" dirty="0">
                <a:latin typeface="Times New Roman"/>
                <a:cs typeface="Times New Roman"/>
              </a:rPr>
              <a:t>Curriculum Implications</a:t>
            </a:r>
          </a:p>
          <a:p>
            <a:pPr lvl="1">
              <a:spcAft>
                <a:spcPts val="600"/>
              </a:spcAft>
              <a:buClr>
                <a:srgbClr val="0070C0"/>
              </a:buClr>
            </a:pPr>
            <a:r>
              <a:rPr lang="en-US" dirty="0">
                <a:latin typeface="Times New Roman"/>
                <a:cs typeface="Times New Roman"/>
              </a:rPr>
              <a:t>Student Centered Funding Formula—Performance-based Funding: </a:t>
            </a:r>
          </a:p>
          <a:p>
            <a:pPr lvl="2">
              <a:spcAft>
                <a:spcPts val="600"/>
              </a:spcAft>
              <a:buClr>
                <a:srgbClr val="0070C0"/>
              </a:buClr>
            </a:pPr>
            <a:r>
              <a:rPr lang="en-US" dirty="0">
                <a:latin typeface="Times New Roman"/>
                <a:cs typeface="Times New Roman"/>
              </a:rPr>
              <a:t>New degrees and certificates </a:t>
            </a:r>
            <a:r>
              <a:rPr lang="en-US" b="1" dirty="0">
                <a:latin typeface="Times New Roman"/>
                <a:cs typeface="Times New Roman"/>
              </a:rPr>
              <a:t>must</a:t>
            </a:r>
            <a:r>
              <a:rPr lang="en-US" dirty="0">
                <a:latin typeface="Times New Roman"/>
                <a:cs typeface="Times New Roman"/>
              </a:rPr>
              <a:t> meet needs of students and community</a:t>
            </a:r>
          </a:p>
          <a:p>
            <a:pPr lvl="1">
              <a:spcAft>
                <a:spcPts val="600"/>
              </a:spcAft>
              <a:buClr>
                <a:srgbClr val="0070C0"/>
              </a:buClr>
            </a:pPr>
            <a:r>
              <a:rPr lang="en-US" dirty="0">
                <a:latin typeface="Times New Roman"/>
                <a:cs typeface="Times New Roman"/>
              </a:rPr>
              <a:t>AB 705 Implementation: </a:t>
            </a:r>
          </a:p>
          <a:p>
            <a:pPr lvl="2">
              <a:spcAft>
                <a:spcPts val="600"/>
              </a:spcAft>
              <a:buClr>
                <a:srgbClr val="0070C0"/>
              </a:buClr>
            </a:pPr>
            <a:r>
              <a:rPr lang="en-US" dirty="0">
                <a:latin typeface="Times New Roman"/>
                <a:cs typeface="Times New Roman"/>
              </a:rPr>
              <a:t>Watch enrollment trends, </a:t>
            </a:r>
          </a:p>
          <a:p>
            <a:pPr lvl="2">
              <a:spcAft>
                <a:spcPts val="600"/>
              </a:spcAft>
              <a:buClr>
                <a:srgbClr val="0070C0"/>
              </a:buClr>
            </a:pPr>
            <a:r>
              <a:rPr lang="en-US" dirty="0">
                <a:latin typeface="Times New Roman"/>
                <a:cs typeface="Times New Roman"/>
              </a:rPr>
              <a:t>Monitor student success and persistence</a:t>
            </a:r>
          </a:p>
          <a:p>
            <a:pPr lvl="1">
              <a:spcAft>
                <a:spcPts val="600"/>
              </a:spcAft>
              <a:buClr>
                <a:srgbClr val="0070C0"/>
              </a:buClr>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a:p>
            <a:pPr marL="0" indent="0">
              <a:spcAft>
                <a:spcPts val="600"/>
              </a:spcAft>
              <a:buClr>
                <a:srgbClr val="0070C0"/>
              </a:buClr>
              <a:buNone/>
            </a:pPr>
            <a:endParaRPr lang="en-US" dirty="0">
              <a:latin typeface="Times New Roman"/>
              <a:cs typeface="Times New Roman"/>
            </a:endParaRPr>
          </a:p>
          <a:p>
            <a:pPr>
              <a:spcAft>
                <a:spcPts val="600"/>
              </a:spcAft>
              <a:buClr>
                <a:srgbClr val="0070C0"/>
              </a:buClr>
            </a:pPr>
            <a:endParaRPr lang="en-US" dirty="0">
              <a:latin typeface="Times New Roman"/>
              <a:cs typeface="Times New Roman"/>
            </a:endParaRPr>
          </a:p>
        </p:txBody>
      </p:sp>
    </p:spTree>
    <p:extLst>
      <p:ext uri="{BB962C8B-B14F-4D97-AF65-F5344CB8AC3E}">
        <p14:creationId xmlns:p14="http://schemas.microsoft.com/office/powerpoint/2010/main" val="104682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Questions and Comments</a:t>
            </a:r>
          </a:p>
        </p:txBody>
      </p:sp>
      <p:sp>
        <p:nvSpPr>
          <p:cNvPr id="3" name="Footer Placeholder 2">
            <a:extLst>
              <a:ext uri="{FF2B5EF4-FFF2-40B4-BE49-F238E27FC236}">
                <a16:creationId xmlns:a16="http://schemas.microsoft.com/office/drawing/2014/main" id="{E066BC44-EC5A-074F-8548-B33EE0496410}"/>
              </a:ext>
            </a:extLst>
          </p:cNvPr>
          <p:cNvSpPr>
            <a:spLocks noGrp="1"/>
          </p:cNvSpPr>
          <p:nvPr>
            <p:ph type="ftr" sz="quarter" idx="11"/>
          </p:nvPr>
        </p:nvSpPr>
        <p:spPr/>
        <p:txBody>
          <a:bodyPr/>
          <a:lstStyle/>
          <a:p>
            <a:r>
              <a:rPr lang="en-US" dirty="0">
                <a:solidFill>
                  <a:prstClr val="black">
                    <a:tint val="75000"/>
                  </a:prstClr>
                </a:solidFill>
              </a:rPr>
              <a:t>ASCCC Faculty Leadership Institute 2018</a:t>
            </a:r>
          </a:p>
        </p:txBody>
      </p:sp>
      <p:pic>
        <p:nvPicPr>
          <p:cNvPr id="4" name="Content Placeholder 3">
            <a:extLst>
              <a:ext uri="{FF2B5EF4-FFF2-40B4-BE49-F238E27FC236}">
                <a16:creationId xmlns:a16="http://schemas.microsoft.com/office/drawing/2014/main" id="{EA9313CB-7026-E145-9C3A-F45B12E3D6BE}"/>
              </a:ext>
            </a:extLst>
          </p:cNvPr>
          <p:cNvPicPr>
            <a:picLocks noGrp="1" noChangeAspect="1"/>
          </p:cNvPicPr>
          <p:nvPr>
            <p:ph idx="1"/>
          </p:nvPr>
        </p:nvPicPr>
        <p:blipFill>
          <a:blip r:embed="rId3"/>
          <a:stretch>
            <a:fillRect/>
          </a:stretch>
        </p:blipFill>
        <p:spPr>
          <a:xfrm>
            <a:off x="3359859" y="2286000"/>
            <a:ext cx="5472281" cy="3164244"/>
          </a:xfrm>
        </p:spPr>
      </p:pic>
    </p:spTree>
    <p:extLst>
      <p:ext uri="{BB962C8B-B14F-4D97-AF65-F5344CB8AC3E}">
        <p14:creationId xmlns:p14="http://schemas.microsoft.com/office/powerpoint/2010/main" val="169041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California Community College Budget</a:t>
            </a:r>
          </a:p>
        </p:txBody>
      </p:sp>
      <p:sp>
        <p:nvSpPr>
          <p:cNvPr id="3" name="Content Placeholder 2"/>
          <p:cNvSpPr>
            <a:spLocks noGrp="1"/>
          </p:cNvSpPr>
          <p:nvPr>
            <p:ph idx="1"/>
          </p:nvPr>
        </p:nvSpPr>
        <p:spPr/>
        <p:txBody>
          <a:bodyPr/>
          <a:lstStyle/>
          <a:p>
            <a:pPr>
              <a:buClr>
                <a:srgbClr val="0070C0"/>
              </a:buClr>
            </a:pPr>
            <a:r>
              <a:rPr lang="en-US" dirty="0">
                <a:latin typeface="Times New Roman"/>
                <a:cs typeface="Times New Roman"/>
              </a:rPr>
              <a:t>January 10 Governor’s Budget Proposal</a:t>
            </a:r>
          </a:p>
          <a:p>
            <a:pPr>
              <a:buClr>
                <a:srgbClr val="0070C0"/>
              </a:buClr>
            </a:pPr>
            <a:r>
              <a:rPr lang="en-US" dirty="0">
                <a:latin typeface="Times New Roman"/>
                <a:cs typeface="Times New Roman"/>
              </a:rPr>
              <a:t>May Revise</a:t>
            </a:r>
          </a:p>
          <a:p>
            <a:pPr>
              <a:buClr>
                <a:srgbClr val="0070C0"/>
              </a:buClr>
            </a:pPr>
            <a:r>
              <a:rPr lang="en-US" dirty="0">
                <a:latin typeface="Times New Roman"/>
                <a:cs typeface="Times New Roman"/>
              </a:rPr>
              <a:t>Assembly, Senate consider </a:t>
            </a:r>
            <a:r>
              <a:rPr lang="en-US" dirty="0">
                <a:latin typeface="Times New Roman"/>
                <a:cs typeface="Times New Roman"/>
                <a:sym typeface="Wingdings" pitchFamily="2" charset="2"/>
              </a:rPr>
              <a:t></a:t>
            </a:r>
            <a:r>
              <a:rPr lang="en-US" dirty="0">
                <a:latin typeface="Times New Roman"/>
                <a:cs typeface="Times New Roman"/>
              </a:rPr>
              <a:t> Conference Committee resolves differences</a:t>
            </a:r>
          </a:p>
          <a:p>
            <a:pPr>
              <a:buClr>
                <a:srgbClr val="0070C0"/>
              </a:buClr>
            </a:pPr>
            <a:r>
              <a:rPr lang="en-US" dirty="0">
                <a:latin typeface="Times New Roman"/>
                <a:cs typeface="Times New Roman"/>
              </a:rPr>
              <a:t>Simple majority vote in each house to pass, June 15 is deadline</a:t>
            </a:r>
          </a:p>
          <a:p>
            <a:pPr>
              <a:buClr>
                <a:srgbClr val="0070C0"/>
              </a:buClr>
            </a:pPr>
            <a:r>
              <a:rPr lang="en-US" dirty="0">
                <a:latin typeface="Times New Roman"/>
                <a:cs typeface="Times New Roman"/>
              </a:rPr>
              <a:t>To Governor to sign (or veto)</a:t>
            </a:r>
          </a:p>
        </p:txBody>
      </p:sp>
      <p:sp>
        <p:nvSpPr>
          <p:cNvPr id="6" name="Footer Placeholder 5">
            <a:extLst>
              <a:ext uri="{FF2B5EF4-FFF2-40B4-BE49-F238E27FC236}">
                <a16:creationId xmlns:a16="http://schemas.microsoft.com/office/drawing/2014/main" id="{ED6B59C0-0BFE-9D4C-998C-7533D6DC0F98}"/>
              </a:ext>
            </a:extLst>
          </p:cNvPr>
          <p:cNvSpPr>
            <a:spLocks noGrp="1"/>
          </p:cNvSpPr>
          <p:nvPr>
            <p:ph type="ftr" sz="quarter" idx="11"/>
          </p:nvPr>
        </p:nvSpPr>
        <p:spPr/>
        <p:txBody>
          <a:bodyPr/>
          <a:lstStyle/>
          <a:p>
            <a:r>
              <a:rPr lang="en-US">
                <a:solidFill>
                  <a:prstClr val="black">
                    <a:tint val="75000"/>
                  </a:prstClr>
                </a:solidFill>
              </a:rPr>
              <a:t>ASCCC Faculty Leadership Institute 2018</a:t>
            </a:r>
          </a:p>
        </p:txBody>
      </p:sp>
    </p:spTree>
    <p:extLst>
      <p:ext uri="{BB962C8B-B14F-4D97-AF65-F5344CB8AC3E}">
        <p14:creationId xmlns:p14="http://schemas.microsoft.com/office/powerpoint/2010/main" val="323411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State Economic Indicators</a:t>
            </a:r>
            <a:endParaRPr b="1" dirty="0">
              <a:solidFill>
                <a:srgbClr val="0070C0"/>
              </a:solidFill>
              <a:latin typeface="Times New Roman" panose="02020603050405020304" pitchFamily="18" charset="0"/>
              <a:cs typeface="Times New Roman" panose="02020603050405020304" pitchFamily="18" charset="0"/>
            </a:endParaRPr>
          </a:p>
        </p:txBody>
      </p:sp>
      <p:sp>
        <p:nvSpPr>
          <p:cNvPr id="79" name="Google Shape;79;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80" name="Google Shape;80;p16"/>
          <p:cNvPicPr preferRelativeResize="0"/>
          <p:nvPr/>
        </p:nvPicPr>
        <p:blipFill rotWithShape="1">
          <a:blip r:embed="rId3">
            <a:alphaModFix/>
          </a:blip>
          <a:srcRect t="17192" b="4480"/>
          <a:stretch/>
        </p:blipFill>
        <p:spPr>
          <a:xfrm>
            <a:off x="30303" y="1536633"/>
            <a:ext cx="12131381" cy="5074667"/>
          </a:xfrm>
          <a:prstGeom prst="rect">
            <a:avLst/>
          </a:prstGeom>
          <a:noFill/>
          <a:ln>
            <a:noFill/>
          </a:ln>
        </p:spPr>
      </p:pic>
    </p:spTree>
    <p:extLst>
      <p:ext uri="{BB962C8B-B14F-4D97-AF65-F5344CB8AC3E}">
        <p14:creationId xmlns:p14="http://schemas.microsoft.com/office/powerpoint/2010/main" val="151768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State Revenues</a:t>
            </a:r>
            <a:endParaRPr b="1" dirty="0">
              <a:solidFill>
                <a:srgbClr val="0070C0"/>
              </a:solidFill>
              <a:latin typeface="Times New Roman" panose="02020603050405020304" pitchFamily="18" charset="0"/>
              <a:cs typeface="Times New Roman" panose="02020603050405020304" pitchFamily="18" charset="0"/>
            </a:endParaRPr>
          </a:p>
        </p:txBody>
      </p:sp>
      <p:sp>
        <p:nvSpPr>
          <p:cNvPr id="86" name="Google Shape;86;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87" name="Google Shape;87;p17"/>
          <p:cNvPicPr preferRelativeResize="0"/>
          <p:nvPr/>
        </p:nvPicPr>
        <p:blipFill>
          <a:blip r:embed="rId3">
            <a:alphaModFix/>
          </a:blip>
          <a:stretch>
            <a:fillRect/>
          </a:stretch>
        </p:blipFill>
        <p:spPr>
          <a:xfrm>
            <a:off x="1643227" y="1356968"/>
            <a:ext cx="8905555" cy="5501033"/>
          </a:xfrm>
          <a:prstGeom prst="rect">
            <a:avLst/>
          </a:prstGeom>
          <a:noFill/>
          <a:ln>
            <a:noFill/>
          </a:ln>
        </p:spPr>
      </p:pic>
    </p:spTree>
    <p:extLst>
      <p:ext uri="{BB962C8B-B14F-4D97-AF65-F5344CB8AC3E}">
        <p14:creationId xmlns:p14="http://schemas.microsoft.com/office/powerpoint/2010/main" val="363907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Capital Gains Revenue</a:t>
            </a:r>
            <a:endParaRPr b="1" dirty="0">
              <a:solidFill>
                <a:srgbClr val="0070C0"/>
              </a:solidFill>
              <a:latin typeface="Times New Roman" panose="02020603050405020304" pitchFamily="18" charset="0"/>
              <a:cs typeface="Times New Roman" panose="02020603050405020304" pitchFamily="18" charset="0"/>
            </a:endParaRPr>
          </a:p>
        </p:txBody>
      </p:sp>
      <p:sp>
        <p:nvSpPr>
          <p:cNvPr id="93" name="Google Shape;93;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94" name="Google Shape;94;p18"/>
          <p:cNvPicPr preferRelativeResize="0"/>
          <p:nvPr/>
        </p:nvPicPr>
        <p:blipFill rotWithShape="1">
          <a:blip r:embed="rId3">
            <a:alphaModFix/>
          </a:blip>
          <a:srcRect t="8391"/>
          <a:stretch/>
        </p:blipFill>
        <p:spPr>
          <a:xfrm>
            <a:off x="971279" y="1356968"/>
            <a:ext cx="10249439" cy="5501033"/>
          </a:xfrm>
          <a:prstGeom prst="rect">
            <a:avLst/>
          </a:prstGeom>
          <a:noFill/>
          <a:ln>
            <a:noFill/>
          </a:ln>
        </p:spPr>
      </p:pic>
    </p:spTree>
    <p:extLst>
      <p:ext uri="{BB962C8B-B14F-4D97-AF65-F5344CB8AC3E}">
        <p14:creationId xmlns:p14="http://schemas.microsoft.com/office/powerpoint/2010/main" val="303601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Proposition 98 - “Tests”</a:t>
            </a:r>
            <a:endParaRPr b="1" dirty="0">
              <a:solidFill>
                <a:srgbClr val="0070C0"/>
              </a:solidFill>
              <a:latin typeface="Times New Roman" panose="02020603050405020304" pitchFamily="18" charset="0"/>
              <a:cs typeface="Times New Roman" panose="02020603050405020304" pitchFamily="18" charset="0"/>
            </a:endParaRPr>
          </a:p>
        </p:txBody>
      </p:sp>
      <p:sp>
        <p:nvSpPr>
          <p:cNvPr id="100" name="Google Shape;100;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01" name="Google Shape;101;p19"/>
          <p:cNvPicPr preferRelativeResize="0"/>
          <p:nvPr/>
        </p:nvPicPr>
        <p:blipFill>
          <a:blip r:embed="rId3">
            <a:alphaModFix/>
          </a:blip>
          <a:stretch>
            <a:fillRect/>
          </a:stretch>
        </p:blipFill>
        <p:spPr>
          <a:xfrm>
            <a:off x="3071984" y="1536633"/>
            <a:ext cx="6048043" cy="5321368"/>
          </a:xfrm>
          <a:prstGeom prst="rect">
            <a:avLst/>
          </a:prstGeom>
          <a:noFill/>
          <a:ln>
            <a:noFill/>
          </a:ln>
        </p:spPr>
      </p:pic>
    </p:spTree>
    <p:extLst>
      <p:ext uri="{BB962C8B-B14F-4D97-AF65-F5344CB8AC3E}">
        <p14:creationId xmlns:p14="http://schemas.microsoft.com/office/powerpoint/2010/main" val="271060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Proposition 98 - May Revision</a:t>
            </a:r>
            <a:endParaRPr b="1" dirty="0">
              <a:solidFill>
                <a:srgbClr val="0070C0"/>
              </a:solidFill>
              <a:latin typeface="Times New Roman" panose="02020603050405020304" pitchFamily="18" charset="0"/>
              <a:cs typeface="Times New Roman" panose="02020603050405020304" pitchFamily="18" charset="0"/>
            </a:endParaRPr>
          </a:p>
        </p:txBody>
      </p:sp>
      <p:sp>
        <p:nvSpPr>
          <p:cNvPr id="107" name="Google Shape;107;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08" name="Google Shape;108;p20"/>
          <p:cNvPicPr preferRelativeResize="0"/>
          <p:nvPr/>
        </p:nvPicPr>
        <p:blipFill rotWithShape="1">
          <a:blip r:embed="rId3">
            <a:alphaModFix/>
          </a:blip>
          <a:srcRect l="6679" t="13297" r="11560" b="12209"/>
          <a:stretch/>
        </p:blipFill>
        <p:spPr>
          <a:xfrm>
            <a:off x="904390" y="1536634"/>
            <a:ext cx="10383213" cy="5321365"/>
          </a:xfrm>
          <a:prstGeom prst="rect">
            <a:avLst/>
          </a:prstGeom>
          <a:noFill/>
          <a:ln>
            <a:noFill/>
          </a:ln>
        </p:spPr>
      </p:pic>
    </p:spTree>
    <p:extLst>
      <p:ext uri="{BB962C8B-B14F-4D97-AF65-F5344CB8AC3E}">
        <p14:creationId xmlns:p14="http://schemas.microsoft.com/office/powerpoint/2010/main" val="418473906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6561</TotalTime>
  <Words>1895</Words>
  <Application>Microsoft Macintosh PowerPoint</Application>
  <PresentationFormat>Widescreen</PresentationFormat>
  <Paragraphs>239</Paragraphs>
  <Slides>39</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Calibri Light</vt:lpstr>
      <vt:lpstr>Georgia</vt:lpstr>
      <vt:lpstr>Times New Roman</vt:lpstr>
      <vt:lpstr>Wingdings</vt:lpstr>
      <vt:lpstr>Zapfino</vt:lpstr>
      <vt:lpstr>2_Office Theme</vt:lpstr>
      <vt:lpstr>1_Office Theme</vt:lpstr>
      <vt:lpstr>The Community College Budget or Where Money Comes From </vt:lpstr>
      <vt:lpstr>Description</vt:lpstr>
      <vt:lpstr>Overview</vt:lpstr>
      <vt:lpstr>California Community College Budget</vt:lpstr>
      <vt:lpstr>State Economic Indicators</vt:lpstr>
      <vt:lpstr>State Revenues</vt:lpstr>
      <vt:lpstr>Capital Gains Revenue</vt:lpstr>
      <vt:lpstr>Proposition 98 - “Tests”</vt:lpstr>
      <vt:lpstr>Proposition 98 - May Revision</vt:lpstr>
      <vt:lpstr>State Budget Process</vt:lpstr>
      <vt:lpstr>2019-20 May Revision Adjustments</vt:lpstr>
      <vt:lpstr>Student Centered Funding Formula</vt:lpstr>
      <vt:lpstr>SCFF Calculation - Phased In</vt:lpstr>
      <vt:lpstr>SCFF – Performance Metrics</vt:lpstr>
      <vt:lpstr>2018-19 SCFF Funding</vt:lpstr>
      <vt:lpstr>SCFF Calculation - Entitlement and Revenue</vt:lpstr>
      <vt:lpstr>Excess Tax School Entity (Basic Aid)</vt:lpstr>
      <vt:lpstr>SCFF Calculation - FTES</vt:lpstr>
      <vt:lpstr>SCFF Calculation - Basic and Supplemental</vt:lpstr>
      <vt:lpstr>SCFF Calculation - Student Success</vt:lpstr>
      <vt:lpstr>ASCCC Recommendations on SCFF </vt:lpstr>
      <vt:lpstr>Current Expense of Education (50% Law)</vt:lpstr>
      <vt:lpstr>Full-time Equivalent Students - Timeline</vt:lpstr>
      <vt:lpstr>Full-time Equivalent Students - Terminology</vt:lpstr>
      <vt:lpstr>Full-time Equivalent Students - Calculation</vt:lpstr>
      <vt:lpstr>Full-time Equivalent Students - Trends</vt:lpstr>
      <vt:lpstr>Full-time Equivalent Students - HS Graduates</vt:lpstr>
      <vt:lpstr>Full-time Equivalent Students - UC/CSU Enrollments</vt:lpstr>
      <vt:lpstr>Full-time Equivalent Students - Unemployment %</vt:lpstr>
      <vt:lpstr>Faculty Obligation Number (FON)</vt:lpstr>
      <vt:lpstr>Title 5 §53200 or The “10+1”</vt:lpstr>
      <vt:lpstr>From Local Senates Handbook</vt:lpstr>
      <vt:lpstr>From Local Senates Handbook</vt:lpstr>
      <vt:lpstr>From Local Senates Handbook</vt:lpstr>
      <vt:lpstr>ASCCC Resolutions</vt:lpstr>
      <vt:lpstr>Student Success (Performance) Metrics</vt:lpstr>
      <vt:lpstr>The FON, 50% Law, and 75:25</vt:lpstr>
      <vt:lpstr>Faculty Roles in Budget Processes…</vt:lpstr>
      <vt:lpstr>Questions and Comments</vt:lpstr>
    </vt:vector>
  </TitlesOfParts>
  <Company>SDCCD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&amp; Supervisors</dc:title>
  <dc:creator>SDCCD</dc:creator>
  <cp:lastModifiedBy>Virginia May</cp:lastModifiedBy>
  <cp:revision>328</cp:revision>
  <cp:lastPrinted>2018-06-12T21:12:30Z</cp:lastPrinted>
  <dcterms:created xsi:type="dcterms:W3CDTF">2009-05-14T16:38:26Z</dcterms:created>
  <dcterms:modified xsi:type="dcterms:W3CDTF">2019-06-13T13:30:23Z</dcterms:modified>
</cp:coreProperties>
</file>