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8"/>
  </p:notesMasterIdLst>
  <p:handoutMasterIdLst>
    <p:handoutMasterId r:id="rId49"/>
  </p:handoutMasterIdLst>
  <p:sldIdLst>
    <p:sldId id="256" r:id="rId2"/>
    <p:sldId id="260" r:id="rId3"/>
    <p:sldId id="286" r:id="rId4"/>
    <p:sldId id="261" r:id="rId5"/>
    <p:sldId id="262" r:id="rId6"/>
    <p:sldId id="282" r:id="rId7"/>
    <p:sldId id="284" r:id="rId8"/>
    <p:sldId id="263" r:id="rId9"/>
    <p:sldId id="264" r:id="rId10"/>
    <p:sldId id="283" r:id="rId11"/>
    <p:sldId id="265" r:id="rId12"/>
    <p:sldId id="266" r:id="rId13"/>
    <p:sldId id="268" r:id="rId14"/>
    <p:sldId id="267" r:id="rId15"/>
    <p:sldId id="269" r:id="rId16"/>
    <p:sldId id="270" r:id="rId17"/>
    <p:sldId id="271" r:id="rId18"/>
    <p:sldId id="272" r:id="rId19"/>
    <p:sldId id="280" r:id="rId20"/>
    <p:sldId id="287" r:id="rId21"/>
    <p:sldId id="293" r:id="rId22"/>
    <p:sldId id="288" r:id="rId23"/>
    <p:sldId id="289" r:id="rId24"/>
    <p:sldId id="291" r:id="rId25"/>
    <p:sldId id="273" r:id="rId26"/>
    <p:sldId id="274" r:id="rId27"/>
    <p:sldId id="275" r:id="rId28"/>
    <p:sldId id="276" r:id="rId29"/>
    <p:sldId id="281" r:id="rId30"/>
    <p:sldId id="277" r:id="rId31"/>
    <p:sldId id="290" r:id="rId32"/>
    <p:sldId id="334" r:id="rId33"/>
    <p:sldId id="300" r:id="rId34"/>
    <p:sldId id="299" r:id="rId35"/>
    <p:sldId id="302" r:id="rId36"/>
    <p:sldId id="304" r:id="rId37"/>
    <p:sldId id="323" r:id="rId38"/>
    <p:sldId id="335" r:id="rId39"/>
    <p:sldId id="317" r:id="rId40"/>
    <p:sldId id="330" r:id="rId41"/>
    <p:sldId id="318" r:id="rId42"/>
    <p:sldId id="331" r:id="rId43"/>
    <p:sldId id="321" r:id="rId44"/>
    <p:sldId id="332" r:id="rId45"/>
    <p:sldId id="278" r:id="rId46"/>
    <p:sldId id="279"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7" autoAdjust="0"/>
    <p:restoredTop sz="86500" autoAdjust="0"/>
  </p:normalViewPr>
  <p:slideViewPr>
    <p:cSldViewPr snapToGrid="0" snapToObjects="1">
      <p:cViewPr varScale="1">
        <p:scale>
          <a:sx n="73" d="100"/>
          <a:sy n="73" d="100"/>
        </p:scale>
        <p:origin x="-6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7/15/17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7/15/17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28</a:t>
            </a:fld>
            <a:endParaRPr lang="en-US"/>
          </a:p>
        </p:txBody>
      </p:sp>
    </p:spTree>
    <p:extLst>
      <p:ext uri="{BB962C8B-B14F-4D97-AF65-F5344CB8AC3E}">
        <p14:creationId xmlns:p14="http://schemas.microsoft.com/office/powerpoint/2010/main" val="584497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6EAC2-157E-434C-9995-73CD4FD359D0}" type="slidenum">
              <a:rPr lang="en-US" smtClean="0"/>
              <a:t>29</a:t>
            </a:fld>
            <a:endParaRPr lang="en-US"/>
          </a:p>
        </p:txBody>
      </p:sp>
    </p:spTree>
    <p:extLst>
      <p:ext uri="{BB962C8B-B14F-4D97-AF65-F5344CB8AC3E}">
        <p14:creationId xmlns:p14="http://schemas.microsoft.com/office/powerpoint/2010/main" val="1392913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Grades do not provide:</a:t>
            </a:r>
          </a:p>
          <a:p>
            <a:pPr lvl="1"/>
            <a:r>
              <a:rPr lang="en-US" dirty="0" smtClean="0"/>
              <a:t>Specific information about students’ performance on discrete tasks</a:t>
            </a:r>
          </a:p>
          <a:p>
            <a:pPr lvl="1"/>
            <a:r>
              <a:rPr lang="en-US" dirty="0" smtClean="0"/>
              <a:t>Meaningful data across sections</a:t>
            </a:r>
          </a:p>
          <a:p>
            <a:pPr lvl="1"/>
            <a:r>
              <a:rPr lang="en-US" dirty="0" smtClean="0"/>
              <a:t>Objective student data which can be used for improvement of student learning or recognition of student achievement</a:t>
            </a:r>
          </a:p>
          <a:p>
            <a:pPr lvl="1"/>
            <a:r>
              <a:rPr lang="en-US" dirty="0" smtClean="0"/>
              <a:t>Grades alone do not give enough information on specific strengths and weaknesses of students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33</a:t>
            </a:fld>
            <a:endParaRPr lang="en-US"/>
          </a:p>
        </p:txBody>
      </p:sp>
    </p:spTree>
    <p:extLst>
      <p:ext uri="{BB962C8B-B14F-4D97-AF65-F5344CB8AC3E}">
        <p14:creationId xmlns:p14="http://schemas.microsoft.com/office/powerpoint/2010/main" val="296380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sz="2400" dirty="0" smtClean="0"/>
              <a:t>Portfolios</a:t>
            </a:r>
          </a:p>
          <a:p>
            <a:pPr lvl="2"/>
            <a:r>
              <a:rPr lang="en-US" sz="2400" dirty="0" smtClean="0"/>
              <a:t>Performances</a:t>
            </a:r>
          </a:p>
          <a:p>
            <a:pPr lvl="2"/>
            <a:r>
              <a:rPr lang="en-US" sz="2400" dirty="0" smtClean="0"/>
              <a:t>Research Projects</a:t>
            </a:r>
          </a:p>
          <a:p>
            <a:pPr lvl="2"/>
            <a:r>
              <a:rPr lang="en-US" sz="2400" dirty="0" smtClean="0"/>
              <a:t>Oral Presentations </a:t>
            </a:r>
          </a:p>
          <a:p>
            <a:pPr lvl="2"/>
            <a:r>
              <a:rPr lang="en-US" sz="2400" dirty="0" smtClean="0"/>
              <a:t>Community Service Projects</a:t>
            </a:r>
          </a:p>
          <a:p>
            <a:pPr lvl="2"/>
            <a:r>
              <a:rPr lang="en-US" sz="2400" dirty="0" smtClean="0"/>
              <a:t>Capstone Projects</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34</a:t>
            </a:fld>
            <a:endParaRPr lang="en-US"/>
          </a:p>
        </p:txBody>
      </p:sp>
    </p:spTree>
    <p:extLst>
      <p:ext uri="{BB962C8B-B14F-4D97-AF65-F5344CB8AC3E}">
        <p14:creationId xmlns:p14="http://schemas.microsoft.com/office/powerpoint/2010/main" val="2743216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46</a:t>
            </a:fld>
            <a:endParaRPr lang="en-US"/>
          </a:p>
        </p:txBody>
      </p:sp>
    </p:spTree>
    <p:extLst>
      <p:ext uri="{BB962C8B-B14F-4D97-AF65-F5344CB8AC3E}">
        <p14:creationId xmlns:p14="http://schemas.microsoft.com/office/powerpoint/2010/main" val="225753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July 15,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July 15,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July 15,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July 15,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July 15, 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July 15,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July 15, 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July 15, 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July 15, 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July 15,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July 15, 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July 15, 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cc.losrios.edu/slo/gelo-lis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ccjc.org/wp-content/uploads/Accreditation-Standards-for-Reviews-through-Fall-2015.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haffey.edu/slo/tools/Pathways_to_Proficiency_update_61714.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mayv@scc.losrios.edu" TargetMode="External"/><Relationship Id="rId4" Type="http://schemas.openxmlformats.org/officeDocument/2006/relationships/hyperlink" Target="mailto:dmorse@lbcc.edu" TargetMode="External"/><Relationship Id="rId1" Type="http://schemas.openxmlformats.org/officeDocument/2006/relationships/slideLayout" Target="../slideLayouts/slideLayout2.xml"/><Relationship Id="rId2" Type="http://schemas.openxmlformats.org/officeDocument/2006/relationships/hyperlink" Target="mailto:dhurlbut@ivc.edu"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asccc.org/sites/default/files/publications/Curriculum-paper_0.pdf" TargetMode="External"/><Relationship Id="rId4" Type="http://schemas.openxmlformats.org/officeDocument/2006/relationships/hyperlink" Target="http://asccc.org/sites/default/files/COR.pdf" TargetMode="External"/><Relationship Id="rId5" Type="http://schemas.openxmlformats.org/officeDocument/2006/relationships/hyperlink" Target="http://asccc.org/sites/default/files/publications/SLO-paper-Fall2010_0.pdf" TargetMode="External"/><Relationship Id="rId6" Type="http://schemas.openxmlformats.org/officeDocument/2006/relationships/hyperlink" Target="http://asccc.org/sites/default/files/publications/SLO-Glossary-2010_0.pdf" TargetMode="External"/><Relationship Id="rId7" Type="http://schemas.openxmlformats.org/officeDocument/2006/relationships/hyperlink" Target="http://www.accjc.org/wp-content/uploads/2014/07/Accreditation_Standards_Adopted_June_2014.pdf" TargetMode="External"/><Relationship Id="rId8" Type="http://schemas.openxmlformats.org/officeDocument/2006/relationships/hyperlink" Target="http://assessmentcommons.org/"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papers/course-outline-record-curriculum-reference-guide-revisit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papers/course-outline-record-curriculum-reference-guide-revisite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asccc.org/sites/default/files/publications/SLO-Glossary-2010_0.pdf" TargetMode="Externa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585559"/>
          </a:xfrm>
        </p:spPr>
        <p:txBody>
          <a:bodyPr/>
          <a:lstStyle/>
          <a:p>
            <a:pPr algn="ctr"/>
            <a:r>
              <a:rPr lang="en-US" sz="4000" cap="none" dirty="0" smtClean="0">
                <a:latin typeface="Times New Roman"/>
              </a:rPr>
              <a:t>Course </a:t>
            </a:r>
            <a:r>
              <a:rPr lang="en-US" sz="4000" cap="none" dirty="0">
                <a:latin typeface="Times New Roman"/>
              </a:rPr>
              <a:t>Objectives to </a:t>
            </a:r>
            <a:r>
              <a:rPr lang="en-US" sz="4000" cap="none" dirty="0" smtClean="0">
                <a:latin typeface="Times New Roman"/>
              </a:rPr>
              <a:t/>
            </a:r>
            <a:br>
              <a:rPr lang="en-US" sz="4000" cap="none" dirty="0" smtClean="0">
                <a:latin typeface="Times New Roman"/>
              </a:rPr>
            </a:br>
            <a:r>
              <a:rPr lang="en-US" sz="4000" cap="none" dirty="0" smtClean="0">
                <a:latin typeface="Times New Roman"/>
              </a:rPr>
              <a:t>SLOS</a:t>
            </a:r>
            <a:r>
              <a:rPr lang="en-US" sz="4000" cap="none" dirty="0">
                <a:latin typeface="Times New Roman"/>
              </a:rPr>
              <a:t>/PLOs/GELOs</a:t>
            </a:r>
            <a:endParaRPr lang="en-US" sz="4000" cap="none" dirty="0">
              <a:latin typeface="Times New Roman"/>
              <a:cs typeface="Times New Roman"/>
            </a:endParaRPr>
          </a:p>
        </p:txBody>
      </p:sp>
      <p:sp>
        <p:nvSpPr>
          <p:cNvPr id="3" name="Subtitle 2"/>
          <p:cNvSpPr>
            <a:spLocks noGrp="1"/>
          </p:cNvSpPr>
          <p:nvPr>
            <p:ph type="subTitle" idx="1"/>
          </p:nvPr>
        </p:nvSpPr>
        <p:spPr>
          <a:xfrm>
            <a:off x="685800" y="3505200"/>
            <a:ext cx="7848600" cy="3062514"/>
          </a:xfrm>
        </p:spPr>
        <p:txBody>
          <a:bodyPr>
            <a:normAutofit/>
          </a:bodyPr>
          <a:lstStyle/>
          <a:p>
            <a:r>
              <a:rPr lang="en-US" dirty="0">
                <a:latin typeface="Times New Roman"/>
                <a:cs typeface="Times New Roman"/>
              </a:rPr>
              <a:t>Diana </a:t>
            </a:r>
            <a:r>
              <a:rPr lang="en-US" dirty="0" err="1">
                <a:latin typeface="Times New Roman"/>
                <a:cs typeface="Times New Roman"/>
              </a:rPr>
              <a:t>Hurlbut</a:t>
            </a:r>
            <a:r>
              <a:rPr lang="en-US" dirty="0">
                <a:latin typeface="Times New Roman"/>
                <a:cs typeface="Times New Roman"/>
              </a:rPr>
              <a:t>, Irvine Valley College</a:t>
            </a:r>
          </a:p>
          <a:p>
            <a:r>
              <a:rPr lang="en-US" dirty="0" err="1">
                <a:latin typeface="Times New Roman"/>
                <a:cs typeface="Times New Roman"/>
              </a:rPr>
              <a:t>Ginni</a:t>
            </a:r>
            <a:r>
              <a:rPr lang="en-US" dirty="0">
                <a:latin typeface="Times New Roman"/>
                <a:cs typeface="Times New Roman"/>
              </a:rPr>
              <a:t> May, Area A Representative, ASCCC</a:t>
            </a:r>
          </a:p>
          <a:p>
            <a:r>
              <a:rPr lang="en-US" dirty="0">
                <a:latin typeface="Times New Roman"/>
                <a:cs typeface="Times New Roman"/>
              </a:rPr>
              <a:t>David Morse, Long Beach City College</a:t>
            </a:r>
          </a:p>
          <a:p>
            <a:endParaRPr lang="en-US" dirty="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a:p>
            <a:pPr algn="ctr"/>
            <a:r>
              <a:rPr lang="en-US" sz="2000" dirty="0">
                <a:solidFill>
                  <a:srgbClr val="FF0000"/>
                </a:solidFill>
                <a:latin typeface="Times New Roman"/>
                <a:cs typeface="Times New Roman"/>
              </a:rPr>
              <a:t>Curriculum Institute, Riverside, July 14, </a:t>
            </a:r>
            <a:r>
              <a:rPr lang="en-US" sz="2000" dirty="0" smtClean="0">
                <a:solidFill>
                  <a:srgbClr val="FF0000"/>
                </a:solidFill>
                <a:latin typeface="Times New Roman"/>
                <a:cs typeface="Times New Roman"/>
              </a:rPr>
              <a:t>2017</a:t>
            </a: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Course Student Learning Outcomes</a:t>
            </a:r>
            <a:endParaRPr lang="en-US" dirty="0">
              <a:latin typeface="Times New Roman"/>
              <a:cs typeface="Times New Roman"/>
            </a:endParaRPr>
          </a:p>
        </p:txBody>
      </p:sp>
      <p:sp>
        <p:nvSpPr>
          <p:cNvPr id="3" name="Content Placeholder 2"/>
          <p:cNvSpPr>
            <a:spLocks noGrp="1"/>
          </p:cNvSpPr>
          <p:nvPr>
            <p:ph idx="1"/>
          </p:nvPr>
        </p:nvSpPr>
        <p:spPr>
          <a:xfrm>
            <a:off x="457200" y="1600199"/>
            <a:ext cx="8229600" cy="5147841"/>
          </a:xfrm>
        </p:spPr>
        <p:txBody>
          <a:bodyPr>
            <a:normAutofit/>
          </a:bodyPr>
          <a:lstStyle/>
          <a:p>
            <a:r>
              <a:rPr lang="en-US" b="0" dirty="0" smtClean="0">
                <a:latin typeface="Times New Roman"/>
                <a:cs typeface="Times New Roman"/>
              </a:rPr>
              <a:t>Synthesis of discreet </a:t>
            </a:r>
            <a:r>
              <a:rPr lang="en-US" b="0" dirty="0">
                <a:latin typeface="Times New Roman"/>
                <a:cs typeface="Times New Roman"/>
              </a:rPr>
              <a:t>skills using higher level </a:t>
            </a:r>
            <a:r>
              <a:rPr lang="en-US" b="0" dirty="0" smtClean="0">
                <a:latin typeface="Times New Roman"/>
                <a:cs typeface="Times New Roman"/>
              </a:rPr>
              <a:t>critical thinking skills</a:t>
            </a:r>
          </a:p>
          <a:p>
            <a:endParaRPr lang="en-US" b="0" dirty="0" smtClean="0">
              <a:latin typeface="Times New Roman"/>
              <a:cs typeface="Times New Roman"/>
            </a:endParaRPr>
          </a:p>
          <a:p>
            <a:r>
              <a:rPr lang="en-US" b="0" dirty="0" smtClean="0">
                <a:latin typeface="Times New Roman"/>
                <a:cs typeface="Times New Roman"/>
              </a:rPr>
              <a:t>Typically encompass multiple </a:t>
            </a:r>
            <a:r>
              <a:rPr lang="en-US" b="0" dirty="0">
                <a:latin typeface="Times New Roman"/>
                <a:cs typeface="Times New Roman"/>
              </a:rPr>
              <a:t>discrete </a:t>
            </a:r>
            <a:r>
              <a:rPr lang="en-US" b="0" dirty="0" smtClean="0">
                <a:latin typeface="Times New Roman"/>
                <a:cs typeface="Times New Roman"/>
              </a:rPr>
              <a:t>objectives</a:t>
            </a:r>
          </a:p>
          <a:p>
            <a:endParaRPr lang="en-US" b="0" dirty="0" smtClean="0">
              <a:latin typeface="Times New Roman"/>
              <a:cs typeface="Times New Roman"/>
            </a:endParaRPr>
          </a:p>
          <a:p>
            <a:r>
              <a:rPr lang="en-US" dirty="0">
                <a:latin typeface="Times New Roman"/>
                <a:cs typeface="Times New Roman"/>
              </a:rPr>
              <a:t>T</a:t>
            </a:r>
            <a:r>
              <a:rPr lang="en-US" dirty="0" smtClean="0">
                <a:latin typeface="Times New Roman"/>
                <a:cs typeface="Times New Roman"/>
              </a:rPr>
              <a:t>he </a:t>
            </a:r>
            <a:r>
              <a:rPr lang="en-US" dirty="0">
                <a:latin typeface="Times New Roman"/>
                <a:cs typeface="Times New Roman"/>
              </a:rPr>
              <a:t>SLO synthesizes the content and skills learned by completing all the objectives.</a:t>
            </a:r>
            <a:endParaRPr lang="en-US" b="0" dirty="0" smtClean="0">
              <a:latin typeface="Times New Roman"/>
              <a:cs typeface="Times New Roman"/>
            </a:endParaRPr>
          </a:p>
          <a:p>
            <a:pPr marL="0" indent="0">
              <a:buNone/>
            </a:pPr>
            <a:endParaRPr lang="en-US" dirty="0" smtClean="0">
              <a:latin typeface="Times New Roman"/>
              <a:cs typeface="Times New Roman"/>
            </a:endParaRPr>
          </a:p>
        </p:txBody>
      </p:sp>
    </p:spTree>
    <p:extLst>
      <p:ext uri="{BB962C8B-B14F-4D97-AF65-F5344CB8AC3E}">
        <p14:creationId xmlns:p14="http://schemas.microsoft.com/office/powerpoint/2010/main" val="39401354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An example…  </a:t>
            </a:r>
            <a:endParaRPr lang="en-US" dirty="0">
              <a:latin typeface="Times New Roman"/>
              <a:cs typeface="Times New Roman"/>
            </a:endParaRPr>
          </a:p>
        </p:txBody>
      </p:sp>
      <p:sp>
        <p:nvSpPr>
          <p:cNvPr id="3" name="Content Placeholder 2"/>
          <p:cNvSpPr>
            <a:spLocks noGrp="1"/>
          </p:cNvSpPr>
          <p:nvPr>
            <p:ph sz="half" idx="1"/>
          </p:nvPr>
        </p:nvSpPr>
        <p:spPr>
          <a:xfrm>
            <a:off x="457200" y="2482896"/>
            <a:ext cx="3289300" cy="3908760"/>
          </a:xfrm>
        </p:spPr>
        <p:txBody>
          <a:bodyPr>
            <a:normAutofit fontScale="92500" lnSpcReduction="20000"/>
          </a:bodyPr>
          <a:lstStyle/>
          <a:p>
            <a:pPr marL="0" indent="0">
              <a:buNone/>
            </a:pPr>
            <a:r>
              <a:rPr lang="en-US" b="1" dirty="0" smtClean="0">
                <a:latin typeface="Times New Roman"/>
                <a:cs typeface="Times New Roman"/>
              </a:rPr>
              <a:t>Course SLO:</a:t>
            </a:r>
          </a:p>
          <a:p>
            <a:r>
              <a:rPr lang="en-US" b="0" dirty="0">
                <a:latin typeface="Times New Roman"/>
                <a:cs typeface="Times New Roman"/>
              </a:rPr>
              <a:t>Evaluate and critique student drawings and receive criticism from others. </a:t>
            </a:r>
            <a:endParaRPr lang="en-US" b="0" dirty="0" smtClean="0">
              <a:latin typeface="Times New Roman"/>
              <a:cs typeface="Times New Roman"/>
            </a:endParaRPr>
          </a:p>
          <a:p>
            <a:pPr marL="0" indent="0">
              <a:buNone/>
            </a:pPr>
            <a:endParaRPr lang="en-US" dirty="0">
              <a:latin typeface="Times New Roman"/>
              <a:cs typeface="Times New Roman"/>
            </a:endParaRPr>
          </a:p>
        </p:txBody>
      </p:sp>
      <p:sp>
        <p:nvSpPr>
          <p:cNvPr id="4" name="Content Placeholder 3"/>
          <p:cNvSpPr>
            <a:spLocks noGrp="1"/>
          </p:cNvSpPr>
          <p:nvPr>
            <p:ph sz="half" idx="2"/>
          </p:nvPr>
        </p:nvSpPr>
        <p:spPr>
          <a:xfrm>
            <a:off x="3835401" y="1825625"/>
            <a:ext cx="4679950" cy="4351338"/>
          </a:xfrm>
        </p:spPr>
        <p:txBody>
          <a:bodyPr>
            <a:normAutofit fontScale="92500" lnSpcReduction="20000"/>
          </a:bodyPr>
          <a:lstStyle/>
          <a:p>
            <a:pPr marL="0" indent="0">
              <a:buNone/>
            </a:pPr>
            <a:r>
              <a:rPr lang="en-US" b="1" dirty="0">
                <a:latin typeface="Times New Roman"/>
                <a:cs typeface="Times New Roman"/>
              </a:rPr>
              <a:t>Underlying Course Objectives:</a:t>
            </a:r>
          </a:p>
          <a:p>
            <a:r>
              <a:rPr lang="en-US" b="0" dirty="0">
                <a:latin typeface="Times New Roman"/>
                <a:cs typeface="Times New Roman"/>
              </a:rPr>
              <a:t>Evaluate drawings orally using correct terminology related to concepts, materials, and techniques.</a:t>
            </a:r>
          </a:p>
          <a:p>
            <a:r>
              <a:rPr lang="en-US" b="0" dirty="0">
                <a:latin typeface="Times New Roman"/>
                <a:cs typeface="Times New Roman"/>
              </a:rPr>
              <a:t>Evaluate drawings in writing using correct terminology related to concepts, materials, and techniques.</a:t>
            </a:r>
          </a:p>
          <a:p>
            <a:r>
              <a:rPr lang="en-US" b="0" dirty="0">
                <a:latin typeface="Times New Roman"/>
                <a:cs typeface="Times New Roman"/>
              </a:rPr>
              <a:t>C</a:t>
            </a:r>
            <a:r>
              <a:rPr lang="en-US" b="0" dirty="0" smtClean="0">
                <a:latin typeface="Times New Roman"/>
                <a:cs typeface="Times New Roman"/>
              </a:rPr>
              <a:t>ritique </a:t>
            </a:r>
            <a:r>
              <a:rPr lang="en-US" b="0" dirty="0">
                <a:latin typeface="Times New Roman"/>
                <a:cs typeface="Times New Roman"/>
              </a:rPr>
              <a:t>finished drawings and receive criticism from </a:t>
            </a:r>
            <a:r>
              <a:rPr lang="en-US" b="0" dirty="0" smtClean="0">
                <a:latin typeface="Times New Roman"/>
                <a:cs typeface="Times New Roman"/>
              </a:rPr>
              <a:t>others in a group setting </a:t>
            </a:r>
            <a:endParaRPr lang="en-US" b="0" dirty="0">
              <a:latin typeface="Times New Roman"/>
              <a:cs typeface="Times New Roman"/>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74214065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Another example…</a:t>
            </a:r>
            <a:endParaRPr lang="en-US" dirty="0">
              <a:latin typeface="Times New Roman"/>
              <a:cs typeface="Times New Roman"/>
            </a:endParaRPr>
          </a:p>
        </p:txBody>
      </p:sp>
      <p:sp>
        <p:nvSpPr>
          <p:cNvPr id="3" name="Content Placeholder 2"/>
          <p:cNvSpPr>
            <a:spLocks noGrp="1"/>
          </p:cNvSpPr>
          <p:nvPr>
            <p:ph sz="half" idx="1"/>
          </p:nvPr>
        </p:nvSpPr>
        <p:spPr>
          <a:xfrm>
            <a:off x="457201" y="1716505"/>
            <a:ext cx="3302000" cy="4675151"/>
          </a:xfrm>
        </p:spPr>
        <p:txBody>
          <a:bodyPr>
            <a:normAutofit/>
          </a:bodyPr>
          <a:lstStyle/>
          <a:p>
            <a:pPr marL="0" indent="0">
              <a:buNone/>
            </a:pPr>
            <a:r>
              <a:rPr lang="en-US" b="1" dirty="0" smtClean="0">
                <a:latin typeface="Times New Roman"/>
                <a:cs typeface="Times New Roman"/>
              </a:rPr>
              <a:t>Course SLO</a:t>
            </a:r>
          </a:p>
          <a:p>
            <a:pPr>
              <a:lnSpc>
                <a:spcPct val="120000"/>
              </a:lnSpc>
            </a:pPr>
            <a:r>
              <a:rPr lang="en-US" dirty="0">
                <a:latin typeface="Times New Roman" charset="0"/>
                <a:ea typeface="Times New Roman" charset="0"/>
                <a:cs typeface="Times New Roman" charset="0"/>
              </a:rPr>
              <a:t>Write academic prose with a clear purpose and effective, logical, relevant support from sources.</a:t>
            </a:r>
          </a:p>
          <a:p>
            <a:endParaRPr lang="en-US" dirty="0">
              <a:latin typeface="Times New Roman"/>
              <a:cs typeface="Times New Roman"/>
            </a:endParaRPr>
          </a:p>
        </p:txBody>
      </p:sp>
      <p:sp>
        <p:nvSpPr>
          <p:cNvPr id="4" name="Content Placeholder 3"/>
          <p:cNvSpPr>
            <a:spLocks noGrp="1"/>
          </p:cNvSpPr>
          <p:nvPr>
            <p:ph sz="half" idx="2"/>
          </p:nvPr>
        </p:nvSpPr>
        <p:spPr>
          <a:xfrm>
            <a:off x="4004254" y="1716505"/>
            <a:ext cx="4682546" cy="4860757"/>
          </a:xfrm>
        </p:spPr>
        <p:txBody>
          <a:bodyPr>
            <a:noAutofit/>
          </a:bodyPr>
          <a:lstStyle/>
          <a:p>
            <a:pPr marL="0" indent="0">
              <a:buNone/>
            </a:pPr>
            <a:r>
              <a:rPr lang="en-US" sz="1800" b="1" dirty="0">
                <a:latin typeface="Times New Roman"/>
                <a:cs typeface="Times New Roman"/>
              </a:rPr>
              <a:t>Underlying Course Objectives</a:t>
            </a:r>
          </a:p>
          <a:p>
            <a:r>
              <a:rPr lang="en-US" sz="1800" dirty="0">
                <a:latin typeface="Times New Roman" charset="0"/>
                <a:ea typeface="Times New Roman" charset="0"/>
                <a:cs typeface="Times New Roman" charset="0"/>
              </a:rPr>
              <a:t>Establish and maintain a clear controlling idea (a thesis) in a documented essay of at least 1,500 words with significant and substantive content that is based on college-level reading materials</a:t>
            </a:r>
            <a:r>
              <a:rPr lang="en-US" sz="1800" dirty="0" smtClean="0">
                <a:latin typeface="Times New Roman" charset="0"/>
                <a:ea typeface="Times New Roman" charset="0"/>
                <a:cs typeface="Times New Roman" charset="0"/>
              </a:rPr>
              <a:t>.</a:t>
            </a:r>
            <a:endParaRPr lang="en-US" sz="1800" dirty="0">
              <a:latin typeface="Times New Roman" charset="0"/>
              <a:ea typeface="Times New Roman" charset="0"/>
              <a:cs typeface="Times New Roman" charset="0"/>
            </a:endParaRPr>
          </a:p>
          <a:p>
            <a:r>
              <a:rPr lang="en-US" sz="1800" dirty="0">
                <a:latin typeface="Times New Roman" charset="0"/>
                <a:ea typeface="Times New Roman" charset="0"/>
                <a:cs typeface="Times New Roman" charset="0"/>
              </a:rPr>
              <a:t>Develop an essay that uses convincing evidence in a sequence of effective and organized paragraphs with a clear and apparent logical progression to illustrate a larger idea</a:t>
            </a:r>
            <a:r>
              <a:rPr lang="en-US" sz="1800" dirty="0" smtClean="0">
                <a:latin typeface="Times New Roman" charset="0"/>
                <a:ea typeface="Times New Roman" charset="0"/>
                <a:cs typeface="Times New Roman" charset="0"/>
              </a:rPr>
              <a:t>.</a:t>
            </a:r>
          </a:p>
          <a:p>
            <a:r>
              <a:rPr lang="en-US" sz="1800" dirty="0" smtClean="0">
                <a:latin typeface="Times New Roman" charset="0"/>
                <a:ea typeface="Times New Roman" charset="0"/>
                <a:cs typeface="Times New Roman" charset="0"/>
              </a:rPr>
              <a:t>Use </a:t>
            </a:r>
            <a:r>
              <a:rPr lang="en-US" sz="1800" dirty="0">
                <a:latin typeface="Times New Roman" charset="0"/>
                <a:ea typeface="Times New Roman" charset="0"/>
                <a:cs typeface="Times New Roman" charset="0"/>
              </a:rPr>
              <a:t>the library and Internet as tools to find college-level reading materials. Comprehend and evaluate such texts. Incorporate these readings as concrete and credible support for a position. Acknowledge evidence from a variety of primary and secondary sources.</a:t>
            </a:r>
          </a:p>
        </p:txBody>
      </p:sp>
    </p:spTree>
    <p:extLst>
      <p:ext uri="{BB962C8B-B14F-4D97-AF65-F5344CB8AC3E}">
        <p14:creationId xmlns:p14="http://schemas.microsoft.com/office/powerpoint/2010/main" val="10682182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Another way of stating this</a:t>
            </a:r>
            <a:endParaRPr lang="en-US" dirty="0">
              <a:latin typeface="Times New Roman"/>
              <a:cs typeface="Times New Roman"/>
            </a:endParaRPr>
          </a:p>
        </p:txBody>
      </p:sp>
      <p:sp>
        <p:nvSpPr>
          <p:cNvPr id="3" name="Content Placeholder 2"/>
          <p:cNvSpPr>
            <a:spLocks noGrp="1"/>
          </p:cNvSpPr>
          <p:nvPr>
            <p:ph sz="half" idx="1"/>
          </p:nvPr>
        </p:nvSpPr>
        <p:spPr>
          <a:xfrm>
            <a:off x="457200" y="2116667"/>
            <a:ext cx="3670300" cy="4274989"/>
          </a:xfrm>
        </p:spPr>
        <p:txBody>
          <a:bodyPr>
            <a:normAutofit/>
          </a:bodyPr>
          <a:lstStyle/>
          <a:p>
            <a:pPr marL="0" indent="0">
              <a:buNone/>
            </a:pPr>
            <a:r>
              <a:rPr lang="en-US" b="1" dirty="0" smtClean="0">
                <a:latin typeface="Times New Roman"/>
                <a:cs typeface="Times New Roman"/>
              </a:rPr>
              <a:t>SLOs: </a:t>
            </a:r>
          </a:p>
          <a:p>
            <a:r>
              <a:rPr lang="en-US" sz="2400" b="0" dirty="0" smtClean="0">
                <a:latin typeface="Times New Roman"/>
                <a:cs typeface="Times New Roman"/>
              </a:rPr>
              <a:t>Overarching, Summative, Measurable or Observable</a:t>
            </a:r>
          </a:p>
          <a:p>
            <a:r>
              <a:rPr lang="en-US" sz="2400" b="0" dirty="0" smtClean="0">
                <a:latin typeface="Times New Roman"/>
                <a:cs typeface="Times New Roman"/>
              </a:rPr>
              <a:t>Represent synthesis in learning</a:t>
            </a:r>
          </a:p>
          <a:p>
            <a:r>
              <a:rPr lang="en-US" sz="2400" b="0" dirty="0" smtClean="0">
                <a:latin typeface="Times New Roman"/>
                <a:cs typeface="Times New Roman"/>
              </a:rPr>
              <a:t>Applicable beyond the completion of the course</a:t>
            </a:r>
          </a:p>
          <a:p>
            <a:r>
              <a:rPr lang="en-US" sz="2400" b="0" dirty="0" smtClean="0">
                <a:latin typeface="Times New Roman"/>
                <a:cs typeface="Times New Roman"/>
              </a:rPr>
              <a:t>Mapped to program learning outcomes</a:t>
            </a:r>
          </a:p>
          <a:p>
            <a:endParaRPr lang="en-US" dirty="0">
              <a:latin typeface="Times New Roman"/>
              <a:cs typeface="Times New Roman"/>
            </a:endParaRPr>
          </a:p>
        </p:txBody>
      </p:sp>
      <p:sp>
        <p:nvSpPr>
          <p:cNvPr id="4" name="Content Placeholder 3"/>
          <p:cNvSpPr>
            <a:spLocks noGrp="1"/>
          </p:cNvSpPr>
          <p:nvPr>
            <p:ph sz="half" idx="2"/>
          </p:nvPr>
        </p:nvSpPr>
        <p:spPr>
          <a:xfrm>
            <a:off x="4483101" y="2116668"/>
            <a:ext cx="3784600" cy="4274988"/>
          </a:xfrm>
        </p:spPr>
        <p:txBody>
          <a:bodyPr>
            <a:normAutofit/>
          </a:bodyPr>
          <a:lstStyle/>
          <a:p>
            <a:pPr marL="0" indent="0">
              <a:buNone/>
            </a:pPr>
            <a:r>
              <a:rPr lang="en-US" b="1" dirty="0">
                <a:latin typeface="Times New Roman"/>
                <a:cs typeface="Times New Roman"/>
              </a:rPr>
              <a:t>Objectives</a:t>
            </a:r>
          </a:p>
          <a:p>
            <a:pPr>
              <a:lnSpc>
                <a:spcPct val="100000"/>
              </a:lnSpc>
            </a:pPr>
            <a:r>
              <a:rPr lang="en-US" sz="2400" b="0" dirty="0">
                <a:latin typeface="Times New Roman"/>
                <a:cs typeface="Times New Roman"/>
              </a:rPr>
              <a:t>Specific, discrete skills, knowledge, abilities, attitudes students will learn in the course</a:t>
            </a:r>
          </a:p>
          <a:p>
            <a:pPr>
              <a:lnSpc>
                <a:spcPct val="100000"/>
              </a:lnSpc>
            </a:pPr>
            <a:r>
              <a:rPr lang="en-US" sz="2400" b="0" dirty="0">
                <a:latin typeface="Times New Roman"/>
                <a:cs typeface="Times New Roman"/>
              </a:rPr>
              <a:t>Mapped to course content</a:t>
            </a:r>
          </a:p>
          <a:p>
            <a:pPr marL="0" indent="0">
              <a:buNone/>
            </a:pPr>
            <a:endParaRPr lang="en-US" b="1" dirty="0">
              <a:latin typeface="Times New Roman"/>
              <a:cs typeface="Times New Roman"/>
            </a:endParaRPr>
          </a:p>
        </p:txBody>
      </p:sp>
    </p:spTree>
    <p:extLst>
      <p:ext uri="{BB962C8B-B14F-4D97-AF65-F5344CB8AC3E}">
        <p14:creationId xmlns:p14="http://schemas.microsoft.com/office/powerpoint/2010/main" val="6514544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Title 5 and ACCJC Standards</a:t>
            </a:r>
            <a:endParaRPr lang="en-US" dirty="0">
              <a:latin typeface="Times New Roman"/>
              <a:cs typeface="Times New Roman"/>
            </a:endParaRPr>
          </a:p>
        </p:txBody>
      </p:sp>
      <p:sp>
        <p:nvSpPr>
          <p:cNvPr id="3" name="Content Placeholder 2"/>
          <p:cNvSpPr>
            <a:spLocks noGrp="1"/>
          </p:cNvSpPr>
          <p:nvPr>
            <p:ph idx="1"/>
          </p:nvPr>
        </p:nvSpPr>
        <p:spPr>
          <a:xfrm>
            <a:off x="584200" y="1981201"/>
            <a:ext cx="7924800" cy="4064000"/>
          </a:xfrm>
        </p:spPr>
        <p:txBody>
          <a:bodyPr>
            <a:normAutofit fontScale="92500"/>
          </a:bodyPr>
          <a:lstStyle/>
          <a:p>
            <a:pPr marL="404813">
              <a:defRPr/>
            </a:pPr>
            <a:r>
              <a:rPr lang="en-US" sz="2800" b="0" i="0" dirty="0">
                <a:latin typeface="Times New Roman"/>
                <a:cs typeface="Times New Roman"/>
                <a:sym typeface="Arial" charset="0"/>
              </a:rPr>
              <a:t>Title 5 states that OBJECTIVES must be a component of the COR – </a:t>
            </a:r>
            <a:r>
              <a:rPr lang="en-US" sz="2800" b="0" i="0" dirty="0" smtClean="0">
                <a:latin typeface="Times New Roman"/>
                <a:cs typeface="Times New Roman"/>
              </a:rPr>
              <a:t>§</a:t>
            </a:r>
            <a:r>
              <a:rPr lang="en-US" sz="2800" b="0" i="0" dirty="0" smtClean="0">
                <a:latin typeface="Times New Roman"/>
                <a:cs typeface="Times New Roman"/>
                <a:sym typeface="Arial" charset="0"/>
              </a:rPr>
              <a:t>55002</a:t>
            </a:r>
            <a:r>
              <a:rPr lang="en-US" sz="2800" b="0" i="0" dirty="0">
                <a:latin typeface="Times New Roman"/>
                <a:cs typeface="Times New Roman"/>
                <a:sym typeface="Arial" charset="0"/>
              </a:rPr>
              <a:t>(a)(3). </a:t>
            </a:r>
          </a:p>
          <a:p>
            <a:pPr marL="404813">
              <a:buNone/>
              <a:defRPr/>
            </a:pPr>
            <a:endParaRPr lang="en-US" sz="2800" b="0" i="0" dirty="0">
              <a:latin typeface="Times New Roman"/>
              <a:cs typeface="Times New Roman"/>
              <a:sym typeface="Arial" charset="0"/>
            </a:endParaRPr>
          </a:p>
          <a:p>
            <a:pPr marL="404813">
              <a:defRPr/>
            </a:pPr>
            <a:r>
              <a:rPr lang="en-US" sz="2800" b="0" i="0" dirty="0">
                <a:latin typeface="Times New Roman"/>
                <a:cs typeface="Times New Roman"/>
                <a:sym typeface="Arial" charset="0"/>
              </a:rPr>
              <a:t>ACCJC requires OUTCOMES – </a:t>
            </a:r>
            <a:r>
              <a:rPr lang="en-US" sz="2800" b="0" i="0" dirty="0" smtClean="0">
                <a:latin typeface="Times New Roman"/>
                <a:cs typeface="Times New Roman"/>
                <a:sym typeface="Arial" charset="0"/>
              </a:rPr>
              <a:t>II.A.3</a:t>
            </a:r>
            <a:r>
              <a:rPr lang="en-US" sz="2800" b="0" i="0" dirty="0" smtClean="0">
                <a:latin typeface="Times New Roman"/>
                <a:cs typeface="Times New Roman"/>
                <a:sym typeface="Arial Italic" charset="0"/>
              </a:rPr>
              <a:t>: The institution has officially </a:t>
            </a:r>
            <a:r>
              <a:rPr lang="en-US" sz="2800" b="0" i="0" dirty="0">
                <a:latin typeface="Times New Roman"/>
                <a:cs typeface="Times New Roman"/>
                <a:sym typeface="Arial Italic" charset="0"/>
              </a:rPr>
              <a:t>approved and current course outlines that include student learning outcomes. In every class section students receive a course syllabus that includes learning outcomes from the institution’s officially approved course outline</a:t>
            </a:r>
            <a:r>
              <a:rPr lang="en-US" sz="2800" b="0" i="0" dirty="0" smtClean="0">
                <a:latin typeface="Times New Roman"/>
                <a:cs typeface="Times New Roman"/>
                <a:sym typeface="Arial" charset="0"/>
              </a:rPr>
              <a:t>.</a:t>
            </a:r>
            <a:endParaRPr lang="en-US" sz="2800" b="0" i="0" dirty="0">
              <a:latin typeface="Times New Roman"/>
              <a:cs typeface="Times New Roman"/>
              <a:sym typeface="Arial" charset="0"/>
            </a:endParaRPr>
          </a:p>
        </p:txBody>
      </p:sp>
    </p:spTree>
    <p:extLst>
      <p:ext uri="{BB962C8B-B14F-4D97-AF65-F5344CB8AC3E}">
        <p14:creationId xmlns:p14="http://schemas.microsoft.com/office/powerpoint/2010/main" val="29494953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rgbClr val="FFFFFF"/>
                </a:solidFill>
                <a:latin typeface="Times New Roman"/>
                <a:cs typeface="Times New Roman"/>
              </a:rPr>
              <a:t>II.  SLOs, PLOs, and GELOs</a:t>
            </a:r>
            <a:endParaRPr lang="en-US" dirty="0">
              <a:solidFill>
                <a:srgbClr val="FFFFFF"/>
              </a:solidFill>
              <a:latin typeface="Times New Roman"/>
              <a:cs typeface="Times New Roman"/>
            </a:endParaRPr>
          </a:p>
        </p:txBody>
      </p:sp>
    </p:spTree>
    <p:extLst>
      <p:ext uri="{BB962C8B-B14F-4D97-AF65-F5344CB8AC3E}">
        <p14:creationId xmlns:p14="http://schemas.microsoft.com/office/powerpoint/2010/main" val="17092049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267595"/>
          </a:xfrm>
        </p:spPr>
        <p:txBody>
          <a:bodyPr>
            <a:normAutofit fontScale="90000"/>
          </a:bodyPr>
          <a:lstStyle/>
          <a:p>
            <a:pPr algn="ctr"/>
            <a:r>
              <a:rPr lang="en-US" dirty="0" smtClean="0">
                <a:latin typeface="Times New Roman"/>
                <a:cs typeface="Times New Roman"/>
              </a:rPr>
              <a:t>Program Student Learning Outcomes </a:t>
            </a:r>
            <a:br>
              <a:rPr lang="en-US" dirty="0" smtClean="0">
                <a:latin typeface="Times New Roman"/>
                <a:cs typeface="Times New Roman"/>
              </a:rPr>
            </a:br>
            <a:r>
              <a:rPr lang="en-US" dirty="0" smtClean="0">
                <a:latin typeface="Times New Roman"/>
                <a:cs typeface="Times New Roman"/>
              </a:rPr>
              <a:t>(PLOs)</a:t>
            </a:r>
            <a:endParaRPr lang="en-US" dirty="0">
              <a:latin typeface="Times New Roman"/>
              <a:cs typeface="Times New Roman"/>
            </a:endParaRPr>
          </a:p>
        </p:txBody>
      </p:sp>
      <p:sp>
        <p:nvSpPr>
          <p:cNvPr id="3" name="Content Placeholder 2"/>
          <p:cNvSpPr>
            <a:spLocks noGrp="1"/>
          </p:cNvSpPr>
          <p:nvPr>
            <p:ph idx="1"/>
          </p:nvPr>
        </p:nvSpPr>
        <p:spPr>
          <a:xfrm>
            <a:off x="457200" y="2105315"/>
            <a:ext cx="8229600" cy="4371687"/>
          </a:xfrm>
        </p:spPr>
        <p:txBody>
          <a:bodyPr/>
          <a:lstStyle/>
          <a:p>
            <a:r>
              <a:rPr lang="en-US" b="0" dirty="0" smtClean="0">
                <a:latin typeface="Times New Roman"/>
                <a:cs typeface="Times New Roman"/>
              </a:rPr>
              <a:t>Learning resulting from completion of an organized sequence of courses  </a:t>
            </a:r>
          </a:p>
          <a:p>
            <a:pPr marL="0" indent="0">
              <a:buNone/>
            </a:pPr>
            <a:endParaRPr lang="en-US" b="0" dirty="0" smtClean="0">
              <a:latin typeface="Times New Roman"/>
              <a:cs typeface="Times New Roman"/>
            </a:endParaRPr>
          </a:p>
          <a:p>
            <a:r>
              <a:rPr lang="en-US" b="0" dirty="0" smtClean="0">
                <a:latin typeface="Times New Roman"/>
                <a:cs typeface="Times New Roman"/>
              </a:rPr>
              <a:t>In this context, “program” includes degrees, certificates, maybe more</a:t>
            </a:r>
          </a:p>
          <a:p>
            <a:pPr marL="0" indent="0">
              <a:buNone/>
            </a:pPr>
            <a:endParaRPr lang="en-US" b="0" dirty="0" smtClean="0">
              <a:latin typeface="Times New Roman"/>
              <a:cs typeface="Times New Roman"/>
            </a:endParaRPr>
          </a:p>
          <a:p>
            <a:r>
              <a:rPr lang="en-US" b="0" dirty="0" smtClean="0">
                <a:latin typeface="Times New Roman"/>
                <a:cs typeface="Times New Roman"/>
              </a:rPr>
              <a:t>Course SLOs mapped to specific Program SLOs    </a:t>
            </a:r>
          </a:p>
          <a:p>
            <a:endParaRPr lang="en-US" dirty="0" smtClean="0">
              <a:latin typeface="Times New Roman"/>
              <a:cs typeface="Times New Roman"/>
            </a:endParaRPr>
          </a:p>
          <a:p>
            <a:endParaRPr lang="en-US" dirty="0">
              <a:latin typeface="Times New Roman"/>
              <a:cs typeface="Times New Roman"/>
            </a:endParaRPr>
          </a:p>
        </p:txBody>
      </p:sp>
    </p:spTree>
    <p:extLst>
      <p:ext uri="{BB962C8B-B14F-4D97-AF65-F5344CB8AC3E}">
        <p14:creationId xmlns:p14="http://schemas.microsoft.com/office/powerpoint/2010/main" val="39385094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Example: Studio Arts</a:t>
            </a:r>
            <a:endParaRPr lang="en-US" dirty="0">
              <a:latin typeface="Times New Roman"/>
              <a:cs typeface="Times New Roman"/>
            </a:endParaRPr>
          </a:p>
        </p:txBody>
      </p:sp>
      <p:sp>
        <p:nvSpPr>
          <p:cNvPr id="4" name="Content Placeholder 3"/>
          <p:cNvSpPr>
            <a:spLocks noGrp="1"/>
          </p:cNvSpPr>
          <p:nvPr>
            <p:ph sz="half" idx="1"/>
          </p:nvPr>
        </p:nvSpPr>
        <p:spPr/>
        <p:txBody>
          <a:bodyPr/>
          <a:lstStyle/>
          <a:p>
            <a:pPr marL="0" indent="0">
              <a:buNone/>
            </a:pPr>
            <a:r>
              <a:rPr lang="en-US" b="1" dirty="0" smtClean="0">
                <a:latin typeface="Times New Roman"/>
                <a:cs typeface="Times New Roman"/>
              </a:rPr>
              <a:t>Course SLO</a:t>
            </a:r>
          </a:p>
          <a:p>
            <a:pPr marL="0" indent="0">
              <a:buNone/>
            </a:pPr>
            <a:r>
              <a:rPr lang="en-US" dirty="0" smtClean="0">
                <a:latin typeface="Times New Roman"/>
                <a:cs typeface="Times New Roman"/>
              </a:rPr>
              <a:t>	</a:t>
            </a:r>
          </a:p>
          <a:p>
            <a:pPr marL="0" indent="0">
              <a:lnSpc>
                <a:spcPct val="100000"/>
              </a:lnSpc>
              <a:buNone/>
            </a:pPr>
            <a:r>
              <a:rPr lang="en-US" b="0" dirty="0" smtClean="0">
                <a:latin typeface="Times New Roman"/>
                <a:cs typeface="Times New Roman"/>
              </a:rPr>
              <a:t>“Evaluate </a:t>
            </a:r>
            <a:r>
              <a:rPr lang="en-US" b="0" dirty="0">
                <a:latin typeface="Times New Roman"/>
                <a:cs typeface="Times New Roman"/>
              </a:rPr>
              <a:t>and critique student drawings and receive criticism from others</a:t>
            </a:r>
            <a:r>
              <a:rPr lang="en-US" b="0" dirty="0" smtClean="0">
                <a:latin typeface="Times New Roman"/>
                <a:cs typeface="Times New Roman"/>
              </a:rPr>
              <a:t>.” </a:t>
            </a:r>
            <a:r>
              <a:rPr lang="en-US" dirty="0" smtClean="0">
                <a:latin typeface="Times New Roman"/>
                <a:cs typeface="Times New Roman"/>
              </a:rPr>
              <a:t>	</a:t>
            </a:r>
            <a:endParaRPr lang="en-US" dirty="0">
              <a:latin typeface="Times New Roman"/>
              <a:cs typeface="Times New Roman"/>
            </a:endParaRPr>
          </a:p>
        </p:txBody>
      </p:sp>
      <p:sp>
        <p:nvSpPr>
          <p:cNvPr id="5" name="Content Placeholder 4"/>
          <p:cNvSpPr>
            <a:spLocks noGrp="1"/>
          </p:cNvSpPr>
          <p:nvPr>
            <p:ph sz="half" idx="2"/>
          </p:nvPr>
        </p:nvSpPr>
        <p:spPr/>
        <p:txBody>
          <a:bodyPr/>
          <a:lstStyle/>
          <a:p>
            <a:pPr marL="0" indent="0">
              <a:buNone/>
            </a:pPr>
            <a:r>
              <a:rPr lang="en-US" b="1" dirty="0" smtClean="0">
                <a:latin typeface="Times New Roman"/>
                <a:cs typeface="Times New Roman"/>
              </a:rPr>
              <a:t>Program SLO</a:t>
            </a:r>
          </a:p>
          <a:p>
            <a:pPr marL="0" indent="0">
              <a:buNone/>
            </a:pPr>
            <a:endParaRPr lang="en-US" b="1" dirty="0">
              <a:latin typeface="Times New Roman"/>
              <a:cs typeface="Times New Roman"/>
            </a:endParaRPr>
          </a:p>
          <a:p>
            <a:pPr marL="0" indent="0">
              <a:lnSpc>
                <a:spcPct val="100000"/>
              </a:lnSpc>
              <a:buNone/>
            </a:pPr>
            <a:r>
              <a:rPr lang="en-US" b="0" dirty="0" smtClean="0">
                <a:latin typeface="Times New Roman"/>
                <a:cs typeface="Times New Roman"/>
              </a:rPr>
              <a:t>“</a:t>
            </a:r>
            <a:r>
              <a:rPr lang="en-US" b="0" dirty="0">
                <a:latin typeface="Times New Roman"/>
                <a:cs typeface="Times New Roman"/>
              </a:rPr>
              <a:t>Evaluate and critique </a:t>
            </a:r>
            <a:r>
              <a:rPr lang="en-US" b="0" dirty="0" smtClean="0">
                <a:latin typeface="Times New Roman"/>
                <a:cs typeface="Times New Roman"/>
              </a:rPr>
              <a:t>student artwork and </a:t>
            </a:r>
            <a:r>
              <a:rPr lang="en-US" b="0" dirty="0">
                <a:latin typeface="Times New Roman"/>
                <a:cs typeface="Times New Roman"/>
              </a:rPr>
              <a:t>receive criticism from others</a:t>
            </a:r>
            <a:r>
              <a:rPr lang="en-US" b="0" dirty="0" smtClean="0">
                <a:latin typeface="Times New Roman"/>
                <a:cs typeface="Times New Roman"/>
              </a:rPr>
              <a:t>.” </a:t>
            </a:r>
            <a:endParaRPr lang="en-US" b="0" dirty="0">
              <a:latin typeface="Times New Roman"/>
              <a:cs typeface="Times New Roman"/>
            </a:endParaRPr>
          </a:p>
        </p:txBody>
      </p:sp>
    </p:spTree>
    <p:extLst>
      <p:ext uri="{BB962C8B-B14F-4D97-AF65-F5344CB8AC3E}">
        <p14:creationId xmlns:p14="http://schemas.microsoft.com/office/powerpoint/2010/main" val="14469283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Another example: History</a:t>
            </a:r>
            <a:endParaRPr lang="en-US" dirty="0">
              <a:latin typeface="Times New Roman"/>
              <a:cs typeface="Times New Roman"/>
            </a:endParaRPr>
          </a:p>
        </p:txBody>
      </p:sp>
      <p:sp>
        <p:nvSpPr>
          <p:cNvPr id="3" name="Content Placeholder 2"/>
          <p:cNvSpPr>
            <a:spLocks noGrp="1"/>
          </p:cNvSpPr>
          <p:nvPr>
            <p:ph sz="half" idx="1"/>
          </p:nvPr>
        </p:nvSpPr>
        <p:spPr>
          <a:xfrm>
            <a:off x="628650" y="2133599"/>
            <a:ext cx="3886200" cy="4043363"/>
          </a:xfrm>
        </p:spPr>
        <p:txBody>
          <a:bodyPr>
            <a:normAutofit fontScale="85000" lnSpcReduction="10000"/>
          </a:bodyPr>
          <a:lstStyle/>
          <a:p>
            <a:pPr marL="0" indent="0">
              <a:buNone/>
            </a:pPr>
            <a:r>
              <a:rPr lang="en-US" b="1" dirty="0" smtClean="0">
                <a:latin typeface="Times New Roman"/>
                <a:cs typeface="Times New Roman"/>
              </a:rPr>
              <a:t>Course SLO</a:t>
            </a:r>
          </a:p>
          <a:p>
            <a:pPr marL="0" indent="0">
              <a:buNone/>
            </a:pPr>
            <a:endParaRPr lang="en-US" b="1" dirty="0">
              <a:latin typeface="Times New Roman"/>
              <a:cs typeface="Times New Roman"/>
            </a:endParaRPr>
          </a:p>
          <a:p>
            <a:pPr marL="0" indent="0">
              <a:lnSpc>
                <a:spcPct val="110000"/>
              </a:lnSpc>
              <a:buNone/>
            </a:pPr>
            <a:r>
              <a:rPr lang="en-US" b="0" dirty="0" smtClean="0">
                <a:latin typeface="Times New Roman"/>
                <a:cs typeface="Times New Roman"/>
              </a:rPr>
              <a:t>“</a:t>
            </a:r>
            <a:r>
              <a:rPr lang="en-US" b="0" dirty="0">
                <a:latin typeface="Times New Roman"/>
                <a:cs typeface="Times New Roman"/>
              </a:rPr>
              <a:t>Argue a historical thesis that explains the development of social, political, economic and/or cultural patterns </a:t>
            </a:r>
            <a:r>
              <a:rPr lang="en-US" b="0" dirty="0" smtClean="0">
                <a:latin typeface="Times New Roman"/>
                <a:cs typeface="Times New Roman"/>
              </a:rPr>
              <a:t>in modern Latin America, </a:t>
            </a:r>
            <a:r>
              <a:rPr lang="en-US" b="0" dirty="0">
                <a:latin typeface="Times New Roman"/>
                <a:cs typeface="Times New Roman"/>
              </a:rPr>
              <a:t>and use primary and/or secondary sources to support that thesis</a:t>
            </a:r>
            <a:r>
              <a:rPr lang="en-US" b="0" dirty="0" smtClean="0">
                <a:latin typeface="Times New Roman"/>
                <a:cs typeface="Times New Roman"/>
              </a:rPr>
              <a:t>.” </a:t>
            </a:r>
            <a:endParaRPr lang="en-US" b="0" dirty="0">
              <a:latin typeface="Times New Roman"/>
              <a:cs typeface="Times New Roman"/>
            </a:endParaRPr>
          </a:p>
        </p:txBody>
      </p:sp>
      <p:sp>
        <p:nvSpPr>
          <p:cNvPr id="4" name="Content Placeholder 3"/>
          <p:cNvSpPr>
            <a:spLocks noGrp="1"/>
          </p:cNvSpPr>
          <p:nvPr>
            <p:ph sz="half" idx="2"/>
          </p:nvPr>
        </p:nvSpPr>
        <p:spPr>
          <a:xfrm>
            <a:off x="4629150" y="2150533"/>
            <a:ext cx="3886200" cy="4026430"/>
          </a:xfrm>
        </p:spPr>
        <p:txBody>
          <a:bodyPr>
            <a:normAutofit fontScale="85000" lnSpcReduction="10000"/>
          </a:bodyPr>
          <a:lstStyle/>
          <a:p>
            <a:pPr marL="0" indent="0">
              <a:buNone/>
            </a:pPr>
            <a:r>
              <a:rPr lang="en-US" b="1" dirty="0" smtClean="0">
                <a:latin typeface="Times New Roman"/>
                <a:cs typeface="Times New Roman"/>
              </a:rPr>
              <a:t>Program SLO</a:t>
            </a:r>
          </a:p>
          <a:p>
            <a:pPr marL="0" indent="0">
              <a:buNone/>
            </a:pPr>
            <a:endParaRPr lang="en-US" b="1" dirty="0">
              <a:latin typeface="Times New Roman"/>
              <a:cs typeface="Times New Roman"/>
            </a:endParaRPr>
          </a:p>
          <a:p>
            <a:pPr marL="0" indent="0">
              <a:lnSpc>
                <a:spcPct val="110000"/>
              </a:lnSpc>
              <a:buNone/>
            </a:pPr>
            <a:r>
              <a:rPr lang="en-US" b="0" dirty="0">
                <a:latin typeface="Times New Roman"/>
                <a:cs typeface="Times New Roman"/>
              </a:rPr>
              <a:t>“Use primary and secondary sources effectively to argue a historical thesis”</a:t>
            </a:r>
          </a:p>
        </p:txBody>
      </p:sp>
    </p:spTree>
    <p:extLst>
      <p:ext uri="{BB962C8B-B14F-4D97-AF65-F5344CB8AC3E}">
        <p14:creationId xmlns:p14="http://schemas.microsoft.com/office/powerpoint/2010/main" val="235464628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49102"/>
          </a:xfrm>
        </p:spPr>
        <p:txBody>
          <a:bodyPr>
            <a:normAutofit fontScale="90000"/>
          </a:bodyPr>
          <a:lstStyle/>
          <a:p>
            <a:pPr algn="ctr"/>
            <a:r>
              <a:rPr lang="en-US" dirty="0" smtClean="0">
                <a:latin typeface="Times New Roman"/>
                <a:cs typeface="Times New Roman"/>
              </a:rPr>
              <a:t>General Education Learning</a:t>
            </a:r>
            <a:r>
              <a:rPr lang="en-US" baseline="0" dirty="0" smtClean="0">
                <a:latin typeface="Times New Roman"/>
                <a:cs typeface="Times New Roman"/>
              </a:rPr>
              <a:t> Outcomes (GELOs)</a:t>
            </a:r>
            <a:endParaRPr lang="en-US" dirty="0">
              <a:latin typeface="Times New Roman"/>
              <a:cs typeface="Times New Roman"/>
            </a:endParaRPr>
          </a:p>
        </p:txBody>
      </p:sp>
      <p:sp>
        <p:nvSpPr>
          <p:cNvPr id="3" name="Content Placeholder 2"/>
          <p:cNvSpPr>
            <a:spLocks noGrp="1"/>
          </p:cNvSpPr>
          <p:nvPr>
            <p:ph idx="1"/>
          </p:nvPr>
        </p:nvSpPr>
        <p:spPr>
          <a:xfrm>
            <a:off x="457200" y="1782502"/>
            <a:ext cx="8229600" cy="4694498"/>
          </a:xfrm>
        </p:spPr>
        <p:txBody>
          <a:bodyPr>
            <a:normAutofit lnSpcReduction="10000"/>
          </a:bodyPr>
          <a:lstStyle/>
          <a:p>
            <a:pPr lvl="0"/>
            <a:r>
              <a:rPr lang="en-US" dirty="0" smtClean="0">
                <a:latin typeface="Times New Roman"/>
                <a:cs typeface="Times New Roman"/>
              </a:rPr>
              <a:t>Title 5 outlines specific general education area requirements that each college must include for the associate degree (Title 5 §55063, Minimum Requirements for the Associate Degree).</a:t>
            </a:r>
          </a:p>
          <a:p>
            <a:pPr lvl="0"/>
            <a:endParaRPr lang="en-US" dirty="0" smtClean="0">
              <a:latin typeface="Times New Roman"/>
              <a:cs typeface="Times New Roman"/>
            </a:endParaRPr>
          </a:p>
          <a:p>
            <a:r>
              <a:rPr lang="en-US" dirty="0" smtClean="0">
                <a:latin typeface="Times New Roman"/>
                <a:cs typeface="Times New Roman"/>
              </a:rPr>
              <a:t>Similar to your program review, General Education Learning outcomes can be done along with your program review cycle.</a:t>
            </a:r>
          </a:p>
          <a:p>
            <a:endParaRPr lang="en-US" dirty="0" smtClean="0">
              <a:latin typeface="Times New Roman"/>
              <a:cs typeface="Times New Roman"/>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r>
              <a:rPr lang="en-US" dirty="0" smtClean="0">
                <a:latin typeface="Times New Roman"/>
                <a:cs typeface="Times New Roman"/>
              </a:rPr>
              <a:t>Typically, o</a:t>
            </a:r>
            <a:r>
              <a:rPr lang="en-US" sz="2400" kern="1200" dirty="0" smtClean="0">
                <a:solidFill>
                  <a:schemeClr val="tx1"/>
                </a:solidFill>
                <a:effectLst/>
                <a:latin typeface="Times New Roman"/>
                <a:cs typeface="Times New Roman"/>
              </a:rPr>
              <a:t>nly courses that satisfy a GE category will be included for GELO assessment.</a:t>
            </a:r>
          </a:p>
          <a:p>
            <a:pPr lvl="1"/>
            <a:r>
              <a:rPr lang="en-US" sz="2000" kern="1200" dirty="0" smtClean="0">
                <a:solidFill>
                  <a:schemeClr val="tx1"/>
                </a:solidFill>
                <a:effectLst/>
                <a:latin typeface="Times New Roman"/>
                <a:cs typeface="Times New Roman"/>
              </a:rPr>
              <a:t>How you decide to assess a </a:t>
            </a:r>
            <a:r>
              <a:rPr lang="en-US" sz="2000" kern="1200" dirty="0" err="1" smtClean="0">
                <a:solidFill>
                  <a:schemeClr val="tx1"/>
                </a:solidFill>
                <a:effectLst/>
                <a:latin typeface="Times New Roman"/>
                <a:cs typeface="Times New Roman"/>
              </a:rPr>
              <a:t>GELO</a:t>
            </a:r>
            <a:r>
              <a:rPr lang="en-US" sz="2000" kern="1200" dirty="0" smtClean="0">
                <a:solidFill>
                  <a:schemeClr val="tx1"/>
                </a:solidFill>
                <a:effectLst/>
                <a:latin typeface="Times New Roman"/>
                <a:cs typeface="Times New Roman"/>
              </a:rPr>
              <a:t> is a local decision </a:t>
            </a:r>
          </a:p>
          <a:p>
            <a:pPr lvl="1"/>
            <a:endParaRPr lang="en-US" sz="2000" kern="1200" dirty="0" smtClean="0">
              <a:solidFill>
                <a:schemeClr val="tx1"/>
              </a:solidFill>
              <a:effectLst/>
              <a:latin typeface="Times New Roman"/>
              <a:cs typeface="Times New Roman"/>
            </a:endParaRPr>
          </a:p>
          <a:p>
            <a:pPr lvl="0"/>
            <a:r>
              <a:rPr lang="en-US" dirty="0">
                <a:latin typeface="Times New Roman"/>
                <a:cs typeface="Times New Roman"/>
              </a:rPr>
              <a:t>R</a:t>
            </a:r>
            <a:r>
              <a:rPr lang="en-US" dirty="0" smtClean="0">
                <a:latin typeface="Times New Roman"/>
                <a:cs typeface="Times New Roman"/>
              </a:rPr>
              <a:t>esource to get </a:t>
            </a:r>
            <a:r>
              <a:rPr lang="en-US" dirty="0">
                <a:latin typeface="Times New Roman"/>
                <a:cs typeface="Times New Roman"/>
              </a:rPr>
              <a:t>you started:  </a:t>
            </a:r>
            <a:r>
              <a:rPr lang="en-US" dirty="0" smtClean="0">
                <a:latin typeface="Times New Roman"/>
                <a:cs typeface="Times New Roman"/>
                <a:hlinkClick r:id="rId2"/>
              </a:rPr>
              <a:t>Sacramento City College GELO</a:t>
            </a:r>
            <a:endParaRPr lang="en-US" sz="2400" kern="1200" dirty="0" smtClean="0">
              <a:solidFill>
                <a:schemeClr val="tx1"/>
              </a:solidFill>
              <a:effectLst/>
              <a:latin typeface="Times New Roman"/>
              <a:cs typeface="Times New Roman"/>
            </a:endParaRPr>
          </a:p>
          <a:p>
            <a:pPr marL="182880" marR="0" lvl="0" indent="-182880" algn="l" defTabSz="914400" rtl="0" eaLnBrk="1" fontAlgn="auto" latinLnBrk="0" hangingPunct="1">
              <a:lnSpc>
                <a:spcPct val="100000"/>
              </a:lnSpc>
              <a:spcBef>
                <a:spcPct val="20000"/>
              </a:spcBef>
              <a:spcAft>
                <a:spcPts val="0"/>
              </a:spcAft>
              <a:buClr>
                <a:schemeClr val="accent1"/>
              </a:buClr>
              <a:buSzPct val="85000"/>
              <a:buFont typeface="Arial" pitchFamily="34" charset="0"/>
              <a:buChar char="•"/>
              <a:tabLst/>
              <a:defRPr/>
            </a:pPr>
            <a:endParaRPr lang="en-US" sz="2400" kern="1200" dirty="0" smtClean="0">
              <a:solidFill>
                <a:schemeClr val="tx1"/>
              </a:solidFill>
              <a:effectLst/>
              <a:latin typeface="Times New Roman"/>
              <a:cs typeface="Times New Roman"/>
            </a:endParaRPr>
          </a:p>
          <a:p>
            <a:endParaRPr lang="en-US" dirty="0" smtClean="0">
              <a:latin typeface="Times New Roman"/>
              <a:cs typeface="Times New Roman"/>
            </a:endParaRPr>
          </a:p>
        </p:txBody>
      </p:sp>
    </p:spTree>
    <p:extLst>
      <p:ext uri="{BB962C8B-B14F-4D97-AF65-F5344CB8AC3E}">
        <p14:creationId xmlns:p14="http://schemas.microsoft.com/office/powerpoint/2010/main" val="29150564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Overview</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b="0" dirty="0" smtClean="0">
                <a:latin typeface="Times New Roman"/>
                <a:cs typeface="Times New Roman"/>
              </a:rPr>
              <a:t>Relationship between course student </a:t>
            </a:r>
            <a:r>
              <a:rPr lang="en-US" b="0" dirty="0">
                <a:latin typeface="Times New Roman"/>
                <a:cs typeface="Times New Roman"/>
              </a:rPr>
              <a:t>l</a:t>
            </a:r>
            <a:r>
              <a:rPr lang="en-US" b="0" dirty="0" smtClean="0">
                <a:latin typeface="Times New Roman"/>
                <a:cs typeface="Times New Roman"/>
              </a:rPr>
              <a:t>earning outcomes and objectives</a:t>
            </a:r>
          </a:p>
          <a:p>
            <a:pPr marL="0" indent="0">
              <a:buNone/>
            </a:pPr>
            <a:endParaRPr lang="en-US" b="0" dirty="0" smtClean="0">
              <a:latin typeface="Times New Roman"/>
              <a:cs typeface="Times New Roman"/>
            </a:endParaRPr>
          </a:p>
          <a:p>
            <a:r>
              <a:rPr lang="en-US" b="0" dirty="0" smtClean="0">
                <a:latin typeface="Times New Roman"/>
                <a:cs typeface="Times New Roman"/>
              </a:rPr>
              <a:t>Relationships among course, program, and general education student learning </a:t>
            </a:r>
            <a:r>
              <a:rPr lang="en-US" b="0" dirty="0">
                <a:latin typeface="Times New Roman"/>
                <a:cs typeface="Times New Roman"/>
              </a:rPr>
              <a:t>o</a:t>
            </a:r>
            <a:r>
              <a:rPr lang="en-US" b="0" dirty="0" smtClean="0">
                <a:latin typeface="Times New Roman"/>
                <a:cs typeface="Times New Roman"/>
              </a:rPr>
              <a:t>utcomes</a:t>
            </a:r>
          </a:p>
          <a:p>
            <a:pPr marL="0" indent="0">
              <a:buNone/>
            </a:pPr>
            <a:endParaRPr lang="en-US" b="0" dirty="0" smtClean="0">
              <a:latin typeface="Times New Roman"/>
              <a:cs typeface="Times New Roman"/>
            </a:endParaRPr>
          </a:p>
          <a:p>
            <a:r>
              <a:rPr lang="en-US" b="0" dirty="0" smtClean="0">
                <a:latin typeface="Times New Roman"/>
                <a:cs typeface="Times New Roman"/>
              </a:rPr>
              <a:t>Good practices for assessing student learning outcomes</a:t>
            </a:r>
          </a:p>
          <a:p>
            <a:pPr marL="0" indent="0">
              <a:buNone/>
            </a:pPr>
            <a:endParaRPr lang="en-US" b="0" dirty="0" smtClean="0">
              <a:latin typeface="Times New Roman"/>
              <a:cs typeface="Times New Roman"/>
            </a:endParaRPr>
          </a:p>
          <a:p>
            <a:r>
              <a:rPr lang="en-US" b="0" dirty="0" smtClean="0">
                <a:latin typeface="Times New Roman"/>
                <a:cs typeface="Times New Roman"/>
              </a:rPr>
              <a:t>How to use the results of assessment, and how not to </a:t>
            </a:r>
          </a:p>
          <a:p>
            <a:endParaRPr lang="en-US" dirty="0">
              <a:latin typeface="Times New Roman"/>
              <a:cs typeface="Times New Roman"/>
            </a:endParaRPr>
          </a:p>
        </p:txBody>
      </p:sp>
    </p:spTree>
    <p:extLst>
      <p:ext uri="{BB962C8B-B14F-4D97-AF65-F5344CB8AC3E}">
        <p14:creationId xmlns:p14="http://schemas.microsoft.com/office/powerpoint/2010/main" val="6158401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ACCJC General Education evaluation guidelines, Standard II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37144"/>
            <a:ext cx="8229600" cy="4439856"/>
          </a:xfrm>
        </p:spPr>
        <p:txBody>
          <a:bodyPr>
            <a:normAutofit/>
          </a:bodyPr>
          <a:lstStyle/>
          <a:p>
            <a:r>
              <a:rPr lang="en-US" b="1" dirty="0" smtClean="0">
                <a:latin typeface="Times New Roman" panose="02020603050405020304" pitchFamily="18" charset="0"/>
                <a:cs typeface="Times New Roman" panose="02020603050405020304" pitchFamily="18" charset="0"/>
              </a:rPr>
              <a:t>General Education has comprehensive learning outcomes </a:t>
            </a:r>
            <a:r>
              <a:rPr lang="en-US" dirty="0" smtClean="0">
                <a:latin typeface="Times New Roman" panose="02020603050405020304" pitchFamily="18" charset="0"/>
                <a:cs typeface="Times New Roman" panose="02020603050405020304" pitchFamily="18" charset="0"/>
              </a:rPr>
              <a:t>for the students who complete it, including the following:</a:t>
            </a:r>
          </a:p>
          <a:p>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An understanding of the basic content and methodology of the major areas of knowledge</a:t>
            </a:r>
          </a:p>
          <a:p>
            <a:pPr lvl="1"/>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A capability to be a productive individual and life-long learner</a:t>
            </a:r>
          </a:p>
          <a:p>
            <a:pPr lvl="1"/>
            <a:endParaRPr lang="en-US" dirty="0" smtClean="0">
              <a:latin typeface="Times New Roman" panose="02020603050405020304" pitchFamily="18" charset="0"/>
              <a:cs typeface="Times New Roman" panose="02020603050405020304" pitchFamily="18" charset="0"/>
            </a:endParaRPr>
          </a:p>
          <a:p>
            <a:pPr lvl="1"/>
            <a:r>
              <a:rPr lang="en-US" dirty="0" smtClean="0">
                <a:latin typeface="Times New Roman" panose="02020603050405020304" pitchFamily="18" charset="0"/>
                <a:cs typeface="Times New Roman" panose="02020603050405020304" pitchFamily="18" charset="0"/>
              </a:rPr>
              <a:t>A recognition of what it means to be an ethical human being and effective citizen</a:t>
            </a:r>
          </a:p>
          <a:p>
            <a:pPr marL="0" indent="0" algn="r">
              <a:buNone/>
            </a:pPr>
            <a:r>
              <a:rPr lang="en-US" dirty="0" smtClean="0">
                <a:latin typeface="Times New Roman" panose="02020603050405020304" pitchFamily="18" charset="0"/>
                <a:cs typeface="Times New Roman" panose="02020603050405020304" pitchFamily="18" charset="0"/>
                <a:hlinkClick r:id="rId2"/>
              </a:rPr>
              <a:t>ACCJC Accreditation Standards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116094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anose="02020603050405020304" pitchFamily="18" charset="0"/>
                <a:cs typeface="Times New Roman" panose="02020603050405020304" pitchFamily="18" charset="0"/>
              </a:rPr>
              <a:t>ACCJC General </a:t>
            </a:r>
            <a:r>
              <a:rPr lang="en-US" smtClean="0">
                <a:latin typeface="Times New Roman" panose="02020603050405020304" pitchFamily="18" charset="0"/>
                <a:cs typeface="Times New Roman" panose="02020603050405020304" pitchFamily="18" charset="0"/>
              </a:rPr>
              <a:t>Education Standard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037144"/>
            <a:ext cx="8229600" cy="4439856"/>
          </a:xfrm>
        </p:spPr>
        <p:txBody>
          <a:bodyPr>
            <a:normAutofit fontScale="92500" lnSpcReduction="20000"/>
          </a:bodyPr>
          <a:lstStyle/>
          <a:p>
            <a:pPr marL="0" indent="0">
              <a:buNone/>
            </a:pPr>
            <a:r>
              <a:rPr lang="en-US" dirty="0">
                <a:latin typeface="Times New Roman"/>
                <a:cs typeface="Times New Roman"/>
              </a:rPr>
              <a:t>II.A.12: The institution requires of all of its degree programs a component of general education based on a carefully considered philosophy for both associate and baccalaureate degrees that is clearly stated in its catalog. </a:t>
            </a:r>
            <a:endParaRPr lang="en-US" dirty="0" smtClean="0">
              <a:latin typeface="Times New Roman"/>
              <a:cs typeface="Times New Roman"/>
            </a:endParaRPr>
          </a:p>
          <a:p>
            <a:pPr marL="0" indent="0">
              <a:buNone/>
            </a:pPr>
            <a:r>
              <a:rPr lang="en-US" dirty="0" smtClean="0">
                <a:latin typeface="Times New Roman"/>
                <a:cs typeface="Times New Roman"/>
              </a:rPr>
              <a:t>The </a:t>
            </a:r>
            <a:r>
              <a:rPr lang="en-US" dirty="0">
                <a:latin typeface="Times New Roman"/>
                <a:cs typeface="Times New Roman"/>
              </a:rPr>
              <a:t>institution, relying on faculty expertise, determines the appropriateness of each course for inclusion in the general education curriculum, based upon student learning outcomes and competencies appropriate to the degree level. </a:t>
            </a:r>
            <a:endParaRPr lang="en-US" dirty="0" smtClean="0">
              <a:latin typeface="Times New Roman"/>
              <a:cs typeface="Times New Roman"/>
            </a:endParaRPr>
          </a:p>
          <a:p>
            <a:pPr marL="0" indent="0">
              <a:buNone/>
            </a:pPr>
            <a:r>
              <a:rPr lang="en-US" dirty="0" smtClean="0">
                <a:latin typeface="Times New Roman"/>
                <a:cs typeface="Times New Roman"/>
              </a:rPr>
              <a:t>The </a:t>
            </a:r>
            <a:r>
              <a:rPr lang="en-US" dirty="0">
                <a:latin typeface="Times New Roman"/>
                <a:cs typeface="Times New Roman"/>
              </a:rPr>
              <a:t>learning outcomes include a student’s preparation for and acceptance of responsible participation in civil society, skills for lifelong learning and application of learning, and a broad comprehension of the development of knowledge, practice, and interpretive approaches in the arts and humanities, the sciences, mathematics, and social sciences. </a:t>
            </a:r>
          </a:p>
        </p:txBody>
      </p:sp>
    </p:spTree>
    <p:extLst>
      <p:ext uri="{BB962C8B-B14F-4D97-AF65-F5344CB8AC3E}">
        <p14:creationId xmlns:p14="http://schemas.microsoft.com/office/powerpoint/2010/main" val="88351123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Institutional Learning Outcomes (ILOs)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r>
              <a:rPr lang="en-US" b="1" dirty="0" smtClean="0">
                <a:latin typeface="Times New Roman" panose="02020603050405020304" pitchFamily="18" charset="0"/>
                <a:cs typeface="Times New Roman" panose="02020603050405020304" pitchFamily="18" charset="0"/>
              </a:rPr>
              <a:t>Institutional</a:t>
            </a:r>
            <a:r>
              <a:rPr lang="en-US"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Learning</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Outcomes</a:t>
            </a:r>
            <a:r>
              <a:rPr lang="en-US" dirty="0">
                <a:latin typeface="Times New Roman" panose="02020603050405020304" pitchFamily="18" charset="0"/>
                <a:cs typeface="Times New Roman" panose="02020603050405020304" pitchFamily="18" charset="0"/>
              </a:rPr>
              <a:t> (ILOs) include the knowledge, skills and competencies embedded within every aspect of the college to inspire and enhance each student’s transferable learning skills.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Some colleges consider ILOs as the same as General Education outcomes</a:t>
            </a:r>
          </a:p>
          <a:p>
            <a:pPr lvl="1"/>
            <a:r>
              <a:rPr lang="en-US" dirty="0" smtClean="0">
                <a:latin typeface="Times New Roman" panose="02020603050405020304" pitchFamily="18" charset="0"/>
                <a:cs typeface="Times New Roman" panose="02020603050405020304" pitchFamily="18" charset="0"/>
              </a:rPr>
              <a:t>Example:  Chaffey College:</a:t>
            </a:r>
          </a:p>
          <a:p>
            <a:pPr lvl="1"/>
            <a:r>
              <a:rPr lang="en-US" dirty="0">
                <a:latin typeface="Times New Roman" panose="02020603050405020304" pitchFamily="18" charset="0"/>
                <a:cs typeface="Times New Roman" panose="02020603050405020304" pitchFamily="18" charset="0"/>
              </a:rPr>
              <a:t>Course, program, and student service SLOs all ultimately connect to the </a:t>
            </a:r>
            <a:r>
              <a:rPr lang="en-US" dirty="0" smtClean="0">
                <a:latin typeface="Times New Roman" panose="02020603050405020304" pitchFamily="18" charset="0"/>
                <a:cs typeface="Times New Roman" panose="02020603050405020304" pitchFamily="18" charset="0"/>
              </a:rPr>
              <a:t>ILOs (Core Competencies). </a:t>
            </a:r>
          </a:p>
          <a:p>
            <a:pPr lvl="1"/>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alignment from course </a:t>
            </a:r>
            <a:r>
              <a:rPr lang="en-US" dirty="0" err="1">
                <a:latin typeface="Times New Roman" panose="02020603050405020304" pitchFamily="18" charset="0"/>
                <a:cs typeface="Times New Roman" panose="02020603050405020304" pitchFamily="18" charset="0"/>
              </a:rPr>
              <a:t>SLOs</a:t>
            </a:r>
            <a:r>
              <a:rPr lang="en-US" dirty="0">
                <a:latin typeface="Times New Roman" panose="02020603050405020304" pitchFamily="18" charset="0"/>
                <a:cs typeface="Times New Roman" panose="02020603050405020304" pitchFamily="18" charset="0"/>
              </a:rPr>
              <a:t> through program </a:t>
            </a:r>
            <a:r>
              <a:rPr lang="en-US" dirty="0" err="1">
                <a:latin typeface="Times New Roman" panose="02020603050405020304" pitchFamily="18" charset="0"/>
                <a:cs typeface="Times New Roman" panose="02020603050405020304" pitchFamily="18" charset="0"/>
              </a:rPr>
              <a:t>SLOs</a:t>
            </a:r>
            <a:r>
              <a:rPr lang="en-US" dirty="0">
                <a:latin typeface="Times New Roman" panose="02020603050405020304" pitchFamily="18" charset="0"/>
                <a:cs typeface="Times New Roman" panose="02020603050405020304" pitchFamily="18" charset="0"/>
              </a:rPr>
              <a:t> and student services </a:t>
            </a:r>
            <a:r>
              <a:rPr lang="en-US" dirty="0" err="1">
                <a:latin typeface="Times New Roman" panose="02020603050405020304" pitchFamily="18" charset="0"/>
                <a:cs typeface="Times New Roman" panose="02020603050405020304" pitchFamily="18" charset="0"/>
              </a:rPr>
              <a:t>SLOs</a:t>
            </a:r>
            <a:r>
              <a:rPr lang="en-US" dirty="0">
                <a:latin typeface="Times New Roman" panose="02020603050405020304" pitchFamily="18" charset="0"/>
                <a:cs typeface="Times New Roman" panose="02020603050405020304" pitchFamily="18" charset="0"/>
              </a:rPr>
              <a:t>, upward to the institutional </a:t>
            </a:r>
            <a:r>
              <a:rPr lang="en-US" dirty="0" err="1">
                <a:latin typeface="Times New Roman" panose="02020603050405020304" pitchFamily="18" charset="0"/>
                <a:cs typeface="Times New Roman" panose="02020603050405020304" pitchFamily="18" charset="0"/>
              </a:rPr>
              <a:t>SLOs</a:t>
            </a:r>
            <a:r>
              <a:rPr lang="en-US" dirty="0">
                <a:latin typeface="Times New Roman" panose="02020603050405020304" pitchFamily="18" charset="0"/>
                <a:cs typeface="Times New Roman" panose="02020603050405020304" pitchFamily="18" charset="0"/>
              </a:rPr>
              <a:t> or Core Competencies, grounds the entire Chaffey College </a:t>
            </a:r>
            <a:r>
              <a:rPr lang="en-US" dirty="0" err="1">
                <a:latin typeface="Times New Roman" panose="02020603050405020304" pitchFamily="18" charset="0"/>
                <a:cs typeface="Times New Roman" panose="02020603050405020304" pitchFamily="18" charset="0"/>
              </a:rPr>
              <a:t>SLO</a:t>
            </a:r>
            <a:r>
              <a:rPr lang="en-US" dirty="0">
                <a:latin typeface="Times New Roman" panose="02020603050405020304" pitchFamily="18" charset="0"/>
                <a:cs typeface="Times New Roman" panose="02020603050405020304" pitchFamily="18" charset="0"/>
              </a:rPr>
              <a:t> process.  </a:t>
            </a:r>
            <a:r>
              <a:rPr lang="en-US" dirty="0" smtClean="0">
                <a:latin typeface="Times New Roman" panose="02020603050405020304" pitchFamily="18" charset="0"/>
                <a:cs typeface="Times New Roman" panose="02020603050405020304" pitchFamily="18" charset="0"/>
                <a:hlinkClick r:id="rId2"/>
              </a:rPr>
              <a:t>Chaffey white paper</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23836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It all ties together</a:t>
            </a:r>
            <a:r>
              <a:rPr lang="en-US"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p:txBody>
          <a:bodyPr>
            <a:normAutofit/>
          </a:bodyPr>
          <a:lstStyle/>
          <a:p>
            <a:r>
              <a:rPr lang="en-US" sz="3800" dirty="0" smtClean="0">
                <a:latin typeface="Times New Roman" panose="02020603050405020304" pitchFamily="18" charset="0"/>
                <a:cs typeface="Times New Roman" panose="02020603050405020304" pitchFamily="18" charset="0"/>
              </a:rPr>
              <a:t>Course objectives are measured by course specific SLOs</a:t>
            </a:r>
          </a:p>
          <a:p>
            <a:r>
              <a:rPr lang="en-US" sz="3800" dirty="0" smtClean="0">
                <a:latin typeface="Times New Roman" panose="02020603050405020304" pitchFamily="18" charset="0"/>
                <a:cs typeface="Times New Roman" panose="02020603050405020304" pitchFamily="18" charset="0"/>
              </a:rPr>
              <a:t>Course SLOs tie into PLOs</a:t>
            </a:r>
          </a:p>
          <a:p>
            <a:r>
              <a:rPr lang="en-US" sz="3800" dirty="0" smtClean="0">
                <a:latin typeface="Times New Roman" panose="02020603050405020304" pitchFamily="18" charset="0"/>
                <a:cs typeface="Times New Roman" panose="02020603050405020304" pitchFamily="18" charset="0"/>
              </a:rPr>
              <a:t>GELOs tie into PLOs</a:t>
            </a:r>
          </a:p>
          <a:p>
            <a:r>
              <a:rPr lang="en-US" sz="3800" dirty="0" smtClean="0">
                <a:latin typeface="Times New Roman" panose="02020603050405020304" pitchFamily="18" charset="0"/>
                <a:cs typeface="Times New Roman" panose="02020603050405020304" pitchFamily="18" charset="0"/>
              </a:rPr>
              <a:t>PLOs and Student Services SLOs tie into GELOs or ILOs</a:t>
            </a:r>
            <a:r>
              <a:rPr lang="en-US" sz="2800" dirty="0" smtClean="0">
                <a:latin typeface="Times New Roman" panose="02020603050405020304" pitchFamily="18" charset="0"/>
                <a:cs typeface="Times New Roman" panose="02020603050405020304" pitchFamily="18" charset="0"/>
              </a:rPr>
              <a:t> (depending on the structure at your institution)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73953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ACCJC Standard</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solidFill>
                  <a:srgbClr val="262626"/>
                </a:solidFill>
                <a:latin typeface="Times New Roman"/>
                <a:cs typeface="Times New Roman"/>
              </a:rPr>
              <a:t>II.A</a:t>
            </a:r>
            <a:r>
              <a:rPr lang="en-US" dirty="0">
                <a:solidFill>
                  <a:srgbClr val="262626"/>
                </a:solidFill>
                <a:latin typeface="Times New Roman"/>
                <a:cs typeface="Times New Roman"/>
              </a:rPr>
              <a:t>.9. </a:t>
            </a:r>
            <a:r>
              <a:rPr lang="en-US" sz="2800" b="1" dirty="0">
                <a:solidFill>
                  <a:schemeClr val="tx1">
                    <a:lumMod val="85000"/>
                    <a:lumOff val="15000"/>
                  </a:schemeClr>
                </a:solidFill>
                <a:latin typeface="Times New Roman"/>
                <a:cs typeface="Times New Roman"/>
              </a:rPr>
              <a:t>The institution awards course credit, degrees and certificates based on student attainment of learning outcomes</a:t>
            </a:r>
            <a:r>
              <a:rPr lang="en-US" dirty="0">
                <a:solidFill>
                  <a:schemeClr val="tx1">
                    <a:lumMod val="85000"/>
                    <a:lumOff val="15000"/>
                  </a:schemeClr>
                </a:solidFill>
                <a:latin typeface="Times New Roman"/>
                <a:cs typeface="Times New Roman"/>
              </a:rPr>
              <a:t>. </a:t>
            </a:r>
            <a:r>
              <a:rPr lang="en-US" sz="2000" dirty="0">
                <a:solidFill>
                  <a:schemeClr val="tx1">
                    <a:lumMod val="85000"/>
                    <a:lumOff val="15000"/>
                  </a:schemeClr>
                </a:solidFill>
                <a:latin typeface="Times New Roman"/>
                <a:cs typeface="Times New Roman"/>
              </a:rPr>
              <a:t>Units of credit awarded are consistent with institutional policies that reflect generally accepted norms or equivalencies in higher education. If the institution offers courses based on clock hours, it follows Federal standards for clock-to-credit-hour conversions. </a:t>
            </a:r>
          </a:p>
          <a:p>
            <a:pPr marL="0" indent="0">
              <a:buNone/>
            </a:pPr>
            <a:endParaRPr lang="en-US" dirty="0" smtClean="0">
              <a:latin typeface="Times New Roman"/>
              <a:cs typeface="Times New Roman"/>
            </a:endParaRPr>
          </a:p>
          <a:p>
            <a:r>
              <a:rPr lang="en-US" dirty="0" smtClean="0">
                <a:latin typeface="Times New Roman"/>
                <a:cs typeface="Times New Roman"/>
              </a:rPr>
              <a:t>What does this look like at your institution?</a:t>
            </a:r>
          </a:p>
          <a:p>
            <a:pPr lvl="1"/>
            <a:r>
              <a:rPr lang="en-US" dirty="0" smtClean="0">
                <a:latin typeface="Times New Roman"/>
                <a:cs typeface="Times New Roman"/>
              </a:rPr>
              <a:t>Do students earn credit and not attain learning outcomes?</a:t>
            </a:r>
          </a:p>
          <a:p>
            <a:pPr lvl="1"/>
            <a:r>
              <a:rPr lang="en-US" dirty="0" smtClean="0">
                <a:latin typeface="Times New Roman"/>
                <a:cs typeface="Times New Roman"/>
              </a:rPr>
              <a:t>Do students attain learning outcomes and not earn credit?</a:t>
            </a:r>
          </a:p>
          <a:p>
            <a:pPr lvl="1"/>
            <a:endParaRPr lang="en-US" dirty="0">
              <a:latin typeface="Times New Roman"/>
              <a:cs typeface="Times New Roman"/>
            </a:endParaRPr>
          </a:p>
        </p:txBody>
      </p:sp>
    </p:spTree>
    <p:extLst>
      <p:ext uri="{BB962C8B-B14F-4D97-AF65-F5344CB8AC3E}">
        <p14:creationId xmlns:p14="http://schemas.microsoft.com/office/powerpoint/2010/main" val="1837809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FF"/>
                </a:solidFill>
                <a:latin typeface="Times New Roman"/>
                <a:cs typeface="Times New Roman"/>
              </a:rPr>
              <a:t>III.  Assessment </a:t>
            </a:r>
            <a:endParaRPr lang="en-US" dirty="0">
              <a:solidFill>
                <a:srgbClr val="FFFFFF"/>
              </a:solidFill>
              <a:latin typeface="Times New Roman"/>
              <a:cs typeface="Times New Roman"/>
            </a:endParaRPr>
          </a:p>
        </p:txBody>
      </p:sp>
    </p:spTree>
    <p:extLst>
      <p:ext uri="{BB962C8B-B14F-4D97-AF65-F5344CB8AC3E}">
        <p14:creationId xmlns:p14="http://schemas.microsoft.com/office/powerpoint/2010/main" val="29394623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Good Practices for Assessment of SLOs</a:t>
            </a:r>
            <a:endParaRPr lang="en-US" dirty="0">
              <a:latin typeface="Times New Roman"/>
              <a:cs typeface="Times New Roman"/>
            </a:endParaRPr>
          </a:p>
        </p:txBody>
      </p:sp>
      <p:sp>
        <p:nvSpPr>
          <p:cNvPr id="3" name="Content Placeholder 2"/>
          <p:cNvSpPr>
            <a:spLocks noGrp="1"/>
          </p:cNvSpPr>
          <p:nvPr>
            <p:ph idx="1"/>
          </p:nvPr>
        </p:nvSpPr>
        <p:spPr>
          <a:xfrm>
            <a:off x="457200" y="1964267"/>
            <a:ext cx="8229600" cy="4772199"/>
          </a:xfrm>
        </p:spPr>
        <p:txBody>
          <a:bodyPr>
            <a:noAutofit/>
          </a:bodyPr>
          <a:lstStyle/>
          <a:p>
            <a:r>
              <a:rPr lang="en-US" sz="2300" b="0" dirty="0" smtClean="0">
                <a:latin typeface="Times New Roman"/>
                <a:cs typeface="Times New Roman"/>
              </a:rPr>
              <a:t>Use course embedded assessment where possible</a:t>
            </a:r>
          </a:p>
          <a:p>
            <a:pPr marL="0" indent="0">
              <a:buNone/>
            </a:pPr>
            <a:r>
              <a:rPr lang="en-US" sz="2300" b="0" dirty="0" smtClean="0">
                <a:latin typeface="Times New Roman"/>
                <a:cs typeface="Times New Roman"/>
              </a:rPr>
              <a:t> </a:t>
            </a:r>
          </a:p>
          <a:p>
            <a:r>
              <a:rPr lang="en-US" sz="2300" b="0" dirty="0">
                <a:latin typeface="Times New Roman"/>
                <a:cs typeface="Times New Roman"/>
              </a:rPr>
              <a:t>U</a:t>
            </a:r>
            <a:r>
              <a:rPr lang="en-US" sz="2300" b="0" dirty="0" smtClean="0">
                <a:latin typeface="Times New Roman"/>
                <a:cs typeface="Times New Roman"/>
              </a:rPr>
              <a:t>se existing tools and methods for assessing student learning</a:t>
            </a:r>
          </a:p>
          <a:p>
            <a:pPr marL="0" indent="0">
              <a:buNone/>
            </a:pPr>
            <a:endParaRPr lang="en-US" sz="2300" b="0" dirty="0" smtClean="0">
              <a:latin typeface="Times New Roman"/>
              <a:cs typeface="Times New Roman"/>
            </a:endParaRPr>
          </a:p>
          <a:p>
            <a:r>
              <a:rPr lang="en-US" sz="2300" b="0" dirty="0" smtClean="0">
                <a:latin typeface="Times New Roman"/>
                <a:cs typeface="Times New Roman"/>
              </a:rPr>
              <a:t>Allow for variations among disciplines</a:t>
            </a:r>
          </a:p>
          <a:p>
            <a:endParaRPr lang="en-US" sz="2300" dirty="0">
              <a:latin typeface="Times New Roman"/>
              <a:cs typeface="Times New Roman"/>
            </a:endParaRPr>
          </a:p>
          <a:p>
            <a:r>
              <a:rPr lang="en-US" sz="2300" b="0" dirty="0" smtClean="0">
                <a:latin typeface="Times New Roman"/>
                <a:cs typeface="Times New Roman"/>
              </a:rPr>
              <a:t>Consider utilization of Professional societies as a source of how to assess </a:t>
            </a:r>
            <a:r>
              <a:rPr lang="en-US" sz="2300" b="0" dirty="0" err="1" smtClean="0">
                <a:latin typeface="Times New Roman"/>
                <a:cs typeface="Times New Roman"/>
              </a:rPr>
              <a:t>SLOs</a:t>
            </a:r>
            <a:r>
              <a:rPr lang="en-US" sz="2300" b="0" dirty="0" smtClean="0">
                <a:latin typeface="Times New Roman"/>
                <a:cs typeface="Times New Roman"/>
              </a:rPr>
              <a:t> </a:t>
            </a:r>
          </a:p>
          <a:p>
            <a:pPr lvl="1"/>
            <a:r>
              <a:rPr lang="en-US" sz="1900" b="0" dirty="0" smtClean="0">
                <a:latin typeface="Times New Roman"/>
                <a:cs typeface="Times New Roman"/>
              </a:rPr>
              <a:t>(</a:t>
            </a:r>
            <a:r>
              <a:rPr lang="en-US" sz="1700" b="0" dirty="0" smtClean="0">
                <a:latin typeface="Times New Roman"/>
                <a:cs typeface="Times New Roman"/>
              </a:rPr>
              <a:t>e.g.  American Physiology Society has </a:t>
            </a:r>
            <a:r>
              <a:rPr lang="en-US" sz="1700" b="0" dirty="0" err="1" smtClean="0">
                <a:latin typeface="Times New Roman"/>
                <a:cs typeface="Times New Roman"/>
              </a:rPr>
              <a:t>SLOs</a:t>
            </a:r>
            <a:r>
              <a:rPr lang="en-US" sz="1700" b="0" dirty="0" smtClean="0">
                <a:latin typeface="Times New Roman"/>
                <a:cs typeface="Times New Roman"/>
              </a:rPr>
              <a:t> for a physiology class</a:t>
            </a:r>
            <a:r>
              <a:rPr lang="en-US" sz="1900" b="0" dirty="0" smtClean="0">
                <a:latin typeface="Times New Roman"/>
                <a:cs typeface="Times New Roman"/>
              </a:rPr>
              <a:t>)</a:t>
            </a:r>
          </a:p>
          <a:p>
            <a:pPr marL="0" indent="0">
              <a:buNone/>
            </a:pPr>
            <a:endParaRPr lang="en-US" sz="2300" b="0" dirty="0" smtClean="0">
              <a:latin typeface="Times New Roman"/>
              <a:cs typeface="Times New Roman"/>
            </a:endParaRPr>
          </a:p>
          <a:p>
            <a:pPr marL="0" indent="0">
              <a:buNone/>
            </a:pPr>
            <a:endParaRPr lang="en-US" sz="2300" b="0" dirty="0" smtClean="0">
              <a:latin typeface="Times New Roman"/>
              <a:cs typeface="Times New Roman"/>
            </a:endParaRPr>
          </a:p>
          <a:p>
            <a:pPr marL="0" indent="0">
              <a:buNone/>
            </a:pPr>
            <a:endParaRPr lang="en-US" sz="2300" b="0" dirty="0" smtClean="0">
              <a:latin typeface="Times New Roman"/>
              <a:cs typeface="Times New Roman"/>
            </a:endParaRPr>
          </a:p>
        </p:txBody>
      </p:sp>
    </p:spTree>
    <p:extLst>
      <p:ext uri="{BB962C8B-B14F-4D97-AF65-F5344CB8AC3E}">
        <p14:creationId xmlns:p14="http://schemas.microsoft.com/office/powerpoint/2010/main" val="101159301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The Assessment Cycle </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b="1" dirty="0">
                <a:latin typeface="Times New Roman"/>
                <a:cs typeface="Times New Roman"/>
              </a:rPr>
              <a:t>Always assessing, periodically </a:t>
            </a:r>
            <a:r>
              <a:rPr lang="en-US" b="1" dirty="0" smtClean="0">
                <a:latin typeface="Times New Roman"/>
                <a:cs typeface="Times New Roman"/>
              </a:rPr>
              <a:t>reporting</a:t>
            </a:r>
          </a:p>
          <a:p>
            <a:pPr marL="0" indent="0">
              <a:buNone/>
            </a:pPr>
            <a:endParaRPr lang="en-US" b="0" dirty="0" smtClean="0">
              <a:latin typeface="Times New Roman"/>
              <a:cs typeface="Times New Roman"/>
            </a:endParaRPr>
          </a:p>
          <a:p>
            <a:r>
              <a:rPr lang="en-US" b="0" dirty="0" smtClean="0">
                <a:latin typeface="Times New Roman"/>
                <a:cs typeface="Times New Roman"/>
              </a:rPr>
              <a:t>No specific requirement for frequency of assessment reporting, but more frequent reports provide better picture of trends in student learning </a:t>
            </a:r>
          </a:p>
          <a:p>
            <a:pPr marL="0" indent="0">
              <a:buNone/>
            </a:pPr>
            <a:endParaRPr lang="en-US" b="0" dirty="0" smtClean="0">
              <a:latin typeface="Times New Roman"/>
              <a:cs typeface="Times New Roman"/>
            </a:endParaRPr>
          </a:p>
          <a:p>
            <a:r>
              <a:rPr lang="en-US" b="0" dirty="0" smtClean="0">
                <a:latin typeface="Times New Roman"/>
                <a:cs typeface="Times New Roman"/>
              </a:rPr>
              <a:t>Frequency should support meaningful use of assessment results in decision making and integration with established college processes: program review, planning and budgeting, curriculum review, scheduling, etc.</a:t>
            </a:r>
          </a:p>
          <a:p>
            <a:pPr marL="0" indent="0">
              <a:buNone/>
            </a:pPr>
            <a:endParaRPr lang="en-US" b="0" dirty="0" smtClean="0">
              <a:latin typeface="Times New Roman"/>
              <a:cs typeface="Times New Roman"/>
            </a:endParaRPr>
          </a:p>
          <a:p>
            <a:r>
              <a:rPr lang="en-US" b="0" i="0" dirty="0" smtClean="0">
                <a:latin typeface="Times New Roman"/>
                <a:cs typeface="Times New Roman"/>
              </a:rPr>
              <a:t>Consider structuring cycle around program or institutional learning outcomes, rather than counting by individual courses</a:t>
            </a:r>
          </a:p>
          <a:p>
            <a:endParaRPr lang="en-US" b="0" dirty="0">
              <a:latin typeface="Times New Roman"/>
              <a:cs typeface="Times New Roman"/>
            </a:endParaRPr>
          </a:p>
        </p:txBody>
      </p:sp>
    </p:spTree>
    <p:extLst>
      <p:ext uri="{BB962C8B-B14F-4D97-AF65-F5344CB8AC3E}">
        <p14:creationId xmlns:p14="http://schemas.microsoft.com/office/powerpoint/2010/main" val="246269258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How to Use Assessment Results</a:t>
            </a:r>
            <a:endParaRPr lang="en-US" dirty="0">
              <a:latin typeface="Times New Roman"/>
              <a:cs typeface="Times New Roman"/>
            </a:endParaRPr>
          </a:p>
        </p:txBody>
      </p:sp>
      <p:sp>
        <p:nvSpPr>
          <p:cNvPr id="3" name="Content Placeholder 2"/>
          <p:cNvSpPr>
            <a:spLocks noGrp="1"/>
          </p:cNvSpPr>
          <p:nvPr>
            <p:ph idx="1"/>
          </p:nvPr>
        </p:nvSpPr>
        <p:spPr/>
        <p:txBody>
          <a:bodyPr/>
          <a:lstStyle/>
          <a:p>
            <a:r>
              <a:rPr lang="en-US" b="0" dirty="0" smtClean="0">
                <a:latin typeface="Times New Roman"/>
                <a:cs typeface="Times New Roman"/>
              </a:rPr>
              <a:t>Course scheduling</a:t>
            </a:r>
          </a:p>
          <a:p>
            <a:pPr marL="0" indent="0">
              <a:buNone/>
            </a:pPr>
            <a:endParaRPr lang="en-US" b="0" dirty="0" smtClean="0">
              <a:latin typeface="Times New Roman"/>
              <a:cs typeface="Times New Roman"/>
            </a:endParaRPr>
          </a:p>
          <a:p>
            <a:r>
              <a:rPr lang="en-US" b="0" dirty="0" smtClean="0">
                <a:latin typeface="Times New Roman"/>
                <a:cs typeface="Times New Roman"/>
              </a:rPr>
              <a:t>Curriculum development</a:t>
            </a:r>
          </a:p>
          <a:p>
            <a:pPr marL="0" indent="0">
              <a:buNone/>
            </a:pPr>
            <a:endParaRPr lang="en-US" b="0" dirty="0" smtClean="0">
              <a:latin typeface="Times New Roman"/>
              <a:cs typeface="Times New Roman"/>
            </a:endParaRPr>
          </a:p>
          <a:p>
            <a:r>
              <a:rPr lang="en-US" b="0" dirty="0" smtClean="0">
                <a:latin typeface="Times New Roman"/>
                <a:cs typeface="Times New Roman"/>
              </a:rPr>
              <a:t>Program review</a:t>
            </a:r>
          </a:p>
          <a:p>
            <a:pPr marL="0" indent="0">
              <a:buNone/>
            </a:pPr>
            <a:endParaRPr lang="en-US" b="0" dirty="0" smtClean="0">
              <a:latin typeface="Times New Roman"/>
              <a:cs typeface="Times New Roman"/>
            </a:endParaRPr>
          </a:p>
          <a:p>
            <a:r>
              <a:rPr lang="en-US" b="0" dirty="0" smtClean="0">
                <a:latin typeface="Times New Roman"/>
                <a:cs typeface="Times New Roman"/>
              </a:rPr>
              <a:t>Resource requests: materials, facilities, staff</a:t>
            </a:r>
          </a:p>
          <a:p>
            <a:pPr marL="0" indent="0">
              <a:buNone/>
            </a:pPr>
            <a:endParaRPr lang="en-US" b="0" dirty="0" smtClean="0">
              <a:latin typeface="Times New Roman"/>
              <a:cs typeface="Times New Roman"/>
            </a:endParaRPr>
          </a:p>
          <a:p>
            <a:r>
              <a:rPr lang="en-US" b="0" dirty="0" smtClean="0">
                <a:latin typeface="Times New Roman"/>
                <a:cs typeface="Times New Roman"/>
              </a:rPr>
              <a:t>Planning and budgeting process</a:t>
            </a:r>
          </a:p>
          <a:p>
            <a:endParaRPr lang="en-US" b="0" dirty="0">
              <a:latin typeface="Times New Roman"/>
              <a:cs typeface="Times New Roman"/>
            </a:endParaRPr>
          </a:p>
        </p:txBody>
      </p:sp>
    </p:spTree>
    <p:extLst>
      <p:ext uri="{BB962C8B-B14F-4D97-AF65-F5344CB8AC3E}">
        <p14:creationId xmlns:p14="http://schemas.microsoft.com/office/powerpoint/2010/main" val="126391587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How Not to Use Assessment Results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charset="0"/>
                <a:ea typeface="Times New Roman" charset="0"/>
                <a:cs typeface="Times New Roman" charset="0"/>
              </a:rPr>
              <a:t>As basis for judging the instructional effectiveness of a faculty member, whether as an aspect of formal evaluations or in any other sense.</a:t>
            </a:r>
          </a:p>
          <a:p>
            <a:pPr marL="0" indent="0">
              <a:buNone/>
            </a:pPr>
            <a:endParaRPr lang="en-US" b="0" dirty="0" smtClean="0">
              <a:latin typeface="Times New Roman" charset="0"/>
              <a:ea typeface="Times New Roman" charset="0"/>
              <a:cs typeface="Times New Roman" charset="0"/>
            </a:endParaRPr>
          </a:p>
          <a:p>
            <a:pPr marL="0" indent="0">
              <a:buNone/>
            </a:pPr>
            <a:r>
              <a:rPr lang="en-US" b="0" dirty="0" smtClean="0">
                <a:latin typeface="Times New Roman" charset="0"/>
                <a:ea typeface="Times New Roman" charset="0"/>
                <a:cs typeface="Times New Roman" charset="0"/>
              </a:rPr>
              <a:t>“</a:t>
            </a:r>
            <a:r>
              <a:rPr lang="en-US" dirty="0">
                <a:latin typeface="Times New Roman" charset="0"/>
                <a:ea typeface="Times New Roman" charset="0"/>
                <a:cs typeface="Times New Roman" charset="0"/>
              </a:rPr>
              <a:t>To evaluate faculty members—or administrators or </a:t>
            </a:r>
            <a:r>
              <a:rPr lang="en-US" dirty="0" smtClean="0">
                <a:latin typeface="Times New Roman" charset="0"/>
                <a:ea typeface="Times New Roman" charset="0"/>
                <a:cs typeface="Times New Roman" charset="0"/>
              </a:rPr>
              <a:t>staff </a:t>
            </a:r>
            <a:r>
              <a:rPr lang="en-US" dirty="0">
                <a:latin typeface="Times New Roman" charset="0"/>
                <a:ea typeface="Times New Roman" charset="0"/>
                <a:cs typeface="Times New Roman" charset="0"/>
              </a:rPr>
              <a:t>members—on the basis of a single assessment snapshot would in fact be counter-productive to the spirit of the standards in promoting long-term </a:t>
            </a:r>
            <a:r>
              <a:rPr lang="en-US" dirty="0" smtClean="0">
                <a:latin typeface="Times New Roman" charset="0"/>
                <a:ea typeface="Times New Roman" charset="0"/>
                <a:cs typeface="Times New Roman" charset="0"/>
              </a:rPr>
              <a:t>improvement. The </a:t>
            </a:r>
            <a:r>
              <a:rPr lang="en-US" dirty="0">
                <a:latin typeface="Times New Roman" charset="0"/>
                <a:ea typeface="Times New Roman" charset="0"/>
                <a:cs typeface="Times New Roman" charset="0"/>
              </a:rPr>
              <a:t>point of </a:t>
            </a:r>
            <a:r>
              <a:rPr lang="en-US" dirty="0" smtClean="0">
                <a:latin typeface="Times New Roman" charset="0"/>
                <a:ea typeface="Times New Roman" charset="0"/>
                <a:cs typeface="Times New Roman" charset="0"/>
              </a:rPr>
              <a:t>SLO </a:t>
            </a:r>
            <a:r>
              <a:rPr lang="en-US" dirty="0">
                <a:latin typeface="Times New Roman" charset="0"/>
                <a:ea typeface="Times New Roman" charset="0"/>
                <a:cs typeface="Times New Roman" charset="0"/>
              </a:rPr>
              <a:t>assessment is to seek improvement over time, not to enforce ad hoc judgment divorced from a larger </a:t>
            </a:r>
            <a:r>
              <a:rPr lang="en-US" dirty="0" smtClean="0">
                <a:latin typeface="Times New Roman" charset="0"/>
                <a:ea typeface="Times New Roman" charset="0"/>
                <a:cs typeface="Times New Roman" charset="0"/>
              </a:rPr>
              <a:t>context.”</a:t>
            </a:r>
          </a:p>
          <a:p>
            <a:pPr marL="0" indent="0" algn="r">
              <a:buNone/>
            </a:pPr>
            <a:r>
              <a:rPr lang="en-US" sz="2000" i="1" dirty="0" smtClean="0">
                <a:latin typeface="Times New Roman" charset="0"/>
                <a:ea typeface="Times New Roman" charset="0"/>
                <a:cs typeface="Times New Roman" charset="0"/>
              </a:rPr>
              <a:t>--Guiding Principles for SLO Assessment (ASCCC, 2010)</a:t>
            </a:r>
            <a:endParaRPr lang="en-US" sz="2000" i="1" dirty="0">
              <a:latin typeface="Times New Roman" charset="0"/>
              <a:ea typeface="Times New Roman" charset="0"/>
              <a:cs typeface="Times New Roman" charset="0"/>
            </a:endParaRPr>
          </a:p>
          <a:p>
            <a:pPr marL="0" indent="0">
              <a:buNone/>
            </a:pPr>
            <a:endParaRPr lang="en-US" b="0" dirty="0" smtClean="0">
              <a:latin typeface="Times New Roman"/>
              <a:cs typeface="Times New Roman"/>
            </a:endParaRPr>
          </a:p>
          <a:p>
            <a:endParaRPr lang="en-US" b="0" dirty="0">
              <a:latin typeface="Times New Roman"/>
              <a:cs typeface="Times New Roman"/>
            </a:endParaRPr>
          </a:p>
        </p:txBody>
      </p:sp>
    </p:spTree>
    <p:extLst>
      <p:ext uri="{BB962C8B-B14F-4D97-AF65-F5344CB8AC3E}">
        <p14:creationId xmlns:p14="http://schemas.microsoft.com/office/powerpoint/2010/main" val="5051702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Acronyms</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a:cs typeface="Times New Roman"/>
              </a:rPr>
              <a:t>SLO </a:t>
            </a:r>
            <a:r>
              <a:rPr lang="mr-IN" b="1" dirty="0" smtClean="0">
                <a:latin typeface="Times New Roman"/>
                <a:cs typeface="Times New Roman"/>
              </a:rPr>
              <a:t>–</a:t>
            </a:r>
            <a:r>
              <a:rPr lang="en-US" b="1" dirty="0" smtClean="0">
                <a:latin typeface="Times New Roman"/>
                <a:cs typeface="Times New Roman"/>
              </a:rPr>
              <a:t> Student Learning Outcome</a:t>
            </a:r>
            <a:r>
              <a:rPr lang="en-US" dirty="0" smtClean="0">
                <a:latin typeface="Times New Roman"/>
                <a:cs typeface="Times New Roman"/>
              </a:rPr>
              <a:t>: Often refers to the course level student learning outcome, but also is </a:t>
            </a:r>
            <a:r>
              <a:rPr lang="en-US" i="1" dirty="0" smtClean="0">
                <a:latin typeface="Times New Roman"/>
                <a:cs typeface="Times New Roman"/>
              </a:rPr>
              <a:t>used to refer to all levels of student learning outcomes</a:t>
            </a:r>
          </a:p>
          <a:p>
            <a:endParaRPr lang="en-US" dirty="0">
              <a:latin typeface="Times New Roman"/>
              <a:cs typeface="Times New Roman"/>
            </a:endParaRPr>
          </a:p>
          <a:p>
            <a:r>
              <a:rPr lang="en-US" b="1" dirty="0" smtClean="0">
                <a:latin typeface="Times New Roman"/>
                <a:cs typeface="Times New Roman"/>
              </a:rPr>
              <a:t>PLO </a:t>
            </a:r>
            <a:r>
              <a:rPr lang="mr-IN" b="1" dirty="0" smtClean="0">
                <a:latin typeface="Times New Roman"/>
                <a:cs typeface="Times New Roman"/>
              </a:rPr>
              <a:t>–</a:t>
            </a:r>
            <a:r>
              <a:rPr lang="en-US" b="1" dirty="0" smtClean="0">
                <a:latin typeface="Times New Roman"/>
                <a:cs typeface="Times New Roman"/>
              </a:rPr>
              <a:t> Program Learning Outcome</a:t>
            </a:r>
            <a:r>
              <a:rPr lang="en-US" dirty="0" smtClean="0">
                <a:latin typeface="Times New Roman"/>
                <a:cs typeface="Times New Roman"/>
              </a:rPr>
              <a:t>: Some colleges use acronyms such as </a:t>
            </a:r>
            <a:r>
              <a:rPr lang="en-US" dirty="0" err="1" smtClean="0">
                <a:latin typeface="Times New Roman"/>
                <a:cs typeface="Times New Roman"/>
              </a:rPr>
              <a:t>ProLO</a:t>
            </a:r>
            <a:r>
              <a:rPr lang="en-US" dirty="0">
                <a:latin typeface="Times New Roman"/>
                <a:cs typeface="Times New Roman"/>
              </a:rPr>
              <a:t> </a:t>
            </a:r>
            <a:r>
              <a:rPr lang="en-US" dirty="0" smtClean="0">
                <a:latin typeface="Times New Roman"/>
                <a:cs typeface="Times New Roman"/>
              </a:rPr>
              <a:t>or others</a:t>
            </a:r>
          </a:p>
          <a:p>
            <a:endParaRPr lang="en-US" dirty="0">
              <a:latin typeface="Times New Roman"/>
              <a:cs typeface="Times New Roman"/>
            </a:endParaRPr>
          </a:p>
          <a:p>
            <a:r>
              <a:rPr lang="en-US" b="1" dirty="0" smtClean="0">
                <a:latin typeface="Times New Roman"/>
                <a:cs typeface="Times New Roman"/>
              </a:rPr>
              <a:t>GELO </a:t>
            </a:r>
            <a:r>
              <a:rPr lang="mr-IN" b="1" dirty="0" smtClean="0">
                <a:latin typeface="Times New Roman"/>
                <a:cs typeface="Times New Roman"/>
              </a:rPr>
              <a:t>–</a:t>
            </a:r>
            <a:r>
              <a:rPr lang="en-US" b="1" dirty="0" smtClean="0">
                <a:latin typeface="Times New Roman"/>
                <a:cs typeface="Times New Roman"/>
              </a:rPr>
              <a:t> General Education Learning Outcome</a:t>
            </a:r>
            <a:r>
              <a:rPr lang="en-US" dirty="0" smtClean="0">
                <a:latin typeface="Times New Roman"/>
                <a:cs typeface="Times New Roman"/>
              </a:rPr>
              <a:t>: Used by many colleges, but not all</a:t>
            </a:r>
            <a:endParaRPr lang="en-US" b="1" dirty="0" smtClean="0">
              <a:latin typeface="Times New Roman"/>
              <a:cs typeface="Times New Roman"/>
            </a:endParaRPr>
          </a:p>
          <a:p>
            <a:endParaRPr lang="en-US" dirty="0">
              <a:latin typeface="Times New Roman"/>
              <a:cs typeface="Times New Roman"/>
            </a:endParaRPr>
          </a:p>
          <a:p>
            <a:r>
              <a:rPr lang="en-US" b="1" dirty="0" smtClean="0">
                <a:latin typeface="Times New Roman"/>
                <a:cs typeface="Times New Roman"/>
              </a:rPr>
              <a:t>ISLO </a:t>
            </a:r>
            <a:r>
              <a:rPr lang="mr-IN" b="1" dirty="0" smtClean="0">
                <a:latin typeface="Times New Roman"/>
                <a:cs typeface="Times New Roman"/>
              </a:rPr>
              <a:t>–</a:t>
            </a:r>
            <a:r>
              <a:rPr lang="en-US" b="1" dirty="0" smtClean="0">
                <a:latin typeface="Times New Roman"/>
                <a:cs typeface="Times New Roman"/>
              </a:rPr>
              <a:t> Institutional Learning Outcome</a:t>
            </a:r>
            <a:r>
              <a:rPr lang="en-US" dirty="0" smtClean="0">
                <a:latin typeface="Times New Roman"/>
                <a:cs typeface="Times New Roman"/>
              </a:rPr>
              <a:t>: Some colleges use acronyms such as ILO </a:t>
            </a:r>
            <a:r>
              <a:rPr lang="en-US" dirty="0">
                <a:latin typeface="Times New Roman"/>
                <a:cs typeface="Times New Roman"/>
              </a:rPr>
              <a:t>o</a:t>
            </a:r>
            <a:r>
              <a:rPr lang="en-US" dirty="0" smtClean="0">
                <a:latin typeface="Times New Roman"/>
                <a:cs typeface="Times New Roman"/>
              </a:rPr>
              <a:t>r others. Some colleges do not use this term at all</a:t>
            </a:r>
            <a:endParaRPr lang="en-US" dirty="0">
              <a:latin typeface="Times New Roman"/>
              <a:cs typeface="Times New Roman"/>
            </a:endParaRPr>
          </a:p>
        </p:txBody>
      </p:sp>
    </p:spTree>
    <p:extLst>
      <p:ext uri="{BB962C8B-B14F-4D97-AF65-F5344CB8AC3E}">
        <p14:creationId xmlns:p14="http://schemas.microsoft.com/office/powerpoint/2010/main" val="90678370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a:cs typeface="Times New Roman"/>
              </a:rPr>
              <a:t>Support for SLO/PLO/GELO Assessment</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b="0" dirty="0" smtClean="0">
                <a:latin typeface="Times New Roman"/>
                <a:cs typeface="Times New Roman"/>
              </a:rPr>
              <a:t>Ideas for consideration to support SLO Assessment:</a:t>
            </a:r>
          </a:p>
          <a:p>
            <a:pPr marL="0" indent="0">
              <a:buNone/>
            </a:pPr>
            <a:endParaRPr lang="en-US" b="0" dirty="0" smtClean="0">
              <a:latin typeface="Times New Roman"/>
              <a:cs typeface="Times New Roman"/>
            </a:endParaRPr>
          </a:p>
          <a:p>
            <a:r>
              <a:rPr lang="en-US" b="0" dirty="0" err="1" smtClean="0">
                <a:latin typeface="Times New Roman"/>
                <a:cs typeface="Times New Roman"/>
              </a:rPr>
              <a:t>SLO</a:t>
            </a:r>
            <a:r>
              <a:rPr lang="en-US" b="0" dirty="0" smtClean="0">
                <a:latin typeface="Times New Roman"/>
                <a:cs typeface="Times New Roman"/>
              </a:rPr>
              <a:t> Committee/GE Committee</a:t>
            </a:r>
          </a:p>
          <a:p>
            <a:pPr marL="0" indent="0">
              <a:buNone/>
            </a:pPr>
            <a:endParaRPr lang="en-US" b="0" dirty="0" smtClean="0">
              <a:latin typeface="Times New Roman"/>
              <a:cs typeface="Times New Roman"/>
            </a:endParaRPr>
          </a:p>
          <a:p>
            <a:r>
              <a:rPr lang="en-US" b="0" dirty="0" smtClean="0">
                <a:latin typeface="Times New Roman"/>
                <a:cs typeface="Times New Roman"/>
              </a:rPr>
              <a:t>SLO Coordinator or Specialist </a:t>
            </a:r>
          </a:p>
          <a:p>
            <a:pPr marL="0" indent="0">
              <a:buNone/>
            </a:pPr>
            <a:endParaRPr lang="en-US" b="0" dirty="0" smtClean="0">
              <a:latin typeface="Times New Roman"/>
              <a:cs typeface="Times New Roman"/>
            </a:endParaRPr>
          </a:p>
          <a:p>
            <a:r>
              <a:rPr lang="en-US" b="0" dirty="0" smtClean="0">
                <a:latin typeface="Times New Roman"/>
                <a:cs typeface="Times New Roman"/>
              </a:rPr>
              <a:t>Department SLO</a:t>
            </a:r>
            <a:r>
              <a:rPr lang="en-US" b="0" baseline="0" dirty="0" smtClean="0">
                <a:latin typeface="Times New Roman"/>
                <a:cs typeface="Times New Roman"/>
              </a:rPr>
              <a:t> </a:t>
            </a:r>
            <a:r>
              <a:rPr lang="en-US" b="0" dirty="0" smtClean="0">
                <a:latin typeface="Times New Roman"/>
                <a:cs typeface="Times New Roman"/>
              </a:rPr>
              <a:t>Assessment Reporter/Coordinator</a:t>
            </a:r>
          </a:p>
          <a:p>
            <a:endParaRPr lang="en-US" b="0" dirty="0">
              <a:latin typeface="Times New Roman"/>
              <a:cs typeface="Times New Roman"/>
            </a:endParaRPr>
          </a:p>
          <a:p>
            <a:r>
              <a:rPr lang="en-US" b="0" dirty="0" smtClean="0">
                <a:latin typeface="Times New Roman"/>
                <a:cs typeface="Times New Roman"/>
              </a:rPr>
              <a:t>Department and College activities to discuss results of SLO assessments</a:t>
            </a:r>
            <a:endParaRPr lang="en-US" b="0" dirty="0">
              <a:latin typeface="Times New Roman"/>
              <a:cs typeface="Times New Roman"/>
            </a:endParaRPr>
          </a:p>
        </p:txBody>
      </p:sp>
    </p:spTree>
    <p:extLst>
      <p:ext uri="{BB962C8B-B14F-4D97-AF65-F5344CB8AC3E}">
        <p14:creationId xmlns:p14="http://schemas.microsoft.com/office/powerpoint/2010/main" val="215570508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a:cs typeface="Times New Roman"/>
              </a:rPr>
              <a:t>IV. Finding Meaning and Value When assessing outcomes</a:t>
            </a:r>
            <a:endParaRPr lang="en-US" dirty="0">
              <a:latin typeface="Times New Roman"/>
              <a:cs typeface="Times New Roman"/>
            </a:endParaRPr>
          </a:p>
        </p:txBody>
      </p:sp>
      <p:sp>
        <p:nvSpPr>
          <p:cNvPr id="3" name="Text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2225062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0" indent="0" algn="ctr">
              <a:buNone/>
            </a:pPr>
            <a:r>
              <a:rPr lang="en-US" sz="4800" dirty="0">
                <a:latin typeface="Times New Roman"/>
                <a:cs typeface="Times New Roman"/>
              </a:rPr>
              <a:t>It's not about getting the right answers but rather, asking really good questions</a:t>
            </a:r>
          </a:p>
          <a:p>
            <a:endParaRPr lang="en-US" dirty="0">
              <a:latin typeface="Times New Roman"/>
              <a:cs typeface="Times New Roman"/>
            </a:endParaRPr>
          </a:p>
        </p:txBody>
      </p:sp>
    </p:spTree>
    <p:extLst>
      <p:ext uri="{BB962C8B-B14F-4D97-AF65-F5344CB8AC3E}">
        <p14:creationId xmlns:p14="http://schemas.microsoft.com/office/powerpoint/2010/main" val="24552032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505"/>
            <a:ext cx="8229600" cy="658792"/>
          </a:xfrm>
        </p:spPr>
        <p:txBody>
          <a:bodyPr>
            <a:normAutofit fontScale="90000"/>
          </a:bodyPr>
          <a:lstStyle/>
          <a:p>
            <a:pPr algn="ctr"/>
            <a:r>
              <a:rPr lang="en-US" dirty="0" smtClean="0">
                <a:latin typeface="Times New Roman"/>
                <a:cs typeface="Times New Roman"/>
              </a:rPr>
              <a:t>Grades vs. </a:t>
            </a:r>
            <a:r>
              <a:rPr lang="en-US" dirty="0" err="1" smtClean="0">
                <a:latin typeface="Times New Roman"/>
                <a:cs typeface="Times New Roman"/>
              </a:rPr>
              <a:t>SLOs</a:t>
            </a:r>
            <a:endParaRPr lang="en-US" dirty="0">
              <a:latin typeface="Times New Roman"/>
              <a:cs typeface="Times New Roman"/>
            </a:endParaRPr>
          </a:p>
        </p:txBody>
      </p:sp>
      <p:sp>
        <p:nvSpPr>
          <p:cNvPr id="3" name="Content Placeholder 2"/>
          <p:cNvSpPr>
            <a:spLocks noGrp="1"/>
          </p:cNvSpPr>
          <p:nvPr>
            <p:ph idx="1"/>
          </p:nvPr>
        </p:nvSpPr>
        <p:spPr>
          <a:xfrm>
            <a:off x="457200" y="1192192"/>
            <a:ext cx="8229600" cy="5665808"/>
          </a:xfrm>
        </p:spPr>
        <p:txBody>
          <a:bodyPr>
            <a:normAutofit/>
          </a:bodyPr>
          <a:lstStyle/>
          <a:p>
            <a:r>
              <a:rPr lang="en-US" dirty="0" smtClean="0">
                <a:latin typeface="Times New Roman"/>
                <a:cs typeface="Times New Roman"/>
              </a:rPr>
              <a:t>The grade alone does not identify for the student or the instructor which component skills the student has mastered. </a:t>
            </a:r>
          </a:p>
          <a:p>
            <a:pPr lvl="1"/>
            <a:r>
              <a:rPr lang="en-US" dirty="0" smtClean="0">
                <a:latin typeface="Times New Roman"/>
                <a:cs typeface="Times New Roman"/>
              </a:rPr>
              <a:t>Furthermore, overall grades would not provide an instructor with feedback on which skills the class overall found difficult.</a:t>
            </a:r>
          </a:p>
          <a:p>
            <a:pPr lvl="1"/>
            <a:endParaRPr lang="en-US" dirty="0" smtClean="0">
              <a:latin typeface="Times New Roman"/>
              <a:cs typeface="Times New Roman"/>
            </a:endParaRPr>
          </a:p>
          <a:p>
            <a:r>
              <a:rPr lang="en-US" dirty="0">
                <a:latin typeface="Times New Roman"/>
                <a:cs typeface="Times New Roman"/>
              </a:rPr>
              <a:t>Grading standards might be vague, while assessment information is very </a:t>
            </a:r>
            <a:r>
              <a:rPr lang="en-US" dirty="0" smtClean="0">
                <a:latin typeface="Times New Roman"/>
                <a:cs typeface="Times New Roman"/>
              </a:rPr>
              <a:t>specific</a:t>
            </a:r>
          </a:p>
          <a:p>
            <a:endParaRPr lang="en-US" dirty="0" smtClean="0">
              <a:latin typeface="Times New Roman"/>
              <a:cs typeface="Times New Roman"/>
            </a:endParaRPr>
          </a:p>
          <a:p>
            <a:r>
              <a:rPr lang="en-US" dirty="0" err="1" smtClean="0">
                <a:latin typeface="Times New Roman"/>
                <a:cs typeface="Times New Roman"/>
              </a:rPr>
              <a:t>SLOs</a:t>
            </a:r>
            <a:r>
              <a:rPr lang="en-US" dirty="0">
                <a:latin typeface="Times New Roman"/>
                <a:cs typeface="Times New Roman"/>
              </a:rPr>
              <a:t> </a:t>
            </a:r>
            <a:r>
              <a:rPr lang="en-US" dirty="0" smtClean="0">
                <a:latin typeface="Times New Roman"/>
                <a:cs typeface="Times New Roman"/>
              </a:rPr>
              <a:t>can provide </a:t>
            </a:r>
            <a:r>
              <a:rPr lang="en-US" dirty="0">
                <a:latin typeface="Times New Roman"/>
                <a:cs typeface="Times New Roman"/>
              </a:rPr>
              <a:t>class level analysis of strengths and weaknesses. </a:t>
            </a:r>
            <a:endParaRPr lang="en-US" dirty="0" smtClean="0">
              <a:latin typeface="Times New Roman"/>
              <a:cs typeface="Times New Roman"/>
            </a:endParaRPr>
          </a:p>
          <a:p>
            <a:pPr lvl="1"/>
            <a:r>
              <a:rPr lang="en-US" dirty="0" smtClean="0">
                <a:latin typeface="Times New Roman"/>
                <a:cs typeface="Times New Roman"/>
              </a:rPr>
              <a:t>By </a:t>
            </a:r>
            <a:r>
              <a:rPr lang="en-US" dirty="0">
                <a:latin typeface="Times New Roman"/>
                <a:cs typeface="Times New Roman"/>
              </a:rPr>
              <a:t>continually monitoring learning outcomes the instructor could then track the impact of instructional or curricular changes on specific learning </a:t>
            </a:r>
            <a:r>
              <a:rPr lang="en-US" dirty="0" smtClean="0">
                <a:latin typeface="Times New Roman"/>
                <a:cs typeface="Times New Roman"/>
              </a:rPr>
              <a:t>outcomes.</a:t>
            </a:r>
          </a:p>
        </p:txBody>
      </p:sp>
    </p:spTree>
    <p:extLst>
      <p:ext uri="{BB962C8B-B14F-4D97-AF65-F5344CB8AC3E}">
        <p14:creationId xmlns:p14="http://schemas.microsoft.com/office/powerpoint/2010/main" val="194869932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21" y="533399"/>
            <a:ext cx="9059779" cy="1620254"/>
          </a:xfrm>
        </p:spPr>
        <p:txBody>
          <a:bodyPr>
            <a:noAutofit/>
          </a:bodyPr>
          <a:lstStyle/>
          <a:p>
            <a:pPr algn="ctr"/>
            <a:r>
              <a:rPr lang="en-US" sz="3200" dirty="0">
                <a:latin typeface="Times New Roman"/>
                <a:cs typeface="Times New Roman"/>
              </a:rPr>
              <a:t>Whether or not the criterion is met is not as important as what we do with the information we learn from the assessment. </a:t>
            </a:r>
          </a:p>
        </p:txBody>
      </p:sp>
      <p:sp>
        <p:nvSpPr>
          <p:cNvPr id="3" name="Content Placeholder 2"/>
          <p:cNvSpPr>
            <a:spLocks noGrp="1"/>
          </p:cNvSpPr>
          <p:nvPr>
            <p:ph idx="1"/>
          </p:nvPr>
        </p:nvSpPr>
        <p:spPr>
          <a:xfrm>
            <a:off x="457200" y="2249904"/>
            <a:ext cx="8229600" cy="4227095"/>
          </a:xfrm>
        </p:spPr>
        <p:txBody>
          <a:bodyPr>
            <a:normAutofit/>
          </a:bodyPr>
          <a:lstStyle/>
          <a:p>
            <a:endParaRPr lang="en-US" dirty="0" smtClean="0">
              <a:latin typeface="Times New Roman"/>
              <a:cs typeface="Times New Roman"/>
            </a:endParaRPr>
          </a:p>
          <a:p>
            <a:r>
              <a:rPr lang="en-US" b="1" dirty="0" smtClean="0">
                <a:latin typeface="Times New Roman"/>
                <a:cs typeface="Times New Roman"/>
              </a:rPr>
              <a:t>It </a:t>
            </a:r>
            <a:r>
              <a:rPr lang="en-US" b="1" dirty="0">
                <a:latin typeface="Times New Roman"/>
                <a:cs typeface="Times New Roman"/>
              </a:rPr>
              <a:t>is more important that we learn something to help us improve our instruction </a:t>
            </a:r>
            <a:r>
              <a:rPr lang="en-US" b="1" dirty="0" smtClean="0">
                <a:latin typeface="Times New Roman"/>
                <a:cs typeface="Times New Roman"/>
              </a:rPr>
              <a:t>and </a:t>
            </a:r>
            <a:r>
              <a:rPr lang="en-US" b="1" dirty="0">
                <a:latin typeface="Times New Roman"/>
                <a:cs typeface="Times New Roman"/>
              </a:rPr>
              <a:t>services </a:t>
            </a:r>
            <a:r>
              <a:rPr lang="en-US" b="1" dirty="0" smtClean="0">
                <a:latin typeface="Times New Roman"/>
                <a:cs typeface="Times New Roman"/>
              </a:rPr>
              <a:t>so that our students are successful and have actually gained knowledge rather </a:t>
            </a:r>
            <a:r>
              <a:rPr lang="en-US" b="1" dirty="0">
                <a:latin typeface="Times New Roman"/>
                <a:cs typeface="Times New Roman"/>
              </a:rPr>
              <a:t>than </a:t>
            </a:r>
            <a:r>
              <a:rPr lang="en-US" b="1" dirty="0" smtClean="0">
                <a:latin typeface="Times New Roman"/>
                <a:cs typeface="Times New Roman"/>
              </a:rPr>
              <a:t>whether </a:t>
            </a:r>
            <a:r>
              <a:rPr lang="en-US" b="1" dirty="0">
                <a:latin typeface="Times New Roman"/>
                <a:cs typeface="Times New Roman"/>
              </a:rPr>
              <a:t>we met the criterion or outcome</a:t>
            </a:r>
            <a:r>
              <a:rPr lang="en-US" dirty="0">
                <a:latin typeface="Times New Roman"/>
                <a:cs typeface="Times New Roman"/>
              </a:rPr>
              <a:t>. </a:t>
            </a:r>
            <a:endParaRPr lang="en-US" dirty="0" smtClean="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Create an assessment that is interesting to you rather than just meeting an ACCJC criterion.</a:t>
            </a:r>
          </a:p>
          <a:p>
            <a:pPr marL="0" indent="0">
              <a:buNone/>
            </a:pPr>
            <a:endParaRPr lang="en-US" dirty="0" smtClean="0">
              <a:latin typeface="Times New Roman"/>
              <a:cs typeface="Times New Roman"/>
            </a:endParaRPr>
          </a:p>
        </p:txBody>
      </p:sp>
    </p:spTree>
    <p:extLst>
      <p:ext uri="{BB962C8B-B14F-4D97-AF65-F5344CB8AC3E}">
        <p14:creationId xmlns:p14="http://schemas.microsoft.com/office/powerpoint/2010/main" val="122492860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r>
              <a:rPr lang="en-US" dirty="0" smtClean="0">
                <a:latin typeface="Times New Roman"/>
                <a:cs typeface="Times New Roman"/>
              </a:rPr>
              <a:t>V. Creating Practical and Meaningful Course level Assessment of Student Learning Outcomes</a:t>
            </a:r>
            <a:endParaRPr lang="en-US" dirty="0">
              <a:latin typeface="Times New Roman"/>
              <a:cs typeface="Times New Roman"/>
            </a:endParaRPr>
          </a:p>
        </p:txBody>
      </p:sp>
      <p:sp>
        <p:nvSpPr>
          <p:cNvPr id="4" name="Text Placeholder 3"/>
          <p:cNvSpPr>
            <a:spLocks noGrp="1"/>
          </p:cNvSpPr>
          <p:nvPr>
            <p:ph type="body" idx="1"/>
          </p:nvPr>
        </p:nvSpPr>
        <p:spPr/>
        <p:txBody>
          <a:bodyPr/>
          <a:lstStyle/>
          <a:p>
            <a:r>
              <a:rPr lang="en-US" i="1" dirty="0" smtClean="0">
                <a:latin typeface="Times New Roman"/>
                <a:cs typeface="Times New Roman"/>
              </a:rPr>
              <a:t>This section will be covered as time permits</a:t>
            </a:r>
            <a:r>
              <a:rPr lang="mr-IN" i="1" dirty="0" smtClean="0">
                <a:latin typeface="Times New Roman"/>
                <a:cs typeface="Times New Roman"/>
              </a:rPr>
              <a:t>…</a:t>
            </a:r>
            <a:endParaRPr lang="en-US" i="1" dirty="0">
              <a:latin typeface="Times New Roman"/>
              <a:cs typeface="Times New Roman"/>
            </a:endParaRPr>
          </a:p>
        </p:txBody>
      </p:sp>
    </p:spTree>
    <p:extLst>
      <p:ext uri="{BB962C8B-B14F-4D97-AF65-F5344CB8AC3E}">
        <p14:creationId xmlns:p14="http://schemas.microsoft.com/office/powerpoint/2010/main" val="213160293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03368" cy="990600"/>
          </a:xfrm>
        </p:spPr>
        <p:txBody>
          <a:bodyPr>
            <a:normAutofit/>
          </a:bodyPr>
          <a:lstStyle/>
          <a:p>
            <a:pPr lvl="0" algn="ctr"/>
            <a:r>
              <a:rPr lang="en-US" dirty="0" smtClean="0">
                <a:latin typeface="Times New Roman"/>
                <a:cs typeface="Times New Roman"/>
              </a:rPr>
              <a:t>Big questions to tie objectives to outcomes</a:t>
            </a:r>
            <a:endParaRPr lang="en-US" dirty="0">
              <a:latin typeface="Times New Roman"/>
              <a:cs typeface="Times New Roman"/>
            </a:endParaRPr>
          </a:p>
        </p:txBody>
      </p:sp>
      <p:sp>
        <p:nvSpPr>
          <p:cNvPr id="3" name="Content Placeholder 2"/>
          <p:cNvSpPr>
            <a:spLocks noGrp="1"/>
          </p:cNvSpPr>
          <p:nvPr>
            <p:ph idx="1"/>
          </p:nvPr>
        </p:nvSpPr>
        <p:spPr>
          <a:xfrm>
            <a:off x="457200" y="1780674"/>
            <a:ext cx="8229600" cy="5077326"/>
          </a:xfrm>
        </p:spPr>
        <p:txBody>
          <a:bodyPr/>
          <a:lstStyle/>
          <a:p>
            <a:r>
              <a:rPr lang="en-US" dirty="0" smtClean="0">
                <a:latin typeface="Times New Roman"/>
                <a:cs typeface="Times New Roman"/>
              </a:rPr>
              <a:t>How do I define course learning goals and student learning outcomes that are meaningful and measurable? </a:t>
            </a:r>
          </a:p>
          <a:p>
            <a:r>
              <a:rPr lang="en-US" dirty="0" smtClean="0">
                <a:latin typeface="Times New Roman"/>
                <a:cs typeface="Times New Roman"/>
              </a:rPr>
              <a:t>How do I align program or course goals and outcomes to course syllabi? </a:t>
            </a:r>
          </a:p>
          <a:p>
            <a:r>
              <a:rPr lang="en-US" dirty="0" smtClean="0">
                <a:latin typeface="Times New Roman"/>
                <a:cs typeface="Times New Roman"/>
              </a:rPr>
              <a:t>How do I determine what assessment methods I already use? </a:t>
            </a:r>
          </a:p>
          <a:p>
            <a:r>
              <a:rPr lang="en-US" dirty="0" smtClean="0">
                <a:latin typeface="Times New Roman"/>
                <a:cs typeface="Times New Roman"/>
              </a:rPr>
              <a:t>How can I improve my methods?  Am I willing to improve?  </a:t>
            </a:r>
          </a:p>
          <a:p>
            <a:r>
              <a:rPr lang="en-US" dirty="0" smtClean="0">
                <a:latin typeface="Times New Roman"/>
                <a:cs typeface="Times New Roman"/>
              </a:rPr>
              <a:t>How can I be more deliberate and transparent about the assessment in my courses? </a:t>
            </a:r>
          </a:p>
          <a:p>
            <a:r>
              <a:rPr lang="en-US" dirty="0" smtClean="0">
                <a:latin typeface="Times New Roman"/>
                <a:cs typeface="Times New Roman"/>
              </a:rPr>
              <a:t>How can I use the data to improve curriculum, instruction, and assessment? </a:t>
            </a:r>
          </a:p>
        </p:txBody>
      </p:sp>
    </p:spTree>
    <p:extLst>
      <p:ext uri="{BB962C8B-B14F-4D97-AF65-F5344CB8AC3E}">
        <p14:creationId xmlns:p14="http://schemas.microsoft.com/office/powerpoint/2010/main" val="205693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33400"/>
            <a:ext cx="9059779" cy="990600"/>
          </a:xfrm>
        </p:spPr>
        <p:txBody>
          <a:bodyPr>
            <a:normAutofit fontScale="90000"/>
          </a:bodyPr>
          <a:lstStyle/>
          <a:p>
            <a:pPr algn="ctr"/>
            <a:r>
              <a:rPr lang="en-US" dirty="0" smtClean="0">
                <a:latin typeface="Times New Roman"/>
                <a:cs typeface="Times New Roman"/>
              </a:rPr>
              <a:t>Eight steps towards</a:t>
            </a:r>
            <a:r>
              <a:rPr lang="en-US" baseline="0" dirty="0" smtClean="0">
                <a:latin typeface="Times New Roman"/>
                <a:cs typeface="Times New Roman"/>
              </a:rPr>
              <a:t> practical and meaningful course level assessment of Student Learning</a:t>
            </a:r>
            <a:endParaRPr lang="en-US" dirty="0">
              <a:latin typeface="Times New Roman"/>
              <a:cs typeface="Times New Roman"/>
            </a:endParaRPr>
          </a:p>
        </p:txBody>
      </p:sp>
      <p:sp>
        <p:nvSpPr>
          <p:cNvPr id="3" name="Content Placeholder 2"/>
          <p:cNvSpPr>
            <a:spLocks noGrp="1"/>
          </p:cNvSpPr>
          <p:nvPr>
            <p:ph idx="1"/>
          </p:nvPr>
        </p:nvSpPr>
        <p:spPr>
          <a:xfrm>
            <a:off x="457200" y="1973178"/>
            <a:ext cx="8229600" cy="4503821"/>
          </a:xfrm>
        </p:spPr>
        <p:txBody>
          <a:bodyPr/>
          <a:lstStyle/>
          <a:p>
            <a:pPr marL="514350" indent="-514350">
              <a:buFont typeface="+mj-lt"/>
              <a:buAutoNum type="romanUcPeriod"/>
            </a:pPr>
            <a:r>
              <a:rPr lang="en-US" dirty="0">
                <a:latin typeface="Times New Roman"/>
                <a:cs typeface="Times New Roman"/>
              </a:rPr>
              <a:t>Course Goals and Student Learning </a:t>
            </a:r>
            <a:r>
              <a:rPr lang="en-US" dirty="0" smtClean="0">
                <a:latin typeface="Times New Roman"/>
                <a:cs typeface="Times New Roman"/>
              </a:rPr>
              <a:t>Outcomes</a:t>
            </a:r>
          </a:p>
          <a:p>
            <a:pPr marL="514350" indent="-514350">
              <a:buFont typeface="+mj-lt"/>
              <a:buAutoNum type="romanUcPeriod"/>
            </a:pPr>
            <a:r>
              <a:rPr lang="en-US" dirty="0" smtClean="0">
                <a:latin typeface="Times New Roman"/>
                <a:cs typeface="Times New Roman"/>
              </a:rPr>
              <a:t>Assessment Methods – Identify and Review Existing Assessment Techniques</a:t>
            </a:r>
          </a:p>
          <a:p>
            <a:pPr marL="514350" indent="-514350">
              <a:buFont typeface="+mj-lt"/>
              <a:buAutoNum type="romanUcPeriod"/>
            </a:pPr>
            <a:r>
              <a:rPr lang="en-US" dirty="0" smtClean="0">
                <a:latin typeface="Times New Roman"/>
                <a:cs typeface="Times New Roman"/>
              </a:rPr>
              <a:t>Reviewing the Course Syllabus – Course Curriculum Map and Course Assessment Plan</a:t>
            </a:r>
          </a:p>
          <a:p>
            <a:pPr marL="514350" indent="-514350">
              <a:buFont typeface="+mj-lt"/>
              <a:buAutoNum type="romanUcPeriod"/>
            </a:pPr>
            <a:r>
              <a:rPr lang="en-US" dirty="0" smtClean="0">
                <a:latin typeface="Times New Roman"/>
                <a:cs typeface="Times New Roman"/>
              </a:rPr>
              <a:t>Design or Refine Rubrics or Scoring Guides</a:t>
            </a:r>
          </a:p>
          <a:p>
            <a:pPr marL="514350" indent="-514350">
              <a:buFont typeface="+mj-lt"/>
              <a:buAutoNum type="romanUcPeriod"/>
            </a:pPr>
            <a:r>
              <a:rPr lang="en-US" dirty="0" smtClean="0">
                <a:latin typeface="Times New Roman"/>
                <a:cs typeface="Times New Roman"/>
              </a:rPr>
              <a:t>Benchmarks and Standards – Measures of Success</a:t>
            </a:r>
          </a:p>
          <a:p>
            <a:pPr marL="514350" indent="-514350">
              <a:buFont typeface="+mj-lt"/>
              <a:buAutoNum type="romanUcPeriod"/>
            </a:pPr>
            <a:r>
              <a:rPr lang="en-US" dirty="0" smtClean="0">
                <a:latin typeface="Times New Roman"/>
                <a:cs typeface="Times New Roman"/>
              </a:rPr>
              <a:t>Timelines and Assessment Cycles</a:t>
            </a:r>
          </a:p>
          <a:p>
            <a:pPr marL="514350" indent="-514350">
              <a:buFont typeface="+mj-lt"/>
              <a:buAutoNum type="romanUcPeriod"/>
            </a:pPr>
            <a:r>
              <a:rPr lang="en-US" dirty="0" smtClean="0">
                <a:latin typeface="Times New Roman"/>
                <a:cs typeface="Times New Roman"/>
              </a:rPr>
              <a:t>Data Analysis and Key Findings</a:t>
            </a:r>
          </a:p>
          <a:p>
            <a:pPr marL="514350" indent="-514350">
              <a:buFont typeface="+mj-lt"/>
              <a:buAutoNum type="romanUcPeriod"/>
            </a:pPr>
            <a:r>
              <a:rPr lang="en-US" dirty="0" smtClean="0">
                <a:latin typeface="Times New Roman"/>
                <a:cs typeface="Times New Roman"/>
              </a:rPr>
              <a:t>Using Your </a:t>
            </a:r>
            <a:r>
              <a:rPr lang="en-US" dirty="0">
                <a:latin typeface="Times New Roman"/>
                <a:cs typeface="Times New Roman"/>
              </a:rPr>
              <a:t>D</a:t>
            </a:r>
            <a:r>
              <a:rPr lang="en-US" dirty="0" smtClean="0">
                <a:latin typeface="Times New Roman"/>
                <a:cs typeface="Times New Roman"/>
              </a:rPr>
              <a:t>ata to Inform or Reform</a:t>
            </a:r>
          </a:p>
          <a:p>
            <a:pPr marL="514350" indent="-514350">
              <a:buFont typeface="+mj-lt"/>
              <a:buAutoNum type="romanUcPeriod"/>
            </a:pPr>
            <a:endParaRPr lang="en-US" dirty="0" smtClean="0">
              <a:latin typeface="Times New Roman"/>
              <a:cs typeface="Times New Roman"/>
            </a:endParaRPr>
          </a:p>
        </p:txBody>
      </p:sp>
    </p:spTree>
    <p:extLst>
      <p:ext uri="{BB962C8B-B14F-4D97-AF65-F5344CB8AC3E}">
        <p14:creationId xmlns:p14="http://schemas.microsoft.com/office/powerpoint/2010/main" val="379507586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96342"/>
          </a:xfrm>
        </p:spPr>
        <p:txBody>
          <a:bodyPr>
            <a:normAutofit fontScale="90000"/>
          </a:bodyPr>
          <a:lstStyle/>
          <a:p>
            <a:pPr algn="ctr"/>
            <a:r>
              <a:rPr lang="en-US" dirty="0" smtClean="0">
                <a:latin typeface="Times New Roman"/>
                <a:cs typeface="Times New Roman"/>
              </a:rPr>
              <a:t>Of the aforementioned eight steps, one of the most useful is the design and refinement of rubrics.</a:t>
            </a:r>
            <a:endParaRPr lang="en-US" dirty="0">
              <a:latin typeface="Times New Roman"/>
              <a:cs typeface="Times New Roman"/>
            </a:endParaRPr>
          </a:p>
        </p:txBody>
      </p:sp>
      <p:sp>
        <p:nvSpPr>
          <p:cNvPr id="3" name="Content Placeholder 2"/>
          <p:cNvSpPr>
            <a:spLocks noGrp="1"/>
          </p:cNvSpPr>
          <p:nvPr>
            <p:ph idx="1"/>
          </p:nvPr>
        </p:nvSpPr>
        <p:spPr>
          <a:xfrm>
            <a:off x="457200" y="2905246"/>
            <a:ext cx="8229600" cy="3571754"/>
          </a:xfrm>
        </p:spPr>
        <p:txBody>
          <a:bodyPr>
            <a:normAutofit/>
          </a:bodyPr>
          <a:lstStyle/>
          <a:p>
            <a:r>
              <a:rPr lang="en-US" sz="2800" dirty="0">
                <a:latin typeface="Times New Roman"/>
                <a:cs typeface="Times New Roman"/>
              </a:rPr>
              <a:t>In best practices, rubrics, like other forms of assessment, are part of a cycle of reflection; they evolve based on input from users and the on-going refinement of learning goals and course activities.</a:t>
            </a:r>
          </a:p>
          <a:p>
            <a:endParaRPr lang="en-US" sz="2800" dirty="0">
              <a:latin typeface="Times New Roman"/>
              <a:cs typeface="Times New Roman"/>
            </a:endParaRPr>
          </a:p>
        </p:txBody>
      </p:sp>
    </p:spTree>
    <p:extLst>
      <p:ext uri="{BB962C8B-B14F-4D97-AF65-F5344CB8AC3E}">
        <p14:creationId xmlns:p14="http://schemas.microsoft.com/office/powerpoint/2010/main" val="330184891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What are the different types of Rubrics? </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r>
              <a:rPr lang="en-US" b="1" dirty="0" smtClean="0">
                <a:latin typeface="Times New Roman"/>
                <a:cs typeface="Times New Roman"/>
              </a:rPr>
              <a:t>Checklists</a:t>
            </a:r>
            <a:r>
              <a:rPr lang="en-US" dirty="0" smtClean="0">
                <a:latin typeface="Times New Roman"/>
                <a:cs typeface="Times New Roman"/>
              </a:rPr>
              <a:t> </a:t>
            </a:r>
            <a:r>
              <a:rPr lang="en-US" dirty="0">
                <a:latin typeface="Times New Roman"/>
                <a:cs typeface="Times New Roman"/>
              </a:rPr>
              <a:t>– list of accomplishments or present in an assignment. Better for self-assessment or observation</a:t>
            </a:r>
            <a:r>
              <a:rPr lang="en-US" dirty="0" smtClean="0">
                <a:latin typeface="Times New Roman"/>
                <a:cs typeface="Times New Roman"/>
              </a:rPr>
              <a:t>.</a:t>
            </a:r>
          </a:p>
          <a:p>
            <a:endParaRPr lang="en-US" dirty="0">
              <a:latin typeface="Times New Roman"/>
              <a:cs typeface="Times New Roman"/>
            </a:endParaRPr>
          </a:p>
          <a:p>
            <a:r>
              <a:rPr lang="en-US" b="1" dirty="0" smtClean="0">
                <a:latin typeface="Times New Roman"/>
                <a:cs typeface="Times New Roman"/>
              </a:rPr>
              <a:t>Rating </a:t>
            </a:r>
            <a:r>
              <a:rPr lang="en-US" b="1" dirty="0">
                <a:latin typeface="Times New Roman"/>
                <a:cs typeface="Times New Roman"/>
              </a:rPr>
              <a:t>Scales- </a:t>
            </a:r>
            <a:r>
              <a:rPr lang="en-US" dirty="0">
                <a:latin typeface="Times New Roman"/>
                <a:cs typeface="Times New Roman"/>
              </a:rPr>
              <a:t>checklist with a scoring scale along a continuum shows the degree to which the things you are looking for are present in completed assignment. Quick and easy to create and score</a:t>
            </a:r>
            <a:r>
              <a:rPr lang="en-US" dirty="0" smtClean="0">
                <a:latin typeface="Times New Roman"/>
                <a:cs typeface="Times New Roman"/>
              </a:rPr>
              <a:t>.</a:t>
            </a:r>
            <a:endParaRPr lang="en-US" dirty="0">
              <a:latin typeface="Times New Roman"/>
              <a:cs typeface="Times New Roman"/>
            </a:endParaRPr>
          </a:p>
        </p:txBody>
      </p:sp>
    </p:spTree>
    <p:extLst>
      <p:ext uri="{BB962C8B-B14F-4D97-AF65-F5344CB8AC3E}">
        <p14:creationId xmlns:p14="http://schemas.microsoft.com/office/powerpoint/2010/main" val="24913834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latin typeface="Times New Roman"/>
                <a:cs typeface="Times New Roman"/>
              </a:rPr>
              <a:t>I.  Course objectives and </a:t>
            </a:r>
            <a:r>
              <a:rPr lang="en-US" dirty="0" err="1" smtClean="0">
                <a:solidFill>
                  <a:schemeClr val="tx1"/>
                </a:solidFill>
                <a:latin typeface="Times New Roman"/>
                <a:cs typeface="Times New Roman"/>
              </a:rPr>
              <a:t>slos</a:t>
            </a:r>
            <a:endParaRPr lang="en-US" dirty="0">
              <a:solidFill>
                <a:schemeClr val="tx1"/>
              </a:solidFill>
              <a:latin typeface="Times New Roman"/>
              <a:cs typeface="Times New Roman"/>
            </a:endParaRPr>
          </a:p>
        </p:txBody>
      </p:sp>
    </p:spTree>
    <p:extLst>
      <p:ext uri="{BB962C8B-B14F-4D97-AF65-F5344CB8AC3E}">
        <p14:creationId xmlns:p14="http://schemas.microsoft.com/office/powerpoint/2010/main" val="419849904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What are the different types of Rubrics? </a:t>
            </a:r>
            <a:endParaRPr lang="en-US" dirty="0">
              <a:latin typeface="Times New Roman"/>
              <a:cs typeface="Times New Roman"/>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a:cs typeface="Times New Roman"/>
              </a:rPr>
              <a:t>Descriptive </a:t>
            </a:r>
            <a:r>
              <a:rPr lang="en-US" b="1" dirty="0">
                <a:latin typeface="Times New Roman"/>
                <a:cs typeface="Times New Roman"/>
              </a:rPr>
              <a:t>Rubrics /Analytical Scoring Guides </a:t>
            </a:r>
            <a:r>
              <a:rPr lang="en-US" dirty="0">
                <a:latin typeface="Times New Roman"/>
                <a:cs typeface="Times New Roman"/>
              </a:rPr>
              <a:t>– replace check boxes - descriptors describe what is expected at each level of performance. Explicitly documents standards and levels of performance. Breaks task into parts and articulates levels of performance for each criterion</a:t>
            </a:r>
            <a:r>
              <a:rPr lang="en-US" dirty="0" smtClean="0">
                <a:latin typeface="Times New Roman"/>
                <a:cs typeface="Times New Roman"/>
              </a:rPr>
              <a:t>.</a:t>
            </a:r>
          </a:p>
          <a:p>
            <a:endParaRPr lang="en-US" dirty="0">
              <a:latin typeface="Times New Roman"/>
              <a:cs typeface="Times New Roman"/>
            </a:endParaRPr>
          </a:p>
          <a:p>
            <a:r>
              <a:rPr lang="en-US" b="1" dirty="0" smtClean="0">
                <a:latin typeface="Times New Roman"/>
                <a:cs typeface="Times New Roman"/>
              </a:rPr>
              <a:t>Holistic </a:t>
            </a:r>
            <a:r>
              <a:rPr lang="en-US" b="1" dirty="0">
                <a:latin typeface="Times New Roman"/>
                <a:cs typeface="Times New Roman"/>
              </a:rPr>
              <a:t>Scoring Guides </a:t>
            </a:r>
            <a:r>
              <a:rPr lang="en-US" dirty="0">
                <a:latin typeface="Times New Roman"/>
                <a:cs typeface="Times New Roman"/>
              </a:rPr>
              <a:t>- short narrative descriptions to focus on the entire performance rather than components. Assesses performance across multiple criteria as a whole. Better for larger scale projects (150 essays or portfolios</a:t>
            </a:r>
            <a:r>
              <a:rPr lang="en-US" dirty="0" smtClean="0">
                <a:latin typeface="Times New Roman"/>
                <a:cs typeface="Times New Roman"/>
              </a:rPr>
              <a:t>).</a:t>
            </a:r>
          </a:p>
          <a:p>
            <a:endParaRPr lang="en-US" dirty="0">
              <a:latin typeface="Times New Roman"/>
              <a:cs typeface="Times New Roman"/>
            </a:endParaRPr>
          </a:p>
          <a:p>
            <a:r>
              <a:rPr lang="en-US" b="1" dirty="0" smtClean="0">
                <a:latin typeface="Times New Roman"/>
                <a:cs typeface="Times New Roman"/>
              </a:rPr>
              <a:t>Structured </a:t>
            </a:r>
            <a:r>
              <a:rPr lang="en-US" b="1" dirty="0">
                <a:latin typeface="Times New Roman"/>
                <a:cs typeface="Times New Roman"/>
              </a:rPr>
              <a:t>Observation Guides </a:t>
            </a:r>
            <a:r>
              <a:rPr lang="en-US" dirty="0">
                <a:latin typeface="Times New Roman"/>
                <a:cs typeface="Times New Roman"/>
              </a:rPr>
              <a:t>– a rubric without a rating scale, more subjective, qualitative, but still direct and valid</a:t>
            </a:r>
            <a:r>
              <a:rPr lang="en-US" dirty="0" smtClean="0">
                <a:latin typeface="Times New Roman"/>
                <a:cs typeface="Times New Roman"/>
              </a:rPr>
              <a:t>.</a:t>
            </a:r>
          </a:p>
        </p:txBody>
      </p:sp>
    </p:spTree>
    <p:extLst>
      <p:ext uri="{BB962C8B-B14F-4D97-AF65-F5344CB8AC3E}">
        <p14:creationId xmlns:p14="http://schemas.microsoft.com/office/powerpoint/2010/main" val="249138344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5"/>
            </a:pPr>
            <a:r>
              <a:rPr lang="en-US" dirty="0" smtClean="0">
                <a:latin typeface="Times New Roman"/>
                <a:cs typeface="Times New Roman"/>
              </a:rPr>
              <a:t>Benchmarks and Standards – Measures of Success</a:t>
            </a:r>
            <a:endParaRPr lang="en-US" dirty="0">
              <a:latin typeface="Times New Roman"/>
              <a:cs typeface="Times New Roman"/>
            </a:endParaRPr>
          </a:p>
        </p:txBody>
      </p:sp>
      <p:sp>
        <p:nvSpPr>
          <p:cNvPr id="3" name="Content Placeholder 2"/>
          <p:cNvSpPr>
            <a:spLocks noGrp="1"/>
          </p:cNvSpPr>
          <p:nvPr>
            <p:ph idx="1"/>
          </p:nvPr>
        </p:nvSpPr>
        <p:spPr>
          <a:xfrm>
            <a:off x="457200" y="1900988"/>
            <a:ext cx="8229600" cy="4576011"/>
          </a:xfrm>
        </p:spPr>
        <p:txBody>
          <a:bodyPr>
            <a:normAutofit/>
          </a:bodyPr>
          <a:lstStyle/>
          <a:p>
            <a:r>
              <a:rPr lang="en-US" dirty="0" smtClean="0">
                <a:latin typeface="Times New Roman"/>
                <a:cs typeface="Times New Roman"/>
              </a:rPr>
              <a:t>Statements </a:t>
            </a:r>
            <a:r>
              <a:rPr lang="en-US" dirty="0">
                <a:latin typeface="Times New Roman"/>
                <a:cs typeface="Times New Roman"/>
              </a:rPr>
              <a:t>of Student Success – How well are my students learning</a:t>
            </a:r>
            <a:r>
              <a:rPr lang="en-US" dirty="0" smtClean="0">
                <a:latin typeface="Times New Roman"/>
                <a:cs typeface="Times New Roman"/>
              </a:rPr>
              <a:t>?</a:t>
            </a:r>
          </a:p>
          <a:p>
            <a:endParaRPr lang="en-US" dirty="0" smtClean="0">
              <a:latin typeface="Times New Roman"/>
              <a:cs typeface="Times New Roman"/>
            </a:endParaRPr>
          </a:p>
          <a:p>
            <a:r>
              <a:rPr lang="en-US" dirty="0">
                <a:latin typeface="Times New Roman"/>
                <a:cs typeface="Times New Roman"/>
              </a:rPr>
              <a:t>Each student learning outcome should have an established baseline measure which indicates an acceptable level of student achievement. </a:t>
            </a:r>
            <a:endParaRPr lang="en-US" dirty="0" smtClean="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Benchmarks </a:t>
            </a:r>
            <a:r>
              <a:rPr lang="en-US" dirty="0">
                <a:latin typeface="Times New Roman"/>
                <a:cs typeface="Times New Roman"/>
              </a:rPr>
              <a:t>or standards determine what the acceptable level of achievement is for each outcome. </a:t>
            </a:r>
            <a:endParaRPr lang="en-US" dirty="0" smtClean="0">
              <a:latin typeface="Times New Roman"/>
              <a:cs typeface="Times New Roman"/>
            </a:endParaRPr>
          </a:p>
        </p:txBody>
      </p:sp>
    </p:spTree>
    <p:extLst>
      <p:ext uri="{BB962C8B-B14F-4D97-AF65-F5344CB8AC3E}">
        <p14:creationId xmlns:p14="http://schemas.microsoft.com/office/powerpoint/2010/main" val="218956709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5"/>
            </a:pPr>
            <a:r>
              <a:rPr lang="en-US" dirty="0" smtClean="0">
                <a:latin typeface="Times New Roman"/>
                <a:cs typeface="Times New Roman"/>
              </a:rPr>
              <a:t>Benchmarks and Standards – Measures of Success</a:t>
            </a:r>
            <a:endParaRPr lang="en-US" dirty="0">
              <a:latin typeface="Times New Roman"/>
              <a:cs typeface="Times New Roman"/>
            </a:endParaRPr>
          </a:p>
        </p:txBody>
      </p:sp>
      <p:sp>
        <p:nvSpPr>
          <p:cNvPr id="3" name="Content Placeholder 2"/>
          <p:cNvSpPr>
            <a:spLocks noGrp="1"/>
          </p:cNvSpPr>
          <p:nvPr>
            <p:ph idx="1"/>
          </p:nvPr>
        </p:nvSpPr>
        <p:spPr>
          <a:xfrm>
            <a:off x="457200" y="2009274"/>
            <a:ext cx="8229600" cy="4467726"/>
          </a:xfrm>
        </p:spPr>
        <p:txBody>
          <a:bodyPr>
            <a:normAutofit/>
          </a:bodyPr>
          <a:lstStyle/>
          <a:p>
            <a:r>
              <a:rPr lang="en-US" dirty="0" smtClean="0">
                <a:latin typeface="Times New Roman"/>
                <a:cs typeface="Times New Roman"/>
              </a:rPr>
              <a:t>Defining </a:t>
            </a:r>
            <a:r>
              <a:rPr lang="en-US" dirty="0">
                <a:latin typeface="Times New Roman"/>
                <a:cs typeface="Times New Roman"/>
              </a:rPr>
              <a:t>acceptability or unacceptability will depend upon the importance of the outcome and type of measure (</a:t>
            </a:r>
            <a:r>
              <a:rPr lang="en-US" dirty="0" smtClean="0">
                <a:latin typeface="Times New Roman"/>
                <a:cs typeface="Times New Roman"/>
              </a:rPr>
              <a:t>direct or indirect</a:t>
            </a:r>
            <a:r>
              <a:rPr lang="en-US" dirty="0">
                <a:latin typeface="Times New Roman"/>
                <a:cs typeface="Times New Roman"/>
              </a:rPr>
              <a:t>). </a:t>
            </a:r>
            <a:endParaRPr lang="en-US" dirty="0" smtClean="0">
              <a:latin typeface="Times New Roman"/>
              <a:cs typeface="Times New Roman"/>
            </a:endParaRPr>
          </a:p>
          <a:p>
            <a:endParaRPr lang="en-US" dirty="0">
              <a:latin typeface="Times New Roman"/>
              <a:cs typeface="Times New Roman"/>
            </a:endParaRPr>
          </a:p>
          <a:p>
            <a:r>
              <a:rPr lang="en-US" dirty="0">
                <a:latin typeface="Times New Roman"/>
                <a:cs typeface="Times New Roman"/>
              </a:rPr>
              <a:t>In order for any score or average to have meaning, it needs to be compared to something. </a:t>
            </a:r>
            <a:endParaRPr lang="en-US" dirty="0" smtClean="0">
              <a:latin typeface="Times New Roman"/>
              <a:cs typeface="Times New Roman"/>
            </a:endParaRPr>
          </a:p>
          <a:p>
            <a:pPr lvl="1"/>
            <a:r>
              <a:rPr lang="en-US" dirty="0" smtClean="0">
                <a:latin typeface="Times New Roman"/>
                <a:cs typeface="Times New Roman"/>
              </a:rPr>
              <a:t>Setting </a:t>
            </a:r>
            <a:r>
              <a:rPr lang="en-US" dirty="0">
                <a:latin typeface="Times New Roman"/>
                <a:cs typeface="Times New Roman"/>
              </a:rPr>
              <a:t>benchmarks is a multiple step process to help explain how well your students are learning.  The first </a:t>
            </a:r>
            <a:r>
              <a:rPr lang="en-US" dirty="0" smtClean="0">
                <a:latin typeface="Times New Roman"/>
                <a:cs typeface="Times New Roman"/>
              </a:rPr>
              <a:t>steps are as follows: </a:t>
            </a:r>
            <a:r>
              <a:rPr lang="en-US" dirty="0">
                <a:latin typeface="Times New Roman"/>
                <a:cs typeface="Times New Roman"/>
              </a:rPr>
              <a:t>(1) choose the kind of standard or benchmark, (2) set the appropriate standard or benchmark, and (3) set targets for students’ collective performance</a:t>
            </a:r>
            <a:r>
              <a:rPr lang="en-US" dirty="0" smtClean="0">
                <a:latin typeface="Times New Roman"/>
                <a:cs typeface="Times New Roman"/>
              </a:rPr>
              <a:t>.</a:t>
            </a:r>
          </a:p>
        </p:txBody>
      </p:sp>
    </p:spTree>
    <p:extLst>
      <p:ext uri="{BB962C8B-B14F-4D97-AF65-F5344CB8AC3E}">
        <p14:creationId xmlns:p14="http://schemas.microsoft.com/office/powerpoint/2010/main" val="21895670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8"/>
            </a:pPr>
            <a:r>
              <a:rPr lang="en-US" dirty="0" smtClean="0">
                <a:latin typeface="Times New Roman"/>
                <a:cs typeface="Times New Roman"/>
              </a:rPr>
              <a:t> Using </a:t>
            </a:r>
            <a:r>
              <a:rPr lang="en-US" dirty="0">
                <a:latin typeface="Times New Roman"/>
                <a:cs typeface="Times New Roman"/>
              </a:rPr>
              <a:t>Your Data to Inform or Reform</a:t>
            </a:r>
          </a:p>
        </p:txBody>
      </p:sp>
      <p:sp>
        <p:nvSpPr>
          <p:cNvPr id="3" name="Content Placeholder 2"/>
          <p:cNvSpPr>
            <a:spLocks noGrp="1"/>
          </p:cNvSpPr>
          <p:nvPr>
            <p:ph idx="1"/>
          </p:nvPr>
        </p:nvSpPr>
        <p:spPr/>
        <p:txBody>
          <a:bodyPr>
            <a:normAutofit/>
          </a:bodyPr>
          <a:lstStyle/>
          <a:p>
            <a:r>
              <a:rPr lang="en-US" dirty="0">
                <a:latin typeface="Times New Roman"/>
                <a:cs typeface="Times New Roman"/>
              </a:rPr>
              <a:t>How do I use my course data to improve curriculum, instruction, and assessment? </a:t>
            </a:r>
            <a:endParaRPr lang="en-US" dirty="0" smtClean="0">
              <a:latin typeface="Times New Roman"/>
              <a:cs typeface="Times New Roman"/>
            </a:endParaRPr>
          </a:p>
          <a:p>
            <a:pPr lvl="1"/>
            <a:r>
              <a:rPr lang="en-US" dirty="0" smtClean="0">
                <a:latin typeface="Times New Roman"/>
                <a:cs typeface="Times New Roman"/>
              </a:rPr>
              <a:t>You </a:t>
            </a:r>
            <a:r>
              <a:rPr lang="en-US" dirty="0">
                <a:latin typeface="Times New Roman"/>
                <a:cs typeface="Times New Roman"/>
              </a:rPr>
              <a:t>have finally collected your </a:t>
            </a:r>
            <a:r>
              <a:rPr lang="en-US" dirty="0" smtClean="0">
                <a:latin typeface="Times New Roman"/>
                <a:cs typeface="Times New Roman"/>
              </a:rPr>
              <a:t>data, </a:t>
            </a:r>
            <a:r>
              <a:rPr lang="en-US" dirty="0">
                <a:latin typeface="Times New Roman"/>
                <a:cs typeface="Times New Roman"/>
              </a:rPr>
              <a:t>and now you want to use it. </a:t>
            </a:r>
            <a:endParaRPr lang="en-US" dirty="0" smtClean="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What </a:t>
            </a:r>
            <a:r>
              <a:rPr lang="en-US" dirty="0">
                <a:latin typeface="Times New Roman"/>
                <a:cs typeface="Times New Roman"/>
              </a:rPr>
              <a:t>questions are to be answered? Why did you conduct the assessment</a:t>
            </a:r>
            <a:r>
              <a:rPr lang="en-US" dirty="0" smtClean="0">
                <a:latin typeface="Times New Roman"/>
                <a:cs typeface="Times New Roman"/>
              </a:rPr>
              <a:t>?</a:t>
            </a:r>
          </a:p>
          <a:p>
            <a:endParaRPr lang="en-US" dirty="0">
              <a:latin typeface="Times New Roman"/>
              <a:cs typeface="Times New Roman"/>
            </a:endParaRPr>
          </a:p>
          <a:p>
            <a:r>
              <a:rPr lang="en-US" dirty="0" smtClean="0">
                <a:latin typeface="Times New Roman"/>
                <a:cs typeface="Times New Roman"/>
              </a:rPr>
              <a:t>Compare </a:t>
            </a:r>
            <a:r>
              <a:rPr lang="en-US" dirty="0">
                <a:latin typeface="Times New Roman"/>
                <a:cs typeface="Times New Roman"/>
              </a:rPr>
              <a:t>your results to the benchmarks you established. Are there any meaningful differences? You can also summarize the quality of the assessment process and strategies</a:t>
            </a:r>
            <a:r>
              <a:rPr lang="en-US" dirty="0" smtClean="0">
                <a:latin typeface="Times New Roman"/>
                <a:cs typeface="Times New Roman"/>
              </a:rPr>
              <a:t>.</a:t>
            </a:r>
            <a:endParaRPr lang="en-US" dirty="0">
              <a:latin typeface="Times New Roman"/>
              <a:cs typeface="Times New Roman"/>
            </a:endParaRPr>
          </a:p>
        </p:txBody>
      </p:sp>
    </p:spTree>
    <p:extLst>
      <p:ext uri="{BB962C8B-B14F-4D97-AF65-F5344CB8AC3E}">
        <p14:creationId xmlns:p14="http://schemas.microsoft.com/office/powerpoint/2010/main" val="18811974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8"/>
            </a:pPr>
            <a:r>
              <a:rPr lang="en-US" dirty="0" smtClean="0">
                <a:latin typeface="Times New Roman"/>
                <a:cs typeface="Times New Roman"/>
              </a:rPr>
              <a:t> Using </a:t>
            </a:r>
            <a:r>
              <a:rPr lang="en-US" dirty="0">
                <a:latin typeface="Times New Roman"/>
                <a:cs typeface="Times New Roman"/>
              </a:rPr>
              <a:t>Your Data to Inform or Reform</a:t>
            </a:r>
          </a:p>
        </p:txBody>
      </p:sp>
      <p:sp>
        <p:nvSpPr>
          <p:cNvPr id="3" name="Content Placeholder 2"/>
          <p:cNvSpPr>
            <a:spLocks noGrp="1"/>
          </p:cNvSpPr>
          <p:nvPr>
            <p:ph idx="1"/>
          </p:nvPr>
        </p:nvSpPr>
        <p:spPr/>
        <p:txBody>
          <a:bodyPr>
            <a:normAutofit/>
          </a:bodyPr>
          <a:lstStyle/>
          <a:p>
            <a:r>
              <a:rPr lang="en-US" dirty="0" smtClean="0">
                <a:latin typeface="Times New Roman"/>
                <a:cs typeface="Times New Roman"/>
              </a:rPr>
              <a:t>Aggregate </a:t>
            </a:r>
            <a:r>
              <a:rPr lang="en-US" dirty="0">
                <a:latin typeface="Times New Roman"/>
                <a:cs typeface="Times New Roman"/>
              </a:rPr>
              <a:t>– summarize results into overall scores and sub-scores as appropriate</a:t>
            </a:r>
            <a:r>
              <a:rPr lang="en-US" dirty="0" smtClean="0">
                <a:latin typeface="Times New Roman"/>
                <a:cs typeface="Times New Roman"/>
              </a:rPr>
              <a:t>.</a:t>
            </a:r>
          </a:p>
          <a:p>
            <a:endParaRPr lang="en-US" dirty="0">
              <a:latin typeface="Times New Roman"/>
              <a:cs typeface="Times New Roman"/>
            </a:endParaRPr>
          </a:p>
          <a:p>
            <a:r>
              <a:rPr lang="en-US" dirty="0" smtClean="0">
                <a:latin typeface="Times New Roman"/>
                <a:cs typeface="Times New Roman"/>
              </a:rPr>
              <a:t>Use </a:t>
            </a:r>
            <a:r>
              <a:rPr lang="en-US" dirty="0">
                <a:latin typeface="Times New Roman"/>
                <a:cs typeface="Times New Roman"/>
              </a:rPr>
              <a:t>tables and charts with short </a:t>
            </a:r>
            <a:r>
              <a:rPr lang="en-US" dirty="0" smtClean="0">
                <a:latin typeface="Times New Roman"/>
                <a:cs typeface="Times New Roman"/>
              </a:rPr>
              <a:t>explanations—brevity </a:t>
            </a:r>
            <a:r>
              <a:rPr lang="en-US" dirty="0">
                <a:latin typeface="Times New Roman"/>
                <a:cs typeface="Times New Roman"/>
              </a:rPr>
              <a:t>and clarity are </a:t>
            </a:r>
            <a:r>
              <a:rPr lang="en-US" dirty="0" smtClean="0">
                <a:latin typeface="Times New Roman"/>
                <a:cs typeface="Times New Roman"/>
              </a:rPr>
              <a:t>important.</a:t>
            </a:r>
          </a:p>
          <a:p>
            <a:endParaRPr lang="en-US" dirty="0">
              <a:latin typeface="Times New Roman"/>
              <a:cs typeface="Times New Roman"/>
            </a:endParaRPr>
          </a:p>
          <a:p>
            <a:r>
              <a:rPr lang="en-US" dirty="0" smtClean="0">
                <a:latin typeface="Times New Roman"/>
                <a:cs typeface="Times New Roman"/>
              </a:rPr>
              <a:t>Identifying </a:t>
            </a:r>
            <a:r>
              <a:rPr lang="en-US" dirty="0">
                <a:latin typeface="Times New Roman"/>
                <a:cs typeface="Times New Roman"/>
              </a:rPr>
              <a:t>meaningful differences – statistical and </a:t>
            </a:r>
            <a:r>
              <a:rPr lang="en-US" dirty="0" smtClean="0">
                <a:latin typeface="Times New Roman"/>
                <a:cs typeface="Times New Roman"/>
              </a:rPr>
              <a:t>practical.</a:t>
            </a:r>
          </a:p>
          <a:p>
            <a:endParaRPr lang="en-US" dirty="0">
              <a:latin typeface="Times New Roman"/>
              <a:cs typeface="Times New Roman"/>
            </a:endParaRPr>
          </a:p>
          <a:p>
            <a:r>
              <a:rPr lang="en-US" dirty="0" smtClean="0">
                <a:latin typeface="Times New Roman"/>
                <a:cs typeface="Times New Roman"/>
              </a:rPr>
              <a:t>Identify </a:t>
            </a:r>
            <a:r>
              <a:rPr lang="en-US" dirty="0">
                <a:latin typeface="Times New Roman"/>
                <a:cs typeface="Times New Roman"/>
              </a:rPr>
              <a:t>areas of improvement or </a:t>
            </a:r>
            <a:r>
              <a:rPr lang="en-US" dirty="0" smtClean="0">
                <a:latin typeface="Times New Roman"/>
                <a:cs typeface="Times New Roman"/>
              </a:rPr>
              <a:t>refinement</a:t>
            </a:r>
          </a:p>
          <a:p>
            <a:pPr lvl="1"/>
            <a:r>
              <a:rPr lang="en-US" dirty="0" smtClean="0">
                <a:latin typeface="Times New Roman"/>
                <a:cs typeface="Times New Roman"/>
              </a:rPr>
              <a:t>Use this to your advantage.  This is your justification for your own continuing education and/or the need for new equipment for your program.</a:t>
            </a:r>
          </a:p>
        </p:txBody>
      </p:sp>
    </p:spTree>
    <p:extLst>
      <p:ext uri="{BB962C8B-B14F-4D97-AF65-F5344CB8AC3E}">
        <p14:creationId xmlns:p14="http://schemas.microsoft.com/office/powerpoint/2010/main" val="188119748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120698"/>
          </a:xfrm>
        </p:spPr>
        <p:txBody>
          <a:bodyPr/>
          <a:lstStyle/>
          <a:p>
            <a:pPr indent="0" algn="ctr" eaLnBrk="1" hangingPunct="1">
              <a:defRPr/>
            </a:pPr>
            <a:r>
              <a:rPr lang="en-US" dirty="0" smtClean="0">
                <a:latin typeface="Times New Roman"/>
                <a:cs typeface="Times New Roman"/>
              </a:rPr>
              <a:t>Thank you!</a:t>
            </a:r>
          </a:p>
        </p:txBody>
      </p:sp>
      <p:sp>
        <p:nvSpPr>
          <p:cNvPr id="3" name="Content Placeholder 2"/>
          <p:cNvSpPr>
            <a:spLocks noGrp="1"/>
          </p:cNvSpPr>
          <p:nvPr>
            <p:ph idx="1"/>
          </p:nvPr>
        </p:nvSpPr>
        <p:spPr>
          <a:xfrm>
            <a:off x="457200" y="2915824"/>
            <a:ext cx="8229600" cy="3561175"/>
          </a:xfrm>
        </p:spPr>
        <p:txBody>
          <a:bodyPr/>
          <a:lstStyle/>
          <a:p>
            <a:pPr marL="0" indent="0" algn="ctr">
              <a:buNone/>
            </a:pPr>
            <a:r>
              <a:rPr lang="en-US" dirty="0" smtClean="0">
                <a:latin typeface="Times New Roman"/>
                <a:cs typeface="Times New Roman"/>
              </a:rPr>
              <a:t>Diana </a:t>
            </a:r>
            <a:r>
              <a:rPr lang="en-US" dirty="0" err="1" smtClean="0">
                <a:latin typeface="Times New Roman"/>
                <a:cs typeface="Times New Roman"/>
              </a:rPr>
              <a:t>Hurlbut</a:t>
            </a:r>
            <a:r>
              <a:rPr lang="en-US" dirty="0" smtClean="0">
                <a:latin typeface="Times New Roman"/>
                <a:cs typeface="Times New Roman"/>
              </a:rPr>
              <a:t>: </a:t>
            </a:r>
            <a:r>
              <a:rPr lang="en-US" dirty="0" smtClean="0">
                <a:latin typeface="Times New Roman"/>
                <a:cs typeface="Times New Roman"/>
                <a:hlinkClick r:id="rId2"/>
              </a:rPr>
              <a:t>dhurlbut</a:t>
            </a:r>
            <a:r>
              <a:rPr lang="en-US" dirty="0">
                <a:latin typeface="Times New Roman"/>
                <a:cs typeface="Times New Roman"/>
                <a:hlinkClick r:id="rId2"/>
              </a:rPr>
              <a:t>@</a:t>
            </a:r>
            <a:r>
              <a:rPr lang="en-US" dirty="0" smtClean="0">
                <a:latin typeface="Times New Roman"/>
                <a:cs typeface="Times New Roman"/>
                <a:hlinkClick r:id="rId2"/>
              </a:rPr>
              <a:t>ivc.edu</a:t>
            </a:r>
            <a:endParaRPr lang="en-US" dirty="0" smtClean="0">
              <a:latin typeface="Times New Roman"/>
              <a:cs typeface="Times New Roman"/>
            </a:endParaRPr>
          </a:p>
          <a:p>
            <a:pPr marL="0" indent="0" algn="ctr">
              <a:buNone/>
            </a:pPr>
            <a:endParaRPr lang="en-US" dirty="0" smtClean="0">
              <a:latin typeface="Times New Roman"/>
              <a:cs typeface="Times New Roman"/>
            </a:endParaRPr>
          </a:p>
          <a:p>
            <a:pPr marL="0" indent="0" algn="ctr">
              <a:buNone/>
            </a:pPr>
            <a:r>
              <a:rPr lang="en-US" dirty="0" err="1" smtClean="0">
                <a:latin typeface="Times New Roman"/>
                <a:cs typeface="Times New Roman"/>
              </a:rPr>
              <a:t>Ginni</a:t>
            </a:r>
            <a:r>
              <a:rPr lang="en-US" dirty="0" smtClean="0">
                <a:latin typeface="Times New Roman"/>
                <a:cs typeface="Times New Roman"/>
              </a:rPr>
              <a:t> May: </a:t>
            </a:r>
            <a:r>
              <a:rPr lang="en-US" dirty="0" smtClean="0">
                <a:latin typeface="Times New Roman"/>
                <a:cs typeface="Times New Roman"/>
                <a:hlinkClick r:id="rId3"/>
              </a:rPr>
              <a:t>mayv@scc.losrios.edu</a:t>
            </a:r>
            <a:endParaRPr lang="en-US" dirty="0" smtClean="0">
              <a:latin typeface="Times New Roman"/>
              <a:cs typeface="Times New Roman"/>
            </a:endParaRPr>
          </a:p>
          <a:p>
            <a:pPr marL="0" indent="0" algn="ctr">
              <a:buNone/>
            </a:pPr>
            <a:endParaRPr lang="en-US" dirty="0" smtClean="0">
              <a:latin typeface="Times New Roman"/>
              <a:cs typeface="Times New Roman"/>
            </a:endParaRPr>
          </a:p>
          <a:p>
            <a:pPr marL="0" indent="0" algn="ctr">
              <a:buNone/>
            </a:pPr>
            <a:r>
              <a:rPr lang="en-US" dirty="0">
                <a:latin typeface="Times New Roman"/>
                <a:cs typeface="Times New Roman"/>
              </a:rPr>
              <a:t>David Morse: </a:t>
            </a:r>
            <a:r>
              <a:rPr lang="en-US" dirty="0" smtClean="0">
                <a:latin typeface="Times New Roman"/>
                <a:cs typeface="Times New Roman"/>
                <a:hlinkClick r:id="rId4"/>
              </a:rPr>
              <a:t>dmorse</a:t>
            </a:r>
            <a:r>
              <a:rPr lang="en-US" dirty="0">
                <a:latin typeface="Times New Roman"/>
                <a:cs typeface="Times New Roman"/>
                <a:hlinkClick r:id="rId4"/>
              </a:rPr>
              <a:t>@</a:t>
            </a:r>
            <a:r>
              <a:rPr lang="en-US" dirty="0" smtClean="0">
                <a:latin typeface="Times New Roman"/>
                <a:cs typeface="Times New Roman"/>
                <a:hlinkClick r:id="rId4"/>
              </a:rPr>
              <a:t>lbcc.edu</a:t>
            </a:r>
            <a:endParaRPr lang="en-US" dirty="0" smtClean="0">
              <a:latin typeface="Times New Roman"/>
              <a:cs typeface="Times New Roman"/>
            </a:endParaRPr>
          </a:p>
          <a:p>
            <a:pPr marL="0" indent="0" algn="ctr">
              <a:buNone/>
            </a:pPr>
            <a:endParaRPr lang="en-US" dirty="0">
              <a:latin typeface="Times New Roman"/>
              <a:cs typeface="Times New Roman"/>
            </a:endParaRPr>
          </a:p>
        </p:txBody>
      </p:sp>
    </p:spTree>
    <p:extLst>
      <p:ext uri="{BB962C8B-B14F-4D97-AF65-F5344CB8AC3E}">
        <p14:creationId xmlns:p14="http://schemas.microsoft.com/office/powerpoint/2010/main" val="587592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Times New Roman"/>
                <a:cs typeface="Times New Roman"/>
              </a:rPr>
              <a:t>References</a:t>
            </a:r>
            <a:endParaRPr lang="en-US" b="0" dirty="0">
              <a:latin typeface="Times New Roman"/>
              <a:cs typeface="Times New Roman"/>
            </a:endParaRPr>
          </a:p>
        </p:txBody>
      </p:sp>
      <p:sp>
        <p:nvSpPr>
          <p:cNvPr id="3" name="Content Placeholder 2"/>
          <p:cNvSpPr>
            <a:spLocks noGrp="1"/>
          </p:cNvSpPr>
          <p:nvPr>
            <p:ph idx="1"/>
          </p:nvPr>
        </p:nvSpPr>
        <p:spPr>
          <a:xfrm>
            <a:off x="584200" y="1981201"/>
            <a:ext cx="7924800" cy="4064000"/>
          </a:xfrm>
        </p:spPr>
        <p:txBody>
          <a:bodyPr>
            <a:normAutofit fontScale="92500" lnSpcReduction="10000"/>
          </a:bodyPr>
          <a:lstStyle/>
          <a:p>
            <a:r>
              <a:rPr lang="en-US" sz="2800" b="0" i="0" dirty="0" smtClean="0">
                <a:latin typeface="Times New Roman"/>
                <a:cs typeface="Times New Roman"/>
                <a:hlinkClick r:id="rId3"/>
              </a:rPr>
              <a:t>The Course Outline of Record: A Curriculum Reference Guide</a:t>
            </a:r>
            <a:r>
              <a:rPr lang="en-US" sz="2800" b="0" i="0" dirty="0" smtClean="0">
                <a:latin typeface="Times New Roman"/>
                <a:cs typeface="Times New Roman"/>
              </a:rPr>
              <a:t> </a:t>
            </a:r>
            <a:r>
              <a:rPr lang="en-US" sz="2800" dirty="0">
                <a:latin typeface="Times New Roman"/>
                <a:cs typeface="Times New Roman"/>
                <a:hlinkClick r:id="rId4"/>
              </a:rPr>
              <a:t>Revisited </a:t>
            </a:r>
            <a:r>
              <a:rPr lang="en-US" sz="2800" dirty="0" smtClean="0">
                <a:latin typeface="Times New Roman"/>
                <a:cs typeface="Times New Roman"/>
                <a:hlinkClick r:id="rId4"/>
              </a:rPr>
              <a:t>2017</a:t>
            </a:r>
            <a:endParaRPr lang="en-US" sz="2800" b="0" i="0" dirty="0" smtClean="0">
              <a:latin typeface="Times New Roman"/>
              <a:cs typeface="Times New Roman"/>
            </a:endParaRPr>
          </a:p>
          <a:p>
            <a:r>
              <a:rPr lang="en-US" sz="2800" dirty="0" smtClean="0">
                <a:latin typeface="Times New Roman"/>
                <a:cs typeface="Times New Roman"/>
                <a:hlinkClick r:id="rId5"/>
              </a:rPr>
              <a:t>Guiding Principles for SLO Assessment</a:t>
            </a:r>
            <a:r>
              <a:rPr lang="en-US" sz="2800" dirty="0" smtClean="0">
                <a:latin typeface="Times New Roman"/>
                <a:cs typeface="Times New Roman"/>
              </a:rPr>
              <a:t> </a:t>
            </a:r>
            <a:r>
              <a:rPr lang="en-US" sz="2800" b="0" i="0" dirty="0" smtClean="0">
                <a:latin typeface="Times New Roman"/>
                <a:cs typeface="Times New Roman"/>
                <a:hlinkClick r:id="rId6"/>
              </a:rPr>
              <a:t>SLO Terminology Glossary: A Resouce for Local Senates</a:t>
            </a:r>
            <a:endParaRPr lang="en-US" sz="2800" b="0" i="0" dirty="0" smtClean="0">
              <a:latin typeface="Times New Roman"/>
              <a:cs typeface="Times New Roman"/>
            </a:endParaRPr>
          </a:p>
          <a:p>
            <a:r>
              <a:rPr lang="en-US" sz="2800" b="0" i="0" dirty="0" smtClean="0">
                <a:latin typeface="Times New Roman"/>
                <a:cs typeface="Times New Roman"/>
                <a:hlinkClick r:id="rId7"/>
              </a:rPr>
              <a:t>ACCJC Accreditation Standards - June 2014</a:t>
            </a:r>
            <a:endParaRPr lang="en-US" sz="2800" b="0" i="0" dirty="0" smtClean="0">
              <a:latin typeface="Times New Roman"/>
              <a:cs typeface="Times New Roman"/>
            </a:endParaRPr>
          </a:p>
          <a:p>
            <a:r>
              <a:rPr lang="en-US" sz="2800" dirty="0">
                <a:latin typeface="Times New Roman"/>
                <a:cs typeface="Times New Roman"/>
                <a:hlinkClick r:id="rId3"/>
              </a:rPr>
              <a:t>The Course Outline of Record: A Curriculum Reference </a:t>
            </a:r>
            <a:r>
              <a:rPr lang="en-US" sz="2800" dirty="0" smtClean="0">
                <a:latin typeface="Times New Roman"/>
                <a:cs typeface="Times New Roman"/>
                <a:hlinkClick r:id="rId3"/>
              </a:rPr>
              <a:t>Guide</a:t>
            </a:r>
            <a:endParaRPr lang="en-US" sz="2800" b="0" i="0" dirty="0" smtClean="0">
              <a:latin typeface="Times New Roman"/>
              <a:cs typeface="Times New Roman"/>
            </a:endParaRPr>
          </a:p>
          <a:p>
            <a:r>
              <a:rPr lang="en-US" sz="2800" b="0" i="0" dirty="0" smtClean="0">
                <a:latin typeface="Times New Roman"/>
                <a:cs typeface="Times New Roman"/>
                <a:hlinkClick r:id="rId8"/>
              </a:rPr>
              <a:t>National Internet Resources for Higher Education Outcomes Assessment</a:t>
            </a:r>
            <a:endParaRPr lang="en-US" sz="2800" b="0" i="0" dirty="0" smtClean="0">
              <a:latin typeface="Times New Roman"/>
              <a:cs typeface="Times New Roman"/>
            </a:endParaRPr>
          </a:p>
          <a:p>
            <a:endParaRPr lang="en-US" sz="2800" b="0" i="0" dirty="0">
              <a:latin typeface="Times New Roman"/>
              <a:cs typeface="Times New Roman"/>
            </a:endParaRPr>
          </a:p>
        </p:txBody>
      </p:sp>
    </p:spTree>
    <p:extLst>
      <p:ext uri="{BB962C8B-B14F-4D97-AF65-F5344CB8AC3E}">
        <p14:creationId xmlns:p14="http://schemas.microsoft.com/office/powerpoint/2010/main" val="39597991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Definition: Objectives</a:t>
            </a:r>
            <a:endParaRPr lang="en-US" dirty="0">
              <a:latin typeface="Times New Roman"/>
              <a:cs typeface="Times New Roman"/>
            </a:endParaRPr>
          </a:p>
        </p:txBody>
      </p:sp>
      <p:sp>
        <p:nvSpPr>
          <p:cNvPr id="3" name="Content Placeholder 2"/>
          <p:cNvSpPr>
            <a:spLocks noGrp="1"/>
          </p:cNvSpPr>
          <p:nvPr>
            <p:ph idx="1"/>
          </p:nvPr>
        </p:nvSpPr>
        <p:spPr>
          <a:xfrm>
            <a:off x="265838" y="1652530"/>
            <a:ext cx="8420961" cy="5205470"/>
          </a:xfrm>
        </p:spPr>
        <p:txBody>
          <a:bodyPr>
            <a:normAutofit fontScale="92500" lnSpcReduction="10000"/>
          </a:bodyPr>
          <a:lstStyle/>
          <a:p>
            <a:pPr marL="221933" indent="0">
              <a:lnSpc>
                <a:spcPct val="110000"/>
              </a:lnSpc>
              <a:buNone/>
              <a:defRPr/>
            </a:pPr>
            <a:r>
              <a:rPr lang="en-US" dirty="0" smtClean="0">
                <a:latin typeface="Times New Roman"/>
                <a:cs typeface="Times New Roman"/>
              </a:rPr>
              <a:t>The Course Outline of Record: A Curriculum Reference Guide (</a:t>
            </a:r>
            <a:r>
              <a:rPr lang="en-US" b="1" dirty="0" smtClean="0">
                <a:latin typeface="Times New Roman"/>
                <a:cs typeface="Times New Roman"/>
              </a:rPr>
              <a:t>2008</a:t>
            </a:r>
            <a:r>
              <a:rPr lang="en-US" dirty="0" smtClean="0">
                <a:latin typeface="Times New Roman"/>
                <a:cs typeface="Times New Roman"/>
              </a:rPr>
              <a:t>)  </a:t>
            </a:r>
          </a:p>
          <a:p>
            <a:pPr marL="770573" lvl="2" indent="0">
              <a:lnSpc>
                <a:spcPct val="110000"/>
              </a:lnSpc>
              <a:buNone/>
              <a:defRPr/>
            </a:pPr>
            <a:r>
              <a:rPr lang="en-US" b="0" dirty="0" smtClean="0">
                <a:latin typeface="Times New Roman"/>
                <a:cs typeface="Times New Roman"/>
                <a:hlinkClick r:id="rId2"/>
              </a:rPr>
              <a:t>COR </a:t>
            </a:r>
            <a:r>
              <a:rPr lang="en-US" b="0" dirty="0" smtClean="0">
                <a:latin typeface="Times New Roman"/>
                <a:cs typeface="Times New Roman"/>
                <a:hlinkClick r:id="rId2"/>
              </a:rPr>
              <a:t>guide</a:t>
            </a:r>
            <a:r>
              <a:rPr lang="en-US" b="0" dirty="0" smtClean="0">
                <a:latin typeface="Times New Roman"/>
                <a:cs typeface="Times New Roman"/>
              </a:rPr>
              <a:t> (This </a:t>
            </a:r>
            <a:r>
              <a:rPr lang="en-US" dirty="0">
                <a:latin typeface="Times New Roman"/>
                <a:cs typeface="Times New Roman"/>
              </a:rPr>
              <a:t>w</a:t>
            </a:r>
            <a:r>
              <a:rPr lang="en-US" b="0" dirty="0" smtClean="0">
                <a:latin typeface="Times New Roman"/>
                <a:cs typeface="Times New Roman"/>
              </a:rPr>
              <a:t>as been updated in 2017)</a:t>
            </a:r>
            <a:endParaRPr lang="en-US" b="0" dirty="0" smtClean="0">
              <a:latin typeface="Times New Roman"/>
              <a:cs typeface="Times New Roman"/>
            </a:endParaRPr>
          </a:p>
          <a:p>
            <a:pPr marL="770573" lvl="2" indent="0">
              <a:lnSpc>
                <a:spcPct val="110000"/>
              </a:lnSpc>
              <a:buNone/>
              <a:defRPr/>
            </a:pPr>
            <a:endParaRPr lang="en-US" b="0" dirty="0" smtClean="0">
              <a:latin typeface="Times New Roman"/>
              <a:cs typeface="Times New Roman"/>
            </a:endParaRPr>
          </a:p>
          <a:p>
            <a:pPr marL="404813">
              <a:lnSpc>
                <a:spcPct val="110000"/>
              </a:lnSpc>
              <a:defRPr/>
            </a:pPr>
            <a:r>
              <a:rPr lang="en-US" b="0" dirty="0" smtClean="0">
                <a:latin typeface="Times New Roman"/>
                <a:cs typeface="Times New Roman"/>
              </a:rPr>
              <a:t>Stated </a:t>
            </a:r>
            <a:r>
              <a:rPr lang="en-US" b="0" dirty="0">
                <a:latin typeface="Times New Roman"/>
                <a:cs typeface="Times New Roman"/>
              </a:rPr>
              <a:t>in terms of what students will be able to do.</a:t>
            </a:r>
          </a:p>
          <a:p>
            <a:pPr marL="404813">
              <a:lnSpc>
                <a:spcPct val="110000"/>
              </a:lnSpc>
              <a:defRPr/>
            </a:pPr>
            <a:r>
              <a:rPr lang="en-US" b="0" dirty="0">
                <a:latin typeface="Times New Roman"/>
                <a:cs typeface="Times New Roman"/>
              </a:rPr>
              <a:t>Clearly connect to achievement of the course goals.</a:t>
            </a:r>
          </a:p>
          <a:p>
            <a:pPr marL="404813">
              <a:lnSpc>
                <a:spcPct val="110000"/>
              </a:lnSpc>
              <a:defRPr/>
            </a:pPr>
            <a:r>
              <a:rPr lang="en-US" b="0" dirty="0">
                <a:latin typeface="Times New Roman"/>
                <a:cs typeface="Times New Roman"/>
              </a:rPr>
              <a:t>Concise but complete: ten objectives might be too many; one is not enough</a:t>
            </a:r>
            <a:r>
              <a:rPr lang="en-US" b="0" dirty="0" smtClean="0">
                <a:latin typeface="Times New Roman"/>
                <a:cs typeface="Times New Roman"/>
              </a:rPr>
              <a:t>.</a:t>
            </a:r>
          </a:p>
          <a:p>
            <a:pPr marL="404813">
              <a:lnSpc>
                <a:spcPct val="110000"/>
              </a:lnSpc>
              <a:defRPr/>
            </a:pPr>
            <a:r>
              <a:rPr lang="en-US" b="0" dirty="0">
                <a:latin typeface="Times New Roman"/>
                <a:cs typeface="Times New Roman"/>
              </a:rPr>
              <a:t>Use verbs showing active learning</a:t>
            </a:r>
            <a:r>
              <a:rPr lang="en-US" b="0" dirty="0" smtClean="0">
                <a:latin typeface="Times New Roman"/>
                <a:cs typeface="Times New Roman"/>
              </a:rPr>
              <a:t>. </a:t>
            </a:r>
            <a:endParaRPr lang="en-US" dirty="0">
              <a:latin typeface="Times New Roman"/>
              <a:cs typeface="Times New Roman"/>
            </a:endParaRPr>
          </a:p>
          <a:p>
            <a:pPr marL="679133" lvl="1">
              <a:lnSpc>
                <a:spcPct val="110000"/>
              </a:lnSpc>
              <a:defRPr/>
            </a:pPr>
            <a:r>
              <a:rPr lang="en-US" b="0" dirty="0" smtClean="0">
                <a:latin typeface="Times New Roman"/>
                <a:cs typeface="Times New Roman"/>
              </a:rPr>
              <a:t>Bloom’s taxonomy</a:t>
            </a:r>
            <a:endParaRPr lang="en-US" b="0" dirty="0">
              <a:latin typeface="Times New Roman"/>
              <a:cs typeface="Times New Roman"/>
            </a:endParaRPr>
          </a:p>
          <a:p>
            <a:pPr marL="404813">
              <a:lnSpc>
                <a:spcPct val="110000"/>
              </a:lnSpc>
              <a:defRPr/>
            </a:pPr>
            <a:r>
              <a:rPr lang="en-US" b="0" dirty="0">
                <a:latin typeface="Times New Roman"/>
                <a:cs typeface="Times New Roman"/>
                <a:sym typeface="Arial" charset="0"/>
              </a:rPr>
              <a:t>Theory, principles, and concepts must be adequately covered. </a:t>
            </a:r>
          </a:p>
          <a:p>
            <a:pPr marL="404813">
              <a:lnSpc>
                <a:spcPct val="110000"/>
              </a:lnSpc>
              <a:defRPr/>
            </a:pPr>
            <a:r>
              <a:rPr lang="en-US" b="0" dirty="0">
                <a:latin typeface="Times New Roman"/>
                <a:cs typeface="Times New Roman"/>
                <a:sym typeface="Arial" charset="0"/>
              </a:rPr>
              <a:t>Skills and applications are used to reinforce and develop concepts.</a:t>
            </a:r>
          </a:p>
          <a:p>
            <a:pPr marL="404813">
              <a:lnSpc>
                <a:spcPct val="110000"/>
              </a:lnSpc>
              <a:defRPr/>
            </a:pPr>
            <a:r>
              <a:rPr lang="en-US" b="0" dirty="0">
                <a:latin typeface="Times New Roman"/>
                <a:cs typeface="Times New Roman"/>
                <a:sym typeface="Arial" charset="0"/>
              </a:rPr>
              <a:t>Each objective should be broad in </a:t>
            </a:r>
            <a:r>
              <a:rPr lang="en-US" b="0" dirty="0" smtClean="0">
                <a:latin typeface="Times New Roman"/>
                <a:cs typeface="Times New Roman"/>
                <a:sym typeface="Arial" charset="0"/>
              </a:rPr>
              <a:t>scope and </a:t>
            </a:r>
            <a:r>
              <a:rPr lang="en-US" b="0" dirty="0">
                <a:latin typeface="Times New Roman"/>
                <a:cs typeface="Times New Roman"/>
                <a:sym typeface="Arial" charset="0"/>
              </a:rPr>
              <a:t>not too detailed, narrow, or specific</a:t>
            </a:r>
            <a:r>
              <a:rPr lang="en-US" b="0" dirty="0" smtClean="0">
                <a:latin typeface="Times New Roman"/>
                <a:cs typeface="Times New Roman"/>
                <a:sym typeface="Arial" charset="0"/>
              </a:rPr>
              <a:t>.</a:t>
            </a:r>
          </a:p>
        </p:txBody>
      </p:sp>
    </p:spTree>
    <p:extLst>
      <p:ext uri="{BB962C8B-B14F-4D97-AF65-F5344CB8AC3E}">
        <p14:creationId xmlns:p14="http://schemas.microsoft.com/office/powerpoint/2010/main" val="1384548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Definition:</a:t>
            </a:r>
            <a:r>
              <a:rPr lang="en-US" baseline="0" dirty="0" smtClean="0">
                <a:latin typeface="Times New Roman"/>
                <a:cs typeface="Times New Roman"/>
              </a:rPr>
              <a:t> Objectives</a:t>
            </a:r>
            <a:endParaRPr lang="en-US" dirty="0">
              <a:latin typeface="Times New Roman"/>
              <a:cs typeface="Times New Roman"/>
            </a:endParaRPr>
          </a:p>
        </p:txBody>
      </p:sp>
      <p:sp>
        <p:nvSpPr>
          <p:cNvPr id="3" name="Content Placeholder 2"/>
          <p:cNvSpPr>
            <a:spLocks noGrp="1"/>
          </p:cNvSpPr>
          <p:nvPr>
            <p:ph idx="1"/>
          </p:nvPr>
        </p:nvSpPr>
        <p:spPr/>
        <p:txBody>
          <a:bodyPr/>
          <a:lstStyle/>
          <a:p>
            <a:pPr rtl="0" eaLnBrk="1" latinLnBrk="0" hangingPunct="1"/>
            <a:r>
              <a:rPr lang="en-US" sz="2400" b="1" kern="1200" dirty="0" smtClean="0">
                <a:solidFill>
                  <a:schemeClr val="tx1"/>
                </a:solidFill>
                <a:effectLst/>
                <a:latin typeface="Times New Roman"/>
                <a:cs typeface="Times New Roman"/>
              </a:rPr>
              <a:t>The Course Outline of Record: A Curriculum Reference Guide Revisited (2017)  </a:t>
            </a:r>
          </a:p>
          <a:p>
            <a:pPr lvl="1" rtl="0" eaLnBrk="1" latinLnBrk="0" hangingPunct="1"/>
            <a:r>
              <a:rPr lang="en-US" sz="2000" b="1" kern="1200" dirty="0" smtClean="0">
                <a:solidFill>
                  <a:schemeClr val="tx1"/>
                </a:solidFill>
                <a:effectLst/>
                <a:latin typeface="Times New Roman"/>
                <a:cs typeface="Times New Roman"/>
                <a:hlinkClick r:id="rId2"/>
              </a:rPr>
              <a:t>COR Guide revisited</a:t>
            </a:r>
            <a:endParaRPr lang="en-US" dirty="0">
              <a:latin typeface="Times New Roman"/>
              <a:cs typeface="Times New Roman"/>
            </a:endParaRPr>
          </a:p>
          <a:p>
            <a:pPr marL="0" indent="0" rtl="0" eaLnBrk="1" latinLnBrk="0" hangingPunct="1">
              <a:buNone/>
            </a:pPr>
            <a:endParaRPr lang="en-US" dirty="0" smtClean="0">
              <a:effectLst/>
              <a:latin typeface="Times New Roman"/>
              <a:cs typeface="Times New Roman"/>
            </a:endParaRPr>
          </a:p>
          <a:p>
            <a:pPr rtl="0" eaLnBrk="1" latinLnBrk="0" hangingPunct="1"/>
            <a:r>
              <a:rPr lang="en-US" sz="2400" kern="1200" dirty="0" smtClean="0">
                <a:solidFill>
                  <a:schemeClr val="tx1"/>
                </a:solidFill>
                <a:effectLst/>
                <a:latin typeface="Times New Roman"/>
                <a:cs typeface="Times New Roman"/>
              </a:rPr>
              <a:t>Course objectives state the concepts or skills faculty introduce to students in a course or program in order to prepare students to meet a student learning outcome. </a:t>
            </a:r>
            <a:r>
              <a:rPr lang="en-US" sz="2400" b="0" i="1" kern="1200" dirty="0" smtClean="0">
                <a:solidFill>
                  <a:schemeClr val="tx1"/>
                </a:solidFill>
                <a:effectLst/>
                <a:latin typeface="Times New Roman"/>
                <a:cs typeface="Times New Roman"/>
              </a:rPr>
              <a:t> </a:t>
            </a:r>
          </a:p>
          <a:p>
            <a:pPr rtl="0" eaLnBrk="1" latinLnBrk="0" hangingPunct="1"/>
            <a:endParaRPr lang="en-US" dirty="0" smtClean="0">
              <a:effectLst/>
              <a:latin typeface="Times New Roman"/>
              <a:cs typeface="Times New Roman"/>
            </a:endParaRPr>
          </a:p>
          <a:p>
            <a:pPr rtl="0" eaLnBrk="1" latinLnBrk="0" hangingPunct="1"/>
            <a:r>
              <a:rPr lang="en-US" sz="2400" kern="1200" dirty="0" smtClean="0">
                <a:solidFill>
                  <a:schemeClr val="tx1"/>
                </a:solidFill>
                <a:effectLst/>
                <a:latin typeface="Times New Roman"/>
                <a:cs typeface="Times New Roman"/>
              </a:rPr>
              <a:t>Objectives are the means, not the ends. </a:t>
            </a:r>
          </a:p>
        </p:txBody>
      </p:sp>
    </p:spTree>
    <p:extLst>
      <p:ext uri="{BB962C8B-B14F-4D97-AF65-F5344CB8AC3E}">
        <p14:creationId xmlns:p14="http://schemas.microsoft.com/office/powerpoint/2010/main" val="420146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30124"/>
          </a:xfrm>
        </p:spPr>
        <p:txBody>
          <a:bodyPr>
            <a:normAutofit/>
          </a:bodyPr>
          <a:lstStyle/>
          <a:p>
            <a:pPr algn="ctr"/>
            <a:r>
              <a:rPr lang="en-US" dirty="0" smtClean="0">
                <a:latin typeface="Times New Roman"/>
                <a:cs typeface="Times New Roman"/>
              </a:rPr>
              <a:t>Writing New </a:t>
            </a:r>
            <a:r>
              <a:rPr lang="en-US" dirty="0">
                <a:latin typeface="Times New Roman"/>
                <a:cs typeface="Times New Roman"/>
              </a:rPr>
              <a:t>C</a:t>
            </a:r>
            <a:r>
              <a:rPr lang="en-US" dirty="0" smtClean="0">
                <a:latin typeface="Times New Roman"/>
                <a:cs typeface="Times New Roman"/>
              </a:rPr>
              <a:t>urriculum?  </a:t>
            </a:r>
            <a:br>
              <a:rPr lang="en-US" dirty="0" smtClean="0">
                <a:latin typeface="Times New Roman"/>
                <a:cs typeface="Times New Roman"/>
              </a:rPr>
            </a:br>
            <a:r>
              <a:rPr lang="en-US" dirty="0" smtClean="0">
                <a:latin typeface="Times New Roman"/>
                <a:cs typeface="Times New Roman"/>
              </a:rPr>
              <a:t>Start with Objectives, then </a:t>
            </a:r>
            <a:r>
              <a:rPr lang="en-US" dirty="0">
                <a:latin typeface="Times New Roman"/>
                <a:cs typeface="Times New Roman"/>
              </a:rPr>
              <a:t>G</a:t>
            </a:r>
            <a:r>
              <a:rPr lang="en-US" dirty="0" smtClean="0">
                <a:latin typeface="Times New Roman"/>
                <a:cs typeface="Times New Roman"/>
              </a:rPr>
              <a:t>o to SLOs</a:t>
            </a:r>
            <a:endParaRPr lang="en-US" dirty="0">
              <a:latin typeface="Times New Roman"/>
              <a:cs typeface="Times New Roman"/>
            </a:endParaRPr>
          </a:p>
        </p:txBody>
      </p:sp>
      <p:sp>
        <p:nvSpPr>
          <p:cNvPr id="3" name="Content Placeholder 2"/>
          <p:cNvSpPr>
            <a:spLocks noGrp="1"/>
          </p:cNvSpPr>
          <p:nvPr>
            <p:ph idx="1"/>
          </p:nvPr>
        </p:nvSpPr>
        <p:spPr>
          <a:xfrm>
            <a:off x="457200" y="2233914"/>
            <a:ext cx="8229600" cy="4243086"/>
          </a:xfrm>
        </p:spPr>
        <p:txBody>
          <a:bodyPr/>
          <a:lstStyle/>
          <a:p>
            <a:pPr lvl="0"/>
            <a:r>
              <a:rPr lang="en-US" b="0" i="0" dirty="0" smtClean="0">
                <a:latin typeface="Times New Roman"/>
                <a:cs typeface="Times New Roman"/>
              </a:rPr>
              <a:t>Learning Objectives are often a place that a faculty will start to write or work when they are thinking about what they want the</a:t>
            </a:r>
            <a:r>
              <a:rPr lang="en-US" b="0" i="0" baseline="0" dirty="0" smtClean="0">
                <a:latin typeface="Times New Roman"/>
                <a:cs typeface="Times New Roman"/>
              </a:rPr>
              <a:t> student to learn from their course. </a:t>
            </a:r>
          </a:p>
          <a:p>
            <a:pPr marL="221933" indent="0">
              <a:buNone/>
              <a:defRPr/>
            </a:pPr>
            <a:r>
              <a:rPr lang="en-US" b="0" i="0" baseline="0" dirty="0" smtClean="0">
                <a:latin typeface="Times New Roman"/>
                <a:cs typeface="Times New Roman"/>
              </a:rPr>
              <a:t> </a:t>
            </a:r>
            <a:endParaRPr lang="en-US" b="0" i="0" dirty="0" smtClean="0">
              <a:latin typeface="Times New Roman"/>
              <a:cs typeface="Times New Roman"/>
            </a:endParaRPr>
          </a:p>
          <a:p>
            <a:r>
              <a:rPr lang="en-US" dirty="0" smtClean="0">
                <a:latin typeface="Times New Roman"/>
                <a:cs typeface="Times New Roman"/>
              </a:rPr>
              <a:t>Then the faculty can think about what outcomes they would like the student to demonstrate once they have achieved the objectives learned in the course.</a:t>
            </a:r>
            <a:endParaRPr lang="en-US" dirty="0">
              <a:latin typeface="Times New Roman"/>
              <a:cs typeface="Times New Roman"/>
            </a:endParaRPr>
          </a:p>
        </p:txBody>
      </p:sp>
    </p:spTree>
    <p:extLst>
      <p:ext uri="{BB962C8B-B14F-4D97-AF65-F5344CB8AC3E}">
        <p14:creationId xmlns:p14="http://schemas.microsoft.com/office/powerpoint/2010/main" val="41762997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Definition: Student Learning Outcomes</a:t>
            </a:r>
            <a:endParaRPr lang="en-US" dirty="0">
              <a:latin typeface="Times New Roman"/>
              <a:cs typeface="Times New Roman"/>
            </a:endParaRPr>
          </a:p>
        </p:txBody>
      </p:sp>
      <p:sp>
        <p:nvSpPr>
          <p:cNvPr id="3" name="Content Placeholder 2"/>
          <p:cNvSpPr>
            <a:spLocks noGrp="1"/>
          </p:cNvSpPr>
          <p:nvPr>
            <p:ph sz="half" idx="1"/>
          </p:nvPr>
        </p:nvSpPr>
        <p:spPr>
          <a:xfrm>
            <a:off x="457200" y="1673352"/>
            <a:ext cx="4674748" cy="4718304"/>
          </a:xfrm>
        </p:spPr>
        <p:txBody>
          <a:bodyPr>
            <a:normAutofit fontScale="92500" lnSpcReduction="20000"/>
          </a:bodyPr>
          <a:lstStyle/>
          <a:p>
            <a:pPr marL="0" indent="0">
              <a:buNone/>
            </a:pPr>
            <a:r>
              <a:rPr lang="en-US" b="0" dirty="0" smtClean="0">
                <a:latin typeface="Times New Roman"/>
                <a:cs typeface="Times New Roman"/>
              </a:rPr>
              <a:t>“</a:t>
            </a:r>
            <a:r>
              <a:rPr lang="en-US" b="0" dirty="0">
                <a:latin typeface="Times New Roman"/>
                <a:cs typeface="Times New Roman"/>
              </a:rPr>
              <a:t>Student learning outcomes (SLOs) are the specific observable or measurable results that are expected subsequent to a learning experience. These outcomes may involve knowledge (cognitive), skills (behavioral), or attitudes (affective) that provide evidence that learning has occurred as a result of a specified course, program activity, or </a:t>
            </a:r>
            <a:r>
              <a:rPr lang="en-US" b="0" dirty="0" smtClean="0">
                <a:latin typeface="Times New Roman"/>
                <a:cs typeface="Times New Roman"/>
              </a:rPr>
              <a:t>process”</a:t>
            </a:r>
          </a:p>
          <a:p>
            <a:pPr marL="0" indent="0">
              <a:buNone/>
            </a:pPr>
            <a:endParaRPr lang="en-US" dirty="0" smtClean="0">
              <a:latin typeface="Times New Roman"/>
              <a:cs typeface="Times New Roman"/>
            </a:endParaRPr>
          </a:p>
          <a:p>
            <a:pPr marL="0" indent="0">
              <a:buNone/>
            </a:pPr>
            <a:r>
              <a:rPr lang="en-US" dirty="0" err="1" smtClean="0">
                <a:latin typeface="Times New Roman"/>
                <a:cs typeface="Times New Roman"/>
                <a:hlinkClick r:id="rId2"/>
              </a:rPr>
              <a:t>SLO</a:t>
            </a:r>
            <a:r>
              <a:rPr lang="en-US" dirty="0" smtClean="0">
                <a:latin typeface="Times New Roman"/>
                <a:cs typeface="Times New Roman"/>
                <a:hlinkClick r:id="rId2"/>
              </a:rPr>
              <a:t> Terminology Glossary</a:t>
            </a:r>
            <a:endParaRPr lang="en-US" dirty="0">
              <a:latin typeface="Times New Roman"/>
              <a:cs typeface="Times New Roman"/>
            </a:endParaRPr>
          </a:p>
        </p:txBody>
      </p:sp>
      <p:pic>
        <p:nvPicPr>
          <p:cNvPr id="6" name="Picture 5"/>
          <p:cNvPicPr>
            <a:picLocks noChangeAspect="1"/>
          </p:cNvPicPr>
          <p:nvPr/>
        </p:nvPicPr>
        <p:blipFill>
          <a:blip r:embed="rId3"/>
          <a:stretch>
            <a:fillRect/>
          </a:stretch>
        </p:blipFill>
        <p:spPr>
          <a:xfrm>
            <a:off x="5454146" y="2037778"/>
            <a:ext cx="3110878" cy="3928726"/>
          </a:xfrm>
          <a:prstGeom prst="rect">
            <a:avLst/>
          </a:prstGeom>
        </p:spPr>
      </p:pic>
    </p:spTree>
    <p:extLst>
      <p:ext uri="{BB962C8B-B14F-4D97-AF65-F5344CB8AC3E}">
        <p14:creationId xmlns:p14="http://schemas.microsoft.com/office/powerpoint/2010/main" val="30869729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a:cs typeface="Times New Roman"/>
              </a:rPr>
              <a:t>Course Student Learning Outcomes</a:t>
            </a:r>
            <a:endParaRPr lang="en-US" dirty="0">
              <a:latin typeface="Times New Roman"/>
              <a:cs typeface="Times New Roman"/>
            </a:endParaRPr>
          </a:p>
        </p:txBody>
      </p:sp>
      <p:sp>
        <p:nvSpPr>
          <p:cNvPr id="3" name="Content Placeholder 2"/>
          <p:cNvSpPr>
            <a:spLocks noGrp="1"/>
          </p:cNvSpPr>
          <p:nvPr>
            <p:ph idx="1"/>
          </p:nvPr>
        </p:nvSpPr>
        <p:spPr>
          <a:xfrm>
            <a:off x="457200" y="1600199"/>
            <a:ext cx="8229600" cy="5147841"/>
          </a:xfrm>
        </p:spPr>
        <p:txBody>
          <a:bodyPr>
            <a:normAutofit/>
          </a:bodyPr>
          <a:lstStyle/>
          <a:p>
            <a:r>
              <a:rPr lang="en-US" dirty="0" smtClean="0">
                <a:latin typeface="Times New Roman"/>
                <a:cs typeface="Times New Roman"/>
              </a:rPr>
              <a:t>Course </a:t>
            </a:r>
            <a:r>
              <a:rPr lang="en-US" dirty="0">
                <a:latin typeface="Times New Roman"/>
                <a:cs typeface="Times New Roman"/>
              </a:rPr>
              <a:t>SLOs are the intended abilities and knowledge students can demonstrate after successfully completing the course </a:t>
            </a:r>
            <a:r>
              <a:rPr lang="en-US" dirty="0" smtClean="0">
                <a:latin typeface="Times New Roman"/>
                <a:cs typeface="Times New Roman"/>
              </a:rPr>
              <a:t>objectives.</a:t>
            </a:r>
          </a:p>
          <a:p>
            <a:endParaRPr lang="en-US" dirty="0" smtClean="0">
              <a:latin typeface="Times New Roman"/>
              <a:cs typeface="Times New Roman"/>
            </a:endParaRPr>
          </a:p>
          <a:p>
            <a:r>
              <a:rPr lang="en-US" dirty="0" smtClean="0">
                <a:latin typeface="Times New Roman"/>
                <a:cs typeface="Times New Roman"/>
              </a:rPr>
              <a:t>SLOs </a:t>
            </a:r>
            <a:r>
              <a:rPr lang="en-US" dirty="0">
                <a:latin typeface="Times New Roman"/>
                <a:cs typeface="Times New Roman"/>
              </a:rPr>
              <a:t>must be written in measurable or observable terms and as actions that a student will perform in order to display the skills necessary to meet the </a:t>
            </a:r>
            <a:r>
              <a:rPr lang="en-US" dirty="0" err="1">
                <a:latin typeface="Times New Roman"/>
                <a:cs typeface="Times New Roman"/>
              </a:rPr>
              <a:t>SLO</a:t>
            </a:r>
            <a:r>
              <a:rPr lang="en-US" dirty="0" smtClean="0">
                <a:latin typeface="Times New Roman"/>
                <a:cs typeface="Times New Roman"/>
              </a:rPr>
              <a:t>.</a:t>
            </a:r>
          </a:p>
          <a:p>
            <a:endParaRPr lang="en-US" dirty="0" smtClean="0">
              <a:latin typeface="Times New Roman"/>
              <a:cs typeface="Times New Roman"/>
            </a:endParaRPr>
          </a:p>
          <a:p>
            <a:r>
              <a:rPr lang="en-US" b="0" dirty="0" smtClean="0">
                <a:latin typeface="Times New Roman"/>
                <a:cs typeface="Times New Roman"/>
              </a:rPr>
              <a:t>Overarching skills, abilities, knowledge, or attitudes gained as a result of successfully completing course objectives that students can demonstrate beyond the classroom.</a:t>
            </a:r>
          </a:p>
        </p:txBody>
      </p:sp>
    </p:spTree>
    <p:extLst>
      <p:ext uri="{BB962C8B-B14F-4D97-AF65-F5344CB8AC3E}">
        <p14:creationId xmlns:p14="http://schemas.microsoft.com/office/powerpoint/2010/main" val="39401354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469</TotalTime>
  <Words>2918</Words>
  <Application>Microsoft Macintosh PowerPoint</Application>
  <PresentationFormat>On-screen Show (4:3)</PresentationFormat>
  <Paragraphs>296</Paragraphs>
  <Slides>46</Slides>
  <Notes>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Clarity</vt:lpstr>
      <vt:lpstr>Course Objectives to  SLOS/PLOs/GELOs</vt:lpstr>
      <vt:lpstr>Overview</vt:lpstr>
      <vt:lpstr>Acronyms</vt:lpstr>
      <vt:lpstr>I.  Course objectives and slos</vt:lpstr>
      <vt:lpstr>Definition: Objectives</vt:lpstr>
      <vt:lpstr>Definition: Objectives</vt:lpstr>
      <vt:lpstr>Writing New Curriculum?   Start with Objectives, then Go to SLOs</vt:lpstr>
      <vt:lpstr>Definition: Student Learning Outcomes</vt:lpstr>
      <vt:lpstr>Course Student Learning Outcomes</vt:lpstr>
      <vt:lpstr>Course Student Learning Outcomes</vt:lpstr>
      <vt:lpstr>An example…  </vt:lpstr>
      <vt:lpstr>Another example…</vt:lpstr>
      <vt:lpstr>Another way of stating this</vt:lpstr>
      <vt:lpstr>Title 5 and ACCJC Standards</vt:lpstr>
      <vt:lpstr>II.  SLOs, PLOs, and GELOs</vt:lpstr>
      <vt:lpstr>Program Student Learning Outcomes  (PLOs)</vt:lpstr>
      <vt:lpstr>Example: Studio Arts</vt:lpstr>
      <vt:lpstr>Another example: History</vt:lpstr>
      <vt:lpstr>General Education Learning Outcomes (GELOs)</vt:lpstr>
      <vt:lpstr>ACCJC General Education evaluation guidelines, Standard II</vt:lpstr>
      <vt:lpstr>ACCJC General Education Standard</vt:lpstr>
      <vt:lpstr>Institutional Learning Outcomes (ILOs)</vt:lpstr>
      <vt:lpstr>It all ties together:</vt:lpstr>
      <vt:lpstr>ACCJC Standard</vt:lpstr>
      <vt:lpstr>III.  Assessment </vt:lpstr>
      <vt:lpstr>Good Practices for Assessment of SLOs</vt:lpstr>
      <vt:lpstr>The Assessment Cycle </vt:lpstr>
      <vt:lpstr>How to Use Assessment Results</vt:lpstr>
      <vt:lpstr>How Not to Use Assessment Results</vt:lpstr>
      <vt:lpstr>Support for SLO/PLO/GELO Assessment</vt:lpstr>
      <vt:lpstr>IV. Finding Meaning and Value When assessing outcomes</vt:lpstr>
      <vt:lpstr>PowerPoint Presentation</vt:lpstr>
      <vt:lpstr>Grades vs. SLOs</vt:lpstr>
      <vt:lpstr>Whether or not the criterion is met is not as important as what we do with the information we learn from the assessment. </vt:lpstr>
      <vt:lpstr>V. Creating Practical and Meaningful Course level Assessment of Student Learning Outcomes</vt:lpstr>
      <vt:lpstr>Big questions to tie objectives to outcomes</vt:lpstr>
      <vt:lpstr>Eight steps towards practical and meaningful course level assessment of Student Learning</vt:lpstr>
      <vt:lpstr>Of the aforementioned eight steps, one of the most useful is the design and refinement of rubrics.</vt:lpstr>
      <vt:lpstr>What are the different types of Rubrics? </vt:lpstr>
      <vt:lpstr>What are the different types of Rubrics? </vt:lpstr>
      <vt:lpstr>Benchmarks and Standards – Measures of Success</vt:lpstr>
      <vt:lpstr>Benchmarks and Standards – Measures of Success</vt:lpstr>
      <vt:lpstr> Using Your Data to Inform or Reform</vt:lpstr>
      <vt:lpstr> Using Your Data to Inform or Reform</vt:lpstr>
      <vt:lpstr>Thank you!</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87</cp:revision>
  <dcterms:created xsi:type="dcterms:W3CDTF">2015-10-21T19:14:41Z</dcterms:created>
  <dcterms:modified xsi:type="dcterms:W3CDTF">2017-07-15T21:38:04Z</dcterms:modified>
</cp:coreProperties>
</file>