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73" r:id="rId6"/>
    <p:sldId id="287" r:id="rId7"/>
    <p:sldId id="272" r:id="rId8"/>
    <p:sldId id="282" r:id="rId9"/>
    <p:sldId id="284" r:id="rId10"/>
    <p:sldId id="280" r:id="rId11"/>
    <p:sldId id="285" r:id="rId12"/>
    <p:sldId id="279" r:id="rId13"/>
    <p:sldId id="278" r:id="rId14"/>
    <p:sldId id="270" r:id="rId15"/>
    <p:sldId id="286" r:id="rId16"/>
    <p:sldId id="271"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79" d="100"/>
          <a:sy n="79" d="100"/>
        </p:scale>
        <p:origin x="-1048" y="-1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7/7/17</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7/7/17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7/7/17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7/7/17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7/7/17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7/7/17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7/7/17</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7/7/17</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7/7/17</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7/7/17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7/7/17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4">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7/7/17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hyperlink" Target="mailto:mayv@scc.losrios.edu" TargetMode="External"/><Relationship Id="rId4" Type="http://schemas.openxmlformats.org/officeDocument/2006/relationships/hyperlink" Target="mailto:thais.winsome@missioncollege.edu" TargetMode="External"/><Relationship Id="rId1" Type="http://schemas.openxmlformats.org/officeDocument/2006/relationships/slideLayout" Target="../slideLayouts/slideLayout2.xml"/><Relationship Id="rId2" Type="http://schemas.openxmlformats.org/officeDocument/2006/relationships/hyperlink" Target="http://accj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5768"/>
            <a:ext cx="7772400" cy="1989222"/>
          </a:xfrm>
        </p:spPr>
        <p:txBody>
          <a:bodyPr/>
          <a:lstStyle/>
          <a:p>
            <a:r>
              <a:rPr lang="en-US" sz="6000" dirty="0" smtClean="0"/>
              <a:t>GE Bloat and Course Sequencing</a:t>
            </a:r>
            <a:endParaRPr lang="en-US" sz="6000" dirty="0"/>
          </a:p>
        </p:txBody>
      </p:sp>
      <p:sp>
        <p:nvSpPr>
          <p:cNvPr id="3" name="Subtitle 2"/>
          <p:cNvSpPr>
            <a:spLocks noGrp="1"/>
          </p:cNvSpPr>
          <p:nvPr>
            <p:ph type="subTitle" idx="1"/>
          </p:nvPr>
        </p:nvSpPr>
        <p:spPr>
          <a:xfrm>
            <a:off x="1371600" y="4209603"/>
            <a:ext cx="6400800" cy="2249254"/>
          </a:xfrm>
        </p:spPr>
        <p:txBody>
          <a:bodyPr>
            <a:normAutofit/>
          </a:bodyPr>
          <a:lstStyle/>
          <a:p>
            <a:pPr algn="l"/>
            <a:r>
              <a:rPr lang="en-US" dirty="0" err="1" smtClean="0">
                <a:solidFill>
                  <a:schemeClr val="tx1">
                    <a:lumMod val="85000"/>
                    <a:lumOff val="15000"/>
                  </a:schemeClr>
                </a:solidFill>
              </a:rPr>
              <a:t>Ginni</a:t>
            </a:r>
            <a:r>
              <a:rPr lang="en-US" dirty="0" smtClean="0">
                <a:solidFill>
                  <a:schemeClr val="tx1">
                    <a:lumMod val="85000"/>
                    <a:lumOff val="15000"/>
                  </a:schemeClr>
                </a:solidFill>
              </a:rPr>
              <a:t> May, ASCCC Area A Representative</a:t>
            </a:r>
          </a:p>
          <a:p>
            <a:pPr algn="l"/>
            <a:r>
              <a:rPr lang="en-US" dirty="0" smtClean="0">
                <a:solidFill>
                  <a:schemeClr val="tx1">
                    <a:lumMod val="85000"/>
                    <a:lumOff val="15000"/>
                  </a:schemeClr>
                </a:solidFill>
              </a:rPr>
              <a:t>Thaïs Winsome, Mission College</a:t>
            </a:r>
          </a:p>
          <a:p>
            <a:pPr algn="l"/>
            <a:endParaRPr lang="en-US" dirty="0" smtClean="0"/>
          </a:p>
          <a:p>
            <a:pPr algn="l"/>
            <a:endParaRPr lang="en-US" dirty="0"/>
          </a:p>
          <a:p>
            <a:r>
              <a:rPr lang="en-US" sz="1900" dirty="0" smtClean="0">
                <a:solidFill>
                  <a:srgbClr val="FF0000"/>
                </a:solidFill>
              </a:rPr>
              <a:t>Curriculum Institute, Riverside, July 15, 2017</a:t>
            </a:r>
            <a:endParaRPr lang="en-US" sz="1900" dirty="0">
              <a:solidFill>
                <a:srgbClr val="FF0000"/>
              </a:solidFill>
            </a:endParaRPr>
          </a:p>
        </p:txBody>
      </p:sp>
      <p:pic>
        <p:nvPicPr>
          <p:cNvPr id="4" name="Picture 3" descr="ASCCC_Logo"/>
          <p:cNvPicPr/>
          <p:nvPr/>
        </p:nvPicPr>
        <p:blipFill>
          <a:blip r:embed="rId2"/>
          <a:srcRect/>
          <a:stretch>
            <a:fillRect/>
          </a:stretch>
        </p:blipFill>
        <p:spPr bwMode="auto">
          <a:xfrm>
            <a:off x="2423473" y="400050"/>
            <a:ext cx="3624402" cy="786470"/>
          </a:xfrm>
          <a:prstGeom prst="rect">
            <a:avLst/>
          </a:prstGeom>
          <a:noFill/>
          <a:ln w="9525">
            <a:noFill/>
            <a:miter lim="800000"/>
            <a:headEnd/>
            <a:tailEnd/>
          </a:ln>
        </p:spPr>
      </p:pic>
    </p:spTree>
    <p:extLst>
      <p:ext uri="{BB962C8B-B14F-4D97-AF65-F5344CB8AC3E}">
        <p14:creationId xmlns:p14="http://schemas.microsoft.com/office/powerpoint/2010/main" val="4180826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Sequencing</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262626"/>
                </a:solidFill>
                <a:cs typeface="Times New Roman"/>
              </a:rPr>
              <a:t>Requirements </a:t>
            </a:r>
            <a:r>
              <a:rPr lang="mr-IN" dirty="0" smtClean="0">
                <a:solidFill>
                  <a:srgbClr val="262626"/>
                </a:solidFill>
                <a:cs typeface="Times New Roman"/>
              </a:rPr>
              <a:t>–</a:t>
            </a:r>
            <a:r>
              <a:rPr lang="en-US" dirty="0" smtClean="0">
                <a:solidFill>
                  <a:srgbClr val="262626"/>
                </a:solidFill>
                <a:cs typeface="Times New Roman"/>
              </a:rPr>
              <a:t> Accreditation</a:t>
            </a:r>
          </a:p>
          <a:p>
            <a:pPr marL="0" indent="0">
              <a:buNone/>
            </a:pPr>
            <a:endParaRPr lang="en-US" dirty="0">
              <a:solidFill>
                <a:srgbClr val="262626"/>
              </a:solidFill>
              <a:cs typeface="Times New Roman"/>
            </a:endParaRPr>
          </a:p>
          <a:p>
            <a:pPr marL="0" indent="0">
              <a:buNone/>
            </a:pPr>
            <a:r>
              <a:rPr lang="en-US" dirty="0" smtClean="0">
                <a:solidFill>
                  <a:srgbClr val="262626"/>
                </a:solidFill>
                <a:cs typeface="Times New Roman"/>
              </a:rPr>
              <a:t>II.A.5: </a:t>
            </a:r>
            <a:r>
              <a:rPr lang="en-US" dirty="0">
                <a:solidFill>
                  <a:schemeClr val="tx1"/>
                </a:solidFill>
              </a:rPr>
              <a:t>The institution’s degrees and programs follow practices common to American higher education, including appropriate length, breadth, depth, rigor, </a:t>
            </a:r>
            <a:r>
              <a:rPr lang="en-US" b="1" dirty="0">
                <a:solidFill>
                  <a:srgbClr val="FF0000"/>
                </a:solidFill>
              </a:rPr>
              <a:t>course sequencing</a:t>
            </a:r>
            <a:r>
              <a:rPr lang="en-US" dirty="0">
                <a:solidFill>
                  <a:schemeClr val="tx1"/>
                </a:solidFill>
              </a:rPr>
              <a:t>, time to completion, and synthesis of learning. The institution ensures that minimum degree requirements are 60 semester credits or equivalent at the associate level, and 120 credits or equivalent at the baccalaureate level. </a:t>
            </a:r>
          </a:p>
          <a:p>
            <a:pPr marL="0" indent="0">
              <a:buNone/>
            </a:pPr>
            <a:endParaRPr lang="en-US" dirty="0"/>
          </a:p>
          <a:p>
            <a:pPr marL="0" indent="0">
              <a:buNone/>
            </a:pPr>
            <a:endParaRPr lang="en-US" dirty="0">
              <a:solidFill>
                <a:srgbClr val="262626"/>
              </a:solidFill>
              <a:cs typeface="Times New Roman"/>
            </a:endParaRPr>
          </a:p>
          <a:p>
            <a:endParaRPr lang="en-US" dirty="0">
              <a:solidFill>
                <a:srgbClr val="262626"/>
              </a:solidFill>
            </a:endParaRPr>
          </a:p>
        </p:txBody>
      </p:sp>
    </p:spTree>
    <p:extLst>
      <p:ext uri="{BB962C8B-B14F-4D97-AF65-F5344CB8AC3E}">
        <p14:creationId xmlns:p14="http://schemas.microsoft.com/office/powerpoint/2010/main" val="2229483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Course Sequencing</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chemeClr val="tx1"/>
                </a:solidFill>
                <a:latin typeface="Times New Roman"/>
                <a:cs typeface="Times New Roman"/>
              </a:rPr>
              <a:t>Scheduling </a:t>
            </a:r>
            <a:r>
              <a:rPr lang="mr-IN" dirty="0" smtClean="0">
                <a:solidFill>
                  <a:schemeClr val="tx1"/>
                </a:solidFill>
                <a:latin typeface="Times New Roman"/>
                <a:cs typeface="Times New Roman"/>
              </a:rPr>
              <a:t>–</a:t>
            </a:r>
            <a:r>
              <a:rPr lang="en-US" dirty="0" smtClean="0">
                <a:solidFill>
                  <a:schemeClr val="tx1"/>
                </a:solidFill>
                <a:latin typeface="Times New Roman"/>
                <a:cs typeface="Times New Roman"/>
              </a:rPr>
              <a:t> Accreditation</a:t>
            </a:r>
            <a:endParaRPr lang="en-US" dirty="0">
              <a:solidFill>
                <a:schemeClr val="tx1"/>
              </a:solidFill>
              <a:latin typeface="Times New Roman"/>
              <a:cs typeface="Times New Roman"/>
            </a:endParaRPr>
          </a:p>
          <a:p>
            <a:pPr marL="0" indent="0">
              <a:buNone/>
            </a:pPr>
            <a:r>
              <a:rPr lang="en-US" dirty="0" smtClean="0">
                <a:solidFill>
                  <a:schemeClr val="tx1"/>
                </a:solidFill>
                <a:latin typeface="Times New Roman"/>
                <a:cs typeface="Times New Roman"/>
              </a:rPr>
              <a:t>II.A.6: </a:t>
            </a:r>
            <a:r>
              <a:rPr lang="en-US" dirty="0">
                <a:solidFill>
                  <a:schemeClr val="tx1"/>
                </a:solidFill>
              </a:rPr>
              <a:t>The institution schedules courses in a manner that allows students to complete certificate and degree programs within a period of time consistent with established expectations in higher education. </a:t>
            </a:r>
          </a:p>
          <a:p>
            <a:pPr marL="0" indent="0">
              <a:buNone/>
            </a:pPr>
            <a:endParaRPr lang="en-US" dirty="0">
              <a:solidFill>
                <a:schemeClr val="tx1"/>
              </a:solidFill>
              <a:latin typeface="Times New Roman"/>
              <a:cs typeface="Times New Roman"/>
            </a:endParaRPr>
          </a:p>
          <a:p>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8485" y="3530289"/>
            <a:ext cx="3336424" cy="3056165"/>
          </a:xfrm>
          <a:prstGeom prst="rect">
            <a:avLst/>
          </a:prstGeom>
        </p:spPr>
      </p:pic>
    </p:spTree>
    <p:extLst>
      <p:ext uri="{BB962C8B-B14F-4D97-AF65-F5344CB8AC3E}">
        <p14:creationId xmlns:p14="http://schemas.microsoft.com/office/powerpoint/2010/main" val="260525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3209"/>
            <a:ext cx="8229600" cy="978568"/>
          </a:xfrm>
        </p:spPr>
        <p:txBody>
          <a:bodyPr/>
          <a:lstStyle/>
          <a:p>
            <a:r>
              <a:rPr lang="en-US" dirty="0" smtClean="0"/>
              <a:t>Course Sequencing</a:t>
            </a:r>
            <a:endParaRPr lang="en-US" dirty="0"/>
          </a:p>
        </p:txBody>
      </p:sp>
      <p:sp>
        <p:nvSpPr>
          <p:cNvPr id="3" name="Content Placeholder 2"/>
          <p:cNvSpPr>
            <a:spLocks noGrp="1"/>
          </p:cNvSpPr>
          <p:nvPr>
            <p:ph idx="1"/>
          </p:nvPr>
        </p:nvSpPr>
        <p:spPr>
          <a:xfrm>
            <a:off x="457200" y="1623576"/>
            <a:ext cx="8229600" cy="4045387"/>
          </a:xfrm>
        </p:spPr>
        <p:txBody>
          <a:bodyPr>
            <a:normAutofit/>
          </a:bodyPr>
          <a:lstStyle/>
          <a:p>
            <a:r>
              <a:rPr lang="en-US" b="1" dirty="0" smtClean="0">
                <a:solidFill>
                  <a:srgbClr val="262626"/>
                </a:solidFill>
                <a:cs typeface="Times New Roman"/>
              </a:rPr>
              <a:t>Essential </a:t>
            </a:r>
            <a:r>
              <a:rPr lang="en-US" b="1" dirty="0">
                <a:solidFill>
                  <a:srgbClr val="262626"/>
                </a:solidFill>
                <a:cs typeface="Times New Roman"/>
              </a:rPr>
              <a:t>q</a:t>
            </a:r>
            <a:r>
              <a:rPr lang="en-US" b="1" dirty="0" smtClean="0">
                <a:solidFill>
                  <a:srgbClr val="262626"/>
                </a:solidFill>
                <a:cs typeface="Times New Roman"/>
              </a:rPr>
              <a:t>uestions regarding Scheduling</a:t>
            </a:r>
            <a:r>
              <a:rPr lang="mr-IN" b="1" dirty="0" smtClean="0">
                <a:solidFill>
                  <a:srgbClr val="262626"/>
                </a:solidFill>
                <a:cs typeface="Times New Roman"/>
              </a:rPr>
              <a:t>…</a:t>
            </a:r>
            <a:endParaRPr lang="en-US" b="1" dirty="0" smtClean="0">
              <a:solidFill>
                <a:srgbClr val="262626"/>
              </a:solidFill>
              <a:cs typeface="Times New Roman"/>
            </a:endParaRPr>
          </a:p>
          <a:p>
            <a:pPr lvl="1"/>
            <a:r>
              <a:rPr lang="en-US" sz="2400" dirty="0" smtClean="0">
                <a:solidFill>
                  <a:srgbClr val="262626"/>
                </a:solidFill>
                <a:cs typeface="Times New Roman"/>
              </a:rPr>
              <a:t>Can a student easily complete GE requirements within a reasonable period of time, while completing major requirements as well?</a:t>
            </a:r>
          </a:p>
          <a:p>
            <a:pPr lvl="1"/>
            <a:r>
              <a:rPr lang="en-US" sz="2400" dirty="0" smtClean="0">
                <a:solidFill>
                  <a:srgbClr val="262626"/>
                </a:solidFill>
                <a:cs typeface="Times New Roman"/>
              </a:rPr>
              <a:t>Does the scheduling of a significant number of GE courses in one area overlap with those in another?</a:t>
            </a:r>
          </a:p>
          <a:p>
            <a:pPr lvl="1"/>
            <a:r>
              <a:rPr lang="en-US" sz="2400" dirty="0" smtClean="0">
                <a:solidFill>
                  <a:srgbClr val="262626"/>
                </a:solidFill>
                <a:cs typeface="Times New Roman"/>
              </a:rPr>
              <a:t>For a given program of study or group of programs, do the GE offerings coordinate with one another or are they scheduled independently of one another?</a:t>
            </a:r>
            <a:endParaRPr lang="en-US" sz="2400" dirty="0">
              <a:solidFill>
                <a:srgbClr val="262626"/>
              </a:solidFill>
              <a:cs typeface="Times New Roman"/>
            </a:endParaRPr>
          </a:p>
          <a:p>
            <a:endParaRPr lang="en-US" dirty="0">
              <a:solidFill>
                <a:srgbClr val="262626"/>
              </a:solidFill>
            </a:endParaRPr>
          </a:p>
        </p:txBody>
      </p:sp>
    </p:spTree>
    <p:extLst>
      <p:ext uri="{BB962C8B-B14F-4D97-AF65-F5344CB8AC3E}">
        <p14:creationId xmlns:p14="http://schemas.microsoft.com/office/powerpoint/2010/main" val="111084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125"/>
            <a:ext cx="8229600" cy="1150100"/>
          </a:xfrm>
        </p:spPr>
        <p:txBody>
          <a:bodyPr/>
          <a:lstStyle/>
          <a:p>
            <a:pPr>
              <a:lnSpc>
                <a:spcPct val="100000"/>
              </a:lnSpc>
            </a:pPr>
            <a:r>
              <a:rPr lang="en-US" dirty="0" smtClean="0"/>
              <a:t>Course Sequencing</a:t>
            </a:r>
            <a:endParaRPr lang="en-US" dirty="0"/>
          </a:p>
        </p:txBody>
      </p:sp>
      <p:sp>
        <p:nvSpPr>
          <p:cNvPr id="3" name="Content Placeholder 2"/>
          <p:cNvSpPr>
            <a:spLocks noGrp="1"/>
          </p:cNvSpPr>
          <p:nvPr>
            <p:ph idx="1"/>
          </p:nvPr>
        </p:nvSpPr>
        <p:spPr>
          <a:xfrm>
            <a:off x="457200" y="1768251"/>
            <a:ext cx="8229600" cy="4357912"/>
          </a:xfrm>
        </p:spPr>
        <p:txBody>
          <a:bodyPr/>
          <a:lstStyle/>
          <a:p>
            <a:r>
              <a:rPr lang="en-US" dirty="0" smtClean="0">
                <a:solidFill>
                  <a:srgbClr val="262626"/>
                </a:solidFill>
                <a:cs typeface="Times New Roman"/>
              </a:rPr>
              <a:t>More questions regarding Scheduling</a:t>
            </a:r>
            <a:r>
              <a:rPr lang="mr-IN" dirty="0" smtClean="0">
                <a:solidFill>
                  <a:srgbClr val="262626"/>
                </a:solidFill>
                <a:cs typeface="Times New Roman"/>
              </a:rPr>
              <a:t>…</a:t>
            </a:r>
            <a:endParaRPr lang="en-US" dirty="0" smtClean="0">
              <a:solidFill>
                <a:srgbClr val="262626"/>
              </a:solidFill>
              <a:cs typeface="Times New Roman"/>
            </a:endParaRPr>
          </a:p>
          <a:p>
            <a:pPr marL="0" indent="0">
              <a:buNone/>
            </a:pPr>
            <a:endParaRPr lang="en-US" sz="2000" dirty="0" smtClean="0">
              <a:solidFill>
                <a:srgbClr val="262626"/>
              </a:solidFill>
              <a:cs typeface="Times New Roman"/>
            </a:endParaRPr>
          </a:p>
          <a:p>
            <a:pPr lvl="1"/>
            <a:r>
              <a:rPr lang="en-US" sz="2400" dirty="0" smtClean="0">
                <a:solidFill>
                  <a:srgbClr val="262626"/>
                </a:solidFill>
                <a:cs typeface="Times New Roman"/>
              </a:rPr>
              <a:t>Purview – who owns it?</a:t>
            </a:r>
          </a:p>
          <a:p>
            <a:pPr marL="0" indent="0">
              <a:buNone/>
            </a:pPr>
            <a:endParaRPr lang="en-US" dirty="0" smtClean="0">
              <a:solidFill>
                <a:srgbClr val="262626"/>
              </a:solidFill>
              <a:cs typeface="Times New Roman"/>
            </a:endParaRPr>
          </a:p>
          <a:p>
            <a:pPr lvl="1"/>
            <a:r>
              <a:rPr lang="en-US" sz="2400" dirty="0" smtClean="0">
                <a:solidFill>
                  <a:srgbClr val="262626"/>
                </a:solidFill>
                <a:cs typeface="Times New Roman"/>
              </a:rPr>
              <a:t>How are course schedules generated? Who oversees the process?</a:t>
            </a:r>
          </a:p>
          <a:p>
            <a:pPr marL="0" indent="0">
              <a:buNone/>
            </a:pPr>
            <a:endParaRPr lang="en-US" dirty="0" smtClean="0">
              <a:solidFill>
                <a:srgbClr val="262626"/>
              </a:solidFill>
              <a:cs typeface="Times New Roman"/>
            </a:endParaRPr>
          </a:p>
          <a:p>
            <a:pPr lvl="1"/>
            <a:r>
              <a:rPr lang="en-US" sz="2400" dirty="0" smtClean="0">
                <a:solidFill>
                  <a:srgbClr val="262626"/>
                </a:solidFill>
                <a:cs typeface="Times New Roman"/>
              </a:rPr>
              <a:t>How are conflicts resolved?</a:t>
            </a:r>
            <a:endParaRPr lang="en-US" sz="2400" dirty="0">
              <a:solidFill>
                <a:srgbClr val="262626"/>
              </a:solidFill>
              <a:cs typeface="Times New Roman"/>
            </a:endParaRPr>
          </a:p>
          <a:p>
            <a:endParaRPr lang="en-US" dirty="0">
              <a:solidFill>
                <a:srgbClr val="262626"/>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3915" y="4509837"/>
            <a:ext cx="2743200" cy="2057400"/>
          </a:xfrm>
          <a:prstGeom prst="rect">
            <a:avLst/>
          </a:prstGeom>
        </p:spPr>
      </p:pic>
    </p:spTree>
    <p:extLst>
      <p:ext uri="{BB962C8B-B14F-4D97-AF65-F5344CB8AC3E}">
        <p14:creationId xmlns:p14="http://schemas.microsoft.com/office/powerpoint/2010/main" val="3655061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Pathways</a:t>
            </a:r>
            <a:endParaRPr lang="en-US" dirty="0"/>
          </a:p>
        </p:txBody>
      </p:sp>
      <p:sp>
        <p:nvSpPr>
          <p:cNvPr id="3" name="Content Placeholder 2"/>
          <p:cNvSpPr>
            <a:spLocks noGrp="1"/>
          </p:cNvSpPr>
          <p:nvPr>
            <p:ph idx="1"/>
          </p:nvPr>
        </p:nvSpPr>
        <p:spPr>
          <a:xfrm>
            <a:off x="537410" y="1793170"/>
            <a:ext cx="8229600" cy="3939962"/>
          </a:xfrm>
        </p:spPr>
        <p:txBody>
          <a:bodyPr>
            <a:noAutofit/>
          </a:bodyPr>
          <a:lstStyle/>
          <a:p>
            <a:r>
              <a:rPr lang="en-US" dirty="0" smtClean="0">
                <a:solidFill>
                  <a:srgbClr val="262626"/>
                </a:solidFill>
              </a:rPr>
              <a:t>Currently in a pilot project with 20 California Community Colleges; more to follow</a:t>
            </a:r>
          </a:p>
          <a:p>
            <a:pPr lvl="1"/>
            <a:r>
              <a:rPr lang="en-US" sz="2400" dirty="0" smtClean="0">
                <a:solidFill>
                  <a:srgbClr val="262626"/>
                </a:solidFill>
              </a:rPr>
              <a:t>Goal: improve student graduation rates by reducing time to graduation</a:t>
            </a:r>
          </a:p>
          <a:p>
            <a:pPr lvl="1"/>
            <a:r>
              <a:rPr lang="en-US" sz="2400" dirty="0" smtClean="0">
                <a:solidFill>
                  <a:srgbClr val="262626"/>
                </a:solidFill>
              </a:rPr>
              <a:t>Will require significant realignment of college curriculum</a:t>
            </a:r>
          </a:p>
          <a:p>
            <a:pPr lvl="1"/>
            <a:endParaRPr lang="en-US" sz="2400" dirty="0" smtClean="0">
              <a:solidFill>
                <a:srgbClr val="262626"/>
              </a:solidFill>
            </a:endParaRPr>
          </a:p>
          <a:p>
            <a:r>
              <a:rPr lang="en-US" dirty="0" smtClean="0">
                <a:solidFill>
                  <a:srgbClr val="262626"/>
                </a:solidFill>
              </a:rPr>
              <a:t>What are the implications?</a:t>
            </a:r>
          </a:p>
          <a:p>
            <a:pPr lvl="1"/>
            <a:r>
              <a:rPr lang="en-US" sz="2400" dirty="0" smtClean="0">
                <a:solidFill>
                  <a:srgbClr val="262626"/>
                </a:solidFill>
              </a:rPr>
              <a:t>Will GE offerings be reduced?</a:t>
            </a:r>
          </a:p>
          <a:p>
            <a:pPr lvl="1"/>
            <a:r>
              <a:rPr lang="en-US" sz="2400" dirty="0" smtClean="0">
                <a:solidFill>
                  <a:srgbClr val="262626"/>
                </a:solidFill>
              </a:rPr>
              <a:t>Will student choice be limited?</a:t>
            </a:r>
          </a:p>
          <a:p>
            <a:pPr lvl="1"/>
            <a:endParaRPr lang="en-US" sz="2400" dirty="0">
              <a:solidFill>
                <a:srgbClr val="262626"/>
              </a:solidFill>
            </a:endParaRPr>
          </a:p>
        </p:txBody>
      </p:sp>
    </p:spTree>
    <p:extLst>
      <p:ext uri="{BB962C8B-B14F-4D97-AF65-F5344CB8AC3E}">
        <p14:creationId xmlns:p14="http://schemas.microsoft.com/office/powerpoint/2010/main" val="4034473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992012" y="1704474"/>
            <a:ext cx="5288314" cy="4525963"/>
          </a:xfrm>
        </p:spPr>
      </p:pic>
    </p:spTree>
    <p:extLst>
      <p:ext uri="{BB962C8B-B14F-4D97-AF65-F5344CB8AC3E}">
        <p14:creationId xmlns:p14="http://schemas.microsoft.com/office/powerpoint/2010/main" val="1555666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solidFill>
                  <a:srgbClr val="262626"/>
                </a:solidFill>
              </a:rPr>
              <a:t>Accrediting Commission for Community and </a:t>
            </a:r>
            <a:r>
              <a:rPr lang="en-US" dirty="0">
                <a:solidFill>
                  <a:srgbClr val="262626"/>
                </a:solidFill>
              </a:rPr>
              <a:t>Junior Colleges (ACCJC): </a:t>
            </a:r>
            <a:r>
              <a:rPr lang="en-US" dirty="0">
                <a:solidFill>
                  <a:srgbClr val="262626"/>
                </a:solidFill>
                <a:hlinkClick r:id="rId2"/>
              </a:rPr>
              <a:t>http://</a:t>
            </a:r>
            <a:r>
              <a:rPr lang="en-US" dirty="0" smtClean="0">
                <a:solidFill>
                  <a:srgbClr val="262626"/>
                </a:solidFill>
                <a:hlinkClick r:id="rId2"/>
              </a:rPr>
              <a:t>accjc.org</a:t>
            </a:r>
            <a:endParaRPr lang="en-US" dirty="0" smtClean="0">
              <a:solidFill>
                <a:srgbClr val="262626"/>
              </a:solidFill>
            </a:endParaRPr>
          </a:p>
          <a:p>
            <a:r>
              <a:rPr lang="en-US" dirty="0" err="1" smtClean="0">
                <a:solidFill>
                  <a:srgbClr val="262626"/>
                </a:solidFill>
              </a:rPr>
              <a:t>Ginni</a:t>
            </a:r>
            <a:r>
              <a:rPr lang="en-US" dirty="0" smtClean="0">
                <a:solidFill>
                  <a:srgbClr val="262626"/>
                </a:solidFill>
              </a:rPr>
              <a:t> May, ASCCC Accreditation Chair, Area A Representative: </a:t>
            </a:r>
            <a:r>
              <a:rPr lang="en-US" dirty="0" smtClean="0">
                <a:solidFill>
                  <a:srgbClr val="262626"/>
                </a:solidFill>
                <a:hlinkClick r:id="rId3"/>
              </a:rPr>
              <a:t>mayv@scc.losrios.edu</a:t>
            </a:r>
            <a:endParaRPr lang="en-US" dirty="0" smtClean="0">
              <a:solidFill>
                <a:srgbClr val="262626"/>
              </a:solidFill>
            </a:endParaRPr>
          </a:p>
          <a:p>
            <a:r>
              <a:rPr lang="en-US" dirty="0" smtClean="0">
                <a:solidFill>
                  <a:srgbClr val="262626"/>
                </a:solidFill>
              </a:rPr>
              <a:t>Thais Winsome, Mission College: </a:t>
            </a:r>
            <a:r>
              <a:rPr lang="en-US" dirty="0" smtClean="0">
                <a:solidFill>
                  <a:srgbClr val="262626"/>
                </a:solidFill>
                <a:hlinkClick r:id="rId4"/>
              </a:rPr>
              <a:t>thais.winsome@</a:t>
            </a:r>
            <a:r>
              <a:rPr lang="en-US" dirty="0" smtClean="0">
                <a:solidFill>
                  <a:srgbClr val="262626"/>
                </a:solidFill>
                <a:hlinkClick r:id="rId4"/>
              </a:rPr>
              <a:t>missioncollege.edu</a:t>
            </a:r>
            <a:endParaRPr lang="en-US" smtClean="0">
              <a:solidFill>
                <a:srgbClr val="262626"/>
              </a:solidFill>
            </a:endParaRPr>
          </a:p>
          <a:p>
            <a:endParaRPr lang="en-US" dirty="0">
              <a:solidFill>
                <a:srgbClr val="262626"/>
              </a:solidFill>
            </a:endParaRPr>
          </a:p>
          <a:p>
            <a:endParaRPr lang="en-US" dirty="0">
              <a:solidFill>
                <a:srgbClr val="262626"/>
              </a:solidFill>
            </a:endParaRPr>
          </a:p>
        </p:txBody>
      </p:sp>
    </p:spTree>
    <p:extLst>
      <p:ext uri="{BB962C8B-B14F-4D97-AF65-F5344CB8AC3E}">
        <p14:creationId xmlns:p14="http://schemas.microsoft.com/office/powerpoint/2010/main" val="377667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Overview</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dirty="0" smtClean="0">
                <a:solidFill>
                  <a:schemeClr val="tx1"/>
                </a:solidFill>
              </a:rPr>
              <a:t>General Education (GE)</a:t>
            </a:r>
          </a:p>
          <a:p>
            <a:pPr lvl="1"/>
            <a:r>
              <a:rPr lang="en-US" sz="2000" dirty="0" smtClean="0">
                <a:solidFill>
                  <a:schemeClr val="tx1"/>
                </a:solidFill>
              </a:rPr>
              <a:t>Requirements</a:t>
            </a:r>
          </a:p>
          <a:p>
            <a:pPr lvl="1"/>
            <a:r>
              <a:rPr lang="en-US" sz="2000" dirty="0" smtClean="0">
                <a:solidFill>
                  <a:schemeClr val="tx1"/>
                </a:solidFill>
              </a:rPr>
              <a:t>Unit Value Considerations</a:t>
            </a:r>
          </a:p>
          <a:p>
            <a:r>
              <a:rPr lang="en-US" dirty="0">
                <a:solidFill>
                  <a:schemeClr val="tx1"/>
                </a:solidFill>
              </a:rPr>
              <a:t>What is GE Bloat?</a:t>
            </a:r>
          </a:p>
          <a:p>
            <a:pPr lvl="1"/>
            <a:r>
              <a:rPr lang="en-US" sz="2000" dirty="0">
                <a:solidFill>
                  <a:schemeClr val="tx1"/>
                </a:solidFill>
              </a:rPr>
              <a:t>Affects on Transfer Degrees</a:t>
            </a:r>
          </a:p>
          <a:p>
            <a:pPr lvl="1"/>
            <a:r>
              <a:rPr lang="en-US" sz="2000" dirty="0">
                <a:solidFill>
                  <a:schemeClr val="tx1"/>
                </a:solidFill>
              </a:rPr>
              <a:t>Other concerns</a:t>
            </a:r>
            <a:r>
              <a:rPr lang="mr-IN" sz="2000" dirty="0" smtClean="0">
                <a:solidFill>
                  <a:schemeClr val="tx1"/>
                </a:solidFill>
              </a:rPr>
              <a:t>…</a:t>
            </a:r>
            <a:endParaRPr lang="en-US" sz="2000" dirty="0" smtClean="0">
              <a:solidFill>
                <a:schemeClr val="tx1"/>
              </a:solidFill>
            </a:endParaRPr>
          </a:p>
          <a:p>
            <a:r>
              <a:rPr lang="en-US" dirty="0" smtClean="0">
                <a:solidFill>
                  <a:schemeClr val="tx1"/>
                </a:solidFill>
              </a:rPr>
              <a:t>Course Sequencing</a:t>
            </a:r>
          </a:p>
          <a:p>
            <a:pPr lvl="1"/>
            <a:r>
              <a:rPr lang="en-US" sz="2000" dirty="0" smtClean="0">
                <a:solidFill>
                  <a:schemeClr val="tx1"/>
                </a:solidFill>
              </a:rPr>
              <a:t>Requirements</a:t>
            </a:r>
          </a:p>
          <a:p>
            <a:pPr lvl="1"/>
            <a:r>
              <a:rPr lang="en-US" sz="2000" dirty="0" smtClean="0">
                <a:solidFill>
                  <a:schemeClr val="tx1"/>
                </a:solidFill>
              </a:rPr>
              <a:t>Scheduling</a:t>
            </a:r>
          </a:p>
          <a:p>
            <a:r>
              <a:rPr lang="en-US" dirty="0" smtClean="0">
                <a:solidFill>
                  <a:schemeClr val="tx1"/>
                </a:solidFill>
              </a:rPr>
              <a:t>Guided Pathways</a:t>
            </a:r>
            <a:endParaRPr lang="en-US" dirty="0">
              <a:solidFill>
                <a:schemeClr val="tx1"/>
              </a:solidFill>
            </a:endParaRPr>
          </a:p>
          <a:p>
            <a:r>
              <a:rPr lang="en-US" dirty="0" smtClean="0">
                <a:solidFill>
                  <a:schemeClr val="tx1"/>
                </a:solidFill>
              </a:rPr>
              <a:t>Discussion throughout</a:t>
            </a:r>
            <a:r>
              <a:rPr lang="mr-IN" dirty="0" smtClean="0">
                <a:solidFill>
                  <a:schemeClr val="tx1"/>
                </a:solidFill>
              </a:rPr>
              <a:t>…</a:t>
            </a:r>
            <a:endParaRPr lang="en-US" dirty="0">
              <a:solidFill>
                <a:schemeClr val="tx1"/>
              </a:solidFill>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77853" y="2198276"/>
            <a:ext cx="2781300" cy="2799842"/>
          </a:xfrm>
          <a:prstGeom prst="rect">
            <a:avLst/>
          </a:prstGeom>
        </p:spPr>
      </p:pic>
    </p:spTree>
    <p:extLst>
      <p:ext uri="{BB962C8B-B14F-4D97-AF65-F5344CB8AC3E}">
        <p14:creationId xmlns:p14="http://schemas.microsoft.com/office/powerpoint/2010/main" val="426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2926"/>
            <a:ext cx="8229600" cy="705853"/>
          </a:xfrm>
        </p:spPr>
        <p:txBody>
          <a:bodyPr/>
          <a:lstStyle/>
          <a:p>
            <a:pPr>
              <a:lnSpc>
                <a:spcPct val="100000"/>
              </a:lnSpc>
            </a:pPr>
            <a:r>
              <a:rPr lang="en-US" sz="3200" dirty="0" smtClean="0"/>
              <a:t>General Education Requirements </a:t>
            </a:r>
            <a:br>
              <a:rPr lang="en-US" sz="3200" dirty="0" smtClean="0"/>
            </a:br>
            <a:r>
              <a:rPr lang="en-US" sz="3200" dirty="0" smtClean="0"/>
              <a:t>(Title 5)</a:t>
            </a:r>
            <a:endParaRPr lang="en-US" sz="3200" dirty="0"/>
          </a:p>
        </p:txBody>
      </p:sp>
      <p:sp>
        <p:nvSpPr>
          <p:cNvPr id="3" name="Content Placeholder 2"/>
          <p:cNvSpPr>
            <a:spLocks noGrp="1"/>
          </p:cNvSpPr>
          <p:nvPr>
            <p:ph idx="1"/>
          </p:nvPr>
        </p:nvSpPr>
        <p:spPr>
          <a:xfrm>
            <a:off x="457200" y="1077024"/>
            <a:ext cx="8309811" cy="5208303"/>
          </a:xfrm>
        </p:spPr>
        <p:txBody>
          <a:bodyPr>
            <a:noAutofit/>
          </a:bodyPr>
          <a:lstStyle/>
          <a:p>
            <a:pPr marL="0" indent="0">
              <a:buNone/>
            </a:pPr>
            <a:r>
              <a:rPr lang="en-US" b="1" dirty="0" smtClean="0">
                <a:solidFill>
                  <a:schemeClr val="tx1"/>
                </a:solidFill>
                <a:latin typeface="+mn-lt"/>
                <a:cs typeface="Times New Roman"/>
              </a:rPr>
              <a:t>§55063 (b)</a:t>
            </a:r>
          </a:p>
          <a:p>
            <a:pPr marL="0" indent="0">
              <a:buNone/>
            </a:pPr>
            <a:r>
              <a:rPr lang="en-US" sz="2000" dirty="0" smtClean="0">
                <a:solidFill>
                  <a:schemeClr val="tx1"/>
                </a:solidFill>
                <a:latin typeface="+mn-lt"/>
              </a:rPr>
              <a:t>(1) Students receiving an associate degree shall complete a minimum of </a:t>
            </a:r>
            <a:r>
              <a:rPr lang="en-US" sz="2000" b="1" dirty="0" smtClean="0">
                <a:solidFill>
                  <a:schemeClr val="tx1"/>
                </a:solidFill>
                <a:latin typeface="+mn-lt"/>
              </a:rPr>
              <a:t>18 semester or 27 quarter units </a:t>
            </a:r>
            <a:r>
              <a:rPr lang="en-US" sz="2000" dirty="0" smtClean="0">
                <a:solidFill>
                  <a:schemeClr val="tx1"/>
                </a:solidFill>
                <a:latin typeface="+mn-lt"/>
              </a:rPr>
              <a:t>of general education coursework which includes a minimum of three semester or four quarter units in each of the areas specified in paragraphs (A), (B) and (C) and the same minimum in each part of paragraph (D). The remainder of the unit requirement is also to be selected from among these four divisions of learning or as determined by the local option:</a:t>
            </a:r>
            <a:endParaRPr lang="en-US" sz="2000" dirty="0">
              <a:solidFill>
                <a:schemeClr val="tx1"/>
              </a:solidFill>
              <a:latin typeface="+mn-lt"/>
            </a:endParaRPr>
          </a:p>
          <a:p>
            <a:pPr marL="0" indent="0">
              <a:buNone/>
            </a:pPr>
            <a:r>
              <a:rPr lang="en-US" sz="2000" dirty="0">
                <a:solidFill>
                  <a:schemeClr val="tx1"/>
                </a:solidFill>
                <a:latin typeface="+mn-lt"/>
                <a:cs typeface="Times New Roman"/>
              </a:rPr>
              <a:t>(A) Natural Sciences. </a:t>
            </a:r>
            <a:r>
              <a:rPr lang="en-US" sz="2000" dirty="0" smtClean="0">
                <a:solidFill>
                  <a:schemeClr val="tx1"/>
                </a:solidFill>
                <a:latin typeface="+mn-lt"/>
                <a:cs typeface="Times New Roman"/>
              </a:rPr>
              <a:t> </a:t>
            </a:r>
          </a:p>
          <a:p>
            <a:pPr marL="0" indent="0">
              <a:buNone/>
            </a:pPr>
            <a:r>
              <a:rPr lang="en-US" sz="2000" dirty="0" smtClean="0">
                <a:solidFill>
                  <a:schemeClr val="tx1"/>
                </a:solidFill>
                <a:latin typeface="+mn-lt"/>
                <a:cs typeface="Times New Roman"/>
              </a:rPr>
              <a:t>(</a:t>
            </a:r>
            <a:r>
              <a:rPr lang="en-US" sz="2000" dirty="0">
                <a:solidFill>
                  <a:schemeClr val="tx1"/>
                </a:solidFill>
                <a:latin typeface="+mn-lt"/>
                <a:cs typeface="Times New Roman"/>
              </a:rPr>
              <a:t>B) Social and Behavioral Sciences. </a:t>
            </a:r>
            <a:r>
              <a:rPr lang="en-US" sz="2000" dirty="0" smtClean="0">
                <a:solidFill>
                  <a:schemeClr val="tx1"/>
                </a:solidFill>
                <a:latin typeface="+mn-lt"/>
                <a:cs typeface="Times New Roman"/>
              </a:rPr>
              <a:t> </a:t>
            </a:r>
          </a:p>
          <a:p>
            <a:pPr marL="0" indent="0">
              <a:buNone/>
            </a:pPr>
            <a:r>
              <a:rPr lang="en-US" sz="2000" dirty="0" smtClean="0">
                <a:solidFill>
                  <a:schemeClr val="tx1"/>
                </a:solidFill>
                <a:latin typeface="+mn-lt"/>
                <a:cs typeface="Times New Roman"/>
              </a:rPr>
              <a:t>(</a:t>
            </a:r>
            <a:r>
              <a:rPr lang="en-US" sz="2000" dirty="0">
                <a:solidFill>
                  <a:schemeClr val="tx1"/>
                </a:solidFill>
                <a:latin typeface="+mn-lt"/>
                <a:cs typeface="Times New Roman"/>
              </a:rPr>
              <a:t>C) Humanities. </a:t>
            </a:r>
            <a:r>
              <a:rPr lang="en-US" sz="2000" dirty="0" smtClean="0">
                <a:solidFill>
                  <a:schemeClr val="tx1"/>
                </a:solidFill>
                <a:latin typeface="+mn-lt"/>
                <a:cs typeface="Times New Roman"/>
              </a:rPr>
              <a:t> </a:t>
            </a:r>
          </a:p>
          <a:p>
            <a:pPr marL="0" indent="0">
              <a:buNone/>
            </a:pPr>
            <a:r>
              <a:rPr lang="en-US" sz="2000" dirty="0" smtClean="0">
                <a:solidFill>
                  <a:schemeClr val="tx1"/>
                </a:solidFill>
                <a:latin typeface="+mn-lt"/>
              </a:rPr>
              <a:t>(</a:t>
            </a:r>
            <a:r>
              <a:rPr lang="en-US" sz="2000" dirty="0">
                <a:solidFill>
                  <a:schemeClr val="tx1"/>
                </a:solidFill>
                <a:latin typeface="+mn-lt"/>
              </a:rPr>
              <a:t>D) Language and Rationality. </a:t>
            </a:r>
            <a:r>
              <a:rPr lang="en-US" sz="2000" dirty="0" smtClean="0">
                <a:solidFill>
                  <a:schemeClr val="tx1"/>
                </a:solidFill>
                <a:latin typeface="+mn-lt"/>
              </a:rPr>
              <a:t> </a:t>
            </a:r>
          </a:p>
          <a:p>
            <a:pPr marL="0" indent="0">
              <a:buNone/>
            </a:pPr>
            <a:endParaRPr lang="en-US" sz="2000" dirty="0" smtClean="0">
              <a:solidFill>
                <a:schemeClr val="tx1"/>
              </a:solidFill>
              <a:latin typeface="+mn-lt"/>
            </a:endParaRPr>
          </a:p>
          <a:p>
            <a:pPr marL="0" indent="0">
              <a:buNone/>
            </a:pPr>
            <a:r>
              <a:rPr lang="en-US" sz="2000" dirty="0" smtClean="0">
                <a:solidFill>
                  <a:schemeClr val="tx1"/>
                </a:solidFill>
                <a:latin typeface="+mn-lt"/>
              </a:rPr>
              <a:t>(</a:t>
            </a:r>
            <a:r>
              <a:rPr lang="en-US" sz="2000" dirty="0">
                <a:solidFill>
                  <a:schemeClr val="tx1"/>
                </a:solidFill>
                <a:latin typeface="+mn-lt"/>
              </a:rPr>
              <a:t>2) Ethnic Studies will be offered in at least one of the areas required by subdivision (1). </a:t>
            </a:r>
          </a:p>
          <a:p>
            <a:pPr marL="0" indent="0">
              <a:buNone/>
            </a:pPr>
            <a:endParaRPr lang="en-US" sz="2000" dirty="0">
              <a:solidFill>
                <a:schemeClr val="tx1"/>
              </a:solidFill>
              <a:latin typeface="+mn-lt"/>
            </a:endParaRPr>
          </a:p>
        </p:txBody>
      </p:sp>
    </p:spTree>
    <p:extLst>
      <p:ext uri="{BB962C8B-B14F-4D97-AF65-F5344CB8AC3E}">
        <p14:creationId xmlns:p14="http://schemas.microsoft.com/office/powerpoint/2010/main" val="240143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76990" y="144378"/>
            <a:ext cx="8229600" cy="1211179"/>
          </a:xfrm>
        </p:spPr>
        <p:txBody>
          <a:bodyPr/>
          <a:lstStyle/>
          <a:p>
            <a:pPr>
              <a:lnSpc>
                <a:spcPct val="100000"/>
              </a:lnSpc>
            </a:pPr>
            <a:r>
              <a:rPr lang="en-US" sz="3200" dirty="0"/>
              <a:t>General Education Requirements </a:t>
            </a:r>
            <a:r>
              <a:rPr lang="en-US" sz="3200" dirty="0" smtClean="0"/>
              <a:t>(Accreditation)</a:t>
            </a:r>
            <a:endParaRPr lang="en-US" sz="3200" dirty="0"/>
          </a:p>
        </p:txBody>
      </p:sp>
      <p:sp>
        <p:nvSpPr>
          <p:cNvPr id="3" name="Content Placeholder 2"/>
          <p:cNvSpPr>
            <a:spLocks noGrp="1"/>
          </p:cNvSpPr>
          <p:nvPr>
            <p:ph idx="1"/>
          </p:nvPr>
        </p:nvSpPr>
        <p:spPr>
          <a:xfrm>
            <a:off x="457200" y="1391652"/>
            <a:ext cx="8229600" cy="4525963"/>
          </a:xfrm>
        </p:spPr>
        <p:txBody>
          <a:bodyPr>
            <a:normAutofit fontScale="92500" lnSpcReduction="10000"/>
          </a:bodyPr>
          <a:lstStyle/>
          <a:p>
            <a:pPr marL="0" indent="0">
              <a:buNone/>
            </a:pPr>
            <a:endParaRPr lang="en-US" dirty="0">
              <a:solidFill>
                <a:schemeClr val="tx1"/>
              </a:solidFill>
              <a:latin typeface="Times New Roman"/>
              <a:cs typeface="Times New Roman"/>
            </a:endParaRPr>
          </a:p>
          <a:p>
            <a:pPr marL="0" indent="0">
              <a:buNone/>
            </a:pPr>
            <a:r>
              <a:rPr lang="en-US" dirty="0" smtClean="0">
                <a:solidFill>
                  <a:schemeClr val="tx1"/>
                </a:solidFill>
                <a:latin typeface="Times New Roman"/>
                <a:cs typeface="Times New Roman"/>
              </a:rPr>
              <a:t>II.A.12: </a:t>
            </a:r>
            <a:r>
              <a:rPr lang="en-US" dirty="0">
                <a:solidFill>
                  <a:schemeClr val="tx1"/>
                </a:solidFill>
              </a:rPr>
              <a:t>The institution requires of all of its degree programs a component of general education based on a carefully considered philosophy for both associate and baccalaureate degrees that is clearly stated in its catalog. The institution, relying on faculty expertise, determines the appropriateness of each course for inclusion in the general education curriculum, based upon student learning outcomes and competencies appropriate to the degree level. The learning outcomes include a student’s preparation for and acceptance of responsible participation in civil society, skills for lifelong learning and application of learning, and a broad comprehension of the development of knowledge, practice, and interpretive approaches in the arts and humanities, the sciences, mathematics, and social sciences. </a:t>
            </a:r>
          </a:p>
          <a:p>
            <a:pPr marL="0" indent="0">
              <a:buNone/>
            </a:pPr>
            <a:endParaRPr lang="en-US" dirty="0">
              <a:solidFill>
                <a:schemeClr val="tx1"/>
              </a:solidFill>
              <a:latin typeface="Times New Roman"/>
              <a:cs typeface="Times New Roman"/>
            </a:endParaRPr>
          </a:p>
          <a:p>
            <a:endParaRPr lang="en-US" dirty="0">
              <a:solidFill>
                <a:schemeClr val="tx1"/>
              </a:solidFill>
            </a:endParaRPr>
          </a:p>
        </p:txBody>
      </p:sp>
    </p:spTree>
    <p:extLst>
      <p:ext uri="{BB962C8B-B14F-4D97-AF65-F5344CB8AC3E}">
        <p14:creationId xmlns:p14="http://schemas.microsoft.com/office/powerpoint/2010/main" val="1983627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315453"/>
          </a:xfrm>
        </p:spPr>
        <p:txBody>
          <a:bodyPr/>
          <a:lstStyle/>
          <a:p>
            <a:pPr>
              <a:lnSpc>
                <a:spcPct val="100000"/>
              </a:lnSpc>
            </a:pPr>
            <a:r>
              <a:rPr lang="en-US" sz="3200" dirty="0" smtClean="0"/>
              <a:t>General Education: </a:t>
            </a:r>
            <a:br>
              <a:rPr lang="en-US" sz="3200" dirty="0" smtClean="0"/>
            </a:br>
            <a:r>
              <a:rPr lang="en-US" sz="3200" dirty="0" smtClean="0"/>
              <a:t>Unit-Value Considerations</a:t>
            </a:r>
            <a:endParaRPr lang="en-US" sz="3200" dirty="0"/>
          </a:p>
        </p:txBody>
      </p:sp>
      <p:sp>
        <p:nvSpPr>
          <p:cNvPr id="3" name="Content Placeholder 2"/>
          <p:cNvSpPr>
            <a:spLocks noGrp="1"/>
          </p:cNvSpPr>
          <p:nvPr>
            <p:ph idx="1"/>
          </p:nvPr>
        </p:nvSpPr>
        <p:spPr/>
        <p:txBody>
          <a:bodyPr>
            <a:normAutofit/>
          </a:bodyPr>
          <a:lstStyle/>
          <a:p>
            <a:pPr marL="0" lvl="1" indent="0">
              <a:spcBef>
                <a:spcPts val="0"/>
              </a:spcBef>
              <a:buNone/>
            </a:pPr>
            <a:r>
              <a:rPr lang="en-US" sz="2400" dirty="0" smtClean="0">
                <a:solidFill>
                  <a:schemeClr val="tx1"/>
                </a:solidFill>
              </a:rPr>
              <a:t>Title 5 §55002 (a)(2)</a:t>
            </a:r>
          </a:p>
          <a:p>
            <a:pPr marL="0" lvl="1" indent="0">
              <a:spcBef>
                <a:spcPts val="0"/>
              </a:spcBef>
              <a:buNone/>
            </a:pPr>
            <a:endParaRPr lang="en-US" sz="2400" dirty="0" smtClean="0">
              <a:solidFill>
                <a:schemeClr val="tx1"/>
              </a:solidFill>
            </a:endParaRPr>
          </a:p>
          <a:p>
            <a:pPr marL="0" lvl="1" indent="0">
              <a:spcBef>
                <a:spcPts val="0"/>
              </a:spcBef>
              <a:buNone/>
            </a:pPr>
            <a:r>
              <a:rPr lang="en-US" sz="2400" dirty="0" smtClean="0">
                <a:solidFill>
                  <a:schemeClr val="tx1"/>
                </a:solidFill>
              </a:rPr>
              <a:t>(</a:t>
            </a:r>
            <a:r>
              <a:rPr lang="en-US" sz="2400" dirty="0">
                <a:solidFill>
                  <a:schemeClr val="tx1"/>
                </a:solidFill>
              </a:rPr>
              <a:t>B) Units. The course grants units of credit based upon a relationship specified by the governing board between the number of units assigned to the course and the number of lecture and/or laboratory hours or performance criteria specified in the course outline. The course also requires a minimum of three hours of student work per week, including class time for each unit of credit, prorated for short-term, extended term, laboratory and/or activity courses.</a:t>
            </a:r>
          </a:p>
          <a:p>
            <a:pPr marL="0" lvl="1" indent="0">
              <a:spcBef>
                <a:spcPts val="0"/>
              </a:spcBef>
              <a:buNone/>
            </a:pPr>
            <a:endParaRPr lang="en-US" sz="2400" dirty="0">
              <a:solidFill>
                <a:schemeClr val="tx1"/>
              </a:solidFill>
            </a:endParaRPr>
          </a:p>
        </p:txBody>
      </p:sp>
    </p:spTree>
    <p:extLst>
      <p:ext uri="{BB962C8B-B14F-4D97-AF65-F5344CB8AC3E}">
        <p14:creationId xmlns:p14="http://schemas.microsoft.com/office/powerpoint/2010/main" val="6772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315453"/>
          </a:xfrm>
        </p:spPr>
        <p:txBody>
          <a:bodyPr/>
          <a:lstStyle/>
          <a:p>
            <a:pPr>
              <a:lnSpc>
                <a:spcPct val="100000"/>
              </a:lnSpc>
            </a:pPr>
            <a:r>
              <a:rPr lang="en-US" sz="3200" dirty="0" smtClean="0"/>
              <a:t>General Education: </a:t>
            </a:r>
            <a:br>
              <a:rPr lang="en-US" sz="3200" dirty="0" smtClean="0"/>
            </a:br>
            <a:r>
              <a:rPr lang="en-US" sz="3200" dirty="0" smtClean="0"/>
              <a:t>Unit-Value Considerations</a:t>
            </a:r>
            <a:endParaRPr lang="en-US" sz="3200" dirty="0"/>
          </a:p>
        </p:txBody>
      </p:sp>
      <p:sp>
        <p:nvSpPr>
          <p:cNvPr id="3" name="Content Placeholder 2"/>
          <p:cNvSpPr>
            <a:spLocks noGrp="1"/>
          </p:cNvSpPr>
          <p:nvPr>
            <p:ph idx="1"/>
          </p:nvPr>
        </p:nvSpPr>
        <p:spPr/>
        <p:txBody>
          <a:bodyPr>
            <a:normAutofit/>
          </a:bodyPr>
          <a:lstStyle/>
          <a:p>
            <a:r>
              <a:rPr lang="en-US" dirty="0" smtClean="0">
                <a:solidFill>
                  <a:srgbClr val="262626"/>
                </a:solidFill>
                <a:cs typeface="Times New Roman"/>
              </a:rPr>
              <a:t>High-unit courses may include more content and in-class time for practice and review, but this comes at a cost to students</a:t>
            </a:r>
          </a:p>
          <a:p>
            <a:pPr lvl="1">
              <a:spcBef>
                <a:spcPts val="0"/>
              </a:spcBef>
            </a:pPr>
            <a:r>
              <a:rPr lang="en-US" sz="2400" dirty="0" smtClean="0">
                <a:solidFill>
                  <a:srgbClr val="262626"/>
                </a:solidFill>
                <a:cs typeface="Times New Roman"/>
              </a:rPr>
              <a:t>Difficult to complete all requirements</a:t>
            </a:r>
            <a:endParaRPr lang="en-US" sz="2400" dirty="0">
              <a:solidFill>
                <a:srgbClr val="262626"/>
              </a:solidFill>
              <a:cs typeface="Times New Roman"/>
            </a:endParaRPr>
          </a:p>
          <a:p>
            <a:pPr lvl="1">
              <a:spcBef>
                <a:spcPts val="0"/>
              </a:spcBef>
            </a:pPr>
            <a:r>
              <a:rPr lang="en-US" sz="2400" dirty="0" smtClean="0">
                <a:solidFill>
                  <a:srgbClr val="262626"/>
                </a:solidFill>
                <a:cs typeface="Times New Roman"/>
              </a:rPr>
              <a:t>Consume financial aid resources</a:t>
            </a:r>
            <a:endParaRPr lang="en-US" sz="2400" dirty="0">
              <a:solidFill>
                <a:srgbClr val="262626"/>
              </a:solidFill>
              <a:cs typeface="Times New Roman"/>
            </a:endParaRPr>
          </a:p>
          <a:p>
            <a:pPr lvl="1">
              <a:spcBef>
                <a:spcPts val="0"/>
              </a:spcBef>
            </a:pPr>
            <a:r>
              <a:rPr lang="en-US" sz="2400" dirty="0" smtClean="0">
                <a:solidFill>
                  <a:srgbClr val="262626"/>
                </a:solidFill>
                <a:cs typeface="Times New Roman"/>
              </a:rPr>
              <a:t>Make it difficult for students to juggle work, family, school</a:t>
            </a:r>
          </a:p>
          <a:p>
            <a:pPr marL="457200" lvl="1" indent="0">
              <a:spcBef>
                <a:spcPts val="0"/>
              </a:spcBef>
              <a:buNone/>
            </a:pPr>
            <a:endParaRPr lang="en-US" sz="2400" dirty="0" smtClean="0">
              <a:solidFill>
                <a:srgbClr val="262626"/>
              </a:solidFill>
              <a:cs typeface="Times New Roman"/>
            </a:endParaRPr>
          </a:p>
          <a:p>
            <a:pPr>
              <a:spcBef>
                <a:spcPts val="0"/>
              </a:spcBef>
            </a:pPr>
            <a:r>
              <a:rPr lang="en-US" dirty="0" smtClean="0">
                <a:solidFill>
                  <a:srgbClr val="262626"/>
                </a:solidFill>
                <a:cs typeface="Times New Roman"/>
              </a:rPr>
              <a:t>Good data will help in addressing this issue: Review history of courses that have increased units over the years; what was the rationale and has it contributed significantly to success/retention?</a:t>
            </a:r>
            <a:endParaRPr lang="en-US" dirty="0">
              <a:solidFill>
                <a:srgbClr val="262626"/>
              </a:solidFill>
              <a:cs typeface="Times New Roman"/>
            </a:endParaRPr>
          </a:p>
          <a:p>
            <a:pPr lvl="1">
              <a:spcBef>
                <a:spcPts val="0"/>
              </a:spcBef>
            </a:pPr>
            <a:endParaRPr lang="en-US" sz="2400" dirty="0">
              <a:solidFill>
                <a:srgbClr val="262626"/>
              </a:solidFill>
            </a:endParaRPr>
          </a:p>
        </p:txBody>
      </p:sp>
    </p:spTree>
    <p:extLst>
      <p:ext uri="{BB962C8B-B14F-4D97-AF65-F5344CB8AC3E}">
        <p14:creationId xmlns:p14="http://schemas.microsoft.com/office/powerpoint/2010/main" val="256654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1895"/>
          </a:xfrm>
        </p:spPr>
        <p:txBody>
          <a:bodyPr/>
          <a:lstStyle/>
          <a:p>
            <a:r>
              <a:rPr lang="en-US" sz="3200" dirty="0" smtClean="0"/>
              <a:t>GE Bloat</a:t>
            </a:r>
            <a:endParaRPr lang="en-US" sz="3200" dirty="0"/>
          </a:p>
        </p:txBody>
      </p:sp>
      <p:sp>
        <p:nvSpPr>
          <p:cNvPr id="3" name="Content Placeholder 2"/>
          <p:cNvSpPr>
            <a:spLocks noGrp="1"/>
          </p:cNvSpPr>
          <p:nvPr>
            <p:ph idx="1"/>
          </p:nvPr>
        </p:nvSpPr>
        <p:spPr>
          <a:xfrm>
            <a:off x="457200" y="862262"/>
            <a:ext cx="4575015" cy="5712416"/>
          </a:xfrm>
        </p:spPr>
        <p:txBody>
          <a:bodyPr/>
          <a:lstStyle/>
          <a:p>
            <a:pPr marL="0" indent="0">
              <a:buNone/>
            </a:pPr>
            <a:r>
              <a:rPr lang="en-US" dirty="0" smtClean="0">
                <a:solidFill>
                  <a:srgbClr val="000000"/>
                </a:solidFill>
                <a:cs typeface="Times New Roman"/>
              </a:rPr>
              <a:t>What is GE Bloat, anyway???</a:t>
            </a:r>
          </a:p>
          <a:p>
            <a:pPr marL="0" indent="0">
              <a:buNone/>
            </a:pPr>
            <a:endParaRPr lang="en-US" dirty="0" smtClean="0">
              <a:solidFill>
                <a:srgbClr val="000000"/>
              </a:solidFill>
              <a:cs typeface="Times New Roman"/>
            </a:endParaRPr>
          </a:p>
          <a:p>
            <a:r>
              <a:rPr lang="en-US" dirty="0">
                <a:solidFill>
                  <a:srgbClr val="000000"/>
                </a:solidFill>
                <a:cs typeface="Times New Roman"/>
              </a:rPr>
              <a:t>E</a:t>
            </a:r>
            <a:r>
              <a:rPr lang="en-US" dirty="0" smtClean="0">
                <a:solidFill>
                  <a:srgbClr val="000000"/>
                </a:solidFill>
                <a:cs typeface="Times New Roman"/>
              </a:rPr>
              <a:t>ffects on Transfer Degrees</a:t>
            </a:r>
          </a:p>
          <a:p>
            <a:pPr marL="0" indent="0">
              <a:buNone/>
            </a:pPr>
            <a:endParaRPr lang="en-US" dirty="0">
              <a:solidFill>
                <a:srgbClr val="000000"/>
              </a:solidFill>
              <a:cs typeface="Times New Roman"/>
            </a:endParaRPr>
          </a:p>
          <a:p>
            <a:r>
              <a:rPr lang="en-US" dirty="0" smtClean="0">
                <a:solidFill>
                  <a:srgbClr val="000000"/>
                </a:solidFill>
                <a:cs typeface="Times New Roman"/>
              </a:rPr>
              <a:t>Competing Interests</a:t>
            </a:r>
          </a:p>
          <a:p>
            <a:pPr marL="0" indent="0">
              <a:buNone/>
            </a:pPr>
            <a:endParaRPr lang="en-US" dirty="0">
              <a:solidFill>
                <a:srgbClr val="000000"/>
              </a:solidFill>
              <a:cs typeface="Times New Roman"/>
            </a:endParaRPr>
          </a:p>
          <a:p>
            <a:r>
              <a:rPr lang="en-US" dirty="0" smtClean="0">
                <a:solidFill>
                  <a:srgbClr val="000000"/>
                </a:solidFill>
                <a:cs typeface="Times New Roman"/>
              </a:rPr>
              <a:t>Disproportionate effects on certain student populations</a:t>
            </a:r>
          </a:p>
          <a:p>
            <a:pPr marL="0" indent="0">
              <a:buNone/>
            </a:pPr>
            <a:endParaRPr lang="en-US" dirty="0" smtClean="0">
              <a:solidFill>
                <a:srgbClr val="000000"/>
              </a:solidFill>
              <a:cs typeface="Times New Roman"/>
            </a:endParaRPr>
          </a:p>
          <a:p>
            <a:r>
              <a:rPr lang="en-US" dirty="0" smtClean="0">
                <a:solidFill>
                  <a:srgbClr val="000000"/>
                </a:solidFill>
                <a:cs typeface="Times New Roman"/>
              </a:rPr>
              <a:t>Other concerns???</a:t>
            </a:r>
            <a:endParaRPr lang="en-US" dirty="0">
              <a:solidFill>
                <a:srgbClr val="000000"/>
              </a:solidFill>
              <a:cs typeface="Times New Roman"/>
            </a:endParaRPr>
          </a:p>
          <a:p>
            <a:endParaRPr lang="en-US" dirty="0">
              <a:solidFill>
                <a:srgbClr val="000000"/>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18081" y="2337400"/>
            <a:ext cx="3797300" cy="2527300"/>
          </a:xfrm>
          <a:prstGeom prst="rect">
            <a:avLst/>
          </a:prstGeom>
        </p:spPr>
      </p:pic>
    </p:spTree>
    <p:extLst>
      <p:ext uri="{BB962C8B-B14F-4D97-AF65-F5344CB8AC3E}">
        <p14:creationId xmlns:p14="http://schemas.microsoft.com/office/powerpoint/2010/main" val="258489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29916"/>
          </a:xfrm>
        </p:spPr>
        <p:txBody>
          <a:bodyPr/>
          <a:lstStyle/>
          <a:p>
            <a:r>
              <a:rPr lang="en-US" sz="3200" dirty="0" smtClean="0"/>
              <a:t>GE Bloat</a:t>
            </a:r>
            <a:endParaRPr lang="en-US" sz="3200" dirty="0"/>
          </a:p>
        </p:txBody>
      </p:sp>
      <p:sp>
        <p:nvSpPr>
          <p:cNvPr id="3" name="Content Placeholder 2"/>
          <p:cNvSpPr>
            <a:spLocks noGrp="1"/>
          </p:cNvSpPr>
          <p:nvPr>
            <p:ph idx="1"/>
          </p:nvPr>
        </p:nvSpPr>
        <p:spPr>
          <a:xfrm>
            <a:off x="321547" y="1044874"/>
            <a:ext cx="8421401" cy="5256529"/>
          </a:xfrm>
        </p:spPr>
        <p:txBody>
          <a:bodyPr>
            <a:noAutofit/>
          </a:bodyPr>
          <a:lstStyle/>
          <a:p>
            <a:pPr marL="0" indent="0">
              <a:buNone/>
            </a:pPr>
            <a:r>
              <a:rPr lang="en-US" dirty="0" smtClean="0">
                <a:solidFill>
                  <a:schemeClr val="tx1"/>
                </a:solidFill>
                <a:latin typeface="+mn-lt"/>
              </a:rPr>
              <a:t>Tough Questions!</a:t>
            </a:r>
          </a:p>
          <a:p>
            <a:pPr marL="0" indent="0">
              <a:buNone/>
            </a:pPr>
            <a:endParaRPr lang="en-US" sz="2000" dirty="0" smtClean="0">
              <a:solidFill>
                <a:schemeClr val="tx1"/>
              </a:solidFill>
              <a:latin typeface="+mn-lt"/>
            </a:endParaRPr>
          </a:p>
          <a:p>
            <a:r>
              <a:rPr lang="en-US" sz="2000" dirty="0" smtClean="0">
                <a:solidFill>
                  <a:schemeClr val="tx1"/>
                </a:solidFill>
                <a:latin typeface="+mn-lt"/>
              </a:rPr>
              <a:t>Does your college suffer from GE Bloat?</a:t>
            </a:r>
          </a:p>
          <a:p>
            <a:pPr lvl="1"/>
            <a:r>
              <a:rPr lang="en-US" sz="2000" dirty="0" smtClean="0">
                <a:solidFill>
                  <a:schemeClr val="tx1"/>
                </a:solidFill>
                <a:latin typeface="+mn-lt"/>
              </a:rPr>
              <a:t>If yes, which </a:t>
            </a:r>
            <a:r>
              <a:rPr lang="en-US" sz="2000" dirty="0">
                <a:solidFill>
                  <a:schemeClr val="tx1"/>
                </a:solidFill>
                <a:latin typeface="+mn-lt"/>
              </a:rPr>
              <a:t>GE courses contribute to “bloat</a:t>
            </a:r>
            <a:r>
              <a:rPr lang="en-US" sz="2000" dirty="0" smtClean="0">
                <a:solidFill>
                  <a:schemeClr val="tx1"/>
                </a:solidFill>
                <a:latin typeface="+mn-lt"/>
              </a:rPr>
              <a:t>”? </a:t>
            </a:r>
            <a:r>
              <a:rPr lang="en-US" sz="2000" dirty="0">
                <a:solidFill>
                  <a:schemeClr val="tx1"/>
                </a:solidFill>
                <a:latin typeface="+mn-lt"/>
              </a:rPr>
              <a:t>How does a college have this conversation? </a:t>
            </a:r>
            <a:endParaRPr lang="en-US" sz="2000" dirty="0" smtClean="0">
              <a:solidFill>
                <a:schemeClr val="tx1"/>
              </a:solidFill>
              <a:latin typeface="+mn-lt"/>
            </a:endParaRPr>
          </a:p>
          <a:p>
            <a:pPr lvl="1"/>
            <a:r>
              <a:rPr lang="en-US" sz="2000" dirty="0" smtClean="0">
                <a:solidFill>
                  <a:schemeClr val="tx1"/>
                </a:solidFill>
                <a:latin typeface="+mn-lt"/>
              </a:rPr>
              <a:t>To start: Does your college have a GE Program, or just a collection of courses?</a:t>
            </a:r>
          </a:p>
          <a:p>
            <a:pPr lvl="3"/>
            <a:r>
              <a:rPr lang="en-US" sz="2000" dirty="0">
                <a:solidFill>
                  <a:schemeClr val="tx1"/>
                </a:solidFill>
                <a:latin typeface="+mn-lt"/>
                <a:cs typeface="Times New Roman"/>
              </a:rPr>
              <a:t>What </a:t>
            </a:r>
            <a:r>
              <a:rPr lang="en-US" sz="2000" i="1" dirty="0">
                <a:solidFill>
                  <a:schemeClr val="tx1"/>
                </a:solidFill>
                <a:latin typeface="+mn-lt"/>
                <a:cs typeface="Times New Roman"/>
              </a:rPr>
              <a:t>is</a:t>
            </a:r>
            <a:r>
              <a:rPr lang="en-US" sz="2000" dirty="0">
                <a:solidFill>
                  <a:schemeClr val="tx1"/>
                </a:solidFill>
                <a:latin typeface="+mn-lt"/>
                <a:cs typeface="Times New Roman"/>
              </a:rPr>
              <a:t> a GE Program?</a:t>
            </a:r>
          </a:p>
          <a:p>
            <a:pPr lvl="4"/>
            <a:r>
              <a:rPr lang="en-US" sz="2000" dirty="0">
                <a:solidFill>
                  <a:schemeClr val="tx1"/>
                </a:solidFill>
                <a:latin typeface="+mn-lt"/>
                <a:cs typeface="Times New Roman"/>
              </a:rPr>
              <a:t>a coordinated program of courses that is designed to meet the needs of students seeking associate degrees</a:t>
            </a:r>
          </a:p>
          <a:p>
            <a:pPr lvl="4"/>
            <a:r>
              <a:rPr lang="en-US" sz="2000" dirty="0">
                <a:solidFill>
                  <a:schemeClr val="tx1"/>
                </a:solidFill>
                <a:latin typeface="+mn-lt"/>
                <a:cs typeface="Times New Roman"/>
              </a:rPr>
              <a:t>need not be the same for all degree </a:t>
            </a:r>
            <a:r>
              <a:rPr lang="en-US" sz="2000" dirty="0" smtClean="0">
                <a:solidFill>
                  <a:schemeClr val="tx1"/>
                </a:solidFill>
                <a:latin typeface="+mn-lt"/>
                <a:cs typeface="Times New Roman"/>
              </a:rPr>
              <a:t>programs</a:t>
            </a:r>
            <a:endParaRPr lang="en-US" sz="2000" dirty="0" smtClean="0">
              <a:solidFill>
                <a:schemeClr val="tx1"/>
              </a:solidFill>
              <a:latin typeface="+mn-lt"/>
            </a:endParaRPr>
          </a:p>
          <a:p>
            <a:r>
              <a:rPr lang="en-US" sz="2000" dirty="0" smtClean="0">
                <a:solidFill>
                  <a:schemeClr val="tx1"/>
                </a:solidFill>
                <a:latin typeface="+mn-lt"/>
                <a:cs typeface="Times New Roman"/>
              </a:rPr>
              <a:t>Which personnel and/or committee(s) </a:t>
            </a:r>
            <a:r>
              <a:rPr lang="en-US" sz="2000" dirty="0">
                <a:solidFill>
                  <a:schemeClr val="tx1"/>
                </a:solidFill>
                <a:latin typeface="+mn-lt"/>
                <a:cs typeface="Times New Roman"/>
              </a:rPr>
              <a:t>decides whether a course can be included as part of the GE offerings? Does </a:t>
            </a:r>
            <a:r>
              <a:rPr lang="en-US" sz="2000" dirty="0" smtClean="0">
                <a:solidFill>
                  <a:schemeClr val="tx1"/>
                </a:solidFill>
                <a:latin typeface="+mn-lt"/>
                <a:cs typeface="Times New Roman"/>
              </a:rPr>
              <a:t>your </a:t>
            </a:r>
            <a:r>
              <a:rPr lang="en-US" sz="2000" dirty="0">
                <a:solidFill>
                  <a:schemeClr val="tx1"/>
                </a:solidFill>
                <a:latin typeface="+mn-lt"/>
                <a:cs typeface="Times New Roman"/>
              </a:rPr>
              <a:t>current practice contribute to bloat, or </a:t>
            </a:r>
            <a:r>
              <a:rPr lang="en-US" sz="2000" dirty="0" smtClean="0">
                <a:solidFill>
                  <a:schemeClr val="tx1"/>
                </a:solidFill>
                <a:latin typeface="+mn-lt"/>
                <a:cs typeface="Times New Roman"/>
              </a:rPr>
              <a:t>does it yield a well-coordinated </a:t>
            </a:r>
            <a:r>
              <a:rPr lang="en-US" sz="2000" dirty="0">
                <a:solidFill>
                  <a:schemeClr val="tx1"/>
                </a:solidFill>
                <a:latin typeface="+mn-lt"/>
                <a:cs typeface="Times New Roman"/>
              </a:rPr>
              <a:t>and diverse set of offerings?</a:t>
            </a:r>
          </a:p>
          <a:p>
            <a:pPr lvl="2"/>
            <a:endParaRPr lang="en-US" sz="2000" dirty="0" smtClean="0">
              <a:solidFill>
                <a:schemeClr val="tx1"/>
              </a:solidFill>
              <a:latin typeface="+mn-lt"/>
            </a:endParaRPr>
          </a:p>
          <a:p>
            <a:pPr lvl="2"/>
            <a:endParaRPr lang="en-US" sz="2000" dirty="0" smtClean="0">
              <a:solidFill>
                <a:schemeClr val="tx1"/>
              </a:solidFill>
              <a:latin typeface="+mn-lt"/>
            </a:endParaRPr>
          </a:p>
          <a:p>
            <a:pPr lvl="1"/>
            <a:endParaRPr lang="en-US" sz="2000" dirty="0" smtClean="0">
              <a:solidFill>
                <a:schemeClr val="tx1"/>
              </a:solidFill>
              <a:latin typeface="+mn-lt"/>
            </a:endParaRPr>
          </a:p>
          <a:p>
            <a:endParaRPr lang="en-US" sz="2000" dirty="0">
              <a:solidFill>
                <a:schemeClr val="tx1"/>
              </a:solidFill>
              <a:latin typeface="+mn-lt"/>
            </a:endParaRPr>
          </a:p>
        </p:txBody>
      </p:sp>
    </p:spTree>
    <p:extLst>
      <p:ext uri="{BB962C8B-B14F-4D97-AF65-F5344CB8AC3E}">
        <p14:creationId xmlns:p14="http://schemas.microsoft.com/office/powerpoint/2010/main" val="26747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29916"/>
          </a:xfrm>
        </p:spPr>
        <p:txBody>
          <a:bodyPr/>
          <a:lstStyle/>
          <a:p>
            <a:r>
              <a:rPr lang="en-US" sz="3200" dirty="0" smtClean="0"/>
              <a:t>GE Bloat</a:t>
            </a:r>
            <a:endParaRPr lang="en-US" sz="3200" dirty="0"/>
          </a:p>
        </p:txBody>
      </p:sp>
      <p:sp>
        <p:nvSpPr>
          <p:cNvPr id="3" name="Content Placeholder 2"/>
          <p:cNvSpPr>
            <a:spLocks noGrp="1"/>
          </p:cNvSpPr>
          <p:nvPr>
            <p:ph idx="1"/>
          </p:nvPr>
        </p:nvSpPr>
        <p:spPr>
          <a:xfrm>
            <a:off x="513348" y="1559276"/>
            <a:ext cx="8173452" cy="4468852"/>
          </a:xfrm>
        </p:spPr>
        <p:txBody>
          <a:bodyPr>
            <a:normAutofit/>
          </a:bodyPr>
          <a:lstStyle/>
          <a:p>
            <a:r>
              <a:rPr lang="en-US" dirty="0">
                <a:solidFill>
                  <a:schemeClr val="tx1"/>
                </a:solidFill>
                <a:latin typeface="+mn-lt"/>
              </a:rPr>
              <a:t>What strategies could the college employ to ensure that discussions are productive and actions taken are those that are in the best interest of students?</a:t>
            </a:r>
          </a:p>
          <a:p>
            <a:r>
              <a:rPr lang="en-US" dirty="0" smtClean="0">
                <a:solidFill>
                  <a:schemeClr val="tx1"/>
                </a:solidFill>
                <a:latin typeface="+mn-lt"/>
              </a:rPr>
              <a:t>Factors </a:t>
            </a:r>
            <a:r>
              <a:rPr lang="en-US" dirty="0">
                <a:solidFill>
                  <a:schemeClr val="tx1"/>
                </a:solidFill>
                <a:latin typeface="+mn-lt"/>
              </a:rPr>
              <a:t>to </a:t>
            </a:r>
            <a:r>
              <a:rPr lang="en-US" dirty="0" smtClean="0">
                <a:solidFill>
                  <a:schemeClr val="tx1"/>
                </a:solidFill>
                <a:latin typeface="+mn-lt"/>
              </a:rPr>
              <a:t>consider:</a:t>
            </a:r>
            <a:endParaRPr lang="en-US" dirty="0">
              <a:solidFill>
                <a:schemeClr val="tx1"/>
              </a:solidFill>
              <a:latin typeface="+mn-lt"/>
            </a:endParaRPr>
          </a:p>
          <a:p>
            <a:pPr lvl="1"/>
            <a:r>
              <a:rPr lang="en-US" sz="2400" dirty="0">
                <a:solidFill>
                  <a:schemeClr val="tx1"/>
                </a:solidFill>
                <a:latin typeface="+mn-lt"/>
              </a:rPr>
              <a:t>Enrollment vs. Balance of Curriculum</a:t>
            </a:r>
          </a:p>
          <a:p>
            <a:pPr lvl="1"/>
            <a:r>
              <a:rPr lang="en-US" sz="2400" dirty="0">
                <a:solidFill>
                  <a:schemeClr val="tx1"/>
                </a:solidFill>
                <a:latin typeface="+mn-lt"/>
              </a:rPr>
              <a:t>Relevance to major course of study – is this course required of more than one major as well as having GE status?</a:t>
            </a:r>
          </a:p>
          <a:p>
            <a:pPr lvl="1"/>
            <a:r>
              <a:rPr lang="en-US" sz="2400" dirty="0">
                <a:solidFill>
                  <a:schemeClr val="tx1"/>
                </a:solidFill>
                <a:latin typeface="+mn-lt"/>
              </a:rPr>
              <a:t>Relevance to issues of equity and diversity</a:t>
            </a:r>
          </a:p>
          <a:p>
            <a:pPr lvl="2"/>
            <a:endParaRPr lang="en-US" sz="2400" dirty="0" smtClean="0">
              <a:solidFill>
                <a:schemeClr val="tx1"/>
              </a:solidFill>
              <a:latin typeface="+mn-lt"/>
            </a:endParaRPr>
          </a:p>
          <a:p>
            <a:pPr lvl="2"/>
            <a:endParaRPr lang="en-US" sz="2400" dirty="0" smtClean="0">
              <a:solidFill>
                <a:schemeClr val="tx1"/>
              </a:solidFill>
              <a:latin typeface="+mn-lt"/>
            </a:endParaRPr>
          </a:p>
          <a:p>
            <a:pPr lvl="1"/>
            <a:endParaRPr lang="en-US" sz="2400" dirty="0" smtClean="0">
              <a:solidFill>
                <a:schemeClr val="tx1"/>
              </a:solidFill>
              <a:latin typeface="+mn-lt"/>
            </a:endParaRPr>
          </a:p>
          <a:p>
            <a:endParaRPr lang="en-US" dirty="0">
              <a:solidFill>
                <a:schemeClr val="tx1"/>
              </a:solidFill>
              <a:latin typeface="+mn-lt"/>
            </a:endParaRPr>
          </a:p>
        </p:txBody>
      </p:sp>
    </p:spTree>
    <p:extLst>
      <p:ext uri="{BB962C8B-B14F-4D97-AF65-F5344CB8AC3E}">
        <p14:creationId xmlns:p14="http://schemas.microsoft.com/office/powerpoint/2010/main" val="21772267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Template 2017">
  <a:themeElements>
    <a:clrScheme name="Custom 33">
      <a:dk1>
        <a:sysClr val="windowText" lastClr="000000"/>
      </a:dk1>
      <a:lt1>
        <a:sysClr val="window" lastClr="FFFFFF"/>
      </a:lt1>
      <a:dk2>
        <a:srgbClr val="000000"/>
      </a:dk2>
      <a:lt2>
        <a:srgbClr val="FFFFFF"/>
      </a:lt2>
      <a:accent1>
        <a:srgbClr val="AD0101"/>
      </a:accent1>
      <a:accent2>
        <a:srgbClr val="726056"/>
      </a:accent2>
      <a:accent3>
        <a:srgbClr val="AC956E"/>
      </a:accent3>
      <a:accent4>
        <a:srgbClr val="8393B0"/>
      </a:accent4>
      <a:accent5>
        <a:srgbClr val="424E5B"/>
      </a:accent5>
      <a:accent6>
        <a:srgbClr val="730E00"/>
      </a:accent6>
      <a:hlink>
        <a:srgbClr val="D1009E"/>
      </a:hlink>
      <a:folHlink>
        <a:srgbClr val="174FD9"/>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ASCCC Template 2017.thmx</Template>
  <TotalTime>3456</TotalTime>
  <Words>1014</Words>
  <Application>Microsoft Macintosh PowerPoint</Application>
  <PresentationFormat>On-screen Show (4:3)</PresentationFormat>
  <Paragraphs>105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ASCCC Template 2017</vt:lpstr>
      <vt:lpstr>GE Bloat and Course Sequencing</vt:lpstr>
      <vt:lpstr>Overview</vt:lpstr>
      <vt:lpstr>General Education Requirements  (Title 5)</vt:lpstr>
      <vt:lpstr>General Education Requirements (Accreditation)</vt:lpstr>
      <vt:lpstr>General Education:  Unit-Value Considerations</vt:lpstr>
      <vt:lpstr>General Education:  Unit-Value Considerations</vt:lpstr>
      <vt:lpstr>GE Bloat</vt:lpstr>
      <vt:lpstr>GE Bloat</vt:lpstr>
      <vt:lpstr>GE Bloat</vt:lpstr>
      <vt:lpstr>Course Sequencing</vt:lpstr>
      <vt:lpstr>Course Sequencing</vt:lpstr>
      <vt:lpstr>Course Sequencing</vt:lpstr>
      <vt:lpstr>Course Sequencing</vt:lpstr>
      <vt:lpstr>Guided Pathways</vt:lpstr>
      <vt:lpstr>Thank You!!</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and Accreditation</dc:title>
  <dc:creator>Virginia May</dc:creator>
  <cp:lastModifiedBy>Virginia May</cp:lastModifiedBy>
  <cp:revision>96</cp:revision>
  <dcterms:created xsi:type="dcterms:W3CDTF">2017-06-27T19:46:44Z</dcterms:created>
  <dcterms:modified xsi:type="dcterms:W3CDTF">2017-07-07T22:07:56Z</dcterms:modified>
</cp:coreProperties>
</file>