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8"/>
  </p:notesMasterIdLst>
  <p:handoutMasterIdLst>
    <p:handoutMasterId r:id="rId29"/>
  </p:handoutMasterIdLst>
  <p:sldIdLst>
    <p:sldId id="256" r:id="rId2"/>
    <p:sldId id="294" r:id="rId3"/>
    <p:sldId id="334" r:id="rId4"/>
    <p:sldId id="335" r:id="rId5"/>
    <p:sldId id="336" r:id="rId6"/>
    <p:sldId id="337" r:id="rId7"/>
    <p:sldId id="338" r:id="rId8"/>
    <p:sldId id="339" r:id="rId9"/>
    <p:sldId id="340" r:id="rId10"/>
    <p:sldId id="341" r:id="rId11"/>
    <p:sldId id="342" r:id="rId12"/>
    <p:sldId id="343" r:id="rId13"/>
    <p:sldId id="344" r:id="rId14"/>
    <p:sldId id="345" r:id="rId15"/>
    <p:sldId id="346" r:id="rId16"/>
    <p:sldId id="347" r:id="rId17"/>
    <p:sldId id="348" r:id="rId18"/>
    <p:sldId id="349" r:id="rId19"/>
    <p:sldId id="350" r:id="rId20"/>
    <p:sldId id="351" r:id="rId21"/>
    <p:sldId id="352" r:id="rId22"/>
    <p:sldId id="353" r:id="rId23"/>
    <p:sldId id="354" r:id="rId24"/>
    <p:sldId id="355" r:id="rId25"/>
    <p:sldId id="356" r:id="rId26"/>
    <p:sldId id="27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06" autoAdjust="0"/>
    <p:restoredTop sz="86304" autoAdjust="0"/>
  </p:normalViewPr>
  <p:slideViewPr>
    <p:cSldViewPr snapToGrid="0" snapToObjects="1">
      <p:cViewPr varScale="1">
        <p:scale>
          <a:sx n="89" d="100"/>
          <a:sy n="89" d="100"/>
        </p:scale>
        <p:origin x="178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latin typeface="Arial Black"/>
                <a:cs typeface="Arial Black"/>
              </a:rPr>
              <a:t>All</a:t>
            </a:r>
            <a:r>
              <a:rPr lang="en-US" baseline="0" dirty="0" smtClean="0">
                <a:latin typeface="Arial Black"/>
                <a:cs typeface="Arial Black"/>
              </a:rPr>
              <a:t> Health Systems</a:t>
            </a:r>
            <a:endParaRPr lang="en-US" dirty="0">
              <a:latin typeface="Arial Black"/>
              <a:cs typeface="Arial Black"/>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9722364854776"/>
          <c:y val="0.202037037037037"/>
          <c:w val="0.866577464699489"/>
          <c:h val="0.543822786040634"/>
        </c:manualLayout>
      </c:layout>
      <c:barChart>
        <c:barDir val="bar"/>
        <c:grouping val="stacked"/>
        <c:varyColors val="0"/>
        <c:ser>
          <c:idx val="0"/>
          <c:order val="0"/>
          <c:tx>
            <c:strRef>
              <c:f>Sheet1!$B$1</c:f>
              <c:strCache>
                <c:ptCount val="1"/>
                <c:pt idx="0">
                  <c:v>Hires next 5 years</c:v>
                </c:pt>
              </c:strCache>
            </c:strRef>
          </c:tx>
          <c:spPr>
            <a:solidFill>
              <a:schemeClr val="accent1"/>
            </a:solidFill>
            <a:ln>
              <a:noFill/>
            </a:ln>
            <a:effectLst/>
          </c:spPr>
          <c:invertIfNegative val="0"/>
          <c:cat>
            <c:strRef>
              <c:f>Sheet1!$A$2:$A$6</c:f>
              <c:strCache>
                <c:ptCount val="5"/>
                <c:pt idx="0">
                  <c:v>General</c:v>
                </c:pt>
                <c:pt idx="1">
                  <c:v>CT</c:v>
                </c:pt>
                <c:pt idx="2">
                  <c:v>MRI</c:v>
                </c:pt>
                <c:pt idx="3">
                  <c:v>Ultrasound</c:v>
                </c:pt>
                <c:pt idx="4">
                  <c:v>IR</c:v>
                </c:pt>
              </c:strCache>
            </c:strRef>
          </c:cat>
          <c:val>
            <c:numRef>
              <c:f>Sheet1!$B$2:$B$6</c:f>
              <c:numCache>
                <c:formatCode>General</c:formatCode>
                <c:ptCount val="5"/>
                <c:pt idx="0">
                  <c:v>72.0</c:v>
                </c:pt>
                <c:pt idx="1">
                  <c:v>49.0</c:v>
                </c:pt>
                <c:pt idx="2">
                  <c:v>44.0</c:v>
                </c:pt>
                <c:pt idx="3">
                  <c:v>40.0</c:v>
                </c:pt>
                <c:pt idx="4">
                  <c:v>23.0</c:v>
                </c:pt>
              </c:numCache>
            </c:numRef>
          </c:val>
        </c:ser>
        <c:dLbls>
          <c:showLegendKey val="0"/>
          <c:showVal val="0"/>
          <c:showCatName val="0"/>
          <c:showSerName val="0"/>
          <c:showPercent val="0"/>
          <c:showBubbleSize val="0"/>
        </c:dLbls>
        <c:gapWidth val="182"/>
        <c:overlap val="100"/>
        <c:axId val="-2113471808"/>
        <c:axId val="-2113468480"/>
      </c:barChart>
      <c:catAx>
        <c:axId val="-21134718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3468480"/>
        <c:crosses val="autoZero"/>
        <c:auto val="1"/>
        <c:lblAlgn val="ctr"/>
        <c:lblOffset val="100"/>
        <c:noMultiLvlLbl val="0"/>
      </c:catAx>
      <c:valAx>
        <c:axId val="-21134684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3471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Clinical Site Availability</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7196632861244"/>
          <c:y val="0.218172450665889"/>
          <c:w val="0.831572792622354"/>
          <c:h val="0.45825021872266"/>
        </c:manualLayout>
      </c:layout>
      <c:barChart>
        <c:barDir val="bar"/>
        <c:grouping val="stacked"/>
        <c:varyColors val="0"/>
        <c:ser>
          <c:idx val="0"/>
          <c:order val="0"/>
          <c:tx>
            <c:strRef>
              <c:f>Sheet1!$B$1</c:f>
              <c:strCache>
                <c:ptCount val="1"/>
                <c:pt idx="0">
                  <c:v>Clinical Sites</c:v>
                </c:pt>
              </c:strCache>
            </c:strRef>
          </c:tx>
          <c:spPr>
            <a:solidFill>
              <a:schemeClr val="accent1"/>
            </a:solidFill>
            <a:ln>
              <a:noFill/>
            </a:ln>
            <a:effectLst/>
          </c:spPr>
          <c:invertIfNegative val="0"/>
          <c:cat>
            <c:strRef>
              <c:f>Sheet1!$A$2:$A$6</c:f>
              <c:strCache>
                <c:ptCount val="5"/>
                <c:pt idx="0">
                  <c:v>General</c:v>
                </c:pt>
                <c:pt idx="1">
                  <c:v>CT</c:v>
                </c:pt>
                <c:pt idx="2">
                  <c:v>MRI</c:v>
                </c:pt>
                <c:pt idx="3">
                  <c:v>Ultrasound</c:v>
                </c:pt>
                <c:pt idx="4">
                  <c:v>IR</c:v>
                </c:pt>
              </c:strCache>
            </c:strRef>
          </c:cat>
          <c:val>
            <c:numRef>
              <c:f>Sheet1!$B$2:$B$6</c:f>
              <c:numCache>
                <c:formatCode>General</c:formatCode>
                <c:ptCount val="5"/>
                <c:pt idx="0">
                  <c:v>51.0</c:v>
                </c:pt>
                <c:pt idx="1">
                  <c:v>14.0</c:v>
                </c:pt>
                <c:pt idx="2">
                  <c:v>12.0</c:v>
                </c:pt>
                <c:pt idx="3">
                  <c:v>14.0</c:v>
                </c:pt>
                <c:pt idx="4">
                  <c:v>5.0</c:v>
                </c:pt>
              </c:numCache>
            </c:numRef>
          </c:val>
        </c:ser>
        <c:dLbls>
          <c:showLegendKey val="0"/>
          <c:showVal val="0"/>
          <c:showCatName val="0"/>
          <c:showSerName val="0"/>
          <c:showPercent val="0"/>
          <c:showBubbleSize val="0"/>
        </c:dLbls>
        <c:gapWidth val="150"/>
        <c:overlap val="100"/>
        <c:axId val="-2113180288"/>
        <c:axId val="-2113176928"/>
      </c:barChart>
      <c:catAx>
        <c:axId val="-21131802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3176928"/>
        <c:crosses val="autoZero"/>
        <c:auto val="1"/>
        <c:lblAlgn val="ctr"/>
        <c:lblOffset val="100"/>
        <c:noMultiLvlLbl val="0"/>
      </c:catAx>
      <c:valAx>
        <c:axId val="-21131769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3180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35106E-0C30-D240-8EB4-824FBF540504}" type="doc">
      <dgm:prSet loTypeId="urn:microsoft.com/office/officeart/2005/8/layout/cycle6" loCatId="" qsTypeId="urn:microsoft.com/office/officeart/2005/8/quickstyle/3D5" qsCatId="3D" csTypeId="urn:microsoft.com/office/officeart/2005/8/colors/accent1_2" csCatId="accent1" phldr="1"/>
      <dgm:spPr/>
      <dgm:t>
        <a:bodyPr/>
        <a:lstStyle/>
        <a:p>
          <a:endParaRPr lang="en-US"/>
        </a:p>
      </dgm:t>
    </dgm:pt>
    <dgm:pt modelId="{8B12C5A5-F688-764C-B4AC-A80D125984B0}">
      <dgm:prSet phldrT="[Text]"/>
      <dgm:spPr/>
      <dgm:t>
        <a:bodyPr/>
        <a:lstStyle/>
        <a:p>
          <a:r>
            <a:rPr lang="en-US" dirty="0" smtClean="0"/>
            <a:t>Yuba College</a:t>
          </a:r>
          <a:endParaRPr lang="en-US" dirty="0"/>
        </a:p>
      </dgm:t>
    </dgm:pt>
    <dgm:pt modelId="{7DF00B05-9147-4A43-8B0B-ADDF10432162}" type="parTrans" cxnId="{AD1962D7-366E-B247-B35B-D7989D354940}">
      <dgm:prSet/>
      <dgm:spPr/>
      <dgm:t>
        <a:bodyPr/>
        <a:lstStyle/>
        <a:p>
          <a:endParaRPr lang="en-US"/>
        </a:p>
      </dgm:t>
    </dgm:pt>
    <dgm:pt modelId="{645CED22-0C9E-5641-9E74-DF80F7D3D7ED}" type="sibTrans" cxnId="{AD1962D7-366E-B247-B35B-D7989D354940}">
      <dgm:prSet/>
      <dgm:spPr/>
      <dgm:t>
        <a:bodyPr/>
        <a:lstStyle/>
        <a:p>
          <a:endParaRPr lang="en-US"/>
        </a:p>
      </dgm:t>
    </dgm:pt>
    <dgm:pt modelId="{4C89CC15-4073-7D41-9734-063EC1C67EAD}">
      <dgm:prSet phldrT="[Text]"/>
      <dgm:spPr/>
      <dgm:t>
        <a:bodyPr/>
        <a:lstStyle/>
        <a:p>
          <a:r>
            <a:rPr lang="en-US" dirty="0" smtClean="0"/>
            <a:t>FLC</a:t>
          </a:r>
          <a:endParaRPr lang="en-US" dirty="0"/>
        </a:p>
      </dgm:t>
    </dgm:pt>
    <dgm:pt modelId="{3D24D651-434D-1347-8074-CAB5881DE551}" type="parTrans" cxnId="{464E1406-0C1E-F544-8AC7-56AEE73AC3EF}">
      <dgm:prSet/>
      <dgm:spPr/>
      <dgm:t>
        <a:bodyPr/>
        <a:lstStyle/>
        <a:p>
          <a:endParaRPr lang="en-US"/>
        </a:p>
      </dgm:t>
    </dgm:pt>
    <dgm:pt modelId="{0D5773CC-A343-D44C-A419-E304E5C9C8F0}" type="sibTrans" cxnId="{464E1406-0C1E-F544-8AC7-56AEE73AC3EF}">
      <dgm:prSet/>
      <dgm:spPr/>
      <dgm:t>
        <a:bodyPr/>
        <a:lstStyle/>
        <a:p>
          <a:endParaRPr lang="en-US"/>
        </a:p>
      </dgm:t>
    </dgm:pt>
    <dgm:pt modelId="{8241C1AD-E12F-354E-A6B3-EFE35761CEB7}">
      <dgm:prSet phldrT="[Text]"/>
      <dgm:spPr/>
      <dgm:t>
        <a:bodyPr/>
        <a:lstStyle/>
        <a:p>
          <a:r>
            <a:rPr lang="en-US" dirty="0" smtClean="0"/>
            <a:t>CRC</a:t>
          </a:r>
          <a:endParaRPr lang="en-US" dirty="0"/>
        </a:p>
      </dgm:t>
    </dgm:pt>
    <dgm:pt modelId="{3B78943C-0484-F04A-9E1D-3F06EFECE2D8}" type="parTrans" cxnId="{A546AB97-3FB7-5D42-A3E8-93210B800249}">
      <dgm:prSet/>
      <dgm:spPr/>
      <dgm:t>
        <a:bodyPr/>
        <a:lstStyle/>
        <a:p>
          <a:endParaRPr lang="en-US"/>
        </a:p>
      </dgm:t>
    </dgm:pt>
    <dgm:pt modelId="{2E567DC2-AC00-0E47-B46D-990FDE1995F9}" type="sibTrans" cxnId="{A546AB97-3FB7-5D42-A3E8-93210B800249}">
      <dgm:prSet/>
      <dgm:spPr/>
      <dgm:t>
        <a:bodyPr/>
        <a:lstStyle/>
        <a:p>
          <a:endParaRPr lang="en-US"/>
        </a:p>
      </dgm:t>
    </dgm:pt>
    <dgm:pt modelId="{25FF18BD-8B2C-EF4C-AA6B-EE999455094D}" type="pres">
      <dgm:prSet presAssocID="{0135106E-0C30-D240-8EB4-824FBF540504}" presName="cycle" presStyleCnt="0">
        <dgm:presLayoutVars>
          <dgm:dir/>
          <dgm:resizeHandles val="exact"/>
        </dgm:presLayoutVars>
      </dgm:prSet>
      <dgm:spPr/>
      <dgm:t>
        <a:bodyPr/>
        <a:lstStyle/>
        <a:p>
          <a:endParaRPr lang="en-US"/>
        </a:p>
      </dgm:t>
    </dgm:pt>
    <dgm:pt modelId="{BC4E33DD-25C3-7C4A-B473-84704D77A3D5}" type="pres">
      <dgm:prSet presAssocID="{8B12C5A5-F688-764C-B4AC-A80D125984B0}" presName="node" presStyleLbl="node1" presStyleIdx="0" presStyleCnt="3">
        <dgm:presLayoutVars>
          <dgm:bulletEnabled val="1"/>
        </dgm:presLayoutVars>
      </dgm:prSet>
      <dgm:spPr/>
      <dgm:t>
        <a:bodyPr/>
        <a:lstStyle/>
        <a:p>
          <a:endParaRPr lang="en-US"/>
        </a:p>
      </dgm:t>
    </dgm:pt>
    <dgm:pt modelId="{3FDD03C6-2C0A-DD40-9049-935FF83BE4BE}" type="pres">
      <dgm:prSet presAssocID="{8B12C5A5-F688-764C-B4AC-A80D125984B0}" presName="spNode" presStyleCnt="0"/>
      <dgm:spPr/>
    </dgm:pt>
    <dgm:pt modelId="{01F30BC1-EE80-7C4B-9944-35B1DA8BE233}" type="pres">
      <dgm:prSet presAssocID="{645CED22-0C9E-5641-9E74-DF80F7D3D7ED}" presName="sibTrans" presStyleLbl="sibTrans1D1" presStyleIdx="0" presStyleCnt="3"/>
      <dgm:spPr/>
      <dgm:t>
        <a:bodyPr/>
        <a:lstStyle/>
        <a:p>
          <a:endParaRPr lang="en-US"/>
        </a:p>
      </dgm:t>
    </dgm:pt>
    <dgm:pt modelId="{229D3B59-C2BE-1648-A7EB-6083F7DCEE10}" type="pres">
      <dgm:prSet presAssocID="{4C89CC15-4073-7D41-9734-063EC1C67EAD}" presName="node" presStyleLbl="node1" presStyleIdx="1" presStyleCnt="3">
        <dgm:presLayoutVars>
          <dgm:bulletEnabled val="1"/>
        </dgm:presLayoutVars>
      </dgm:prSet>
      <dgm:spPr/>
      <dgm:t>
        <a:bodyPr/>
        <a:lstStyle/>
        <a:p>
          <a:endParaRPr lang="en-US"/>
        </a:p>
      </dgm:t>
    </dgm:pt>
    <dgm:pt modelId="{32C31F50-CF45-744A-997D-609724FF3393}" type="pres">
      <dgm:prSet presAssocID="{4C89CC15-4073-7D41-9734-063EC1C67EAD}" presName="spNode" presStyleCnt="0"/>
      <dgm:spPr/>
    </dgm:pt>
    <dgm:pt modelId="{5D11822D-67D2-104A-9038-74DC50A66062}" type="pres">
      <dgm:prSet presAssocID="{0D5773CC-A343-D44C-A419-E304E5C9C8F0}" presName="sibTrans" presStyleLbl="sibTrans1D1" presStyleIdx="1" presStyleCnt="3"/>
      <dgm:spPr/>
      <dgm:t>
        <a:bodyPr/>
        <a:lstStyle/>
        <a:p>
          <a:endParaRPr lang="en-US"/>
        </a:p>
      </dgm:t>
    </dgm:pt>
    <dgm:pt modelId="{1274E1B0-2BEE-E649-994C-89D094979231}" type="pres">
      <dgm:prSet presAssocID="{8241C1AD-E12F-354E-A6B3-EFE35761CEB7}" presName="node" presStyleLbl="node1" presStyleIdx="2" presStyleCnt="3">
        <dgm:presLayoutVars>
          <dgm:bulletEnabled val="1"/>
        </dgm:presLayoutVars>
      </dgm:prSet>
      <dgm:spPr/>
      <dgm:t>
        <a:bodyPr/>
        <a:lstStyle/>
        <a:p>
          <a:endParaRPr lang="en-US"/>
        </a:p>
      </dgm:t>
    </dgm:pt>
    <dgm:pt modelId="{42BA7FF0-2E2E-1B44-A569-0511629D43D7}" type="pres">
      <dgm:prSet presAssocID="{8241C1AD-E12F-354E-A6B3-EFE35761CEB7}" presName="spNode" presStyleCnt="0"/>
      <dgm:spPr/>
    </dgm:pt>
    <dgm:pt modelId="{AF08360C-DA94-8942-BF97-729077F5A215}" type="pres">
      <dgm:prSet presAssocID="{2E567DC2-AC00-0E47-B46D-990FDE1995F9}" presName="sibTrans" presStyleLbl="sibTrans1D1" presStyleIdx="2" presStyleCnt="3"/>
      <dgm:spPr/>
      <dgm:t>
        <a:bodyPr/>
        <a:lstStyle/>
        <a:p>
          <a:endParaRPr lang="en-US"/>
        </a:p>
      </dgm:t>
    </dgm:pt>
  </dgm:ptLst>
  <dgm:cxnLst>
    <dgm:cxn modelId="{335F0A68-C60F-44DE-9E5D-B7E230423B20}" type="presOf" srcId="{0D5773CC-A343-D44C-A419-E304E5C9C8F0}" destId="{5D11822D-67D2-104A-9038-74DC50A66062}" srcOrd="0" destOrd="0" presId="urn:microsoft.com/office/officeart/2005/8/layout/cycle6"/>
    <dgm:cxn modelId="{A546AB97-3FB7-5D42-A3E8-93210B800249}" srcId="{0135106E-0C30-D240-8EB4-824FBF540504}" destId="{8241C1AD-E12F-354E-A6B3-EFE35761CEB7}" srcOrd="2" destOrd="0" parTransId="{3B78943C-0484-F04A-9E1D-3F06EFECE2D8}" sibTransId="{2E567DC2-AC00-0E47-B46D-990FDE1995F9}"/>
    <dgm:cxn modelId="{464E1406-0C1E-F544-8AC7-56AEE73AC3EF}" srcId="{0135106E-0C30-D240-8EB4-824FBF540504}" destId="{4C89CC15-4073-7D41-9734-063EC1C67EAD}" srcOrd="1" destOrd="0" parTransId="{3D24D651-434D-1347-8074-CAB5881DE551}" sibTransId="{0D5773CC-A343-D44C-A419-E304E5C9C8F0}"/>
    <dgm:cxn modelId="{A0C558D9-361A-4B0F-B8F0-C569FC18077F}" type="presOf" srcId="{8241C1AD-E12F-354E-A6B3-EFE35761CEB7}" destId="{1274E1B0-2BEE-E649-994C-89D094979231}" srcOrd="0" destOrd="0" presId="urn:microsoft.com/office/officeart/2005/8/layout/cycle6"/>
    <dgm:cxn modelId="{C5648F6D-13C9-4FE2-A2D0-2A7D02FBB2A1}" type="presOf" srcId="{645CED22-0C9E-5641-9E74-DF80F7D3D7ED}" destId="{01F30BC1-EE80-7C4B-9944-35B1DA8BE233}" srcOrd="0" destOrd="0" presId="urn:microsoft.com/office/officeart/2005/8/layout/cycle6"/>
    <dgm:cxn modelId="{AD1962D7-366E-B247-B35B-D7989D354940}" srcId="{0135106E-0C30-D240-8EB4-824FBF540504}" destId="{8B12C5A5-F688-764C-B4AC-A80D125984B0}" srcOrd="0" destOrd="0" parTransId="{7DF00B05-9147-4A43-8B0B-ADDF10432162}" sibTransId="{645CED22-0C9E-5641-9E74-DF80F7D3D7ED}"/>
    <dgm:cxn modelId="{175EF2E8-EF35-4453-9854-335D6EBE186F}" type="presOf" srcId="{0135106E-0C30-D240-8EB4-824FBF540504}" destId="{25FF18BD-8B2C-EF4C-AA6B-EE999455094D}" srcOrd="0" destOrd="0" presId="urn:microsoft.com/office/officeart/2005/8/layout/cycle6"/>
    <dgm:cxn modelId="{5F9D4989-ED68-412F-8E22-B5EE9C135DE8}" type="presOf" srcId="{8B12C5A5-F688-764C-B4AC-A80D125984B0}" destId="{BC4E33DD-25C3-7C4A-B473-84704D77A3D5}" srcOrd="0" destOrd="0" presId="urn:microsoft.com/office/officeart/2005/8/layout/cycle6"/>
    <dgm:cxn modelId="{FB999CBF-DE7A-4AA1-A271-C6C8003556CF}" type="presOf" srcId="{2E567DC2-AC00-0E47-B46D-990FDE1995F9}" destId="{AF08360C-DA94-8942-BF97-729077F5A215}" srcOrd="0" destOrd="0" presId="urn:microsoft.com/office/officeart/2005/8/layout/cycle6"/>
    <dgm:cxn modelId="{26A63079-4248-4406-973A-2094B8889556}" type="presOf" srcId="{4C89CC15-4073-7D41-9734-063EC1C67EAD}" destId="{229D3B59-C2BE-1648-A7EB-6083F7DCEE10}" srcOrd="0" destOrd="0" presId="urn:microsoft.com/office/officeart/2005/8/layout/cycle6"/>
    <dgm:cxn modelId="{97EAB4C5-D6C4-45D0-9231-C9BD06024F4E}" type="presParOf" srcId="{25FF18BD-8B2C-EF4C-AA6B-EE999455094D}" destId="{BC4E33DD-25C3-7C4A-B473-84704D77A3D5}" srcOrd="0" destOrd="0" presId="urn:microsoft.com/office/officeart/2005/8/layout/cycle6"/>
    <dgm:cxn modelId="{F673F9BD-0A3A-48DF-8F58-F41664E5E65D}" type="presParOf" srcId="{25FF18BD-8B2C-EF4C-AA6B-EE999455094D}" destId="{3FDD03C6-2C0A-DD40-9049-935FF83BE4BE}" srcOrd="1" destOrd="0" presId="urn:microsoft.com/office/officeart/2005/8/layout/cycle6"/>
    <dgm:cxn modelId="{DB49AE80-06B4-4C09-A0FA-7CF018DFA17F}" type="presParOf" srcId="{25FF18BD-8B2C-EF4C-AA6B-EE999455094D}" destId="{01F30BC1-EE80-7C4B-9944-35B1DA8BE233}" srcOrd="2" destOrd="0" presId="urn:microsoft.com/office/officeart/2005/8/layout/cycle6"/>
    <dgm:cxn modelId="{B4C0344C-03B7-4EA7-AE23-762DCA2D5BF0}" type="presParOf" srcId="{25FF18BD-8B2C-EF4C-AA6B-EE999455094D}" destId="{229D3B59-C2BE-1648-A7EB-6083F7DCEE10}" srcOrd="3" destOrd="0" presId="urn:microsoft.com/office/officeart/2005/8/layout/cycle6"/>
    <dgm:cxn modelId="{2C3F034C-1130-4870-B491-7E5F57E085EA}" type="presParOf" srcId="{25FF18BD-8B2C-EF4C-AA6B-EE999455094D}" destId="{32C31F50-CF45-744A-997D-609724FF3393}" srcOrd="4" destOrd="0" presId="urn:microsoft.com/office/officeart/2005/8/layout/cycle6"/>
    <dgm:cxn modelId="{8BF03416-00FC-4A93-934D-A4A64628F608}" type="presParOf" srcId="{25FF18BD-8B2C-EF4C-AA6B-EE999455094D}" destId="{5D11822D-67D2-104A-9038-74DC50A66062}" srcOrd="5" destOrd="0" presId="urn:microsoft.com/office/officeart/2005/8/layout/cycle6"/>
    <dgm:cxn modelId="{25346C38-F256-4CF4-9685-82A6537F62FC}" type="presParOf" srcId="{25FF18BD-8B2C-EF4C-AA6B-EE999455094D}" destId="{1274E1B0-2BEE-E649-994C-89D094979231}" srcOrd="6" destOrd="0" presId="urn:microsoft.com/office/officeart/2005/8/layout/cycle6"/>
    <dgm:cxn modelId="{CA49B581-BE0D-4EA9-9C87-B4198426416B}" type="presParOf" srcId="{25FF18BD-8B2C-EF4C-AA6B-EE999455094D}" destId="{42BA7FF0-2E2E-1B44-A569-0511629D43D7}" srcOrd="7" destOrd="0" presId="urn:microsoft.com/office/officeart/2005/8/layout/cycle6"/>
    <dgm:cxn modelId="{50EAF624-7CBE-4E86-975D-9DBE925C3726}" type="presParOf" srcId="{25FF18BD-8B2C-EF4C-AA6B-EE999455094D}" destId="{AF08360C-DA94-8942-BF97-729077F5A215}" srcOrd="8"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5DAE60-275D-4A33-9C1B-48FAED87FBB1}"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60FC0546-E460-40BB-A097-64D87DB8D64B}">
      <dgm:prSet phldrT="[Text]"/>
      <dgm:spPr/>
      <dgm:t>
        <a:bodyPr/>
        <a:lstStyle/>
        <a:p>
          <a:r>
            <a:rPr lang="en-US" dirty="0" smtClean="0"/>
            <a:t>Career</a:t>
          </a:r>
          <a:endParaRPr lang="en-US" dirty="0"/>
        </a:p>
      </dgm:t>
    </dgm:pt>
    <dgm:pt modelId="{EEBB14BA-2063-49D8-A034-765FBB7E9464}" type="parTrans" cxnId="{25F888CE-BB81-4556-A779-44C34084BFDE}">
      <dgm:prSet/>
      <dgm:spPr/>
      <dgm:t>
        <a:bodyPr/>
        <a:lstStyle/>
        <a:p>
          <a:endParaRPr lang="en-US"/>
        </a:p>
      </dgm:t>
    </dgm:pt>
    <dgm:pt modelId="{C5D6FC5E-CDF7-4121-A8C3-8057EB03BC05}" type="sibTrans" cxnId="{25F888CE-BB81-4556-A779-44C34084BFDE}">
      <dgm:prSet/>
      <dgm:spPr/>
      <dgm:t>
        <a:bodyPr/>
        <a:lstStyle/>
        <a:p>
          <a:endParaRPr lang="en-US"/>
        </a:p>
      </dgm:t>
    </dgm:pt>
    <dgm:pt modelId="{70836172-0D36-4059-B247-1689C78687DC}">
      <dgm:prSet phldrT="[Text]"/>
      <dgm:spPr/>
      <dgm:t>
        <a:bodyPr/>
        <a:lstStyle/>
        <a:p>
          <a:r>
            <a:rPr lang="en-US" dirty="0" smtClean="0"/>
            <a:t>FLC</a:t>
          </a:r>
          <a:endParaRPr lang="en-US" dirty="0"/>
        </a:p>
      </dgm:t>
    </dgm:pt>
    <dgm:pt modelId="{111923B7-1347-419D-9784-AD1744D2FC5E}" type="parTrans" cxnId="{F1A4F195-BC91-40B8-8AE9-B6128D997D5C}">
      <dgm:prSet/>
      <dgm:spPr/>
      <dgm:t>
        <a:bodyPr/>
        <a:lstStyle/>
        <a:p>
          <a:endParaRPr lang="en-US"/>
        </a:p>
      </dgm:t>
    </dgm:pt>
    <dgm:pt modelId="{F9E30341-1C2A-4CFA-9BA1-FCB49F1173C1}" type="sibTrans" cxnId="{F1A4F195-BC91-40B8-8AE9-B6128D997D5C}">
      <dgm:prSet/>
      <dgm:spPr/>
      <dgm:t>
        <a:bodyPr/>
        <a:lstStyle/>
        <a:p>
          <a:endParaRPr lang="en-US"/>
        </a:p>
      </dgm:t>
    </dgm:pt>
    <dgm:pt modelId="{1C12400F-F3E4-4B62-8565-62E63D1F5F91}">
      <dgm:prSet phldrT="[Text]"/>
      <dgm:spPr/>
      <dgm:t>
        <a:bodyPr/>
        <a:lstStyle/>
        <a:p>
          <a:r>
            <a:rPr lang="en-US" dirty="0" smtClean="0"/>
            <a:t>CRC</a:t>
          </a:r>
          <a:endParaRPr lang="en-US" dirty="0"/>
        </a:p>
      </dgm:t>
    </dgm:pt>
    <dgm:pt modelId="{4588669A-A52C-4FA1-96C8-62B8B4CBD355}" type="parTrans" cxnId="{39826CFF-568A-41FD-95BC-CA62334961FF}">
      <dgm:prSet/>
      <dgm:spPr/>
      <dgm:t>
        <a:bodyPr/>
        <a:lstStyle/>
        <a:p>
          <a:endParaRPr lang="en-US"/>
        </a:p>
      </dgm:t>
    </dgm:pt>
    <dgm:pt modelId="{78D2A5F0-2C1C-40C3-AB02-67FDDAA0EDE5}" type="sibTrans" cxnId="{39826CFF-568A-41FD-95BC-CA62334961FF}">
      <dgm:prSet/>
      <dgm:spPr/>
      <dgm:t>
        <a:bodyPr/>
        <a:lstStyle/>
        <a:p>
          <a:endParaRPr lang="en-US"/>
        </a:p>
      </dgm:t>
    </dgm:pt>
    <dgm:pt modelId="{B9EE9957-44F9-4B98-9BE9-0D6D9B4586F0}">
      <dgm:prSet phldrT="[Text]"/>
      <dgm:spPr/>
      <dgm:t>
        <a:bodyPr/>
        <a:lstStyle/>
        <a:p>
          <a:r>
            <a:rPr lang="en-US" dirty="0" smtClean="0"/>
            <a:t>Community College</a:t>
          </a:r>
          <a:endParaRPr lang="en-US" dirty="0"/>
        </a:p>
      </dgm:t>
    </dgm:pt>
    <dgm:pt modelId="{5B6E6562-C2EF-4153-87CF-8C1F45493C5B}" type="parTrans" cxnId="{D232BEF6-832B-4360-A3B5-DDC6F4D9F6C2}">
      <dgm:prSet/>
      <dgm:spPr/>
      <dgm:t>
        <a:bodyPr/>
        <a:lstStyle/>
        <a:p>
          <a:endParaRPr lang="en-US"/>
        </a:p>
      </dgm:t>
    </dgm:pt>
    <dgm:pt modelId="{B4B7CD05-5EE0-44CF-A0AC-695A37BDFD19}" type="sibTrans" cxnId="{D232BEF6-832B-4360-A3B5-DDC6F4D9F6C2}">
      <dgm:prSet/>
      <dgm:spPr/>
      <dgm:t>
        <a:bodyPr/>
        <a:lstStyle/>
        <a:p>
          <a:endParaRPr lang="en-US"/>
        </a:p>
      </dgm:t>
    </dgm:pt>
    <dgm:pt modelId="{D5D9C33D-83F2-4656-9FB5-41B060D1A1CB}">
      <dgm:prSet phldrT="[Text]"/>
      <dgm:spPr/>
      <dgm:t>
        <a:bodyPr/>
        <a:lstStyle/>
        <a:p>
          <a:r>
            <a:rPr lang="en-US" dirty="0" smtClean="0"/>
            <a:t>BS Program</a:t>
          </a:r>
          <a:endParaRPr lang="en-US" dirty="0"/>
        </a:p>
      </dgm:t>
    </dgm:pt>
    <dgm:pt modelId="{B323EE6A-E3E6-403F-A454-815F490763E3}" type="parTrans" cxnId="{09BE422C-51C7-432E-93D8-2BBA364CBA90}">
      <dgm:prSet/>
      <dgm:spPr/>
      <dgm:t>
        <a:bodyPr/>
        <a:lstStyle/>
        <a:p>
          <a:endParaRPr lang="en-US"/>
        </a:p>
      </dgm:t>
    </dgm:pt>
    <dgm:pt modelId="{33F636AC-7E27-42B3-8257-9544CE719FB9}" type="sibTrans" cxnId="{09BE422C-51C7-432E-93D8-2BBA364CBA90}">
      <dgm:prSet/>
      <dgm:spPr/>
      <dgm:t>
        <a:bodyPr/>
        <a:lstStyle/>
        <a:p>
          <a:endParaRPr lang="en-US"/>
        </a:p>
      </dgm:t>
    </dgm:pt>
    <dgm:pt modelId="{849EC42C-8754-4A35-A7C7-32F6776E88CD}">
      <dgm:prSet phldrT="[Text]"/>
      <dgm:spPr/>
      <dgm:t>
        <a:bodyPr/>
        <a:lstStyle/>
        <a:p>
          <a:r>
            <a:rPr lang="en-US" dirty="0" smtClean="0"/>
            <a:t>High School</a:t>
          </a:r>
          <a:endParaRPr lang="en-US" dirty="0"/>
        </a:p>
      </dgm:t>
    </dgm:pt>
    <dgm:pt modelId="{D7D3BCFF-6EE8-4E9A-93F2-826181702688}" type="parTrans" cxnId="{38A62902-4992-4698-B9B6-C0D5A8E86965}">
      <dgm:prSet/>
      <dgm:spPr/>
      <dgm:t>
        <a:bodyPr/>
        <a:lstStyle/>
        <a:p>
          <a:endParaRPr lang="en-US"/>
        </a:p>
      </dgm:t>
    </dgm:pt>
    <dgm:pt modelId="{BC80DEA6-38C5-4D38-820F-E4F66A527A58}" type="sibTrans" cxnId="{38A62902-4992-4698-B9B6-C0D5A8E86965}">
      <dgm:prSet/>
      <dgm:spPr/>
      <dgm:t>
        <a:bodyPr/>
        <a:lstStyle/>
        <a:p>
          <a:endParaRPr lang="en-US"/>
        </a:p>
      </dgm:t>
    </dgm:pt>
    <dgm:pt modelId="{08A9D763-5C21-4A69-968E-D5E772E9BD88}">
      <dgm:prSet phldrT="[Text]"/>
      <dgm:spPr/>
      <dgm:t>
        <a:bodyPr/>
        <a:lstStyle/>
        <a:p>
          <a:r>
            <a:rPr lang="en-US" dirty="0" smtClean="0"/>
            <a:t>Yuba</a:t>
          </a:r>
          <a:endParaRPr lang="en-US" dirty="0"/>
        </a:p>
      </dgm:t>
    </dgm:pt>
    <dgm:pt modelId="{328EF653-25D8-4173-959D-7A18A85D56A2}" type="parTrans" cxnId="{3CBE6ED6-B364-4326-9255-A10421053E3F}">
      <dgm:prSet/>
      <dgm:spPr/>
      <dgm:t>
        <a:bodyPr/>
        <a:lstStyle/>
        <a:p>
          <a:endParaRPr lang="en-US"/>
        </a:p>
      </dgm:t>
    </dgm:pt>
    <dgm:pt modelId="{1FBB2395-0BCD-466A-A629-389F7BDF8809}" type="sibTrans" cxnId="{3CBE6ED6-B364-4326-9255-A10421053E3F}">
      <dgm:prSet/>
      <dgm:spPr/>
      <dgm:t>
        <a:bodyPr/>
        <a:lstStyle/>
        <a:p>
          <a:endParaRPr lang="en-US"/>
        </a:p>
      </dgm:t>
    </dgm:pt>
    <dgm:pt modelId="{B47397B6-EF1D-4AB8-9D1F-8A5166518E28}" type="pres">
      <dgm:prSet presAssocID="{245DAE60-275D-4A33-9C1B-48FAED87FBB1}" presName="Name0" presStyleCnt="0">
        <dgm:presLayoutVars>
          <dgm:chMax val="1"/>
          <dgm:chPref val="1"/>
          <dgm:dir/>
          <dgm:animOne val="branch"/>
          <dgm:animLvl val="lvl"/>
        </dgm:presLayoutVars>
      </dgm:prSet>
      <dgm:spPr/>
      <dgm:t>
        <a:bodyPr/>
        <a:lstStyle/>
        <a:p>
          <a:endParaRPr lang="en-US"/>
        </a:p>
      </dgm:t>
    </dgm:pt>
    <dgm:pt modelId="{34FBAA4D-28E9-4891-8DD1-4F0E6927C796}" type="pres">
      <dgm:prSet presAssocID="{60FC0546-E460-40BB-A097-64D87DB8D64B}" presName="Parent" presStyleLbl="node0" presStyleIdx="0" presStyleCnt="1">
        <dgm:presLayoutVars>
          <dgm:chMax val="6"/>
          <dgm:chPref val="6"/>
        </dgm:presLayoutVars>
      </dgm:prSet>
      <dgm:spPr/>
      <dgm:t>
        <a:bodyPr/>
        <a:lstStyle/>
        <a:p>
          <a:endParaRPr lang="en-US"/>
        </a:p>
      </dgm:t>
    </dgm:pt>
    <dgm:pt modelId="{D1B6F31A-9835-4E8B-9875-D3D6237BD680}" type="pres">
      <dgm:prSet presAssocID="{70836172-0D36-4059-B247-1689C78687DC}" presName="Accent1" presStyleCnt="0"/>
      <dgm:spPr/>
    </dgm:pt>
    <dgm:pt modelId="{70230059-59B8-423A-8977-FA6367CE182D}" type="pres">
      <dgm:prSet presAssocID="{70836172-0D36-4059-B247-1689C78687DC}" presName="Accent" presStyleLbl="bgShp" presStyleIdx="0" presStyleCnt="6"/>
      <dgm:spPr/>
    </dgm:pt>
    <dgm:pt modelId="{E80AE283-8637-45B8-8C31-258C9A27BD01}" type="pres">
      <dgm:prSet presAssocID="{70836172-0D36-4059-B247-1689C78687DC}" presName="Child1" presStyleLbl="node1" presStyleIdx="0" presStyleCnt="6">
        <dgm:presLayoutVars>
          <dgm:chMax val="0"/>
          <dgm:chPref val="0"/>
          <dgm:bulletEnabled val="1"/>
        </dgm:presLayoutVars>
      </dgm:prSet>
      <dgm:spPr/>
      <dgm:t>
        <a:bodyPr/>
        <a:lstStyle/>
        <a:p>
          <a:endParaRPr lang="en-US"/>
        </a:p>
      </dgm:t>
    </dgm:pt>
    <dgm:pt modelId="{08E94257-EB44-43C6-A0F6-AA7DB0286E0C}" type="pres">
      <dgm:prSet presAssocID="{1C12400F-F3E4-4B62-8565-62E63D1F5F91}" presName="Accent2" presStyleCnt="0"/>
      <dgm:spPr/>
    </dgm:pt>
    <dgm:pt modelId="{50479127-A3DD-4C79-B2C1-687209D7C98B}" type="pres">
      <dgm:prSet presAssocID="{1C12400F-F3E4-4B62-8565-62E63D1F5F91}" presName="Accent" presStyleLbl="bgShp" presStyleIdx="1" presStyleCnt="6"/>
      <dgm:spPr/>
      <dgm:t>
        <a:bodyPr/>
        <a:lstStyle/>
        <a:p>
          <a:endParaRPr lang="en-US"/>
        </a:p>
      </dgm:t>
    </dgm:pt>
    <dgm:pt modelId="{54C1BAD8-C391-4F92-B834-AA16E0FC3D88}" type="pres">
      <dgm:prSet presAssocID="{1C12400F-F3E4-4B62-8565-62E63D1F5F91}" presName="Child2" presStyleLbl="node1" presStyleIdx="1" presStyleCnt="6">
        <dgm:presLayoutVars>
          <dgm:chMax val="0"/>
          <dgm:chPref val="0"/>
          <dgm:bulletEnabled val="1"/>
        </dgm:presLayoutVars>
      </dgm:prSet>
      <dgm:spPr/>
      <dgm:t>
        <a:bodyPr/>
        <a:lstStyle/>
        <a:p>
          <a:endParaRPr lang="en-US"/>
        </a:p>
      </dgm:t>
    </dgm:pt>
    <dgm:pt modelId="{1222B19A-1F1A-41BB-BCC4-CF8E33404FE2}" type="pres">
      <dgm:prSet presAssocID="{B9EE9957-44F9-4B98-9BE9-0D6D9B4586F0}" presName="Accent3" presStyleCnt="0"/>
      <dgm:spPr/>
    </dgm:pt>
    <dgm:pt modelId="{C0DBC8BC-A118-4F6C-B35C-6967D900384A}" type="pres">
      <dgm:prSet presAssocID="{B9EE9957-44F9-4B98-9BE9-0D6D9B4586F0}" presName="Accent" presStyleLbl="bgShp" presStyleIdx="2" presStyleCnt="6"/>
      <dgm:spPr/>
    </dgm:pt>
    <dgm:pt modelId="{0E2F2135-02BE-4B3C-943A-9033A3794EC4}" type="pres">
      <dgm:prSet presAssocID="{B9EE9957-44F9-4B98-9BE9-0D6D9B4586F0}" presName="Child3" presStyleLbl="node1" presStyleIdx="2" presStyleCnt="6">
        <dgm:presLayoutVars>
          <dgm:chMax val="0"/>
          <dgm:chPref val="0"/>
          <dgm:bulletEnabled val="1"/>
        </dgm:presLayoutVars>
      </dgm:prSet>
      <dgm:spPr/>
      <dgm:t>
        <a:bodyPr/>
        <a:lstStyle/>
        <a:p>
          <a:endParaRPr lang="en-US"/>
        </a:p>
      </dgm:t>
    </dgm:pt>
    <dgm:pt modelId="{3A144471-9E71-414E-B8BE-8F9C2482BF12}" type="pres">
      <dgm:prSet presAssocID="{D5D9C33D-83F2-4656-9FB5-41B060D1A1CB}" presName="Accent4" presStyleCnt="0"/>
      <dgm:spPr/>
    </dgm:pt>
    <dgm:pt modelId="{F31A1DD8-C149-44B1-A052-5356FD6B6062}" type="pres">
      <dgm:prSet presAssocID="{D5D9C33D-83F2-4656-9FB5-41B060D1A1CB}" presName="Accent" presStyleLbl="bgShp" presStyleIdx="3" presStyleCnt="6"/>
      <dgm:spPr/>
    </dgm:pt>
    <dgm:pt modelId="{F048250A-2D77-4AC6-B789-BB658DAA98BD}" type="pres">
      <dgm:prSet presAssocID="{D5D9C33D-83F2-4656-9FB5-41B060D1A1CB}" presName="Child4" presStyleLbl="node1" presStyleIdx="3" presStyleCnt="6">
        <dgm:presLayoutVars>
          <dgm:chMax val="0"/>
          <dgm:chPref val="0"/>
          <dgm:bulletEnabled val="1"/>
        </dgm:presLayoutVars>
      </dgm:prSet>
      <dgm:spPr/>
      <dgm:t>
        <a:bodyPr/>
        <a:lstStyle/>
        <a:p>
          <a:endParaRPr lang="en-US"/>
        </a:p>
      </dgm:t>
    </dgm:pt>
    <dgm:pt modelId="{029DB53F-FAB2-46D4-AE77-1C88A3400F06}" type="pres">
      <dgm:prSet presAssocID="{849EC42C-8754-4A35-A7C7-32F6776E88CD}" presName="Accent5" presStyleCnt="0"/>
      <dgm:spPr/>
    </dgm:pt>
    <dgm:pt modelId="{DA85885E-51CC-435D-BA6D-E44DD56E4365}" type="pres">
      <dgm:prSet presAssocID="{849EC42C-8754-4A35-A7C7-32F6776E88CD}" presName="Accent" presStyleLbl="bgShp" presStyleIdx="4" presStyleCnt="6"/>
      <dgm:spPr/>
    </dgm:pt>
    <dgm:pt modelId="{39E3DA70-9CFE-4B97-94A9-DF786AEC349B}" type="pres">
      <dgm:prSet presAssocID="{849EC42C-8754-4A35-A7C7-32F6776E88CD}" presName="Child5" presStyleLbl="node1" presStyleIdx="4" presStyleCnt="6">
        <dgm:presLayoutVars>
          <dgm:chMax val="0"/>
          <dgm:chPref val="0"/>
          <dgm:bulletEnabled val="1"/>
        </dgm:presLayoutVars>
      </dgm:prSet>
      <dgm:spPr/>
      <dgm:t>
        <a:bodyPr/>
        <a:lstStyle/>
        <a:p>
          <a:endParaRPr lang="en-US"/>
        </a:p>
      </dgm:t>
    </dgm:pt>
    <dgm:pt modelId="{7E630DA6-6F46-46FE-BBF1-E5124FF7416F}" type="pres">
      <dgm:prSet presAssocID="{08A9D763-5C21-4A69-968E-D5E772E9BD88}" presName="Accent6" presStyleCnt="0"/>
      <dgm:spPr/>
    </dgm:pt>
    <dgm:pt modelId="{C301C0B7-0C4A-4E9D-B230-43903EDE44FD}" type="pres">
      <dgm:prSet presAssocID="{08A9D763-5C21-4A69-968E-D5E772E9BD88}" presName="Accent" presStyleLbl="bgShp" presStyleIdx="5" presStyleCnt="6"/>
      <dgm:spPr/>
    </dgm:pt>
    <dgm:pt modelId="{5A757138-A5CE-451C-AE90-A1A2D18E22D9}" type="pres">
      <dgm:prSet presAssocID="{08A9D763-5C21-4A69-968E-D5E772E9BD88}" presName="Child6" presStyleLbl="node1" presStyleIdx="5" presStyleCnt="6">
        <dgm:presLayoutVars>
          <dgm:chMax val="0"/>
          <dgm:chPref val="0"/>
          <dgm:bulletEnabled val="1"/>
        </dgm:presLayoutVars>
      </dgm:prSet>
      <dgm:spPr/>
      <dgm:t>
        <a:bodyPr/>
        <a:lstStyle/>
        <a:p>
          <a:endParaRPr lang="en-US"/>
        </a:p>
      </dgm:t>
    </dgm:pt>
  </dgm:ptLst>
  <dgm:cxnLst>
    <dgm:cxn modelId="{7781081C-1424-4B11-8C00-B015CFC4CE77}" type="presOf" srcId="{60FC0546-E460-40BB-A097-64D87DB8D64B}" destId="{34FBAA4D-28E9-4891-8DD1-4F0E6927C796}" srcOrd="0" destOrd="0" presId="urn:microsoft.com/office/officeart/2011/layout/HexagonRadial"/>
    <dgm:cxn modelId="{38A62902-4992-4698-B9B6-C0D5A8E86965}" srcId="{60FC0546-E460-40BB-A097-64D87DB8D64B}" destId="{849EC42C-8754-4A35-A7C7-32F6776E88CD}" srcOrd="4" destOrd="0" parTransId="{D7D3BCFF-6EE8-4E9A-93F2-826181702688}" sibTransId="{BC80DEA6-38C5-4D38-820F-E4F66A527A58}"/>
    <dgm:cxn modelId="{2E39BE63-0325-40DF-A218-268591949E84}" type="presOf" srcId="{849EC42C-8754-4A35-A7C7-32F6776E88CD}" destId="{39E3DA70-9CFE-4B97-94A9-DF786AEC349B}" srcOrd="0" destOrd="0" presId="urn:microsoft.com/office/officeart/2011/layout/HexagonRadial"/>
    <dgm:cxn modelId="{4672F586-7303-42D7-843B-D1D07C5CE703}" type="presOf" srcId="{70836172-0D36-4059-B247-1689C78687DC}" destId="{E80AE283-8637-45B8-8C31-258C9A27BD01}" srcOrd="0" destOrd="0" presId="urn:microsoft.com/office/officeart/2011/layout/HexagonRadial"/>
    <dgm:cxn modelId="{14016AA9-D452-4BA6-B670-25FA869A0EFE}" type="presOf" srcId="{D5D9C33D-83F2-4656-9FB5-41B060D1A1CB}" destId="{F048250A-2D77-4AC6-B789-BB658DAA98BD}" srcOrd="0" destOrd="0" presId="urn:microsoft.com/office/officeart/2011/layout/HexagonRadial"/>
    <dgm:cxn modelId="{3CBE6ED6-B364-4326-9255-A10421053E3F}" srcId="{60FC0546-E460-40BB-A097-64D87DB8D64B}" destId="{08A9D763-5C21-4A69-968E-D5E772E9BD88}" srcOrd="5" destOrd="0" parTransId="{328EF653-25D8-4173-959D-7A18A85D56A2}" sibTransId="{1FBB2395-0BCD-466A-A629-389F7BDF8809}"/>
    <dgm:cxn modelId="{39826CFF-568A-41FD-95BC-CA62334961FF}" srcId="{60FC0546-E460-40BB-A097-64D87DB8D64B}" destId="{1C12400F-F3E4-4B62-8565-62E63D1F5F91}" srcOrd="1" destOrd="0" parTransId="{4588669A-A52C-4FA1-96C8-62B8B4CBD355}" sibTransId="{78D2A5F0-2C1C-40C3-AB02-67FDDAA0EDE5}"/>
    <dgm:cxn modelId="{D232BEF6-832B-4360-A3B5-DDC6F4D9F6C2}" srcId="{60FC0546-E460-40BB-A097-64D87DB8D64B}" destId="{B9EE9957-44F9-4B98-9BE9-0D6D9B4586F0}" srcOrd="2" destOrd="0" parTransId="{5B6E6562-C2EF-4153-87CF-8C1F45493C5B}" sibTransId="{B4B7CD05-5EE0-44CF-A0AC-695A37BDFD19}"/>
    <dgm:cxn modelId="{B3FDBF07-A52A-4D5F-80CD-C3FDA6E10116}" type="presOf" srcId="{1C12400F-F3E4-4B62-8565-62E63D1F5F91}" destId="{54C1BAD8-C391-4F92-B834-AA16E0FC3D88}" srcOrd="0" destOrd="0" presId="urn:microsoft.com/office/officeart/2011/layout/HexagonRadial"/>
    <dgm:cxn modelId="{F58445AF-EE01-4EB4-856A-FB8133BAC35D}" type="presOf" srcId="{08A9D763-5C21-4A69-968E-D5E772E9BD88}" destId="{5A757138-A5CE-451C-AE90-A1A2D18E22D9}" srcOrd="0" destOrd="0" presId="urn:microsoft.com/office/officeart/2011/layout/HexagonRadial"/>
    <dgm:cxn modelId="{25F888CE-BB81-4556-A779-44C34084BFDE}" srcId="{245DAE60-275D-4A33-9C1B-48FAED87FBB1}" destId="{60FC0546-E460-40BB-A097-64D87DB8D64B}" srcOrd="0" destOrd="0" parTransId="{EEBB14BA-2063-49D8-A034-765FBB7E9464}" sibTransId="{C5D6FC5E-CDF7-4121-A8C3-8057EB03BC05}"/>
    <dgm:cxn modelId="{F1A4F195-BC91-40B8-8AE9-B6128D997D5C}" srcId="{60FC0546-E460-40BB-A097-64D87DB8D64B}" destId="{70836172-0D36-4059-B247-1689C78687DC}" srcOrd="0" destOrd="0" parTransId="{111923B7-1347-419D-9784-AD1744D2FC5E}" sibTransId="{F9E30341-1C2A-4CFA-9BA1-FCB49F1173C1}"/>
    <dgm:cxn modelId="{B8FA9CAB-027A-4247-8576-88FF32599AE4}" type="presOf" srcId="{B9EE9957-44F9-4B98-9BE9-0D6D9B4586F0}" destId="{0E2F2135-02BE-4B3C-943A-9033A3794EC4}" srcOrd="0" destOrd="0" presId="urn:microsoft.com/office/officeart/2011/layout/HexagonRadial"/>
    <dgm:cxn modelId="{842699D2-7FAB-43D2-9074-9EBAA7681E72}" type="presOf" srcId="{245DAE60-275D-4A33-9C1B-48FAED87FBB1}" destId="{B47397B6-EF1D-4AB8-9D1F-8A5166518E28}" srcOrd="0" destOrd="0" presId="urn:microsoft.com/office/officeart/2011/layout/HexagonRadial"/>
    <dgm:cxn modelId="{09BE422C-51C7-432E-93D8-2BBA364CBA90}" srcId="{60FC0546-E460-40BB-A097-64D87DB8D64B}" destId="{D5D9C33D-83F2-4656-9FB5-41B060D1A1CB}" srcOrd="3" destOrd="0" parTransId="{B323EE6A-E3E6-403F-A454-815F490763E3}" sibTransId="{33F636AC-7E27-42B3-8257-9544CE719FB9}"/>
    <dgm:cxn modelId="{C358EBCB-7BC0-405E-8E44-C412DA495FE5}" type="presParOf" srcId="{B47397B6-EF1D-4AB8-9D1F-8A5166518E28}" destId="{34FBAA4D-28E9-4891-8DD1-4F0E6927C796}" srcOrd="0" destOrd="0" presId="urn:microsoft.com/office/officeart/2011/layout/HexagonRadial"/>
    <dgm:cxn modelId="{5C33EA48-A69B-404A-8DF0-A9FF39FD5AAD}" type="presParOf" srcId="{B47397B6-EF1D-4AB8-9D1F-8A5166518E28}" destId="{D1B6F31A-9835-4E8B-9875-D3D6237BD680}" srcOrd="1" destOrd="0" presId="urn:microsoft.com/office/officeart/2011/layout/HexagonRadial"/>
    <dgm:cxn modelId="{7497D1D7-A165-410A-8435-935F7C299DB3}" type="presParOf" srcId="{D1B6F31A-9835-4E8B-9875-D3D6237BD680}" destId="{70230059-59B8-423A-8977-FA6367CE182D}" srcOrd="0" destOrd="0" presId="urn:microsoft.com/office/officeart/2011/layout/HexagonRadial"/>
    <dgm:cxn modelId="{3B21CCE5-81AE-4D1C-8DEA-2D8CAA6541E9}" type="presParOf" srcId="{B47397B6-EF1D-4AB8-9D1F-8A5166518E28}" destId="{E80AE283-8637-45B8-8C31-258C9A27BD01}" srcOrd="2" destOrd="0" presId="urn:microsoft.com/office/officeart/2011/layout/HexagonRadial"/>
    <dgm:cxn modelId="{BF733820-D649-468F-9C77-DCD2A93DF43A}" type="presParOf" srcId="{B47397B6-EF1D-4AB8-9D1F-8A5166518E28}" destId="{08E94257-EB44-43C6-A0F6-AA7DB0286E0C}" srcOrd="3" destOrd="0" presId="urn:microsoft.com/office/officeart/2011/layout/HexagonRadial"/>
    <dgm:cxn modelId="{C15C29E9-724F-4147-98EE-CB236B51ECCC}" type="presParOf" srcId="{08E94257-EB44-43C6-A0F6-AA7DB0286E0C}" destId="{50479127-A3DD-4C79-B2C1-687209D7C98B}" srcOrd="0" destOrd="0" presId="urn:microsoft.com/office/officeart/2011/layout/HexagonRadial"/>
    <dgm:cxn modelId="{CDBC7FE8-6DAF-4796-9B19-E72021F646F9}" type="presParOf" srcId="{B47397B6-EF1D-4AB8-9D1F-8A5166518E28}" destId="{54C1BAD8-C391-4F92-B834-AA16E0FC3D88}" srcOrd="4" destOrd="0" presId="urn:microsoft.com/office/officeart/2011/layout/HexagonRadial"/>
    <dgm:cxn modelId="{7811F8A7-A52E-4D6D-BDE7-B1A79ECA797A}" type="presParOf" srcId="{B47397B6-EF1D-4AB8-9D1F-8A5166518E28}" destId="{1222B19A-1F1A-41BB-BCC4-CF8E33404FE2}" srcOrd="5" destOrd="0" presId="urn:microsoft.com/office/officeart/2011/layout/HexagonRadial"/>
    <dgm:cxn modelId="{D1271BFE-9A81-4C2D-B151-249CF919349F}" type="presParOf" srcId="{1222B19A-1F1A-41BB-BCC4-CF8E33404FE2}" destId="{C0DBC8BC-A118-4F6C-B35C-6967D900384A}" srcOrd="0" destOrd="0" presId="urn:microsoft.com/office/officeart/2011/layout/HexagonRadial"/>
    <dgm:cxn modelId="{6E86C7A2-34F0-4539-BA1A-BC9E9BB434A3}" type="presParOf" srcId="{B47397B6-EF1D-4AB8-9D1F-8A5166518E28}" destId="{0E2F2135-02BE-4B3C-943A-9033A3794EC4}" srcOrd="6" destOrd="0" presId="urn:microsoft.com/office/officeart/2011/layout/HexagonRadial"/>
    <dgm:cxn modelId="{F1636208-463E-40CD-B613-5014F2913C80}" type="presParOf" srcId="{B47397B6-EF1D-4AB8-9D1F-8A5166518E28}" destId="{3A144471-9E71-414E-B8BE-8F9C2482BF12}" srcOrd="7" destOrd="0" presId="urn:microsoft.com/office/officeart/2011/layout/HexagonRadial"/>
    <dgm:cxn modelId="{553A8805-4A53-415E-9B74-379544A24462}" type="presParOf" srcId="{3A144471-9E71-414E-B8BE-8F9C2482BF12}" destId="{F31A1DD8-C149-44B1-A052-5356FD6B6062}" srcOrd="0" destOrd="0" presId="urn:microsoft.com/office/officeart/2011/layout/HexagonRadial"/>
    <dgm:cxn modelId="{892C5724-16C5-41C8-913C-F41D4B127837}" type="presParOf" srcId="{B47397B6-EF1D-4AB8-9D1F-8A5166518E28}" destId="{F048250A-2D77-4AC6-B789-BB658DAA98BD}" srcOrd="8" destOrd="0" presId="urn:microsoft.com/office/officeart/2011/layout/HexagonRadial"/>
    <dgm:cxn modelId="{B1A3AF01-53BD-4E28-9647-434C8C5BDDCD}" type="presParOf" srcId="{B47397B6-EF1D-4AB8-9D1F-8A5166518E28}" destId="{029DB53F-FAB2-46D4-AE77-1C88A3400F06}" srcOrd="9" destOrd="0" presId="urn:microsoft.com/office/officeart/2011/layout/HexagonRadial"/>
    <dgm:cxn modelId="{D7B46672-421E-42FE-A7E4-10E0713C557F}" type="presParOf" srcId="{029DB53F-FAB2-46D4-AE77-1C88A3400F06}" destId="{DA85885E-51CC-435D-BA6D-E44DD56E4365}" srcOrd="0" destOrd="0" presId="urn:microsoft.com/office/officeart/2011/layout/HexagonRadial"/>
    <dgm:cxn modelId="{4F54E414-6592-4ECB-AB63-74013A6E319E}" type="presParOf" srcId="{B47397B6-EF1D-4AB8-9D1F-8A5166518E28}" destId="{39E3DA70-9CFE-4B97-94A9-DF786AEC349B}" srcOrd="10" destOrd="0" presId="urn:microsoft.com/office/officeart/2011/layout/HexagonRadial"/>
    <dgm:cxn modelId="{3AF4D085-14BA-4DE2-9CE9-956F28276787}" type="presParOf" srcId="{B47397B6-EF1D-4AB8-9D1F-8A5166518E28}" destId="{7E630DA6-6F46-46FE-BBF1-E5124FF7416F}" srcOrd="11" destOrd="0" presId="urn:microsoft.com/office/officeart/2011/layout/HexagonRadial"/>
    <dgm:cxn modelId="{E4B9AADD-2FF9-4988-B585-2643218CBFCD}" type="presParOf" srcId="{7E630DA6-6F46-46FE-BBF1-E5124FF7416F}" destId="{C301C0B7-0C4A-4E9D-B230-43903EDE44FD}" srcOrd="0" destOrd="0" presId="urn:microsoft.com/office/officeart/2011/layout/HexagonRadial"/>
    <dgm:cxn modelId="{7F537508-0731-4B9A-9124-AA464D013426}" type="presParOf" srcId="{B47397B6-EF1D-4AB8-9D1F-8A5166518E28}" destId="{5A757138-A5CE-451C-AE90-A1A2D18E22D9}"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E33DD-25C3-7C4A-B473-84704D77A3D5}">
      <dsp:nvSpPr>
        <dsp:cNvPr id="0" name=""/>
        <dsp:cNvSpPr/>
      </dsp:nvSpPr>
      <dsp:spPr>
        <a:xfrm>
          <a:off x="2047874" y="84"/>
          <a:ext cx="2000249" cy="1300162"/>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Yuba College</a:t>
          </a:r>
          <a:endParaRPr lang="en-US" sz="3400" kern="1200" dirty="0"/>
        </a:p>
      </dsp:txBody>
      <dsp:txXfrm>
        <a:off x="2111343" y="63553"/>
        <a:ext cx="1873311" cy="1173224"/>
      </dsp:txXfrm>
    </dsp:sp>
    <dsp:sp modelId="{01F30BC1-EE80-7C4B-9944-35B1DA8BE233}">
      <dsp:nvSpPr>
        <dsp:cNvPr id="0" name=""/>
        <dsp:cNvSpPr/>
      </dsp:nvSpPr>
      <dsp:spPr>
        <a:xfrm>
          <a:off x="1315463" y="650165"/>
          <a:ext cx="3465072" cy="3465072"/>
        </a:xfrm>
        <a:custGeom>
          <a:avLst/>
          <a:gdLst/>
          <a:ahLst/>
          <a:cxnLst/>
          <a:rect l="0" t="0" r="0" b="0"/>
          <a:pathLst>
            <a:path>
              <a:moveTo>
                <a:pt x="2747161" y="328179"/>
              </a:moveTo>
              <a:arcTo wR="1732536" hR="1732536" stAng="18350851" swAng="3643869"/>
            </a:path>
          </a:pathLst>
        </a:custGeom>
        <a:noFill/>
        <a:ln w="9525" cap="flat" cmpd="sng" algn="ctr">
          <a:solidFill>
            <a:schemeClr val="accent1">
              <a:hueOff val="0"/>
              <a:satOff val="0"/>
              <a:lumOff val="0"/>
              <a:alphaOff val="0"/>
            </a:schemeClr>
          </a:solidFill>
          <a:prstDash val="solid"/>
        </a:ln>
        <a:effectLst/>
        <a:sp3d z="-40000" prstMaterial="matte"/>
      </dsp:spPr>
      <dsp:style>
        <a:lnRef idx="1">
          <a:scrgbClr r="0" g="0" b="0"/>
        </a:lnRef>
        <a:fillRef idx="0">
          <a:scrgbClr r="0" g="0" b="0"/>
        </a:fillRef>
        <a:effectRef idx="0">
          <a:scrgbClr r="0" g="0" b="0"/>
        </a:effectRef>
        <a:fontRef idx="minor"/>
      </dsp:style>
    </dsp:sp>
    <dsp:sp modelId="{229D3B59-C2BE-1648-A7EB-6083F7DCEE10}">
      <dsp:nvSpPr>
        <dsp:cNvPr id="0" name=""/>
        <dsp:cNvSpPr/>
      </dsp:nvSpPr>
      <dsp:spPr>
        <a:xfrm>
          <a:off x="3548295" y="2598888"/>
          <a:ext cx="2000249" cy="1300162"/>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FLC</a:t>
          </a:r>
          <a:endParaRPr lang="en-US" sz="3400" kern="1200" dirty="0"/>
        </a:p>
      </dsp:txBody>
      <dsp:txXfrm>
        <a:off x="3611764" y="2662357"/>
        <a:ext cx="1873311" cy="1173224"/>
      </dsp:txXfrm>
    </dsp:sp>
    <dsp:sp modelId="{5D11822D-67D2-104A-9038-74DC50A66062}">
      <dsp:nvSpPr>
        <dsp:cNvPr id="0" name=""/>
        <dsp:cNvSpPr/>
      </dsp:nvSpPr>
      <dsp:spPr>
        <a:xfrm>
          <a:off x="1315463" y="650165"/>
          <a:ext cx="3465072" cy="3465072"/>
        </a:xfrm>
        <a:custGeom>
          <a:avLst/>
          <a:gdLst/>
          <a:ahLst/>
          <a:cxnLst/>
          <a:rect l="0" t="0" r="0" b="0"/>
          <a:pathLst>
            <a:path>
              <a:moveTo>
                <a:pt x="2555900" y="3256922"/>
              </a:moveTo>
              <a:arcTo wR="1732536" hR="1732536" stAng="3697516" swAng="3404968"/>
            </a:path>
          </a:pathLst>
        </a:custGeom>
        <a:noFill/>
        <a:ln w="9525" cap="flat" cmpd="sng" algn="ctr">
          <a:solidFill>
            <a:schemeClr val="accent1">
              <a:hueOff val="0"/>
              <a:satOff val="0"/>
              <a:lumOff val="0"/>
              <a:alphaOff val="0"/>
            </a:schemeClr>
          </a:solidFill>
          <a:prstDash val="solid"/>
        </a:ln>
        <a:effectLst/>
        <a:sp3d z="-40000" prstMaterial="matte"/>
      </dsp:spPr>
      <dsp:style>
        <a:lnRef idx="1">
          <a:scrgbClr r="0" g="0" b="0"/>
        </a:lnRef>
        <a:fillRef idx="0">
          <a:scrgbClr r="0" g="0" b="0"/>
        </a:fillRef>
        <a:effectRef idx="0">
          <a:scrgbClr r="0" g="0" b="0"/>
        </a:effectRef>
        <a:fontRef idx="minor"/>
      </dsp:style>
    </dsp:sp>
    <dsp:sp modelId="{1274E1B0-2BEE-E649-994C-89D094979231}">
      <dsp:nvSpPr>
        <dsp:cNvPr id="0" name=""/>
        <dsp:cNvSpPr/>
      </dsp:nvSpPr>
      <dsp:spPr>
        <a:xfrm>
          <a:off x="547454" y="2598888"/>
          <a:ext cx="2000249" cy="1300162"/>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CRC</a:t>
          </a:r>
          <a:endParaRPr lang="en-US" sz="3400" kern="1200" dirty="0"/>
        </a:p>
      </dsp:txBody>
      <dsp:txXfrm>
        <a:off x="610923" y="2662357"/>
        <a:ext cx="1873311" cy="1173224"/>
      </dsp:txXfrm>
    </dsp:sp>
    <dsp:sp modelId="{AF08360C-DA94-8942-BF97-729077F5A215}">
      <dsp:nvSpPr>
        <dsp:cNvPr id="0" name=""/>
        <dsp:cNvSpPr/>
      </dsp:nvSpPr>
      <dsp:spPr>
        <a:xfrm>
          <a:off x="1315463" y="650165"/>
          <a:ext cx="3465072" cy="3465072"/>
        </a:xfrm>
        <a:custGeom>
          <a:avLst/>
          <a:gdLst/>
          <a:ahLst/>
          <a:cxnLst/>
          <a:rect l="0" t="0" r="0" b="0"/>
          <a:pathLst>
            <a:path>
              <a:moveTo>
                <a:pt x="11407" y="1931028"/>
              </a:moveTo>
              <a:arcTo wR="1732536" hR="1732536" stAng="10405280" swAng="3643869"/>
            </a:path>
          </a:pathLst>
        </a:custGeom>
        <a:noFill/>
        <a:ln w="9525" cap="flat" cmpd="sng" algn="ctr">
          <a:solidFill>
            <a:schemeClr val="accent1">
              <a:hueOff val="0"/>
              <a:satOff val="0"/>
              <a:lumOff val="0"/>
              <a:alphaOff val="0"/>
            </a:schemeClr>
          </a:solidFill>
          <a:prstDash val="solid"/>
        </a:ln>
        <a:effectLst/>
        <a:sp3d z="-40000" prstMaterial="matte"/>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BAA4D-28E9-4891-8DD1-4F0E6927C796}">
      <dsp:nvSpPr>
        <dsp:cNvPr id="0" name=""/>
        <dsp:cNvSpPr/>
      </dsp:nvSpPr>
      <dsp:spPr>
        <a:xfrm>
          <a:off x="2214607" y="1311046"/>
          <a:ext cx="1666396" cy="1441500"/>
        </a:xfrm>
        <a:prstGeom prst="hexagon">
          <a:avLst>
            <a:gd name="adj" fmla="val 28570"/>
            <a:gd name="vf" fmla="val 1154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Career</a:t>
          </a:r>
          <a:endParaRPr lang="en-US" sz="1300" kern="1200" dirty="0"/>
        </a:p>
      </dsp:txBody>
      <dsp:txXfrm>
        <a:off x="2490752" y="1549923"/>
        <a:ext cx="1114106" cy="963746"/>
      </dsp:txXfrm>
    </dsp:sp>
    <dsp:sp modelId="{50479127-A3DD-4C79-B2C1-687209D7C98B}">
      <dsp:nvSpPr>
        <dsp:cNvPr id="0" name=""/>
        <dsp:cNvSpPr/>
      </dsp:nvSpPr>
      <dsp:spPr>
        <a:xfrm>
          <a:off x="3258092" y="621385"/>
          <a:ext cx="628726" cy="54173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0AE283-8637-45B8-8C31-258C9A27BD01}">
      <dsp:nvSpPr>
        <dsp:cNvPr id="0" name=""/>
        <dsp:cNvSpPr/>
      </dsp:nvSpPr>
      <dsp:spPr>
        <a:xfrm>
          <a:off x="2368106" y="0"/>
          <a:ext cx="1365600" cy="1181404"/>
        </a:xfrm>
        <a:prstGeom prst="hexagon">
          <a:avLst>
            <a:gd name="adj" fmla="val 28570"/>
            <a:gd name="vf" fmla="val 1154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FLC</a:t>
          </a:r>
          <a:endParaRPr lang="en-US" sz="1300" kern="1200" dirty="0"/>
        </a:p>
      </dsp:txBody>
      <dsp:txXfrm>
        <a:off x="2594415" y="195784"/>
        <a:ext cx="912982" cy="789836"/>
      </dsp:txXfrm>
    </dsp:sp>
    <dsp:sp modelId="{C0DBC8BC-A118-4F6C-B35C-6967D900384A}">
      <dsp:nvSpPr>
        <dsp:cNvPr id="0" name=""/>
        <dsp:cNvSpPr/>
      </dsp:nvSpPr>
      <dsp:spPr>
        <a:xfrm>
          <a:off x="3991865" y="1634134"/>
          <a:ext cx="628726" cy="54173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C1BAD8-C391-4F92-B834-AA16E0FC3D88}">
      <dsp:nvSpPr>
        <dsp:cNvPr id="0" name=""/>
        <dsp:cNvSpPr/>
      </dsp:nvSpPr>
      <dsp:spPr>
        <a:xfrm>
          <a:off x="3620521" y="726643"/>
          <a:ext cx="1365600" cy="1181404"/>
        </a:xfrm>
        <a:prstGeom prst="hexagon">
          <a:avLst>
            <a:gd name="adj" fmla="val 28570"/>
            <a:gd name="vf" fmla="val 1154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CRC</a:t>
          </a:r>
          <a:endParaRPr lang="en-US" sz="1300" kern="1200" dirty="0"/>
        </a:p>
      </dsp:txBody>
      <dsp:txXfrm>
        <a:off x="3846830" y="922427"/>
        <a:ext cx="912982" cy="789836"/>
      </dsp:txXfrm>
    </dsp:sp>
    <dsp:sp modelId="{F31A1DD8-C149-44B1-A052-5356FD6B6062}">
      <dsp:nvSpPr>
        <dsp:cNvPr id="0" name=""/>
        <dsp:cNvSpPr/>
      </dsp:nvSpPr>
      <dsp:spPr>
        <a:xfrm>
          <a:off x="3482139" y="2777337"/>
          <a:ext cx="628726" cy="54173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2F2135-02BE-4B3C-943A-9033A3794EC4}">
      <dsp:nvSpPr>
        <dsp:cNvPr id="0" name=""/>
        <dsp:cNvSpPr/>
      </dsp:nvSpPr>
      <dsp:spPr>
        <a:xfrm>
          <a:off x="3620521" y="2155139"/>
          <a:ext cx="1365600" cy="1181404"/>
        </a:xfrm>
        <a:prstGeom prst="hexagon">
          <a:avLst>
            <a:gd name="adj" fmla="val 28570"/>
            <a:gd name="vf" fmla="val 1154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Community College</a:t>
          </a:r>
          <a:endParaRPr lang="en-US" sz="1300" kern="1200" dirty="0"/>
        </a:p>
      </dsp:txBody>
      <dsp:txXfrm>
        <a:off x="3846830" y="2350923"/>
        <a:ext cx="912982" cy="789836"/>
      </dsp:txXfrm>
    </dsp:sp>
    <dsp:sp modelId="{DA85885E-51CC-435D-BA6D-E44DD56E4365}">
      <dsp:nvSpPr>
        <dsp:cNvPr id="0" name=""/>
        <dsp:cNvSpPr/>
      </dsp:nvSpPr>
      <dsp:spPr>
        <a:xfrm>
          <a:off x="2217708" y="2896006"/>
          <a:ext cx="628726" cy="54173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48250A-2D77-4AC6-B789-BB658DAA98BD}">
      <dsp:nvSpPr>
        <dsp:cNvPr id="0" name=""/>
        <dsp:cNvSpPr/>
      </dsp:nvSpPr>
      <dsp:spPr>
        <a:xfrm>
          <a:off x="2368106" y="2882595"/>
          <a:ext cx="1365600" cy="1181404"/>
        </a:xfrm>
        <a:prstGeom prst="hexagon">
          <a:avLst>
            <a:gd name="adj" fmla="val 28570"/>
            <a:gd name="vf" fmla="val 1154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BS Program</a:t>
          </a:r>
          <a:endParaRPr lang="en-US" sz="1300" kern="1200" dirty="0"/>
        </a:p>
      </dsp:txBody>
      <dsp:txXfrm>
        <a:off x="2594415" y="3078379"/>
        <a:ext cx="912982" cy="789836"/>
      </dsp:txXfrm>
    </dsp:sp>
    <dsp:sp modelId="{C301C0B7-0C4A-4E9D-B230-43903EDE44FD}">
      <dsp:nvSpPr>
        <dsp:cNvPr id="0" name=""/>
        <dsp:cNvSpPr/>
      </dsp:nvSpPr>
      <dsp:spPr>
        <a:xfrm>
          <a:off x="1471919" y="1883664"/>
          <a:ext cx="628726" cy="54173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E3DA70-9CFE-4B97-94A9-DF786AEC349B}">
      <dsp:nvSpPr>
        <dsp:cNvPr id="0" name=""/>
        <dsp:cNvSpPr/>
      </dsp:nvSpPr>
      <dsp:spPr>
        <a:xfrm>
          <a:off x="1109878" y="2155952"/>
          <a:ext cx="1365600" cy="1181404"/>
        </a:xfrm>
        <a:prstGeom prst="hexagon">
          <a:avLst>
            <a:gd name="adj" fmla="val 28570"/>
            <a:gd name="vf" fmla="val 1154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High School</a:t>
          </a:r>
          <a:endParaRPr lang="en-US" sz="1300" kern="1200" dirty="0"/>
        </a:p>
      </dsp:txBody>
      <dsp:txXfrm>
        <a:off x="1336187" y="2351736"/>
        <a:ext cx="912982" cy="789836"/>
      </dsp:txXfrm>
    </dsp:sp>
    <dsp:sp modelId="{5A757138-A5CE-451C-AE90-A1A2D18E22D9}">
      <dsp:nvSpPr>
        <dsp:cNvPr id="0" name=""/>
        <dsp:cNvSpPr/>
      </dsp:nvSpPr>
      <dsp:spPr>
        <a:xfrm>
          <a:off x="1109878" y="725017"/>
          <a:ext cx="1365600" cy="1181404"/>
        </a:xfrm>
        <a:prstGeom prst="hexagon">
          <a:avLst>
            <a:gd name="adj" fmla="val 28570"/>
            <a:gd name="vf" fmla="val 1154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Yuba</a:t>
          </a:r>
          <a:endParaRPr lang="en-US" sz="1300" kern="1200" dirty="0"/>
        </a:p>
      </dsp:txBody>
      <dsp:txXfrm>
        <a:off x="1336187" y="920801"/>
        <a:ext cx="912982" cy="789836"/>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69C9EC-5296-D44A-A7E3-9D50F2CBDD28}" type="datetimeFigureOut">
              <a:rPr lang="en-US" smtClean="0"/>
              <a:t>7/11/17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AE1346-2993-0F4D-AEB3-7C0F53CDDF6D}" type="slidenum">
              <a:rPr lang="en-US" smtClean="0"/>
              <a:t>‹#›</a:t>
            </a:fld>
            <a:endParaRPr lang="en-US"/>
          </a:p>
        </p:txBody>
      </p:sp>
    </p:spTree>
    <p:extLst>
      <p:ext uri="{BB962C8B-B14F-4D97-AF65-F5344CB8AC3E}">
        <p14:creationId xmlns:p14="http://schemas.microsoft.com/office/powerpoint/2010/main" val="1093976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C79D6-1503-7C47-8D3D-9B8B046E9A19}" type="datetimeFigureOut">
              <a:rPr lang="en-US" smtClean="0"/>
              <a:t>7/11/17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98C551-7708-9B49-90E3-D153F408E572}" type="slidenum">
              <a:rPr lang="en-US" smtClean="0"/>
              <a:t>‹#›</a:t>
            </a:fld>
            <a:endParaRPr lang="en-US"/>
          </a:p>
        </p:txBody>
      </p:sp>
    </p:spTree>
    <p:extLst>
      <p:ext uri="{BB962C8B-B14F-4D97-AF65-F5344CB8AC3E}">
        <p14:creationId xmlns:p14="http://schemas.microsoft.com/office/powerpoint/2010/main" val="5880962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98C551-7708-9B49-90E3-D153F408E572}" type="slidenum">
              <a:rPr lang="en-US" smtClean="0"/>
              <a:t>1</a:t>
            </a:fld>
            <a:endParaRPr lang="en-US"/>
          </a:p>
        </p:txBody>
      </p:sp>
    </p:spTree>
    <p:extLst>
      <p:ext uri="{BB962C8B-B14F-4D97-AF65-F5344CB8AC3E}">
        <p14:creationId xmlns:p14="http://schemas.microsoft.com/office/powerpoint/2010/main" val="577175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Imaging directors, students and staff interviewed</a:t>
            </a:r>
            <a:endParaRPr lang="en-US" dirty="0"/>
          </a:p>
        </p:txBody>
      </p:sp>
      <p:sp>
        <p:nvSpPr>
          <p:cNvPr id="4" name="Slide Number Placeholder 3"/>
          <p:cNvSpPr>
            <a:spLocks noGrp="1"/>
          </p:cNvSpPr>
          <p:nvPr>
            <p:ph type="sldNum" sz="quarter" idx="10"/>
          </p:nvPr>
        </p:nvSpPr>
        <p:spPr/>
        <p:txBody>
          <a:bodyPr/>
          <a:lstStyle/>
          <a:p>
            <a:fld id="{7B004532-EBBB-447E-A203-F8A6F98435C4}" type="slidenum">
              <a:rPr lang="en-US" smtClean="0"/>
              <a:t>13</a:t>
            </a:fld>
            <a:endParaRPr lang="en-US" dirty="0"/>
          </a:p>
        </p:txBody>
      </p:sp>
    </p:spTree>
    <p:extLst>
      <p:ext uri="{BB962C8B-B14F-4D97-AF65-F5344CB8AC3E}">
        <p14:creationId xmlns:p14="http://schemas.microsoft.com/office/powerpoint/2010/main" val="2230897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Tuesday, July 11,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Tuesday, July 11,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Tuesday, July 11,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6040A78-2A4B-4566-8626-79DE0D4C1085}" type="datetimeFigureOut">
              <a:rPr lang="en-US" smtClean="0"/>
              <a:t>7/11/17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C526B6-F861-4D54-BBE9-4BB519D3F342}" type="slidenum">
              <a:rPr lang="en-US" smtClean="0"/>
              <a:t>‹#›</a:t>
            </a:fld>
            <a:endParaRPr lang="en-US" dirty="0"/>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452477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Tuesday, July 11,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Tuesday, July 11,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Tuesday, July 11,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Tuesday, July 11, 2017</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Tuesday, July 11, 2017</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Tuesday, July 11, 2017</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Tuesday, July 11,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Tuesday, July 11,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Tuesday, July 11, 2017</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jpeg"/><Relationship Id="rId3"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4.xml"/><Relationship Id="rId2"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jpeg"/><Relationship Id="rId3"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hyperlink" Target="mailto:Kimberley.Harrell@crc.losrios.edu" TargetMode="External"/><Relationship Id="rId4" Type="http://schemas.openxmlformats.org/officeDocument/2006/relationships/hyperlink" Target="mailto:lfarrell@msjc.edu" TargetMode="External"/><Relationship Id="rId1" Type="http://schemas.openxmlformats.org/officeDocument/2006/relationships/slideLayout" Target="../slideLayouts/slideLayout2.xml"/><Relationship Id="rId2" Type="http://schemas.openxmlformats.org/officeDocument/2006/relationships/hyperlink" Target="mailto:caschenbach@lassencollege.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eginfo.legislature.ca.gov/faces/billNavClient.xhtml?bill_id=201320140SB852&amp;search_keyword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585559"/>
          </a:xfrm>
        </p:spPr>
        <p:txBody>
          <a:bodyPr/>
          <a:lstStyle/>
          <a:p>
            <a:pPr algn="ctr"/>
            <a:r>
              <a:rPr lang="en-US" sz="4000" cap="none" dirty="0" smtClean="0">
                <a:latin typeface="Times New Roman"/>
              </a:rPr>
              <a:t>Pathways &amp; Ramping Up to CTE</a:t>
            </a:r>
            <a:endParaRPr lang="en-US" sz="4000" cap="none" dirty="0">
              <a:latin typeface="Times New Roman"/>
              <a:cs typeface="Times New Roman"/>
            </a:endParaRPr>
          </a:p>
        </p:txBody>
      </p:sp>
      <p:sp>
        <p:nvSpPr>
          <p:cNvPr id="3" name="Subtitle 2"/>
          <p:cNvSpPr>
            <a:spLocks noGrp="1"/>
          </p:cNvSpPr>
          <p:nvPr>
            <p:ph type="subTitle" idx="1"/>
          </p:nvPr>
        </p:nvSpPr>
        <p:spPr>
          <a:xfrm>
            <a:off x="685800" y="3505200"/>
            <a:ext cx="7848600" cy="3062514"/>
          </a:xfrm>
        </p:spPr>
        <p:txBody>
          <a:bodyPr>
            <a:normAutofit/>
          </a:bodyPr>
          <a:lstStyle/>
          <a:p>
            <a:r>
              <a:rPr lang="en-US" dirty="0" smtClean="0">
                <a:latin typeface="Times New Roman"/>
                <a:cs typeface="Times New Roman"/>
              </a:rPr>
              <a:t>Cheryl Aschenbach, ASCCC Executive Committee</a:t>
            </a:r>
            <a:endParaRPr lang="en-US" dirty="0">
              <a:latin typeface="Times New Roman"/>
              <a:cs typeface="Times New Roman"/>
            </a:endParaRPr>
          </a:p>
          <a:p>
            <a:r>
              <a:rPr lang="en-US" dirty="0" smtClean="0">
                <a:latin typeface="Times New Roman"/>
                <a:cs typeface="Times New Roman"/>
              </a:rPr>
              <a:t>Kim Harrell, Dean of CTE, Consumnes River College</a:t>
            </a:r>
          </a:p>
          <a:p>
            <a:r>
              <a:rPr lang="en-US" dirty="0" smtClean="0">
                <a:latin typeface="Times New Roman"/>
                <a:cs typeface="Times New Roman"/>
              </a:rPr>
              <a:t>Lorraine Slattery-Farrell, ASCCC Executive Committee</a:t>
            </a:r>
            <a:endParaRPr lang="en-US" dirty="0">
              <a:latin typeface="Times New Roman"/>
              <a:cs typeface="Times New Roman"/>
            </a:endParaRPr>
          </a:p>
          <a:p>
            <a:endParaRPr lang="en-US" dirty="0">
              <a:latin typeface="Times New Roman"/>
              <a:cs typeface="Times New Roman"/>
            </a:endParaRPr>
          </a:p>
          <a:p>
            <a:endParaRPr lang="en-US" dirty="0" smtClean="0">
              <a:latin typeface="Times New Roman"/>
              <a:cs typeface="Times New Roman"/>
            </a:endParaRPr>
          </a:p>
          <a:p>
            <a:endParaRPr lang="en-US" dirty="0">
              <a:latin typeface="Times New Roman"/>
              <a:cs typeface="Times New Roman"/>
            </a:endParaRPr>
          </a:p>
          <a:p>
            <a:pPr algn="ctr"/>
            <a:r>
              <a:rPr lang="en-US" sz="2000" dirty="0">
                <a:solidFill>
                  <a:srgbClr val="FF0000"/>
                </a:solidFill>
                <a:latin typeface="Times New Roman"/>
                <a:cs typeface="Times New Roman"/>
              </a:rPr>
              <a:t>Curriculum Institute, Riverside, July 14, </a:t>
            </a:r>
            <a:r>
              <a:rPr lang="en-US" sz="2000" dirty="0" smtClean="0">
                <a:solidFill>
                  <a:srgbClr val="FF0000"/>
                </a:solidFill>
                <a:latin typeface="Times New Roman"/>
                <a:cs typeface="Times New Roman"/>
              </a:rPr>
              <a:t>2017</a:t>
            </a:r>
          </a:p>
        </p:txBody>
      </p:sp>
      <p:pic>
        <p:nvPicPr>
          <p:cNvPr id="5" name="Picture 4" descr="ASCCC_Logo"/>
          <p:cNvPicPr/>
          <p:nvPr/>
        </p:nvPicPr>
        <p:blipFill>
          <a:blip r:embed="rId3"/>
          <a:srcRect/>
          <a:stretch>
            <a:fillRect/>
          </a:stretch>
        </p:blipFill>
        <p:spPr bwMode="auto">
          <a:xfrm>
            <a:off x="2249507" y="400050"/>
            <a:ext cx="4231670" cy="786470"/>
          </a:xfrm>
          <a:prstGeom prst="rect">
            <a:avLst/>
          </a:prstGeom>
          <a:noFill/>
          <a:ln w="9525">
            <a:noFill/>
            <a:miter lim="800000"/>
            <a:headEnd/>
            <a:tailEnd/>
          </a:ln>
        </p:spPr>
      </p:pic>
    </p:spTree>
    <p:extLst>
      <p:ext uri="{BB962C8B-B14F-4D97-AF65-F5344CB8AC3E}">
        <p14:creationId xmlns:p14="http://schemas.microsoft.com/office/powerpoint/2010/main" val="2571385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355" y="303361"/>
            <a:ext cx="4070679" cy="1371600"/>
          </a:xfrm>
        </p:spPr>
        <p:txBody>
          <a:bodyPr>
            <a:normAutofit/>
          </a:bodyPr>
          <a:lstStyle/>
          <a:p>
            <a:r>
              <a:rPr lang="en-US" sz="4000" dirty="0" smtClean="0">
                <a:latin typeface="Arial Black" panose="020B0A04020102020204" pitchFamily="34" charset="0"/>
              </a:rPr>
              <a:t>Doing What Matters!</a:t>
            </a:r>
            <a:endParaRPr lang="en-US" sz="4000" dirty="0">
              <a:latin typeface="Arial Black" panose="020B0A04020102020204" pitchFamily="34" charset="0"/>
            </a:endParaRPr>
          </a:p>
        </p:txBody>
      </p:sp>
      <p:pic>
        <p:nvPicPr>
          <p:cNvPr id="6" name="Content Placeholder 5" descr="objective_pie_chart (1).png"/>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5783081" y="2399717"/>
            <a:ext cx="2540579" cy="2553282"/>
          </a:xfrm>
        </p:spPr>
      </p:pic>
      <p:sp>
        <p:nvSpPr>
          <p:cNvPr id="7" name="Text Placeholder 6"/>
          <p:cNvSpPr>
            <a:spLocks noGrp="1"/>
          </p:cNvSpPr>
          <p:nvPr>
            <p:ph type="body" sz="half" idx="2"/>
          </p:nvPr>
        </p:nvSpPr>
        <p:spPr>
          <a:xfrm>
            <a:off x="1250355" y="1976886"/>
            <a:ext cx="4070679" cy="3382514"/>
          </a:xfrm>
        </p:spPr>
        <p:txBody>
          <a:bodyPr>
            <a:normAutofit fontScale="32500" lnSpcReduction="20000"/>
          </a:bodyPr>
          <a:lstStyle/>
          <a:p>
            <a:r>
              <a:rPr lang="en-US" sz="8000" dirty="0" smtClean="0">
                <a:latin typeface="Arial Black"/>
                <a:cs typeface="Arial Black"/>
              </a:rPr>
              <a:t>Greater Sacramento </a:t>
            </a:r>
          </a:p>
          <a:p>
            <a:r>
              <a:rPr lang="en-US" sz="8000" dirty="0" smtClean="0">
                <a:latin typeface="Arial Black"/>
                <a:cs typeface="Arial Black"/>
              </a:rPr>
              <a:t>Priority Sectors</a:t>
            </a:r>
          </a:p>
          <a:p>
            <a:pPr marL="285750" indent="-285750" algn="l">
              <a:buFont typeface="Arial"/>
              <a:buChar char="•"/>
            </a:pPr>
            <a:r>
              <a:rPr lang="en-US" sz="8000" dirty="0" smtClean="0">
                <a:solidFill>
                  <a:srgbClr val="FEAE31"/>
                </a:solidFill>
                <a:latin typeface="Arial Black"/>
                <a:cs typeface="Arial Black"/>
              </a:rPr>
              <a:t>Health</a:t>
            </a:r>
          </a:p>
          <a:p>
            <a:pPr marL="285750" indent="-285750" algn="l">
              <a:buFont typeface="Arial"/>
              <a:buChar char="•"/>
            </a:pPr>
            <a:r>
              <a:rPr lang="en-US" sz="8000" dirty="0" smtClean="0">
                <a:latin typeface="Arial Black"/>
                <a:cs typeface="Arial Black"/>
              </a:rPr>
              <a:t>Agriculture, Water &amp; Environmental Technology</a:t>
            </a:r>
          </a:p>
          <a:p>
            <a:pPr marL="285750" indent="-285750" algn="l">
              <a:buFont typeface="Arial"/>
              <a:buChar char="•"/>
            </a:pPr>
            <a:r>
              <a:rPr lang="en-US" sz="8000" dirty="0" smtClean="0">
                <a:latin typeface="Arial Black"/>
                <a:cs typeface="Arial Black"/>
              </a:rPr>
              <a:t>Small Business</a:t>
            </a:r>
          </a:p>
          <a:p>
            <a:pPr algn="l"/>
            <a:r>
              <a:rPr lang="en-US" dirty="0" smtClean="0"/>
              <a:t> </a:t>
            </a:r>
          </a:p>
        </p:txBody>
      </p:sp>
    </p:spTree>
    <p:extLst>
      <p:ext uri="{BB962C8B-B14F-4D97-AF65-F5344CB8AC3E}">
        <p14:creationId xmlns:p14="http://schemas.microsoft.com/office/powerpoint/2010/main" val="16374146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524" y="530525"/>
            <a:ext cx="2662534" cy="1371600"/>
          </a:xfrm>
        </p:spPr>
        <p:txBody>
          <a:bodyPr/>
          <a:lstStyle/>
          <a:p>
            <a:pPr algn="l"/>
            <a:r>
              <a:rPr lang="en-US" dirty="0" smtClean="0">
                <a:latin typeface="Arial Black" panose="020B0A04020102020204" pitchFamily="34" charset="0"/>
              </a:rPr>
              <a:t>Regional, regional, regional!</a:t>
            </a:r>
            <a:endParaRPr lang="en-US" dirty="0">
              <a:latin typeface="Arial Black" panose="020B0A04020102020204" pitchFamily="34" charset="0"/>
            </a:endParaRPr>
          </a:p>
        </p:txBody>
      </p:sp>
      <p:sp>
        <p:nvSpPr>
          <p:cNvPr id="10" name="Content Placeholder 9"/>
          <p:cNvSpPr>
            <a:spLocks noGrp="1"/>
          </p:cNvSpPr>
          <p:nvPr>
            <p:ph idx="1"/>
          </p:nvPr>
        </p:nvSpPr>
        <p:spPr>
          <a:xfrm>
            <a:off x="3947552" y="685800"/>
            <a:ext cx="5069447" cy="3098081"/>
          </a:xfrm>
        </p:spPr>
        <p:txBody>
          <a:bodyPr>
            <a:normAutofit fontScale="85000" lnSpcReduction="20000"/>
          </a:bodyPr>
          <a:lstStyle/>
          <a:p>
            <a:pPr marL="0" indent="0">
              <a:buNone/>
            </a:pPr>
            <a:r>
              <a:rPr lang="en-US" dirty="0" smtClean="0">
                <a:latin typeface="Arial Black"/>
                <a:cs typeface="Arial Black"/>
              </a:rPr>
              <a:t>Regional Supply</a:t>
            </a:r>
          </a:p>
          <a:p>
            <a:r>
              <a:rPr lang="en-US" dirty="0" smtClean="0">
                <a:latin typeface="Arial Black"/>
                <a:cs typeface="Arial Black"/>
              </a:rPr>
              <a:t>Yuba College </a:t>
            </a:r>
            <a:r>
              <a:rPr lang="mr-IN" dirty="0" smtClean="0">
                <a:latin typeface="Arial Black"/>
                <a:cs typeface="Arial Black"/>
              </a:rPr>
              <a:t>–</a:t>
            </a:r>
            <a:r>
              <a:rPr lang="en-US" dirty="0" smtClean="0">
                <a:latin typeface="Arial Black"/>
                <a:cs typeface="Arial Black"/>
              </a:rPr>
              <a:t> Radiology Technology Degree</a:t>
            </a:r>
          </a:p>
          <a:p>
            <a:r>
              <a:rPr lang="en-US" dirty="0" smtClean="0">
                <a:latin typeface="Arial Black"/>
                <a:cs typeface="Arial Black"/>
              </a:rPr>
              <a:t>CRC </a:t>
            </a:r>
            <a:r>
              <a:rPr lang="mr-IN" dirty="0" smtClean="0">
                <a:latin typeface="Arial Black"/>
                <a:cs typeface="Arial Black"/>
              </a:rPr>
              <a:t>–</a:t>
            </a:r>
            <a:r>
              <a:rPr lang="en-US" dirty="0" smtClean="0">
                <a:latin typeface="Arial Black"/>
                <a:cs typeface="Arial Black"/>
              </a:rPr>
              <a:t> Diagnostic Medical Sonography Degree</a:t>
            </a:r>
          </a:p>
          <a:p>
            <a:r>
              <a:rPr lang="en-US" dirty="0" smtClean="0">
                <a:latin typeface="Arial Black"/>
                <a:cs typeface="Arial Black"/>
              </a:rPr>
              <a:t>FLC </a:t>
            </a:r>
            <a:r>
              <a:rPr lang="mr-IN" dirty="0" smtClean="0">
                <a:latin typeface="Arial Black"/>
                <a:cs typeface="Arial Black"/>
              </a:rPr>
              <a:t>–</a:t>
            </a:r>
            <a:r>
              <a:rPr lang="en-US" dirty="0" smtClean="0">
                <a:latin typeface="Arial Black"/>
                <a:cs typeface="Arial Black"/>
              </a:rPr>
              <a:t> Regional Demand?</a:t>
            </a:r>
          </a:p>
          <a:p>
            <a:pPr marL="0" indent="0">
              <a:buNone/>
            </a:pPr>
            <a:endParaRPr lang="en-US" dirty="0"/>
          </a:p>
        </p:txBody>
      </p:sp>
      <p:sp>
        <p:nvSpPr>
          <p:cNvPr id="6" name="Text Placeholder 5"/>
          <p:cNvSpPr>
            <a:spLocks noGrp="1"/>
          </p:cNvSpPr>
          <p:nvPr>
            <p:ph type="body" sz="half" idx="2"/>
          </p:nvPr>
        </p:nvSpPr>
        <p:spPr>
          <a:xfrm>
            <a:off x="234219" y="2090207"/>
            <a:ext cx="2516602" cy="4101860"/>
          </a:xfrm>
        </p:spPr>
        <p:txBody>
          <a:bodyPr>
            <a:normAutofit fontScale="40000" lnSpcReduction="20000"/>
          </a:bodyPr>
          <a:lstStyle/>
          <a:p>
            <a:pPr algn="l"/>
            <a:r>
              <a:rPr lang="en-US" sz="4500" dirty="0" smtClean="0">
                <a:latin typeface="Arial Black"/>
                <a:cs typeface="Arial Black"/>
              </a:rPr>
              <a:t>2014 - 40</a:t>
            </a:r>
            <a:r>
              <a:rPr lang="en-US" sz="4500" dirty="0">
                <a:latin typeface="Arial Black"/>
                <a:cs typeface="Arial Black"/>
              </a:rPr>
              <a:t>% CTE </a:t>
            </a:r>
            <a:r>
              <a:rPr lang="en-US" sz="4500" dirty="0" smtClean="0">
                <a:latin typeface="Arial Black"/>
                <a:cs typeface="Arial Black"/>
              </a:rPr>
              <a:t>Enhancement</a:t>
            </a:r>
          </a:p>
          <a:p>
            <a:pPr algn="l"/>
            <a:endParaRPr lang="en-US" sz="4500" dirty="0" smtClean="0">
              <a:latin typeface="Arial Black"/>
              <a:cs typeface="Arial Black"/>
            </a:endParaRPr>
          </a:p>
          <a:p>
            <a:pPr marL="285750" indent="-285750" algn="l">
              <a:buFont typeface="Arial"/>
              <a:buChar char="•"/>
            </a:pPr>
            <a:r>
              <a:rPr lang="en-US" sz="4500" dirty="0" smtClean="0">
                <a:latin typeface="Arial Black"/>
                <a:cs typeface="Arial Black"/>
              </a:rPr>
              <a:t>CA driven by regional economies</a:t>
            </a:r>
          </a:p>
          <a:p>
            <a:pPr marL="285750" indent="-285750" algn="l">
              <a:buFont typeface="Arial"/>
              <a:buChar char="•"/>
            </a:pPr>
            <a:r>
              <a:rPr lang="en-US" sz="4500" dirty="0" smtClean="0">
                <a:latin typeface="Arial Black"/>
                <a:cs typeface="Arial Black"/>
              </a:rPr>
              <a:t>Students attend multiple colleges</a:t>
            </a:r>
          </a:p>
          <a:p>
            <a:pPr marL="285750" indent="-285750" algn="l">
              <a:buFont typeface="Arial"/>
              <a:buChar char="•"/>
            </a:pPr>
            <a:r>
              <a:rPr lang="en-US" sz="4500" dirty="0" smtClean="0">
                <a:latin typeface="Arial Black"/>
                <a:cs typeface="Arial Black"/>
              </a:rPr>
              <a:t>High priority sectors</a:t>
            </a:r>
          </a:p>
          <a:p>
            <a:pPr marL="285750" indent="-285750" algn="l">
              <a:buFont typeface="Arial"/>
              <a:buChar char="•"/>
            </a:pPr>
            <a:r>
              <a:rPr lang="en-US" sz="4500" dirty="0" smtClean="0">
                <a:latin typeface="Arial Black"/>
                <a:cs typeface="Arial Black"/>
              </a:rPr>
              <a:t>Supply / Demand deficit</a:t>
            </a:r>
          </a:p>
          <a:p>
            <a:pPr marL="285750" indent="-285750" algn="l">
              <a:buFont typeface="Arial"/>
              <a:buChar char="•"/>
            </a:pPr>
            <a:r>
              <a:rPr lang="en-US" sz="4500" dirty="0" smtClean="0">
                <a:latin typeface="Arial Black"/>
                <a:cs typeface="Arial Black"/>
              </a:rPr>
              <a:t>Regional Curriculum Alignment</a:t>
            </a:r>
          </a:p>
          <a:p>
            <a:pPr algn="l"/>
            <a:endParaRPr lang="en-US" dirty="0" smtClean="0"/>
          </a:p>
          <a:p>
            <a:pPr algn="l"/>
            <a:endParaRPr lang="en-US" dirty="0"/>
          </a:p>
        </p:txBody>
      </p:sp>
      <p:pic>
        <p:nvPicPr>
          <p:cNvPr id="11" name="Picture 10" descr="Question-Mark.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08319" y="3783881"/>
            <a:ext cx="2186940" cy="2730500"/>
          </a:xfrm>
          <a:prstGeom prst="rect">
            <a:avLst/>
          </a:prstGeom>
        </p:spPr>
      </p:pic>
    </p:spTree>
    <p:extLst>
      <p:ext uri="{BB962C8B-B14F-4D97-AF65-F5344CB8AC3E}">
        <p14:creationId xmlns:p14="http://schemas.microsoft.com/office/powerpoint/2010/main" val="30386920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836" y="850898"/>
            <a:ext cx="4070679" cy="1371600"/>
          </a:xfrm>
        </p:spPr>
        <p:txBody>
          <a:bodyPr/>
          <a:lstStyle/>
          <a:p>
            <a:r>
              <a:rPr lang="en-US" dirty="0" smtClean="0">
                <a:solidFill>
                  <a:srgbClr val="FECD12"/>
                </a:solidFill>
                <a:latin typeface="Arial Black"/>
                <a:cs typeface="Arial Black"/>
              </a:rPr>
              <a:t>Use your </a:t>
            </a:r>
            <a:r>
              <a:rPr lang="en-US" dirty="0">
                <a:solidFill>
                  <a:srgbClr val="FECD12"/>
                </a:solidFill>
                <a:latin typeface="Arial Black"/>
                <a:cs typeface="Arial Black"/>
              </a:rPr>
              <a:t>R</a:t>
            </a:r>
            <a:r>
              <a:rPr lang="en-US" dirty="0" smtClean="0">
                <a:solidFill>
                  <a:srgbClr val="FECD12"/>
                </a:solidFill>
                <a:latin typeface="Arial Black"/>
                <a:cs typeface="Arial Black"/>
              </a:rPr>
              <a:t>esources</a:t>
            </a:r>
            <a:br>
              <a:rPr lang="en-US" dirty="0" smtClean="0">
                <a:solidFill>
                  <a:srgbClr val="FECD12"/>
                </a:solidFill>
                <a:latin typeface="Arial Black"/>
                <a:cs typeface="Arial Black"/>
              </a:rPr>
            </a:br>
            <a:r>
              <a:rPr lang="en-US" dirty="0">
                <a:solidFill>
                  <a:srgbClr val="FECD12"/>
                </a:solidFill>
                <a:latin typeface="Arial Black"/>
                <a:cs typeface="Arial Black"/>
              </a:rPr>
              <a:t/>
            </a:r>
            <a:br>
              <a:rPr lang="en-US" dirty="0">
                <a:solidFill>
                  <a:srgbClr val="FECD12"/>
                </a:solidFill>
                <a:latin typeface="Arial Black"/>
                <a:cs typeface="Arial Black"/>
              </a:rPr>
            </a:br>
            <a:endParaRPr lang="en-US" dirty="0">
              <a:solidFill>
                <a:srgbClr val="FECD12"/>
              </a:solidFill>
              <a:latin typeface="Arial Black"/>
              <a:cs typeface="Arial Black"/>
            </a:endParaRPr>
          </a:p>
        </p:txBody>
      </p:sp>
      <p:pic>
        <p:nvPicPr>
          <p:cNvPr id="5" name="Picture Placeholder 4" descr="REGION1.jpg"/>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4906018" y="914400"/>
            <a:ext cx="4241800" cy="4940300"/>
          </a:xfrm>
        </p:spPr>
      </p:pic>
      <p:sp>
        <p:nvSpPr>
          <p:cNvPr id="4" name="Text Placeholder 3"/>
          <p:cNvSpPr>
            <a:spLocks noGrp="1"/>
          </p:cNvSpPr>
          <p:nvPr>
            <p:ph type="body" sz="half" idx="2"/>
          </p:nvPr>
        </p:nvSpPr>
        <p:spPr>
          <a:xfrm>
            <a:off x="973837" y="1638299"/>
            <a:ext cx="3932181" cy="3505202"/>
          </a:xfrm>
        </p:spPr>
        <p:txBody>
          <a:bodyPr>
            <a:normAutofit/>
          </a:bodyPr>
          <a:lstStyle/>
          <a:p>
            <a:r>
              <a:rPr lang="en-US" dirty="0" smtClean="0">
                <a:latin typeface="Arial Black"/>
                <a:cs typeface="Arial Black"/>
              </a:rPr>
              <a:t>Health Sector Navigator </a:t>
            </a:r>
          </a:p>
          <a:p>
            <a:r>
              <a:rPr lang="en-US" dirty="0" smtClean="0">
                <a:latin typeface="Arial Black"/>
                <a:cs typeface="Arial Black"/>
              </a:rPr>
              <a:t>Deputy Sector Navigator - Health</a:t>
            </a:r>
          </a:p>
          <a:p>
            <a:endParaRPr lang="en-US" dirty="0">
              <a:latin typeface="Arial" panose="020B0604020202020204" pitchFamily="34" charset="0"/>
              <a:cs typeface="Arial" panose="020B0604020202020204" pitchFamily="34" charset="0"/>
            </a:endParaRPr>
          </a:p>
          <a:p>
            <a:pPr algn="l"/>
            <a:r>
              <a:rPr lang="en-US" dirty="0" smtClean="0">
                <a:latin typeface="Arial Black"/>
                <a:cs typeface="Arial Black"/>
              </a:rPr>
              <a:t>Greater Sacramento Service Area (GSSA) Imaging Study</a:t>
            </a:r>
          </a:p>
          <a:p>
            <a:pPr algn="l"/>
            <a:r>
              <a:rPr lang="en-US" dirty="0" smtClean="0">
                <a:latin typeface="Arial Black"/>
                <a:cs typeface="Arial Black"/>
              </a:rPr>
              <a:t>Paid consultant to define:</a:t>
            </a:r>
          </a:p>
          <a:p>
            <a:pPr marL="285750" indent="-285750" algn="l">
              <a:buFont typeface="Arial"/>
              <a:buChar char="•"/>
            </a:pPr>
            <a:r>
              <a:rPr lang="en-US" dirty="0" smtClean="0">
                <a:latin typeface="Arial Black"/>
                <a:cs typeface="Arial Black"/>
              </a:rPr>
              <a:t>Imaging hospital partners</a:t>
            </a:r>
          </a:p>
          <a:p>
            <a:pPr marL="285750" indent="-285750" algn="l">
              <a:buFont typeface="Arial"/>
              <a:buChar char="•"/>
            </a:pPr>
            <a:r>
              <a:rPr lang="en-US" dirty="0" smtClean="0">
                <a:latin typeface="Arial Black"/>
                <a:cs typeface="Arial Black"/>
              </a:rPr>
              <a:t>Workforce imaging training needs</a:t>
            </a:r>
          </a:p>
          <a:p>
            <a:pPr marL="285750" indent="-285750" algn="l">
              <a:buFont typeface="Arial"/>
              <a:buChar char="•"/>
            </a:pPr>
            <a:r>
              <a:rPr lang="en-US" dirty="0" smtClean="0">
                <a:latin typeface="Arial Black"/>
                <a:cs typeface="Arial Black"/>
              </a:rPr>
              <a:t>Clinical sites available</a:t>
            </a:r>
            <a:endParaRPr lang="en-US" dirty="0">
              <a:latin typeface="Arial Black"/>
              <a:cs typeface="Arial Black"/>
            </a:endParaRPr>
          </a:p>
        </p:txBody>
      </p:sp>
      <p:sp>
        <p:nvSpPr>
          <p:cNvPr id="6" name="Left Arrow 5"/>
          <p:cNvSpPr/>
          <p:nvPr/>
        </p:nvSpPr>
        <p:spPr>
          <a:xfrm rot="2406570">
            <a:off x="3428617" y="5418583"/>
            <a:ext cx="1299882" cy="441029"/>
          </a:xfrm>
          <a:prstGeom prst="lef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41670836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2133" y="457201"/>
            <a:ext cx="7704667" cy="1752599"/>
          </a:xfrm>
        </p:spPr>
        <p:txBody>
          <a:bodyPr>
            <a:normAutofit fontScale="90000"/>
          </a:bodyPr>
          <a:lstStyle/>
          <a:p>
            <a:r>
              <a:rPr lang="en-US" dirty="0" smtClean="0">
                <a:latin typeface="Arial Black"/>
                <a:cs typeface="Arial Black"/>
              </a:rPr>
              <a:t>GSSA Imaging Diagnostic Workforce Development Project</a:t>
            </a:r>
            <a:endParaRPr lang="en-US" dirty="0">
              <a:latin typeface="Arial Black"/>
              <a:cs typeface="Arial Black"/>
            </a:endParaRPr>
          </a:p>
        </p:txBody>
      </p:sp>
      <p:sp>
        <p:nvSpPr>
          <p:cNvPr id="7" name="Text Placeholder 6"/>
          <p:cNvSpPr>
            <a:spLocks noGrp="1"/>
          </p:cNvSpPr>
          <p:nvPr>
            <p:ph sz="half" idx="1"/>
          </p:nvPr>
        </p:nvSpPr>
        <p:spPr>
          <a:xfrm>
            <a:off x="779462" y="2057399"/>
            <a:ext cx="7585076" cy="1828801"/>
          </a:xfrm>
        </p:spPr>
        <p:txBody>
          <a:bodyPr/>
          <a:lstStyle/>
          <a:p>
            <a:r>
              <a:rPr lang="en-US" dirty="0" smtClean="0">
                <a:latin typeface="Arial Black"/>
                <a:cs typeface="Arial Black"/>
              </a:rPr>
              <a:t>Sponsored by Linda Zorn Statewide Director/ Sector Navigator Health Workforce Initiative Grant Funding</a:t>
            </a:r>
          </a:p>
          <a:p>
            <a:r>
              <a:rPr lang="en-US" dirty="0" smtClean="0">
                <a:latin typeface="Arial Black"/>
                <a:cs typeface="Arial Black"/>
              </a:rPr>
              <a:t>Conducted by John Paul Gallagher, Inc.</a:t>
            </a:r>
            <a:endParaRPr lang="en-US" dirty="0">
              <a:latin typeface="Arial Black"/>
              <a:cs typeface="Arial Black"/>
            </a:endParaRPr>
          </a:p>
        </p:txBody>
      </p:sp>
      <p:sp>
        <p:nvSpPr>
          <p:cNvPr id="2" name="Content Placeholder 1"/>
          <p:cNvSpPr>
            <a:spLocks noGrp="1"/>
          </p:cNvSpPr>
          <p:nvPr>
            <p:ph sz="half" idx="13"/>
          </p:nvPr>
        </p:nvSpPr>
        <p:spPr>
          <a:xfrm>
            <a:off x="779462" y="3568700"/>
            <a:ext cx="4590098" cy="2785269"/>
          </a:xfrm>
        </p:spPr>
        <p:txBody>
          <a:bodyPr>
            <a:normAutofit lnSpcReduction="10000"/>
          </a:bodyPr>
          <a:lstStyle/>
          <a:p>
            <a:pPr marL="0" indent="0">
              <a:buNone/>
            </a:pPr>
            <a:r>
              <a:rPr lang="en-US" dirty="0" smtClean="0">
                <a:latin typeface="Arial Black"/>
                <a:cs typeface="Arial Black"/>
              </a:rPr>
              <a:t>Interviewed Regional Hospital Partners </a:t>
            </a:r>
          </a:p>
          <a:p>
            <a:pPr lvl="1"/>
            <a:r>
              <a:rPr lang="en-US" dirty="0" smtClean="0">
                <a:latin typeface="Arial Black"/>
                <a:cs typeface="Arial Black"/>
              </a:rPr>
              <a:t>Dignity Health				</a:t>
            </a:r>
          </a:p>
          <a:p>
            <a:pPr lvl="1"/>
            <a:r>
              <a:rPr lang="en-US" dirty="0" smtClean="0">
                <a:latin typeface="Arial Black"/>
                <a:cs typeface="Arial Black"/>
              </a:rPr>
              <a:t>Marshall Medical Center		</a:t>
            </a:r>
          </a:p>
          <a:p>
            <a:pPr lvl="1"/>
            <a:r>
              <a:rPr lang="en-US" dirty="0" smtClean="0">
                <a:latin typeface="Arial Black"/>
                <a:cs typeface="Arial Black"/>
              </a:rPr>
              <a:t>Rideout Health</a:t>
            </a:r>
          </a:p>
          <a:p>
            <a:pPr lvl="1"/>
            <a:r>
              <a:rPr lang="en-US" dirty="0" smtClean="0">
                <a:latin typeface="Arial Black"/>
                <a:cs typeface="Arial Black"/>
              </a:rPr>
              <a:t>Sutter Health</a:t>
            </a:r>
          </a:p>
          <a:p>
            <a:pPr lvl="1"/>
            <a:r>
              <a:rPr lang="en-US" dirty="0" smtClean="0">
                <a:latin typeface="Arial Black"/>
                <a:cs typeface="Arial Black"/>
              </a:rPr>
              <a:t>UCD Health Systems</a:t>
            </a:r>
            <a:endParaRPr lang="en-US" dirty="0">
              <a:latin typeface="Arial Black"/>
              <a:cs typeface="Arial Black"/>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39739" y="3924458"/>
            <a:ext cx="3461766" cy="2434971"/>
          </a:xfrm>
          <a:prstGeom prst="rect">
            <a:avLst/>
          </a:prstGeom>
        </p:spPr>
      </p:pic>
    </p:spTree>
    <p:extLst>
      <p:ext uri="{BB962C8B-B14F-4D97-AF65-F5344CB8AC3E}">
        <p14:creationId xmlns:p14="http://schemas.microsoft.com/office/powerpoint/2010/main" val="3406119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650999"/>
          </a:xfrm>
        </p:spPr>
        <p:txBody>
          <a:bodyPr/>
          <a:lstStyle/>
          <a:p>
            <a:r>
              <a:rPr lang="en-US" dirty="0" smtClean="0">
                <a:latin typeface="Arial Black"/>
                <a:cs typeface="Arial Black"/>
              </a:rPr>
              <a:t>Technical Advances = Specialization</a:t>
            </a:r>
            <a:endParaRPr lang="en-US" dirty="0">
              <a:latin typeface="Arial Black"/>
              <a:cs typeface="Arial Black"/>
            </a:endParaRPr>
          </a:p>
        </p:txBody>
      </p:sp>
      <p:sp>
        <p:nvSpPr>
          <p:cNvPr id="3" name="Content Placeholder 2"/>
          <p:cNvSpPr>
            <a:spLocks noGrp="1"/>
          </p:cNvSpPr>
          <p:nvPr>
            <p:ph sz="half" idx="1"/>
          </p:nvPr>
        </p:nvSpPr>
        <p:spPr>
          <a:xfrm>
            <a:off x="779462" y="2108200"/>
            <a:ext cx="7585076" cy="1282700"/>
          </a:xfrm>
        </p:spPr>
        <p:txBody>
          <a:bodyPr>
            <a:normAutofit lnSpcReduction="10000"/>
          </a:bodyPr>
          <a:lstStyle/>
          <a:p>
            <a:pPr marL="0" indent="0">
              <a:buNone/>
            </a:pPr>
            <a:r>
              <a:rPr lang="en-US" dirty="0" smtClean="0">
                <a:latin typeface="Arial Black"/>
                <a:cs typeface="Arial Black"/>
              </a:rPr>
              <a:t>General radiology, CT, MRI, Interventional Radiology, Mammography, Ultrasound/ Vascular lab, Nuclear Medicine/ PET CT, Picture Archiving and Communication System</a:t>
            </a:r>
            <a:endParaRPr lang="en-US" dirty="0">
              <a:latin typeface="Arial Black"/>
              <a:cs typeface="Arial Black"/>
            </a:endParaRPr>
          </a:p>
        </p:txBody>
      </p:sp>
      <p:graphicFrame>
        <p:nvGraphicFramePr>
          <p:cNvPr id="8" name="Content Placeholder 7"/>
          <p:cNvGraphicFramePr>
            <a:graphicFrameLocks noGrp="1"/>
          </p:cNvGraphicFramePr>
          <p:nvPr>
            <p:ph sz="half" idx="13"/>
            <p:extLst/>
          </p:nvPr>
        </p:nvGraphicFramePr>
        <p:xfrm>
          <a:off x="779461" y="3594100"/>
          <a:ext cx="8364539" cy="24558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73232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577667" cy="1371600"/>
          </a:xfrm>
        </p:spPr>
        <p:txBody>
          <a:bodyPr/>
          <a:lstStyle/>
          <a:p>
            <a:r>
              <a:rPr lang="en-US" dirty="0" smtClean="0">
                <a:latin typeface="Arial Black"/>
                <a:cs typeface="Arial Black"/>
              </a:rPr>
              <a:t>Feasibility Study</a:t>
            </a:r>
            <a:endParaRPr lang="en-US" dirty="0">
              <a:latin typeface="Arial Black"/>
              <a:cs typeface="Arial Black"/>
            </a:endParaRPr>
          </a:p>
        </p:txBody>
      </p:sp>
      <p:pic>
        <p:nvPicPr>
          <p:cNvPr id="10" name="Content Placeholder 9"/>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2974640" y="1828800"/>
            <a:ext cx="3194720" cy="2057400"/>
          </a:xfrm>
        </p:spPr>
      </p:pic>
      <p:graphicFrame>
        <p:nvGraphicFramePr>
          <p:cNvPr id="9" name="Content Placeholder 8"/>
          <p:cNvGraphicFramePr>
            <a:graphicFrameLocks noGrp="1"/>
          </p:cNvGraphicFramePr>
          <p:nvPr>
            <p:ph sz="half" idx="13"/>
            <p:extLst/>
          </p:nvPr>
        </p:nvGraphicFramePr>
        <p:xfrm>
          <a:off x="779463" y="3992563"/>
          <a:ext cx="7585075" cy="2057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6351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2133" y="457201"/>
            <a:ext cx="7590367" cy="1098779"/>
          </a:xfrm>
        </p:spPr>
        <p:txBody>
          <a:bodyPr/>
          <a:lstStyle/>
          <a:p>
            <a:r>
              <a:rPr lang="en-US" dirty="0" smtClean="0"/>
              <a:t>Regionally Aligned Curriculum</a:t>
            </a:r>
            <a:endParaRPr lang="en-US" dirty="0"/>
          </a:p>
        </p:txBody>
      </p:sp>
      <p:graphicFrame>
        <p:nvGraphicFramePr>
          <p:cNvPr id="6" name="Diagram 5"/>
          <p:cNvGraphicFramePr/>
          <p:nvPr>
            <p:extLst/>
          </p:nvPr>
        </p:nvGraphicFramePr>
        <p:xfrm>
          <a:off x="1449294" y="1740646"/>
          <a:ext cx="6096000" cy="43553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Left-Up Arrow 8"/>
          <p:cNvSpPr/>
          <p:nvPr/>
        </p:nvSpPr>
        <p:spPr>
          <a:xfrm rot="10800000">
            <a:off x="2480233" y="2447036"/>
            <a:ext cx="1090708" cy="1206894"/>
          </a:xfrm>
          <a:prstGeom prst="leftUpArrow">
            <a:avLst>
              <a:gd name="adj1" fmla="val 25000"/>
              <a:gd name="adj2" fmla="val 25000"/>
              <a:gd name="adj3" fmla="val 26955"/>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10" name="Bent-Up Arrow 9"/>
          <p:cNvSpPr/>
          <p:nvPr/>
        </p:nvSpPr>
        <p:spPr>
          <a:xfrm rot="10800000" flipH="1">
            <a:off x="5647765" y="2764116"/>
            <a:ext cx="1045882" cy="1221145"/>
          </a:xfrm>
          <a:prstGeom prst="bentUp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Left Arrow 10"/>
          <p:cNvSpPr/>
          <p:nvPr/>
        </p:nvSpPr>
        <p:spPr>
          <a:xfrm>
            <a:off x="4317999" y="4108825"/>
            <a:ext cx="597647" cy="493058"/>
          </a:xfrm>
          <a:prstGeom prst="lef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2" name="TextBox 1"/>
          <p:cNvSpPr txBox="1"/>
          <p:nvPr/>
        </p:nvSpPr>
        <p:spPr>
          <a:xfrm>
            <a:off x="2480232" y="5400136"/>
            <a:ext cx="1690777"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Ultrasound</a:t>
            </a:r>
            <a:endParaRPr lang="en-US" b="1" dirty="0">
              <a:latin typeface="Arial" panose="020B0604020202020204" pitchFamily="34" charset="0"/>
              <a:cs typeface="Arial" panose="020B0604020202020204" pitchFamily="34" charset="0"/>
            </a:endParaRPr>
          </a:p>
        </p:txBody>
      </p:sp>
      <p:sp>
        <p:nvSpPr>
          <p:cNvPr id="3" name="TextBox 2"/>
          <p:cNvSpPr txBox="1"/>
          <p:nvPr/>
        </p:nvSpPr>
        <p:spPr>
          <a:xfrm>
            <a:off x="3761117" y="3226279"/>
            <a:ext cx="1345721"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Radiology</a:t>
            </a:r>
            <a:endParaRPr lang="en-US" b="1" dirty="0">
              <a:latin typeface="Arial" panose="020B0604020202020204" pitchFamily="34" charset="0"/>
              <a:cs typeface="Arial" panose="020B0604020202020204" pitchFamily="34" charset="0"/>
            </a:endParaRPr>
          </a:p>
        </p:txBody>
      </p:sp>
      <p:sp>
        <p:nvSpPr>
          <p:cNvPr id="4" name="TextBox 3"/>
          <p:cNvSpPr txBox="1"/>
          <p:nvPr/>
        </p:nvSpPr>
        <p:spPr>
          <a:xfrm>
            <a:off x="5029419" y="5911333"/>
            <a:ext cx="1466660"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CT, MRI, IR</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4002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Hexagon 23"/>
          <p:cNvSpPr/>
          <p:nvPr/>
        </p:nvSpPr>
        <p:spPr>
          <a:xfrm>
            <a:off x="6951557" y="3910783"/>
            <a:ext cx="628726" cy="541731"/>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3" name="Hexagon 22"/>
          <p:cNvSpPr/>
          <p:nvPr/>
        </p:nvSpPr>
        <p:spPr>
          <a:xfrm>
            <a:off x="6111314" y="4384174"/>
            <a:ext cx="628726" cy="541731"/>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2" name="Hexagon 21"/>
          <p:cNvSpPr/>
          <p:nvPr/>
        </p:nvSpPr>
        <p:spPr>
          <a:xfrm>
            <a:off x="6637194" y="3110248"/>
            <a:ext cx="628726" cy="541731"/>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1" name="Hexagon 20"/>
          <p:cNvSpPr/>
          <p:nvPr/>
        </p:nvSpPr>
        <p:spPr>
          <a:xfrm>
            <a:off x="6111314" y="2777465"/>
            <a:ext cx="628726" cy="541731"/>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0" name="Hexagon 19"/>
          <p:cNvSpPr/>
          <p:nvPr/>
        </p:nvSpPr>
        <p:spPr>
          <a:xfrm>
            <a:off x="5617876" y="3097309"/>
            <a:ext cx="628726" cy="541731"/>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9" name="Hexagon 18"/>
          <p:cNvSpPr/>
          <p:nvPr/>
        </p:nvSpPr>
        <p:spPr>
          <a:xfrm>
            <a:off x="5482588" y="2134982"/>
            <a:ext cx="628726" cy="541731"/>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 name="Title 1"/>
          <p:cNvSpPr>
            <a:spLocks noGrp="1"/>
          </p:cNvSpPr>
          <p:nvPr>
            <p:ph type="title"/>
          </p:nvPr>
        </p:nvSpPr>
        <p:spPr>
          <a:xfrm>
            <a:off x="1232709" y="303848"/>
            <a:ext cx="7583487" cy="1044388"/>
          </a:xfrm>
        </p:spPr>
        <p:txBody>
          <a:bodyPr/>
          <a:lstStyle/>
          <a:p>
            <a:r>
              <a:rPr lang="en-US" dirty="0" smtClean="0">
                <a:latin typeface="Arial Black" panose="020B0A04020102020204" pitchFamily="34" charset="0"/>
              </a:rPr>
              <a:t>Pathways</a:t>
            </a:r>
            <a:endParaRPr lang="en-US" dirty="0">
              <a:latin typeface="Arial Black" panose="020B0A04020102020204" pitchFamily="34" charset="0"/>
            </a:endParaRPr>
          </a:p>
        </p:txBody>
      </p:sp>
      <p:sp>
        <p:nvSpPr>
          <p:cNvPr id="3" name="Content Placeholder 2"/>
          <p:cNvSpPr>
            <a:spLocks noGrp="1"/>
          </p:cNvSpPr>
          <p:nvPr>
            <p:ph sz="half" idx="1"/>
          </p:nvPr>
        </p:nvSpPr>
        <p:spPr>
          <a:xfrm>
            <a:off x="832054" y="1954703"/>
            <a:ext cx="3739896" cy="3368674"/>
          </a:xfrm>
        </p:spPr>
        <p:txBody>
          <a:bodyPr>
            <a:normAutofit fontScale="70000" lnSpcReduction="20000"/>
          </a:bodyPr>
          <a:lstStyle/>
          <a:p>
            <a:r>
              <a:rPr lang="en-US" dirty="0" smtClean="0">
                <a:latin typeface="Arial Black"/>
                <a:cs typeface="Arial Black"/>
              </a:rPr>
              <a:t>High school to Yuba</a:t>
            </a:r>
          </a:p>
          <a:p>
            <a:r>
              <a:rPr lang="en-US" dirty="0" smtClean="0">
                <a:latin typeface="Arial Black"/>
                <a:cs typeface="Arial Black"/>
              </a:rPr>
              <a:t>Yuba to FLC</a:t>
            </a:r>
          </a:p>
          <a:p>
            <a:r>
              <a:rPr lang="en-US" dirty="0" smtClean="0">
                <a:latin typeface="Arial Black"/>
                <a:cs typeface="Arial Black"/>
              </a:rPr>
              <a:t>Community college to CRC</a:t>
            </a:r>
          </a:p>
          <a:p>
            <a:r>
              <a:rPr lang="en-US" dirty="0" smtClean="0">
                <a:latin typeface="Arial Black"/>
                <a:cs typeface="Arial Black"/>
              </a:rPr>
              <a:t>CRC, Yuba, &amp; FLC to career</a:t>
            </a:r>
          </a:p>
          <a:p>
            <a:r>
              <a:rPr lang="en-US" dirty="0" smtClean="0">
                <a:latin typeface="Arial Black"/>
                <a:cs typeface="Arial Black"/>
              </a:rPr>
              <a:t>Career to FLC</a:t>
            </a:r>
          </a:p>
          <a:p>
            <a:r>
              <a:rPr lang="en-US" dirty="0" smtClean="0">
                <a:latin typeface="Arial Black"/>
                <a:cs typeface="Arial Black"/>
              </a:rPr>
              <a:t>FLC to higher paying career </a:t>
            </a:r>
          </a:p>
          <a:p>
            <a:r>
              <a:rPr lang="en-US" dirty="0" smtClean="0">
                <a:latin typeface="Arial Black"/>
                <a:cs typeface="Arial Black"/>
              </a:rPr>
              <a:t>Community college to bachelor’s program</a:t>
            </a:r>
            <a:endParaRPr lang="en-US" dirty="0">
              <a:latin typeface="Arial Black"/>
              <a:cs typeface="Arial Black"/>
            </a:endParaRPr>
          </a:p>
        </p:txBody>
      </p:sp>
      <p:sp>
        <p:nvSpPr>
          <p:cNvPr id="7" name="TextBox 6"/>
          <p:cNvSpPr txBox="1"/>
          <p:nvPr/>
        </p:nvSpPr>
        <p:spPr>
          <a:xfrm>
            <a:off x="7494752" y="4288118"/>
            <a:ext cx="722895" cy="369332"/>
          </a:xfrm>
          <a:prstGeom prst="rect">
            <a:avLst/>
          </a:prstGeom>
          <a:noFill/>
        </p:spPr>
        <p:txBody>
          <a:bodyPr wrap="square" rtlCol="0">
            <a:spAutoFit/>
          </a:bodyPr>
          <a:lstStyle/>
          <a:p>
            <a:endParaRPr lang="en-US" dirty="0"/>
          </a:p>
        </p:txBody>
      </p:sp>
      <p:graphicFrame>
        <p:nvGraphicFramePr>
          <p:cNvPr id="18" name="Diagram 17"/>
          <p:cNvGraphicFramePr/>
          <p:nvPr>
            <p:extLst/>
          </p:nvPr>
        </p:nvGraphicFramePr>
        <p:xfrm>
          <a:off x="3370053" y="160704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5734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Advisory Board</a:t>
            </a:r>
            <a:endParaRPr lang="en-US" dirty="0"/>
          </a:p>
        </p:txBody>
      </p:sp>
      <p:sp>
        <p:nvSpPr>
          <p:cNvPr id="3" name="AutoShape 2" descr="Image result for advisory board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873" t="4222" r="7517"/>
          <a:stretch/>
        </p:blipFill>
        <p:spPr>
          <a:xfrm>
            <a:off x="1046691" y="2120900"/>
            <a:ext cx="7575550" cy="2736850"/>
          </a:xfrm>
          <a:prstGeom prst="rect">
            <a:avLst/>
          </a:prstGeom>
        </p:spPr>
      </p:pic>
    </p:spTree>
    <p:extLst>
      <p:ext uri="{BB962C8B-B14F-4D97-AF65-F5344CB8AC3E}">
        <p14:creationId xmlns:p14="http://schemas.microsoft.com/office/powerpoint/2010/main" val="2817685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34832" y="707835"/>
            <a:ext cx="5809168" cy="1371600"/>
          </a:xfrm>
        </p:spPr>
        <p:txBody>
          <a:bodyPr/>
          <a:lstStyle/>
          <a:p>
            <a:r>
              <a:rPr lang="en-US" sz="2800" dirty="0" smtClean="0">
                <a:latin typeface="Arial Black"/>
                <a:cs typeface="Arial Black"/>
              </a:rPr>
              <a:t>CTE Enhancement Grant + Perkins Funds </a:t>
            </a:r>
            <a:endParaRPr lang="en-US" sz="2800" dirty="0">
              <a:latin typeface="Arial Black"/>
              <a:cs typeface="Arial Black"/>
            </a:endParaRPr>
          </a:p>
        </p:txBody>
      </p:sp>
      <p:pic>
        <p:nvPicPr>
          <p:cNvPr id="8" name="Picture Placeholder 7" descr="NFN-logo.png"/>
          <p:cNvPicPr>
            <a:picLocks noGrp="1" noChangeAspect="1"/>
          </p:cNvPicPr>
          <p:nvPr>
            <p:ph type="pic" idx="1"/>
          </p:nvPr>
        </p:nvPicPr>
        <p:blipFill>
          <a:blip r:embed="rId2" cstate="email">
            <a:extLst>
              <a:ext uri="{28A0092B-C50C-407E-A947-70E740481C1C}">
                <a14:useLocalDpi xmlns:a14="http://schemas.microsoft.com/office/drawing/2010/main" val="0"/>
              </a:ext>
            </a:extLst>
          </a:blip>
          <a:stretch>
            <a:fillRect/>
          </a:stretch>
        </p:blipFill>
        <p:spPr>
          <a:xfrm>
            <a:off x="1213217" y="725451"/>
            <a:ext cx="1724266" cy="1695687"/>
          </a:xfrm>
        </p:spPr>
      </p:pic>
      <p:sp>
        <p:nvSpPr>
          <p:cNvPr id="7" name="Text Placeholder 6"/>
          <p:cNvSpPr>
            <a:spLocks noGrp="1"/>
          </p:cNvSpPr>
          <p:nvPr>
            <p:ph type="body" sz="half" idx="2"/>
          </p:nvPr>
        </p:nvSpPr>
        <p:spPr>
          <a:xfrm>
            <a:off x="3454400" y="2421138"/>
            <a:ext cx="5549900" cy="3204960"/>
          </a:xfrm>
        </p:spPr>
        <p:txBody>
          <a:bodyPr>
            <a:normAutofit/>
          </a:bodyPr>
          <a:lstStyle/>
          <a:p>
            <a:pPr marL="285750" indent="-285750" algn="l">
              <a:buFont typeface="Wingdings" panose="05000000000000000000" pitchFamily="2" charset="2"/>
              <a:buChar char="ü"/>
            </a:pPr>
            <a:r>
              <a:rPr lang="en-US" dirty="0" smtClean="0">
                <a:solidFill>
                  <a:schemeClr val="accent1">
                    <a:lumMod val="75000"/>
                  </a:schemeClr>
                </a:solidFill>
                <a:latin typeface="Arial Black"/>
                <a:cs typeface="Arial Black"/>
              </a:rPr>
              <a:t>NFN Regional Consortium announcement</a:t>
            </a:r>
          </a:p>
          <a:p>
            <a:pPr marL="285750" indent="-285750" algn="l">
              <a:buFont typeface="Wingdings" panose="05000000000000000000" pitchFamily="2" charset="2"/>
              <a:buChar char="ü"/>
            </a:pPr>
            <a:r>
              <a:rPr lang="en-US" dirty="0" smtClean="0">
                <a:solidFill>
                  <a:schemeClr val="accent1">
                    <a:lumMod val="75000"/>
                  </a:schemeClr>
                </a:solidFill>
                <a:latin typeface="Arial Black"/>
                <a:cs typeface="Arial Black"/>
              </a:rPr>
              <a:t>Industry expert - stipend</a:t>
            </a:r>
          </a:p>
          <a:p>
            <a:pPr marL="285750" indent="-285750" algn="l">
              <a:buFont typeface="Wingdings" panose="05000000000000000000" pitchFamily="2" charset="2"/>
              <a:buChar char="ü"/>
            </a:pPr>
            <a:r>
              <a:rPr lang="en-US" dirty="0" smtClean="0">
                <a:solidFill>
                  <a:schemeClr val="accent1">
                    <a:lumMod val="75000"/>
                  </a:schemeClr>
                </a:solidFill>
                <a:latin typeface="Arial Black"/>
                <a:cs typeface="Arial Black"/>
              </a:rPr>
              <a:t>Past curriculum chair - stipend</a:t>
            </a:r>
          </a:p>
          <a:p>
            <a:pPr marL="285750" indent="-285750" algn="l">
              <a:buFont typeface="Wingdings" panose="05000000000000000000" pitchFamily="2" charset="2"/>
              <a:buChar char="ü"/>
            </a:pPr>
            <a:r>
              <a:rPr lang="en-US" dirty="0" smtClean="0">
                <a:solidFill>
                  <a:schemeClr val="accent1">
                    <a:lumMod val="75000"/>
                  </a:schemeClr>
                </a:solidFill>
                <a:latin typeface="Arial Black"/>
                <a:cs typeface="Arial Black"/>
              </a:rPr>
              <a:t>Develop CT, MRI, IR programs</a:t>
            </a:r>
          </a:p>
          <a:p>
            <a:pPr marL="285750" indent="-285750" algn="l">
              <a:buFont typeface="Wingdings" panose="05000000000000000000" pitchFamily="2" charset="2"/>
              <a:buChar char="ü"/>
            </a:pPr>
            <a:r>
              <a:rPr lang="en-US" dirty="0" smtClean="0">
                <a:solidFill>
                  <a:schemeClr val="accent1">
                    <a:lumMod val="75000"/>
                  </a:schemeClr>
                </a:solidFill>
                <a:latin typeface="Arial Black"/>
                <a:cs typeface="Arial Black"/>
              </a:rPr>
              <a:t>NFN recommendation</a:t>
            </a:r>
          </a:p>
          <a:p>
            <a:pPr marL="285750" indent="-285750" algn="l">
              <a:buFont typeface="Wingdings" panose="05000000000000000000" pitchFamily="2" charset="2"/>
              <a:buChar char="ü"/>
            </a:pPr>
            <a:r>
              <a:rPr lang="en-US" dirty="0" smtClean="0">
                <a:solidFill>
                  <a:schemeClr val="accent1">
                    <a:lumMod val="75000"/>
                  </a:schemeClr>
                </a:solidFill>
                <a:latin typeface="Arial Black"/>
                <a:cs typeface="Arial Black"/>
              </a:rPr>
              <a:t>Chancellor’s Office certification</a:t>
            </a:r>
          </a:p>
          <a:p>
            <a:endParaRPr lang="en-US" dirty="0" smtClean="0"/>
          </a:p>
          <a:p>
            <a:endParaRPr lang="en-US" dirty="0"/>
          </a:p>
        </p:txBody>
      </p:sp>
    </p:spTree>
    <p:extLst>
      <p:ext uri="{BB962C8B-B14F-4D97-AF65-F5344CB8AC3E}">
        <p14:creationId xmlns:p14="http://schemas.microsoft.com/office/powerpoint/2010/main" val="4087781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Breakout Description</a:t>
            </a:r>
            <a:endParaRPr lang="en-US" dirty="0"/>
          </a:p>
        </p:txBody>
      </p:sp>
      <p:sp>
        <p:nvSpPr>
          <p:cNvPr id="3" name="Content Placeholder 2"/>
          <p:cNvSpPr>
            <a:spLocks noGrp="1"/>
          </p:cNvSpPr>
          <p:nvPr>
            <p:ph idx="1"/>
          </p:nvPr>
        </p:nvSpPr>
        <p:spPr/>
        <p:txBody>
          <a:bodyPr/>
          <a:lstStyle/>
          <a:p>
            <a:pPr marL="0" lvl="0" indent="0" defTabSz="457200">
              <a:spcAft>
                <a:spcPts val="600"/>
              </a:spcAft>
              <a:buClr>
                <a:srgbClr val="30ACEC">
                  <a:lumMod val="75000"/>
                </a:srgbClr>
              </a:buClr>
              <a:buSzPct val="145000"/>
              <a:buNone/>
            </a:pPr>
            <a:r>
              <a:rPr lang="en-US" sz="2200" i="1" dirty="0">
                <a:solidFill>
                  <a:prstClr val="black"/>
                </a:solidFill>
                <a:latin typeface="Corbel"/>
              </a:rPr>
              <a:t>As part of the Doing What Matters campaign, the CTE Enhancement Funds of 2014, and the new Strong Workforce Funding, there is an emphasis on the need to work regionally to provide training programs that meet labor market demand. Come learn how the North Far North region utilized research and collaboration to develop and support programs at three community colleges in one healthcare sector. These educational programs not only meet the cross-training needs of healthcare providers, but actually feed enrollment between colleges! </a:t>
            </a:r>
            <a:endParaRPr lang="en-US" sz="2200" dirty="0">
              <a:solidFill>
                <a:prstClr val="black"/>
              </a:solidFill>
              <a:latin typeface="Corbel"/>
            </a:endParaRPr>
          </a:p>
          <a:p>
            <a:endParaRPr lang="en-US" dirty="0"/>
          </a:p>
        </p:txBody>
      </p:sp>
    </p:spTree>
    <p:extLst>
      <p:ext uri="{BB962C8B-B14F-4D97-AF65-F5344CB8AC3E}">
        <p14:creationId xmlns:p14="http://schemas.microsoft.com/office/powerpoint/2010/main" val="874674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0181" y="500530"/>
            <a:ext cx="2960604" cy="1658470"/>
          </a:xfrm>
        </p:spPr>
        <p:txBody>
          <a:bodyPr>
            <a:normAutofit fontScale="90000"/>
          </a:bodyPr>
          <a:lstStyle/>
          <a:p>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smtClean="0">
                <a:solidFill>
                  <a:srgbClr val="0000FF"/>
                </a:solidFill>
                <a:latin typeface="Arial" panose="020B0604020202020204" pitchFamily="34" charset="0"/>
                <a:cs typeface="Arial" panose="020B0604020202020204" pitchFamily="34" charset="0"/>
              </a:rPr>
              <a:t>Industry</a:t>
            </a:r>
            <a:r>
              <a:rPr lang="en-US" b="1" dirty="0">
                <a:solidFill>
                  <a:srgbClr val="0000FF"/>
                </a:solidFill>
                <a:latin typeface="Arial" panose="020B0604020202020204" pitchFamily="34" charset="0"/>
                <a:cs typeface="Arial" panose="020B0604020202020204" pitchFamily="34" charset="0"/>
              </a:rPr>
              <a:t>-Driven</a:t>
            </a:r>
            <a:br>
              <a:rPr lang="en-US" b="1" dirty="0">
                <a:solidFill>
                  <a:srgbClr val="0000FF"/>
                </a:solidFill>
                <a:latin typeface="Arial" panose="020B0604020202020204" pitchFamily="34" charset="0"/>
                <a:cs typeface="Arial" panose="020B0604020202020204" pitchFamily="34" charset="0"/>
              </a:rPr>
            </a:br>
            <a:r>
              <a:rPr lang="en-US" b="1" dirty="0">
                <a:solidFill>
                  <a:srgbClr val="0000FF"/>
                </a:solidFill>
                <a:latin typeface="Arial" panose="020B0604020202020204" pitchFamily="34" charset="0"/>
                <a:cs typeface="Arial" panose="020B0604020202020204" pitchFamily="34" charset="0"/>
              </a:rPr>
              <a:t>Regional </a:t>
            </a:r>
            <a:br>
              <a:rPr lang="en-US" b="1" dirty="0">
                <a:solidFill>
                  <a:srgbClr val="0000FF"/>
                </a:solidFill>
                <a:latin typeface="Arial" panose="020B0604020202020204" pitchFamily="34" charset="0"/>
                <a:cs typeface="Arial" panose="020B0604020202020204" pitchFamily="34" charset="0"/>
              </a:rPr>
            </a:br>
            <a:r>
              <a:rPr lang="en-US" b="1" dirty="0">
                <a:solidFill>
                  <a:srgbClr val="0000FF"/>
                </a:solidFill>
                <a:latin typeface="Arial" panose="020B0604020202020204" pitchFamily="34" charset="0"/>
                <a:cs typeface="Arial" panose="020B0604020202020204" pitchFamily="34" charset="0"/>
              </a:rPr>
              <a:t>Collaborative </a:t>
            </a:r>
            <a:r>
              <a:rPr lang="en-US" b="1" dirty="0" smtClean="0">
                <a:solidFill>
                  <a:srgbClr val="0000FF"/>
                </a:solidFill>
                <a:latin typeface="Arial" panose="020B0604020202020204" pitchFamily="34" charset="0"/>
                <a:cs typeface="Arial" panose="020B0604020202020204" pitchFamily="34" charset="0"/>
              </a:rPr>
              <a:t>Grant</a:t>
            </a:r>
            <a:br>
              <a:rPr lang="en-US" b="1" dirty="0" smtClean="0">
                <a:solidFill>
                  <a:srgbClr val="0000FF"/>
                </a:solidFill>
                <a:latin typeface="Arial" panose="020B0604020202020204" pitchFamily="34" charset="0"/>
                <a:cs typeface="Arial" panose="020B0604020202020204" pitchFamily="34" charset="0"/>
              </a:rPr>
            </a:br>
            <a:r>
              <a:rPr lang="en-US" b="1" dirty="0">
                <a:solidFill>
                  <a:srgbClr val="0000FF"/>
                </a:solidFill>
                <a:latin typeface="Arial" panose="020B0604020202020204" pitchFamily="34" charset="0"/>
                <a:cs typeface="Arial" panose="020B0604020202020204" pitchFamily="34" charset="0"/>
              </a:rPr>
              <a:t/>
            </a:r>
            <a:br>
              <a:rPr lang="en-US" b="1" dirty="0">
                <a:solidFill>
                  <a:srgbClr val="0000FF"/>
                </a:solidFill>
                <a:latin typeface="Arial" panose="020B0604020202020204" pitchFamily="34" charset="0"/>
                <a:cs typeface="Arial" panose="020B0604020202020204" pitchFamily="34" charset="0"/>
              </a:rPr>
            </a:br>
            <a:endParaRPr lang="en-US" b="1" dirty="0">
              <a:solidFill>
                <a:srgbClr val="0000FF"/>
              </a:solidFill>
              <a:latin typeface="Arial" panose="020B0604020202020204" pitchFamily="34" charset="0"/>
              <a:cs typeface="Arial" panose="020B0604020202020204" pitchFamily="34" charset="0"/>
            </a:endParaRPr>
          </a:p>
        </p:txBody>
      </p:sp>
      <p:pic>
        <p:nvPicPr>
          <p:cNvPr id="2" name="Content Placeholder 1"/>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32255" y="5087580"/>
            <a:ext cx="1677841" cy="1677841"/>
          </a:xfrm>
        </p:spPr>
      </p:pic>
      <p:sp>
        <p:nvSpPr>
          <p:cNvPr id="7" name="Text Placeholder 6"/>
          <p:cNvSpPr>
            <a:spLocks noGrp="1"/>
          </p:cNvSpPr>
          <p:nvPr>
            <p:ph type="body" sz="half" idx="2"/>
          </p:nvPr>
        </p:nvSpPr>
        <p:spPr>
          <a:xfrm>
            <a:off x="237781" y="1496020"/>
            <a:ext cx="2662533" cy="3511176"/>
          </a:xfrm>
        </p:spPr>
        <p:txBody>
          <a:bodyPr>
            <a:noAutofit/>
          </a:bodyPr>
          <a:lstStyle/>
          <a:p>
            <a:pPr marL="342900" indent="-342900" algn="l">
              <a:buFont typeface="Arial"/>
              <a:buChar char="•"/>
            </a:pPr>
            <a:r>
              <a:rPr lang="en-US" sz="2000" dirty="0" smtClean="0">
                <a:latin typeface="Arial Black"/>
                <a:cs typeface="Arial Black"/>
              </a:rPr>
              <a:t>Pilot the CT program</a:t>
            </a:r>
          </a:p>
          <a:p>
            <a:pPr marL="342900" indent="-342900" algn="l">
              <a:buFont typeface="Arial"/>
              <a:buChar char="•"/>
            </a:pPr>
            <a:r>
              <a:rPr lang="en-US" sz="2000" dirty="0" smtClean="0">
                <a:latin typeface="Arial Black"/>
                <a:cs typeface="Arial Black"/>
              </a:rPr>
              <a:t>3 incumbent workers from 3 healthcare partners = 9</a:t>
            </a:r>
          </a:p>
          <a:p>
            <a:pPr marL="342900" indent="-342900" algn="l">
              <a:buFont typeface="Arial"/>
              <a:buChar char="•"/>
            </a:pPr>
            <a:r>
              <a:rPr lang="en-US" sz="2000" dirty="0" smtClean="0">
                <a:latin typeface="Arial Black"/>
                <a:cs typeface="Arial Black"/>
              </a:rPr>
              <a:t>Coordinator costs</a:t>
            </a:r>
          </a:p>
          <a:p>
            <a:pPr marL="342900" indent="-342900" algn="l">
              <a:buFont typeface="Arial"/>
              <a:buChar char="•"/>
            </a:pPr>
            <a:r>
              <a:rPr lang="en-US" sz="2000" dirty="0" smtClean="0">
                <a:latin typeface="Arial Black"/>
                <a:cs typeface="Arial Black"/>
              </a:rPr>
              <a:t>Equipment costs</a:t>
            </a:r>
            <a:endParaRPr lang="en-US" sz="2000" dirty="0">
              <a:latin typeface="Arial Black"/>
              <a:cs typeface="Arial Black"/>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268402" y="786955"/>
            <a:ext cx="4371975" cy="4356545"/>
          </a:xfrm>
          <a:prstGeom prst="rect">
            <a:avLst/>
          </a:prstGeom>
        </p:spPr>
      </p:pic>
    </p:spTree>
    <p:extLst>
      <p:ext uri="{BB962C8B-B14F-4D97-AF65-F5344CB8AC3E}">
        <p14:creationId xmlns:p14="http://schemas.microsoft.com/office/powerpoint/2010/main" val="2968164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Arial Black"/>
                <a:cs typeface="Arial Black"/>
              </a:rPr>
              <a:t>Benefits of Regionalization</a:t>
            </a:r>
            <a:endParaRPr lang="en-US" dirty="0">
              <a:latin typeface="Arial Black"/>
              <a:cs typeface="Arial Black"/>
            </a:endParaRPr>
          </a:p>
        </p:txBody>
      </p:sp>
      <p:sp>
        <p:nvSpPr>
          <p:cNvPr id="6" name="Content Placeholder 5"/>
          <p:cNvSpPr>
            <a:spLocks noGrp="1"/>
          </p:cNvSpPr>
          <p:nvPr>
            <p:ph sz="half" idx="1"/>
          </p:nvPr>
        </p:nvSpPr>
        <p:spPr/>
        <p:txBody>
          <a:bodyPr>
            <a:normAutofit fontScale="85000" lnSpcReduction="20000"/>
          </a:bodyPr>
          <a:lstStyle/>
          <a:p>
            <a:r>
              <a:rPr lang="en-US" dirty="0" smtClean="0">
                <a:latin typeface="Arial Black"/>
                <a:cs typeface="Arial Black"/>
              </a:rPr>
              <a:t>All workforce training specialization needs met</a:t>
            </a:r>
          </a:p>
          <a:p>
            <a:r>
              <a:rPr lang="en-US" dirty="0" smtClean="0">
                <a:latin typeface="Arial Black"/>
                <a:cs typeface="Arial Black"/>
              </a:rPr>
              <a:t>No competition between colleges for students</a:t>
            </a:r>
          </a:p>
          <a:p>
            <a:r>
              <a:rPr lang="en-US" dirty="0" smtClean="0">
                <a:latin typeface="Arial Black"/>
                <a:cs typeface="Arial Black"/>
              </a:rPr>
              <a:t>No competition for clinical placements</a:t>
            </a:r>
          </a:p>
          <a:p>
            <a:r>
              <a:rPr lang="en-US" dirty="0" smtClean="0">
                <a:latin typeface="Arial Black"/>
                <a:cs typeface="Arial Black"/>
              </a:rPr>
              <a:t>No saturation of the market</a:t>
            </a:r>
          </a:p>
          <a:p>
            <a:r>
              <a:rPr lang="en-US" dirty="0" smtClean="0">
                <a:latin typeface="Arial Black"/>
                <a:cs typeface="Arial Black"/>
              </a:rPr>
              <a:t>Graduates get jobs</a:t>
            </a:r>
          </a:p>
          <a:p>
            <a:r>
              <a:rPr lang="en-US" dirty="0" smtClean="0">
                <a:latin typeface="Arial Black"/>
                <a:cs typeface="Arial Black"/>
              </a:rPr>
              <a:t>Sharing best practices for outside accreditation</a:t>
            </a:r>
          </a:p>
        </p:txBody>
      </p:sp>
      <p:pic>
        <p:nvPicPr>
          <p:cNvPr id="8" name="Content Placeholder 7"/>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4946650" y="2937669"/>
            <a:ext cx="3740150" cy="2805112"/>
          </a:xfrm>
        </p:spPr>
      </p:pic>
    </p:spTree>
    <p:extLst>
      <p:ext uri="{BB962C8B-B14F-4D97-AF65-F5344CB8AC3E}">
        <p14:creationId xmlns:p14="http://schemas.microsoft.com/office/powerpoint/2010/main" val="3414293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Priority Sector Focus</a:t>
            </a:r>
            <a:endParaRPr lang="en-US" dirty="0"/>
          </a:p>
        </p:txBody>
      </p:sp>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982663" y="3103638"/>
            <a:ext cx="3740150" cy="2495399"/>
          </a:xfrm>
        </p:spPr>
      </p:pic>
      <p:sp>
        <p:nvSpPr>
          <p:cNvPr id="4" name="Content Placeholder 3"/>
          <p:cNvSpPr>
            <a:spLocks noGrp="1"/>
          </p:cNvSpPr>
          <p:nvPr>
            <p:ph sz="half" idx="2"/>
          </p:nvPr>
        </p:nvSpPr>
        <p:spPr/>
        <p:txBody>
          <a:bodyPr/>
          <a:lstStyle/>
          <a:p>
            <a:r>
              <a:rPr lang="en-US" dirty="0" smtClean="0"/>
              <a:t>Graduates get job</a:t>
            </a:r>
          </a:p>
          <a:p>
            <a:r>
              <a:rPr lang="en-US" dirty="0" smtClean="0"/>
              <a:t>Hospital workforce needs met</a:t>
            </a:r>
          </a:p>
          <a:p>
            <a:r>
              <a:rPr lang="en-US" dirty="0" smtClean="0"/>
              <a:t>Consumer healthcare needs met</a:t>
            </a:r>
          </a:p>
          <a:p>
            <a:r>
              <a:rPr lang="en-US" dirty="0" smtClean="0"/>
              <a:t>Strong Workforce funding </a:t>
            </a:r>
            <a:r>
              <a:rPr lang="en-US" dirty="0"/>
              <a:t>e</a:t>
            </a:r>
            <a:r>
              <a:rPr lang="en-US" dirty="0" smtClean="0"/>
              <a:t>ligible</a:t>
            </a:r>
            <a:endParaRPr lang="en-US" dirty="0"/>
          </a:p>
        </p:txBody>
      </p:sp>
    </p:spTree>
    <p:extLst>
      <p:ext uri="{BB962C8B-B14F-4D97-AF65-F5344CB8AC3E}">
        <p14:creationId xmlns:p14="http://schemas.microsoft.com/office/powerpoint/2010/main" val="3035060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should be involved?</a:t>
            </a:r>
            <a:endParaRPr lang="en-US" dirty="0"/>
          </a:p>
        </p:txBody>
      </p:sp>
      <p:sp>
        <p:nvSpPr>
          <p:cNvPr id="3" name="Content Placeholder 2"/>
          <p:cNvSpPr>
            <a:spLocks noGrp="1"/>
          </p:cNvSpPr>
          <p:nvPr>
            <p:ph idx="1"/>
          </p:nvPr>
        </p:nvSpPr>
        <p:spPr/>
        <p:txBody>
          <a:bodyPr/>
          <a:lstStyle/>
          <a:p>
            <a:r>
              <a:rPr lang="en-US" dirty="0" smtClean="0"/>
              <a:t>Faculty!</a:t>
            </a:r>
          </a:p>
          <a:p>
            <a:r>
              <a:rPr lang="en-US" dirty="0" smtClean="0"/>
              <a:t>Managers and deans</a:t>
            </a:r>
          </a:p>
          <a:p>
            <a:r>
              <a:rPr lang="en-US" dirty="0" smtClean="0"/>
              <a:t>Administrators</a:t>
            </a:r>
          </a:p>
          <a:p>
            <a:r>
              <a:rPr lang="en-US" dirty="0" smtClean="0"/>
              <a:t>Regional consortia</a:t>
            </a:r>
          </a:p>
          <a:p>
            <a:r>
              <a:rPr lang="en-US" dirty="0" smtClean="0"/>
              <a:t>Sector navigators and deputy sector navigators</a:t>
            </a:r>
          </a:p>
          <a:p>
            <a:r>
              <a:rPr lang="en-US" dirty="0" smtClean="0"/>
              <a:t>Industry partners</a:t>
            </a:r>
          </a:p>
          <a:p>
            <a:endParaRPr lang="en-US" dirty="0"/>
          </a:p>
        </p:txBody>
      </p:sp>
    </p:spTree>
    <p:extLst>
      <p:ext uri="{BB962C8B-B14F-4D97-AF65-F5344CB8AC3E}">
        <p14:creationId xmlns:p14="http://schemas.microsoft.com/office/powerpoint/2010/main" val="1344464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4847" y="914401"/>
            <a:ext cx="7291953" cy="3488266"/>
          </a:xfrm>
        </p:spPr>
        <p:txBody>
          <a:bodyPr/>
          <a:lstStyle/>
          <a:p>
            <a:r>
              <a:rPr lang="en-US" dirty="0" smtClean="0"/>
              <a:t>What examples do you have?</a:t>
            </a:r>
            <a:endParaRPr lang="en-US" dirty="0"/>
          </a:p>
        </p:txBody>
      </p:sp>
    </p:spTree>
    <p:extLst>
      <p:ext uri="{BB962C8B-B14F-4D97-AF65-F5344CB8AC3E}">
        <p14:creationId xmlns:p14="http://schemas.microsoft.com/office/powerpoint/2010/main" val="1995585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Questions?</a:t>
            </a:r>
            <a:endParaRPr lang="en-US" dirty="0"/>
          </a:p>
        </p:txBody>
      </p:sp>
      <p:pic>
        <p:nvPicPr>
          <p:cNvPr id="2" name="Content Placeholder 1"/>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877039" y="1600200"/>
            <a:ext cx="7389921" cy="4876800"/>
          </a:xfrm>
        </p:spPr>
      </p:pic>
    </p:spTree>
    <p:extLst>
      <p:ext uri="{BB962C8B-B14F-4D97-AF65-F5344CB8AC3E}">
        <p14:creationId xmlns:p14="http://schemas.microsoft.com/office/powerpoint/2010/main" val="2965498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2120698"/>
          </a:xfrm>
        </p:spPr>
        <p:txBody>
          <a:bodyPr/>
          <a:lstStyle/>
          <a:p>
            <a:pPr indent="0" algn="ctr" eaLnBrk="1" hangingPunct="1">
              <a:defRPr/>
            </a:pPr>
            <a:r>
              <a:rPr lang="en-US" dirty="0" smtClean="0">
                <a:latin typeface="Times New Roman"/>
                <a:cs typeface="Times New Roman"/>
              </a:rPr>
              <a:t>Thank you!</a:t>
            </a:r>
          </a:p>
        </p:txBody>
      </p:sp>
      <p:sp>
        <p:nvSpPr>
          <p:cNvPr id="3" name="Content Placeholder 2"/>
          <p:cNvSpPr>
            <a:spLocks noGrp="1"/>
          </p:cNvSpPr>
          <p:nvPr>
            <p:ph idx="1"/>
          </p:nvPr>
        </p:nvSpPr>
        <p:spPr>
          <a:xfrm>
            <a:off x="457200" y="3374496"/>
            <a:ext cx="8229600" cy="3102503"/>
          </a:xfrm>
        </p:spPr>
        <p:txBody>
          <a:bodyPr/>
          <a:lstStyle/>
          <a:p>
            <a:pPr marL="0" indent="0" algn="ctr">
              <a:buNone/>
            </a:pPr>
            <a:r>
              <a:rPr lang="en-US" dirty="0" smtClean="0">
                <a:latin typeface="Times New Roman"/>
                <a:cs typeface="Times New Roman"/>
              </a:rPr>
              <a:t>Cheryl Aschenbach: </a:t>
            </a:r>
            <a:r>
              <a:rPr lang="en-US" dirty="0" smtClean="0">
                <a:latin typeface="Times New Roman"/>
                <a:cs typeface="Times New Roman"/>
                <a:hlinkClick r:id="rId2"/>
              </a:rPr>
              <a:t>caschenbach@lassencollege.edu</a:t>
            </a:r>
            <a:endParaRPr lang="en-US" dirty="0" smtClean="0">
              <a:latin typeface="Times New Roman"/>
              <a:cs typeface="Times New Roman"/>
            </a:endParaRPr>
          </a:p>
          <a:p>
            <a:pPr marL="0" indent="0" algn="ctr">
              <a:buNone/>
            </a:pPr>
            <a:r>
              <a:rPr lang="en-US" dirty="0" smtClean="0">
                <a:latin typeface="Times New Roman"/>
                <a:cs typeface="Times New Roman"/>
              </a:rPr>
              <a:t>Kim </a:t>
            </a:r>
            <a:r>
              <a:rPr lang="en-US" dirty="0">
                <a:latin typeface="Times New Roman"/>
                <a:cs typeface="Times New Roman"/>
              </a:rPr>
              <a:t>Harrell: </a:t>
            </a:r>
            <a:r>
              <a:rPr lang="en-US" dirty="0" smtClean="0">
                <a:latin typeface="Times New Roman"/>
                <a:cs typeface="Times New Roman"/>
                <a:hlinkClick r:id="rId3"/>
              </a:rPr>
              <a:t>Kimberley.Harrell@crc.losrios.edu</a:t>
            </a:r>
            <a:endParaRPr lang="en-US" dirty="0" smtClean="0">
              <a:latin typeface="Times New Roman"/>
              <a:cs typeface="Times New Roman"/>
            </a:endParaRPr>
          </a:p>
          <a:p>
            <a:pPr marL="0" indent="0" algn="ctr">
              <a:buNone/>
            </a:pPr>
            <a:r>
              <a:rPr lang="en-US" dirty="0" smtClean="0">
                <a:latin typeface="Times New Roman"/>
                <a:cs typeface="Times New Roman"/>
              </a:rPr>
              <a:t>Lorraine Slattery-Farrell: </a:t>
            </a:r>
            <a:r>
              <a:rPr lang="en-US" dirty="0" smtClean="0">
                <a:latin typeface="Times New Roman"/>
                <a:cs typeface="Times New Roman"/>
                <a:hlinkClick r:id="rId4"/>
              </a:rPr>
              <a:t>lfarrell@msjc.edu</a:t>
            </a:r>
            <a:r>
              <a:rPr lang="en-US" dirty="0" smtClean="0">
                <a:latin typeface="Times New Roman"/>
                <a:cs typeface="Times New Roman"/>
              </a:rPr>
              <a:t> </a:t>
            </a:r>
          </a:p>
          <a:p>
            <a:pPr marL="0" indent="0" algn="ctr">
              <a:buNone/>
            </a:pPr>
            <a:endParaRPr lang="en-US" dirty="0">
              <a:latin typeface="Times New Roman"/>
              <a:cs typeface="Times New Roman"/>
            </a:endParaRPr>
          </a:p>
        </p:txBody>
      </p:sp>
    </p:spTree>
    <p:extLst>
      <p:ext uri="{BB962C8B-B14F-4D97-AF65-F5344CB8AC3E}">
        <p14:creationId xmlns:p14="http://schemas.microsoft.com/office/powerpoint/2010/main" val="587592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2"/>
            <a:ext cx="7704667" cy="1014210"/>
          </a:xfrm>
        </p:spPr>
        <p:txBody>
          <a:bodyPr>
            <a:normAutofit/>
          </a:bodyPr>
          <a:lstStyle/>
          <a:p>
            <a:r>
              <a:rPr lang="en-US" sz="3600" b="1" dirty="0" smtClean="0"/>
              <a:t>www.doingwhatmatters.cccco.org</a:t>
            </a:r>
            <a:endParaRPr lang="en-US" sz="3600" b="1" dirty="0"/>
          </a:p>
        </p:txBody>
      </p:sp>
      <p:sp>
        <p:nvSpPr>
          <p:cNvPr id="3" name="Content Placeholder 2"/>
          <p:cNvSpPr>
            <a:spLocks noGrp="1"/>
          </p:cNvSpPr>
          <p:nvPr>
            <p:ph sz="half" idx="1"/>
          </p:nvPr>
        </p:nvSpPr>
        <p:spPr>
          <a:xfrm>
            <a:off x="982133" y="2714220"/>
            <a:ext cx="3739896" cy="3321454"/>
          </a:xfrm>
        </p:spPr>
        <p:txBody>
          <a:bodyPr>
            <a:normAutofit fontScale="70000" lnSpcReduction="20000"/>
          </a:bodyPr>
          <a:lstStyle/>
          <a:p>
            <a:pPr marL="0" indent="0">
              <a:buNone/>
            </a:pPr>
            <a:r>
              <a:rPr lang="en-US" b="1" i="1" dirty="0" smtClean="0">
                <a:solidFill>
                  <a:srgbClr val="0070C0"/>
                </a:solidFill>
              </a:rPr>
              <a:t>Regional approach to identify:</a:t>
            </a:r>
          </a:p>
          <a:p>
            <a:pPr marL="0" indent="0">
              <a:buNone/>
            </a:pPr>
            <a:endParaRPr lang="en-US" dirty="0" smtClean="0"/>
          </a:p>
          <a:p>
            <a:r>
              <a:rPr lang="en-US" dirty="0" smtClean="0"/>
              <a:t>Labor market trends</a:t>
            </a:r>
          </a:p>
          <a:p>
            <a:r>
              <a:rPr lang="en-US" dirty="0" smtClean="0"/>
              <a:t>College’s responsiveness to market demands</a:t>
            </a:r>
          </a:p>
          <a:p>
            <a:r>
              <a:rPr lang="en-US" dirty="0" smtClean="0"/>
              <a:t>Regional program capacity</a:t>
            </a:r>
          </a:p>
          <a:p>
            <a:r>
              <a:rPr lang="en-US" dirty="0" smtClean="0"/>
              <a:t>Which programs should be prioritized</a:t>
            </a:r>
          </a:p>
          <a:p>
            <a:r>
              <a:rPr lang="en-US" dirty="0" smtClean="0"/>
              <a:t>How programs will be delivered</a:t>
            </a:r>
            <a:endParaRPr lang="en-US" dirty="0"/>
          </a:p>
        </p:txBody>
      </p:sp>
      <p:sp>
        <p:nvSpPr>
          <p:cNvPr id="4" name="Content Placeholder 3"/>
          <p:cNvSpPr>
            <a:spLocks noGrp="1"/>
          </p:cNvSpPr>
          <p:nvPr>
            <p:ph sz="half" idx="2"/>
          </p:nvPr>
        </p:nvSpPr>
        <p:spPr>
          <a:xfrm>
            <a:off x="4946904" y="2714220"/>
            <a:ext cx="3978156" cy="3158546"/>
          </a:xfrm>
        </p:spPr>
        <p:txBody>
          <a:bodyPr>
            <a:normAutofit fontScale="70000" lnSpcReduction="20000"/>
          </a:bodyPr>
          <a:lstStyle/>
          <a:p>
            <a:pPr marL="0" indent="0">
              <a:buNone/>
            </a:pPr>
            <a:r>
              <a:rPr lang="en-US" b="1" dirty="0" smtClean="0">
                <a:solidFill>
                  <a:srgbClr val="0070C0"/>
                </a:solidFill>
              </a:rPr>
              <a:t>May 12, 2012 California Economic Summit</a:t>
            </a:r>
          </a:p>
          <a:p>
            <a:r>
              <a:rPr lang="en-US" dirty="0"/>
              <a:t>“prioritize existing workforce-training and career-education resources to focus on major regional industry sectors</a:t>
            </a:r>
            <a:r>
              <a:rPr lang="en-US" dirty="0" smtClean="0"/>
              <a:t>.”</a:t>
            </a:r>
            <a:endParaRPr lang="en-US" dirty="0"/>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val="0"/>
              </a:ext>
            </a:extLst>
          </a:blip>
          <a:srcRect l="2337" t="32949" r="2998" b="56558"/>
          <a:stretch/>
        </p:blipFill>
        <p:spPr>
          <a:xfrm>
            <a:off x="1094704" y="1854558"/>
            <a:ext cx="7830356" cy="643943"/>
          </a:xfrm>
          <a:prstGeom prst="rect">
            <a:avLst/>
          </a:prstGeom>
        </p:spPr>
      </p:pic>
    </p:spTree>
    <p:extLst>
      <p:ext uri="{BB962C8B-B14F-4D97-AF65-F5344CB8AC3E}">
        <p14:creationId xmlns:p14="http://schemas.microsoft.com/office/powerpoint/2010/main" val="1132807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697063"/>
          </a:xfrm>
        </p:spPr>
        <p:txBody>
          <a:bodyPr/>
          <a:lstStyle/>
          <a:p>
            <a:r>
              <a:rPr lang="en-US" b="1" dirty="0" smtClean="0"/>
              <a:t>2014 CTE Enhancement Funds</a:t>
            </a:r>
            <a:endParaRPr lang="en-US" b="1" dirty="0"/>
          </a:p>
        </p:txBody>
      </p:sp>
      <p:sp>
        <p:nvSpPr>
          <p:cNvPr id="3" name="Content Placeholder 2"/>
          <p:cNvSpPr>
            <a:spLocks noGrp="1"/>
          </p:cNvSpPr>
          <p:nvPr>
            <p:ph idx="1"/>
          </p:nvPr>
        </p:nvSpPr>
        <p:spPr>
          <a:xfrm>
            <a:off x="982133" y="1859797"/>
            <a:ext cx="7704667" cy="4324027"/>
          </a:xfrm>
        </p:spPr>
        <p:txBody>
          <a:bodyPr>
            <a:normAutofit/>
          </a:bodyPr>
          <a:lstStyle/>
          <a:p>
            <a:pPr marL="0" indent="0">
              <a:buNone/>
            </a:pPr>
            <a:r>
              <a:rPr lang="en-US" dirty="0" smtClean="0"/>
              <a:t>“…develop</a:t>
            </a:r>
            <a:r>
              <a:rPr lang="en-US" dirty="0"/>
              <a:t>, enhance, retool, and expand quality career technical education offerings that build upon existing community college regional capacity to respond to regional labor market needs.” </a:t>
            </a:r>
          </a:p>
          <a:p>
            <a:pPr marL="0" indent="0">
              <a:buNone/>
            </a:pPr>
            <a:endParaRPr lang="en-US" dirty="0" smtClean="0"/>
          </a:p>
          <a:p>
            <a:pPr marL="0" indent="0">
              <a:buNone/>
            </a:pPr>
            <a:r>
              <a:rPr lang="en-US" dirty="0" smtClean="0"/>
              <a:t>“$</a:t>
            </a:r>
            <a:r>
              <a:rPr lang="en-US" dirty="0"/>
              <a:t>50M CTE Enhancement Fund.” (</a:t>
            </a:r>
            <a:r>
              <a:rPr lang="en-US" b="1" dirty="0">
                <a:hlinkClick r:id="rId2"/>
              </a:rPr>
              <a:t>Click here for full language of the bill.</a:t>
            </a:r>
            <a:r>
              <a:rPr lang="en-US" dirty="0"/>
              <a:t>) </a:t>
            </a:r>
            <a:endParaRPr lang="en-US" dirty="0" smtClean="0"/>
          </a:p>
        </p:txBody>
      </p:sp>
      <p:sp>
        <p:nvSpPr>
          <p:cNvPr id="4" name="TextBox 3"/>
          <p:cNvSpPr txBox="1"/>
          <p:nvPr/>
        </p:nvSpPr>
        <p:spPr>
          <a:xfrm>
            <a:off x="347656" y="5814492"/>
            <a:ext cx="8339144" cy="369332"/>
          </a:xfrm>
          <a:prstGeom prst="rect">
            <a:avLst/>
          </a:prstGeom>
          <a:noFill/>
        </p:spPr>
        <p:txBody>
          <a:bodyPr wrap="square" rtlCol="0">
            <a:spAutoFit/>
          </a:bodyPr>
          <a:lstStyle/>
          <a:p>
            <a:r>
              <a:rPr lang="en-US" dirty="0"/>
              <a:t>http://doingwhatmatters.cccco.edu/WEDDGrants/CTEEnhancementFunds.aspx</a:t>
            </a:r>
          </a:p>
        </p:txBody>
      </p:sp>
    </p:spTree>
    <p:extLst>
      <p:ext uri="{BB962C8B-B14F-4D97-AF65-F5344CB8AC3E}">
        <p14:creationId xmlns:p14="http://schemas.microsoft.com/office/powerpoint/2010/main" val="2729453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304001"/>
          </a:xfrm>
        </p:spPr>
        <p:txBody>
          <a:bodyPr/>
          <a:lstStyle/>
          <a:p>
            <a:r>
              <a:rPr lang="en-US" b="1" dirty="0" smtClean="0"/>
              <a:t>Strong Workforce Funding</a:t>
            </a:r>
            <a:endParaRPr lang="en-US" b="1"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715791" y="1761202"/>
            <a:ext cx="8237349" cy="4889265"/>
          </a:xfrm>
        </p:spPr>
      </p:pic>
    </p:spTree>
    <p:extLst>
      <p:ext uri="{BB962C8B-B14F-4D97-AF65-F5344CB8AC3E}">
        <p14:creationId xmlns:p14="http://schemas.microsoft.com/office/powerpoint/2010/main" val="2786155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654934"/>
          </a:xfrm>
        </p:spPr>
        <p:txBody>
          <a:bodyPr/>
          <a:lstStyle/>
          <a:p>
            <a:r>
              <a:rPr lang="en-US" dirty="0" smtClean="0"/>
              <a:t>2013 California Career Pathways – AB86</a:t>
            </a:r>
            <a:endParaRPr lang="en-US" dirty="0"/>
          </a:p>
        </p:txBody>
      </p:sp>
      <p:sp>
        <p:nvSpPr>
          <p:cNvPr id="3" name="Content Placeholder 2"/>
          <p:cNvSpPr>
            <a:spLocks noGrp="1"/>
          </p:cNvSpPr>
          <p:nvPr>
            <p:ph idx="1"/>
          </p:nvPr>
        </p:nvSpPr>
        <p:spPr>
          <a:xfrm>
            <a:off x="982133" y="1983783"/>
            <a:ext cx="7704667" cy="4541003"/>
          </a:xfrm>
        </p:spPr>
        <p:txBody>
          <a:bodyPr>
            <a:normAutofit lnSpcReduction="10000"/>
          </a:bodyPr>
          <a:lstStyle/>
          <a:p>
            <a:r>
              <a:rPr lang="en-US" dirty="0" smtClean="0"/>
              <a:t>The </a:t>
            </a:r>
            <a:r>
              <a:rPr lang="en-US" dirty="0"/>
              <a:t>2013 Budget Act provided $250 million in Proposition 98 General Fund for the State Superintendent of Public Instruction (SSPI) to award regional and local implementation grants.</a:t>
            </a:r>
          </a:p>
          <a:p>
            <a:r>
              <a:rPr lang="en-US" b="1" dirty="0"/>
              <a:t>E</a:t>
            </a:r>
            <a:r>
              <a:rPr lang="en-US" b="1" dirty="0" smtClean="0"/>
              <a:t>stablish or expand career </a:t>
            </a:r>
            <a:r>
              <a:rPr lang="en-US" b="1" dirty="0"/>
              <a:t>pathway programs in grades nine through fourteen (community college)</a:t>
            </a:r>
            <a:r>
              <a:rPr lang="en-US" dirty="0"/>
              <a:t>. </a:t>
            </a:r>
            <a:endParaRPr lang="en-US" dirty="0" smtClean="0"/>
          </a:p>
          <a:p>
            <a:r>
              <a:rPr lang="en-US" b="1" dirty="0"/>
              <a:t>P</a:t>
            </a:r>
            <a:r>
              <a:rPr lang="en-US" b="1" dirty="0" smtClean="0"/>
              <a:t>repare </a:t>
            </a:r>
            <a:r>
              <a:rPr lang="en-US" b="1" dirty="0"/>
              <a:t>students for high-skill, high-wage jobs in emerging and growing industry sectors in the local or regional economy</a:t>
            </a:r>
            <a:r>
              <a:rPr lang="en-US" dirty="0" smtClean="0"/>
              <a:t>.</a:t>
            </a:r>
          </a:p>
          <a:p>
            <a:r>
              <a:rPr lang="en-US" dirty="0" smtClean="0"/>
              <a:t>Commitment to sustain program costs 2 years beyond end of grant funding. </a:t>
            </a:r>
            <a:endParaRPr lang="en-US" dirty="0"/>
          </a:p>
        </p:txBody>
      </p:sp>
      <p:sp>
        <p:nvSpPr>
          <p:cNvPr id="4" name="TextBox 3"/>
          <p:cNvSpPr txBox="1"/>
          <p:nvPr/>
        </p:nvSpPr>
        <p:spPr>
          <a:xfrm>
            <a:off x="5535232" y="6447294"/>
            <a:ext cx="3151568" cy="369332"/>
          </a:xfrm>
          <a:prstGeom prst="rect">
            <a:avLst/>
          </a:prstGeom>
          <a:noFill/>
        </p:spPr>
        <p:txBody>
          <a:bodyPr wrap="none" rtlCol="0">
            <a:spAutoFit/>
          </a:bodyPr>
          <a:lstStyle/>
          <a:p>
            <a:r>
              <a:rPr lang="en-US" dirty="0"/>
              <a:t>http://www.cde.ca.gov/ci/ct/pt/</a:t>
            </a:r>
          </a:p>
        </p:txBody>
      </p:sp>
    </p:spTree>
    <p:extLst>
      <p:ext uri="{BB962C8B-B14F-4D97-AF65-F5344CB8AC3E}">
        <p14:creationId xmlns:p14="http://schemas.microsoft.com/office/powerpoint/2010/main" val="1314592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526582"/>
          </a:xfrm>
        </p:spPr>
        <p:txBody>
          <a:bodyPr/>
          <a:lstStyle/>
          <a:p>
            <a:r>
              <a:rPr lang="en-US" dirty="0" smtClean="0"/>
              <a:t>2014 California Career Pathways</a:t>
            </a:r>
            <a:endParaRPr lang="en-US" dirty="0"/>
          </a:p>
        </p:txBody>
      </p:sp>
      <p:sp>
        <p:nvSpPr>
          <p:cNvPr id="3" name="Content Placeholder 2"/>
          <p:cNvSpPr>
            <a:spLocks noGrp="1"/>
          </p:cNvSpPr>
          <p:nvPr>
            <p:ph idx="1"/>
          </p:nvPr>
        </p:nvSpPr>
        <p:spPr>
          <a:xfrm>
            <a:off x="982133" y="1983783"/>
            <a:ext cx="7704667" cy="4541003"/>
          </a:xfrm>
        </p:spPr>
        <p:txBody>
          <a:bodyPr>
            <a:normAutofit fontScale="92500" lnSpcReduction="10000"/>
          </a:bodyPr>
          <a:lstStyle/>
          <a:p>
            <a:r>
              <a:rPr lang="en-US" dirty="0" smtClean="0"/>
              <a:t>2014 </a:t>
            </a:r>
            <a:r>
              <a:rPr lang="en-US" dirty="0"/>
              <a:t>Budget Act </a:t>
            </a:r>
            <a:r>
              <a:rPr lang="en-US" dirty="0" smtClean="0"/>
              <a:t>- additional </a:t>
            </a:r>
            <a:r>
              <a:rPr lang="en-US" dirty="0"/>
              <a:t>$250 million in Proposition 98 General Fund for a second round of CCPT grant awards. </a:t>
            </a:r>
            <a:endParaRPr lang="en-US" dirty="0" smtClean="0"/>
          </a:p>
          <a:p>
            <a:r>
              <a:rPr lang="en-US" dirty="0" smtClean="0"/>
              <a:t>SB 858 codified </a:t>
            </a:r>
            <a:r>
              <a:rPr lang="en-US" dirty="0"/>
              <a:t>the CCPT in the California </a:t>
            </a:r>
            <a:r>
              <a:rPr lang="en-US" i="1" dirty="0"/>
              <a:t>Education Code</a:t>
            </a:r>
            <a:r>
              <a:rPr lang="en-US" dirty="0"/>
              <a:t>. Chapter 32 </a:t>
            </a:r>
            <a:r>
              <a:rPr lang="en-US" dirty="0" smtClean="0"/>
              <a:t>- set </a:t>
            </a:r>
            <a:r>
              <a:rPr lang="en-US" dirty="0"/>
              <a:t>aside up to 1 percent of the total amount provided for in the trust for one or both of the following purposes:</a:t>
            </a:r>
          </a:p>
          <a:p>
            <a:pPr lvl="1"/>
            <a:r>
              <a:rPr lang="en-US" dirty="0"/>
              <a:t>To provide planning grants</a:t>
            </a:r>
          </a:p>
          <a:p>
            <a:pPr lvl="1"/>
            <a:r>
              <a:rPr lang="en-US" dirty="0"/>
              <a:t>To contract with an LEA for the provision of technical assistance to applicants and grant recipients</a:t>
            </a:r>
          </a:p>
          <a:p>
            <a:r>
              <a:rPr lang="en-US" dirty="0"/>
              <a:t>Pursuant to Chapter 32, the CDE chose to establish planning grants, known as consortium development and implementation grants, with the first year essentially constituting a planning grant and the second year consisting of an implementation grant. </a:t>
            </a:r>
          </a:p>
          <a:p>
            <a:endParaRPr lang="en-US" dirty="0"/>
          </a:p>
        </p:txBody>
      </p:sp>
      <p:sp>
        <p:nvSpPr>
          <p:cNvPr id="4" name="TextBox 3"/>
          <p:cNvSpPr txBox="1"/>
          <p:nvPr/>
        </p:nvSpPr>
        <p:spPr>
          <a:xfrm>
            <a:off x="5535232" y="6447294"/>
            <a:ext cx="3151568" cy="369332"/>
          </a:xfrm>
          <a:prstGeom prst="rect">
            <a:avLst/>
          </a:prstGeom>
          <a:noFill/>
        </p:spPr>
        <p:txBody>
          <a:bodyPr wrap="none" rtlCol="0">
            <a:spAutoFit/>
          </a:bodyPr>
          <a:lstStyle/>
          <a:p>
            <a:r>
              <a:rPr lang="en-US" dirty="0"/>
              <a:t>http://www.cde.ca.gov/ci/ct/pt/</a:t>
            </a:r>
          </a:p>
        </p:txBody>
      </p:sp>
    </p:spTree>
    <p:extLst>
      <p:ext uri="{BB962C8B-B14F-4D97-AF65-F5344CB8AC3E}">
        <p14:creationId xmlns:p14="http://schemas.microsoft.com/office/powerpoint/2010/main" val="345073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do students benefit?</a:t>
            </a:r>
            <a:endParaRPr lang="en-US" b="1" dirty="0"/>
          </a:p>
        </p:txBody>
      </p:sp>
      <p:sp>
        <p:nvSpPr>
          <p:cNvPr id="3" name="Content Placeholder 2"/>
          <p:cNvSpPr>
            <a:spLocks noGrp="1"/>
          </p:cNvSpPr>
          <p:nvPr>
            <p:ph idx="1"/>
          </p:nvPr>
        </p:nvSpPr>
        <p:spPr>
          <a:xfrm>
            <a:off x="982133" y="1983783"/>
            <a:ext cx="7704667" cy="4184542"/>
          </a:xfrm>
        </p:spPr>
        <p:txBody>
          <a:bodyPr>
            <a:normAutofit lnSpcReduction="10000"/>
          </a:bodyPr>
          <a:lstStyle/>
          <a:p>
            <a:r>
              <a:rPr lang="en-US" b="1" dirty="0" smtClean="0"/>
              <a:t>Increased employment opportunities: </a:t>
            </a:r>
            <a:r>
              <a:rPr lang="en-US" dirty="0" smtClean="0"/>
              <a:t>Developing pathways regionally in collaboration with consortia and industry better ensures opportunities for qualified students</a:t>
            </a:r>
          </a:p>
          <a:p>
            <a:r>
              <a:rPr lang="en-US" b="1" dirty="0"/>
              <a:t>Better educated, bigger </a:t>
            </a:r>
            <a:r>
              <a:rPr lang="en-US" b="1" dirty="0" smtClean="0"/>
              <a:t>benefits</a:t>
            </a:r>
            <a:r>
              <a:rPr lang="en-US" b="1" dirty="0"/>
              <a:t>: </a:t>
            </a:r>
            <a:r>
              <a:rPr lang="en-US" dirty="0" smtClean="0"/>
              <a:t>Adding </a:t>
            </a:r>
            <a:r>
              <a:rPr lang="en-US" dirty="0"/>
              <a:t>one year of schooling to the average educational attainment among employed workers with at least a high school diploma is associated with an increase in real GDP per capita of </a:t>
            </a:r>
            <a:r>
              <a:rPr lang="en-US" dirty="0" smtClean="0"/>
              <a:t>17.4% and </a:t>
            </a:r>
            <a:r>
              <a:rPr lang="en-US" dirty="0"/>
              <a:t>an increase in real wages per worker of </a:t>
            </a:r>
            <a:r>
              <a:rPr lang="en-US" dirty="0" smtClean="0"/>
              <a:t>17.8% (Milken Institute, A Matter of Degrees)</a:t>
            </a:r>
            <a:endParaRPr lang="en-US" dirty="0"/>
          </a:p>
          <a:p>
            <a:endParaRPr lang="en-US" dirty="0"/>
          </a:p>
        </p:txBody>
      </p:sp>
    </p:spTree>
    <p:extLst>
      <p:ext uri="{BB962C8B-B14F-4D97-AF65-F5344CB8AC3E}">
        <p14:creationId xmlns:p14="http://schemas.microsoft.com/office/powerpoint/2010/main" val="3985217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7" descr="NFN-logo.png"/>
          <p:cNvPicPr>
            <a:picLocks noGrp="1" noChangeAspect="1"/>
          </p:cNvPicPr>
          <p:nvPr>
            <p:ph type="pic" idx="4294967295"/>
          </p:nvPr>
        </p:nvPicPr>
        <p:blipFill>
          <a:blip r:embed="rId2" cstate="email">
            <a:extLst>
              <a:ext uri="{28A0092B-C50C-407E-A947-70E740481C1C}">
                <a14:useLocalDpi xmlns:a14="http://schemas.microsoft.com/office/drawing/2010/main" val="0"/>
              </a:ext>
            </a:extLst>
          </a:blip>
          <a:stretch>
            <a:fillRect/>
          </a:stretch>
        </p:blipFill>
        <p:spPr>
          <a:xfrm>
            <a:off x="6698758" y="635246"/>
            <a:ext cx="1724025" cy="1695450"/>
          </a:xfrm>
        </p:spPr>
      </p:pic>
      <p:sp>
        <p:nvSpPr>
          <p:cNvPr id="2" name="Title 1"/>
          <p:cNvSpPr>
            <a:spLocks noGrp="1"/>
          </p:cNvSpPr>
          <p:nvPr>
            <p:ph type="title" idx="4294967295"/>
          </p:nvPr>
        </p:nvSpPr>
        <p:spPr>
          <a:xfrm>
            <a:off x="1687132" y="2667001"/>
            <a:ext cx="7456868" cy="2226972"/>
          </a:xfrm>
        </p:spPr>
        <p:txBody>
          <a:bodyPr>
            <a:normAutofit fontScale="90000"/>
          </a:bodyPr>
          <a:lstStyle/>
          <a:p>
            <a:pPr algn="r"/>
            <a:r>
              <a:rPr lang="en-US" dirty="0" smtClean="0"/>
              <a:t>One Regional Example</a:t>
            </a:r>
            <a:br>
              <a:rPr lang="en-US" dirty="0" smtClean="0"/>
            </a:br>
            <a:r>
              <a:rPr lang="en-US" dirty="0" smtClean="0"/>
              <a:t>North Far North Regional Consortium</a:t>
            </a:r>
            <a:br>
              <a:rPr lang="en-US" dirty="0" smtClean="0"/>
            </a:br>
            <a:r>
              <a:rPr lang="en-US" dirty="0" smtClean="0"/>
              <a:t>Imaging Programs</a:t>
            </a:r>
            <a:endParaRPr lang="en-US" dirty="0"/>
          </a:p>
        </p:txBody>
      </p:sp>
    </p:spTree>
    <p:extLst>
      <p:ext uri="{BB962C8B-B14F-4D97-AF65-F5344CB8AC3E}">
        <p14:creationId xmlns:p14="http://schemas.microsoft.com/office/powerpoint/2010/main" val="11648444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490</TotalTime>
  <Words>835</Words>
  <Application>Microsoft Macintosh PowerPoint</Application>
  <PresentationFormat>On-screen Show (4:3)</PresentationFormat>
  <Paragraphs>148</Paragraphs>
  <Slides>26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 Black</vt:lpstr>
      <vt:lpstr>Calibri</vt:lpstr>
      <vt:lpstr>Corbel</vt:lpstr>
      <vt:lpstr>Times New Roman</vt:lpstr>
      <vt:lpstr>Wingdings</vt:lpstr>
      <vt:lpstr>Clarity</vt:lpstr>
      <vt:lpstr>Pathways &amp; Ramping Up to CTE</vt:lpstr>
      <vt:lpstr>Breakout Description</vt:lpstr>
      <vt:lpstr>www.doingwhatmatters.cccco.org</vt:lpstr>
      <vt:lpstr>2014 CTE Enhancement Funds</vt:lpstr>
      <vt:lpstr>Strong Workforce Funding</vt:lpstr>
      <vt:lpstr>2013 California Career Pathways – AB86</vt:lpstr>
      <vt:lpstr>2014 California Career Pathways</vt:lpstr>
      <vt:lpstr>How do students benefit?</vt:lpstr>
      <vt:lpstr>One Regional Example North Far North Regional Consortium Imaging Programs</vt:lpstr>
      <vt:lpstr>Doing What Matters!</vt:lpstr>
      <vt:lpstr>Regional, regional, regional!</vt:lpstr>
      <vt:lpstr>Use your Resources  </vt:lpstr>
      <vt:lpstr>GSSA Imaging Diagnostic Workforce Development Project</vt:lpstr>
      <vt:lpstr>Technical Advances = Specialization</vt:lpstr>
      <vt:lpstr>Feasibility Study</vt:lpstr>
      <vt:lpstr>Regionally Aligned Curriculum</vt:lpstr>
      <vt:lpstr>Pathways</vt:lpstr>
      <vt:lpstr>Regional Advisory Board</vt:lpstr>
      <vt:lpstr>CTE Enhancement Grant + Perkins Funds </vt:lpstr>
      <vt:lpstr>                        Industry-Driven Regional  Collaborative Grant  </vt:lpstr>
      <vt:lpstr>Benefits of Regionalization</vt:lpstr>
      <vt:lpstr>Benefits of Priority Sector Focus</vt:lpstr>
      <vt:lpstr>Who should be involved?</vt:lpstr>
      <vt:lpstr>What examples do you have?</vt:lpstr>
      <vt:lpstr>Questions?</vt:lpstr>
      <vt:lpstr>Thank you!</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Virginia May</dc:creator>
  <cp:lastModifiedBy>Lorraine Slattery-Farrell</cp:lastModifiedBy>
  <cp:revision>73</cp:revision>
  <dcterms:created xsi:type="dcterms:W3CDTF">2015-10-21T19:14:41Z</dcterms:created>
  <dcterms:modified xsi:type="dcterms:W3CDTF">2017-07-11T23:08:00Z</dcterms:modified>
</cp:coreProperties>
</file>