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sldIdLst>
    <p:sldId id="256" r:id="rId2"/>
    <p:sldId id="257" r:id="rId3"/>
    <p:sldId id="289" r:id="rId4"/>
    <p:sldId id="322" r:id="rId5"/>
    <p:sldId id="323" r:id="rId6"/>
    <p:sldId id="308" r:id="rId7"/>
    <p:sldId id="309" r:id="rId8"/>
    <p:sldId id="325" r:id="rId9"/>
    <p:sldId id="301" r:id="rId10"/>
    <p:sldId id="324" r:id="rId11"/>
    <p:sldId id="302" r:id="rId12"/>
    <p:sldId id="312" r:id="rId13"/>
    <p:sldId id="279" r:id="rId14"/>
    <p:sldId id="288" r:id="rId15"/>
    <p:sldId id="310" r:id="rId16"/>
    <p:sldId id="311" r:id="rId17"/>
    <p:sldId id="313" r:id="rId18"/>
    <p:sldId id="314" r:id="rId19"/>
    <p:sldId id="320" r:id="rId20"/>
    <p:sldId id="303" r:id="rId21"/>
    <p:sldId id="304" r:id="rId22"/>
    <p:sldId id="319" r:id="rId23"/>
    <p:sldId id="321" r:id="rId24"/>
    <p:sldId id="290" r:id="rId25"/>
    <p:sldId id="282" r:id="rId26"/>
    <p:sldId id="315"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5"/>
    <p:restoredTop sz="79890" autoAdjust="0"/>
  </p:normalViewPr>
  <p:slideViewPr>
    <p:cSldViewPr>
      <p:cViewPr varScale="1">
        <p:scale>
          <a:sx n="67" d="100"/>
          <a:sy n="67" d="100"/>
        </p:scale>
        <p:origin x="-1720"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B39B8D-BE4C-431E-9F68-FC35D2DAE5AA}" type="datetimeFigureOut">
              <a:rPr lang="en-US" smtClean="0"/>
              <a:t>6/10/17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83BB34-7A27-4CAC-AA8A-5ABC1E416DA7}" type="slidenum">
              <a:rPr lang="en-US" smtClean="0"/>
              <a:t>‹#›</a:t>
            </a:fld>
            <a:endParaRPr lang="en-US" dirty="0"/>
          </a:p>
        </p:txBody>
      </p:sp>
    </p:spTree>
    <p:extLst>
      <p:ext uri="{BB962C8B-B14F-4D97-AF65-F5344CB8AC3E}">
        <p14:creationId xmlns:p14="http://schemas.microsoft.com/office/powerpoint/2010/main" val="2845226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3BB34-7A27-4CAC-AA8A-5ABC1E416DA7}" type="slidenum">
              <a:rPr lang="en-US" smtClean="0"/>
              <a:t>1</a:t>
            </a:fld>
            <a:endParaRPr lang="en-US" dirty="0"/>
          </a:p>
        </p:txBody>
      </p:sp>
    </p:spTree>
    <p:extLst>
      <p:ext uri="{BB962C8B-B14F-4D97-AF65-F5344CB8AC3E}">
        <p14:creationId xmlns:p14="http://schemas.microsoft.com/office/powerpoint/2010/main" val="696181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F5C029-5E50-4781-9B35-C454C2BED9F4}" type="datetimeFigureOut">
              <a:rPr lang="en-US" smtClean="0"/>
              <a:t>6/10/17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E0010-E065-4399-B15A-1EC00457C896}"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5C029-5E50-4781-9B35-C454C2BED9F4}" type="datetimeFigureOut">
              <a:rPr lang="en-US" smtClean="0"/>
              <a:t>6/10/17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E0010-E065-4399-B15A-1EC00457C89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F5C029-5E50-4781-9B35-C454C2BED9F4}" type="datetimeFigureOut">
              <a:rPr lang="en-US" smtClean="0"/>
              <a:t>6/10/17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E0010-E065-4399-B15A-1EC00457C89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5C029-5E50-4781-9B35-C454C2BED9F4}" type="datetimeFigureOut">
              <a:rPr lang="en-US" smtClean="0"/>
              <a:t>6/10/17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E0010-E065-4399-B15A-1EC00457C89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F5C029-5E50-4781-9B35-C454C2BED9F4}" type="datetimeFigureOut">
              <a:rPr lang="en-US" smtClean="0"/>
              <a:t>6/10/17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E0010-E065-4399-B15A-1EC00457C896}"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F5C029-5E50-4781-9B35-C454C2BED9F4}" type="datetimeFigureOut">
              <a:rPr lang="en-US" smtClean="0"/>
              <a:t>6/10/17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2E0010-E065-4399-B15A-1EC00457C89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F5C029-5E50-4781-9B35-C454C2BED9F4}" type="datetimeFigureOut">
              <a:rPr lang="en-US" smtClean="0"/>
              <a:t>6/10/17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2E0010-E065-4399-B15A-1EC00457C896}"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F5C029-5E50-4781-9B35-C454C2BED9F4}" type="datetimeFigureOut">
              <a:rPr lang="en-US" smtClean="0"/>
              <a:t>6/10/17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2E0010-E065-4399-B15A-1EC00457C89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5C029-5E50-4781-9B35-C454C2BED9F4}" type="datetimeFigureOut">
              <a:rPr lang="en-US" smtClean="0"/>
              <a:t>6/10/17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2E0010-E065-4399-B15A-1EC00457C89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5C029-5E50-4781-9B35-C454C2BED9F4}" type="datetimeFigureOut">
              <a:rPr lang="en-US" smtClean="0"/>
              <a:t>6/10/17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2E0010-E065-4399-B15A-1EC00457C896}"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5C029-5E50-4781-9B35-C454C2BED9F4}" type="datetimeFigureOut">
              <a:rPr lang="en-US" smtClean="0"/>
              <a:t>6/10/17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2E0010-E065-4399-B15A-1EC00457C89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0F5C029-5E50-4781-9B35-C454C2BED9F4}" type="datetimeFigureOut">
              <a:rPr lang="en-US" smtClean="0"/>
              <a:t>6/10/17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72E0010-E065-4399-B15A-1EC00457C89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sccc.org/sites/default/files/Effective%20Curriculum%20Approval%20Process_0.pdf" TargetMode="External"/><Relationship Id="rId3" Type="http://schemas.openxmlformats.org/officeDocument/2006/relationships/hyperlink" Target="http://asccc.org/content/effective-and-efficient-local-curriculum-approval-process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rutan_craig@sccollege.edu"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hyperlink" Target="mailto:mayv@scc.losrios.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708" y="1295400"/>
            <a:ext cx="7848600" cy="1927225"/>
          </a:xfrm>
        </p:spPr>
        <p:txBody>
          <a:bodyPr/>
          <a:lstStyle/>
          <a:p>
            <a:pPr algn="ctr"/>
            <a:r>
              <a:rPr lang="en-US" sz="4000" dirty="0" smtClean="0"/>
              <a:t>Streamlining curriculum processes</a:t>
            </a:r>
            <a:endParaRPr lang="en-US" sz="4000" dirty="0"/>
          </a:p>
        </p:txBody>
      </p:sp>
      <p:sp>
        <p:nvSpPr>
          <p:cNvPr id="3" name="Subtitle 2"/>
          <p:cNvSpPr>
            <a:spLocks noGrp="1"/>
          </p:cNvSpPr>
          <p:nvPr>
            <p:ph type="subTitle" idx="1"/>
          </p:nvPr>
        </p:nvSpPr>
        <p:spPr>
          <a:xfrm>
            <a:off x="381000" y="3581400"/>
            <a:ext cx="8382000" cy="2971800"/>
          </a:xfrm>
        </p:spPr>
        <p:txBody>
          <a:bodyPr>
            <a:normAutofit/>
          </a:bodyPr>
          <a:lstStyle/>
          <a:p>
            <a:r>
              <a:rPr lang="en-US" b="1" dirty="0" smtClean="0">
                <a:solidFill>
                  <a:schemeClr val="tx1"/>
                </a:solidFill>
              </a:rPr>
              <a:t>ASCCC in conjunction with CCCCIO</a:t>
            </a:r>
          </a:p>
          <a:p>
            <a:endParaRPr lang="en-US" b="1" dirty="0">
              <a:solidFill>
                <a:schemeClr val="tx1"/>
              </a:solidFill>
            </a:endParaRPr>
          </a:p>
          <a:p>
            <a:r>
              <a:rPr lang="en-US" b="1" dirty="0" err="1" smtClean="0">
                <a:solidFill>
                  <a:schemeClr val="tx1"/>
                </a:solidFill>
              </a:rPr>
              <a:t>Ginni</a:t>
            </a:r>
            <a:r>
              <a:rPr lang="en-US" b="1" dirty="0" smtClean="0">
                <a:solidFill>
                  <a:schemeClr val="tx1"/>
                </a:solidFill>
              </a:rPr>
              <a:t> May, Area A Representative</a:t>
            </a:r>
          </a:p>
          <a:p>
            <a:r>
              <a:rPr lang="en-US" b="1" dirty="0" smtClean="0">
                <a:solidFill>
                  <a:schemeClr val="tx1"/>
                </a:solidFill>
              </a:rPr>
              <a:t>Craig Rutan, Area D Representative</a:t>
            </a:r>
          </a:p>
          <a:p>
            <a:endParaRPr lang="en-US" b="1" dirty="0"/>
          </a:p>
          <a:p>
            <a:pPr algn="ctr"/>
            <a:r>
              <a:rPr lang="en-US" sz="2000" b="1" dirty="0" smtClean="0">
                <a:solidFill>
                  <a:srgbClr val="FF0000"/>
                </a:solidFill>
              </a:rPr>
              <a:t>Faculty </a:t>
            </a:r>
            <a:r>
              <a:rPr lang="en-US" sz="2000" b="1" dirty="0" smtClean="0">
                <a:solidFill>
                  <a:srgbClr val="FF0000"/>
                </a:solidFill>
              </a:rPr>
              <a:t>Leadership Institute </a:t>
            </a:r>
          </a:p>
          <a:p>
            <a:pPr algn="ctr"/>
            <a:r>
              <a:rPr lang="en-US" sz="2000" b="1" dirty="0" smtClean="0">
                <a:solidFill>
                  <a:srgbClr val="FF0000"/>
                </a:solidFill>
              </a:rPr>
              <a:t>June 14-17, 2017, Sacramento Sheraton</a:t>
            </a:r>
            <a:endParaRPr lang="en-US" sz="2000" b="1" dirty="0" smtClean="0">
              <a:solidFill>
                <a:srgbClr val="FF0000"/>
              </a:solidFill>
            </a:endParaRPr>
          </a:p>
        </p:txBody>
      </p:sp>
      <p:pic>
        <p:nvPicPr>
          <p:cNvPr id="4" name="Picture 3" descr="ASCCC_Logo"/>
          <p:cNvPicPr/>
          <p:nvPr/>
        </p:nvPicPr>
        <p:blipFill>
          <a:blip r:embed="rId3"/>
          <a:srcRect/>
          <a:stretch>
            <a:fillRect/>
          </a:stretch>
        </p:blipFill>
        <p:spPr bwMode="auto">
          <a:xfrm>
            <a:off x="2371173" y="762000"/>
            <a:ext cx="4231670" cy="786470"/>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6019800" y="3657600"/>
            <a:ext cx="2628900" cy="2095500"/>
          </a:xfrm>
          <a:prstGeom prst="rect">
            <a:avLst/>
          </a:prstGeom>
        </p:spPr>
      </p:pic>
    </p:spTree>
    <p:extLst>
      <p:ext uri="{BB962C8B-B14F-4D97-AF65-F5344CB8AC3E}">
        <p14:creationId xmlns:p14="http://schemas.microsoft.com/office/powerpoint/2010/main" val="19498153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ASCCC</a:t>
            </a:r>
            <a:endParaRPr lang="en-US" dirty="0"/>
          </a:p>
        </p:txBody>
      </p:sp>
      <p:sp>
        <p:nvSpPr>
          <p:cNvPr id="3" name="Content Placeholder 2"/>
          <p:cNvSpPr>
            <a:spLocks noGrp="1"/>
          </p:cNvSpPr>
          <p:nvPr>
            <p:ph idx="1"/>
          </p:nvPr>
        </p:nvSpPr>
        <p:spPr/>
        <p:txBody>
          <a:bodyPr/>
          <a:lstStyle/>
          <a:p>
            <a:r>
              <a:rPr lang="en-US" i="1" dirty="0" smtClean="0"/>
              <a:t>Ensuring Effective Curriculum Approval Processes: A Guide for Local Senates</a:t>
            </a:r>
            <a:r>
              <a:rPr lang="en-US" dirty="0" smtClean="0"/>
              <a:t>, </a:t>
            </a:r>
            <a:r>
              <a:rPr lang="en-US" dirty="0"/>
              <a:t>adopted spring 2016 - </a:t>
            </a:r>
            <a:r>
              <a:rPr lang="en-US" dirty="0">
                <a:hlinkClick r:id="rId2"/>
              </a:rPr>
              <a:t>http://asccc.org/sites/default/files/Effective%20Curriculum%20Approval%20Process_0.</a:t>
            </a:r>
            <a:r>
              <a:rPr lang="en-US" dirty="0" smtClean="0">
                <a:hlinkClick r:id="rId2"/>
              </a:rPr>
              <a:t>pdf</a:t>
            </a:r>
            <a:endParaRPr lang="en-US" dirty="0" smtClean="0"/>
          </a:p>
          <a:p>
            <a:pPr marL="0" indent="0">
              <a:buNone/>
            </a:pPr>
            <a:endParaRPr lang="en-US" dirty="0" smtClean="0"/>
          </a:p>
          <a:p>
            <a:r>
              <a:rPr lang="en-US" i="1" dirty="0" smtClean="0"/>
              <a:t>Effective and Efficient Local Curriculum Approval Processes</a:t>
            </a:r>
            <a:r>
              <a:rPr lang="en-US" dirty="0" smtClean="0"/>
              <a:t>, October </a:t>
            </a:r>
            <a:r>
              <a:rPr lang="en-US" dirty="0"/>
              <a:t>2016 Rostrum - </a:t>
            </a:r>
            <a:r>
              <a:rPr lang="en-US" dirty="0">
                <a:hlinkClick r:id="rId3"/>
              </a:rPr>
              <a:t>http://asccc.org/content/effective-and-efficient-local-curriculum-approval-</a:t>
            </a:r>
            <a:r>
              <a:rPr lang="en-US" dirty="0" smtClean="0">
                <a:hlinkClick r:id="rId3"/>
              </a:rPr>
              <a:t>processes</a:t>
            </a:r>
            <a:endParaRPr lang="en-US" dirty="0" smtClean="0"/>
          </a:p>
          <a:p>
            <a:endParaRPr lang="en-US" dirty="0"/>
          </a:p>
        </p:txBody>
      </p:sp>
    </p:spTree>
    <p:extLst>
      <p:ext uri="{BB962C8B-B14F-4D97-AF65-F5344CB8AC3E}">
        <p14:creationId xmlns:p14="http://schemas.microsoft.com/office/powerpoint/2010/main" val="1982289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North Far North Project</a:t>
            </a:r>
            <a:endParaRPr lang="en-US" dirty="0"/>
          </a:p>
        </p:txBody>
      </p:sp>
      <p:sp>
        <p:nvSpPr>
          <p:cNvPr id="3" name="Content Placeholder 2"/>
          <p:cNvSpPr>
            <a:spLocks noGrp="1"/>
          </p:cNvSpPr>
          <p:nvPr>
            <p:ph idx="1"/>
          </p:nvPr>
        </p:nvSpPr>
        <p:spPr/>
        <p:txBody>
          <a:bodyPr>
            <a:normAutofit/>
          </a:bodyPr>
          <a:lstStyle/>
          <a:p>
            <a:r>
              <a:rPr lang="en-US" sz="2800" dirty="0" smtClean="0"/>
              <a:t>Convened between June and October 2016 with representatives from the NFN Consortium and the ASCCC</a:t>
            </a:r>
          </a:p>
          <a:p>
            <a:r>
              <a:rPr lang="en-US" sz="2800" dirty="0" smtClean="0"/>
              <a:t>Brought together members of 10 curriculum committees from the North Far North Region</a:t>
            </a:r>
          </a:p>
          <a:p>
            <a:r>
              <a:rPr lang="en-US" sz="2800" dirty="0" smtClean="0"/>
              <a:t>Looked at local approval processes (Board of Governors WFTF Recommendation 8)</a:t>
            </a:r>
          </a:p>
          <a:p>
            <a:r>
              <a:rPr lang="en-US" sz="2800" dirty="0" smtClean="0"/>
              <a:t>Determined that many of the issues could be either resolved locally or through changes with the process at the Chancellor’s Office </a:t>
            </a:r>
            <a:endParaRPr lang="en-US" sz="2800" dirty="0"/>
          </a:p>
        </p:txBody>
      </p:sp>
    </p:spTree>
    <p:extLst>
      <p:ext uri="{BB962C8B-B14F-4D97-AF65-F5344CB8AC3E}">
        <p14:creationId xmlns:p14="http://schemas.microsoft.com/office/powerpoint/2010/main" val="42746801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Discoveries in 5C and NFN Projects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Concerns regarding local approval processes include:</a:t>
            </a:r>
          </a:p>
          <a:p>
            <a:pPr lvl="1"/>
            <a:r>
              <a:rPr lang="en-US" sz="2200" dirty="0"/>
              <a:t>Lack of training for curriculum chairs, as well as turnover of curriculum chairs and lack of release time </a:t>
            </a:r>
          </a:p>
          <a:p>
            <a:pPr lvl="1"/>
            <a:r>
              <a:rPr lang="en-US" sz="2200" dirty="0" smtClean="0"/>
              <a:t>Turn over of CIOs, and lack of familiarity with local processes</a:t>
            </a:r>
          </a:p>
          <a:p>
            <a:pPr lvl="1"/>
            <a:r>
              <a:rPr lang="en-US" sz="2200" dirty="0" smtClean="0"/>
              <a:t>Lack </a:t>
            </a:r>
            <a:r>
              <a:rPr lang="en-US" sz="2200" dirty="0"/>
              <a:t>of training at the local level for </a:t>
            </a:r>
            <a:r>
              <a:rPr lang="en-US" sz="2200" dirty="0" smtClean="0"/>
              <a:t>curriculum </a:t>
            </a:r>
            <a:r>
              <a:rPr lang="en-US" sz="2200" dirty="0"/>
              <a:t>specialists (and sometimes the lack of a curriculum specialist at </a:t>
            </a:r>
            <a:r>
              <a:rPr lang="en-US" sz="2200" dirty="0" smtClean="0"/>
              <a:t>the college)</a:t>
            </a:r>
            <a:endParaRPr lang="en-US" sz="2200" dirty="0"/>
          </a:p>
          <a:p>
            <a:pPr lvl="1"/>
            <a:r>
              <a:rPr lang="en-US" sz="2200" dirty="0" smtClean="0"/>
              <a:t>Variations in curriculum timelines (first readings, second readings, frequency of curriculum meetings)</a:t>
            </a:r>
          </a:p>
          <a:p>
            <a:pPr lvl="1"/>
            <a:r>
              <a:rPr lang="en-US" sz="2200" dirty="0" smtClean="0"/>
              <a:t>Variations in submission of curriculum to the Board of Trustees</a:t>
            </a:r>
            <a:endParaRPr lang="en-US" sz="2200" dirty="0"/>
          </a:p>
          <a:p>
            <a:pPr lvl="1"/>
            <a:r>
              <a:rPr lang="en-US" sz="2200" dirty="0" smtClean="0"/>
              <a:t>Overall length of approval process does not allow for necessary changes to curriculum due to industry demands </a:t>
            </a:r>
          </a:p>
          <a:p>
            <a:pPr lvl="1"/>
            <a:endParaRPr lang="en-US" dirty="0"/>
          </a:p>
          <a:p>
            <a:endParaRPr lang="en-US" dirty="0"/>
          </a:p>
          <a:p>
            <a:endParaRPr lang="en-US" dirty="0"/>
          </a:p>
        </p:txBody>
      </p:sp>
    </p:spTree>
    <p:extLst>
      <p:ext uri="{BB962C8B-B14F-4D97-AF65-F5344CB8AC3E}">
        <p14:creationId xmlns:p14="http://schemas.microsoft.com/office/powerpoint/2010/main" val="12238946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6553200"/>
          </a:xfrm>
          <a:prstGeom prst="rect">
            <a:avLst/>
          </a:prstGeom>
        </p:spPr>
      </p:pic>
    </p:spTree>
    <p:extLst>
      <p:ext uri="{BB962C8B-B14F-4D97-AF65-F5344CB8AC3E}">
        <p14:creationId xmlns:p14="http://schemas.microsoft.com/office/powerpoint/2010/main" val="9517009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Curriculum </a:t>
            </a:r>
            <a:r>
              <a:rPr lang="en-US" dirty="0" smtClean="0"/>
              <a:t>workgroup</a:t>
            </a:r>
            <a:endParaRPr lang="en-US" dirty="0"/>
          </a:p>
        </p:txBody>
      </p:sp>
      <p:sp>
        <p:nvSpPr>
          <p:cNvPr id="5" name="Text Placeholder 4"/>
          <p:cNvSpPr>
            <a:spLocks noGrp="1"/>
          </p:cNvSpPr>
          <p:nvPr>
            <p:ph type="body" idx="1"/>
          </p:nvPr>
        </p:nvSpPr>
        <p:spPr/>
        <p:txBody>
          <a:bodyPr/>
          <a:lstStyle/>
          <a:p>
            <a:r>
              <a:rPr lang="en-US" dirty="0" smtClean="0"/>
              <a:t>Also known as the 5C Workgroup</a:t>
            </a:r>
            <a:r>
              <a:rPr lang="mr-IN" dirty="0" smtClean="0"/>
              <a:t>…</a:t>
            </a:r>
            <a:endParaRPr lang="en-US" dirty="0"/>
          </a:p>
        </p:txBody>
      </p:sp>
    </p:spTree>
    <p:extLst>
      <p:ext uri="{BB962C8B-B14F-4D97-AF65-F5344CB8AC3E}">
        <p14:creationId xmlns:p14="http://schemas.microsoft.com/office/powerpoint/2010/main" val="33229717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Purpose and Membershi</a:t>
            </a:r>
            <a:r>
              <a:rPr lang="en-US" dirty="0"/>
              <a:t>p</a:t>
            </a:r>
          </a:p>
        </p:txBody>
      </p:sp>
      <p:sp>
        <p:nvSpPr>
          <p:cNvPr id="3" name="Content Placeholder 2"/>
          <p:cNvSpPr>
            <a:spLocks noGrp="1"/>
          </p:cNvSpPr>
          <p:nvPr>
            <p:ph idx="1"/>
          </p:nvPr>
        </p:nvSpPr>
        <p:spPr/>
        <p:txBody>
          <a:bodyPr>
            <a:normAutofit/>
          </a:bodyPr>
          <a:lstStyle/>
          <a:p>
            <a:pPr marL="0" indent="0">
              <a:buNone/>
            </a:pPr>
            <a:r>
              <a:rPr lang="en-US" sz="2800" dirty="0" smtClean="0"/>
              <a:t>Examine local and state curriculum processes and identify strategies for streamlining and making more efficient</a:t>
            </a:r>
          </a:p>
          <a:p>
            <a:pPr marL="0" indent="0">
              <a:buNone/>
            </a:pPr>
            <a:endParaRPr lang="en-US" sz="2800" dirty="0" smtClean="0"/>
          </a:p>
          <a:p>
            <a:pPr marL="0" indent="0">
              <a:buNone/>
              <a:tabLst>
                <a:tab pos="1430338" algn="l"/>
              </a:tabLst>
            </a:pPr>
            <a:r>
              <a:rPr lang="en-US" dirty="0" smtClean="0"/>
              <a:t>Membership included </a:t>
            </a:r>
            <a:r>
              <a:rPr lang="en-US" dirty="0" smtClean="0"/>
              <a:t>representatives:  </a:t>
            </a:r>
          </a:p>
          <a:p>
            <a:pPr>
              <a:tabLst>
                <a:tab pos="1430338" algn="l"/>
              </a:tabLst>
            </a:pPr>
            <a:r>
              <a:rPr lang="en-US" dirty="0" smtClean="0"/>
              <a:t>ASCCC</a:t>
            </a:r>
            <a:r>
              <a:rPr lang="en-US" dirty="0"/>
              <a:t>,</a:t>
            </a:r>
            <a:endParaRPr lang="en-US" dirty="0" smtClean="0"/>
          </a:p>
          <a:p>
            <a:pPr>
              <a:tabLst>
                <a:tab pos="1430338" algn="l"/>
              </a:tabLst>
            </a:pPr>
            <a:r>
              <a:rPr lang="en-US" dirty="0" smtClean="0"/>
              <a:t>CIOs,</a:t>
            </a:r>
          </a:p>
          <a:p>
            <a:pPr>
              <a:tabLst>
                <a:tab pos="1430338" algn="l"/>
              </a:tabLst>
            </a:pPr>
            <a:r>
              <a:rPr lang="en-US" dirty="0"/>
              <a:t>CEOs,</a:t>
            </a:r>
            <a:endParaRPr lang="en-US" dirty="0" smtClean="0"/>
          </a:p>
          <a:p>
            <a:pPr>
              <a:tabLst>
                <a:tab pos="1430338" algn="l"/>
              </a:tabLst>
            </a:pPr>
            <a:r>
              <a:rPr lang="en-US" dirty="0" smtClean="0"/>
              <a:t>CCCCO</a:t>
            </a:r>
            <a:r>
              <a:rPr lang="en-US" dirty="0" smtClean="0"/>
              <a:t>, and </a:t>
            </a:r>
            <a:endParaRPr lang="en-US" dirty="0" smtClean="0"/>
          </a:p>
          <a:p>
            <a:pPr>
              <a:tabLst>
                <a:tab pos="1430338" algn="l"/>
              </a:tabLst>
            </a:pPr>
            <a:r>
              <a:rPr lang="en-US" dirty="0" smtClean="0"/>
              <a:t>5C </a:t>
            </a:r>
            <a:r>
              <a:rPr lang="en-US" dirty="0" smtClean="0"/>
              <a:t>(Faculty and Curriculum Specialist)</a:t>
            </a:r>
          </a:p>
          <a:p>
            <a:endParaRPr lang="en-US" dirty="0"/>
          </a:p>
        </p:txBody>
      </p:sp>
    </p:spTree>
    <p:extLst>
      <p:ext uri="{BB962C8B-B14F-4D97-AF65-F5344CB8AC3E}">
        <p14:creationId xmlns:p14="http://schemas.microsoft.com/office/powerpoint/2010/main" val="3280963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Charge of the 5C Workgroup</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Examine CCCCO </a:t>
            </a:r>
            <a:r>
              <a:rPr lang="en-US" sz="2800" dirty="0"/>
              <a:t>Processes</a:t>
            </a:r>
          </a:p>
          <a:p>
            <a:pPr lvl="1"/>
            <a:r>
              <a:rPr lang="en-US" sz="2800" dirty="0"/>
              <a:t>What are the legal obligations?</a:t>
            </a:r>
          </a:p>
          <a:p>
            <a:pPr lvl="1"/>
            <a:r>
              <a:rPr lang="en-US" sz="2800" dirty="0" smtClean="0"/>
              <a:t>What changes could be made in the approval of standalone courses and new and modified courses and programs?</a:t>
            </a:r>
            <a:endParaRPr lang="en-US" sz="2800" dirty="0"/>
          </a:p>
          <a:p>
            <a:pPr lvl="1"/>
            <a:r>
              <a:rPr lang="en-US" sz="2800" dirty="0" smtClean="0"/>
              <a:t>Outside entities – what can be done regarding these?</a:t>
            </a:r>
          </a:p>
          <a:p>
            <a:pPr lvl="1"/>
            <a:r>
              <a:rPr lang="en-US" sz="2800" dirty="0" smtClean="0"/>
              <a:t>What are the unintended consequences of returning control to the colleges?  </a:t>
            </a:r>
          </a:p>
          <a:p>
            <a:pPr lvl="1"/>
            <a:r>
              <a:rPr lang="en-US" sz="2800" dirty="0" smtClean="0"/>
              <a:t>What are the benefits/costs/concerns?</a:t>
            </a:r>
            <a:endParaRPr lang="en-US" sz="2800" dirty="0"/>
          </a:p>
          <a:p>
            <a:endParaRPr lang="en-US" dirty="0"/>
          </a:p>
        </p:txBody>
      </p:sp>
    </p:spTree>
    <p:extLst>
      <p:ext uri="{BB962C8B-B14F-4D97-AF65-F5344CB8AC3E}">
        <p14:creationId xmlns:p14="http://schemas.microsoft.com/office/powerpoint/2010/main" val="17316670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Discoveries from the 5C Workgroup</a:t>
            </a:r>
            <a:endParaRPr lang="en-US" dirty="0"/>
          </a:p>
        </p:txBody>
      </p:sp>
      <p:sp>
        <p:nvSpPr>
          <p:cNvPr id="3" name="Content Placeholder 2"/>
          <p:cNvSpPr>
            <a:spLocks noGrp="1"/>
          </p:cNvSpPr>
          <p:nvPr>
            <p:ph idx="1"/>
          </p:nvPr>
        </p:nvSpPr>
        <p:spPr/>
        <p:txBody>
          <a:bodyPr>
            <a:normAutofit fontScale="92500" lnSpcReduction="10000"/>
          </a:bodyPr>
          <a:lstStyle/>
          <a:p>
            <a:pPr marL="274320" lvl="1" indent="0">
              <a:buNone/>
            </a:pPr>
            <a:r>
              <a:rPr lang="en-US" sz="2400" dirty="0" smtClean="0"/>
              <a:t>Concerns regarding Chancellor’s Office approval processes include:</a:t>
            </a:r>
          </a:p>
          <a:p>
            <a:pPr marL="274320" lvl="1" indent="0">
              <a:buNone/>
            </a:pPr>
            <a:endParaRPr lang="en-US" sz="2400" dirty="0"/>
          </a:p>
          <a:p>
            <a:pPr lvl="1"/>
            <a:r>
              <a:rPr lang="en-US" dirty="0"/>
              <a:t>S</a:t>
            </a:r>
            <a:r>
              <a:rPr lang="en-US" dirty="0" smtClean="0"/>
              <a:t>ignificant increases in the number of Associate </a:t>
            </a:r>
            <a:r>
              <a:rPr lang="en-US" dirty="0"/>
              <a:t>Degree for Transfer (ADTs) </a:t>
            </a:r>
            <a:r>
              <a:rPr lang="en-US" dirty="0" smtClean="0"/>
              <a:t>submissions</a:t>
            </a:r>
          </a:p>
          <a:p>
            <a:pPr marL="274320" lvl="1" indent="0">
              <a:buNone/>
            </a:pPr>
            <a:endParaRPr lang="en-US" dirty="0"/>
          </a:p>
          <a:p>
            <a:pPr lvl="1"/>
            <a:r>
              <a:rPr lang="en-US" dirty="0"/>
              <a:t>Shift in staff priorities in response to several new initiatives that did not include additional staffing or other resources to support these new initiatives</a:t>
            </a:r>
            <a:r>
              <a:rPr lang="en-US" dirty="0" smtClean="0"/>
              <a:t>.</a:t>
            </a:r>
          </a:p>
          <a:p>
            <a:pPr marL="274320" lvl="1" indent="0">
              <a:buNone/>
            </a:pPr>
            <a:endParaRPr lang="en-US" dirty="0"/>
          </a:p>
          <a:p>
            <a:pPr lvl="1"/>
            <a:r>
              <a:rPr lang="en-US" dirty="0" smtClean="0"/>
              <a:t>Lack </a:t>
            </a:r>
            <a:r>
              <a:rPr lang="en-US" dirty="0"/>
              <a:t>of funding for additional </a:t>
            </a:r>
            <a:r>
              <a:rPr lang="en-US" dirty="0" smtClean="0"/>
              <a:t>Academic Affairs staffing, meaning fewer people to work on the queue, do training, </a:t>
            </a:r>
            <a:r>
              <a:rPr lang="en-US" dirty="0" err="1" smtClean="0"/>
              <a:t>etc</a:t>
            </a:r>
            <a:endParaRPr lang="en-US" dirty="0" smtClean="0"/>
          </a:p>
          <a:p>
            <a:pPr marL="274320" lvl="1" indent="0">
              <a:buNone/>
            </a:pPr>
            <a:endParaRPr lang="en-US" dirty="0"/>
          </a:p>
          <a:p>
            <a:pPr lvl="1"/>
            <a:r>
              <a:rPr lang="en-US" dirty="0" smtClean="0"/>
              <a:t>Lack </a:t>
            </a:r>
            <a:r>
              <a:rPr lang="en-US" dirty="0"/>
              <a:t>of software bridging between the Chancellor’s Office curriculum Inventory and local </a:t>
            </a:r>
            <a:r>
              <a:rPr lang="en-US" dirty="0" smtClean="0"/>
              <a:t>curriculum </a:t>
            </a:r>
            <a:r>
              <a:rPr lang="en-US" dirty="0"/>
              <a:t>management </a:t>
            </a:r>
            <a:r>
              <a:rPr lang="en-US" dirty="0" smtClean="0"/>
              <a:t>system</a:t>
            </a:r>
          </a:p>
          <a:p>
            <a:endParaRPr lang="en-US" dirty="0"/>
          </a:p>
        </p:txBody>
      </p:sp>
    </p:spTree>
    <p:extLst>
      <p:ext uri="{BB962C8B-B14F-4D97-AF65-F5344CB8AC3E}">
        <p14:creationId xmlns:p14="http://schemas.microsoft.com/office/powerpoint/2010/main" val="13507912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Recommendations from 5C Workgroup</a:t>
            </a:r>
            <a:endParaRPr lang="en-US" dirty="0"/>
          </a:p>
        </p:txBody>
      </p:sp>
      <p:sp>
        <p:nvSpPr>
          <p:cNvPr id="3" name="Content Placeholder 2"/>
          <p:cNvSpPr>
            <a:spLocks noGrp="1"/>
          </p:cNvSpPr>
          <p:nvPr>
            <p:ph idx="1"/>
          </p:nvPr>
        </p:nvSpPr>
        <p:spPr/>
        <p:txBody>
          <a:bodyPr/>
          <a:lstStyle/>
          <a:p>
            <a:pPr marL="0" indent="0">
              <a:buNone/>
            </a:pPr>
            <a:r>
              <a:rPr lang="en-US" dirty="0" smtClean="0"/>
              <a:t>The streamlining effort is a system wide collaboration that will take significant time, energy, and patience to appropriately facilitate the lifecycle of curriculum. Currently, the recommendations are the following:</a:t>
            </a:r>
          </a:p>
          <a:p>
            <a:pPr marL="0" indent="0">
              <a:buNone/>
            </a:pPr>
            <a:endParaRPr lang="en-US" dirty="0" smtClean="0"/>
          </a:p>
          <a:p>
            <a:r>
              <a:rPr lang="en-US" dirty="0"/>
              <a:t>Develop a process </a:t>
            </a:r>
            <a:r>
              <a:rPr lang="en-US" dirty="0" smtClean="0"/>
              <a:t>to allow for local approval beyond standalone courses</a:t>
            </a:r>
            <a:endParaRPr lang="en-US" dirty="0"/>
          </a:p>
          <a:p>
            <a:r>
              <a:rPr lang="en-US" dirty="0" smtClean="0"/>
              <a:t>Work with the regional consortia regarding streamlining the recommendation process</a:t>
            </a:r>
          </a:p>
          <a:p>
            <a:r>
              <a:rPr lang="en-US" dirty="0"/>
              <a:t>Develop a new process for state </a:t>
            </a:r>
            <a:r>
              <a:rPr lang="en-US" dirty="0" smtClean="0"/>
              <a:t>chaptering at the CCCCO</a:t>
            </a:r>
            <a:endParaRPr lang="en-US" dirty="0"/>
          </a:p>
          <a:p>
            <a:endParaRPr lang="en-US" dirty="0"/>
          </a:p>
        </p:txBody>
      </p:sp>
    </p:spTree>
    <p:extLst>
      <p:ext uri="{BB962C8B-B14F-4D97-AF65-F5344CB8AC3E}">
        <p14:creationId xmlns:p14="http://schemas.microsoft.com/office/powerpoint/2010/main" val="4183439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6781800"/>
          </a:xfrm>
          <a:prstGeom prst="rect">
            <a:avLst/>
          </a:prstGeom>
        </p:spPr>
      </p:pic>
    </p:spTree>
    <p:extLst>
      <p:ext uri="{BB962C8B-B14F-4D97-AF65-F5344CB8AC3E}">
        <p14:creationId xmlns:p14="http://schemas.microsoft.com/office/powerpoint/2010/main" val="1140002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3" name="Content Placeholder 2"/>
          <p:cNvSpPr>
            <a:spLocks noGrp="1"/>
          </p:cNvSpPr>
          <p:nvPr>
            <p:ph idx="1"/>
          </p:nvPr>
        </p:nvSpPr>
        <p:spPr>
          <a:xfrm>
            <a:off x="2667000" y="1600200"/>
            <a:ext cx="6172200" cy="4953000"/>
          </a:xfrm>
        </p:spPr>
        <p:txBody>
          <a:bodyPr>
            <a:normAutofit/>
          </a:bodyPr>
          <a:lstStyle/>
          <a:p>
            <a:r>
              <a:rPr lang="en-US" sz="3200" dirty="0" smtClean="0"/>
              <a:t>Background</a:t>
            </a:r>
            <a:endParaRPr lang="en-US" sz="2800" dirty="0"/>
          </a:p>
          <a:p>
            <a:r>
              <a:rPr lang="en-US" sz="3200" dirty="0" smtClean="0"/>
              <a:t>Progress to date</a:t>
            </a:r>
          </a:p>
          <a:p>
            <a:r>
              <a:rPr lang="en-US" sz="3200" dirty="0" smtClean="0"/>
              <a:t>Curriculum Workgroup</a:t>
            </a:r>
          </a:p>
          <a:p>
            <a:r>
              <a:rPr lang="en-US" sz="3200" dirty="0" smtClean="0"/>
              <a:t>Next </a:t>
            </a:r>
            <a:r>
              <a:rPr lang="en-US" sz="3200" dirty="0" smtClean="0"/>
              <a:t>Steps</a:t>
            </a:r>
          </a:p>
          <a:p>
            <a:endParaRPr lang="en-US" sz="3200" dirty="0"/>
          </a:p>
          <a:p>
            <a:pPr marL="0" indent="0">
              <a:buNone/>
            </a:pPr>
            <a:r>
              <a:rPr lang="en-US" sz="3200" dirty="0" smtClean="0"/>
              <a:t>					   </a:t>
            </a:r>
            <a:r>
              <a:rPr lang="en-US" sz="3200" dirty="0" smtClean="0"/>
              <a:t>		 </a:t>
            </a:r>
            <a:r>
              <a:rPr lang="en-US" sz="3200" dirty="0" smtClean="0"/>
              <a:t>TO</a:t>
            </a:r>
            <a:endParaRPr lang="en-US" sz="3200" dirty="0"/>
          </a:p>
        </p:txBody>
      </p:sp>
      <p:pic>
        <p:nvPicPr>
          <p:cNvPr id="4" name="Picture 3"/>
          <p:cNvPicPr>
            <a:picLocks noChangeAspect="1"/>
          </p:cNvPicPr>
          <p:nvPr/>
        </p:nvPicPr>
        <p:blipFill>
          <a:blip r:embed="rId2"/>
          <a:stretch>
            <a:fillRect/>
          </a:stretch>
        </p:blipFill>
        <p:spPr>
          <a:xfrm>
            <a:off x="533400" y="4114800"/>
            <a:ext cx="2781300" cy="2108200"/>
          </a:xfrm>
          <a:prstGeom prst="rect">
            <a:avLst/>
          </a:prstGeom>
        </p:spPr>
      </p:pic>
      <p:pic>
        <p:nvPicPr>
          <p:cNvPr id="5" name="Picture 4"/>
          <p:cNvPicPr>
            <a:picLocks noChangeAspect="1"/>
          </p:cNvPicPr>
          <p:nvPr/>
        </p:nvPicPr>
        <p:blipFill>
          <a:blip r:embed="rId3"/>
          <a:stretch>
            <a:fillRect/>
          </a:stretch>
        </p:blipFill>
        <p:spPr>
          <a:xfrm>
            <a:off x="4876799" y="4114800"/>
            <a:ext cx="3785840" cy="2133600"/>
          </a:xfrm>
          <a:prstGeom prst="rect">
            <a:avLst/>
          </a:prstGeom>
        </p:spPr>
      </p:pic>
    </p:spTree>
    <p:extLst>
      <p:ext uri="{BB962C8B-B14F-4D97-AF65-F5344CB8AC3E}">
        <p14:creationId xmlns:p14="http://schemas.microsoft.com/office/powerpoint/2010/main" val="26446510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First Actions:  Credit Course Certification</a:t>
            </a:r>
            <a:endParaRPr lang="en-US" dirty="0"/>
          </a:p>
        </p:txBody>
      </p:sp>
      <p:sp>
        <p:nvSpPr>
          <p:cNvPr id="3" name="Content Placeholder 2"/>
          <p:cNvSpPr>
            <a:spLocks noGrp="1"/>
          </p:cNvSpPr>
          <p:nvPr>
            <p:ph idx="1"/>
          </p:nvPr>
        </p:nvSpPr>
        <p:spPr/>
        <p:txBody>
          <a:bodyPr>
            <a:normAutofit lnSpcReduction="10000"/>
          </a:bodyPr>
          <a:lstStyle/>
          <a:p>
            <a:r>
              <a:rPr lang="en-US" sz="3000" dirty="0" smtClean="0"/>
              <a:t>Annual Credit Courses Certification</a:t>
            </a:r>
          </a:p>
          <a:p>
            <a:pPr lvl="1"/>
            <a:r>
              <a:rPr lang="en-US" sz="2400" dirty="0" smtClean="0"/>
              <a:t>Initial document was due December 16, 2016</a:t>
            </a:r>
          </a:p>
          <a:p>
            <a:pPr lvl="2"/>
            <a:r>
              <a:rPr lang="en-US" sz="2200" dirty="0" smtClean="0"/>
              <a:t>112 of 113 colleges have now signed the certification </a:t>
            </a:r>
          </a:p>
          <a:p>
            <a:pPr lvl="1"/>
            <a:r>
              <a:rPr lang="en-US" sz="2400" dirty="0" smtClean="0"/>
              <a:t>CIO and Curriculum Chair signature </a:t>
            </a:r>
          </a:p>
          <a:p>
            <a:pPr lvl="1"/>
            <a:r>
              <a:rPr lang="en-US" sz="2400" dirty="0" smtClean="0"/>
              <a:t>Will be due annually on 1 October beginning in 2017 </a:t>
            </a:r>
          </a:p>
          <a:p>
            <a:pPr lvl="1"/>
            <a:endParaRPr lang="en-US" sz="1000" dirty="0"/>
          </a:p>
          <a:p>
            <a:r>
              <a:rPr lang="en-US" sz="3000" dirty="0"/>
              <a:t>This certification applies to the </a:t>
            </a:r>
            <a:r>
              <a:rPr lang="en-US" sz="3000" dirty="0" smtClean="0"/>
              <a:t>following: </a:t>
            </a:r>
            <a:endParaRPr lang="en-US" sz="3000" dirty="0"/>
          </a:p>
          <a:p>
            <a:pPr lvl="1"/>
            <a:r>
              <a:rPr lang="en-US" sz="2400" dirty="0" smtClean="0"/>
              <a:t>1. </a:t>
            </a:r>
            <a:r>
              <a:rPr lang="en-US" sz="2400" dirty="0" smtClean="0"/>
              <a:t>New </a:t>
            </a:r>
            <a:r>
              <a:rPr lang="en-US" sz="2400" dirty="0" smtClean="0"/>
              <a:t>course proposals </a:t>
            </a:r>
            <a:r>
              <a:rPr lang="en-US" sz="2400" dirty="0"/>
              <a:t>to existing approved credit programs </a:t>
            </a:r>
          </a:p>
          <a:p>
            <a:pPr lvl="1"/>
            <a:r>
              <a:rPr lang="en-US" sz="2400" dirty="0"/>
              <a:t>2. Substantial change proposals </a:t>
            </a:r>
            <a:r>
              <a:rPr lang="en-US" sz="2400" dirty="0" smtClean="0"/>
              <a:t>for credit courses</a:t>
            </a:r>
            <a:endParaRPr lang="en-US" sz="2400" dirty="0"/>
          </a:p>
          <a:p>
            <a:pPr lvl="1"/>
            <a:r>
              <a:rPr lang="en-US" sz="2400" dirty="0"/>
              <a:t>3. Stand-</a:t>
            </a:r>
            <a:r>
              <a:rPr lang="en-US" sz="2400" dirty="0" smtClean="0"/>
              <a:t>alone course </a:t>
            </a:r>
            <a:r>
              <a:rPr lang="en-US" sz="2400" dirty="0"/>
              <a:t>proposals </a:t>
            </a:r>
          </a:p>
          <a:p>
            <a:pPr lvl="1"/>
            <a:r>
              <a:rPr lang="en-US" sz="2400" dirty="0"/>
              <a:t>4. Nonsubstantial change proposals</a:t>
            </a:r>
            <a:r>
              <a:rPr lang="en-US" dirty="0"/>
              <a:t> </a:t>
            </a:r>
            <a:r>
              <a:rPr lang="en-US" sz="2400" dirty="0" smtClean="0"/>
              <a:t>for credit courses </a:t>
            </a:r>
            <a:endParaRPr lang="en-US" sz="2400" dirty="0"/>
          </a:p>
          <a:p>
            <a:pPr marL="236538" lvl="1" indent="-182563"/>
            <a:endParaRPr lang="en-US" dirty="0" smtClean="0"/>
          </a:p>
          <a:p>
            <a:pPr lvl="1"/>
            <a:endParaRPr lang="en-US" dirty="0"/>
          </a:p>
        </p:txBody>
      </p:sp>
    </p:spTree>
    <p:extLst>
      <p:ext uri="{BB962C8B-B14F-4D97-AF65-F5344CB8AC3E}">
        <p14:creationId xmlns:p14="http://schemas.microsoft.com/office/powerpoint/2010/main" val="18322477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Credit </a:t>
            </a:r>
            <a:r>
              <a:rPr lang="en-US" dirty="0" smtClean="0"/>
              <a:t>Courses Need to Demonstrate that Both of the Documents Below Were Used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6231" y="1676070"/>
            <a:ext cx="7611538" cy="4725060"/>
          </a:xfrm>
          <a:prstGeom prst="rect">
            <a:avLst/>
          </a:prstGeom>
        </p:spPr>
      </p:pic>
    </p:spTree>
    <p:extLst>
      <p:ext uri="{BB962C8B-B14F-4D97-AF65-F5344CB8AC3E}">
        <p14:creationId xmlns:p14="http://schemas.microsoft.com/office/powerpoint/2010/main" val="40856617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6553200"/>
          </a:xfrm>
          <a:prstGeom prst="rect">
            <a:avLst/>
          </a:prstGeom>
        </p:spPr>
      </p:pic>
    </p:spTree>
    <p:extLst>
      <p:ext uri="{BB962C8B-B14F-4D97-AF65-F5344CB8AC3E}">
        <p14:creationId xmlns:p14="http://schemas.microsoft.com/office/powerpoint/2010/main" val="569178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A Quick Reminder</a:t>
            </a:r>
            <a:endParaRPr lang="en-US" dirty="0"/>
          </a:p>
        </p:txBody>
      </p:sp>
      <p:sp>
        <p:nvSpPr>
          <p:cNvPr id="5" name="Content Placeholder 4"/>
          <p:cNvSpPr>
            <a:spLocks noGrp="1"/>
          </p:cNvSpPr>
          <p:nvPr>
            <p:ph idx="1"/>
          </p:nvPr>
        </p:nvSpPr>
        <p:spPr/>
        <p:txBody>
          <a:bodyPr>
            <a:normAutofit fontScale="92500" lnSpcReduction="10000"/>
          </a:bodyPr>
          <a:lstStyle/>
          <a:p>
            <a:r>
              <a:rPr lang="en-US" sz="3200" dirty="0" smtClean="0"/>
              <a:t>All curriculum (courses and programs, credit and non credit, standalone, </a:t>
            </a:r>
            <a:r>
              <a:rPr lang="en-US" sz="3200" dirty="0" err="1" smtClean="0"/>
              <a:t>etc</a:t>
            </a:r>
            <a:r>
              <a:rPr lang="en-US" sz="3200" dirty="0" smtClean="0"/>
              <a:t>) must still be submitted to the Chancellor’s Office Curriculum Inventory for chaptering!!!</a:t>
            </a:r>
          </a:p>
          <a:p>
            <a:r>
              <a:rPr lang="en-US" sz="3200" dirty="0" smtClean="0"/>
              <a:t>For colleges that have signed the certification, credit courses will be automatically approved; for those colleges that don’t sign, their courses will go into the queue.</a:t>
            </a:r>
          </a:p>
          <a:p>
            <a:r>
              <a:rPr lang="en-US" sz="3200" dirty="0" smtClean="0"/>
              <a:t>All other curriculum pieces (for the moment) will go into the queue for approval by the Chancellor’s Office.</a:t>
            </a:r>
          </a:p>
          <a:p>
            <a:endParaRPr lang="en-US" dirty="0"/>
          </a:p>
          <a:p>
            <a:endParaRPr lang="en-US" dirty="0" smtClean="0"/>
          </a:p>
        </p:txBody>
      </p:sp>
    </p:spTree>
    <p:extLst>
      <p:ext uri="{BB962C8B-B14F-4D97-AF65-F5344CB8AC3E}">
        <p14:creationId xmlns:p14="http://schemas.microsoft.com/office/powerpoint/2010/main" val="1099028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steps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17352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 </a:t>
            </a:r>
            <a:r>
              <a:rPr lang="en-US" dirty="0" smtClean="0"/>
              <a:t>the Chancellor’s Office</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Curriculum Streamlining White Paper Distributed</a:t>
            </a:r>
          </a:p>
          <a:p>
            <a:r>
              <a:rPr lang="en-US" sz="2800" dirty="0" smtClean="0"/>
              <a:t>Title 5 changes to support streamlining (May 17)</a:t>
            </a:r>
            <a:endParaRPr lang="en-US" sz="2800" dirty="0"/>
          </a:p>
          <a:p>
            <a:r>
              <a:rPr lang="en-US" sz="2800" dirty="0" smtClean="0"/>
              <a:t>Chancellor’s Office Curriculum </a:t>
            </a:r>
            <a:r>
              <a:rPr lang="en-US" sz="2800" dirty="0" smtClean="0"/>
              <a:t>Inventory (</a:t>
            </a:r>
            <a:r>
              <a:rPr lang="en-US" sz="2800" dirty="0" smtClean="0"/>
              <a:t>June 17)</a:t>
            </a:r>
          </a:p>
          <a:p>
            <a:r>
              <a:rPr lang="en-US" sz="2800" dirty="0"/>
              <a:t>Publish the 6</a:t>
            </a:r>
            <a:r>
              <a:rPr lang="en-US" sz="2800" baseline="30000" dirty="0"/>
              <a:t>th</a:t>
            </a:r>
            <a:r>
              <a:rPr lang="en-US" sz="2800" dirty="0"/>
              <a:t> edition of the PCAH to reflect the changes being </a:t>
            </a:r>
            <a:r>
              <a:rPr lang="en-US" sz="2800" dirty="0" smtClean="0"/>
              <a:t>undertaken</a:t>
            </a:r>
          </a:p>
          <a:p>
            <a:r>
              <a:rPr lang="en-US" sz="2800" dirty="0" smtClean="0"/>
              <a:t>Substantial and Nonsubstantial Changes to Credit Programs</a:t>
            </a:r>
          </a:p>
          <a:p>
            <a:r>
              <a:rPr lang="en-US" sz="2800" dirty="0" smtClean="0"/>
              <a:t>Examine potential local approval of new </a:t>
            </a:r>
            <a:r>
              <a:rPr lang="en-US" sz="2800" dirty="0"/>
              <a:t>c</a:t>
            </a:r>
            <a:r>
              <a:rPr lang="en-US" sz="2800" dirty="0" smtClean="0"/>
              <a:t>redit programs</a:t>
            </a:r>
            <a:endParaRPr lang="en-US" sz="2800" dirty="0"/>
          </a:p>
          <a:p>
            <a:r>
              <a:rPr lang="en-US" sz="2800" dirty="0" smtClean="0"/>
              <a:t>ADTs and Noncredit</a:t>
            </a:r>
            <a:endParaRPr lang="en-US" sz="2800" dirty="0"/>
          </a:p>
          <a:p>
            <a:endParaRPr lang="en-US" dirty="0"/>
          </a:p>
        </p:txBody>
      </p:sp>
    </p:spTree>
    <p:extLst>
      <p:ext uri="{BB962C8B-B14F-4D97-AF65-F5344CB8AC3E}">
        <p14:creationId xmlns:p14="http://schemas.microsoft.com/office/powerpoint/2010/main" val="10307087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with </a:t>
            </a:r>
            <a:r>
              <a:rPr lang="en-US" dirty="0" smtClean="0"/>
              <a:t>the Regional Consortia</a:t>
            </a:r>
            <a:endParaRPr lang="en-US" dirty="0"/>
          </a:p>
        </p:txBody>
      </p:sp>
      <p:sp>
        <p:nvSpPr>
          <p:cNvPr id="3" name="Content Placeholder 2"/>
          <p:cNvSpPr>
            <a:spLocks noGrp="1"/>
          </p:cNvSpPr>
          <p:nvPr>
            <p:ph idx="1"/>
          </p:nvPr>
        </p:nvSpPr>
        <p:spPr/>
        <p:txBody>
          <a:bodyPr>
            <a:normAutofit/>
          </a:bodyPr>
          <a:lstStyle/>
          <a:p>
            <a:r>
              <a:rPr lang="en-US" sz="3200" dirty="0" smtClean="0"/>
              <a:t>Reduce time on task to 30 days or less (electronic first readings, etc.)</a:t>
            </a:r>
          </a:p>
          <a:p>
            <a:r>
              <a:rPr lang="en-US" sz="3200" dirty="0" smtClean="0"/>
              <a:t>Standardized forms and processes among the consortia</a:t>
            </a:r>
          </a:p>
          <a:p>
            <a:r>
              <a:rPr lang="en-US" sz="3200" dirty="0" smtClean="0"/>
              <a:t>No “unpacking” curriculum</a:t>
            </a:r>
          </a:p>
          <a:p>
            <a:r>
              <a:rPr lang="en-US" sz="3200" dirty="0" smtClean="0"/>
              <a:t>Consortia provide recommendations, NOT approval (per Title 5 §55130 (b)(8)(E), of programs only (not courses))</a:t>
            </a:r>
            <a:endParaRPr lang="en-US" sz="3200" dirty="0"/>
          </a:p>
        </p:txBody>
      </p:sp>
    </p:spTree>
    <p:extLst>
      <p:ext uri="{BB962C8B-B14F-4D97-AF65-F5344CB8AC3E}">
        <p14:creationId xmlns:p14="http://schemas.microsoft.com/office/powerpoint/2010/main" val="3399821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r>
              <a:rPr lang="en-US" dirty="0" err="1" smtClean="0"/>
              <a:t>Ginni</a:t>
            </a:r>
            <a:r>
              <a:rPr lang="en-US" dirty="0" smtClean="0"/>
              <a:t> May </a:t>
            </a:r>
            <a:r>
              <a:rPr lang="mr-IN" dirty="0" smtClean="0"/>
              <a:t>–</a:t>
            </a:r>
            <a:r>
              <a:rPr lang="en-US" dirty="0" smtClean="0"/>
              <a:t> </a:t>
            </a:r>
            <a:r>
              <a:rPr lang="en-US" dirty="0" smtClean="0">
                <a:hlinkClick r:id="rId2"/>
              </a:rPr>
              <a:t>mayv@scc.losrios.edu</a:t>
            </a:r>
            <a:endParaRPr lang="en-US" dirty="0" smtClean="0"/>
          </a:p>
          <a:p>
            <a:endParaRPr lang="en-US" dirty="0"/>
          </a:p>
          <a:p>
            <a:r>
              <a:rPr lang="en-US" dirty="0" smtClean="0"/>
              <a:t>Craig Rutan </a:t>
            </a:r>
            <a:r>
              <a:rPr lang="mr-IN" dirty="0" smtClean="0"/>
              <a:t>–</a:t>
            </a:r>
            <a:r>
              <a:rPr lang="en-US" dirty="0" smtClean="0"/>
              <a:t> </a:t>
            </a:r>
            <a:r>
              <a:rPr lang="en-US" dirty="0" smtClean="0">
                <a:hlinkClick r:id="rId3"/>
              </a:rPr>
              <a:t>rutan_craig@sccollege.edu</a:t>
            </a:r>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4"/>
          <a:stretch>
            <a:fillRect/>
          </a:stretch>
        </p:blipFill>
        <p:spPr>
          <a:xfrm>
            <a:off x="1676400" y="3505200"/>
            <a:ext cx="5705707" cy="2286000"/>
          </a:xfrm>
          <a:prstGeom prst="rect">
            <a:avLst/>
          </a:prstGeom>
        </p:spPr>
      </p:pic>
    </p:spTree>
    <p:extLst>
      <p:ext uri="{BB962C8B-B14F-4D97-AF65-F5344CB8AC3E}">
        <p14:creationId xmlns:p14="http://schemas.microsoft.com/office/powerpoint/2010/main" val="19102617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39774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dirty="0" smtClean="0"/>
              <a:t/>
            </a:r>
            <a:br>
              <a:rPr lang="en-US" dirty="0" smtClean="0"/>
            </a:br>
            <a:r>
              <a:rPr lang="en-US" dirty="0" smtClean="0"/>
              <a:t>History </a:t>
            </a:r>
            <a:r>
              <a:rPr lang="en-US" dirty="0"/>
              <a:t>of Curriculum Review and Legislation</a:t>
            </a:r>
            <a:r>
              <a:rPr lang="en-US" b="1" dirty="0"/>
              <a:t/>
            </a:r>
            <a:br>
              <a:rPr lang="en-US" b="1" dirty="0"/>
            </a:br>
            <a:endParaRPr lang="en-US" dirty="0"/>
          </a:p>
        </p:txBody>
      </p:sp>
      <p:sp>
        <p:nvSpPr>
          <p:cNvPr id="3" name="Content Placeholder 2"/>
          <p:cNvSpPr>
            <a:spLocks noGrp="1"/>
          </p:cNvSpPr>
          <p:nvPr>
            <p:ph idx="1"/>
          </p:nvPr>
        </p:nvSpPr>
        <p:spPr/>
        <p:txBody>
          <a:bodyPr/>
          <a:lstStyle/>
          <a:p>
            <a:endParaRPr lang="en-US" dirty="0" smtClean="0"/>
          </a:p>
          <a:p>
            <a:r>
              <a:rPr lang="en-US" dirty="0" smtClean="0"/>
              <a:t>Pursuant </a:t>
            </a:r>
            <a:r>
              <a:rPr lang="en-US" dirty="0"/>
              <a:t>to Education Code, </a:t>
            </a:r>
            <a:r>
              <a:rPr lang="en-US" dirty="0" smtClean="0"/>
              <a:t>§70901</a:t>
            </a:r>
            <a:r>
              <a:rPr lang="en-US" dirty="0"/>
              <a:t>, the Board of Governors has the general authority to review and approve all educational programs offered by community college districts and all courses that are not offered as part of an educational program approved by the Board of Governors. </a:t>
            </a:r>
            <a:endParaRPr lang="en-US" dirty="0" smtClean="0"/>
          </a:p>
          <a:p>
            <a:r>
              <a:rPr lang="en-US" dirty="0" smtClean="0"/>
              <a:t>Additionally</a:t>
            </a:r>
            <a:r>
              <a:rPr lang="en-US" dirty="0"/>
              <a:t>, the Board has the ability to transfer such approval authority to the governing board of each community college district.</a:t>
            </a:r>
            <a:endParaRPr lang="en-US" b="1" dirty="0"/>
          </a:p>
          <a:p>
            <a:endParaRPr lang="en-US" dirty="0"/>
          </a:p>
        </p:txBody>
      </p:sp>
    </p:spTree>
    <p:extLst>
      <p:ext uri="{BB962C8B-B14F-4D97-AF65-F5344CB8AC3E}">
        <p14:creationId xmlns:p14="http://schemas.microsoft.com/office/powerpoint/2010/main" val="10911500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History </a:t>
            </a:r>
            <a:r>
              <a:rPr lang="en-US" dirty="0"/>
              <a:t>of Curriculum Review and Legislation</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In </a:t>
            </a:r>
            <a:r>
              <a:rPr lang="en-US" dirty="0"/>
              <a:t>accordance </a:t>
            </a:r>
            <a:r>
              <a:rPr lang="en-US" dirty="0" smtClean="0"/>
              <a:t>with </a:t>
            </a:r>
            <a:r>
              <a:rPr lang="en-US" dirty="0"/>
              <a:t>California Education Code, </a:t>
            </a:r>
            <a:r>
              <a:rPr lang="en-US" dirty="0" smtClean="0"/>
              <a:t> §70902</a:t>
            </a:r>
            <a:r>
              <a:rPr lang="en-US" dirty="0"/>
              <a:t>, the governing board of each community college district shall establish policies for and approve courses and educational programs. </a:t>
            </a:r>
            <a:endParaRPr lang="en-US" dirty="0" smtClean="0"/>
          </a:p>
          <a:p>
            <a:r>
              <a:rPr lang="en-US" dirty="0" smtClean="0"/>
              <a:t>The </a:t>
            </a:r>
            <a:r>
              <a:rPr lang="en-US" dirty="0"/>
              <a:t>educational programs shall be submitted to the </a:t>
            </a:r>
            <a:r>
              <a:rPr lang="en-US" dirty="0" smtClean="0"/>
              <a:t>Board </a:t>
            </a:r>
            <a:r>
              <a:rPr lang="en-US" dirty="0"/>
              <a:t>of </a:t>
            </a:r>
            <a:r>
              <a:rPr lang="en-US" dirty="0" smtClean="0"/>
              <a:t>Governors </a:t>
            </a:r>
            <a:r>
              <a:rPr lang="en-US" dirty="0"/>
              <a:t>for approval. </a:t>
            </a:r>
            <a:endParaRPr lang="en-US" dirty="0" smtClean="0"/>
          </a:p>
          <a:p>
            <a:r>
              <a:rPr lang="en-US" dirty="0" smtClean="0"/>
              <a:t>The </a:t>
            </a:r>
            <a:r>
              <a:rPr lang="en-US" dirty="0"/>
              <a:t>governing board shall establish policies for, and approve, individual courses that are offered in approved educational programs, without referral to the </a:t>
            </a:r>
            <a:r>
              <a:rPr lang="en-US" dirty="0" smtClean="0"/>
              <a:t>Board </a:t>
            </a:r>
            <a:r>
              <a:rPr lang="en-US" dirty="0"/>
              <a:t>of </a:t>
            </a:r>
            <a:r>
              <a:rPr lang="en-US" dirty="0" smtClean="0"/>
              <a:t>Governors</a:t>
            </a:r>
            <a:r>
              <a:rPr lang="en-US" dirty="0"/>
              <a:t>.</a:t>
            </a:r>
            <a:endParaRPr lang="en-US" b="1" dirty="0"/>
          </a:p>
          <a:p>
            <a:endParaRPr lang="en-US" dirty="0"/>
          </a:p>
        </p:txBody>
      </p:sp>
    </p:spTree>
    <p:extLst>
      <p:ext uri="{BB962C8B-B14F-4D97-AF65-F5344CB8AC3E}">
        <p14:creationId xmlns:p14="http://schemas.microsoft.com/office/powerpoint/2010/main" val="15958437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Legal </a:t>
            </a:r>
            <a:r>
              <a:rPr lang="en-US" dirty="0"/>
              <a:t>Authority Involving Local Curriculum Approval</a:t>
            </a:r>
            <a:r>
              <a:rPr lang="en-US" b="1" dirty="0"/>
              <a:t/>
            </a:r>
            <a:br>
              <a:rPr lang="en-US" b="1" dirty="0"/>
            </a:br>
            <a:endParaRPr lang="en-US" dirty="0"/>
          </a:p>
        </p:txBody>
      </p:sp>
      <p:sp>
        <p:nvSpPr>
          <p:cNvPr id="3" name="Content Placeholder 2"/>
          <p:cNvSpPr>
            <a:spLocks noGrp="1"/>
          </p:cNvSpPr>
          <p:nvPr>
            <p:ph idx="1"/>
          </p:nvPr>
        </p:nvSpPr>
        <p:spPr/>
        <p:txBody>
          <a:bodyPr/>
          <a:lstStyle/>
          <a:p>
            <a:r>
              <a:rPr lang="en-US" dirty="0"/>
              <a:t>With the passage of AB 1725 (Vasconcellos, 1988), oversight of local curriculum rests with the local academic senate and, by extension, with faculty. </a:t>
            </a:r>
            <a:endParaRPr lang="en-US" dirty="0" smtClean="0"/>
          </a:p>
          <a:p>
            <a:r>
              <a:rPr lang="en-US" dirty="0" smtClean="0"/>
              <a:t>It </a:t>
            </a:r>
            <a:r>
              <a:rPr lang="en-US" dirty="0"/>
              <a:t>is faculty’s responsibility to ensure that curriculum is timely, pedagogically sound, and responsive to the needs of students, the colleges, and the workforce.  </a:t>
            </a:r>
            <a:endParaRPr lang="en-US" dirty="0" smtClean="0"/>
          </a:p>
          <a:p>
            <a:r>
              <a:rPr lang="en-US" dirty="0" smtClean="0"/>
              <a:t>At </a:t>
            </a:r>
            <a:r>
              <a:rPr lang="en-US" dirty="0"/>
              <a:t>the local level, approval of curriculum is the responsibility of the Academic Senate or a subcommittee of the Academic Senate, which would include the curriculum committee or other group comprised primarily of faculty, which has been designated as the approving body</a:t>
            </a:r>
            <a:r>
              <a:rPr lang="en-US" b="1" dirty="0"/>
              <a:t>.</a:t>
            </a:r>
          </a:p>
          <a:p>
            <a:endParaRPr lang="en-US" dirty="0"/>
          </a:p>
        </p:txBody>
      </p:sp>
    </p:spTree>
    <p:extLst>
      <p:ext uri="{BB962C8B-B14F-4D97-AF65-F5344CB8AC3E}">
        <p14:creationId xmlns:p14="http://schemas.microsoft.com/office/powerpoint/2010/main" val="36384938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Curriculum Review: Legislation &amp; History</a:t>
            </a:r>
          </a:p>
        </p:txBody>
      </p:sp>
      <p:sp>
        <p:nvSpPr>
          <p:cNvPr id="3" name="Content Placeholder 2"/>
          <p:cNvSpPr>
            <a:spLocks noGrp="1"/>
          </p:cNvSpPr>
          <p:nvPr>
            <p:ph idx="1"/>
          </p:nvPr>
        </p:nvSpPr>
        <p:spPr/>
        <p:txBody>
          <a:bodyPr>
            <a:normAutofit/>
          </a:bodyPr>
          <a:lstStyle/>
          <a:p>
            <a:pPr marL="0" indent="0">
              <a:spcBef>
                <a:spcPts val="0"/>
              </a:spcBef>
              <a:spcAft>
                <a:spcPts val="800"/>
              </a:spcAft>
              <a:buNone/>
            </a:pPr>
            <a:r>
              <a:rPr lang="en-US" b="1" u="sng" dirty="0" smtClean="0"/>
              <a:t>Chancellor’s Office Review</a:t>
            </a:r>
            <a:r>
              <a:rPr lang="en-US" b="1" dirty="0" smtClean="0"/>
              <a:t>:</a:t>
            </a:r>
            <a:endParaRPr lang="en-US" b="1" dirty="0"/>
          </a:p>
          <a:p>
            <a:pPr marL="457200" indent="-457200">
              <a:spcBef>
                <a:spcPts val="0"/>
              </a:spcBef>
              <a:spcAft>
                <a:spcPts val="800"/>
              </a:spcAft>
              <a:buFont typeface="+mj-lt"/>
              <a:buAutoNum type="arabicPeriod"/>
            </a:pPr>
            <a:r>
              <a:rPr lang="en-US" dirty="0" smtClean="0"/>
              <a:t>Review </a:t>
            </a:r>
            <a:r>
              <a:rPr lang="en-US" dirty="0"/>
              <a:t>and approve all educational programs </a:t>
            </a:r>
            <a:r>
              <a:rPr lang="en-US" dirty="0" smtClean="0"/>
              <a:t>(CEC §70901(b</a:t>
            </a:r>
            <a:r>
              <a:rPr lang="en-US" dirty="0"/>
              <a:t>)(10))</a:t>
            </a:r>
          </a:p>
          <a:p>
            <a:pPr marL="457200" indent="-457200">
              <a:spcBef>
                <a:spcPts val="0"/>
              </a:spcBef>
              <a:spcAft>
                <a:spcPts val="800"/>
              </a:spcAft>
              <a:buFont typeface="+mj-lt"/>
              <a:buAutoNum type="arabicPeriod"/>
            </a:pPr>
            <a:r>
              <a:rPr lang="en-US" dirty="0"/>
              <a:t>Review and approve all courses that are not program-related </a:t>
            </a:r>
            <a:r>
              <a:rPr lang="en-US" dirty="0" smtClean="0"/>
              <a:t>(CEC §70902(b</a:t>
            </a:r>
            <a:r>
              <a:rPr lang="en-US" dirty="0"/>
              <a:t>)(2))</a:t>
            </a:r>
          </a:p>
          <a:p>
            <a:pPr marL="457200" indent="-457200">
              <a:spcBef>
                <a:spcPts val="0"/>
              </a:spcBef>
              <a:spcAft>
                <a:spcPts val="800"/>
              </a:spcAft>
              <a:buFont typeface="+mj-lt"/>
              <a:buAutoNum type="arabicPeriod"/>
            </a:pPr>
            <a:r>
              <a:rPr lang="en-US" dirty="0"/>
              <a:t>Establish policies for courses of instruction and educational programs   (CEC </a:t>
            </a:r>
            <a:r>
              <a:rPr lang="en-US" dirty="0" smtClean="0"/>
              <a:t>§70902(b</a:t>
            </a:r>
            <a:r>
              <a:rPr lang="en-US" dirty="0"/>
              <a:t>)(2))</a:t>
            </a:r>
          </a:p>
          <a:p>
            <a:pPr marL="457200" indent="-457200">
              <a:spcBef>
                <a:spcPts val="0"/>
              </a:spcBef>
              <a:spcAft>
                <a:spcPts val="800"/>
              </a:spcAft>
              <a:buFont typeface="+mj-lt"/>
              <a:buAutoNum type="arabicPeriod"/>
            </a:pPr>
            <a:r>
              <a:rPr lang="en-US" dirty="0"/>
              <a:t>Review and approve courses of instruction and educational programs (CEC </a:t>
            </a:r>
            <a:r>
              <a:rPr lang="en-US" dirty="0" smtClean="0"/>
              <a:t>§70902(b</a:t>
            </a:r>
            <a:r>
              <a:rPr lang="en-US" dirty="0"/>
              <a:t>)(2))</a:t>
            </a:r>
          </a:p>
          <a:p>
            <a:pPr marL="457200" indent="-457200">
              <a:spcBef>
                <a:spcPts val="0"/>
              </a:spcBef>
              <a:spcAft>
                <a:spcPts val="800"/>
              </a:spcAft>
              <a:buFont typeface="+mj-lt"/>
              <a:buAutoNum type="arabicPeriod"/>
            </a:pPr>
            <a:r>
              <a:rPr lang="en-US" dirty="0" smtClean="0"/>
              <a:t>Review </a:t>
            </a:r>
            <a:r>
              <a:rPr lang="en-US" dirty="0"/>
              <a:t>and approve program courses (CEC </a:t>
            </a:r>
            <a:r>
              <a:rPr lang="en-US" dirty="0" smtClean="0"/>
              <a:t>§70902(b</a:t>
            </a:r>
            <a:r>
              <a:rPr lang="en-US" dirty="0"/>
              <a:t>)(2))</a:t>
            </a:r>
          </a:p>
          <a:p>
            <a:endParaRPr lang="en-US" dirty="0"/>
          </a:p>
        </p:txBody>
      </p:sp>
    </p:spTree>
    <p:extLst>
      <p:ext uri="{BB962C8B-B14F-4D97-AF65-F5344CB8AC3E}">
        <p14:creationId xmlns:p14="http://schemas.microsoft.com/office/powerpoint/2010/main" val="7998843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Progress to date</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5383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990600"/>
          </a:xfrm>
        </p:spPr>
        <p:txBody>
          <a:bodyPr>
            <a:noAutofit/>
          </a:bodyPr>
          <a:lstStyle/>
          <a:p>
            <a:pPr algn="ctr"/>
            <a:r>
              <a:rPr lang="en-US" sz="3200" dirty="0" smtClean="0"/>
              <a:t>SACC (Now 5C) Effective </a:t>
            </a:r>
            <a:r>
              <a:rPr lang="en-US" sz="3200" dirty="0"/>
              <a:t>P</a:t>
            </a:r>
            <a:r>
              <a:rPr lang="en-US" sz="3200" dirty="0" smtClean="0"/>
              <a:t>ractices and Accomplishments over </a:t>
            </a:r>
            <a:r>
              <a:rPr lang="en-US" sz="3200" dirty="0"/>
              <a:t>the P</a:t>
            </a:r>
            <a:r>
              <a:rPr lang="en-US" sz="3200" dirty="0" smtClean="0"/>
              <a:t>revious 2 </a:t>
            </a:r>
            <a:r>
              <a:rPr lang="en-US" sz="3200" dirty="0"/>
              <a:t>Y</a:t>
            </a:r>
            <a:r>
              <a:rPr lang="en-US" sz="3200" dirty="0" smtClean="0"/>
              <a:t>ears</a:t>
            </a:r>
            <a:r>
              <a:rPr lang="en-US" sz="3200" dirty="0"/>
              <a:t>:</a:t>
            </a:r>
            <a:br>
              <a:rPr lang="en-US" sz="3200" dirty="0"/>
            </a:br>
            <a:endParaRPr lang="en-US" sz="3200" dirty="0"/>
          </a:p>
        </p:txBody>
      </p:sp>
      <p:sp>
        <p:nvSpPr>
          <p:cNvPr id="3" name="Content Placeholder 2"/>
          <p:cNvSpPr>
            <a:spLocks noGrp="1"/>
          </p:cNvSpPr>
          <p:nvPr>
            <p:ph idx="1"/>
          </p:nvPr>
        </p:nvSpPr>
        <p:spPr/>
        <p:txBody>
          <a:bodyPr/>
          <a:lstStyle/>
          <a:p>
            <a:pPr lvl="1"/>
            <a:r>
              <a:rPr lang="en-US" sz="3200" dirty="0" smtClean="0"/>
              <a:t>Established </a:t>
            </a:r>
            <a:r>
              <a:rPr lang="en-US" sz="3200" dirty="0"/>
              <a:t>hours and units calculations</a:t>
            </a:r>
          </a:p>
          <a:p>
            <a:pPr lvl="1"/>
            <a:r>
              <a:rPr lang="en-US" sz="3200" dirty="0"/>
              <a:t>Auto approval of nonsubstantial </a:t>
            </a:r>
            <a:r>
              <a:rPr lang="en-US" sz="3200" dirty="0" smtClean="0"/>
              <a:t>credit </a:t>
            </a:r>
            <a:r>
              <a:rPr lang="en-US" sz="3200" dirty="0"/>
              <a:t>courses</a:t>
            </a:r>
          </a:p>
          <a:p>
            <a:pPr lvl="1"/>
            <a:r>
              <a:rPr lang="en-US" sz="3200" dirty="0" smtClean="0"/>
              <a:t>Modify Title </a:t>
            </a:r>
            <a:r>
              <a:rPr lang="en-US" sz="3200" dirty="0"/>
              <a:t>5 </a:t>
            </a:r>
            <a:r>
              <a:rPr lang="en-US" sz="3200" dirty="0" smtClean="0"/>
              <a:t>to </a:t>
            </a:r>
            <a:r>
              <a:rPr lang="en-US" sz="3200" dirty="0"/>
              <a:t>delegate local authority for stand-alone credit courses</a:t>
            </a:r>
          </a:p>
          <a:p>
            <a:pPr lvl="1"/>
            <a:r>
              <a:rPr lang="en-US" sz="3200" dirty="0"/>
              <a:t>Increase </a:t>
            </a:r>
            <a:r>
              <a:rPr lang="en-US" sz="3200" dirty="0" smtClean="0"/>
              <a:t>availability of </a:t>
            </a:r>
            <a:r>
              <a:rPr lang="en-US" sz="3200" dirty="0"/>
              <a:t>curriculum training</a:t>
            </a:r>
          </a:p>
          <a:p>
            <a:pPr lvl="1"/>
            <a:r>
              <a:rPr lang="en-US" sz="3200" dirty="0"/>
              <a:t>Peer review workshops</a:t>
            </a:r>
          </a:p>
          <a:p>
            <a:pPr lvl="1"/>
            <a:r>
              <a:rPr lang="en-US" sz="3200" dirty="0"/>
              <a:t>Improved </a:t>
            </a:r>
            <a:r>
              <a:rPr lang="en-US" sz="3200" dirty="0" smtClean="0"/>
              <a:t>communications </a:t>
            </a:r>
            <a:endParaRPr lang="en-US" sz="3200" dirty="0"/>
          </a:p>
          <a:p>
            <a:endParaRPr lang="en-US" dirty="0"/>
          </a:p>
        </p:txBody>
      </p:sp>
    </p:spTree>
    <p:extLst>
      <p:ext uri="{BB962C8B-B14F-4D97-AF65-F5344CB8AC3E}">
        <p14:creationId xmlns:p14="http://schemas.microsoft.com/office/powerpoint/2010/main" val="130110911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2474</TotalTime>
  <Words>1279</Words>
  <Application>Microsoft Macintosh PowerPoint</Application>
  <PresentationFormat>On-screen Show (4:3)</PresentationFormat>
  <Paragraphs>132</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Clarity</vt:lpstr>
      <vt:lpstr>Streamlining curriculum processes</vt:lpstr>
      <vt:lpstr>Overview</vt:lpstr>
      <vt:lpstr>background</vt:lpstr>
      <vt:lpstr> History of Curriculum Review and Legislation </vt:lpstr>
      <vt:lpstr> History of Curriculum Review and Legislation </vt:lpstr>
      <vt:lpstr> Legal Authority Involving Local Curriculum Approval </vt:lpstr>
      <vt:lpstr>Curriculum Review: Legislation &amp; History</vt:lpstr>
      <vt:lpstr>Progress to date</vt:lpstr>
      <vt:lpstr>SACC (Now 5C) Effective Practices and Accomplishments over the Previous 2 Years: </vt:lpstr>
      <vt:lpstr>ASCCC</vt:lpstr>
      <vt:lpstr>North Far North Project</vt:lpstr>
      <vt:lpstr>Discoveries in 5C and NFN Projects</vt:lpstr>
      <vt:lpstr>PowerPoint Presentation</vt:lpstr>
      <vt:lpstr>Curriculum workgroup</vt:lpstr>
      <vt:lpstr>Purpose and Membership</vt:lpstr>
      <vt:lpstr>Charge of the 5C Workgroup</vt:lpstr>
      <vt:lpstr>Discoveries from the 5C Workgroup</vt:lpstr>
      <vt:lpstr>Recommendations from 5C Workgroup</vt:lpstr>
      <vt:lpstr>PowerPoint Presentation</vt:lpstr>
      <vt:lpstr>First Actions:  Credit Course Certification</vt:lpstr>
      <vt:lpstr>Credit Courses Need to Demonstrate that Both of the Documents Below Were Used</vt:lpstr>
      <vt:lpstr>PowerPoint Presentation</vt:lpstr>
      <vt:lpstr>A Quick Reminder</vt:lpstr>
      <vt:lpstr>Next steps</vt:lpstr>
      <vt:lpstr>at the Chancellor’s Office</vt:lpstr>
      <vt:lpstr>with the Regional Consortia</vt:lpstr>
      <vt:lpstr>Questions</vt:lpstr>
    </vt:vector>
  </TitlesOfParts>
  <Company>Chancellor's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 Great Power comes great responsibility: New Ideas in Curriculum</dc:title>
  <dc:creator>Escajeda, Jacqueline</dc:creator>
  <cp:lastModifiedBy>Virginia May</cp:lastModifiedBy>
  <cp:revision>98</cp:revision>
  <dcterms:created xsi:type="dcterms:W3CDTF">2016-11-02T23:48:05Z</dcterms:created>
  <dcterms:modified xsi:type="dcterms:W3CDTF">2017-06-11T00:34:30Z</dcterms:modified>
</cp:coreProperties>
</file>