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C09A9C-4108-4C8B-B7D9-2BC12E089D80}">
  <a:tblStyle styleId="{1AC09A9C-4108-4C8B-B7D9-2BC12E089D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3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Randy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Randy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Randy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Randy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Randy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Randy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Cindi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Cindi</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Cindi</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Cindi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Randy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Randy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Randy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Cindi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Cindi will add sub bullets if needed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Look for graph or visual to demo this concept </a:t>
            </a:r>
            <a:endParaRPr/>
          </a:p>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Randy add hyperlinks or notation to slides at end of presentation </a:t>
            </a:r>
            <a:endParaRPr/>
          </a:p>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Shape 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4" name="Shape 14"/>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Shape 5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Shape 5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8" name="Shape 5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Shape 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61" name="Shape 61"/>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Shape 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8" name="Shape 1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3" name="Shape 2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29" name="Shape 2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3" name="Shape 3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Shape 3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38" name="Shape 38"/>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2" name="Shape 42"/>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Shape 4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Shape 4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Shape 4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49" name="Shape 4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3" name="Shape 53"/>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
        <p:nvSpPr>
          <p:cNvPr id="9" name="Shape 9"/>
          <p:cNvSpPr/>
          <p:nvPr/>
        </p:nvSpPr>
        <p:spPr>
          <a:xfrm>
            <a:off x="-14500" y="-51300"/>
            <a:ext cx="9144000" cy="45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rbeach@swccd.edu"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hyperlink" Target="mailto:cynthia.reiss@westvalley.ed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ensus.gov/content/dam/Census/library/publications/2015/demo/p25-1143.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slide" Target="slide30.xml"/><Relationship Id="rId4"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311700" y="1483225"/>
            <a:ext cx="8520600" cy="13140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4000">
                <a:latin typeface="Times New Roman"/>
                <a:ea typeface="Times New Roman"/>
                <a:cs typeface="Times New Roman"/>
                <a:sym typeface="Times New Roman"/>
              </a:rPr>
              <a:t>Cultural Competency Across the Curriculum</a:t>
            </a:r>
            <a:endParaRPr sz="4000">
              <a:latin typeface="Times New Roman"/>
              <a:ea typeface="Times New Roman"/>
              <a:cs typeface="Times New Roman"/>
              <a:sym typeface="Times New Roman"/>
            </a:endParaRPr>
          </a:p>
        </p:txBody>
      </p:sp>
      <p:sp>
        <p:nvSpPr>
          <p:cNvPr id="67" name="Shape 67"/>
          <p:cNvSpPr txBox="1">
            <a:spLocks noGrp="1"/>
          </p:cNvSpPr>
          <p:nvPr>
            <p:ph type="subTitle" idx="1"/>
          </p:nvPr>
        </p:nvSpPr>
        <p:spPr>
          <a:xfrm>
            <a:off x="311700" y="2880775"/>
            <a:ext cx="8520600" cy="121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a:ea typeface="Times New Roman"/>
                <a:cs typeface="Times New Roman"/>
                <a:sym typeface="Times New Roman"/>
              </a:rPr>
              <a:t>Randy Beach, Southwestern College</a:t>
            </a:r>
            <a:br>
              <a:rPr lang="en" sz="2400">
                <a:latin typeface="Times New Roman"/>
                <a:ea typeface="Times New Roman"/>
                <a:cs typeface="Times New Roman"/>
                <a:sym typeface="Times New Roman"/>
              </a:rPr>
            </a:br>
            <a:r>
              <a:rPr lang="en" sz="2400">
                <a:latin typeface="Times New Roman"/>
                <a:ea typeface="Times New Roman"/>
                <a:cs typeface="Times New Roman"/>
                <a:sym typeface="Times New Roman"/>
              </a:rPr>
              <a:t>Cynthia Reiss, ASCCC Curriculum Committee, West Valley College</a:t>
            </a:r>
            <a:endParaRPr sz="2400">
              <a:latin typeface="Times New Roman"/>
              <a:ea typeface="Times New Roman"/>
              <a:cs typeface="Times New Roman"/>
              <a:sym typeface="Times New Roman"/>
            </a:endParaRPr>
          </a:p>
        </p:txBody>
      </p:sp>
      <p:pic>
        <p:nvPicPr>
          <p:cNvPr id="68" name="Shape 68"/>
          <p:cNvPicPr preferRelativeResize="0"/>
          <p:nvPr/>
        </p:nvPicPr>
        <p:blipFill>
          <a:blip r:embed="rId3">
            <a:alphaModFix/>
          </a:blip>
          <a:stretch>
            <a:fillRect/>
          </a:stretch>
        </p:blipFill>
        <p:spPr>
          <a:xfrm>
            <a:off x="2986075" y="583800"/>
            <a:ext cx="3171825" cy="581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Characteristics of a Culturally Competent Learning Environment</a:t>
            </a:r>
            <a:endParaRPr/>
          </a:p>
        </p:txBody>
      </p:sp>
      <p:sp>
        <p:nvSpPr>
          <p:cNvPr id="145" name="Shape 145"/>
          <p:cNvSpPr txBox="1">
            <a:spLocks noGrp="1"/>
          </p:cNvSpPr>
          <p:nvPr>
            <p:ph type="body" idx="1"/>
          </p:nvPr>
        </p:nvSpPr>
        <p:spPr>
          <a:xfrm>
            <a:off x="311700" y="1556950"/>
            <a:ext cx="5322900" cy="3012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Values diversity and similarities 		among people</a:t>
            </a:r>
            <a:endParaRPr/>
          </a:p>
          <a:p>
            <a:pPr marL="457200" lvl="0" indent="-342900" rtl="0">
              <a:spcBef>
                <a:spcPts val="0"/>
              </a:spcBef>
              <a:spcAft>
                <a:spcPts val="0"/>
              </a:spcAft>
              <a:buSzPts val="1800"/>
              <a:buChar char="●"/>
            </a:pPr>
            <a:r>
              <a:rPr lang="en"/>
              <a:t>Understands and effectively  			responds to cultural differences</a:t>
            </a:r>
            <a:endParaRPr/>
          </a:p>
          <a:p>
            <a:pPr marL="457200" lvl="0" indent="-342900" rtl="0">
              <a:spcBef>
                <a:spcPts val="0"/>
              </a:spcBef>
              <a:spcAft>
                <a:spcPts val="0"/>
              </a:spcAft>
              <a:buSzPts val="1800"/>
              <a:buChar char="●"/>
            </a:pPr>
            <a:r>
              <a:rPr lang="en"/>
              <a:t>Engages in cultural self-assessment 		at the individual/organizational levels</a:t>
            </a:r>
            <a:endParaRPr/>
          </a:p>
          <a:p>
            <a:pPr marL="457200" lvl="0" indent="-342900" rtl="0">
              <a:spcBef>
                <a:spcPts val="0"/>
              </a:spcBef>
              <a:spcAft>
                <a:spcPts val="0"/>
              </a:spcAft>
              <a:buSzPts val="1800"/>
              <a:buChar char="●"/>
            </a:pPr>
            <a:r>
              <a:rPr lang="en"/>
              <a:t>Uses assessment data; adapts 			delivery of services and supports</a:t>
            </a:r>
            <a:endParaRPr/>
          </a:p>
          <a:p>
            <a:pPr marL="457200" lvl="0" indent="-342900">
              <a:spcBef>
                <a:spcPts val="0"/>
              </a:spcBef>
              <a:spcAft>
                <a:spcPts val="0"/>
              </a:spcAft>
              <a:buSzPts val="1800"/>
              <a:buChar char="●"/>
            </a:pPr>
            <a:r>
              <a:rPr lang="en"/>
              <a:t>Institutionalized cultural knowledge</a:t>
            </a:r>
            <a:br>
              <a:rPr lang="en"/>
            </a:br>
            <a:endParaRPr/>
          </a:p>
        </p:txBody>
      </p:sp>
      <p:sp>
        <p:nvSpPr>
          <p:cNvPr id="146" name="Shape 1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sp>
        <p:nvSpPr>
          <p:cNvPr id="147" name="Shape 147"/>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48" name="Shape 148"/>
          <p:cNvPicPr preferRelativeResize="0"/>
          <p:nvPr/>
        </p:nvPicPr>
        <p:blipFill>
          <a:blip r:embed="rId3">
            <a:alphaModFix/>
          </a:blip>
          <a:stretch>
            <a:fillRect/>
          </a:stretch>
        </p:blipFill>
        <p:spPr>
          <a:xfrm>
            <a:off x="4643025" y="1556950"/>
            <a:ext cx="4281651" cy="2412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Creating the Culturally Competent Environment: Prior Learning and Experiences</a:t>
            </a:r>
            <a:endParaRPr/>
          </a:p>
        </p:txBody>
      </p:sp>
      <p:sp>
        <p:nvSpPr>
          <p:cNvPr id="154" name="Shape 154"/>
          <p:cNvSpPr txBox="1">
            <a:spLocks noGrp="1"/>
          </p:cNvSpPr>
          <p:nvPr>
            <p:ph type="body" idx="1"/>
          </p:nvPr>
        </p:nvSpPr>
        <p:spPr>
          <a:xfrm>
            <a:off x="4578175" y="1482800"/>
            <a:ext cx="4254000" cy="3086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Do we know our students? </a:t>
            </a:r>
            <a:endParaRPr/>
          </a:p>
          <a:p>
            <a:pPr marL="457200" lvl="0" indent="-342900" rtl="0">
              <a:spcBef>
                <a:spcPts val="0"/>
              </a:spcBef>
              <a:spcAft>
                <a:spcPts val="0"/>
              </a:spcAft>
              <a:buSzPts val="1800"/>
              <a:buChar char="●"/>
            </a:pPr>
            <a:r>
              <a:rPr lang="en"/>
              <a:t>Do faculty meet students where they are rather than adapting wholly to instructor’s experience? </a:t>
            </a:r>
            <a:endParaRPr/>
          </a:p>
          <a:p>
            <a:pPr marL="457200" lvl="0" indent="-342900" rtl="0">
              <a:spcBef>
                <a:spcPts val="0"/>
              </a:spcBef>
              <a:spcAft>
                <a:spcPts val="0"/>
              </a:spcAft>
              <a:buSzPts val="1800"/>
              <a:buChar char="●"/>
            </a:pPr>
            <a:r>
              <a:rPr lang="en"/>
              <a:t>Are program and curricular development designed with what students bring to the table and how those skills/experiences affect their learning in the program/course? </a:t>
            </a:r>
            <a:br>
              <a:rPr lang="en"/>
            </a:br>
            <a:endParaRPr/>
          </a:p>
        </p:txBody>
      </p:sp>
      <p:sp>
        <p:nvSpPr>
          <p:cNvPr id="155" name="Shape 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11</a:t>
            </a:fld>
            <a:endParaRPr/>
          </a:p>
        </p:txBody>
      </p:sp>
      <p:sp>
        <p:nvSpPr>
          <p:cNvPr id="156" name="Shape 156"/>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57" name="Shape 15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43925" y="1560925"/>
            <a:ext cx="4211588" cy="295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Creating the Culturally Competent Environment: Prior Learning and Experiences</a:t>
            </a:r>
            <a:endParaRPr/>
          </a:p>
        </p:txBody>
      </p:sp>
      <p:sp>
        <p:nvSpPr>
          <p:cNvPr id="163" name="Shape 163"/>
          <p:cNvSpPr txBox="1">
            <a:spLocks noGrp="1"/>
          </p:cNvSpPr>
          <p:nvPr>
            <p:ph type="body" idx="1"/>
          </p:nvPr>
        </p:nvSpPr>
        <p:spPr>
          <a:xfrm>
            <a:off x="311700" y="1584750"/>
            <a:ext cx="5665800" cy="29841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Staff agree with the notion that instruction should attempt to meet the student where they begin rather than student adapting wholly to an instructor’s experience</a:t>
            </a:r>
            <a:endParaRPr sz="2000"/>
          </a:p>
          <a:p>
            <a:pPr marL="457200" lvl="0" indent="-355600" rtl="0">
              <a:spcBef>
                <a:spcPts val="0"/>
              </a:spcBef>
              <a:spcAft>
                <a:spcPts val="0"/>
              </a:spcAft>
              <a:buSzPts val="2000"/>
              <a:buChar char="●"/>
            </a:pPr>
            <a:r>
              <a:rPr lang="en" sz="2000"/>
              <a:t>Program development that considers cultural competency asks what do students bring to the table and how does it affect their learning in the program/course</a:t>
            </a:r>
            <a:endParaRPr sz="2000"/>
          </a:p>
        </p:txBody>
      </p:sp>
      <p:sp>
        <p:nvSpPr>
          <p:cNvPr id="164" name="Shape 1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12</a:t>
            </a:fld>
            <a:endParaRPr/>
          </a:p>
        </p:txBody>
      </p:sp>
      <p:sp>
        <p:nvSpPr>
          <p:cNvPr id="165" name="Shape 165"/>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66" name="Shape 166"/>
          <p:cNvPicPr preferRelativeResize="0"/>
          <p:nvPr/>
        </p:nvPicPr>
        <p:blipFill>
          <a:blip r:embed="rId3">
            <a:alphaModFix/>
          </a:blip>
          <a:stretch>
            <a:fillRect/>
          </a:stretch>
        </p:blipFill>
        <p:spPr>
          <a:xfrm>
            <a:off x="6129900" y="1170125"/>
            <a:ext cx="2126600" cy="3189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Creating the Culturally Competent Environment: Prior Learning and Experiences</a:t>
            </a:r>
            <a:endParaRPr/>
          </a:p>
        </p:txBody>
      </p:sp>
      <p:sp>
        <p:nvSpPr>
          <p:cNvPr id="172" name="Shape 172"/>
          <p:cNvSpPr txBox="1">
            <a:spLocks noGrp="1"/>
          </p:cNvSpPr>
          <p:nvPr>
            <p:ph type="body" idx="1"/>
          </p:nvPr>
        </p:nvSpPr>
        <p:spPr>
          <a:xfrm>
            <a:off x="311700" y="1584750"/>
            <a:ext cx="3478800" cy="29841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Learning outcomes and skills taught align with cultural competency goals of the institution as stated in institutional learning outcomes, the mission, educational planning</a:t>
            </a:r>
            <a:br>
              <a:rPr lang="en" sz="2000"/>
            </a:br>
            <a:endParaRPr sz="2000"/>
          </a:p>
        </p:txBody>
      </p:sp>
      <p:sp>
        <p:nvSpPr>
          <p:cNvPr id="173" name="Shape 1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13</a:t>
            </a:fld>
            <a:endParaRPr/>
          </a:p>
        </p:txBody>
      </p:sp>
      <p:sp>
        <p:nvSpPr>
          <p:cNvPr id="174" name="Shape 174"/>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75" name="Shape 17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850225" y="1584750"/>
            <a:ext cx="5048700" cy="27178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Creating the Culturally Competent Environment: Strategies in the Classroom</a:t>
            </a:r>
            <a:r>
              <a:rPr lang="en" baseline="30000"/>
              <a:t>6</a:t>
            </a:r>
            <a:endParaRPr baseline="30000"/>
          </a:p>
        </p:txBody>
      </p:sp>
      <p:sp>
        <p:nvSpPr>
          <p:cNvPr id="181" name="Shape 181"/>
          <p:cNvSpPr txBox="1">
            <a:spLocks noGrp="1"/>
          </p:cNvSpPr>
          <p:nvPr>
            <p:ph type="body" idx="1"/>
          </p:nvPr>
        </p:nvSpPr>
        <p:spPr>
          <a:xfrm>
            <a:off x="2932275" y="1547675"/>
            <a:ext cx="5900100" cy="30213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Recognize/communicate to students cultural competency as an institutional value</a:t>
            </a:r>
            <a:endParaRPr sz="2000"/>
          </a:p>
          <a:p>
            <a:pPr marL="457200" lvl="0" indent="-355600" rtl="0">
              <a:spcBef>
                <a:spcPts val="0"/>
              </a:spcBef>
              <a:spcAft>
                <a:spcPts val="0"/>
              </a:spcAft>
              <a:buSzPts val="2000"/>
              <a:buChar char="●"/>
            </a:pPr>
            <a:r>
              <a:rPr lang="en" sz="2000"/>
              <a:t>Review syllabi for inclusive language</a:t>
            </a:r>
            <a:endParaRPr sz="2000"/>
          </a:p>
          <a:p>
            <a:pPr marL="457200" lvl="0" indent="-355600" rtl="0">
              <a:spcBef>
                <a:spcPts val="0"/>
              </a:spcBef>
              <a:spcAft>
                <a:spcPts val="0"/>
              </a:spcAft>
              <a:buSzPts val="2000"/>
              <a:buChar char="●"/>
            </a:pPr>
            <a:r>
              <a:rPr lang="en" sz="2000"/>
              <a:t>Incorporate readings/examples/assignments that challenge dominant narratives</a:t>
            </a:r>
            <a:endParaRPr sz="2000"/>
          </a:p>
          <a:p>
            <a:pPr marL="457200" lvl="0" indent="-355600" rtl="0">
              <a:spcBef>
                <a:spcPts val="0"/>
              </a:spcBef>
              <a:spcAft>
                <a:spcPts val="0"/>
              </a:spcAft>
              <a:buSzPts val="2000"/>
              <a:buChar char="●"/>
            </a:pPr>
            <a:r>
              <a:rPr lang="en" sz="2000"/>
              <a:t>Create ground rules for community discussion</a:t>
            </a:r>
            <a:endParaRPr sz="2000"/>
          </a:p>
          <a:p>
            <a:pPr marL="457200" lvl="0" indent="-355600" rtl="0">
              <a:spcBef>
                <a:spcPts val="0"/>
              </a:spcBef>
              <a:spcAft>
                <a:spcPts val="0"/>
              </a:spcAft>
              <a:buSzPts val="2000"/>
              <a:buChar char="●"/>
            </a:pPr>
            <a:r>
              <a:rPr lang="en" sz="2000"/>
              <a:t>Teaching techniques for varied learning styles</a:t>
            </a:r>
            <a:endParaRPr sz="2000"/>
          </a:p>
        </p:txBody>
      </p:sp>
      <p:sp>
        <p:nvSpPr>
          <p:cNvPr id="182" name="Shape 1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14</a:t>
            </a:fld>
            <a:endParaRPr/>
          </a:p>
        </p:txBody>
      </p:sp>
      <p:sp>
        <p:nvSpPr>
          <p:cNvPr id="183" name="Shape 183"/>
          <p:cNvSpPr txBox="1"/>
          <p:nvPr/>
        </p:nvSpPr>
        <p:spPr>
          <a:xfrm>
            <a:off x="311700" y="4039850"/>
            <a:ext cx="8205300" cy="5727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800" baseline="30000"/>
              <a:t>6 </a:t>
            </a:r>
            <a:r>
              <a:rPr lang="en" sz="800"/>
              <a:t>”Faculty Teaching Strategies for Creating Inclusive Classrooms.” Kristie Ford, Skidmore College; Kelly Maxwell, University of Michigan; Teresa Nance, Villanova University; Kathleen Wong (Lau) San Jose State University. PowerPoint. AACU Conference: Diversity, Learning and Student Success. March 15, 2017-March 17, 2017</a:t>
            </a:r>
            <a:endParaRPr sz="800"/>
          </a:p>
        </p:txBody>
      </p:sp>
      <p:sp>
        <p:nvSpPr>
          <p:cNvPr id="184" name="Shape 184"/>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85" name="Shape 18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547675"/>
            <a:ext cx="2715774" cy="2294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a:blip r:embed="rId3">
            <a:alphaModFix/>
          </a:blip>
          <a:stretch>
            <a:fillRect/>
          </a:stretch>
        </p:blipFill>
        <p:spPr>
          <a:xfrm>
            <a:off x="6107476" y="1170125"/>
            <a:ext cx="2884124" cy="2884150"/>
          </a:xfrm>
          <a:prstGeom prst="rect">
            <a:avLst/>
          </a:prstGeom>
          <a:noFill/>
          <a:ln>
            <a:noFill/>
          </a:ln>
        </p:spPr>
      </p:pic>
      <p:sp>
        <p:nvSpPr>
          <p:cNvPr id="191" name="Shape 1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Creating the Culturally Competent Environment: Strategies in the Classroom</a:t>
            </a:r>
            <a:r>
              <a:rPr lang="en" baseline="30000"/>
              <a:t>6</a:t>
            </a:r>
            <a:endParaRPr baseline="30000"/>
          </a:p>
        </p:txBody>
      </p:sp>
      <p:sp>
        <p:nvSpPr>
          <p:cNvPr id="192" name="Shape 192"/>
          <p:cNvSpPr txBox="1">
            <a:spLocks noGrp="1"/>
          </p:cNvSpPr>
          <p:nvPr>
            <p:ph type="body" idx="1"/>
          </p:nvPr>
        </p:nvSpPr>
        <p:spPr>
          <a:xfrm>
            <a:off x="311700" y="1567075"/>
            <a:ext cx="6082800" cy="19536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Take temperature of class climate; request feedback</a:t>
            </a:r>
            <a:endParaRPr sz="2000"/>
          </a:p>
          <a:p>
            <a:pPr marL="457200" lvl="0" indent="-355600" rtl="0">
              <a:spcBef>
                <a:spcPts val="0"/>
              </a:spcBef>
              <a:spcAft>
                <a:spcPts val="0"/>
              </a:spcAft>
              <a:buSzPts val="2000"/>
              <a:buChar char="●"/>
            </a:pPr>
            <a:r>
              <a:rPr lang="en" sz="2000"/>
              <a:t>Model appropriate forms of engagement; mutual sharing; risk taking and acknowledge when students do the same</a:t>
            </a:r>
            <a:endParaRPr sz="2000"/>
          </a:p>
          <a:p>
            <a:pPr marL="457200" lvl="0" indent="-355600" rtl="0">
              <a:spcBef>
                <a:spcPts val="0"/>
              </a:spcBef>
              <a:spcAft>
                <a:spcPts val="0"/>
              </a:spcAft>
              <a:buSzPts val="2000"/>
              <a:buChar char="●"/>
            </a:pPr>
            <a:r>
              <a:rPr lang="en" sz="2000"/>
              <a:t>Be conscious of visible/invisible social identities, including your own</a:t>
            </a:r>
            <a:endParaRPr sz="2000"/>
          </a:p>
          <a:p>
            <a:pPr marL="457200" lvl="0" indent="-355600" rtl="0">
              <a:spcBef>
                <a:spcPts val="0"/>
              </a:spcBef>
              <a:spcAft>
                <a:spcPts val="0"/>
              </a:spcAft>
              <a:buSzPts val="2000"/>
              <a:buChar char="●"/>
            </a:pPr>
            <a:r>
              <a:rPr lang="en" sz="2000"/>
              <a:t>Practice empathy-take on others’ perspectives</a:t>
            </a:r>
            <a:endParaRPr sz="2000"/>
          </a:p>
        </p:txBody>
      </p:sp>
      <p:sp>
        <p:nvSpPr>
          <p:cNvPr id="193" name="Shape 1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15</a:t>
            </a:fld>
            <a:endParaRPr/>
          </a:p>
        </p:txBody>
      </p:sp>
      <p:sp>
        <p:nvSpPr>
          <p:cNvPr id="194" name="Shape 194"/>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Creating the Culturally Competent Environment: Challenges in the Classroom</a:t>
            </a:r>
            <a:r>
              <a:rPr lang="en" baseline="30000"/>
              <a:t>6</a:t>
            </a:r>
            <a:endParaRPr baseline="30000"/>
          </a:p>
        </p:txBody>
      </p:sp>
      <p:sp>
        <p:nvSpPr>
          <p:cNvPr id="200" name="Shape 200"/>
          <p:cNvSpPr txBox="1">
            <a:spLocks noGrp="1"/>
          </p:cNvSpPr>
          <p:nvPr>
            <p:ph type="body" idx="1"/>
          </p:nvPr>
        </p:nvSpPr>
        <p:spPr>
          <a:xfrm>
            <a:off x="311700" y="1745675"/>
            <a:ext cx="8520600" cy="28233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How much of one’s own identity to share?</a:t>
            </a:r>
            <a:endParaRPr sz="2000"/>
          </a:p>
          <a:p>
            <a:pPr marL="457200" lvl="0" indent="-355600" rtl="0">
              <a:spcBef>
                <a:spcPts val="0"/>
              </a:spcBef>
              <a:spcAft>
                <a:spcPts val="0"/>
              </a:spcAft>
              <a:buSzPts val="2000"/>
              <a:buChar char="●"/>
            </a:pPr>
            <a:r>
              <a:rPr lang="en" sz="2000"/>
              <a:t>How to engage in a topic when there’s only one 						student that represents that positionality (solo status)? </a:t>
            </a:r>
            <a:endParaRPr sz="2000"/>
          </a:p>
          <a:p>
            <a:pPr marL="457200" lvl="0" indent="-355600" rtl="0">
              <a:spcBef>
                <a:spcPts val="0"/>
              </a:spcBef>
              <a:spcAft>
                <a:spcPts val="0"/>
              </a:spcAft>
              <a:buSzPts val="2000"/>
              <a:buChar char="●"/>
            </a:pPr>
            <a:r>
              <a:rPr lang="en" sz="2000"/>
              <a:t>How to represent identities that aren’t in the room? </a:t>
            </a:r>
            <a:endParaRPr sz="2000"/>
          </a:p>
          <a:p>
            <a:pPr marL="457200" lvl="0" indent="-355600" rtl="0">
              <a:spcBef>
                <a:spcPts val="0"/>
              </a:spcBef>
              <a:spcAft>
                <a:spcPts val="0"/>
              </a:spcAft>
              <a:buSzPts val="2000"/>
              <a:buChar char="●"/>
            </a:pPr>
            <a:r>
              <a:rPr lang="en" sz="2000"/>
              <a:t>How to deal with micro/macro aggressions? </a:t>
            </a:r>
            <a:endParaRPr sz="2000"/>
          </a:p>
          <a:p>
            <a:pPr marL="457200" lvl="0" indent="-355600" rtl="0">
              <a:spcBef>
                <a:spcPts val="0"/>
              </a:spcBef>
              <a:spcAft>
                <a:spcPts val="0"/>
              </a:spcAft>
              <a:buSzPts val="2000"/>
              <a:buChar char="●"/>
            </a:pPr>
            <a:r>
              <a:rPr lang="en" sz="2000"/>
              <a:t>How to deal with conflict when it surfaces? </a:t>
            </a:r>
            <a:endParaRPr sz="2000"/>
          </a:p>
        </p:txBody>
      </p:sp>
      <p:sp>
        <p:nvSpPr>
          <p:cNvPr id="201" name="Shape 2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16</a:t>
            </a:fld>
            <a:endParaRPr/>
          </a:p>
        </p:txBody>
      </p:sp>
      <p:sp>
        <p:nvSpPr>
          <p:cNvPr id="202" name="Shape 202"/>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03" name="Shape 20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68744" y="1727625"/>
            <a:ext cx="1984700" cy="1688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Creating the Culturally Competent Environment: Challenges in the Classroom</a:t>
            </a:r>
            <a:r>
              <a:rPr lang="en" baseline="30000"/>
              <a:t>6</a:t>
            </a:r>
            <a:endParaRPr baseline="30000"/>
          </a:p>
        </p:txBody>
      </p:sp>
      <p:sp>
        <p:nvSpPr>
          <p:cNvPr id="209" name="Shape 209"/>
          <p:cNvSpPr txBox="1">
            <a:spLocks noGrp="1"/>
          </p:cNvSpPr>
          <p:nvPr>
            <p:ph type="body" idx="1"/>
          </p:nvPr>
        </p:nvSpPr>
        <p:spPr>
          <a:xfrm>
            <a:off x="3589225" y="1637225"/>
            <a:ext cx="5243100" cy="2579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How to create a safe space--balancing freedom of expression in today’s political climate? What is a brave space?</a:t>
            </a:r>
            <a:endParaRPr sz="2000"/>
          </a:p>
          <a:p>
            <a:pPr marL="457200" lvl="0" indent="-355600" rtl="0">
              <a:spcBef>
                <a:spcPts val="0"/>
              </a:spcBef>
              <a:spcAft>
                <a:spcPts val="0"/>
              </a:spcAft>
              <a:buSzPts val="2000"/>
              <a:buChar char="●"/>
            </a:pPr>
            <a:r>
              <a:rPr lang="en" sz="2000"/>
              <a:t>How to signal to students that I (as a faculty member) am someone that is safe to talk to about a variety of challenging campus and personal issues? </a:t>
            </a:r>
            <a:endParaRPr sz="2000"/>
          </a:p>
        </p:txBody>
      </p:sp>
      <p:sp>
        <p:nvSpPr>
          <p:cNvPr id="210" name="Shape 2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17</a:t>
            </a:fld>
            <a:endParaRPr/>
          </a:p>
        </p:txBody>
      </p:sp>
      <p:sp>
        <p:nvSpPr>
          <p:cNvPr id="211" name="Shape 211"/>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12" name="Shape 2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00" y="1637225"/>
            <a:ext cx="3277524" cy="2366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a:t>Creating the Culturally Competent Environment: The Faculty</a:t>
            </a:r>
            <a:endParaRPr sz="2000" b="1"/>
          </a:p>
        </p:txBody>
      </p:sp>
      <p:sp>
        <p:nvSpPr>
          <p:cNvPr id="218" name="Shape 218"/>
          <p:cNvSpPr txBox="1">
            <a:spLocks noGrp="1"/>
          </p:cNvSpPr>
          <p:nvPr>
            <p:ph type="body" idx="1"/>
          </p:nvPr>
        </p:nvSpPr>
        <p:spPr>
          <a:xfrm>
            <a:off x="311700" y="1152475"/>
            <a:ext cx="42480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Where are the barriers? Resistance?</a:t>
            </a:r>
            <a:endParaRPr/>
          </a:p>
          <a:p>
            <a:pPr marL="457200" lvl="0" indent="-342900" rtl="0">
              <a:spcBef>
                <a:spcPts val="0"/>
              </a:spcBef>
              <a:spcAft>
                <a:spcPts val="0"/>
              </a:spcAft>
              <a:buSzPts val="1800"/>
              <a:buChar char="●"/>
            </a:pPr>
            <a:r>
              <a:rPr lang="en"/>
              <a:t>Question of academic freedom</a:t>
            </a:r>
            <a:endParaRPr/>
          </a:p>
          <a:p>
            <a:pPr marL="457200" lvl="0" indent="-342900" rtl="0">
              <a:spcBef>
                <a:spcPts val="0"/>
              </a:spcBef>
              <a:spcAft>
                <a:spcPts val="0"/>
              </a:spcAft>
              <a:buSzPts val="1800"/>
              <a:buChar char="●"/>
            </a:pPr>
            <a:r>
              <a:rPr lang="en"/>
              <a:t>Often careers didn't begin with a specific goal to teach; choice came later to teach within community colleges</a:t>
            </a:r>
            <a:endParaRPr/>
          </a:p>
          <a:p>
            <a:pPr marL="457200" lvl="0" indent="-342900" rtl="0">
              <a:spcBef>
                <a:spcPts val="0"/>
              </a:spcBef>
              <a:spcAft>
                <a:spcPts val="0"/>
              </a:spcAft>
              <a:buSzPts val="1800"/>
              <a:buChar char="●"/>
            </a:pPr>
            <a:r>
              <a:rPr lang="en"/>
              <a:t>Community college instructors are often hired with no or minimum academic preparation teaching and learning</a:t>
            </a:r>
            <a:br>
              <a:rPr lang="en"/>
            </a:br>
            <a:endParaRPr/>
          </a:p>
        </p:txBody>
      </p:sp>
      <p:sp>
        <p:nvSpPr>
          <p:cNvPr id="219" name="Shape 2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18</a:t>
            </a:fld>
            <a:endParaRPr/>
          </a:p>
        </p:txBody>
      </p:sp>
      <p:sp>
        <p:nvSpPr>
          <p:cNvPr id="220" name="Shape 220"/>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21" name="Shape 2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12100" y="1170125"/>
            <a:ext cx="4099415" cy="3318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b="1"/>
              <a:t>Creating the Culturally Competent Environment: The Faculty</a:t>
            </a:r>
            <a:endParaRPr sz="2000" b="1"/>
          </a:p>
        </p:txBody>
      </p:sp>
      <p:sp>
        <p:nvSpPr>
          <p:cNvPr id="227" name="Shape 2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Advocating for cultural competency and diversity as a value in faculty hiring</a:t>
            </a:r>
            <a:endParaRPr sz="2000"/>
          </a:p>
          <a:p>
            <a:pPr marL="457200" lvl="0" indent="-355600" rtl="0">
              <a:spcBef>
                <a:spcPts val="0"/>
              </a:spcBef>
              <a:spcAft>
                <a:spcPts val="0"/>
              </a:spcAft>
              <a:buSzPts val="2000"/>
              <a:buChar char="●"/>
            </a:pPr>
            <a:r>
              <a:rPr lang="en" sz="2000"/>
              <a:t>Discussing values around student diversity and equity in curriculum development and program management</a:t>
            </a:r>
            <a:endParaRPr sz="2000"/>
          </a:p>
        </p:txBody>
      </p:sp>
      <p:sp>
        <p:nvSpPr>
          <p:cNvPr id="228" name="Shape 2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a:p>
        </p:txBody>
      </p:sp>
      <p:sp>
        <p:nvSpPr>
          <p:cNvPr id="229" name="Shape 229"/>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
        <p:nvSpPr>
          <p:cNvPr id="230" name="Shape 23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55600" rtl="0">
              <a:spcBef>
                <a:spcPts val="0"/>
              </a:spcBef>
              <a:spcAft>
                <a:spcPts val="0"/>
              </a:spcAft>
              <a:buSzPts val="2000"/>
              <a:buChar char="●"/>
            </a:pPr>
            <a:r>
              <a:rPr lang="en" sz="2000"/>
              <a:t>Valuing culturally competent instructional/assessment methods</a:t>
            </a:r>
            <a:endParaRPr sz="2000"/>
          </a:p>
          <a:p>
            <a:pPr marL="457200" lvl="0" indent="-355600" rtl="0">
              <a:spcBef>
                <a:spcPts val="0"/>
              </a:spcBef>
              <a:spcAft>
                <a:spcPts val="0"/>
              </a:spcAft>
              <a:buSzPts val="2000"/>
              <a:buChar char="●"/>
            </a:pPr>
            <a:r>
              <a:rPr lang="en" sz="2000"/>
              <a:t>Establishing demonstration of cultural competency as a learning outcome or graduation requirement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Description</a:t>
            </a:r>
            <a:endParaRPr/>
          </a:p>
        </p:txBody>
      </p:sp>
      <p:sp>
        <p:nvSpPr>
          <p:cNvPr id="74" name="Shape 7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600"/>
              <a:t>Central to an institutional framework of equity and inclusion necessary for closing the success and persistence gaps for disproportionately impacted student populations is having a sense of our student’s capacity as learners and knowing that our students learn and demonstrate their learning better in culturally sensitive learning environments. In a culturally-sensitive environment, students’ prior learning and experiences are central to the design of their instruction.  While this type of environment is laudable, faculty sometimes struggle with strategies to create it. How are faculty at your college achieving this?  Is the institution as a whole engaged in supporting cultural-sensitive instruction? Are there models to promote cultural competency across the curriculum?  Practitioners will provide models and examples to consider when working to make progress in this area locally. </a:t>
            </a:r>
            <a:endParaRPr sz="1600"/>
          </a:p>
        </p:txBody>
      </p:sp>
      <p:sp>
        <p:nvSpPr>
          <p:cNvPr id="75" name="Shape 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
        <p:nvSpPr>
          <p:cNvPr id="76" name="Shape 76"/>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b="1"/>
              <a:t>Creating the Culturally Competent Environment: The Faculty</a:t>
            </a:r>
            <a:endParaRPr sz="2000" b="1"/>
          </a:p>
        </p:txBody>
      </p:sp>
      <p:sp>
        <p:nvSpPr>
          <p:cNvPr id="236" name="Shape 236"/>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Little training training to search for and infuse diverse readings and pedagogical methods</a:t>
            </a:r>
            <a:endParaRPr/>
          </a:p>
          <a:p>
            <a:pPr marL="457200" lvl="0" indent="-342900" rtl="0">
              <a:spcBef>
                <a:spcPts val="0"/>
              </a:spcBef>
              <a:spcAft>
                <a:spcPts val="0"/>
              </a:spcAft>
              <a:buSzPts val="1800"/>
              <a:buChar char="●"/>
            </a:pPr>
            <a:r>
              <a:rPr lang="en"/>
              <a:t>Course objectives vs. metacognition focus (too little time)</a:t>
            </a:r>
            <a:endParaRPr/>
          </a:p>
          <a:p>
            <a:pPr marL="457200" lvl="0" indent="-342900" rtl="0">
              <a:spcBef>
                <a:spcPts val="0"/>
              </a:spcBef>
              <a:spcAft>
                <a:spcPts val="0"/>
              </a:spcAft>
              <a:buSzPts val="1800"/>
              <a:buChar char="●"/>
            </a:pPr>
            <a:r>
              <a:rPr lang="en"/>
              <a:t>It is easier to ignore diversity than acknowledge it; changing instructional practices to reflect diverse viewpoints may result in conflict between students</a:t>
            </a:r>
            <a:br>
              <a:rPr lang="en"/>
            </a:br>
            <a:br>
              <a:rPr lang="en"/>
            </a:br>
            <a:endParaRPr/>
          </a:p>
        </p:txBody>
      </p:sp>
      <p:sp>
        <p:nvSpPr>
          <p:cNvPr id="237" name="Shape 2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20</a:t>
            </a:fld>
            <a:endParaRPr/>
          </a:p>
        </p:txBody>
      </p:sp>
      <p:sp>
        <p:nvSpPr>
          <p:cNvPr id="238" name="Shape 238"/>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39" name="Shape 2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17638" y="2923700"/>
            <a:ext cx="4908726" cy="1588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t>Creating the Culturally Competent Environment: The Institution</a:t>
            </a:r>
            <a:endParaRPr sz="2400" b="1"/>
          </a:p>
        </p:txBody>
      </p:sp>
      <p:sp>
        <p:nvSpPr>
          <p:cNvPr id="245" name="Shape 245"/>
          <p:cNvSpPr txBox="1">
            <a:spLocks noGrp="1"/>
          </p:cNvSpPr>
          <p:nvPr>
            <p:ph type="body" idx="1"/>
          </p:nvPr>
        </p:nvSpPr>
        <p:spPr>
          <a:xfrm>
            <a:off x="311700" y="1278925"/>
            <a:ext cx="4266600" cy="3289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Cultural competency and diversity as a value in all hiring and professional development </a:t>
            </a:r>
            <a:endParaRPr/>
          </a:p>
          <a:p>
            <a:pPr marL="457200" lvl="0" indent="-342900" rtl="0">
              <a:spcBef>
                <a:spcPts val="0"/>
              </a:spcBef>
              <a:spcAft>
                <a:spcPts val="0"/>
              </a:spcAft>
              <a:buSzPts val="1800"/>
              <a:buChar char="●"/>
            </a:pPr>
            <a:r>
              <a:rPr lang="en"/>
              <a:t>Promoting cultural competency as an institutional value in the mission and strategic planning</a:t>
            </a:r>
            <a:endParaRPr/>
          </a:p>
          <a:p>
            <a:pPr marL="457200" lvl="0" indent="-342900" rtl="0">
              <a:spcBef>
                <a:spcPts val="0"/>
              </a:spcBef>
              <a:spcAft>
                <a:spcPts val="0"/>
              </a:spcAft>
              <a:buSzPts val="1800"/>
              <a:buChar char="●"/>
            </a:pPr>
            <a:r>
              <a:rPr lang="en"/>
              <a:t>Holding everyone accountable for clearly defined standards of conduct </a:t>
            </a:r>
            <a:endParaRPr/>
          </a:p>
        </p:txBody>
      </p:sp>
      <p:sp>
        <p:nvSpPr>
          <p:cNvPr id="246" name="Shape 2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21</a:t>
            </a:fld>
            <a:endParaRPr/>
          </a:p>
        </p:txBody>
      </p:sp>
      <p:sp>
        <p:nvSpPr>
          <p:cNvPr id="247" name="Shape 247"/>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48" name="Shape 24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730700" y="1170125"/>
            <a:ext cx="4260900" cy="283137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Cultural Competence and Global Engagement </a:t>
            </a:r>
            <a:endParaRPr b="1"/>
          </a:p>
        </p:txBody>
      </p:sp>
      <p:sp>
        <p:nvSpPr>
          <p:cNvPr id="254" name="Shape 254"/>
          <p:cNvSpPr txBox="1">
            <a:spLocks noGrp="1"/>
          </p:cNvSpPr>
          <p:nvPr>
            <p:ph type="body" idx="1"/>
          </p:nvPr>
        </p:nvSpPr>
        <p:spPr>
          <a:xfrm>
            <a:off x="311700" y="1152475"/>
            <a:ext cx="67410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Equips our students to thrive in a global economy </a:t>
            </a:r>
            <a:endParaRPr/>
          </a:p>
          <a:p>
            <a:pPr marL="457200" lvl="0" indent="-342900" rtl="0">
              <a:spcBef>
                <a:spcPts val="0"/>
              </a:spcBef>
              <a:spcAft>
                <a:spcPts val="0"/>
              </a:spcAft>
              <a:buSzPts val="1800"/>
              <a:buChar char="●"/>
            </a:pPr>
            <a:r>
              <a:rPr lang="en"/>
              <a:t>Cultivates the capacity  for all students to see themselves in other shoes and see the world from multiple perspectives </a:t>
            </a:r>
            <a:endParaRPr/>
          </a:p>
          <a:p>
            <a:pPr marL="457200" lvl="0" indent="-342900" rtl="0">
              <a:spcBef>
                <a:spcPts val="0"/>
              </a:spcBef>
              <a:spcAft>
                <a:spcPts val="0"/>
              </a:spcAft>
              <a:buSzPts val="1800"/>
              <a:buChar char="●"/>
            </a:pPr>
            <a:r>
              <a:rPr lang="en"/>
              <a:t>Builds global confidence</a:t>
            </a:r>
            <a:endParaRPr/>
          </a:p>
          <a:p>
            <a:pPr marL="457200" lvl="0" indent="-342900" rtl="0">
              <a:spcBef>
                <a:spcPts val="0"/>
              </a:spcBef>
              <a:spcAft>
                <a:spcPts val="0"/>
              </a:spcAft>
              <a:buSzPts val="1800"/>
              <a:buChar char="●"/>
            </a:pPr>
            <a:r>
              <a:rPr lang="en"/>
              <a:t>Creates experiences in the world through service learning, study abroad and capstone projects to compel  students  to observe, reflect on and take action</a:t>
            </a:r>
            <a:endParaRPr/>
          </a:p>
          <a:p>
            <a:pPr marL="457200" lvl="0" indent="-342900">
              <a:spcBef>
                <a:spcPts val="0"/>
              </a:spcBef>
              <a:spcAft>
                <a:spcPts val="0"/>
              </a:spcAft>
              <a:buSzPts val="1800"/>
              <a:buChar char="●"/>
            </a:pPr>
            <a:r>
              <a:rPr lang="en"/>
              <a:t>Engages students by using high-impact practices which engage students prior learning and experiences in observing, reflecting on and creating solutions</a:t>
            </a:r>
            <a:br>
              <a:rPr lang="en"/>
            </a:br>
            <a:br>
              <a:rPr lang="en"/>
            </a:br>
            <a:endParaRPr/>
          </a:p>
        </p:txBody>
      </p:sp>
      <p:sp>
        <p:nvSpPr>
          <p:cNvPr id="255" name="Shape 2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sp>
        <p:nvSpPr>
          <p:cNvPr id="256" name="Shape 256"/>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57" name="Shape 25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052700" y="1627325"/>
            <a:ext cx="1938901" cy="232592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Cultural Competence and Global Engagement </a:t>
            </a:r>
            <a:endParaRPr b="1"/>
          </a:p>
        </p:txBody>
      </p:sp>
      <p:sp>
        <p:nvSpPr>
          <p:cNvPr id="263" name="Shape 263"/>
          <p:cNvSpPr txBox="1">
            <a:spLocks noGrp="1"/>
          </p:cNvSpPr>
          <p:nvPr>
            <p:ph type="body" idx="1"/>
          </p:nvPr>
        </p:nvSpPr>
        <p:spPr>
          <a:xfrm>
            <a:off x="311700" y="1152475"/>
            <a:ext cx="41778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Case Studies:</a:t>
            </a:r>
            <a:endParaRPr/>
          </a:p>
          <a:p>
            <a:pPr marL="457200" lvl="0" indent="-342900" rtl="0">
              <a:spcBef>
                <a:spcPts val="1600"/>
              </a:spcBef>
              <a:spcAft>
                <a:spcPts val="0"/>
              </a:spcAft>
              <a:buSzPts val="1800"/>
              <a:buChar char="●"/>
            </a:pPr>
            <a:r>
              <a:rPr lang="en"/>
              <a:t>West Valley College Global Initiatives</a:t>
            </a:r>
            <a:endParaRPr/>
          </a:p>
          <a:p>
            <a:pPr marL="457200" lvl="0" indent="-342900" rtl="0">
              <a:spcBef>
                <a:spcPts val="0"/>
              </a:spcBef>
              <a:spcAft>
                <a:spcPts val="0"/>
              </a:spcAft>
              <a:buSzPts val="1800"/>
              <a:buChar char="●"/>
            </a:pPr>
            <a:r>
              <a:rPr lang="en"/>
              <a:t>College of the Canyons Service Learning</a:t>
            </a:r>
            <a:endParaRPr/>
          </a:p>
          <a:p>
            <a:pPr marL="457200" lvl="0" indent="-342900" rtl="0">
              <a:spcBef>
                <a:spcPts val="0"/>
              </a:spcBef>
              <a:spcAft>
                <a:spcPts val="0"/>
              </a:spcAft>
              <a:buSzPts val="1800"/>
              <a:buChar char="●"/>
            </a:pPr>
            <a:r>
              <a:rPr lang="en"/>
              <a:t>Miami Dade Community College</a:t>
            </a:r>
            <a:endParaRPr/>
          </a:p>
          <a:p>
            <a:pPr marL="0" lvl="0" indent="0" rtl="0">
              <a:spcBef>
                <a:spcPts val="1600"/>
              </a:spcBef>
              <a:spcAft>
                <a:spcPts val="1600"/>
              </a:spcAft>
              <a:buNone/>
            </a:pPr>
            <a:endParaRPr/>
          </a:p>
        </p:txBody>
      </p:sp>
      <p:sp>
        <p:nvSpPr>
          <p:cNvPr id="264" name="Shape 2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23</a:t>
            </a:fld>
            <a:endParaRPr/>
          </a:p>
        </p:txBody>
      </p:sp>
      <p:sp>
        <p:nvSpPr>
          <p:cNvPr id="265" name="Shape 265"/>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66" name="Shape 26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54499" y="1361425"/>
            <a:ext cx="4177799" cy="27811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Best intentions, but are we listening?</a:t>
            </a:r>
            <a:endParaRPr/>
          </a:p>
        </p:txBody>
      </p:sp>
      <p:sp>
        <p:nvSpPr>
          <p:cNvPr id="272" name="Shape 272"/>
          <p:cNvSpPr txBox="1">
            <a:spLocks noGrp="1"/>
          </p:cNvSpPr>
          <p:nvPr>
            <p:ph type="body" idx="1"/>
          </p:nvPr>
        </p:nvSpPr>
        <p:spPr>
          <a:xfrm>
            <a:off x="311700" y="1152475"/>
            <a:ext cx="8520600" cy="1500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Can cultural competency really improve student success if we don’t act on what we learn?</a:t>
            </a:r>
            <a:endParaRPr/>
          </a:p>
          <a:p>
            <a:pPr marL="457200" lvl="0" indent="-342900" rtl="0">
              <a:spcBef>
                <a:spcPts val="0"/>
              </a:spcBef>
              <a:spcAft>
                <a:spcPts val="0"/>
              </a:spcAft>
              <a:buSzPts val="1800"/>
              <a:buChar char="●"/>
            </a:pPr>
            <a:r>
              <a:rPr lang="en"/>
              <a:t>What do we do when faculty and administration assume student success is not their responsibility?</a:t>
            </a:r>
            <a:endParaRPr/>
          </a:p>
          <a:p>
            <a:pPr marL="457200" lvl="0" indent="-342900" rtl="0">
              <a:lnSpc>
                <a:spcPct val="100000"/>
              </a:lnSpc>
              <a:spcBef>
                <a:spcPts val="0"/>
              </a:spcBef>
              <a:spcAft>
                <a:spcPts val="0"/>
              </a:spcAft>
              <a:buSzPts val="1800"/>
              <a:buChar char="●"/>
            </a:pPr>
            <a:r>
              <a:rPr lang="en"/>
              <a:t>Are faculty sometimes blinded to the lack of student engagement? </a:t>
            </a:r>
            <a:endParaRPr/>
          </a:p>
        </p:txBody>
      </p:sp>
      <p:sp>
        <p:nvSpPr>
          <p:cNvPr id="273" name="Shape 2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sp>
        <p:nvSpPr>
          <p:cNvPr id="274" name="Shape 274"/>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75" name="Shape 275"/>
          <p:cNvPicPr preferRelativeResize="0"/>
          <p:nvPr/>
        </p:nvPicPr>
        <p:blipFill>
          <a:blip r:embed="rId3">
            <a:alphaModFix/>
          </a:blip>
          <a:stretch>
            <a:fillRect/>
          </a:stretch>
        </p:blipFill>
        <p:spPr>
          <a:xfrm>
            <a:off x="444075" y="2915750"/>
            <a:ext cx="8028375" cy="1596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can you do? Faculty</a:t>
            </a:r>
            <a:endParaRPr/>
          </a:p>
        </p:txBody>
      </p:sp>
      <p:sp>
        <p:nvSpPr>
          <p:cNvPr id="281" name="Shape 2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Approve a cultural competency requirement for the associates degree</a:t>
            </a:r>
            <a:endParaRPr/>
          </a:p>
          <a:p>
            <a:pPr marL="457200" lvl="0" indent="-342900" rtl="0">
              <a:spcBef>
                <a:spcPts val="0"/>
              </a:spcBef>
              <a:spcAft>
                <a:spcPts val="0"/>
              </a:spcAft>
              <a:buSzPts val="1800"/>
              <a:buChar char="●"/>
            </a:pPr>
            <a:r>
              <a:rPr lang="en"/>
              <a:t>Integrate culturally diverse readings/materials into assignments</a:t>
            </a:r>
            <a:endParaRPr/>
          </a:p>
          <a:p>
            <a:pPr marL="457200" lvl="0" indent="-342900" rtl="0">
              <a:spcBef>
                <a:spcPts val="0"/>
              </a:spcBef>
              <a:spcAft>
                <a:spcPts val="0"/>
              </a:spcAft>
              <a:buSzPts val="1800"/>
              <a:buChar char="●"/>
            </a:pPr>
            <a:r>
              <a:rPr lang="en"/>
              <a:t>Use real world scenarios that involve cultural differences 					in critical thinking exercises and projects </a:t>
            </a:r>
            <a:endParaRPr/>
          </a:p>
          <a:p>
            <a:pPr marL="457200" lvl="0" indent="-342900">
              <a:spcBef>
                <a:spcPts val="0"/>
              </a:spcBef>
              <a:spcAft>
                <a:spcPts val="0"/>
              </a:spcAft>
              <a:buSzPts val="1800"/>
              <a:buChar char="●"/>
            </a:pPr>
            <a:r>
              <a:rPr lang="en"/>
              <a:t>Promote class environments as “brave spaces” </a:t>
            </a:r>
            <a:endParaRPr/>
          </a:p>
        </p:txBody>
      </p:sp>
      <p:sp>
        <p:nvSpPr>
          <p:cNvPr id="282" name="Shape 2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
        <p:nvSpPr>
          <p:cNvPr id="283" name="Shape 283"/>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84" name="Shape 28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16150" y="2167750"/>
            <a:ext cx="3282525" cy="2344675"/>
          </a:xfrm>
          <a:prstGeom prst="rect">
            <a:avLst/>
          </a:prstGeom>
          <a:noFill/>
          <a:ln>
            <a:noFill/>
          </a:ln>
        </p:spPr>
      </p:pic>
      <p:pic>
        <p:nvPicPr>
          <p:cNvPr id="285" name="Shape 28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67274" y="2911075"/>
            <a:ext cx="2630823" cy="1752149"/>
          </a:xfrm>
          <a:prstGeom prst="rect">
            <a:avLst/>
          </a:prstGeom>
          <a:noFill/>
          <a:ln>
            <a:noFill/>
          </a:ln>
        </p:spPr>
      </p:pic>
      <p:pic>
        <p:nvPicPr>
          <p:cNvPr id="286" name="Shape 28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113900" y="2918175"/>
            <a:ext cx="2958968" cy="21135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can you do? Institution</a:t>
            </a:r>
            <a:endParaRPr/>
          </a:p>
        </p:txBody>
      </p:sp>
      <p:sp>
        <p:nvSpPr>
          <p:cNvPr id="292" name="Shape 29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Integrate cultural competency and global awareness learning outcomes</a:t>
            </a:r>
            <a:endParaRPr/>
          </a:p>
          <a:p>
            <a:pPr marL="457200" lvl="0" indent="-342900" rtl="0">
              <a:spcBef>
                <a:spcPts val="0"/>
              </a:spcBef>
              <a:spcAft>
                <a:spcPts val="0"/>
              </a:spcAft>
              <a:buSzPts val="1800"/>
              <a:buChar char="●"/>
            </a:pPr>
            <a:r>
              <a:rPr lang="en"/>
              <a:t>Hold the institution accountable for hiring and promoting staff with a mindset for equity, cultural awareness, and diversity</a:t>
            </a:r>
            <a:endParaRPr/>
          </a:p>
          <a:p>
            <a:pPr marL="457200" lvl="0" indent="-342900" rtl="0">
              <a:spcBef>
                <a:spcPts val="0"/>
              </a:spcBef>
              <a:spcAft>
                <a:spcPts val="0"/>
              </a:spcAft>
              <a:buSzPts val="1800"/>
              <a:buChar char="●"/>
            </a:pPr>
            <a:r>
              <a:rPr lang="en"/>
              <a:t>Be transparent about gaps, be aspirational in goal-setting</a:t>
            </a:r>
            <a:br>
              <a:rPr lang="en"/>
            </a:br>
            <a:endParaRPr/>
          </a:p>
        </p:txBody>
      </p:sp>
      <p:sp>
        <p:nvSpPr>
          <p:cNvPr id="293" name="Shape 2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26</a:t>
            </a:fld>
            <a:endParaRPr/>
          </a:p>
        </p:txBody>
      </p:sp>
      <p:sp>
        <p:nvSpPr>
          <p:cNvPr id="294" name="Shape 294"/>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295" name="Shape 29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140162" y="2594924"/>
            <a:ext cx="4863676" cy="1917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Questions?</a:t>
            </a:r>
            <a:endParaRPr/>
          </a:p>
        </p:txBody>
      </p:sp>
      <p:sp>
        <p:nvSpPr>
          <p:cNvPr id="301" name="Shape 301"/>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Do you have any additional questions for us?</a:t>
            </a:r>
            <a:br>
              <a:rPr lang="en"/>
            </a:br>
            <a:br>
              <a:rPr lang="en"/>
            </a:br>
            <a:r>
              <a:rPr lang="en"/>
              <a:t>Randy Beach, Southwestern College, </a:t>
            </a:r>
            <a:r>
              <a:rPr lang="en" u="sng">
                <a:solidFill>
                  <a:schemeClr val="hlink"/>
                </a:solidFill>
                <a:hlinkClick r:id="rId3"/>
              </a:rPr>
              <a:t>rbeach@swccd.edu</a:t>
            </a:r>
            <a:endParaRPr/>
          </a:p>
          <a:p>
            <a:pPr marL="0" lvl="0" indent="0">
              <a:spcBef>
                <a:spcPts val="1600"/>
              </a:spcBef>
              <a:spcAft>
                <a:spcPts val="0"/>
              </a:spcAft>
              <a:buNone/>
            </a:pPr>
            <a:r>
              <a:rPr lang="en"/>
              <a:t>Cynthia Reiss, ASCCC Curriculum Committee, West Valley College</a:t>
            </a:r>
            <a:endParaRPr/>
          </a:p>
          <a:p>
            <a:pPr marL="0" lvl="0" indent="0">
              <a:spcBef>
                <a:spcPts val="1600"/>
              </a:spcBef>
              <a:spcAft>
                <a:spcPts val="0"/>
              </a:spcAft>
              <a:buNone/>
            </a:pPr>
            <a:r>
              <a:rPr lang="en" u="sng">
                <a:solidFill>
                  <a:schemeClr val="hlink"/>
                </a:solidFill>
                <a:hlinkClick r:id="rId4"/>
              </a:rPr>
              <a:t>cynthia.reiss@westvalley.edu</a:t>
            </a:r>
            <a:r>
              <a:rPr lang="en"/>
              <a:t> </a:t>
            </a:r>
            <a:endParaRPr/>
          </a:p>
          <a:p>
            <a:pPr marL="0" lvl="0" indent="0" rtl="0">
              <a:spcBef>
                <a:spcPts val="1600"/>
              </a:spcBef>
              <a:spcAft>
                <a:spcPts val="0"/>
              </a:spcAft>
              <a:buNone/>
            </a:pPr>
            <a:br>
              <a:rPr lang="en"/>
            </a:br>
            <a:endParaRPr/>
          </a:p>
          <a:p>
            <a:pPr marL="0" lvl="0" indent="0" rtl="0">
              <a:spcBef>
                <a:spcPts val="1600"/>
              </a:spcBef>
              <a:spcAft>
                <a:spcPts val="0"/>
              </a:spcAft>
              <a:buNone/>
            </a:pPr>
            <a:endParaRPr/>
          </a:p>
          <a:p>
            <a:pPr marL="0" lvl="0" indent="0" rtl="0">
              <a:spcBef>
                <a:spcPts val="1600"/>
              </a:spcBef>
              <a:spcAft>
                <a:spcPts val="1600"/>
              </a:spcAft>
              <a:buNone/>
            </a:pPr>
            <a:br>
              <a:rPr lang="en"/>
            </a:br>
            <a:br>
              <a:rPr lang="en"/>
            </a:br>
            <a:br>
              <a:rPr lang="en"/>
            </a:br>
            <a:endParaRPr/>
          </a:p>
        </p:txBody>
      </p:sp>
      <p:pic>
        <p:nvPicPr>
          <p:cNvPr id="302" name="Shape 30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1587150"/>
            <a:ext cx="4267199" cy="2133600"/>
          </a:xfrm>
          <a:prstGeom prst="rect">
            <a:avLst/>
          </a:prstGeom>
          <a:noFill/>
          <a:ln>
            <a:noFill/>
          </a:ln>
        </p:spPr>
      </p:pic>
      <p:sp>
        <p:nvSpPr>
          <p:cNvPr id="303" name="Shape 303"/>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do the data say? </a:t>
            </a:r>
            <a:endParaRPr/>
          </a:p>
        </p:txBody>
      </p:sp>
      <p:sp>
        <p:nvSpPr>
          <p:cNvPr id="309" name="Shape 3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276 ethnic groups in the US </a:t>
            </a:r>
            <a:r>
              <a:rPr lang="en" baseline="30000"/>
              <a:t>1</a:t>
            </a:r>
            <a:endParaRPr/>
          </a:p>
          <a:p>
            <a:pPr marL="457200" lvl="0" indent="-342900" rtl="0">
              <a:spcBef>
                <a:spcPts val="0"/>
              </a:spcBef>
              <a:spcAft>
                <a:spcPts val="0"/>
              </a:spcAft>
              <a:buSzPts val="1800"/>
              <a:buChar char="●"/>
            </a:pPr>
            <a:r>
              <a:rPr lang="en"/>
              <a:t>By 2044, more than half of all Americans will identify as a member of a “minority” group (2015) </a:t>
            </a:r>
            <a:r>
              <a:rPr lang="en" baseline="30000"/>
              <a:t>2</a:t>
            </a:r>
            <a:endParaRPr/>
          </a:p>
          <a:p>
            <a:pPr marL="457200" lvl="0" indent="-342900" rtl="0">
              <a:spcBef>
                <a:spcPts val="0"/>
              </a:spcBef>
              <a:spcAft>
                <a:spcPts val="0"/>
              </a:spcAft>
              <a:buSzPts val="1800"/>
              <a:buChar char="●"/>
            </a:pPr>
            <a:r>
              <a:rPr lang="en"/>
              <a:t>The number of people who identify as multiracial is projected to triple from eight to 26 million by 2060 </a:t>
            </a:r>
            <a:r>
              <a:rPr lang="en" baseline="30000"/>
              <a:t>2</a:t>
            </a:r>
            <a:br>
              <a:rPr lang="en"/>
            </a:br>
            <a:endParaRPr/>
          </a:p>
          <a:p>
            <a:pPr marL="0" lvl="0" indent="0">
              <a:spcBef>
                <a:spcPts val="1600"/>
              </a:spcBef>
              <a:spcAft>
                <a:spcPts val="1600"/>
              </a:spcAft>
              <a:buNone/>
            </a:pPr>
            <a:r>
              <a:rPr lang="en" sz="1200"/>
              <a:t>1 Gollnick, D. M., &amp; Chinn, P. C. (2002). Multicultural education in a pluralistic society (6th ed.). Upper Saddle River, NJ: Merrill Prentice Hall. </a:t>
            </a:r>
            <a:br>
              <a:rPr lang="en" sz="1200"/>
            </a:br>
            <a:r>
              <a:rPr lang="en" sz="1200"/>
              <a:t>2 Colby, S. L. &amp; Ortman, J. M. (2015). Projections of the size and composition of the U.S.population: 2014 to 2060. Retrieved from </a:t>
            </a:r>
            <a:r>
              <a:rPr lang="en" sz="1200" u="sng">
                <a:solidFill>
                  <a:schemeClr val="hlink"/>
                </a:solidFill>
                <a:hlinkClick r:id="rId3"/>
              </a:rPr>
              <a:t>http://www.census.gov/content/dam/Census/library/publications/2015/demo/p25-1143.pdf</a:t>
            </a:r>
            <a:r>
              <a:rPr lang="en" sz="1200"/>
              <a:t>?  </a:t>
            </a:r>
            <a:br>
              <a:rPr lang="en" sz="1200"/>
            </a:br>
            <a:endParaRPr sz="1200"/>
          </a:p>
        </p:txBody>
      </p:sp>
      <p:sp>
        <p:nvSpPr>
          <p:cNvPr id="310" name="Shape 3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California’s Community Colleges Students</a:t>
            </a:r>
            <a:r>
              <a:rPr lang="en" baseline="30000"/>
              <a:t>4</a:t>
            </a:r>
            <a:endParaRPr baseline="30000"/>
          </a:p>
        </p:txBody>
      </p:sp>
      <p:sp>
        <p:nvSpPr>
          <p:cNvPr id="316" name="Shape 316"/>
          <p:cNvSpPr txBox="1">
            <a:spLocks noGrp="1"/>
          </p:cNvSpPr>
          <p:nvPr>
            <p:ph type="body" idx="1"/>
          </p:nvPr>
        </p:nvSpPr>
        <p:spPr>
          <a:xfrm>
            <a:off x="311700" y="1152475"/>
            <a:ext cx="8520600" cy="23313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42.5 percent of students identified as Hispanic;</a:t>
            </a:r>
            <a:endParaRPr/>
          </a:p>
          <a:p>
            <a:pPr marL="457200" lvl="0" indent="-342900" rtl="0">
              <a:spcBef>
                <a:spcPts val="0"/>
              </a:spcBef>
              <a:spcAft>
                <a:spcPts val="0"/>
              </a:spcAft>
              <a:buSzPts val="1800"/>
              <a:buChar char="●"/>
            </a:pPr>
            <a:r>
              <a:rPr lang="en"/>
              <a:t>27.4 percent as White;</a:t>
            </a:r>
            <a:endParaRPr/>
          </a:p>
          <a:p>
            <a:pPr marL="457200" lvl="0" indent="-342900" rtl="0">
              <a:spcBef>
                <a:spcPts val="0"/>
              </a:spcBef>
              <a:spcAft>
                <a:spcPts val="0"/>
              </a:spcAft>
              <a:buSzPts val="1800"/>
              <a:buChar char="●"/>
            </a:pPr>
            <a:r>
              <a:rPr lang="en"/>
              <a:t>6.4 percent as African American;</a:t>
            </a:r>
            <a:endParaRPr/>
          </a:p>
          <a:p>
            <a:pPr marL="457200" lvl="0" indent="-342900" rtl="0">
              <a:spcBef>
                <a:spcPts val="0"/>
              </a:spcBef>
              <a:spcAft>
                <a:spcPts val="0"/>
              </a:spcAft>
              <a:buSzPts val="1800"/>
              <a:buChar char="●"/>
            </a:pPr>
            <a:r>
              <a:rPr lang="en"/>
              <a:t>11.6 percent as Asian;</a:t>
            </a:r>
            <a:endParaRPr/>
          </a:p>
          <a:p>
            <a:pPr marL="457200" lvl="0" indent="-342900" rtl="0">
              <a:spcBef>
                <a:spcPts val="0"/>
              </a:spcBef>
              <a:spcAft>
                <a:spcPts val="0"/>
              </a:spcAft>
              <a:buSzPts val="1800"/>
              <a:buChar char="●"/>
            </a:pPr>
            <a:r>
              <a:rPr lang="en"/>
              <a:t>3.2 percent as Filipino or Pacific Islander; and</a:t>
            </a:r>
            <a:endParaRPr/>
          </a:p>
          <a:p>
            <a:pPr marL="457200" lvl="0" indent="-342900" rtl="0">
              <a:spcBef>
                <a:spcPts val="0"/>
              </a:spcBef>
              <a:spcAft>
                <a:spcPts val="0"/>
              </a:spcAft>
              <a:buSzPts val="1800"/>
              <a:buChar char="●"/>
            </a:pPr>
            <a:r>
              <a:rPr lang="en"/>
              <a:t>3.7 percent as multi-ethnic</a:t>
            </a:r>
            <a:br>
              <a:rPr lang="en"/>
            </a:br>
            <a:endParaRPr/>
          </a:p>
        </p:txBody>
      </p:sp>
      <p:sp>
        <p:nvSpPr>
          <p:cNvPr id="317" name="Shape 3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a:p>
        </p:txBody>
      </p:sp>
      <p:sp>
        <p:nvSpPr>
          <p:cNvPr id="318" name="Shape 318"/>
          <p:cNvSpPr txBox="1"/>
          <p:nvPr/>
        </p:nvSpPr>
        <p:spPr>
          <a:xfrm>
            <a:off x="311700" y="3594775"/>
            <a:ext cx="8709600" cy="1356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4 California Community College Chancellor’s Office. “California Community Colleges Key Facts” (2017). http://californiacommunitycolleges.cccco.edu/PolicyInAction/KeyFacts.aspx   </a:t>
            </a:r>
            <a:br>
              <a:rPr lang="en"/>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2548575" y="1152475"/>
            <a:ext cx="62838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800"/>
          </a:p>
          <a:p>
            <a:pPr marL="0" lvl="0" indent="0" algn="ctr" rtl="0">
              <a:spcBef>
                <a:spcPts val="1600"/>
              </a:spcBef>
              <a:spcAft>
                <a:spcPts val="1600"/>
              </a:spcAft>
              <a:buNone/>
            </a:pPr>
            <a:r>
              <a:rPr lang="en" sz="2800"/>
              <a:t>What brings you to this breakout?</a:t>
            </a:r>
            <a:br>
              <a:rPr lang="en" sz="2800"/>
            </a:br>
            <a:br>
              <a:rPr lang="en" sz="2800"/>
            </a:br>
            <a:r>
              <a:rPr lang="en" sz="2800"/>
              <a:t>What do you hope to learn?</a:t>
            </a:r>
            <a:endParaRPr sz="2800"/>
          </a:p>
        </p:txBody>
      </p:sp>
      <p:sp>
        <p:nvSpPr>
          <p:cNvPr id="82" name="Shape 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a:t>
            </a:fld>
            <a:endParaRPr/>
          </a:p>
        </p:txBody>
      </p:sp>
      <p:pic>
        <p:nvPicPr>
          <p:cNvPr id="83" name="Shape 83"/>
          <p:cNvPicPr preferRelativeResize="0"/>
          <p:nvPr/>
        </p:nvPicPr>
        <p:blipFill>
          <a:blip r:embed="rId3">
            <a:alphaModFix/>
          </a:blip>
          <a:stretch>
            <a:fillRect/>
          </a:stretch>
        </p:blipFill>
        <p:spPr>
          <a:xfrm>
            <a:off x="311688" y="554888"/>
            <a:ext cx="2143125" cy="2143125"/>
          </a:xfrm>
          <a:prstGeom prst="rect">
            <a:avLst/>
          </a:prstGeom>
          <a:noFill/>
          <a:ln>
            <a:noFill/>
          </a:ln>
        </p:spPr>
      </p:pic>
      <p:sp>
        <p:nvSpPr>
          <p:cNvPr id="84" name="Shape 84"/>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about faculty? </a:t>
            </a:r>
            <a:endParaRPr/>
          </a:p>
        </p:txBody>
      </p:sp>
      <p:sp>
        <p:nvSpPr>
          <p:cNvPr id="324" name="Shape 3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600"/>
              <a:t>According to CCCCO DataMart… 18,593 Tenure and Tenure Track Faculty (FA 16)</a:t>
            </a:r>
            <a:br>
              <a:rPr lang="en"/>
            </a:br>
            <a:endParaRPr/>
          </a:p>
        </p:txBody>
      </p:sp>
      <p:sp>
        <p:nvSpPr>
          <p:cNvPr id="325" name="Shape 3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30</a:t>
            </a:fld>
            <a:endParaRPr/>
          </a:p>
        </p:txBody>
      </p:sp>
      <p:graphicFrame>
        <p:nvGraphicFramePr>
          <p:cNvPr id="326" name="Shape 326"/>
          <p:cNvGraphicFramePr/>
          <p:nvPr/>
        </p:nvGraphicFramePr>
        <p:xfrm>
          <a:off x="311700" y="1681395"/>
          <a:ext cx="3000000" cy="3000000"/>
        </p:xfrm>
        <a:graphic>
          <a:graphicData uri="http://schemas.openxmlformats.org/drawingml/2006/table">
            <a:tbl>
              <a:tblPr>
                <a:noFill/>
                <a:tableStyleId>{1AC09A9C-4108-4C8B-B7D9-2BC12E089D80}</a:tableStyleId>
              </a:tblPr>
              <a:tblGrid>
                <a:gridCol w="2903150">
                  <a:extLst>
                    <a:ext uri="{9D8B030D-6E8A-4147-A177-3AD203B41FA5}">
                      <a16:colId xmlns:a16="http://schemas.microsoft.com/office/drawing/2014/main" val="20000"/>
                    </a:ext>
                  </a:extLst>
                </a:gridCol>
                <a:gridCol w="2903150">
                  <a:extLst>
                    <a:ext uri="{9D8B030D-6E8A-4147-A177-3AD203B41FA5}">
                      <a16:colId xmlns:a16="http://schemas.microsoft.com/office/drawing/2014/main" val="20001"/>
                    </a:ext>
                  </a:extLst>
                </a:gridCol>
                <a:gridCol w="2903150">
                  <a:extLst>
                    <a:ext uri="{9D8B030D-6E8A-4147-A177-3AD203B41FA5}">
                      <a16:colId xmlns:a16="http://schemas.microsoft.com/office/drawing/2014/main" val="20002"/>
                    </a:ext>
                  </a:extLst>
                </a:gridCol>
              </a:tblGrid>
              <a:tr h="297825">
                <a:tc>
                  <a:txBody>
                    <a:bodyPr/>
                    <a:lstStyle/>
                    <a:p>
                      <a:pPr marL="0" lvl="0" indent="0" rtl="0">
                        <a:spcBef>
                          <a:spcPts val="0"/>
                        </a:spcBef>
                        <a:spcAft>
                          <a:spcPts val="0"/>
                        </a:spcAft>
                        <a:buNone/>
                      </a:pPr>
                      <a:r>
                        <a:rPr lang="en"/>
                        <a:t>African-American</a:t>
                      </a:r>
                      <a:endParaRPr/>
                    </a:p>
                  </a:txBody>
                  <a:tcPr marL="91425" marR="91425" marT="91425" marB="91425"/>
                </a:tc>
                <a:tc>
                  <a:txBody>
                    <a:bodyPr/>
                    <a:lstStyle/>
                    <a:p>
                      <a:pPr marL="0" lvl="0" indent="0" rtl="0">
                        <a:spcBef>
                          <a:spcPts val="0"/>
                        </a:spcBef>
                        <a:spcAft>
                          <a:spcPts val="0"/>
                        </a:spcAft>
                        <a:buNone/>
                      </a:pPr>
                      <a:r>
                        <a:rPr lang="en"/>
                        <a:t>1,080</a:t>
                      </a:r>
                      <a:endParaRPr/>
                    </a:p>
                  </a:txBody>
                  <a:tcPr marL="91425" marR="91425" marT="91425" marB="91425"/>
                </a:tc>
                <a:tc>
                  <a:txBody>
                    <a:bodyPr/>
                    <a:lstStyle/>
                    <a:p>
                      <a:pPr marL="0" lvl="0" indent="0" rtl="0">
                        <a:spcBef>
                          <a:spcPts val="0"/>
                        </a:spcBef>
                        <a:spcAft>
                          <a:spcPts val="0"/>
                        </a:spcAft>
                        <a:buNone/>
                      </a:pPr>
                      <a:r>
                        <a:rPr lang="en"/>
                        <a:t>5.81%</a:t>
                      </a:r>
                      <a:endParaRPr/>
                    </a:p>
                  </a:txBody>
                  <a:tcPr marL="91425" marR="91425" marT="91425" marB="91425"/>
                </a:tc>
                <a:extLst>
                  <a:ext uri="{0D108BD9-81ED-4DB2-BD59-A6C34878D82A}">
                    <a16:rowId xmlns:a16="http://schemas.microsoft.com/office/drawing/2014/main" val="10000"/>
                  </a:ext>
                </a:extLst>
              </a:tr>
              <a:tr h="452475">
                <a:tc>
                  <a:txBody>
                    <a:bodyPr/>
                    <a:lstStyle/>
                    <a:p>
                      <a:pPr marL="0" lvl="0" indent="0" rtl="0">
                        <a:spcBef>
                          <a:spcPts val="0"/>
                        </a:spcBef>
                        <a:spcAft>
                          <a:spcPts val="0"/>
                        </a:spcAft>
                        <a:buNone/>
                      </a:pPr>
                      <a:r>
                        <a:rPr lang="en"/>
                        <a:t>American Indian/Alaskan Native</a:t>
                      </a:r>
                      <a:endParaRPr/>
                    </a:p>
                  </a:txBody>
                  <a:tcPr marL="91425" marR="91425" marT="91425" marB="91425"/>
                </a:tc>
                <a:tc>
                  <a:txBody>
                    <a:bodyPr/>
                    <a:lstStyle/>
                    <a:p>
                      <a:pPr marL="0" lvl="0" indent="0" rtl="0">
                        <a:spcBef>
                          <a:spcPts val="0"/>
                        </a:spcBef>
                        <a:spcAft>
                          <a:spcPts val="0"/>
                        </a:spcAft>
                        <a:buNone/>
                      </a:pPr>
                      <a:r>
                        <a:rPr lang="en"/>
                        <a:t>117</a:t>
                      </a:r>
                      <a:endParaRPr/>
                    </a:p>
                  </a:txBody>
                  <a:tcPr marL="91425" marR="91425" marT="91425" marB="91425"/>
                </a:tc>
                <a:tc>
                  <a:txBody>
                    <a:bodyPr/>
                    <a:lstStyle/>
                    <a:p>
                      <a:pPr marL="0" lvl="0" indent="0" rtl="0">
                        <a:spcBef>
                          <a:spcPts val="0"/>
                        </a:spcBef>
                        <a:spcAft>
                          <a:spcPts val="0"/>
                        </a:spcAft>
                        <a:buNone/>
                      </a:pPr>
                      <a:r>
                        <a:rPr lang="en"/>
                        <a:t>0.63</a:t>
                      </a:r>
                      <a:r>
                        <a:rPr lang="en">
                          <a:solidFill>
                            <a:schemeClr val="dk1"/>
                          </a:solidFill>
                        </a:rPr>
                        <a:t>%</a:t>
                      </a:r>
                      <a:endParaRPr/>
                    </a:p>
                  </a:txBody>
                  <a:tcPr marL="91425" marR="91425" marT="91425" marB="91425"/>
                </a:tc>
                <a:extLst>
                  <a:ext uri="{0D108BD9-81ED-4DB2-BD59-A6C34878D82A}">
                    <a16:rowId xmlns:a16="http://schemas.microsoft.com/office/drawing/2014/main" val="10001"/>
                  </a:ext>
                </a:extLst>
              </a:tr>
              <a:tr h="297825">
                <a:tc>
                  <a:txBody>
                    <a:bodyPr/>
                    <a:lstStyle/>
                    <a:p>
                      <a:pPr marL="0" lvl="0" indent="0" rtl="0">
                        <a:spcBef>
                          <a:spcPts val="0"/>
                        </a:spcBef>
                        <a:spcAft>
                          <a:spcPts val="0"/>
                        </a:spcAft>
                        <a:buNone/>
                      </a:pPr>
                      <a:r>
                        <a:rPr lang="en"/>
                        <a:t>Asian</a:t>
                      </a:r>
                      <a:endParaRPr/>
                    </a:p>
                  </a:txBody>
                  <a:tcPr marL="91425" marR="91425" marT="91425" marB="91425"/>
                </a:tc>
                <a:tc>
                  <a:txBody>
                    <a:bodyPr/>
                    <a:lstStyle/>
                    <a:p>
                      <a:pPr marL="0" lvl="0" indent="0" rtl="0">
                        <a:spcBef>
                          <a:spcPts val="0"/>
                        </a:spcBef>
                        <a:spcAft>
                          <a:spcPts val="0"/>
                        </a:spcAft>
                        <a:buNone/>
                      </a:pPr>
                      <a:r>
                        <a:rPr lang="en"/>
                        <a:t>1,731</a:t>
                      </a:r>
                      <a:endParaRPr/>
                    </a:p>
                  </a:txBody>
                  <a:tcPr marL="91425" marR="91425" marT="91425" marB="91425"/>
                </a:tc>
                <a:tc>
                  <a:txBody>
                    <a:bodyPr/>
                    <a:lstStyle/>
                    <a:p>
                      <a:pPr marL="0" lvl="0" indent="0" rtl="0">
                        <a:spcBef>
                          <a:spcPts val="0"/>
                        </a:spcBef>
                        <a:spcAft>
                          <a:spcPts val="0"/>
                        </a:spcAft>
                        <a:buNone/>
                      </a:pPr>
                      <a:r>
                        <a:rPr lang="en"/>
                        <a:t>9.31</a:t>
                      </a:r>
                      <a:r>
                        <a:rPr lang="en">
                          <a:solidFill>
                            <a:schemeClr val="dk1"/>
                          </a:solidFill>
                        </a:rPr>
                        <a:t>%</a:t>
                      </a:r>
                      <a:endParaRPr/>
                    </a:p>
                  </a:txBody>
                  <a:tcPr marL="91425" marR="91425" marT="91425" marB="91425"/>
                </a:tc>
                <a:extLst>
                  <a:ext uri="{0D108BD9-81ED-4DB2-BD59-A6C34878D82A}">
                    <a16:rowId xmlns:a16="http://schemas.microsoft.com/office/drawing/2014/main" val="10002"/>
                  </a:ext>
                </a:extLst>
              </a:tr>
              <a:tr h="297825">
                <a:tc>
                  <a:txBody>
                    <a:bodyPr/>
                    <a:lstStyle/>
                    <a:p>
                      <a:pPr marL="0" lvl="0" indent="0" rtl="0">
                        <a:spcBef>
                          <a:spcPts val="0"/>
                        </a:spcBef>
                        <a:spcAft>
                          <a:spcPts val="0"/>
                        </a:spcAft>
                        <a:buNone/>
                      </a:pPr>
                      <a:r>
                        <a:rPr lang="en"/>
                        <a:t>Hispanic</a:t>
                      </a:r>
                      <a:endParaRPr/>
                    </a:p>
                  </a:txBody>
                  <a:tcPr marL="91425" marR="91425" marT="91425" marB="91425"/>
                </a:tc>
                <a:tc>
                  <a:txBody>
                    <a:bodyPr/>
                    <a:lstStyle/>
                    <a:p>
                      <a:pPr marL="0" lvl="0" indent="0" rtl="0">
                        <a:spcBef>
                          <a:spcPts val="0"/>
                        </a:spcBef>
                        <a:spcAft>
                          <a:spcPts val="0"/>
                        </a:spcAft>
                        <a:buNone/>
                      </a:pPr>
                      <a:r>
                        <a:rPr lang="en"/>
                        <a:t>2,851</a:t>
                      </a:r>
                      <a:endParaRPr/>
                    </a:p>
                  </a:txBody>
                  <a:tcPr marL="91425" marR="91425" marT="91425" marB="91425"/>
                </a:tc>
                <a:tc>
                  <a:txBody>
                    <a:bodyPr/>
                    <a:lstStyle/>
                    <a:p>
                      <a:pPr marL="0" lvl="0" indent="0" rtl="0">
                        <a:spcBef>
                          <a:spcPts val="0"/>
                        </a:spcBef>
                        <a:spcAft>
                          <a:spcPts val="0"/>
                        </a:spcAft>
                        <a:buNone/>
                      </a:pPr>
                      <a:r>
                        <a:rPr lang="en"/>
                        <a:t>15.33</a:t>
                      </a:r>
                      <a:r>
                        <a:rPr lang="en">
                          <a:solidFill>
                            <a:schemeClr val="dk1"/>
                          </a:solidFill>
                        </a:rPr>
                        <a:t>%</a:t>
                      </a:r>
                      <a:endParaRPr/>
                    </a:p>
                  </a:txBody>
                  <a:tcPr marL="91425" marR="91425" marT="91425" marB="91425"/>
                </a:tc>
                <a:extLst>
                  <a:ext uri="{0D108BD9-81ED-4DB2-BD59-A6C34878D82A}">
                    <a16:rowId xmlns:a16="http://schemas.microsoft.com/office/drawing/2014/main" val="10003"/>
                  </a:ext>
                </a:extLst>
              </a:tr>
              <a:tr h="297825">
                <a:tc>
                  <a:txBody>
                    <a:bodyPr/>
                    <a:lstStyle/>
                    <a:p>
                      <a:pPr marL="0" lvl="0" indent="0" rtl="0">
                        <a:spcBef>
                          <a:spcPts val="0"/>
                        </a:spcBef>
                        <a:spcAft>
                          <a:spcPts val="0"/>
                        </a:spcAft>
                        <a:buNone/>
                      </a:pPr>
                      <a:r>
                        <a:rPr lang="en"/>
                        <a:t>Multi-Ethnicity</a:t>
                      </a:r>
                      <a:endParaRPr/>
                    </a:p>
                  </a:txBody>
                  <a:tcPr marL="91425" marR="91425" marT="91425" marB="91425"/>
                </a:tc>
                <a:tc>
                  <a:txBody>
                    <a:bodyPr/>
                    <a:lstStyle/>
                    <a:p>
                      <a:pPr marL="0" lvl="0" indent="0" rtl="0">
                        <a:spcBef>
                          <a:spcPts val="0"/>
                        </a:spcBef>
                        <a:spcAft>
                          <a:spcPts val="0"/>
                        </a:spcAft>
                        <a:buNone/>
                      </a:pPr>
                      <a:r>
                        <a:rPr lang="en"/>
                        <a:t>222</a:t>
                      </a:r>
                      <a:endParaRPr/>
                    </a:p>
                  </a:txBody>
                  <a:tcPr marL="91425" marR="91425" marT="91425" marB="91425"/>
                </a:tc>
                <a:tc>
                  <a:txBody>
                    <a:bodyPr/>
                    <a:lstStyle/>
                    <a:p>
                      <a:pPr marL="0" lvl="0" indent="0" rtl="0">
                        <a:spcBef>
                          <a:spcPts val="0"/>
                        </a:spcBef>
                        <a:spcAft>
                          <a:spcPts val="0"/>
                        </a:spcAft>
                        <a:buNone/>
                      </a:pPr>
                      <a:r>
                        <a:rPr lang="en"/>
                        <a:t>1.19</a:t>
                      </a:r>
                      <a:r>
                        <a:rPr lang="en">
                          <a:solidFill>
                            <a:schemeClr val="dk1"/>
                          </a:solidFill>
                        </a:rPr>
                        <a:t>%</a:t>
                      </a:r>
                      <a:endParaRPr/>
                    </a:p>
                  </a:txBody>
                  <a:tcPr marL="91425" marR="91425" marT="91425" marB="91425"/>
                </a:tc>
                <a:extLst>
                  <a:ext uri="{0D108BD9-81ED-4DB2-BD59-A6C34878D82A}">
                    <a16:rowId xmlns:a16="http://schemas.microsoft.com/office/drawing/2014/main" val="10004"/>
                  </a:ext>
                </a:extLst>
              </a:tr>
              <a:tr h="297825">
                <a:tc>
                  <a:txBody>
                    <a:bodyPr/>
                    <a:lstStyle/>
                    <a:p>
                      <a:pPr marL="0" lvl="0" indent="0" rtl="0">
                        <a:spcBef>
                          <a:spcPts val="0"/>
                        </a:spcBef>
                        <a:spcAft>
                          <a:spcPts val="0"/>
                        </a:spcAft>
                        <a:buNone/>
                      </a:pPr>
                      <a:r>
                        <a:rPr lang="en"/>
                        <a:t>Pacific Islander              </a:t>
                      </a:r>
                      <a:endParaRPr/>
                    </a:p>
                  </a:txBody>
                  <a:tcPr marL="91425" marR="91425" marT="91425" marB="91425"/>
                </a:tc>
                <a:tc>
                  <a:txBody>
                    <a:bodyPr/>
                    <a:lstStyle/>
                    <a:p>
                      <a:pPr marL="0" lvl="0" indent="0" rtl="0">
                        <a:spcBef>
                          <a:spcPts val="0"/>
                        </a:spcBef>
                        <a:spcAft>
                          <a:spcPts val="0"/>
                        </a:spcAft>
                        <a:buNone/>
                      </a:pPr>
                      <a:r>
                        <a:rPr lang="en"/>
                        <a:t>68</a:t>
                      </a:r>
                      <a:endParaRPr/>
                    </a:p>
                  </a:txBody>
                  <a:tcPr marL="91425" marR="91425" marT="91425" marB="91425"/>
                </a:tc>
                <a:tc>
                  <a:txBody>
                    <a:bodyPr/>
                    <a:lstStyle/>
                    <a:p>
                      <a:pPr marL="0" lvl="0" indent="0" rtl="0">
                        <a:spcBef>
                          <a:spcPts val="0"/>
                        </a:spcBef>
                        <a:spcAft>
                          <a:spcPts val="0"/>
                        </a:spcAft>
                        <a:buNone/>
                      </a:pPr>
                      <a:r>
                        <a:rPr lang="en"/>
                        <a:t>0.37</a:t>
                      </a:r>
                      <a:r>
                        <a:rPr lang="en">
                          <a:solidFill>
                            <a:schemeClr val="dk1"/>
                          </a:solidFill>
                        </a:rPr>
                        <a:t>%</a:t>
                      </a:r>
                      <a:endParaRPr/>
                    </a:p>
                  </a:txBody>
                  <a:tcPr marL="91425" marR="91425" marT="91425" marB="91425"/>
                </a:tc>
                <a:extLst>
                  <a:ext uri="{0D108BD9-81ED-4DB2-BD59-A6C34878D82A}">
                    <a16:rowId xmlns:a16="http://schemas.microsoft.com/office/drawing/2014/main" val="10005"/>
                  </a:ext>
                </a:extLst>
              </a:tr>
              <a:tr h="297825">
                <a:tc>
                  <a:txBody>
                    <a:bodyPr/>
                    <a:lstStyle/>
                    <a:p>
                      <a:pPr marL="0" lvl="0" indent="0" rtl="0">
                        <a:spcBef>
                          <a:spcPts val="0"/>
                        </a:spcBef>
                        <a:spcAft>
                          <a:spcPts val="0"/>
                        </a:spcAft>
                        <a:buNone/>
                      </a:pPr>
                      <a:r>
                        <a:rPr lang="en"/>
                        <a:t>Unknown</a:t>
                      </a:r>
                      <a:endParaRPr/>
                    </a:p>
                  </a:txBody>
                  <a:tcPr marL="91425" marR="91425" marT="91425" marB="91425"/>
                </a:tc>
                <a:tc>
                  <a:txBody>
                    <a:bodyPr/>
                    <a:lstStyle/>
                    <a:p>
                      <a:pPr marL="0" lvl="0" indent="0" rtl="0">
                        <a:spcBef>
                          <a:spcPts val="0"/>
                        </a:spcBef>
                        <a:spcAft>
                          <a:spcPts val="0"/>
                        </a:spcAft>
                        <a:buNone/>
                      </a:pPr>
                      <a:r>
                        <a:rPr lang="en"/>
                        <a:t>1,279</a:t>
                      </a:r>
                      <a:endParaRPr/>
                    </a:p>
                  </a:txBody>
                  <a:tcPr marL="91425" marR="91425" marT="91425" marB="91425"/>
                </a:tc>
                <a:tc>
                  <a:txBody>
                    <a:bodyPr/>
                    <a:lstStyle/>
                    <a:p>
                      <a:pPr marL="0" lvl="0" indent="0" rtl="0">
                        <a:spcBef>
                          <a:spcPts val="0"/>
                        </a:spcBef>
                        <a:spcAft>
                          <a:spcPts val="0"/>
                        </a:spcAft>
                        <a:buNone/>
                      </a:pPr>
                      <a:r>
                        <a:rPr lang="en"/>
                        <a:t>6.88</a:t>
                      </a:r>
                      <a:r>
                        <a:rPr lang="en">
                          <a:solidFill>
                            <a:schemeClr val="dk1"/>
                          </a:solidFill>
                        </a:rPr>
                        <a:t>%</a:t>
                      </a:r>
                      <a:endParaRPr/>
                    </a:p>
                  </a:txBody>
                  <a:tcPr marL="91425" marR="91425" marT="91425" marB="91425"/>
                </a:tc>
                <a:extLst>
                  <a:ext uri="{0D108BD9-81ED-4DB2-BD59-A6C34878D82A}">
                    <a16:rowId xmlns:a16="http://schemas.microsoft.com/office/drawing/2014/main" val="10006"/>
                  </a:ext>
                </a:extLst>
              </a:tr>
              <a:tr h="297825">
                <a:tc>
                  <a:txBody>
                    <a:bodyPr/>
                    <a:lstStyle/>
                    <a:p>
                      <a:pPr marL="0" lvl="0" indent="0" rtl="0">
                        <a:spcBef>
                          <a:spcPts val="0"/>
                        </a:spcBef>
                        <a:spcAft>
                          <a:spcPts val="0"/>
                        </a:spcAft>
                        <a:buNone/>
                      </a:pPr>
                      <a:r>
                        <a:rPr lang="en"/>
                        <a:t>White Non-Hispanic</a:t>
                      </a:r>
                      <a:endParaRPr/>
                    </a:p>
                  </a:txBody>
                  <a:tcPr marL="91425" marR="91425" marT="91425" marB="91425"/>
                </a:tc>
                <a:tc>
                  <a:txBody>
                    <a:bodyPr/>
                    <a:lstStyle/>
                    <a:p>
                      <a:pPr marL="0" lvl="0" indent="0" rtl="0">
                        <a:spcBef>
                          <a:spcPts val="0"/>
                        </a:spcBef>
                        <a:spcAft>
                          <a:spcPts val="0"/>
                        </a:spcAft>
                        <a:buNone/>
                      </a:pPr>
                      <a:r>
                        <a:rPr lang="en"/>
                        <a:t>11,245</a:t>
                      </a:r>
                      <a:endParaRPr/>
                    </a:p>
                  </a:txBody>
                  <a:tcPr marL="91425" marR="91425" marT="91425" marB="91425"/>
                </a:tc>
                <a:tc>
                  <a:txBody>
                    <a:bodyPr/>
                    <a:lstStyle/>
                    <a:p>
                      <a:pPr marL="0" lvl="0" indent="0" rtl="0">
                        <a:spcBef>
                          <a:spcPts val="0"/>
                        </a:spcBef>
                        <a:spcAft>
                          <a:spcPts val="0"/>
                        </a:spcAft>
                        <a:buNone/>
                      </a:pPr>
                      <a:r>
                        <a:rPr lang="en"/>
                        <a:t>60.48</a:t>
                      </a:r>
                      <a:r>
                        <a:rPr lang="en">
                          <a:solidFill>
                            <a:schemeClr val="dk1"/>
                          </a:solidFill>
                        </a:rPr>
                        <a:t>%</a:t>
                      </a:r>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What is Cultural Competency?</a:t>
            </a:r>
            <a:endParaRPr b="1"/>
          </a:p>
        </p:txBody>
      </p:sp>
      <p:sp>
        <p:nvSpPr>
          <p:cNvPr id="90" name="Shape 9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1600"/>
              </a:spcAft>
              <a:buClr>
                <a:schemeClr val="dk1"/>
              </a:buClr>
              <a:buSzPts val="1100"/>
              <a:buFont typeface="Arial"/>
              <a:buNone/>
            </a:pPr>
            <a:r>
              <a:rPr lang="en"/>
              <a:t>Cultural competence refers to a set of congruent attitudes, practices, policies, and structures that come together in a system or agency to enable professionals to work more effectively with members of culturally distinct groups in a manner that values and respects the culture and worldview of those groups.</a:t>
            </a:r>
            <a:br>
              <a:rPr lang="en"/>
            </a:br>
            <a:endParaRPr/>
          </a:p>
        </p:txBody>
      </p:sp>
      <p:sp>
        <p:nvSpPr>
          <p:cNvPr id="91" name="Shape 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
        <p:nvSpPr>
          <p:cNvPr id="92" name="Shape 92"/>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93" name="Shape 9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47738" y="2650300"/>
            <a:ext cx="7448525" cy="186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is a Culturally Competent Organization? </a:t>
            </a:r>
            <a:endParaRPr/>
          </a:p>
        </p:txBody>
      </p:sp>
      <p:sp>
        <p:nvSpPr>
          <p:cNvPr id="99" name="Shape 9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Organizations have a "culture" of policies, procedures, programs, and processes, and incorporate certain values, beliefs, assumptions, and customs.</a:t>
            </a:r>
            <a:endParaRPr/>
          </a:p>
          <a:p>
            <a:pPr marL="457200" lvl="0" indent="-342900" rtl="0">
              <a:spcBef>
                <a:spcPts val="0"/>
              </a:spcBef>
              <a:spcAft>
                <a:spcPts val="0"/>
              </a:spcAft>
              <a:buSzPts val="1800"/>
              <a:buChar char="●"/>
            </a:pPr>
            <a:r>
              <a:rPr lang="en"/>
              <a:t>A culturally competent organization 									brings together knowledge about 									different groups of people -- and 								transforms it into standards, policies, 									and practices that make everything 										work. </a:t>
            </a:r>
            <a:endParaRPr/>
          </a:p>
          <a:p>
            <a:pPr marL="0" lvl="0" indent="0" rtl="0">
              <a:spcBef>
                <a:spcPts val="1600"/>
              </a:spcBef>
              <a:spcAft>
                <a:spcPts val="1600"/>
              </a:spcAft>
              <a:buNone/>
            </a:pPr>
            <a:r>
              <a:rPr lang="en" sz="1000"/>
              <a:t>Hanley, J. (1999). “Beyond the tip of the iceberg: five stages toward cultural competence.” </a:t>
            </a:r>
            <a:r>
              <a:rPr lang="en" sz="1000" i="1"/>
              <a:t>Today’s Youth: The Community Circle Of Caring Journal</a:t>
            </a:r>
            <a:r>
              <a:rPr lang="en" sz="1000"/>
              <a:t>, 3(2), 9-12. </a:t>
            </a:r>
            <a:endParaRPr/>
          </a:p>
        </p:txBody>
      </p:sp>
      <p:sp>
        <p:nvSpPr>
          <p:cNvPr id="100" name="Shape 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
        <p:nvSpPr>
          <p:cNvPr id="101" name="Shape 101"/>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02" name="Shape 10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48775" y="1862650"/>
            <a:ext cx="3515750" cy="2344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p:cNvPicPr preferRelativeResize="0"/>
          <p:nvPr/>
        </p:nvPicPr>
        <p:blipFill>
          <a:blip r:embed="rId3">
            <a:alphaModFix/>
          </a:blip>
          <a:stretch>
            <a:fillRect/>
          </a:stretch>
        </p:blipFill>
        <p:spPr>
          <a:xfrm>
            <a:off x="3617313" y="2913938"/>
            <a:ext cx="4600575" cy="1495425"/>
          </a:xfrm>
          <a:prstGeom prst="rect">
            <a:avLst/>
          </a:prstGeom>
          <a:noFill/>
          <a:ln>
            <a:noFill/>
          </a:ln>
        </p:spPr>
      </p:pic>
      <p:sp>
        <p:nvSpPr>
          <p:cNvPr id="108" name="Shape 1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b="1"/>
              <a:t>Cultural Knowledge, Awareness, Sensitivity</a:t>
            </a:r>
            <a:endParaRPr b="1"/>
          </a:p>
        </p:txBody>
      </p:sp>
      <p:sp>
        <p:nvSpPr>
          <p:cNvPr id="109" name="Shape 1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WHAT’S THE 											DIFFERENCE?</a:t>
            </a:r>
            <a:endParaRPr sz="2400"/>
          </a:p>
        </p:txBody>
      </p:sp>
      <p:sp>
        <p:nvSpPr>
          <p:cNvPr id="110" name="Shape 1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111" name="Shape 111"/>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pic>
        <p:nvPicPr>
          <p:cNvPr id="112" name="Shape 11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61750" y="1273275"/>
            <a:ext cx="3090499" cy="1738425"/>
          </a:xfrm>
          <a:prstGeom prst="rect">
            <a:avLst/>
          </a:prstGeom>
          <a:noFill/>
          <a:ln>
            <a:noFill/>
          </a:ln>
        </p:spPr>
      </p:pic>
      <p:pic>
        <p:nvPicPr>
          <p:cNvPr id="113" name="Shape 11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55250" y="2377224"/>
            <a:ext cx="2911640" cy="2135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t>Cultural Competence Is Important because… </a:t>
            </a:r>
            <a:endParaRPr b="1"/>
          </a:p>
        </p:txBody>
      </p:sp>
      <p:sp>
        <p:nvSpPr>
          <p:cNvPr id="119" name="Shape 1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a:t>Cultural competence acknowledges and validates who people are</a:t>
            </a:r>
            <a:br>
              <a:rPr lang="en" sz="2000"/>
            </a:br>
            <a:br>
              <a:rPr lang="en" sz="2000"/>
            </a:br>
            <a:r>
              <a:rPr lang="en" sz="2000"/>
              <a:t>Focuses on the organization's culture; no need to blame and assume guilt</a:t>
            </a:r>
            <a:endParaRPr sz="2000"/>
          </a:p>
          <a:p>
            <a:pPr marL="0" lvl="0" indent="0">
              <a:spcBef>
                <a:spcPts val="1600"/>
              </a:spcBef>
              <a:spcAft>
                <a:spcPts val="1600"/>
              </a:spcAft>
              <a:buNone/>
            </a:pPr>
            <a:r>
              <a:rPr lang="en" sz="2000"/>
              <a:t>Since becoming culturally competent focuses on the "how-to" of aligning policies and practices with goals, everyone is involved in the process. This "inside-out" model relieves the outsiders (or excluded groups) from the responsibility of doing all the adapting.</a:t>
            </a:r>
            <a:endParaRPr sz="2000"/>
          </a:p>
        </p:txBody>
      </p:sp>
      <p:sp>
        <p:nvSpPr>
          <p:cNvPr id="120" name="Shape 1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
        <p:nvSpPr>
          <p:cNvPr id="121" name="Shape 121"/>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a:t>Cultural Competence And Equity  </a:t>
            </a:r>
            <a:endParaRPr b="1"/>
          </a:p>
        </p:txBody>
      </p:sp>
      <p:sp>
        <p:nvSpPr>
          <p:cNvPr id="127" name="Shape 1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If we do not know who our students are , where they come from, what their experiences are…how can we genuinely create an effective culturally competent environment?</a:t>
            </a:r>
            <a:endParaRPr/>
          </a:p>
        </p:txBody>
      </p:sp>
      <p:sp>
        <p:nvSpPr>
          <p:cNvPr id="128" name="Shape 1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a:t>
            </a:fld>
            <a:endParaRPr/>
          </a:p>
        </p:txBody>
      </p:sp>
      <p:pic>
        <p:nvPicPr>
          <p:cNvPr id="129" name="Shape 1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93575" y="2132287"/>
            <a:ext cx="3182050" cy="2462107"/>
          </a:xfrm>
          <a:prstGeom prst="rect">
            <a:avLst/>
          </a:prstGeom>
          <a:noFill/>
          <a:ln>
            <a:noFill/>
          </a:ln>
        </p:spPr>
      </p:pic>
      <p:pic>
        <p:nvPicPr>
          <p:cNvPr id="130" name="Shape 1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110675" y="2130288"/>
            <a:ext cx="3182050" cy="2466100"/>
          </a:xfrm>
          <a:prstGeom prst="rect">
            <a:avLst/>
          </a:prstGeom>
          <a:noFill/>
          <a:ln>
            <a:noFill/>
          </a:ln>
        </p:spPr>
      </p:pic>
      <p:sp>
        <p:nvSpPr>
          <p:cNvPr id="131" name="Shape 131"/>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do the data say?</a:t>
            </a:r>
            <a:endParaRPr/>
          </a:p>
        </p:txBody>
      </p:sp>
      <p:sp>
        <p:nvSpPr>
          <p:cNvPr id="137" name="Shape 1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Diversity of CC student populations even more varied</a:t>
            </a:r>
            <a:endParaRPr/>
          </a:p>
          <a:p>
            <a:pPr marL="457200" lvl="0" indent="-342900" rtl="0">
              <a:spcBef>
                <a:spcPts val="0"/>
              </a:spcBef>
              <a:spcAft>
                <a:spcPts val="0"/>
              </a:spcAft>
              <a:buSzPts val="1800"/>
              <a:buChar char="●"/>
            </a:pPr>
            <a:r>
              <a:rPr lang="en"/>
              <a:t>Students from diverse backgrounds/minorities comprise 45% of the student population in community colleges nationwide </a:t>
            </a:r>
            <a:r>
              <a:rPr lang="en" baseline="30000"/>
              <a:t>3</a:t>
            </a:r>
            <a:endParaRPr baseline="30000"/>
          </a:p>
          <a:p>
            <a:pPr marL="457200" lvl="0" indent="-342900" rtl="0">
              <a:spcBef>
                <a:spcPts val="0"/>
              </a:spcBef>
              <a:spcAft>
                <a:spcPts val="0"/>
              </a:spcAft>
              <a:buSzPts val="1800"/>
              <a:buChar char="●"/>
            </a:pPr>
            <a:r>
              <a:rPr lang="en"/>
              <a:t>Community college mission (open access/affordability) supports a diverse student population</a:t>
            </a:r>
            <a:endParaRPr/>
          </a:p>
          <a:p>
            <a:pPr marL="457200" lvl="0" indent="-342900" rtl="0">
              <a:spcBef>
                <a:spcPts val="0"/>
              </a:spcBef>
              <a:spcAft>
                <a:spcPts val="0"/>
              </a:spcAft>
              <a:buSzPts val="1800"/>
              <a:buChar char="●"/>
            </a:pPr>
            <a:r>
              <a:rPr lang="en" u="sng">
                <a:solidFill>
                  <a:schemeClr val="hlink"/>
                </a:solidFill>
                <a:hlinkClick r:id="rId3" action="ppaction://hlinksldjump"/>
              </a:rPr>
              <a:t>Ethnic diversity in the US</a:t>
            </a:r>
            <a:endParaRPr/>
          </a:p>
          <a:p>
            <a:pPr marL="457200" lvl="0" indent="-342900" rtl="0">
              <a:spcBef>
                <a:spcPts val="0"/>
              </a:spcBef>
              <a:spcAft>
                <a:spcPts val="0"/>
              </a:spcAft>
              <a:buSzPts val="1800"/>
              <a:buChar char="●"/>
            </a:pPr>
            <a:r>
              <a:rPr lang="en" u="sng">
                <a:solidFill>
                  <a:schemeClr val="hlink"/>
                </a:solidFill>
                <a:hlinkClick r:id="rId4" action="ppaction://hlinksldjump"/>
              </a:rPr>
              <a:t>Ethnic diversity of California Community College students</a:t>
            </a:r>
            <a:endParaRPr/>
          </a:p>
          <a:p>
            <a:pPr marL="457200" lvl="0" indent="-342900" rtl="0">
              <a:spcBef>
                <a:spcPts val="0"/>
              </a:spcBef>
              <a:spcAft>
                <a:spcPts val="0"/>
              </a:spcAft>
              <a:buSzPts val="1800"/>
              <a:buChar char="●"/>
            </a:pPr>
            <a:r>
              <a:rPr lang="en" u="sng">
                <a:solidFill>
                  <a:schemeClr val="hlink"/>
                </a:solidFill>
                <a:hlinkClick r:id="rId5" action="ppaction://hlinksldjump"/>
              </a:rPr>
              <a:t>Ethnic diversity of California community college faculty</a:t>
            </a:r>
            <a:endParaRPr/>
          </a:p>
          <a:p>
            <a:pPr marL="0" lvl="0" indent="0" rtl="0">
              <a:spcBef>
                <a:spcPts val="1600"/>
              </a:spcBef>
              <a:spcAft>
                <a:spcPts val="1600"/>
              </a:spcAft>
              <a:buNone/>
            </a:pPr>
            <a:r>
              <a:rPr lang="en" sz="1200"/>
              <a:t>3 American Association of Community Colleges (2012). Students at community colleges. Retrieved from http://www.aacc.nche.edu/Pages/default.aspx.  </a:t>
            </a:r>
            <a:br>
              <a:rPr lang="en" sz="1200"/>
            </a:br>
            <a:endParaRPr sz="1200"/>
          </a:p>
        </p:txBody>
      </p:sp>
      <p:sp>
        <p:nvSpPr>
          <p:cNvPr id="138" name="Shape 1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139" name="Shape 139"/>
          <p:cNvSpPr txBox="1"/>
          <p:nvPr/>
        </p:nvSpPr>
        <p:spPr>
          <a:xfrm>
            <a:off x="0" y="4512425"/>
            <a:ext cx="9144000" cy="4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ASCCC Curriculum Institute</a:t>
            </a:r>
            <a:br>
              <a:rPr lang="en" sz="1000"/>
            </a:br>
            <a:r>
              <a:rPr lang="en" sz="1000"/>
              <a:t>July 11-14, 2018 </a:t>
            </a:r>
            <a:r>
              <a:rPr lang="en" sz="1000">
                <a:solidFill>
                  <a:srgbClr val="000000"/>
                </a:solidFill>
              </a:rPr>
              <a:t>Riverside Convention Center</a:t>
            </a:r>
            <a:endParaRPr sz="1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1598</Words>
  <Application>Microsoft Office PowerPoint</Application>
  <PresentationFormat>On-screen Show (16:9)</PresentationFormat>
  <Paragraphs>222</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Times New Roman</vt:lpstr>
      <vt:lpstr>Simple Light</vt:lpstr>
      <vt:lpstr>Cultural Competency Across the Curriculum</vt:lpstr>
      <vt:lpstr>Description</vt:lpstr>
      <vt:lpstr>PowerPoint Presentation</vt:lpstr>
      <vt:lpstr>What is Cultural Competency?</vt:lpstr>
      <vt:lpstr>What is a Culturally Competent Organization? </vt:lpstr>
      <vt:lpstr>Cultural Knowledge, Awareness, Sensitivity</vt:lpstr>
      <vt:lpstr>Cultural Competence Is Important because… </vt:lpstr>
      <vt:lpstr>Cultural Competence And Equity  </vt:lpstr>
      <vt:lpstr>What do the data say?</vt:lpstr>
      <vt:lpstr>Characteristics of a Culturally Competent Learning Environment</vt:lpstr>
      <vt:lpstr>Creating the Culturally Competent Environment: Prior Learning and Experiences</vt:lpstr>
      <vt:lpstr>Creating the Culturally Competent Environment: Prior Learning and Experiences</vt:lpstr>
      <vt:lpstr>Creating the Culturally Competent Environment: Prior Learning and Experiences</vt:lpstr>
      <vt:lpstr>Creating the Culturally Competent Environment: Strategies in the Classroom6</vt:lpstr>
      <vt:lpstr>Creating the Culturally Competent Environment: Strategies in the Classroom6</vt:lpstr>
      <vt:lpstr>Creating the Culturally Competent Environment: Challenges in the Classroom6</vt:lpstr>
      <vt:lpstr>Creating the Culturally Competent Environment: Challenges in the Classroom6</vt:lpstr>
      <vt:lpstr>Creating the Culturally Competent Environment: The Faculty</vt:lpstr>
      <vt:lpstr>Creating the Culturally Competent Environment: The Faculty</vt:lpstr>
      <vt:lpstr>Creating the Culturally Competent Environment: The Faculty</vt:lpstr>
      <vt:lpstr>Creating the Culturally Competent Environment: The Institution</vt:lpstr>
      <vt:lpstr>Cultural Competence and Global Engagement </vt:lpstr>
      <vt:lpstr>Cultural Competence and Global Engagement </vt:lpstr>
      <vt:lpstr>Best intentions, but are we listening?</vt:lpstr>
      <vt:lpstr>What can you do? Faculty</vt:lpstr>
      <vt:lpstr>What can you do? Institution</vt:lpstr>
      <vt:lpstr>Questions?</vt:lpstr>
      <vt:lpstr>What do the data say? </vt:lpstr>
      <vt:lpstr>California’s Community Colleges Students4</vt:lpstr>
      <vt:lpstr>What about faculty?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Competency Across the Curriculum</dc:title>
  <cp:lastModifiedBy>ASCCC</cp:lastModifiedBy>
  <cp:revision>1</cp:revision>
  <dcterms:modified xsi:type="dcterms:W3CDTF">2018-07-15T12:56:32Z</dcterms:modified>
</cp:coreProperties>
</file>