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E01054ED-3DC4-484A-97DA-AA468431B0A7}">
  <a:tblStyle styleId="{E01054ED-3DC4-484A-97DA-AA468431B0A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Randy</a:t>
            </a:r>
            <a:endParaRPr/>
          </a:p>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Randy</a:t>
            </a:r>
            <a:endParaRPr/>
          </a:p>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Randy</a:t>
            </a:r>
            <a:endParaRPr/>
          </a:p>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Randy</a:t>
            </a:r>
            <a:endParaRPr/>
          </a:p>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Randy</a:t>
            </a:r>
            <a:endParaRPr/>
          </a:p>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Randy</a:t>
            </a:r>
            <a:endParaRPr/>
          </a:p>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adult transcripts still have validity 10 years out for placement.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There is some discussion as to what noncredit courses can be construed as beginning the clock. Noncredit can still offer basic math and basic English for students wanting to improve in these areas. What the Chancellors doesn’t want to happen is credit students going to noncredit to do remedial work. Noncredit ESL and credit ESL boundaries still under determination.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AB705 has already said that noncredit could be used as a corequisite. The issue is that noncredit courses can not be required. For example, we are piloting a noncredit coreq where students can </a:t>
            </a:r>
            <a:endParaRPr b="1"/>
          </a:p>
          <a:p>
            <a:pPr indent="0" lvl="0" marL="0" rtl="0">
              <a:spcBef>
                <a:spcPts val="0"/>
              </a:spcBef>
              <a:spcAft>
                <a:spcPts val="0"/>
              </a:spcAft>
              <a:buNone/>
            </a:pPr>
            <a:r>
              <a:rPr b="1" lang="en"/>
              <a:t>choose </a:t>
            </a:r>
            <a:r>
              <a:rPr lang="en"/>
              <a:t>to either take one level below transfer course (if that is where they were placed) OR start with the transfer level course with a noncredit co-req. Advantages of noncredit: no use of financial aid. Downside may affect units needed for financial aid. As far as the comment of parent course being at the transfer level, what is the difference if a student has SI in the course, or embedded tutoring, or visits the learning center.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2" name="Shape 2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Shape 2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8" name="Shape 2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Shape 2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6" name="Shape 2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Shape 3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0" name="Shape 3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0" name="Shape 10"/>
        <p:cNvGrpSpPr/>
        <p:nvPr/>
      </p:nvGrpSpPr>
      <p:grpSpPr>
        <a:xfrm>
          <a:off x="0" y="0"/>
          <a:ext cx="0" cy="0"/>
          <a:chOff x="0" y="0"/>
          <a:chExt cx="0" cy="0"/>
        </a:xfrm>
      </p:grpSpPr>
      <p:sp>
        <p:nvSpPr>
          <p:cNvPr id="11" name="Shape 11"/>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Shape 1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14" name="Shape 14"/>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4" name="Shape 54"/>
        <p:cNvGrpSpPr/>
        <p:nvPr/>
      </p:nvGrpSpPr>
      <p:grpSpPr>
        <a:xfrm>
          <a:off x="0" y="0"/>
          <a:ext cx="0" cy="0"/>
          <a:chOff x="0" y="0"/>
          <a:chExt cx="0" cy="0"/>
        </a:xfrm>
      </p:grpSpPr>
      <p:sp>
        <p:nvSpPr>
          <p:cNvPr id="55" name="Shape 5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6" name="Shape 5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58" name="Shape 5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Shape 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61" name="Shape 61"/>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Shape 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18" name="Shape 1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Shape 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23" name="Shape 2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29" name="Shape 2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33" name="Shape 3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sp>
        <p:nvSpPr>
          <p:cNvPr id="35" name="Shape 35"/>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Shape 36"/>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38" name="Shape 3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42" name="Shape 42"/>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3" name="Shape 43"/>
        <p:cNvGrpSpPr/>
        <p:nvPr/>
      </p:nvGrpSpPr>
      <p:grpSpPr>
        <a:xfrm>
          <a:off x="0" y="0"/>
          <a:ext cx="0" cy="0"/>
          <a:chOff x="0" y="0"/>
          <a:chExt cx="0" cy="0"/>
        </a:xfrm>
      </p:grpSpPr>
      <p:sp>
        <p:nvSpPr>
          <p:cNvPr id="44" name="Shape 4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Shape 45"/>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Shape 46"/>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Shape 47"/>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49" name="Shape 4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Shape 51"/>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2" name="Shape 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53" name="Shape 5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
        <p:nvSpPr>
          <p:cNvPr id="9" name="Shape 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govt.westlaw.com/calregs/Document/ID11AFFC0D48511DEBC02831C6D6C108E?originationContext=Search+Result&amp;listSource=Search&amp;viewType=FullText&amp;navigationPath=Search%2fv3%2fsearch%2fresults%2fnavigation%2fi0ad7140a00000164771611709d4397d0%3fstartIndex%3d1%26Nav%3dREGULATION_PUBLICVIEW%26contextData%3d(sc.Default)&amp;rank=1&amp;list=REGULATION_PUBLICVIEW&amp;transitionType=SearchItem&amp;contextData=(sc.Search)&amp;t_T1=5&amp;t_T2=58168&amp;t_S1=CA+ADC+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govt.westlaw.com/calregs/Document/ID17331E0D48511DEBC02831C6D6C108E?originationContext=Search+Result&amp;listSource=Search&amp;viewType=FullText&amp;navigationPath=Search%2fv3%2fsearch%2fresults%2fnavigation%2fi0ad7140a00000164771686199d4397d4%3fstartIndex%3d1%26Nav%3dREGULATION_PUBLICVIEW%26contextData%3d(sc.Default)&amp;rank=1&amp;list=REGULATION_PUBLICVIEW&amp;transitionType=SearchItem&amp;contextData=(sc.Search)&amp;t_T1=5&amp;t_T2=58170&amp;t_S1=CA+ADC+s" TargetMode="External"/><Relationship Id="rId4" Type="http://schemas.openxmlformats.org/officeDocument/2006/relationships/hyperlink" Target="https://govt.westlaw.com/calregs/Document/I7FFC8240D48411DEBC02831C6D6C108E?viewType=FullText&amp;originationContext=documenttoc&amp;transitionType=CategoryPageItem&amp;contextData=(sc.Defaul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govt.westlaw.com/calregs/Document/ID17331E0D48511DEBC02831C6D6C108E?originationContext=Search+Result&amp;listSource=Search&amp;viewType=FullText&amp;navigationPath=Search%2fv3%2fsearch%2fresults%2fnavigation%2fi0ad7140a00000164771686199d4397d4%3fstartIndex%3d1%26Nav%3dREGULATION_PUBLICVIEW%26contextData%3d(sc.Default)&amp;rank=1&amp;list=REGULATION_PUBLICVIEW&amp;transitionType=SearchItem&amp;contextData=(sc.Search)&amp;t_T1=5&amp;t_T2=58170&amp;t_S1=CA+ADC+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govt.westlaw.com/calregs/Document/ID17331E0D48511DEBC02831C6D6C108E?originationContext=Search+Result&amp;listSource=Search&amp;viewType=FullText&amp;navigationPath=Search%2fv3%2fsearch%2fresults%2fnavigation%2fi0ad7140a00000164771686199d4397d4%3fstartIndex%3d1%26Nav%3dREGULATION_PUBLICVIEW%26contextData%3d(sc.Default)&amp;rank=1&amp;list=REGULATION_PUBLICVIEW&amp;transitionType=SearchItem&amp;contextData=(sc.Search)&amp;t_T1=5&amp;t_T2=58170&amp;t_S1=CA+ADC+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govt.westlaw.com/calregs/Document/ID2435320D48511DEBC02831C6D6C108E?originationContext=Search+Result&amp;listSource=Search&amp;viewType=FullText&amp;navigationPath=Search%2fv3%2fsearch%2fresults%2fnavigation%2fi0ad7140a0000016476b46b3d9d4392b7%3fstartIndex%3d1%26Nav%3dREGULATION_PUBLICVIEW%26contextData%3d(sc.Default)&amp;rank=1&amp;list=REGULATION_PUBLICVIEW&amp;transitionType=SearchItem&amp;contextData=(sc.Search)&amp;t_T1=5&amp;t_T2=58172&amp;t_S1=CA+ADC+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govt.westlaw.com/calregs/Document/ID025A340D48511DEBC02831C6D6C108E?originationContext=Search+Result&amp;listSource=Search&amp;viewType=FullText&amp;navigationPath=Search%2fv3%2fsearch%2fresults%2fnavigation%2fi0ad7140a0000016476bf248f9d439384%3fstartIndex%3d1%26Nav%3dREGULATION_PUBLICVIEW%26contextData%3d(sc.Default)&amp;rank=1&amp;list=REGULATION_PUBLICVIEW&amp;transitionType=SearchItem&amp;contextData=(sc.Search)&amp;t_T1=5&amp;t_T2=58164&amp;t_S1=CA+ADC+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leginfo.legislature.ca.gov/faces/billTextClient.xhtml?bill_id=201720180SB100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leginfo.legislature.ca.gov/faces/billTextClient.xhtml?bill_id=201720180AB1935"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govt.westlaw.com/calregs/Document/I950943607CD711E0A9F6EE2CF480C8FD?viewType=FullText&amp;originationContext=documenttoc&amp;transitionType=CategoryPageItem&amp;contextData=(sc.Defaul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www.mvc.edu/learningcente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4.jpg"/><Relationship Id="rId4" Type="http://schemas.openxmlformats.org/officeDocument/2006/relationships/hyperlink" Target="http://www.nettutor.com/" TargetMode="External"/><Relationship Id="rId9" Type="http://schemas.openxmlformats.org/officeDocument/2006/relationships/hyperlink" Target="http://www.nettutor.com/" TargetMode="External"/><Relationship Id="rId5" Type="http://schemas.openxmlformats.org/officeDocument/2006/relationships/hyperlink" Target="http://www.opencampus.com/" TargetMode="External"/><Relationship Id="rId6" Type="http://schemas.openxmlformats.org/officeDocument/2006/relationships/hyperlink" Target="http://www.opencampus.com/" TargetMode="External"/><Relationship Id="rId7" Type="http://schemas.openxmlformats.org/officeDocument/2006/relationships/hyperlink" Target="http://www.opencampus.com/" TargetMode="External"/><Relationship Id="rId8" Type="http://schemas.openxmlformats.org/officeDocument/2006/relationships/hyperlink" Target="http://www.nettutor.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asccc.org/resolutions/supplemental-instruction-and-student-success-task-force-recommendation-51" TargetMode="External"/><Relationship Id="rId4" Type="http://schemas.openxmlformats.org/officeDocument/2006/relationships/hyperlink" Target="https://asccc.org/resolutions/supplemental-instruction-survey-and-glossary" TargetMode="External"/><Relationship Id="rId5" Type="http://schemas.openxmlformats.org/officeDocument/2006/relationships/hyperlink" Target="https://asccc.org/content/supplemental-instruction-revisited" TargetMode="External"/><Relationship Id="rId6" Type="http://schemas.openxmlformats.org/officeDocument/2006/relationships/hyperlink" Target="mailto:info@asccc.org" TargetMode="External"/><Relationship Id="rId7" Type="http://schemas.openxmlformats.org/officeDocument/2006/relationships/hyperlink" Target="http://www.asccc.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ctrTitle"/>
          </p:nvPr>
        </p:nvSpPr>
        <p:spPr>
          <a:xfrm>
            <a:off x="311700" y="1483225"/>
            <a:ext cx="8520600" cy="1314000"/>
          </a:xfrm>
          <a:prstGeom prst="rect">
            <a:avLst/>
          </a:prstGeom>
        </p:spPr>
        <p:txBody>
          <a:bodyPr anchorCtr="0" anchor="b" bIns="91425" lIns="91425" spcFirstLastPara="1" rIns="91425" wrap="square" tIns="91425">
            <a:noAutofit/>
          </a:bodyPr>
          <a:lstStyle/>
          <a:p>
            <a:pPr indent="0" lvl="0" marL="0" algn="l">
              <a:spcBef>
                <a:spcPts val="0"/>
              </a:spcBef>
              <a:spcAft>
                <a:spcPts val="0"/>
              </a:spcAft>
              <a:buNone/>
            </a:pPr>
            <a:r>
              <a:rPr lang="en" sz="4000">
                <a:latin typeface="Times New Roman"/>
                <a:ea typeface="Times New Roman"/>
                <a:cs typeface="Times New Roman"/>
                <a:sym typeface="Times New Roman"/>
              </a:rPr>
              <a:t>Supplemental Instruction, Learning Centers, and Tutoring Programs</a:t>
            </a:r>
            <a:endParaRPr sz="4000">
              <a:latin typeface="Times New Roman"/>
              <a:ea typeface="Times New Roman"/>
              <a:cs typeface="Times New Roman"/>
              <a:sym typeface="Times New Roman"/>
            </a:endParaRPr>
          </a:p>
        </p:txBody>
      </p:sp>
      <p:sp>
        <p:nvSpPr>
          <p:cNvPr id="67" name="Shape 67"/>
          <p:cNvSpPr txBox="1"/>
          <p:nvPr>
            <p:ph idx="1" type="subTitle"/>
          </p:nvPr>
        </p:nvSpPr>
        <p:spPr>
          <a:xfrm>
            <a:off x="311700" y="2880775"/>
            <a:ext cx="8520600" cy="78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Randy Beach, Southwestern College</a:t>
            </a:r>
            <a:br>
              <a:rPr lang="en" sz="2400">
                <a:latin typeface="Times New Roman"/>
                <a:ea typeface="Times New Roman"/>
                <a:cs typeface="Times New Roman"/>
                <a:sym typeface="Times New Roman"/>
              </a:rPr>
            </a:br>
            <a:r>
              <a:rPr lang="en" sz="2400">
                <a:latin typeface="Times New Roman"/>
                <a:ea typeface="Times New Roman"/>
                <a:cs typeface="Times New Roman"/>
                <a:sym typeface="Times New Roman"/>
              </a:rPr>
              <a:t>LaTonya Parker, ASCCC South Representative</a:t>
            </a:r>
            <a:endParaRPr sz="2400">
              <a:latin typeface="Times New Roman"/>
              <a:ea typeface="Times New Roman"/>
              <a:cs typeface="Times New Roman"/>
              <a:sym typeface="Times New Roman"/>
            </a:endParaRPr>
          </a:p>
        </p:txBody>
      </p:sp>
      <p:pic>
        <p:nvPicPr>
          <p:cNvPr id="68" name="Shape 68"/>
          <p:cNvPicPr preferRelativeResize="0"/>
          <p:nvPr/>
        </p:nvPicPr>
        <p:blipFill>
          <a:blip r:embed="rId3">
            <a:alphaModFix/>
          </a:blip>
          <a:stretch>
            <a:fillRect/>
          </a:stretch>
        </p:blipFill>
        <p:spPr>
          <a:xfrm>
            <a:off x="2986075" y="583800"/>
            <a:ext cx="3171825" cy="581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40" name="Shape 1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t/>
            </a:r>
            <a:endParaRPr sz="2800">
              <a:solidFill>
                <a:schemeClr val="dk1"/>
              </a:solidFill>
            </a:endParaRPr>
          </a:p>
          <a:p>
            <a:pPr indent="0" lvl="0" marL="0" marR="0" rtl="0" algn="ctr">
              <a:lnSpc>
                <a:spcPct val="100000"/>
              </a:lnSpc>
              <a:spcBef>
                <a:spcPts val="0"/>
              </a:spcBef>
              <a:spcAft>
                <a:spcPts val="0"/>
              </a:spcAft>
              <a:buNone/>
            </a:pPr>
            <a:r>
              <a:t/>
            </a:r>
            <a:endParaRPr sz="2800">
              <a:solidFill>
                <a:schemeClr val="dk1"/>
              </a:solidFill>
            </a:endParaRPr>
          </a:p>
          <a:p>
            <a:pPr indent="0" lvl="0" marL="0" marR="0" rtl="0" algn="ctr">
              <a:lnSpc>
                <a:spcPct val="100000"/>
              </a:lnSpc>
              <a:spcBef>
                <a:spcPts val="0"/>
              </a:spcBef>
              <a:spcAft>
                <a:spcPts val="0"/>
              </a:spcAft>
              <a:buNone/>
            </a:pPr>
            <a:r>
              <a:t/>
            </a:r>
            <a:endParaRPr sz="2800">
              <a:solidFill>
                <a:schemeClr val="dk1"/>
              </a:solidFill>
            </a:endParaRPr>
          </a:p>
          <a:p>
            <a:pPr indent="0" lvl="0" marL="0" marR="0" rtl="0" algn="ctr">
              <a:lnSpc>
                <a:spcPct val="100000"/>
              </a:lnSpc>
              <a:spcBef>
                <a:spcPts val="0"/>
              </a:spcBef>
              <a:spcAft>
                <a:spcPts val="0"/>
              </a:spcAft>
              <a:buNone/>
            </a:pPr>
            <a:r>
              <a:rPr lang="en" sz="2800">
                <a:solidFill>
                  <a:schemeClr val="dk1"/>
                </a:solidFill>
              </a:rPr>
              <a:t>Title 5</a:t>
            </a:r>
            <a:endParaRPr sz="2800">
              <a:solidFill>
                <a:schemeClr val="dk1"/>
              </a:solidFill>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Title 5 Regulations and Tutoring</a:t>
            </a:r>
            <a:endParaRPr/>
          </a:p>
        </p:txBody>
      </p:sp>
      <p:sp>
        <p:nvSpPr>
          <p:cNvPr id="147" name="Shape 14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u="sng">
                <a:solidFill>
                  <a:schemeClr val="hlink"/>
                </a:solidFill>
                <a:hlinkClick r:id="rId3"/>
              </a:rPr>
              <a:t>§ 58168. Tutoring</a:t>
            </a:r>
            <a:endParaRPr sz="2000"/>
          </a:p>
          <a:p>
            <a:pPr indent="0" lvl="0" marL="0">
              <a:spcBef>
                <a:spcPts val="1600"/>
              </a:spcBef>
              <a:spcAft>
                <a:spcPts val="0"/>
              </a:spcAft>
              <a:buNone/>
            </a:pPr>
            <a:r>
              <a:rPr lang="en" sz="2000"/>
              <a:t>A method of instruction in credit and noncredit that involves a student tutor who has </a:t>
            </a:r>
            <a:endParaRPr sz="2000"/>
          </a:p>
          <a:p>
            <a:pPr indent="-355600" lvl="0" marL="457200" rtl="0">
              <a:spcBef>
                <a:spcPts val="1600"/>
              </a:spcBef>
              <a:spcAft>
                <a:spcPts val="0"/>
              </a:spcAft>
              <a:buSzPts val="2000"/>
              <a:buChar char="●"/>
            </a:pPr>
            <a:r>
              <a:rPr lang="en" sz="2000"/>
              <a:t>been successful in a particular subject or discipline</a:t>
            </a:r>
            <a:endParaRPr sz="2000"/>
          </a:p>
          <a:p>
            <a:pPr indent="-355600" lvl="0" marL="457200" rtl="0">
              <a:spcBef>
                <a:spcPts val="0"/>
              </a:spcBef>
              <a:spcAft>
                <a:spcPts val="0"/>
              </a:spcAft>
              <a:buSzPts val="2000"/>
              <a:buChar char="●"/>
            </a:pPr>
            <a:r>
              <a:rPr lang="en" sz="2000"/>
              <a:t>who has demonstrated a particular skill</a:t>
            </a:r>
            <a:endParaRPr sz="2000"/>
          </a:p>
          <a:p>
            <a:pPr indent="-355600" lvl="0" marL="457200" rtl="0">
              <a:spcBef>
                <a:spcPts val="0"/>
              </a:spcBef>
              <a:spcAft>
                <a:spcPts val="0"/>
              </a:spcAft>
              <a:buSzPts val="2000"/>
              <a:buChar char="●"/>
            </a:pPr>
            <a:r>
              <a:rPr lang="en" sz="2000"/>
              <a:t>who has received specific training in tutoring methods</a:t>
            </a:r>
            <a:endParaRPr sz="2000"/>
          </a:p>
          <a:p>
            <a:pPr indent="-355600" lvl="0" marL="457200" rtl="0">
              <a:spcBef>
                <a:spcPts val="0"/>
              </a:spcBef>
              <a:spcAft>
                <a:spcPts val="0"/>
              </a:spcAft>
              <a:buSzPts val="2000"/>
              <a:buChar char="●"/>
            </a:pPr>
            <a:r>
              <a:rPr lang="en" sz="2000"/>
              <a:t>who assists one or more students in need of special supplemental instruction in the subject or skill. </a:t>
            </a:r>
            <a:endParaRPr sz="2000"/>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49" name="Shape 149"/>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Title 5 Regulations and Tutoring</a:t>
            </a:r>
            <a:endParaRPr/>
          </a:p>
        </p:txBody>
      </p:sp>
      <p:sp>
        <p:nvSpPr>
          <p:cNvPr id="155" name="Shape 1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u="sng">
                <a:solidFill>
                  <a:schemeClr val="hlink"/>
                </a:solidFill>
                <a:hlinkClick r:id="rId3"/>
              </a:rPr>
              <a:t>§ 58170. Apportionment for Tutoring</a:t>
            </a:r>
            <a:endParaRPr sz="2000"/>
          </a:p>
          <a:p>
            <a:pPr indent="0" lvl="0" marL="0" rtl="0">
              <a:spcBef>
                <a:spcPts val="1600"/>
              </a:spcBef>
              <a:spcAft>
                <a:spcPts val="0"/>
              </a:spcAft>
              <a:buNone/>
            </a:pPr>
            <a:r>
              <a:rPr lang="en" sz="2000"/>
              <a:t>Apportionment may be claimed for individual student tutoring only if all the following conditions are met</a:t>
            </a:r>
            <a:endParaRPr sz="2000"/>
          </a:p>
          <a:p>
            <a:pPr indent="-355600" lvl="0" marL="457200" rtl="0">
              <a:spcBef>
                <a:spcPts val="1600"/>
              </a:spcBef>
              <a:spcAft>
                <a:spcPts val="0"/>
              </a:spcAft>
              <a:buSzPts val="2000"/>
              <a:buChar char="●"/>
            </a:pPr>
            <a:r>
              <a:rPr lang="en" sz="2000"/>
              <a:t>individual student tutoring is conducted through a designated learning center</a:t>
            </a:r>
            <a:endParaRPr sz="2000"/>
          </a:p>
          <a:p>
            <a:pPr indent="-355600" lvl="0" marL="457200" rtl="0">
              <a:spcBef>
                <a:spcPts val="0"/>
              </a:spcBef>
              <a:spcAft>
                <a:spcPts val="0"/>
              </a:spcAft>
              <a:buSzPts val="2000"/>
              <a:buChar char="●"/>
            </a:pPr>
            <a:r>
              <a:rPr lang="en" sz="2000"/>
              <a:t>designated learning center is supervised by a learning skills coordinator or instructor, or tutoring coordinator who meets the minimum qualifications  (</a:t>
            </a:r>
            <a:r>
              <a:rPr lang="en" sz="2000" u="sng">
                <a:solidFill>
                  <a:schemeClr val="hlink"/>
                </a:solidFill>
                <a:hlinkClick r:id="rId4"/>
              </a:rPr>
              <a:t>§ 53415</a:t>
            </a:r>
            <a:r>
              <a:rPr lang="en" sz="2000"/>
              <a:t>)</a:t>
            </a:r>
            <a:endParaRPr sz="2000"/>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57" name="Shape 157"/>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Title 5 Regulations and Tutoring</a:t>
            </a:r>
            <a:endParaRPr/>
          </a:p>
        </p:txBody>
      </p:sp>
      <p:sp>
        <p:nvSpPr>
          <p:cNvPr id="163" name="Shape 1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u="sng">
                <a:solidFill>
                  <a:schemeClr val="hlink"/>
                </a:solidFill>
                <a:hlinkClick r:id="rId3"/>
              </a:rPr>
              <a:t>§ 58170. Apportionment for Tutoring</a:t>
            </a:r>
            <a:endParaRPr sz="2000"/>
          </a:p>
          <a:p>
            <a:pPr indent="-355600" lvl="0" marL="457200" rtl="0">
              <a:spcBef>
                <a:spcPts val="1600"/>
              </a:spcBef>
              <a:spcAft>
                <a:spcPts val="0"/>
              </a:spcAft>
              <a:buSzPts val="2000"/>
              <a:buChar char="●"/>
            </a:pPr>
            <a:r>
              <a:rPr lang="en" sz="2000"/>
              <a:t>T</a:t>
            </a:r>
            <a:r>
              <a:rPr lang="en" sz="2000"/>
              <a:t>utors successfully complete instruction in tutoring methods and the use of appropriate written and mediated instructional materials</a:t>
            </a:r>
            <a:endParaRPr sz="2000"/>
          </a:p>
          <a:p>
            <a:pPr indent="-355600" lvl="0" marL="457200" rtl="0">
              <a:spcBef>
                <a:spcPts val="0"/>
              </a:spcBef>
              <a:spcAft>
                <a:spcPts val="0"/>
              </a:spcAft>
              <a:buSzPts val="2000"/>
              <a:buChar char="●"/>
            </a:pPr>
            <a:r>
              <a:rPr lang="en" sz="2000"/>
              <a:t>All students are enrolled in a noncredit course carrying a TOP code 4930.09 titled “Supervised Tutoring</a:t>
            </a:r>
            <a:endParaRPr sz="2000"/>
          </a:p>
          <a:p>
            <a:pPr indent="-355600" lvl="0" marL="457200" rtl="0">
              <a:spcBef>
                <a:spcPts val="0"/>
              </a:spcBef>
              <a:spcAft>
                <a:spcPts val="0"/>
              </a:spcAft>
              <a:buSzPts val="2000"/>
              <a:buChar char="●"/>
            </a:pPr>
            <a:r>
              <a:rPr lang="en" sz="2000"/>
              <a:t>Aligns with noncredit “Elementary and secondary basic skills and other courses and classes such as remedial academic courses or classes in reading, mathematics, and language arts”</a:t>
            </a:r>
            <a:endParaRPr sz="2000"/>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65" name="Shape 165"/>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Title 5 Regulations and Tutoring</a:t>
            </a:r>
            <a:endParaRPr/>
          </a:p>
        </p:txBody>
      </p:sp>
      <p:sp>
        <p:nvSpPr>
          <p:cNvPr id="171" name="Shape 17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u="sng">
                <a:solidFill>
                  <a:schemeClr val="hlink"/>
                </a:solidFill>
                <a:hlinkClick r:id="rId3"/>
              </a:rPr>
              <a:t>§ 58170. Apportionment for Tutoring</a:t>
            </a:r>
            <a:endParaRPr sz="2000"/>
          </a:p>
          <a:p>
            <a:pPr indent="-355600" lvl="0" marL="457200" rtl="0">
              <a:spcBef>
                <a:spcPts val="1600"/>
              </a:spcBef>
              <a:spcAft>
                <a:spcPts val="0"/>
              </a:spcAft>
              <a:buSzPts val="2000"/>
              <a:buChar char="●"/>
            </a:pPr>
            <a:r>
              <a:rPr lang="en" sz="2000"/>
              <a:t>Students enroll after referral by a counselor or an instructor</a:t>
            </a:r>
            <a:endParaRPr sz="2000"/>
          </a:p>
          <a:p>
            <a:pPr indent="-355600" lvl="0" marL="457200" rtl="0">
              <a:spcBef>
                <a:spcPts val="0"/>
              </a:spcBef>
              <a:spcAft>
                <a:spcPts val="0"/>
              </a:spcAft>
              <a:buSzPts val="2000"/>
              <a:buChar char="●"/>
            </a:pPr>
            <a:r>
              <a:rPr lang="en" sz="2000"/>
              <a:t>An attendance accounting method is positive attendance</a:t>
            </a:r>
            <a:endParaRPr sz="2000"/>
          </a:p>
          <a:p>
            <a:pPr indent="-355600" lvl="0" marL="457200" rtl="0">
              <a:spcBef>
                <a:spcPts val="0"/>
              </a:spcBef>
              <a:spcAft>
                <a:spcPts val="0"/>
              </a:spcAft>
              <a:buSzPts val="2000"/>
              <a:buChar char="●"/>
            </a:pPr>
            <a:r>
              <a:rPr lang="en" sz="2000"/>
              <a:t>District does not claim state apportionment for tutoring services paid by state categorical funds</a:t>
            </a:r>
            <a:endParaRPr sz="2000"/>
          </a:p>
          <a:p>
            <a:pPr indent="-355600" lvl="0" marL="457200" rtl="0">
              <a:spcBef>
                <a:spcPts val="0"/>
              </a:spcBef>
              <a:spcAft>
                <a:spcPts val="0"/>
              </a:spcAft>
              <a:buSzPts val="2000"/>
              <a:buChar char="●"/>
            </a:pPr>
            <a:r>
              <a:rPr lang="en" sz="2000"/>
              <a:t>BOG considering change to allow for </a:t>
            </a:r>
            <a:r>
              <a:rPr lang="en" sz="2000"/>
              <a:t>student referral</a:t>
            </a:r>
            <a:r>
              <a:rPr lang="en" sz="2000"/>
              <a:t> </a:t>
            </a:r>
            <a:endParaRPr sz="2000"/>
          </a:p>
        </p:txBody>
      </p:sp>
      <p:sp>
        <p:nvSpPr>
          <p:cNvPr id="172" name="Shape 1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73" name="Shape 173"/>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Title 5 Regulations and Tutoring</a:t>
            </a:r>
            <a:endParaRPr/>
          </a:p>
        </p:txBody>
      </p:sp>
      <p:sp>
        <p:nvSpPr>
          <p:cNvPr id="179" name="Shape 1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u="sng">
                <a:solidFill>
                  <a:schemeClr val="hlink"/>
                </a:solidFill>
                <a:hlinkClick r:id="rId3"/>
              </a:rPr>
              <a:t>§ 58172. Learning Assistance</a:t>
            </a:r>
            <a:endParaRPr sz="2000"/>
          </a:p>
          <a:p>
            <a:pPr indent="0" lvl="0" marL="0" rtl="0">
              <a:spcBef>
                <a:spcPts val="1600"/>
              </a:spcBef>
              <a:spcAft>
                <a:spcPts val="0"/>
              </a:spcAft>
              <a:buNone/>
            </a:pPr>
            <a:r>
              <a:rPr lang="en" sz="2000"/>
              <a:t>Apportionment for supplemental learning assistance in credit and noncredit dependent on:</a:t>
            </a:r>
            <a:endParaRPr sz="2000"/>
          </a:p>
          <a:p>
            <a:pPr indent="-355600" lvl="0" marL="457200" rtl="0">
              <a:spcBef>
                <a:spcPts val="1600"/>
              </a:spcBef>
              <a:spcAft>
                <a:spcPts val="0"/>
              </a:spcAft>
              <a:buSzPts val="2000"/>
              <a:buChar char="●"/>
            </a:pPr>
            <a:r>
              <a:rPr lang="en" sz="2000"/>
              <a:t>It’s required for all students</a:t>
            </a:r>
            <a:endParaRPr sz="2000"/>
          </a:p>
          <a:p>
            <a:pPr indent="0" lvl="0" marL="457200" rtl="0">
              <a:spcBef>
                <a:spcPts val="1600"/>
              </a:spcBef>
              <a:spcAft>
                <a:spcPts val="0"/>
              </a:spcAft>
              <a:buNone/>
            </a:pPr>
            <a:r>
              <a:rPr b="1" lang="en" sz="2000"/>
              <a:t>or</a:t>
            </a:r>
            <a:endParaRPr b="1" sz="2000"/>
          </a:p>
          <a:p>
            <a:pPr indent="-355600" lvl="0" marL="457200" rtl="0">
              <a:spcBef>
                <a:spcPts val="1600"/>
              </a:spcBef>
              <a:spcAft>
                <a:spcPts val="0"/>
              </a:spcAft>
              <a:buSzPts val="2000"/>
              <a:buChar char="●"/>
            </a:pPr>
            <a:r>
              <a:rPr lang="en" sz="2000"/>
              <a:t>or it’s optional and is provided through an open entry/open exit course </a:t>
            </a:r>
            <a:endParaRPr sz="2000"/>
          </a:p>
          <a:p>
            <a:pPr indent="0" lvl="0" marL="0" rtl="0">
              <a:spcBef>
                <a:spcPts val="1600"/>
              </a:spcBef>
              <a:spcAft>
                <a:spcPts val="1600"/>
              </a:spcAft>
              <a:buNone/>
            </a:pPr>
            <a:r>
              <a:t/>
            </a:r>
            <a:endParaRPr/>
          </a:p>
        </p:txBody>
      </p:sp>
      <p:sp>
        <p:nvSpPr>
          <p:cNvPr id="180" name="Shape 1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81" name="Shape 181"/>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Title 5 Regulations and Tutoring</a:t>
            </a:r>
            <a:endParaRPr/>
          </a:p>
        </p:txBody>
      </p:sp>
      <p:sp>
        <p:nvSpPr>
          <p:cNvPr id="187" name="Shape 18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000" u="sng">
                <a:solidFill>
                  <a:schemeClr val="hlink"/>
                </a:solidFill>
                <a:hlinkClick r:id="rId3"/>
              </a:rPr>
              <a:t>§ 58164. Open Entry/Open Exit Courses</a:t>
            </a:r>
            <a:endParaRPr sz="2000"/>
          </a:p>
          <a:p>
            <a:pPr indent="-355600" lvl="0" marL="457200" rtl="0">
              <a:spcBef>
                <a:spcPts val="1600"/>
              </a:spcBef>
              <a:spcAft>
                <a:spcPts val="0"/>
              </a:spcAft>
              <a:buSzPts val="2000"/>
              <a:buChar char="●"/>
            </a:pPr>
            <a:r>
              <a:rPr lang="en" sz="2000"/>
              <a:t>refers to courses in which students enroll at various times, and complete at various times or at varying paces</a:t>
            </a:r>
            <a:endParaRPr sz="2000"/>
          </a:p>
          <a:p>
            <a:pPr indent="-355600" lvl="0" marL="457200" rtl="0">
              <a:spcBef>
                <a:spcPts val="0"/>
              </a:spcBef>
              <a:spcAft>
                <a:spcPts val="0"/>
              </a:spcAft>
              <a:buSzPts val="2000"/>
              <a:buChar char="●"/>
            </a:pPr>
            <a:r>
              <a:rPr lang="en" sz="2000"/>
              <a:t>one unit of credit shall be awarded for approximately 48 hours of recitation, study, or laboratory work</a:t>
            </a:r>
            <a:endParaRPr sz="2000"/>
          </a:p>
          <a:p>
            <a:pPr indent="-355600" lvl="0" marL="457200" rtl="0">
              <a:spcBef>
                <a:spcPts val="0"/>
              </a:spcBef>
              <a:spcAft>
                <a:spcPts val="0"/>
              </a:spcAft>
              <a:buSzPts val="2000"/>
              <a:buChar char="●"/>
            </a:pPr>
            <a:r>
              <a:rPr lang="en" sz="2000"/>
              <a:t>to </a:t>
            </a:r>
            <a:r>
              <a:rPr lang="en" sz="2000"/>
              <a:t>provide support for another course or courses, the COR for the OE/OE must identify the other course(s) it supports and the specific learning objectives and competencies</a:t>
            </a:r>
            <a:endParaRPr sz="2000"/>
          </a:p>
        </p:txBody>
      </p:sp>
      <p:sp>
        <p:nvSpPr>
          <p:cNvPr id="188" name="Shape 18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89" name="Shape 189"/>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Legislation</a:t>
            </a:r>
            <a:r>
              <a:rPr lang="en"/>
              <a:t> and Tutoring: </a:t>
            </a:r>
            <a:r>
              <a:rPr lang="en"/>
              <a:t>Proposed</a:t>
            </a:r>
            <a:r>
              <a:rPr lang="en"/>
              <a:t> Changes</a:t>
            </a:r>
            <a:endParaRPr/>
          </a:p>
        </p:txBody>
      </p:sp>
      <p:sp>
        <p:nvSpPr>
          <p:cNvPr id="195" name="Shape 19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000"/>
              <a:t>Two bills focused on tutoring </a:t>
            </a:r>
            <a:r>
              <a:rPr lang="en" sz="2000"/>
              <a:t>requirements</a:t>
            </a:r>
            <a:endParaRPr sz="2000"/>
          </a:p>
          <a:p>
            <a:pPr indent="0" lvl="0" marL="0" rtl="0">
              <a:spcBef>
                <a:spcPts val="1600"/>
              </a:spcBef>
              <a:spcAft>
                <a:spcPts val="0"/>
              </a:spcAft>
              <a:buNone/>
            </a:pPr>
            <a:r>
              <a:rPr lang="en" sz="2000" u="sng">
                <a:solidFill>
                  <a:schemeClr val="hlink"/>
                </a:solidFill>
                <a:hlinkClick r:id="rId3"/>
              </a:rPr>
              <a:t>SB 1009 (Wilk) </a:t>
            </a:r>
            <a:endParaRPr sz="2000"/>
          </a:p>
          <a:p>
            <a:pPr indent="-355600" lvl="0" marL="457200" rtl="0">
              <a:spcBef>
                <a:spcPts val="1600"/>
              </a:spcBef>
              <a:spcAft>
                <a:spcPts val="0"/>
              </a:spcAft>
              <a:buSzPts val="2000"/>
              <a:buChar char="●"/>
            </a:pPr>
            <a:r>
              <a:rPr lang="en" sz="2000"/>
              <a:t>P</a:t>
            </a:r>
            <a:r>
              <a:rPr lang="en" sz="2000"/>
              <a:t>rovides </a:t>
            </a:r>
            <a:r>
              <a:rPr lang="en" sz="2000"/>
              <a:t>apportionment</a:t>
            </a:r>
            <a:r>
              <a:rPr lang="en" sz="2000"/>
              <a:t> for supervised tutoring </a:t>
            </a:r>
            <a:endParaRPr sz="2000"/>
          </a:p>
          <a:p>
            <a:pPr indent="-355600" lvl="0" marL="457200" rtl="0">
              <a:spcBef>
                <a:spcPts val="0"/>
              </a:spcBef>
              <a:spcAft>
                <a:spcPts val="0"/>
              </a:spcAft>
              <a:buSzPts val="2000"/>
              <a:buChar char="●"/>
            </a:pPr>
            <a:r>
              <a:rPr lang="en" sz="2000"/>
              <a:t>basic skills, </a:t>
            </a:r>
            <a:r>
              <a:rPr b="1" lang="en" sz="2000"/>
              <a:t>degree applicable, or transfer level</a:t>
            </a:r>
            <a:endParaRPr sz="2000"/>
          </a:p>
          <a:p>
            <a:pPr indent="-355600" lvl="0" marL="457200" rtl="0">
              <a:spcBef>
                <a:spcPts val="0"/>
              </a:spcBef>
              <a:spcAft>
                <a:spcPts val="0"/>
              </a:spcAft>
              <a:buSzPts val="2000"/>
              <a:buChar char="●"/>
            </a:pPr>
            <a:r>
              <a:rPr b="1" lang="en" sz="2000"/>
              <a:t>removes </a:t>
            </a:r>
            <a:r>
              <a:rPr b="1" lang="en" sz="2000"/>
              <a:t>requirement</a:t>
            </a:r>
            <a:r>
              <a:rPr b="1" lang="en" sz="2000"/>
              <a:t> for a referral</a:t>
            </a:r>
            <a:endParaRPr b="1" sz="2000"/>
          </a:p>
          <a:p>
            <a:pPr indent="-355600" lvl="0" marL="457200" rtl="0">
              <a:spcBef>
                <a:spcPts val="0"/>
              </a:spcBef>
              <a:spcAft>
                <a:spcPts val="0"/>
              </a:spcAft>
              <a:buSzPts val="2000"/>
              <a:buChar char="●"/>
            </a:pPr>
            <a:r>
              <a:rPr lang="en" sz="2000"/>
              <a:t>removes ESL and workforce preparation classes for immigrants the list of courses eligible for noncredit apportionment for supervised tutoring</a:t>
            </a:r>
            <a:endParaRPr sz="2000"/>
          </a:p>
        </p:txBody>
      </p:sp>
      <p:sp>
        <p:nvSpPr>
          <p:cNvPr id="196" name="Shape 1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197" name="Shape 197"/>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Legislation and Tutoring: Proposed Changes</a:t>
            </a:r>
            <a:endParaRPr/>
          </a:p>
        </p:txBody>
      </p:sp>
      <p:sp>
        <p:nvSpPr>
          <p:cNvPr id="203" name="Shape 20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000"/>
              <a:t>Two bills focused on tutoring requirements</a:t>
            </a:r>
            <a:endParaRPr sz="2000"/>
          </a:p>
          <a:p>
            <a:pPr indent="0" lvl="0" marL="0">
              <a:spcBef>
                <a:spcPts val="1600"/>
              </a:spcBef>
              <a:spcAft>
                <a:spcPts val="0"/>
              </a:spcAft>
              <a:buNone/>
            </a:pPr>
            <a:r>
              <a:rPr lang="en" sz="2000" u="sng">
                <a:solidFill>
                  <a:schemeClr val="hlink"/>
                </a:solidFill>
                <a:hlinkClick r:id="rId3"/>
              </a:rPr>
              <a:t>AB 1935 (Irwin)</a:t>
            </a:r>
            <a:endParaRPr sz="2000"/>
          </a:p>
          <a:p>
            <a:pPr indent="-355600" lvl="0" marL="457200" rtl="0">
              <a:spcBef>
                <a:spcPts val="1600"/>
              </a:spcBef>
              <a:spcAft>
                <a:spcPts val="0"/>
              </a:spcAft>
              <a:buSzPts val="2000"/>
              <a:buChar char="●"/>
            </a:pPr>
            <a:r>
              <a:rPr lang="en" sz="2000"/>
              <a:t>authorizes noncredit apportionment for supervised tutoring to assist students in degree-applicable and transfer-level courses</a:t>
            </a:r>
            <a:endParaRPr sz="2000"/>
          </a:p>
          <a:p>
            <a:pPr indent="0" lvl="0" marL="0" rtl="0">
              <a:spcBef>
                <a:spcPts val="1600"/>
              </a:spcBef>
              <a:spcAft>
                <a:spcPts val="1600"/>
              </a:spcAft>
              <a:buNone/>
            </a:pPr>
            <a:r>
              <a:t/>
            </a:r>
            <a:endParaRPr sz="2000"/>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205" name="Shape 205"/>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about AB 705?</a:t>
            </a:r>
            <a:endParaRPr/>
          </a:p>
        </p:txBody>
      </p:sp>
      <p:sp>
        <p:nvSpPr>
          <p:cNvPr id="211" name="Shape 21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All about placement processes</a:t>
            </a:r>
            <a:endParaRPr sz="2000"/>
          </a:p>
          <a:p>
            <a:pPr indent="-355600" lvl="0" marL="457200" rtl="0">
              <a:spcBef>
                <a:spcPts val="0"/>
              </a:spcBef>
              <a:spcAft>
                <a:spcPts val="0"/>
              </a:spcAft>
              <a:buSzPts val="2000"/>
              <a:buChar char="●"/>
            </a:pPr>
            <a:r>
              <a:rPr lang="en" sz="2000"/>
              <a:t>AB 705 (signed October 13, 2017) requires colleges to use one or more of the following when placing students into courses in math and English:</a:t>
            </a:r>
            <a:endParaRPr sz="2000"/>
          </a:p>
          <a:p>
            <a:pPr indent="-355600" lvl="1" marL="914400" rtl="0">
              <a:spcBef>
                <a:spcPts val="0"/>
              </a:spcBef>
              <a:spcAft>
                <a:spcPts val="0"/>
              </a:spcAft>
              <a:buSzPts val="2000"/>
              <a:buChar char="○"/>
            </a:pPr>
            <a:r>
              <a:rPr lang="en" sz="2000"/>
              <a:t>High School Coursework</a:t>
            </a:r>
            <a:endParaRPr sz="2000"/>
          </a:p>
          <a:p>
            <a:pPr indent="-355600" lvl="1" marL="914400" rtl="0">
              <a:spcBef>
                <a:spcPts val="0"/>
              </a:spcBef>
              <a:spcAft>
                <a:spcPts val="0"/>
              </a:spcAft>
              <a:buSzPts val="2000"/>
              <a:buChar char="○"/>
            </a:pPr>
            <a:r>
              <a:rPr lang="en" sz="2000"/>
              <a:t>High School GPA</a:t>
            </a:r>
            <a:endParaRPr sz="2000"/>
          </a:p>
          <a:p>
            <a:pPr indent="-355600" lvl="1" marL="914400" rtl="0">
              <a:spcBef>
                <a:spcPts val="0"/>
              </a:spcBef>
              <a:spcAft>
                <a:spcPts val="0"/>
              </a:spcAft>
              <a:buSzPts val="2000"/>
              <a:buChar char="○"/>
            </a:pPr>
            <a:r>
              <a:rPr lang="en" sz="2000"/>
              <a:t>High School Grades </a:t>
            </a:r>
            <a:endParaRPr sz="2000"/>
          </a:p>
          <a:p>
            <a:pPr indent="-355600" lvl="0" marL="457200" rtl="0">
              <a:spcBef>
                <a:spcPts val="0"/>
              </a:spcBef>
              <a:spcAft>
                <a:spcPts val="0"/>
              </a:spcAft>
              <a:buSzPts val="2000"/>
              <a:buChar char="●"/>
            </a:pPr>
            <a:r>
              <a:rPr lang="en" sz="2000"/>
              <a:t>If colleges are not able to obtain official transcript data, they can use self reported data or guided placement</a:t>
            </a:r>
            <a:br>
              <a:rPr lang="en" sz="2000"/>
            </a:br>
            <a:endParaRPr sz="2000"/>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213" name="Shape 213"/>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Description</a:t>
            </a:r>
            <a:endParaRPr/>
          </a:p>
        </p:txBody>
      </p:sp>
      <p:sp>
        <p:nvSpPr>
          <p:cNvPr id="74" name="Shape 7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Tutoring and supplemental instruction services may generate state apportionment.  This session surveys the current regulations and proposed legislation that seeks to enhance apportionment for tutoring programs.  Learn about the types of credit and noncredit courses that may be eligible for enhanced funding, and about the ways that tutoring and supplemental instruction can be offered.  As guidance about AB 705 implementation continues to be released, learn how supplemental instruction and similar programs may be used to enhance student learning as curriculum changes.</a:t>
            </a:r>
            <a:endParaRPr/>
          </a:p>
        </p:txBody>
      </p:sp>
      <p:sp>
        <p:nvSpPr>
          <p:cNvPr id="75" name="Shape 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about AB 705?</a:t>
            </a:r>
            <a:endParaRPr/>
          </a:p>
        </p:txBody>
      </p:sp>
      <p:sp>
        <p:nvSpPr>
          <p:cNvPr id="219" name="Shape 2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A community college district or college shall maximize the probability that a student will enter and complete transfer-level coursework in English and mathematics within a one-year timeframe </a:t>
            </a:r>
            <a:endParaRPr sz="2000"/>
          </a:p>
          <a:p>
            <a:pPr indent="-355600" lvl="0" marL="457200" rtl="0">
              <a:spcBef>
                <a:spcPts val="0"/>
              </a:spcBef>
              <a:spcAft>
                <a:spcPts val="0"/>
              </a:spcAft>
              <a:buSzPts val="2000"/>
              <a:buChar char="●"/>
            </a:pPr>
            <a:r>
              <a:rPr lang="en" sz="2000"/>
              <a:t>One year will be defined as two semesters</a:t>
            </a:r>
            <a:endParaRPr sz="2000"/>
          </a:p>
          <a:p>
            <a:pPr indent="-355600" lvl="0" marL="457200" rtl="0">
              <a:spcBef>
                <a:spcPts val="0"/>
              </a:spcBef>
              <a:spcAft>
                <a:spcPts val="0"/>
              </a:spcAft>
              <a:buSzPts val="2000"/>
              <a:buChar char="●"/>
            </a:pPr>
            <a:r>
              <a:rPr lang="en" sz="2000"/>
              <a:t>Currently, these two semesters are not required to be consecutive because colleges cannot force students into a specific behavior.</a:t>
            </a:r>
            <a:endParaRPr sz="2000"/>
          </a:p>
          <a:p>
            <a:pPr indent="-355600" lvl="0" marL="457200" rtl="0">
              <a:spcBef>
                <a:spcPts val="0"/>
              </a:spcBef>
              <a:spcAft>
                <a:spcPts val="0"/>
              </a:spcAft>
              <a:buSzPts val="2000"/>
              <a:buChar char="●"/>
            </a:pPr>
            <a:r>
              <a:rPr lang="en" sz="2000"/>
              <a:t>The “clock” will begin when the student enrolls in a course that is part of the sequence leading to transfer level. </a:t>
            </a:r>
            <a:r>
              <a:rPr b="1" lang="en" sz="2000"/>
              <a:t>The initial course could be credit or noncredit.</a:t>
            </a:r>
            <a:br>
              <a:rPr lang="en" sz="2000"/>
            </a:br>
            <a:endParaRPr sz="2000"/>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about AB 705?</a:t>
            </a:r>
            <a:endParaRPr/>
          </a:p>
        </p:txBody>
      </p:sp>
      <p:sp>
        <p:nvSpPr>
          <p:cNvPr id="226" name="Shape 2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The likelihood of students succeeding at the transfer level can be increased by offering some type of support (tutoring, SI, corequisite course)</a:t>
            </a:r>
            <a:endParaRPr sz="2000"/>
          </a:p>
          <a:p>
            <a:pPr indent="-355600" lvl="0" marL="457200" rtl="0">
              <a:spcBef>
                <a:spcPts val="0"/>
              </a:spcBef>
              <a:spcAft>
                <a:spcPts val="0"/>
              </a:spcAft>
              <a:buSzPts val="2000"/>
              <a:buChar char="●"/>
            </a:pPr>
            <a:r>
              <a:rPr lang="en" sz="2000"/>
              <a:t>AB 705 specifically permits colleges to implement corequisite models</a:t>
            </a:r>
            <a:endParaRPr sz="2000"/>
          </a:p>
          <a:p>
            <a:pPr indent="-342900" lvl="1" marL="914400" rtl="0">
              <a:spcBef>
                <a:spcPts val="0"/>
              </a:spcBef>
              <a:spcAft>
                <a:spcPts val="0"/>
              </a:spcAft>
              <a:buSzPts val="1800"/>
              <a:buChar char="○"/>
            </a:pPr>
            <a:r>
              <a:rPr lang="en" sz="1800"/>
              <a:t>A community college district or college may require students to enroll in additional concurrent support, including additional language support for ESL students, during the same semester that they take a transfer-level English or mathematics course, but only if it is determined that the support will increase their likelihood of passing the transfer-level English or mathematics course. </a:t>
            </a:r>
            <a:br>
              <a:rPr lang="en" sz="1800"/>
            </a:br>
            <a:endParaRPr sz="1800"/>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about AB 705?</a:t>
            </a:r>
            <a:endParaRPr/>
          </a:p>
        </p:txBody>
      </p:sp>
      <p:sp>
        <p:nvSpPr>
          <p:cNvPr id="233" name="Shape 2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marR="0" rtl="0" algn="l">
              <a:lnSpc>
                <a:spcPct val="115000"/>
              </a:lnSpc>
              <a:spcBef>
                <a:spcPts val="0"/>
              </a:spcBef>
              <a:spcAft>
                <a:spcPts val="0"/>
              </a:spcAft>
              <a:buClr>
                <a:schemeClr val="dk2"/>
              </a:buClr>
              <a:buSzPts val="2000"/>
              <a:buFont typeface="Arial"/>
              <a:buChar char="●"/>
            </a:pPr>
            <a:r>
              <a:rPr lang="en" sz="2000"/>
              <a:t>How are these corequisite support courses validated? Does the language in </a:t>
            </a:r>
            <a:r>
              <a:rPr lang="en" sz="2000" u="sng">
                <a:solidFill>
                  <a:schemeClr val="hlink"/>
                </a:solidFill>
                <a:hlinkClick r:id="rId3"/>
              </a:rPr>
              <a:t>Title 5 §55003</a:t>
            </a:r>
            <a:r>
              <a:rPr lang="en" sz="2000"/>
              <a:t> need to be modified?</a:t>
            </a:r>
            <a:endParaRPr sz="2000"/>
          </a:p>
          <a:p>
            <a:pPr indent="-355600" lvl="0" marL="457200" marR="0" rtl="0" algn="l">
              <a:lnSpc>
                <a:spcPct val="115000"/>
              </a:lnSpc>
              <a:spcBef>
                <a:spcPts val="0"/>
              </a:spcBef>
              <a:spcAft>
                <a:spcPts val="0"/>
              </a:spcAft>
              <a:buClr>
                <a:schemeClr val="dk2"/>
              </a:buClr>
              <a:buSzPts val="2000"/>
              <a:buFont typeface="Arial"/>
              <a:buChar char="●"/>
            </a:pPr>
            <a:r>
              <a:rPr lang="en" sz="2000"/>
              <a:t>What data will need to be collected to ensure there is no disproportionate impact?</a:t>
            </a:r>
            <a:endParaRPr sz="2000"/>
          </a:p>
          <a:p>
            <a:pPr indent="-355600" lvl="0" marL="457200" marR="0" rtl="0" algn="l">
              <a:lnSpc>
                <a:spcPct val="115000"/>
              </a:lnSpc>
              <a:spcBef>
                <a:spcPts val="0"/>
              </a:spcBef>
              <a:spcAft>
                <a:spcPts val="0"/>
              </a:spcAft>
              <a:buClr>
                <a:schemeClr val="dk2"/>
              </a:buClr>
              <a:buSzPts val="2000"/>
              <a:buFont typeface="Arial"/>
              <a:buChar char="●"/>
            </a:pPr>
            <a:r>
              <a:rPr lang="en" sz="2000"/>
              <a:t>Will there be different levels of corequisite support for a single parent course? If yes, how can a placement model be developed to choose the “ideal” amount of support?</a:t>
            </a:r>
            <a:br>
              <a:rPr lang="en" sz="2000"/>
            </a:br>
            <a:endParaRPr sz="1800"/>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40" name="Shape 2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sz="2400"/>
          </a:p>
          <a:p>
            <a:pPr indent="0" lvl="0" marL="0" rtl="0" algn="ctr">
              <a:spcBef>
                <a:spcPts val="1600"/>
              </a:spcBef>
              <a:spcAft>
                <a:spcPts val="0"/>
              </a:spcAft>
              <a:buNone/>
            </a:pPr>
            <a:r>
              <a:rPr lang="en" sz="2800">
                <a:solidFill>
                  <a:schemeClr val="dk1"/>
                </a:solidFill>
              </a:rPr>
              <a:t>Supplemental Instruction and </a:t>
            </a:r>
            <a:r>
              <a:rPr lang="en" sz="2800">
                <a:solidFill>
                  <a:schemeClr val="dk1"/>
                </a:solidFill>
              </a:rPr>
              <a:t>Tutoring</a:t>
            </a:r>
            <a:r>
              <a:rPr lang="en" sz="2800">
                <a:solidFill>
                  <a:schemeClr val="dk1"/>
                </a:solidFill>
              </a:rPr>
              <a:t>: </a:t>
            </a:r>
            <a:endParaRPr sz="2800">
              <a:solidFill>
                <a:schemeClr val="dk1"/>
              </a:solidFill>
            </a:endParaRPr>
          </a:p>
          <a:p>
            <a:pPr indent="0" lvl="0" marL="0" algn="ctr">
              <a:spcBef>
                <a:spcPts val="1600"/>
              </a:spcBef>
              <a:spcAft>
                <a:spcPts val="1600"/>
              </a:spcAft>
              <a:buNone/>
            </a:pPr>
            <a:r>
              <a:rPr lang="en" sz="2800">
                <a:solidFill>
                  <a:schemeClr val="dk1"/>
                </a:solidFill>
              </a:rPr>
              <a:t>A Case to Consider</a:t>
            </a:r>
            <a:endParaRPr sz="2400"/>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2400"/>
              <a:t>Close to Home: What Does SI Look Like on Your Campus</a:t>
            </a:r>
            <a:endParaRPr sz="2400"/>
          </a:p>
        </p:txBody>
      </p:sp>
      <p:sp>
        <p:nvSpPr>
          <p:cNvPr id="247" name="Shape 247"/>
          <p:cNvSpPr txBox="1"/>
          <p:nvPr>
            <p:ph idx="1" type="body"/>
          </p:nvPr>
        </p:nvSpPr>
        <p:spPr>
          <a:xfrm>
            <a:off x="311700" y="1017725"/>
            <a:ext cx="8520600" cy="35511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Supplemental Instruction (SI) is a series of weekly review sessions for students taking historically difficult courses. SI is a peer-facilitated group discussion associated with collaborative learning. It is not tutoring. The SI Leader is a facilitator who has taken the subject and will disseminate course material to help students succeed.</a:t>
            </a:r>
            <a:br>
              <a:rPr lang="en"/>
            </a:br>
            <a:r>
              <a:rPr lang="en"/>
              <a:t>Research shows that students that attend SI sessions increase the probability of earning a better grade. These sessions are free of charge and provide the students with alternative avenues for learning; such as collaborative thinking, social skills, and address individual learning styles. SI review sessions are informal, so bring your notes, your textbooks, and your questions.</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249" name="Shape 249"/>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Shape 2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Benefits to Students</a:t>
            </a:r>
            <a:endParaRPr/>
          </a:p>
        </p:txBody>
      </p:sp>
      <p:sp>
        <p:nvSpPr>
          <p:cNvPr id="255" name="Shape 25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sz="2000"/>
              <a:t>Students who attend SI sessions discover appropriate application of study strategies, such as note taking, organization, etcetera.</a:t>
            </a:r>
            <a:endParaRPr sz="2000"/>
          </a:p>
          <a:p>
            <a:pPr indent="0" lvl="0" marL="0" marR="0" rtl="0" algn="l">
              <a:lnSpc>
                <a:spcPct val="115000"/>
              </a:lnSpc>
              <a:spcBef>
                <a:spcPts val="1600"/>
              </a:spcBef>
              <a:spcAft>
                <a:spcPts val="0"/>
              </a:spcAft>
              <a:buNone/>
            </a:pPr>
            <a:r>
              <a:rPr lang="en" sz="2000"/>
              <a:t>SI Resources provided by the</a:t>
            </a:r>
            <a:r>
              <a:rPr lang="en" sz="2000">
                <a:uFill>
                  <a:noFill/>
                </a:uFill>
                <a:hlinkClick r:id="rId3"/>
              </a:rPr>
              <a:t> Learning Center</a:t>
            </a:r>
            <a:r>
              <a:rPr lang="en" sz="2000"/>
              <a:t>:</a:t>
            </a:r>
            <a:endParaRPr sz="2000"/>
          </a:p>
          <a:p>
            <a:pPr indent="-342900" lvl="0" marL="457200" marR="0" rtl="0" algn="l">
              <a:lnSpc>
                <a:spcPct val="115000"/>
              </a:lnSpc>
              <a:spcBef>
                <a:spcPts val="1600"/>
              </a:spcBef>
              <a:spcAft>
                <a:spcPts val="0"/>
              </a:spcAft>
              <a:buSzPts val="1800"/>
              <a:buChar char="●"/>
            </a:pPr>
            <a:r>
              <a:rPr lang="en"/>
              <a:t>Laptops</a:t>
            </a:r>
            <a:endParaRPr/>
          </a:p>
          <a:p>
            <a:pPr indent="-342900" lvl="0" marL="457200" marR="0" rtl="0" algn="l">
              <a:lnSpc>
                <a:spcPct val="115000"/>
              </a:lnSpc>
              <a:spcBef>
                <a:spcPts val="0"/>
              </a:spcBef>
              <a:spcAft>
                <a:spcPts val="0"/>
              </a:spcAft>
              <a:buSzPts val="1800"/>
              <a:buChar char="●"/>
            </a:pPr>
            <a:r>
              <a:rPr lang="en"/>
              <a:t>SI session materials and resources</a:t>
            </a:r>
            <a:endParaRPr/>
          </a:p>
          <a:p>
            <a:pPr indent="-342900" lvl="0" marL="457200" marR="0" rtl="0" algn="l">
              <a:lnSpc>
                <a:spcPct val="115000"/>
              </a:lnSpc>
              <a:spcBef>
                <a:spcPts val="0"/>
              </a:spcBef>
              <a:spcAft>
                <a:spcPts val="0"/>
              </a:spcAft>
              <a:buSzPts val="1800"/>
              <a:buChar char="●"/>
            </a:pPr>
            <a:r>
              <a:rPr lang="en"/>
              <a:t>Course textbooks</a:t>
            </a:r>
            <a:endParaRPr/>
          </a:p>
          <a:p>
            <a:pPr indent="-342900" lvl="0" marL="457200" marR="0" rtl="0" algn="l">
              <a:lnSpc>
                <a:spcPct val="115000"/>
              </a:lnSpc>
              <a:spcBef>
                <a:spcPts val="0"/>
              </a:spcBef>
              <a:spcAft>
                <a:spcPts val="0"/>
              </a:spcAft>
              <a:buSzPts val="1800"/>
              <a:buChar char="●"/>
            </a:pPr>
            <a:r>
              <a:rPr lang="en"/>
              <a:t>SI planning resources</a:t>
            </a:r>
            <a:endParaRPr/>
          </a:p>
          <a:p>
            <a:pPr indent="-342900" lvl="0" marL="457200" marR="0" rtl="0" algn="l">
              <a:lnSpc>
                <a:spcPct val="115000"/>
              </a:lnSpc>
              <a:spcBef>
                <a:spcPts val="0"/>
              </a:spcBef>
              <a:spcAft>
                <a:spcPts val="0"/>
              </a:spcAft>
              <a:buSzPts val="1800"/>
              <a:buChar char="●"/>
            </a:pPr>
            <a:r>
              <a:rPr lang="en"/>
              <a:t>Classroom facilitated sessions provided by SI Leader</a:t>
            </a:r>
            <a:endParaRPr/>
          </a:p>
          <a:p>
            <a:pPr indent="-342900" lvl="0" marL="457200" marR="0" rtl="0" algn="l">
              <a:lnSpc>
                <a:spcPct val="115000"/>
              </a:lnSpc>
              <a:spcBef>
                <a:spcPts val="0"/>
              </a:spcBef>
              <a:spcAft>
                <a:spcPts val="0"/>
              </a:spcAft>
              <a:buSzPts val="1800"/>
              <a:buChar char="●"/>
            </a:pPr>
            <a:r>
              <a:rPr lang="en"/>
              <a:t>Better competence of classroom mater</a:t>
            </a:r>
            <a:endParaRPr>
              <a:solidFill>
                <a:schemeClr val="dk1"/>
              </a:solidFill>
            </a:endParaRPr>
          </a:p>
          <a:p>
            <a:pPr indent="0" lvl="0" marL="0">
              <a:spcBef>
                <a:spcPts val="1600"/>
              </a:spcBef>
              <a:spcAft>
                <a:spcPts val="1600"/>
              </a:spcAft>
              <a:buNone/>
            </a:pPr>
            <a:r>
              <a:t/>
            </a:r>
            <a:endParaRPr/>
          </a:p>
        </p:txBody>
      </p:sp>
      <p:sp>
        <p:nvSpPr>
          <p:cNvPr id="256" name="Shape 2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257" name="Shape 257"/>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Who Are the SI Leaders</a:t>
            </a:r>
            <a:endParaRPr/>
          </a:p>
        </p:txBody>
      </p:sp>
      <p:sp>
        <p:nvSpPr>
          <p:cNvPr id="263" name="Shape 2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sz="2000"/>
              <a:t>SI Leaders...</a:t>
            </a:r>
            <a:endParaRPr sz="2000"/>
          </a:p>
          <a:p>
            <a:pPr indent="-355600" lvl="0" marL="457200" marR="0" rtl="0" algn="l">
              <a:lnSpc>
                <a:spcPct val="115000"/>
              </a:lnSpc>
              <a:spcBef>
                <a:spcPts val="1600"/>
              </a:spcBef>
              <a:spcAft>
                <a:spcPts val="0"/>
              </a:spcAft>
              <a:buSzPts val="2000"/>
              <a:buChar char="●"/>
            </a:pPr>
            <a:r>
              <a:rPr lang="en" sz="2000"/>
              <a:t>Are students who have successfully completed </a:t>
            </a:r>
            <a:r>
              <a:rPr lang="en" sz="2000"/>
              <a:t>the course</a:t>
            </a:r>
            <a:r>
              <a:rPr lang="en" sz="2000"/>
              <a:t> (in most cases) with assigned instructor</a:t>
            </a:r>
            <a:endParaRPr sz="2000"/>
          </a:p>
          <a:p>
            <a:pPr indent="-355600" lvl="0" marL="457200" marR="0" rtl="0" algn="l">
              <a:lnSpc>
                <a:spcPct val="115000"/>
              </a:lnSpc>
              <a:spcBef>
                <a:spcPts val="0"/>
              </a:spcBef>
              <a:spcAft>
                <a:spcPts val="0"/>
              </a:spcAft>
              <a:buSzPts val="2000"/>
              <a:buChar char="●"/>
            </a:pPr>
            <a:r>
              <a:rPr lang="en" sz="2000"/>
              <a:t>Foster </a:t>
            </a:r>
            <a:r>
              <a:rPr lang="en" sz="2000"/>
              <a:t>critical</a:t>
            </a:r>
            <a:r>
              <a:rPr lang="en" sz="2000"/>
              <a:t> thinking and strengthen study skills in order to improve individual performance and achievement</a:t>
            </a:r>
            <a:endParaRPr sz="2000"/>
          </a:p>
          <a:p>
            <a:pPr indent="-355600" lvl="0" marL="457200" marR="0" rtl="0" algn="l">
              <a:lnSpc>
                <a:spcPct val="115000"/>
              </a:lnSpc>
              <a:spcBef>
                <a:spcPts val="0"/>
              </a:spcBef>
              <a:spcAft>
                <a:spcPts val="0"/>
              </a:spcAft>
              <a:buSzPts val="2000"/>
              <a:buChar char="●"/>
            </a:pPr>
            <a:r>
              <a:rPr lang="en" sz="2000"/>
              <a:t>Become better facilitators and mentors</a:t>
            </a:r>
            <a:endParaRPr sz="2000"/>
          </a:p>
          <a:p>
            <a:pPr indent="-355600" lvl="0" marL="457200" marR="0" rtl="0" algn="l">
              <a:lnSpc>
                <a:spcPct val="115000"/>
              </a:lnSpc>
              <a:spcBef>
                <a:spcPts val="0"/>
              </a:spcBef>
              <a:spcAft>
                <a:spcPts val="0"/>
              </a:spcAft>
              <a:buSzPts val="2000"/>
              <a:buChar char="●"/>
            </a:pPr>
            <a:r>
              <a:rPr lang="en" sz="2000"/>
              <a:t>Assist students in passing courses you have already taken</a:t>
            </a:r>
            <a:endParaRPr sz="2000"/>
          </a:p>
          <a:p>
            <a:pPr indent="-355600" lvl="0" marL="457200" marR="0" rtl="0" algn="l">
              <a:lnSpc>
                <a:spcPct val="115000"/>
              </a:lnSpc>
              <a:spcBef>
                <a:spcPts val="0"/>
              </a:spcBef>
              <a:spcAft>
                <a:spcPts val="0"/>
              </a:spcAft>
              <a:buSzPts val="2000"/>
              <a:buChar char="●"/>
            </a:pPr>
            <a:r>
              <a:rPr lang="en" sz="2000"/>
              <a:t>Must be requested by faculty and approved by SI Program staff</a:t>
            </a:r>
            <a:endParaRPr sz="1100">
              <a:solidFill>
                <a:schemeClr val="dk1"/>
              </a:solidFill>
            </a:endParaRPr>
          </a:p>
          <a:p>
            <a:pPr indent="0" lvl="0" marL="0">
              <a:spcBef>
                <a:spcPts val="1600"/>
              </a:spcBef>
              <a:spcAft>
                <a:spcPts val="1600"/>
              </a:spcAft>
              <a:buNone/>
            </a:pPr>
            <a:r>
              <a:t/>
            </a:r>
            <a:endParaRPr/>
          </a:p>
        </p:txBody>
      </p:sp>
      <p:sp>
        <p:nvSpPr>
          <p:cNvPr id="264" name="Shape 2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265" name="Shape 265"/>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Shape 2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On Campus Tutoring: Moreno Valley College </a:t>
            </a:r>
            <a:endParaRPr/>
          </a:p>
        </p:txBody>
      </p:sp>
      <p:sp>
        <p:nvSpPr>
          <p:cNvPr id="271" name="Shape 271"/>
          <p:cNvSpPr txBox="1"/>
          <p:nvPr>
            <p:ph idx="1" type="body"/>
          </p:nvPr>
        </p:nvSpPr>
        <p:spPr>
          <a:xfrm>
            <a:off x="311700" y="1017725"/>
            <a:ext cx="8520600" cy="35511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sz="2000"/>
              <a:t>Tutorial Services provides FREE on-site group and one-on-one tutoring in most academic subjects to all currently registered MVC students.</a:t>
            </a:r>
            <a:endParaRPr sz="2200">
              <a:solidFill>
                <a:schemeClr val="dk1"/>
              </a:solidFill>
            </a:endParaRPr>
          </a:p>
          <a:p>
            <a:pPr indent="-355600" lvl="0" marL="457200" marR="0" rtl="0" algn="l">
              <a:lnSpc>
                <a:spcPct val="115000"/>
              </a:lnSpc>
              <a:spcBef>
                <a:spcPts val="1600"/>
              </a:spcBef>
              <a:spcAft>
                <a:spcPts val="0"/>
              </a:spcAft>
              <a:buSzPts val="2000"/>
              <a:buChar char="●"/>
            </a:pPr>
            <a:r>
              <a:rPr lang="en" sz="2000"/>
              <a:t>Students are allowed two 50 minute sessions per enrolled subject per week</a:t>
            </a:r>
            <a:r>
              <a:rPr lang="en" sz="2000"/>
              <a:t>.</a:t>
            </a:r>
            <a:endParaRPr sz="2000"/>
          </a:p>
          <a:p>
            <a:pPr indent="-355600" lvl="0" marL="457200" marR="0" rtl="0" algn="l">
              <a:lnSpc>
                <a:spcPct val="115000"/>
              </a:lnSpc>
              <a:spcBef>
                <a:spcPts val="0"/>
              </a:spcBef>
              <a:spcAft>
                <a:spcPts val="0"/>
              </a:spcAft>
              <a:buSzPts val="2000"/>
              <a:buChar char="●"/>
            </a:pPr>
            <a:r>
              <a:rPr lang="en" sz="2000"/>
              <a:t>Appointments are available on a first come, first serve basis (on the hour) with a maximum of two hours per week, depending on availability of tutor or subject.</a:t>
            </a:r>
            <a:endParaRPr sz="2000"/>
          </a:p>
          <a:p>
            <a:pPr indent="-355600" lvl="0" marL="457200" marR="0" rtl="0" algn="l">
              <a:lnSpc>
                <a:spcPct val="115000"/>
              </a:lnSpc>
              <a:spcBef>
                <a:spcPts val="0"/>
              </a:spcBef>
              <a:spcAft>
                <a:spcPts val="0"/>
              </a:spcAft>
              <a:buSzPts val="2000"/>
              <a:buChar char="●"/>
            </a:pPr>
            <a:r>
              <a:rPr lang="en" sz="2000"/>
              <a:t>Scheduling for tutoring sessions begins one week in advance beginning Wednesday at 3:00 PM for the following week.</a:t>
            </a:r>
            <a:endParaRPr sz="1400"/>
          </a:p>
        </p:txBody>
      </p:sp>
      <p:sp>
        <p:nvSpPr>
          <p:cNvPr id="272" name="Shape 2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273" name="Shape 273"/>
          <p:cNvSpPr txBox="1"/>
          <p:nvPr/>
        </p:nvSpPr>
        <p:spPr>
          <a:xfrm>
            <a:off x="0" y="463847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ASCCC Curriculum Institute</a:t>
            </a:r>
            <a:br>
              <a:rPr lang="en" sz="800"/>
            </a:br>
            <a:r>
              <a:rPr lang="en" sz="800"/>
              <a:t>July 11-14, 2018 </a:t>
            </a:r>
            <a:r>
              <a:rPr lang="en" sz="800">
                <a:solidFill>
                  <a:srgbClr val="000000"/>
                </a:solidFill>
              </a:rPr>
              <a:t>Riverside Convention Center</a:t>
            </a:r>
            <a:endParaRPr sz="8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Shape 2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 Campus Tutoring: Moreno Valley College </a:t>
            </a:r>
            <a:endParaRPr/>
          </a:p>
        </p:txBody>
      </p:sp>
      <p:sp>
        <p:nvSpPr>
          <p:cNvPr id="279" name="Shape 279"/>
          <p:cNvSpPr txBox="1"/>
          <p:nvPr>
            <p:ph idx="1" type="body"/>
          </p:nvPr>
        </p:nvSpPr>
        <p:spPr>
          <a:xfrm>
            <a:off x="311700" y="1017725"/>
            <a:ext cx="8520600" cy="3551100"/>
          </a:xfrm>
          <a:prstGeom prst="rect">
            <a:avLst/>
          </a:prstGeom>
        </p:spPr>
        <p:txBody>
          <a:bodyPr anchorCtr="0" anchor="t" bIns="91425" lIns="91425" spcFirstLastPara="1" rIns="91425" wrap="square" tIns="91425">
            <a:noAutofit/>
          </a:bodyPr>
          <a:lstStyle/>
          <a:p>
            <a:pPr indent="-355600" lvl="0" marL="457200" marR="0" rtl="0" algn="l">
              <a:lnSpc>
                <a:spcPct val="115000"/>
              </a:lnSpc>
              <a:spcBef>
                <a:spcPts val="0"/>
              </a:spcBef>
              <a:spcAft>
                <a:spcPts val="0"/>
              </a:spcAft>
              <a:buSzPts val="2000"/>
              <a:buChar char="●"/>
            </a:pPr>
            <a:r>
              <a:rPr lang="en" sz="2000"/>
              <a:t>Appointments can be made at the Tutorial Learning Center (TLC) located on the second floor in the SAS building, room 206.</a:t>
            </a:r>
            <a:endParaRPr sz="2000"/>
          </a:p>
          <a:p>
            <a:pPr indent="-355600" lvl="0" marL="457200" marR="0" rtl="0" algn="l">
              <a:lnSpc>
                <a:spcPct val="115000"/>
              </a:lnSpc>
              <a:spcBef>
                <a:spcPts val="0"/>
              </a:spcBef>
              <a:spcAft>
                <a:spcPts val="0"/>
              </a:spcAft>
              <a:buSzPts val="2000"/>
              <a:buChar char="●"/>
            </a:pPr>
            <a:r>
              <a:rPr lang="en" sz="2000"/>
              <a:t>Students participating in the EOPS, ACES and Guardian Scholars program receive additional 50-minute sessions per week.</a:t>
            </a:r>
            <a:endParaRPr sz="2000"/>
          </a:p>
          <a:p>
            <a:pPr indent="-355600" lvl="0" marL="457200" marR="0" rtl="0" algn="l">
              <a:lnSpc>
                <a:spcPct val="115000"/>
              </a:lnSpc>
              <a:spcBef>
                <a:spcPts val="0"/>
              </a:spcBef>
              <a:spcAft>
                <a:spcPts val="0"/>
              </a:spcAft>
              <a:buSzPts val="2000"/>
              <a:buChar char="●"/>
            </a:pPr>
            <a:r>
              <a:rPr lang="en" sz="2000"/>
              <a:t>We do not provide tutoring for English and Reading courses. Please call 951-571-6128 or visit the Writing Reading Center site for more information.</a:t>
            </a:r>
            <a:endParaRPr/>
          </a:p>
        </p:txBody>
      </p:sp>
      <p:sp>
        <p:nvSpPr>
          <p:cNvPr id="280" name="Shape 2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281" name="Shape 281"/>
          <p:cNvSpPr txBox="1"/>
          <p:nvPr/>
        </p:nvSpPr>
        <p:spPr>
          <a:xfrm>
            <a:off x="0" y="463847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800"/>
              <a:t>ASCCC Curriculum Institute</a:t>
            </a:r>
            <a:br>
              <a:rPr lang="en" sz="800"/>
            </a:br>
            <a:r>
              <a:rPr lang="en" sz="800"/>
              <a:t>July 11-14, 2018 </a:t>
            </a:r>
            <a:r>
              <a:rPr lang="en" sz="800">
                <a:solidFill>
                  <a:srgbClr val="000000"/>
                </a:solidFill>
              </a:rPr>
              <a:t>Riverside Convention Center</a:t>
            </a:r>
            <a:endParaRPr sz="8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Online Tutoring Service</a:t>
            </a:r>
            <a:endParaRPr/>
          </a:p>
        </p:txBody>
      </p:sp>
      <p:sp>
        <p:nvSpPr>
          <p:cNvPr id="287" name="Shape 2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descr="NetTutor Online Tutoring Services" id="288" name="Shape 288"/>
          <p:cNvPicPr preferRelativeResize="0"/>
          <p:nvPr/>
        </p:nvPicPr>
        <p:blipFill>
          <a:blip r:embed="rId3">
            <a:alphaModFix/>
          </a:blip>
          <a:stretch>
            <a:fillRect/>
          </a:stretch>
        </p:blipFill>
        <p:spPr>
          <a:xfrm>
            <a:off x="498525" y="934125"/>
            <a:ext cx="3809999" cy="787400"/>
          </a:xfrm>
          <a:prstGeom prst="rect">
            <a:avLst/>
          </a:prstGeom>
          <a:noFill/>
          <a:ln>
            <a:noFill/>
          </a:ln>
        </p:spPr>
      </p:pic>
      <p:sp>
        <p:nvSpPr>
          <p:cNvPr id="289" name="Shape 289"/>
          <p:cNvSpPr txBox="1"/>
          <p:nvPr/>
        </p:nvSpPr>
        <p:spPr>
          <a:xfrm>
            <a:off x="498525" y="1865800"/>
            <a:ext cx="8141700" cy="34593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sz="1100"/>
              <a:t>NetTutor® is a comprehensive online tutoring service for all college courses. This service available to assist students  with homework and studying. The tutors are fully trained experts in the courses for which they tutor. NetTutor is available 24/7/365, ! </a:t>
            </a:r>
            <a:r>
              <a:rPr lang="en" sz="1100" u="sng">
                <a:solidFill>
                  <a:schemeClr val="hlink"/>
                </a:solidFill>
                <a:hlinkClick r:id="rId4"/>
              </a:rPr>
              <a:t>https://www.google.com/url?q=http%3A%2F%2Fwww.nettutor.com%2F</a:t>
            </a:r>
            <a:endParaRPr sz="1100"/>
          </a:p>
          <a:p>
            <a:pPr indent="0" lvl="0" marL="0" rtl="0">
              <a:spcBef>
                <a:spcPts val="0"/>
              </a:spcBef>
              <a:spcAft>
                <a:spcPts val="0"/>
              </a:spcAft>
              <a:buNone/>
            </a:pPr>
            <a:r>
              <a:rPr lang="en" sz="1100"/>
              <a:t> </a:t>
            </a:r>
            <a:endParaRPr sz="1100"/>
          </a:p>
          <a:p>
            <a:pPr indent="0" lvl="0" marL="0" rtl="0">
              <a:lnSpc>
                <a:spcPct val="115000"/>
              </a:lnSpc>
              <a:spcBef>
                <a:spcPts val="1800"/>
              </a:spcBef>
              <a:spcAft>
                <a:spcPts val="0"/>
              </a:spcAft>
              <a:buNone/>
            </a:pPr>
            <a:r>
              <a:rPr b="1" lang="en" sz="1700"/>
              <a:t>How Students Access NetTutor:</a:t>
            </a:r>
            <a:endParaRPr b="1" sz="1700"/>
          </a:p>
          <a:p>
            <a:pPr indent="-298450" lvl="0" marL="457200" rtl="0">
              <a:lnSpc>
                <a:spcPct val="115000"/>
              </a:lnSpc>
              <a:spcBef>
                <a:spcPts val="400"/>
              </a:spcBef>
              <a:spcAft>
                <a:spcPts val="0"/>
              </a:spcAft>
              <a:buSzPts val="1100"/>
              <a:buAutoNum type="arabicPeriod"/>
            </a:pPr>
            <a:r>
              <a:rPr lang="en" sz="1100"/>
              <a:t>Log into</a:t>
            </a:r>
            <a:r>
              <a:rPr lang="en" sz="1100">
                <a:uFill>
                  <a:noFill/>
                </a:uFill>
                <a:hlinkClick r:id="rId5"/>
              </a:rPr>
              <a:t> </a:t>
            </a:r>
            <a:r>
              <a:rPr lang="en" sz="1100" u="sng">
                <a:solidFill>
                  <a:schemeClr val="hlink"/>
                </a:solidFill>
                <a:hlinkClick r:id="rId6"/>
              </a:rPr>
              <a:t>Blackboard/Open Campus</a:t>
            </a:r>
            <a:endParaRPr sz="1100" u="sng">
              <a:solidFill>
                <a:schemeClr val="hlink"/>
              </a:solidFill>
              <a:hlinkClick r:id="rId7"/>
            </a:endParaRPr>
          </a:p>
          <a:p>
            <a:pPr indent="-298450" lvl="0" marL="457200" rtl="0">
              <a:lnSpc>
                <a:spcPct val="115000"/>
              </a:lnSpc>
              <a:spcBef>
                <a:spcPts val="0"/>
              </a:spcBef>
              <a:spcAft>
                <a:spcPts val="0"/>
              </a:spcAft>
              <a:buSzPts val="1100"/>
              <a:buAutoNum type="arabicPeriod"/>
            </a:pPr>
            <a:r>
              <a:rPr lang="en" sz="1100"/>
              <a:t>Click on your course.</a:t>
            </a:r>
            <a:endParaRPr sz="1100"/>
          </a:p>
          <a:p>
            <a:pPr indent="-298450" lvl="0" marL="457200" rtl="0">
              <a:lnSpc>
                <a:spcPct val="115000"/>
              </a:lnSpc>
              <a:spcBef>
                <a:spcPts val="0"/>
              </a:spcBef>
              <a:spcAft>
                <a:spcPts val="0"/>
              </a:spcAft>
              <a:buSzPts val="1100"/>
              <a:buAutoNum type="arabicPeriod"/>
            </a:pPr>
            <a:r>
              <a:rPr lang="en" sz="1100"/>
              <a:t>Look on the course homepage for the NetTutor link. If you do not have access to NetTutor, please request it from your instructor.</a:t>
            </a:r>
            <a:endParaRPr sz="1100"/>
          </a:p>
          <a:p>
            <a:pPr indent="-298450" lvl="0" marL="457200" rtl="0">
              <a:lnSpc>
                <a:spcPct val="115000"/>
              </a:lnSpc>
              <a:spcBef>
                <a:spcPts val="0"/>
              </a:spcBef>
              <a:spcAft>
                <a:spcPts val="0"/>
              </a:spcAft>
              <a:buSzPts val="1100"/>
              <a:buAutoNum type="arabicPeriod"/>
            </a:pPr>
            <a:r>
              <a:rPr lang="en" sz="1100"/>
              <a:t>Click the NetTutor link (you must allow pop-ups).</a:t>
            </a:r>
            <a:endParaRPr sz="1100"/>
          </a:p>
          <a:p>
            <a:pPr indent="-298450" lvl="0" marL="457200" rtl="0">
              <a:lnSpc>
                <a:spcPct val="115000"/>
              </a:lnSpc>
              <a:spcBef>
                <a:spcPts val="0"/>
              </a:spcBef>
              <a:spcAft>
                <a:spcPts val="0"/>
              </a:spcAft>
              <a:buSzPts val="1100"/>
              <a:buAutoNum type="arabicPeriod"/>
            </a:pPr>
            <a:r>
              <a:rPr lang="en" sz="1100"/>
              <a:t>Join a Live Tutorial, submit a question to the Q&amp;A Center, or submit a paper to the Paper Center and get help quickly and easily.</a:t>
            </a:r>
            <a:endParaRPr sz="1100"/>
          </a:p>
          <a:p>
            <a:pPr indent="0" lvl="0" marL="0" rtl="0">
              <a:lnSpc>
                <a:spcPct val="115000"/>
              </a:lnSpc>
              <a:spcBef>
                <a:spcPts val="0"/>
              </a:spcBef>
              <a:spcAft>
                <a:spcPts val="0"/>
              </a:spcAft>
              <a:buNone/>
            </a:pPr>
            <a:r>
              <a:rPr lang="en" sz="1100"/>
              <a:t> </a:t>
            </a:r>
            <a:endParaRPr sz="1100"/>
          </a:p>
          <a:p>
            <a:pPr indent="0" lvl="0" marL="0" rtl="0">
              <a:lnSpc>
                <a:spcPct val="115000"/>
              </a:lnSpc>
              <a:spcBef>
                <a:spcPts val="1800"/>
              </a:spcBef>
              <a:spcAft>
                <a:spcPts val="0"/>
              </a:spcAft>
              <a:buNone/>
            </a:pPr>
            <a:r>
              <a:rPr lang="en" sz="1100"/>
              <a:t>	</a:t>
            </a:r>
            <a:r>
              <a:rPr lang="en" sz="1100" u="sng">
                <a:solidFill>
                  <a:schemeClr val="hlink"/>
                </a:solidFill>
                <a:hlinkClick r:id="rId8"/>
              </a:rPr>
              <a:t> 	</a:t>
            </a:r>
            <a:endParaRPr sz="1100" u="sng">
              <a:solidFill>
                <a:schemeClr val="hlink"/>
              </a:solidFill>
              <a:hlinkClick r:id="rId9"/>
            </a:endParaRPr>
          </a:p>
          <a:p>
            <a:pPr indent="0" lvl="0" marL="457200" rtl="0">
              <a:lnSpc>
                <a:spcPct val="115000"/>
              </a:lnSpc>
              <a:spcBef>
                <a:spcPts val="400"/>
              </a:spcBef>
              <a:spcAft>
                <a:spcPts val="0"/>
              </a:spcAft>
              <a:buNone/>
            </a:pPr>
            <a:r>
              <a:t/>
            </a:r>
            <a:endParaRPr sz="1100"/>
          </a:p>
        </p:txBody>
      </p:sp>
      <p:sp>
        <p:nvSpPr>
          <p:cNvPr id="290" name="Shape 290"/>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idx="1" type="body"/>
          </p:nvPr>
        </p:nvSpPr>
        <p:spPr>
          <a:xfrm>
            <a:off x="2454825" y="1152475"/>
            <a:ext cx="63774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400"/>
          </a:p>
          <a:p>
            <a:pPr indent="0" lvl="0" marL="0" rtl="0" algn="ctr">
              <a:spcBef>
                <a:spcPts val="1600"/>
              </a:spcBef>
              <a:spcAft>
                <a:spcPts val="1600"/>
              </a:spcAft>
              <a:buNone/>
            </a:pPr>
            <a:r>
              <a:rPr lang="en" sz="2400"/>
              <a:t>What brings you to this breakout?</a:t>
            </a:r>
            <a:br>
              <a:rPr lang="en" sz="2400"/>
            </a:br>
            <a:br>
              <a:rPr lang="en" sz="2400"/>
            </a:br>
            <a:r>
              <a:rPr lang="en" sz="2400"/>
              <a:t>What do you hope to learn?</a:t>
            </a:r>
            <a:endParaRPr sz="2400"/>
          </a:p>
        </p:txBody>
      </p:sp>
      <p:sp>
        <p:nvSpPr>
          <p:cNvPr id="81" name="Shape 8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pic>
        <p:nvPicPr>
          <p:cNvPr id="82" name="Shape 82"/>
          <p:cNvPicPr preferRelativeResize="0"/>
          <p:nvPr/>
        </p:nvPicPr>
        <p:blipFill>
          <a:blip r:embed="rId3">
            <a:alphaModFix/>
          </a:blip>
          <a:stretch>
            <a:fillRect/>
          </a:stretch>
        </p:blipFill>
        <p:spPr>
          <a:xfrm>
            <a:off x="311688" y="554888"/>
            <a:ext cx="2143125" cy="2143125"/>
          </a:xfrm>
          <a:prstGeom prst="rect">
            <a:avLst/>
          </a:prstGeom>
          <a:noFill/>
          <a:ln>
            <a:noFill/>
          </a:ln>
        </p:spPr>
      </p:pic>
      <p:sp>
        <p:nvSpPr>
          <p:cNvPr id="83" name="Shape 83"/>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NetTutor Subjects</a:t>
            </a:r>
            <a:endParaRPr/>
          </a:p>
        </p:txBody>
      </p:sp>
      <p:sp>
        <p:nvSpPr>
          <p:cNvPr id="296" name="Shape 29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rPr lang="en">
                <a:solidFill>
                  <a:schemeClr val="dk1"/>
                </a:solidFill>
              </a:rPr>
              <a:t>Students Log on</a:t>
            </a:r>
            <a:r>
              <a:rPr lang="en">
                <a:solidFill>
                  <a:schemeClr val="dk1"/>
                </a:solidFill>
              </a:rPr>
              <a:t> NetTutor for assistance with the following subjects: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Accounting</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Arts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Algebra</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Astronomy</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Biology</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Calculus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Chemistry</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Criminal Justice</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Differential Equations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Economics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English Composition/Writing</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Finance</a:t>
            </a:r>
            <a:endParaRPr/>
          </a:p>
        </p:txBody>
      </p:sp>
      <p:sp>
        <p:nvSpPr>
          <p:cNvPr id="297" name="Shape 2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298" name="Shape 29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Clr>
                <a:schemeClr val="dk1"/>
              </a:buClr>
              <a:buSzPts val="1400"/>
              <a:buChar char="●"/>
            </a:pPr>
            <a:r>
              <a:rPr lang="en">
                <a:solidFill>
                  <a:schemeClr val="dk1"/>
                </a:solidFill>
              </a:rPr>
              <a:t>Foreign Language</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General Mathematics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Geometry</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History</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Information Technology</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Management</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Nursing/Allied Health</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Paralegal Studies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Physics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Social Sciences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Statistics</a:t>
            </a:r>
            <a:endParaRPr>
              <a:solidFill>
                <a:schemeClr val="dk1"/>
              </a:solidFill>
            </a:endParaRPr>
          </a:p>
          <a:p>
            <a:pPr indent="-317500" lvl="0" marL="457200" rtl="0">
              <a:spcBef>
                <a:spcPts val="0"/>
              </a:spcBef>
              <a:spcAft>
                <a:spcPts val="0"/>
              </a:spcAft>
              <a:buClr>
                <a:schemeClr val="dk1"/>
              </a:buClr>
              <a:buSzPts val="1400"/>
              <a:buChar char="●"/>
            </a:pPr>
            <a:r>
              <a:rPr lang="en">
                <a:solidFill>
                  <a:schemeClr val="dk1"/>
                </a:solidFill>
              </a:rPr>
              <a:t>Trigonometry</a:t>
            </a:r>
            <a:endParaRPr/>
          </a:p>
        </p:txBody>
      </p:sp>
      <p:sp>
        <p:nvSpPr>
          <p:cNvPr id="299" name="Shape 299"/>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Shape 30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ASCCC Support for Supplemental Instruction </a:t>
            </a:r>
            <a:endParaRPr/>
          </a:p>
        </p:txBody>
      </p:sp>
      <p:sp>
        <p:nvSpPr>
          <p:cNvPr id="305" name="Shape 30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chemeClr val="hlink"/>
                </a:solidFill>
                <a:hlinkClick r:id="rId3"/>
              </a:rPr>
              <a:t>Resolution FA11 13.19 Supplemental Instruction and Student Success Task Force Recommendation 5.1</a:t>
            </a:r>
            <a:endParaRPr/>
          </a:p>
          <a:p>
            <a:pPr indent="0" lvl="0" marL="0">
              <a:spcBef>
                <a:spcPts val="1600"/>
              </a:spcBef>
              <a:spcAft>
                <a:spcPts val="0"/>
              </a:spcAft>
              <a:buNone/>
            </a:pPr>
            <a:r>
              <a:rPr lang="en" u="sng">
                <a:solidFill>
                  <a:schemeClr val="hlink"/>
                </a:solidFill>
                <a:hlinkClick r:id="rId4"/>
              </a:rPr>
              <a:t>Resolution FA 11 13.20 Supplemental Instruction Survey and Glossary</a:t>
            </a:r>
            <a:endParaRPr/>
          </a:p>
          <a:p>
            <a:pPr indent="0" lvl="0" marL="0">
              <a:spcBef>
                <a:spcPts val="1600"/>
              </a:spcBef>
              <a:spcAft>
                <a:spcPts val="0"/>
              </a:spcAft>
              <a:buNone/>
            </a:pPr>
            <a:r>
              <a:rPr lang="en"/>
              <a:t>Resolutions </a:t>
            </a:r>
            <a:r>
              <a:rPr lang="en"/>
              <a:t>establish</a:t>
            </a:r>
            <a:r>
              <a:rPr lang="en"/>
              <a:t> ASCCC support for Supplemental Instruction</a:t>
            </a:r>
            <a:endParaRPr/>
          </a:p>
          <a:p>
            <a:pPr indent="0" lvl="0" marL="0">
              <a:spcBef>
                <a:spcPts val="1600"/>
              </a:spcBef>
              <a:spcAft>
                <a:spcPts val="0"/>
              </a:spcAft>
              <a:buNone/>
            </a:pPr>
            <a:r>
              <a:rPr lang="en" u="sng">
                <a:solidFill>
                  <a:schemeClr val="hlink"/>
                </a:solidFill>
                <a:hlinkClick r:id="rId5"/>
              </a:rPr>
              <a:t>“Supplemental Instruction Revisited”</a:t>
            </a:r>
            <a:r>
              <a:rPr lang="en"/>
              <a:t> </a:t>
            </a:r>
            <a:r>
              <a:rPr i="1" lang="en"/>
              <a:t>Rostrum</a:t>
            </a:r>
            <a:r>
              <a:rPr lang="en"/>
              <a:t>, April 2018</a:t>
            </a:r>
            <a:endParaRPr/>
          </a:p>
          <a:p>
            <a:pPr indent="0" lvl="0" marL="0">
              <a:spcBef>
                <a:spcPts val="1600"/>
              </a:spcBef>
              <a:spcAft>
                <a:spcPts val="0"/>
              </a:spcAft>
              <a:buNone/>
            </a:pPr>
            <a:r>
              <a:rPr lang="en" u="sng">
                <a:solidFill>
                  <a:schemeClr val="hlink"/>
                </a:solidFill>
                <a:hlinkClick r:id="rId6"/>
              </a:rPr>
              <a:t>info@asccc.org</a:t>
            </a:r>
            <a:endParaRPr/>
          </a:p>
          <a:p>
            <a:pPr indent="0" lvl="0" marL="0">
              <a:spcBef>
                <a:spcPts val="1600"/>
              </a:spcBef>
              <a:spcAft>
                <a:spcPts val="0"/>
              </a:spcAft>
              <a:buNone/>
            </a:pPr>
            <a:r>
              <a:rPr lang="en" u="sng">
                <a:solidFill>
                  <a:schemeClr val="hlink"/>
                </a:solidFill>
                <a:hlinkClick r:id="rId7"/>
              </a:rPr>
              <a:t>www.asccc.org</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rtl="0">
              <a:spcBef>
                <a:spcPts val="1600"/>
              </a:spcBef>
              <a:spcAft>
                <a:spcPts val="1600"/>
              </a:spcAft>
              <a:buNone/>
            </a:pPr>
            <a:r>
              <a:rPr lang="en"/>
              <a:t> </a:t>
            </a:r>
            <a:endParaRPr/>
          </a:p>
        </p:txBody>
      </p:sp>
      <p:sp>
        <p:nvSpPr>
          <p:cNvPr id="306" name="Shape 3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307" name="Shape 307"/>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Shape 31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313" name="Shape 3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sz="3600"/>
          </a:p>
          <a:p>
            <a:pPr indent="0" lvl="0" marL="0">
              <a:spcBef>
                <a:spcPts val="1600"/>
              </a:spcBef>
              <a:spcAft>
                <a:spcPts val="1600"/>
              </a:spcAft>
              <a:buNone/>
            </a:pPr>
            <a:r>
              <a:rPr lang="en" sz="3600"/>
              <a:t>Questions? </a:t>
            </a:r>
            <a:endParaRPr sz="3600"/>
          </a:p>
        </p:txBody>
      </p:sp>
      <p:sp>
        <p:nvSpPr>
          <p:cNvPr id="314" name="Shape 3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315" name="Shape 315"/>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9" name="Shape 8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t/>
            </a:r>
            <a:endParaRPr sz="2800">
              <a:solidFill>
                <a:schemeClr val="dk1"/>
              </a:solidFill>
            </a:endParaRPr>
          </a:p>
          <a:p>
            <a:pPr indent="0" lvl="0" marL="0" rtl="0">
              <a:lnSpc>
                <a:spcPct val="100000"/>
              </a:lnSpc>
              <a:spcBef>
                <a:spcPts val="0"/>
              </a:spcBef>
              <a:spcAft>
                <a:spcPts val="0"/>
              </a:spcAft>
              <a:buNone/>
            </a:pPr>
            <a:r>
              <a:t/>
            </a:r>
            <a:endParaRPr sz="2800">
              <a:solidFill>
                <a:schemeClr val="dk1"/>
              </a:solidFill>
            </a:endParaRPr>
          </a:p>
          <a:p>
            <a:pPr indent="0" lvl="0" marL="0" rtl="0">
              <a:lnSpc>
                <a:spcPct val="100000"/>
              </a:lnSpc>
              <a:spcBef>
                <a:spcPts val="0"/>
              </a:spcBef>
              <a:spcAft>
                <a:spcPts val="0"/>
              </a:spcAft>
              <a:buNone/>
            </a:pPr>
            <a:r>
              <a:t/>
            </a:r>
            <a:endParaRPr sz="2800">
              <a:solidFill>
                <a:schemeClr val="dk1"/>
              </a:solidFill>
            </a:endParaRPr>
          </a:p>
          <a:p>
            <a:pPr indent="0" lvl="0" marL="0" rtl="0" algn="ctr">
              <a:lnSpc>
                <a:spcPct val="100000"/>
              </a:lnSpc>
              <a:spcBef>
                <a:spcPts val="0"/>
              </a:spcBef>
              <a:spcAft>
                <a:spcPts val="0"/>
              </a:spcAft>
              <a:buNone/>
            </a:pPr>
            <a:r>
              <a:rPr lang="en" sz="2800">
                <a:solidFill>
                  <a:schemeClr val="dk1"/>
                </a:solidFill>
              </a:rPr>
              <a:t>Noncredit Basics</a:t>
            </a:r>
            <a:endParaRPr sz="2800">
              <a:solidFill>
                <a:schemeClr val="dk1"/>
              </a:solidFill>
            </a:endParaRPr>
          </a:p>
          <a:p>
            <a:pPr indent="0" lvl="0" marL="0">
              <a:spcBef>
                <a:spcPts val="0"/>
              </a:spcBef>
              <a:spcAft>
                <a:spcPts val="1600"/>
              </a:spcAft>
              <a:buNone/>
            </a:pPr>
            <a:r>
              <a:t/>
            </a:r>
            <a:endParaRPr sz="2800">
              <a:solidFill>
                <a:schemeClr val="dk1"/>
              </a:solidFill>
            </a:endParaRPr>
          </a:p>
        </p:txBody>
      </p:sp>
      <p:sp>
        <p:nvSpPr>
          <p:cNvPr id="90" name="Shape 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Noncredit Courses: Ten Categories</a:t>
            </a:r>
            <a:endParaRPr/>
          </a:p>
        </p:txBody>
      </p:sp>
      <p:sp>
        <p:nvSpPr>
          <p:cNvPr id="96" name="Shape 9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30200" lvl="0" marL="457200" rtl="0">
              <a:spcBef>
                <a:spcPts val="0"/>
              </a:spcBef>
              <a:spcAft>
                <a:spcPts val="0"/>
              </a:spcAft>
              <a:buSzPts val="1600"/>
              <a:buAutoNum type="arabicPeriod"/>
            </a:pPr>
            <a:r>
              <a:rPr lang="en" sz="1600"/>
              <a:t>English as a Second Language (ESL)*</a:t>
            </a:r>
            <a:endParaRPr sz="1600"/>
          </a:p>
          <a:p>
            <a:pPr indent="-330200" lvl="0" marL="457200" rtl="0">
              <a:spcBef>
                <a:spcPts val="0"/>
              </a:spcBef>
              <a:spcAft>
                <a:spcPts val="0"/>
              </a:spcAft>
              <a:buSzPts val="1600"/>
              <a:buAutoNum type="arabicPeriod"/>
            </a:pPr>
            <a:r>
              <a:rPr lang="en" sz="1600"/>
              <a:t>Immigrant Education</a:t>
            </a:r>
            <a:endParaRPr sz="1600"/>
          </a:p>
          <a:p>
            <a:pPr indent="-330200" lvl="0" marL="457200" rtl="0">
              <a:spcBef>
                <a:spcPts val="0"/>
              </a:spcBef>
              <a:spcAft>
                <a:spcPts val="0"/>
              </a:spcAft>
              <a:buSzPts val="1600"/>
              <a:buAutoNum type="arabicPeriod"/>
            </a:pPr>
            <a:r>
              <a:rPr b="1" lang="en" sz="1600"/>
              <a:t>Elementary and Secondary Basic Skills*</a:t>
            </a:r>
            <a:endParaRPr b="1" sz="1600"/>
          </a:p>
          <a:p>
            <a:pPr indent="-330200" lvl="0" marL="457200" rtl="0">
              <a:spcBef>
                <a:spcPts val="0"/>
              </a:spcBef>
              <a:spcAft>
                <a:spcPts val="0"/>
              </a:spcAft>
              <a:buSzPts val="1600"/>
              <a:buAutoNum type="arabicPeriod"/>
            </a:pPr>
            <a:r>
              <a:rPr lang="en" sz="1600"/>
              <a:t>Health and Safety</a:t>
            </a:r>
            <a:endParaRPr sz="1600"/>
          </a:p>
          <a:p>
            <a:pPr indent="-330200" lvl="0" marL="457200" rtl="0">
              <a:spcBef>
                <a:spcPts val="0"/>
              </a:spcBef>
              <a:spcAft>
                <a:spcPts val="0"/>
              </a:spcAft>
              <a:buSzPts val="1600"/>
              <a:buAutoNum type="arabicPeriod"/>
            </a:pPr>
            <a:r>
              <a:rPr lang="en" sz="1600"/>
              <a:t>Substantial Disabilities</a:t>
            </a:r>
            <a:endParaRPr sz="1600"/>
          </a:p>
          <a:p>
            <a:pPr indent="-330200" lvl="0" marL="457200" rtl="0">
              <a:spcBef>
                <a:spcPts val="0"/>
              </a:spcBef>
              <a:spcAft>
                <a:spcPts val="0"/>
              </a:spcAft>
              <a:buSzPts val="1600"/>
              <a:buAutoNum type="arabicPeriod"/>
            </a:pPr>
            <a:r>
              <a:rPr lang="en" sz="1600"/>
              <a:t>Parenting</a:t>
            </a:r>
            <a:endParaRPr sz="1600"/>
          </a:p>
          <a:p>
            <a:pPr indent="-330200" lvl="0" marL="457200" rtl="0">
              <a:spcBef>
                <a:spcPts val="0"/>
              </a:spcBef>
              <a:spcAft>
                <a:spcPts val="0"/>
              </a:spcAft>
              <a:buSzPts val="1600"/>
              <a:buAutoNum type="arabicPeriod"/>
            </a:pPr>
            <a:r>
              <a:rPr lang="en" sz="1600"/>
              <a:t>Home Economics</a:t>
            </a:r>
            <a:endParaRPr sz="1600"/>
          </a:p>
          <a:p>
            <a:pPr indent="-330200" lvl="0" marL="457200" rtl="0">
              <a:spcBef>
                <a:spcPts val="0"/>
              </a:spcBef>
              <a:spcAft>
                <a:spcPts val="0"/>
              </a:spcAft>
              <a:buSzPts val="1600"/>
              <a:buAutoNum type="arabicPeriod"/>
            </a:pPr>
            <a:r>
              <a:rPr lang="en" sz="1600"/>
              <a:t>Courses for Older Adults</a:t>
            </a:r>
            <a:endParaRPr sz="1600"/>
          </a:p>
          <a:p>
            <a:pPr indent="-330200" lvl="0" marL="457200" rtl="0">
              <a:spcBef>
                <a:spcPts val="0"/>
              </a:spcBef>
              <a:spcAft>
                <a:spcPts val="0"/>
              </a:spcAft>
              <a:buSzPts val="1600"/>
              <a:buAutoNum type="arabicPeriod"/>
            </a:pPr>
            <a:r>
              <a:rPr lang="en" sz="1600"/>
              <a:t>Short-term Vocational*</a:t>
            </a:r>
            <a:endParaRPr sz="1600"/>
          </a:p>
          <a:p>
            <a:pPr indent="-330200" lvl="0" marL="457200" rtl="0">
              <a:spcBef>
                <a:spcPts val="0"/>
              </a:spcBef>
              <a:spcAft>
                <a:spcPts val="0"/>
              </a:spcAft>
              <a:buSzPts val="1600"/>
              <a:buAutoNum type="arabicPeriod"/>
            </a:pPr>
            <a:r>
              <a:rPr lang="en" sz="1600"/>
              <a:t>Workforce Preparation*</a:t>
            </a:r>
            <a:endParaRPr sz="1600"/>
          </a:p>
        </p:txBody>
      </p:sp>
      <p:sp>
        <p:nvSpPr>
          <p:cNvPr id="97" name="Shape 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98" name="Shape 98"/>
          <p:cNvSpPr txBox="1"/>
          <p:nvPr/>
        </p:nvSpPr>
        <p:spPr>
          <a:xfrm>
            <a:off x="3688500" y="4179450"/>
            <a:ext cx="4783800" cy="32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*Areas (1), (3), (9), (10) are eligible for Enhanced Funding if associated with an approved noncredit program.</a:t>
            </a:r>
            <a:endParaRPr sz="1000"/>
          </a:p>
        </p:txBody>
      </p:sp>
      <p:pic>
        <p:nvPicPr>
          <p:cNvPr id="99" name="Shape 99"/>
          <p:cNvPicPr preferRelativeResize="0"/>
          <p:nvPr/>
        </p:nvPicPr>
        <p:blipFill>
          <a:blip r:embed="rId3">
            <a:alphaModFix/>
          </a:blip>
          <a:stretch>
            <a:fillRect/>
          </a:stretch>
        </p:blipFill>
        <p:spPr>
          <a:xfrm>
            <a:off x="4023125" y="898950"/>
            <a:ext cx="4410351" cy="3371601"/>
          </a:xfrm>
          <a:prstGeom prst="rect">
            <a:avLst/>
          </a:prstGeom>
          <a:noFill/>
          <a:ln>
            <a:noFill/>
          </a:ln>
        </p:spPr>
      </p:pic>
      <p:sp>
        <p:nvSpPr>
          <p:cNvPr id="100" name="Shape 100"/>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Tale of the Tape: Side by Side Comparison</a:t>
            </a:r>
            <a:endParaRPr/>
          </a:p>
        </p:txBody>
      </p:sp>
      <p:sp>
        <p:nvSpPr>
          <p:cNvPr id="106" name="Shape 106"/>
          <p:cNvSpPr txBox="1"/>
          <p:nvPr>
            <p:ph idx="1" type="body"/>
          </p:nvPr>
        </p:nvSpPr>
        <p:spPr>
          <a:xfrm>
            <a:off x="311700" y="1017725"/>
            <a:ext cx="3999900" cy="355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600"/>
              <a:t>Credit and CTE</a:t>
            </a:r>
            <a:endParaRPr b="1" sz="1600"/>
          </a:p>
          <a:p>
            <a:pPr indent="-330200" lvl="0" marL="457200" rtl="0">
              <a:spcBef>
                <a:spcPts val="1600"/>
              </a:spcBef>
              <a:spcAft>
                <a:spcPts val="0"/>
              </a:spcAft>
              <a:buSzPts val="1600"/>
              <a:buChar char="●"/>
            </a:pPr>
            <a:r>
              <a:rPr lang="en" sz="1600"/>
              <a:t>Generate apportionment; student fees apply</a:t>
            </a:r>
            <a:endParaRPr sz="1600"/>
          </a:p>
          <a:p>
            <a:pPr indent="-330200" lvl="0" marL="457200" rtl="0">
              <a:spcBef>
                <a:spcPts val="0"/>
              </a:spcBef>
              <a:spcAft>
                <a:spcPts val="0"/>
              </a:spcAft>
              <a:buSzPts val="1600"/>
              <a:buChar char="●"/>
            </a:pPr>
            <a:r>
              <a:rPr lang="en" sz="1600"/>
              <a:t>Fees</a:t>
            </a:r>
            <a:endParaRPr sz="1600"/>
          </a:p>
          <a:p>
            <a:pPr indent="-330200" lvl="0" marL="457200" rtl="0">
              <a:spcBef>
                <a:spcPts val="0"/>
              </a:spcBef>
              <a:spcAft>
                <a:spcPts val="0"/>
              </a:spcAft>
              <a:buSzPts val="1600"/>
              <a:buChar char="●"/>
            </a:pPr>
            <a:r>
              <a:rPr lang="en" sz="1600"/>
              <a:t>Unit granting</a:t>
            </a:r>
            <a:endParaRPr sz="1600"/>
          </a:p>
          <a:p>
            <a:pPr indent="-330200" lvl="0" marL="457200" rtl="0">
              <a:spcBef>
                <a:spcPts val="0"/>
              </a:spcBef>
              <a:spcAft>
                <a:spcPts val="0"/>
              </a:spcAft>
              <a:buSzPts val="1600"/>
              <a:buChar char="●"/>
            </a:pPr>
            <a:r>
              <a:rPr lang="en" sz="1600"/>
              <a:t>Degree applicable and non-degree applicable (basic skills)</a:t>
            </a:r>
            <a:endParaRPr sz="1600"/>
          </a:p>
          <a:p>
            <a:pPr indent="-330200" lvl="0" marL="457200" rtl="0">
              <a:spcBef>
                <a:spcPts val="0"/>
              </a:spcBef>
              <a:spcAft>
                <a:spcPts val="0"/>
              </a:spcAft>
              <a:buSzPts val="1600"/>
              <a:buChar char="●"/>
            </a:pPr>
            <a:r>
              <a:rPr lang="en" sz="1600"/>
              <a:t>Certificates of Achievement</a:t>
            </a:r>
            <a:endParaRPr sz="1600"/>
          </a:p>
          <a:p>
            <a:pPr indent="-330200" lvl="0" marL="457200" rtl="0">
              <a:spcBef>
                <a:spcPts val="0"/>
              </a:spcBef>
              <a:spcAft>
                <a:spcPts val="0"/>
              </a:spcAft>
              <a:buSzPts val="1600"/>
              <a:buChar char="●"/>
            </a:pPr>
            <a:r>
              <a:rPr lang="en" sz="1600"/>
              <a:t>Not designated as repeatable (except in limited circumstances)</a:t>
            </a:r>
            <a:endParaRPr sz="1600"/>
          </a:p>
          <a:p>
            <a:pPr indent="-330200" lvl="0" marL="457200" rtl="0">
              <a:spcBef>
                <a:spcPts val="0"/>
              </a:spcBef>
              <a:spcAft>
                <a:spcPts val="0"/>
              </a:spcAft>
              <a:buSzPts val="1600"/>
              <a:buChar char="●"/>
            </a:pPr>
            <a:r>
              <a:rPr lang="en" sz="1600"/>
              <a:t>Auto-approval and chaptering at the CCCCO</a:t>
            </a:r>
            <a:br>
              <a:rPr lang="en" sz="1600"/>
            </a:br>
            <a:endParaRPr sz="1600"/>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08" name="Shape 108"/>
          <p:cNvSpPr txBox="1"/>
          <p:nvPr>
            <p:ph idx="2" type="body"/>
          </p:nvPr>
        </p:nvSpPr>
        <p:spPr>
          <a:xfrm>
            <a:off x="4832400" y="1017775"/>
            <a:ext cx="3999900" cy="355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600"/>
              <a:t>Noncredit</a:t>
            </a:r>
            <a:endParaRPr b="1" sz="1600"/>
          </a:p>
          <a:p>
            <a:pPr indent="-330200" lvl="0" marL="457200" rtl="0">
              <a:spcBef>
                <a:spcPts val="1600"/>
              </a:spcBef>
              <a:spcAft>
                <a:spcPts val="0"/>
              </a:spcAft>
              <a:buSzPts val="1600"/>
              <a:buChar char="●"/>
            </a:pPr>
            <a:r>
              <a:rPr lang="en" sz="1600"/>
              <a:t>Generate apportionment—two levels (noncredit and enhanced noncredit)</a:t>
            </a:r>
            <a:endParaRPr sz="1600"/>
          </a:p>
          <a:p>
            <a:pPr indent="-330200" lvl="0" marL="457200" rtl="0">
              <a:spcBef>
                <a:spcPts val="0"/>
              </a:spcBef>
              <a:spcAft>
                <a:spcPts val="0"/>
              </a:spcAft>
              <a:buSzPts val="1600"/>
              <a:buChar char="●"/>
            </a:pPr>
            <a:r>
              <a:rPr lang="en" sz="1600"/>
              <a:t>No student fees</a:t>
            </a:r>
            <a:endParaRPr sz="1600"/>
          </a:p>
          <a:p>
            <a:pPr indent="-330200" lvl="0" marL="457200" rtl="0">
              <a:spcBef>
                <a:spcPts val="0"/>
              </a:spcBef>
              <a:spcAft>
                <a:spcPts val="0"/>
              </a:spcAft>
              <a:buSzPts val="1600"/>
              <a:buChar char="●"/>
            </a:pPr>
            <a:r>
              <a:rPr lang="en" sz="1600"/>
              <a:t>No units (positive attendance taken)</a:t>
            </a:r>
            <a:endParaRPr sz="1600"/>
          </a:p>
          <a:p>
            <a:pPr indent="-330200" lvl="0" marL="457200" rtl="0">
              <a:spcBef>
                <a:spcPts val="0"/>
              </a:spcBef>
              <a:spcAft>
                <a:spcPts val="0"/>
              </a:spcAft>
              <a:buSzPts val="1600"/>
              <a:buChar char="●"/>
            </a:pPr>
            <a:r>
              <a:rPr lang="en" sz="1600"/>
              <a:t>Certificates of Competency &amp; Completion</a:t>
            </a:r>
            <a:endParaRPr sz="1600"/>
          </a:p>
          <a:p>
            <a:pPr indent="-330200" lvl="0" marL="457200" rtl="0">
              <a:spcBef>
                <a:spcPts val="0"/>
              </a:spcBef>
              <a:spcAft>
                <a:spcPts val="0"/>
              </a:spcAft>
              <a:buSzPts val="1600"/>
              <a:buChar char="●"/>
            </a:pPr>
            <a:r>
              <a:rPr lang="en" sz="1600"/>
              <a:t>Designated as repeatable</a:t>
            </a:r>
            <a:endParaRPr sz="1600"/>
          </a:p>
          <a:p>
            <a:pPr indent="-330200" lvl="0" marL="457200" rtl="0">
              <a:spcBef>
                <a:spcPts val="0"/>
              </a:spcBef>
              <a:spcAft>
                <a:spcPts val="0"/>
              </a:spcAft>
              <a:buSzPts val="1600"/>
              <a:buChar char="●"/>
            </a:pPr>
            <a:r>
              <a:rPr lang="en" sz="1600"/>
              <a:t>Requires CCCCO approval</a:t>
            </a:r>
            <a:br>
              <a:rPr lang="en" sz="1600"/>
            </a:br>
            <a:endParaRPr sz="1600"/>
          </a:p>
        </p:txBody>
      </p:sp>
      <p:pic>
        <p:nvPicPr>
          <p:cNvPr id="109" name="Shape 109"/>
          <p:cNvPicPr preferRelativeResize="0"/>
          <p:nvPr/>
        </p:nvPicPr>
        <p:blipFill>
          <a:blip r:embed="rId3">
            <a:alphaModFix/>
          </a:blip>
          <a:stretch>
            <a:fillRect/>
          </a:stretch>
        </p:blipFill>
        <p:spPr>
          <a:xfrm>
            <a:off x="6771025" y="3791350"/>
            <a:ext cx="1806050" cy="1384650"/>
          </a:xfrm>
          <a:prstGeom prst="rect">
            <a:avLst/>
          </a:prstGeom>
          <a:noFill/>
          <a:ln>
            <a:noFill/>
          </a:ln>
        </p:spPr>
      </p:pic>
      <p:sp>
        <p:nvSpPr>
          <p:cNvPr id="110" name="Shape 110"/>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2400"/>
              <a:t>Career Development and College Preparation</a:t>
            </a:r>
            <a:r>
              <a:rPr lang="en" sz="2400"/>
              <a:t> </a:t>
            </a:r>
            <a:r>
              <a:rPr lang="en" sz="2000"/>
              <a:t>(CDCP)</a:t>
            </a:r>
            <a:r>
              <a:rPr lang="en" sz="2400"/>
              <a:t>Funding</a:t>
            </a:r>
            <a:endParaRPr sz="2400"/>
          </a:p>
        </p:txBody>
      </p:sp>
      <p:sp>
        <p:nvSpPr>
          <p:cNvPr id="116" name="Shape 1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EC 84750.5 (d) </a:t>
            </a:r>
            <a:endParaRPr sz="2000"/>
          </a:p>
          <a:p>
            <a:pPr indent="-355600" lvl="0" marL="457200" rtl="0">
              <a:spcBef>
                <a:spcPts val="0"/>
              </a:spcBef>
              <a:spcAft>
                <a:spcPts val="0"/>
              </a:spcAft>
              <a:buSzPts val="2000"/>
              <a:buChar char="●"/>
            </a:pPr>
            <a:r>
              <a:rPr lang="en" sz="2000"/>
              <a:t>Established uniform funding rate for noncredit courses and an enhanced rate for CDCP</a:t>
            </a:r>
            <a:endParaRPr sz="2000"/>
          </a:p>
          <a:p>
            <a:pPr indent="-355600" lvl="0" marL="457200" rtl="0">
              <a:spcBef>
                <a:spcPts val="0"/>
              </a:spcBef>
              <a:spcAft>
                <a:spcPts val="0"/>
              </a:spcAft>
              <a:buSzPts val="2000"/>
              <a:buChar char="●"/>
            </a:pPr>
            <a:r>
              <a:rPr lang="en" sz="2000"/>
              <a:t>FY 2014-15, the California State Legislature approved the enhanced CDCP noncredit rate to be equivalent to the credit FTES funding rate, effective July 1, 2015</a:t>
            </a:r>
            <a:endParaRPr sz="2000"/>
          </a:p>
          <a:p>
            <a:pPr indent="-355600" lvl="0" marL="457200" rtl="0">
              <a:spcBef>
                <a:spcPts val="0"/>
              </a:spcBef>
              <a:spcAft>
                <a:spcPts val="0"/>
              </a:spcAft>
              <a:buSzPts val="2000"/>
              <a:buChar char="●"/>
            </a:pPr>
            <a:r>
              <a:rPr lang="en" sz="2000"/>
              <a:t>2015-16 budget included $49 million to fund the rate increase </a:t>
            </a:r>
            <a:br>
              <a:rPr lang="en" sz="2000"/>
            </a:br>
            <a:endParaRPr sz="2000"/>
          </a:p>
        </p:txBody>
      </p:sp>
      <p:sp>
        <p:nvSpPr>
          <p:cNvPr id="117" name="Shape 1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
        <p:nvSpPr>
          <p:cNvPr id="118" name="Shape 118"/>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Career Development and College Preparation</a:t>
            </a:r>
            <a:r>
              <a:rPr lang="en" sz="1800"/>
              <a:t> (CDCP)</a:t>
            </a:r>
            <a:endParaRPr sz="1800"/>
          </a:p>
        </p:txBody>
      </p:sp>
      <p:sp>
        <p:nvSpPr>
          <p:cNvPr id="124" name="Shape 1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n" sz="2000"/>
              <a:t>Preparation for employment or success in college-level credit coursework</a:t>
            </a:r>
            <a:endParaRPr sz="2000"/>
          </a:p>
          <a:p>
            <a:pPr indent="-355600" lvl="0" marL="457200" rtl="0">
              <a:spcBef>
                <a:spcPts val="0"/>
              </a:spcBef>
              <a:spcAft>
                <a:spcPts val="0"/>
              </a:spcAft>
              <a:buSzPts val="2000"/>
              <a:buChar char="●"/>
            </a:pPr>
            <a:r>
              <a:rPr lang="en" sz="2000"/>
              <a:t>Four categories of courses that, if combined into a noncredit certificate, can be eligible for apportionment funding equal to credit</a:t>
            </a:r>
            <a:endParaRPr sz="2000"/>
          </a:p>
          <a:p>
            <a:pPr indent="-355600" lvl="0" marL="457200" rtl="0">
              <a:spcBef>
                <a:spcPts val="0"/>
              </a:spcBef>
              <a:spcAft>
                <a:spcPts val="0"/>
              </a:spcAft>
              <a:buSzPts val="2000"/>
              <a:buChar char="●"/>
            </a:pPr>
            <a:r>
              <a:rPr lang="en" sz="2000"/>
              <a:t>Four categories: ESL, Basic Skills, Short-term Vocational, Workforce Prep</a:t>
            </a:r>
            <a:endParaRPr sz="2000"/>
          </a:p>
          <a:p>
            <a:pPr indent="-355600" lvl="0" marL="457200" rtl="0">
              <a:spcBef>
                <a:spcPts val="0"/>
              </a:spcBef>
              <a:spcAft>
                <a:spcPts val="0"/>
              </a:spcAft>
              <a:buSzPts val="2000"/>
              <a:buChar char="●"/>
            </a:pPr>
            <a:r>
              <a:rPr lang="en" sz="2000"/>
              <a:t>Overall Noncredit requirements established in Ed. Code 84760</a:t>
            </a:r>
            <a:endParaRPr sz="2000"/>
          </a:p>
        </p:txBody>
      </p:sp>
      <p:sp>
        <p:nvSpPr>
          <p:cNvPr id="125" name="Shape 1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126" name="Shape 126"/>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CDCP Funding</a:t>
            </a:r>
            <a:endParaRPr/>
          </a:p>
        </p:txBody>
      </p:sp>
      <p:sp>
        <p:nvSpPr>
          <p:cNvPr id="132" name="Shape 1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graphicFrame>
        <p:nvGraphicFramePr>
          <p:cNvPr id="133" name="Shape 133"/>
          <p:cNvGraphicFramePr/>
          <p:nvPr/>
        </p:nvGraphicFramePr>
        <p:xfrm>
          <a:off x="311663" y="1220700"/>
          <a:ext cx="3000000" cy="3000000"/>
        </p:xfrm>
        <a:graphic>
          <a:graphicData uri="http://schemas.openxmlformats.org/drawingml/2006/table">
            <a:tbl>
              <a:tblPr>
                <a:noFill/>
                <a:tableStyleId>{E01054ED-3DC4-484A-97DA-AA468431B0A7}</a:tableStyleId>
              </a:tblPr>
              <a:tblGrid>
                <a:gridCol w="2197800"/>
                <a:gridCol w="2170550"/>
                <a:gridCol w="2170550"/>
                <a:gridCol w="2170550"/>
              </a:tblGrid>
              <a:tr h="505575">
                <a:tc>
                  <a:txBody>
                    <a:bodyPr>
                      <a:noAutofit/>
                    </a:bodyPr>
                    <a:lstStyle/>
                    <a:p>
                      <a:pPr indent="0" lvl="0" marL="0" rtl="0">
                        <a:spcBef>
                          <a:spcPts val="0"/>
                        </a:spcBef>
                        <a:spcAft>
                          <a:spcPts val="0"/>
                        </a:spcAft>
                        <a:buNone/>
                      </a:pPr>
                      <a:r>
                        <a:t/>
                      </a:r>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2530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b="1" lang="en" sz="2000">
                          <a:latin typeface="Calibri"/>
                          <a:ea typeface="Calibri"/>
                          <a:cs typeface="Calibri"/>
                          <a:sym typeface="Calibri"/>
                        </a:rPr>
                        <a:t>2006-07</a:t>
                      </a:r>
                      <a:endParaRPr b="1"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2530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b="1" lang="en" sz="2000">
                          <a:latin typeface="Calibri"/>
                          <a:ea typeface="Calibri"/>
                          <a:cs typeface="Calibri"/>
                          <a:sym typeface="Calibri"/>
                        </a:rPr>
                        <a:t>2016-17</a:t>
                      </a:r>
                      <a:endParaRPr b="1"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2530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b="1" lang="en" sz="2000">
                          <a:latin typeface="Calibri"/>
                          <a:ea typeface="Calibri"/>
                          <a:cs typeface="Calibri"/>
                          <a:sym typeface="Calibri"/>
                        </a:rPr>
                        <a:t>2017-18</a:t>
                      </a:r>
                      <a:endParaRPr b="1"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25300">
                      <a:solidFill>
                        <a:srgbClr val="70AD47"/>
                      </a:solidFill>
                      <a:prstDash val="solid"/>
                      <a:round/>
                      <a:headEnd len="sm" w="sm" type="none"/>
                      <a:tailEnd len="sm" w="sm" type="none"/>
                    </a:lnB>
                  </a:tcPr>
                </a:tc>
              </a:tr>
              <a:tr h="901425">
                <a:tc>
                  <a:txBody>
                    <a:bodyPr>
                      <a:noAutofit/>
                    </a:bodyPr>
                    <a:lstStyle/>
                    <a:p>
                      <a:pPr indent="0" lvl="0" marL="0" rtl="0">
                        <a:lnSpc>
                          <a:spcPct val="115000"/>
                        </a:lnSpc>
                        <a:spcBef>
                          <a:spcPts val="0"/>
                        </a:spcBef>
                        <a:spcAft>
                          <a:spcPts val="0"/>
                        </a:spcAft>
                        <a:buNone/>
                      </a:pPr>
                      <a:r>
                        <a:rPr lang="en" sz="2000">
                          <a:latin typeface="Calibri"/>
                          <a:ea typeface="Calibri"/>
                          <a:cs typeface="Calibri"/>
                          <a:sym typeface="Calibri"/>
                        </a:rPr>
                        <a:t>Basic (Regular)</a:t>
                      </a:r>
                      <a:endParaRPr sz="2000">
                        <a:latin typeface="Calibri"/>
                        <a:ea typeface="Calibri"/>
                        <a:cs typeface="Calibri"/>
                        <a:sym typeface="Calibri"/>
                      </a:endParaRPr>
                    </a:p>
                    <a:p>
                      <a:pPr indent="0" lvl="0" marL="0" rtl="0">
                        <a:lnSpc>
                          <a:spcPct val="115000"/>
                        </a:lnSpc>
                        <a:spcBef>
                          <a:spcPts val="0"/>
                        </a:spcBef>
                        <a:spcAft>
                          <a:spcPts val="0"/>
                        </a:spcAft>
                        <a:buNone/>
                      </a:pPr>
                      <a:r>
                        <a:rPr lang="en" sz="2000">
                          <a:latin typeface="Calibri"/>
                          <a:ea typeface="Calibri"/>
                          <a:cs typeface="Calibri"/>
                          <a:sym typeface="Calibri"/>
                        </a:rPr>
                        <a:t>Noncredit</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2530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$2626</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2530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$2840</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2530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$3050</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2530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r>
              <a:tr h="901425">
                <a:tc>
                  <a:txBody>
                    <a:bodyPr>
                      <a:noAutofit/>
                    </a:bodyPr>
                    <a:lstStyle/>
                    <a:p>
                      <a:pPr indent="0" lvl="0" marL="0" rtl="0">
                        <a:lnSpc>
                          <a:spcPct val="115000"/>
                        </a:lnSpc>
                        <a:spcBef>
                          <a:spcPts val="0"/>
                        </a:spcBef>
                        <a:spcAft>
                          <a:spcPts val="0"/>
                        </a:spcAft>
                        <a:buNone/>
                      </a:pPr>
                      <a:r>
                        <a:rPr lang="en" sz="2000">
                          <a:latin typeface="Calibri"/>
                          <a:ea typeface="Calibri"/>
                          <a:cs typeface="Calibri"/>
                          <a:sym typeface="Calibri"/>
                        </a:rPr>
                        <a:t>Enhanced Noncredit</a:t>
                      </a:r>
                      <a:endParaRPr sz="2000">
                        <a:latin typeface="Calibri"/>
                        <a:ea typeface="Calibri"/>
                        <a:cs typeface="Calibri"/>
                        <a:sym typeface="Calibri"/>
                      </a:endParaRPr>
                    </a:p>
                    <a:p>
                      <a:pPr indent="0" lvl="0" marL="0" rtl="0">
                        <a:lnSpc>
                          <a:spcPct val="115000"/>
                        </a:lnSpc>
                        <a:spcBef>
                          <a:spcPts val="0"/>
                        </a:spcBef>
                        <a:spcAft>
                          <a:spcPts val="0"/>
                        </a:spcAft>
                        <a:buNone/>
                      </a:pPr>
                      <a:r>
                        <a:rPr lang="en" sz="2000">
                          <a:latin typeface="Calibri"/>
                          <a:ea typeface="Calibri"/>
                          <a:cs typeface="Calibri"/>
                          <a:sym typeface="Calibri"/>
                        </a:rPr>
                        <a:t>(CDCP)</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$3254</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$4724</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$5072</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r>
              <a:tr h="901425">
                <a:tc>
                  <a:txBody>
                    <a:bodyPr>
                      <a:noAutofit/>
                    </a:bodyPr>
                    <a:lstStyle/>
                    <a:p>
                      <a:pPr indent="0" lvl="0" marL="0" rtl="0">
                        <a:lnSpc>
                          <a:spcPct val="115000"/>
                        </a:lnSpc>
                        <a:spcBef>
                          <a:spcPts val="0"/>
                        </a:spcBef>
                        <a:spcAft>
                          <a:spcPts val="0"/>
                        </a:spcAft>
                        <a:buNone/>
                      </a:pPr>
                      <a:r>
                        <a:rPr lang="en" sz="2000">
                          <a:latin typeface="Calibri"/>
                          <a:ea typeface="Calibri"/>
                          <a:cs typeface="Calibri"/>
                          <a:sym typeface="Calibri"/>
                        </a:rPr>
                        <a:t>Credit</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$4367</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$4724</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c>
                  <a:txBody>
                    <a:bodyPr>
                      <a:noAutofit/>
                    </a:bodyPr>
                    <a:lstStyle/>
                    <a:p>
                      <a:pPr indent="0" lvl="0" marL="0" rtl="0" algn="ctr">
                        <a:lnSpc>
                          <a:spcPct val="115000"/>
                        </a:lnSpc>
                        <a:spcBef>
                          <a:spcPts val="0"/>
                        </a:spcBef>
                        <a:spcAft>
                          <a:spcPts val="0"/>
                        </a:spcAft>
                        <a:buNone/>
                      </a:pPr>
                      <a:r>
                        <a:rPr lang="en" sz="2000">
                          <a:latin typeface="Calibri"/>
                          <a:ea typeface="Calibri"/>
                          <a:cs typeface="Calibri"/>
                          <a:sym typeface="Calibri"/>
                        </a:rPr>
                        <a:t>$5072</a:t>
                      </a:r>
                      <a:endParaRPr sz="2000">
                        <a:latin typeface="Calibri"/>
                        <a:ea typeface="Calibri"/>
                        <a:cs typeface="Calibri"/>
                        <a:sym typeface="Calibri"/>
                      </a:endParaRPr>
                    </a:p>
                  </a:txBody>
                  <a:tcPr marT="91425" marB="91425" marR="91425" marL="91425">
                    <a:lnL cap="flat" cmpd="sng" w="12650">
                      <a:solidFill>
                        <a:srgbClr val="70AD47"/>
                      </a:solidFill>
                      <a:prstDash val="solid"/>
                      <a:round/>
                      <a:headEnd len="sm" w="sm" type="none"/>
                      <a:tailEnd len="sm" w="sm" type="none"/>
                    </a:lnL>
                    <a:lnR cap="flat" cmpd="sng" w="12650">
                      <a:solidFill>
                        <a:srgbClr val="70AD47"/>
                      </a:solidFill>
                      <a:prstDash val="solid"/>
                      <a:round/>
                      <a:headEnd len="sm" w="sm" type="none"/>
                      <a:tailEnd len="sm" w="sm" type="none"/>
                    </a:lnR>
                    <a:lnT cap="flat" cmpd="sng" w="12650">
                      <a:solidFill>
                        <a:srgbClr val="70AD47"/>
                      </a:solidFill>
                      <a:prstDash val="solid"/>
                      <a:round/>
                      <a:headEnd len="sm" w="sm" type="none"/>
                      <a:tailEnd len="sm" w="sm" type="none"/>
                    </a:lnT>
                    <a:lnB cap="flat" cmpd="sng" w="12650">
                      <a:solidFill>
                        <a:srgbClr val="70AD47"/>
                      </a:solidFill>
                      <a:prstDash val="solid"/>
                      <a:round/>
                      <a:headEnd len="sm" w="sm" type="none"/>
                      <a:tailEnd len="sm" w="sm" type="none"/>
                    </a:lnB>
                  </a:tcPr>
                </a:tc>
              </a:tr>
            </a:tbl>
          </a:graphicData>
        </a:graphic>
      </p:graphicFrame>
      <p:sp>
        <p:nvSpPr>
          <p:cNvPr id="134" name="Shape 134"/>
          <p:cNvSpPr txBox="1"/>
          <p:nvPr/>
        </p:nvSpPr>
        <p:spPr>
          <a:xfrm>
            <a:off x="0" y="4512425"/>
            <a:ext cx="9144000" cy="44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t>ASCCC Curriculum Institute</a:t>
            </a:r>
            <a:br>
              <a:rPr lang="en" sz="1000"/>
            </a:br>
            <a:r>
              <a:rPr lang="en" sz="1000"/>
              <a:t>July 11-14, 2018 </a:t>
            </a:r>
            <a:r>
              <a:rPr lang="en" sz="1000">
                <a:solidFill>
                  <a:srgbClr val="000000"/>
                </a:solidFill>
              </a:rPr>
              <a:t>Riverside Convention Center</a:t>
            </a:r>
            <a:endParaRPr sz="1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