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4" r:id="rId23"/>
    <p:sldId id="279" r:id="rId24"/>
    <p:sldId id="280" r:id="rId25"/>
    <p:sldId id="281" r:id="rId26"/>
    <p:sldId id="282" r:id="rId27"/>
    <p:sldId id="285"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9AA0A6"/>
          </p15:clr>
        </p15:guide>
        <p15:guide id="2" pos="3840">
          <p15:clr>
            <a:srgbClr val="9AA0A6"/>
          </p15:clr>
        </p15:guide>
        <p15:guide id="3" pos="393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0796"/>
    <p:restoredTop sz="93424"/>
  </p:normalViewPr>
  <p:slideViewPr>
    <p:cSldViewPr snapToGrid="0">
      <p:cViewPr varScale="1">
        <p:scale>
          <a:sx n="82" d="100"/>
          <a:sy n="82" d="100"/>
        </p:scale>
        <p:origin x="776" y="160"/>
      </p:cViewPr>
      <p:guideLst>
        <p:guide orient="horz" pos="2160"/>
        <p:guide pos="3840"/>
        <p:guide pos="39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k-SK"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b7ff70ac1_1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8b7ff70ac1_1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6" name="Google Shape;126;g8b7ff70ac1_1_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k-SK"/>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b7ff70ac1_1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sk-SK"/>
              <a:t>Unpacking the Standard-- SD </a:t>
            </a:r>
            <a:endParaRPr/>
          </a:p>
        </p:txBody>
      </p:sp>
      <p:sp>
        <p:nvSpPr>
          <p:cNvPr id="133" name="Google Shape;133;g8b7ff70ac1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b7ff70ac1_1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lt1"/>
              </a:buClr>
              <a:buSzPts val="1200"/>
              <a:buFont typeface="Times New Roman"/>
              <a:buNone/>
            </a:pPr>
            <a:fld id="{00000000-1234-1234-1234-123412341234}" type="slidenum">
              <a:rPr lang="sk-SK" sz="1200" b="0" i="0" u="none" strike="noStrike" cap="none">
                <a:solidFill>
                  <a:schemeClr val="lt1"/>
                </a:solidFill>
                <a:latin typeface="Times New Roman"/>
                <a:ea typeface="Times New Roman"/>
                <a:cs typeface="Times New Roman"/>
                <a:sym typeface="Times New Roman"/>
              </a:rPr>
              <a:t>12</a:t>
            </a:fld>
            <a:endParaRPr sz="1200" b="0" i="0" u="none" strike="noStrike" cap="none">
              <a:solidFill>
                <a:schemeClr val="lt1"/>
              </a:solidFill>
              <a:latin typeface="Times New Roman"/>
              <a:ea typeface="Times New Roman"/>
              <a:cs typeface="Times New Roman"/>
              <a:sym typeface="Times New Roman"/>
            </a:endParaRPr>
          </a:p>
        </p:txBody>
      </p:sp>
      <p:sp>
        <p:nvSpPr>
          <p:cNvPr id="141" name="Google Shape;141;g8b7ff70ac1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g8b7ff70ac1_1_44:notes"/>
          <p:cNvSpPr txBox="1">
            <a:spLocks noGrp="1"/>
          </p:cNvSpPr>
          <p:nvPr>
            <p:ph type="body" idx="1"/>
          </p:nvPr>
        </p:nvSpPr>
        <p:spPr>
          <a:xfrm>
            <a:off x="914920" y="4343713"/>
            <a:ext cx="3589500" cy="739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Times New Roman"/>
              <a:buNone/>
            </a:pPr>
            <a:endParaRPr>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b7ff70ac1_1_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sk-SK"/>
              <a:t>address makikng sure the syllabi and COR SLOs match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51" name="Google Shape;151;g8b7ff70ac1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b7ff70ac1_1_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9" name="Google Shape;159;g8b7ff70ac1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b7ff70ac1_1_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67" name="Google Shape;167;g8b7ff70ac1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b7ff70ac1_1_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360"/>
              </a:spcBef>
              <a:spcAft>
                <a:spcPts val="0"/>
              </a:spcAft>
              <a:buClr>
                <a:srgbClr val="262626"/>
              </a:buClr>
              <a:buSzPts val="1800"/>
              <a:buFont typeface="Times New Roman"/>
              <a:buChar char="•"/>
            </a:pPr>
            <a:r>
              <a:rPr lang="sk-SK" sz="1800">
                <a:solidFill>
                  <a:srgbClr val="262626"/>
                </a:solidFill>
                <a:latin typeface="Times New Roman"/>
                <a:ea typeface="Times New Roman"/>
                <a:cs typeface="Times New Roman"/>
                <a:sym typeface="Times New Roman"/>
              </a:rPr>
              <a:t>objectives, outcomes and assessments, </a:t>
            </a:r>
            <a:endParaRPr/>
          </a:p>
        </p:txBody>
      </p:sp>
      <p:sp>
        <p:nvSpPr>
          <p:cNvPr id="175" name="Google Shape;175;g8b7ff70ac1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b7ff70ac1_1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sk-SK"/>
              <a:t>how do you articulate this to students? Where is it documented? </a:t>
            </a:r>
            <a:endParaRPr/>
          </a:p>
        </p:txBody>
      </p:sp>
      <p:sp>
        <p:nvSpPr>
          <p:cNvPr id="183" name="Google Shape;183;g8b7ff70ac1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b7ff70ac1_1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90" name="Google Shape;190;g8b7ff70ac1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b7ff70ac1_1_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sk-SK"/>
              <a:t>program review; CTE is called out. College definition of program is important. Even without an award (degree or cert) there should still be evaluation and review (program review). Fee-based and community ed courses. Who is responsible for that? What is the process? How is it analyuzed to imprvoe institutionla effectviness?   </a:t>
            </a:r>
            <a:endParaRPr/>
          </a:p>
        </p:txBody>
      </p:sp>
      <p:sp>
        <p:nvSpPr>
          <p:cNvPr id="198" name="Google Shape;198;g8b7ff70ac1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b7ff70ac1_1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8b7ff70ac1_1_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07" name="Google Shape;207;g8b7ff70ac1_1_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k-SK"/>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b7ff70ac1_1_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4" name="Google Shape;214;g8b7ff70ac1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b7ff70ac1_1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7" name="Google Shape;237;g8b7ff70ac1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b7ff70ac1_1_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4" name="Google Shape;244;g8b7ff70ac1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b7ff70ac1_1_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2" name="Google Shape;252;g8b7ff70ac1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b7ff70ac1_1_1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8" name="Google Shape;258;g8b7ff70ac1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b7ff70ac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5" name="Google Shape;85;g8b7ff70ac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b7ff70ac1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8b7ff70ac1_1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4" name="Google Shape;94;g8b7ff70ac1_1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sk-SK"/>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b7ff70ac1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1" name="Google Shape;101;g8b7ff70ac1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b7ff70ac1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9" name="Google Shape;109;g8b7ff70ac1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b7ff70ac1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8b7ff70ac1_1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sk-SK"/>
              <a:t>Randy </a:t>
            </a:r>
            <a:endParaRPr/>
          </a:p>
        </p:txBody>
      </p:sp>
      <p:sp>
        <p:nvSpPr>
          <p:cNvPr id="118" name="Google Shape;118;g8b7ff70ac1_1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sk-SK"/>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815926" y="5176909"/>
            <a:ext cx="10547847" cy="15052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p:nvPr/>
        </p:nvSpPr>
        <p:spPr>
          <a:xfrm>
            <a:off x="0" y="0"/>
            <a:ext cx="12192000" cy="2355163"/>
          </a:xfrm>
          <a:prstGeom prst="rect">
            <a:avLst/>
          </a:prstGeom>
          <a:solidFill>
            <a:srgbClr val="3197AE"/>
          </a:solidFill>
          <a:ln>
            <a:noFill/>
          </a:ln>
          <a:effectLst>
            <a:outerShdw blurRad="190500" dist="38100" dir="54000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3"/>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600"/>
              <a:buFont typeface="Arial"/>
              <a:buNone/>
              <a:defRPr sz="26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 name="Google Shape;19;p3"/>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cxnSp>
        <p:nvCxnSpPr>
          <p:cNvPr id="20" name="Google Shape;20;p3"/>
          <p:cNvCxnSpPr/>
          <p:nvPr/>
        </p:nvCxnSpPr>
        <p:spPr>
          <a:xfrm rot="10800000">
            <a:off x="0" y="2329763"/>
            <a:ext cx="12192000" cy="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bg>
      <p:bgPr>
        <a:solidFill>
          <a:schemeClr val="lt1"/>
        </a:solidFill>
        <a:effectLst/>
      </p:bgPr>
    </p:bg>
    <p:spTree>
      <p:nvGrpSpPr>
        <p:cNvPr id="1" name="Shape 27"/>
        <p:cNvGrpSpPr/>
        <p:nvPr/>
      </p:nvGrpSpPr>
      <p:grpSpPr>
        <a:xfrm>
          <a:off x="0" y="0"/>
          <a:ext cx="0" cy="0"/>
          <a:chOff x="0" y="0"/>
          <a:chExt cx="0" cy="0"/>
        </a:xfrm>
      </p:grpSpPr>
      <p:sp>
        <p:nvSpPr>
          <p:cNvPr id="28" name="Google Shape;28;p5"/>
          <p:cNvSpPr/>
          <p:nvPr/>
        </p:nvSpPr>
        <p:spPr>
          <a:xfrm>
            <a:off x="0" y="0"/>
            <a:ext cx="4049486" cy="6858000"/>
          </a:xfrm>
          <a:prstGeom prst="rect">
            <a:avLst/>
          </a:prstGeom>
          <a:solidFill>
            <a:schemeClr val="accent5"/>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5"/>
          <p:cNvSpPr/>
          <p:nvPr/>
        </p:nvSpPr>
        <p:spPr>
          <a:xfrm>
            <a:off x="-1734" y="1112108"/>
            <a:ext cx="4049486" cy="4559350"/>
          </a:xfrm>
          <a:prstGeom prst="rect">
            <a:avLst/>
          </a:prstGeom>
          <a:solidFill>
            <a:srgbClr val="3EBF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5"/>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360759" y="1112108"/>
            <a:ext cx="6672648" cy="467085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800"/>
              <a:buFont typeface="Arial"/>
              <a:buNone/>
              <a:defRPr sz="28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2" name="Google Shape;32;p5"/>
          <p:cNvSpPr txBox="1">
            <a:spLocks noGrp="1"/>
          </p:cNvSpPr>
          <p:nvPr>
            <p:ph type="body" idx="2"/>
          </p:nvPr>
        </p:nvSpPr>
        <p:spPr>
          <a:xfrm>
            <a:off x="247135" y="2928551"/>
            <a:ext cx="3583461" cy="2533135"/>
          </a:xfrm>
          <a:prstGeom prst="rect">
            <a:avLst/>
          </a:prstGeom>
          <a:noFill/>
          <a:ln w="9525" cap="flat" cmpd="sng">
            <a:solidFill>
              <a:srgbClr val="F8EEDB"/>
            </a:solidFill>
            <a:prstDash val="solid"/>
            <a:round/>
            <a:headEnd type="none" w="sm" len="sm"/>
            <a:tailEnd type="none" w="sm" len="sm"/>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2"/>
              </a:buClr>
              <a:buSzPts val="2600"/>
              <a:buNone/>
              <a:defRPr sz="2600">
                <a:solidFill>
                  <a:schemeClr val="lt2"/>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 name="Google Shape;33;p5"/>
          <p:cNvSpPr txBox="1">
            <a:spLocks noGrp="1"/>
          </p:cNvSpPr>
          <p:nvPr>
            <p:ph type="sldNum" idx="12"/>
          </p:nvPr>
        </p:nvSpPr>
        <p:spPr>
          <a:xfrm>
            <a:off x="8290207"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sz="1000" b="0" i="0" u="none" strike="noStrike" cap="none">
                <a:solidFill>
                  <a:schemeClr val="accent2"/>
                </a:solidFill>
                <a:latin typeface="Arial"/>
                <a:ea typeface="Arial"/>
                <a:cs typeface="Arial"/>
                <a:sym typeface="Arial"/>
              </a:defRPr>
            </a:lvl1pPr>
            <a:lvl2pPr marL="0" lvl="1" indent="0" algn="r">
              <a:spcBef>
                <a:spcPts val="0"/>
              </a:spcBef>
              <a:buNone/>
              <a:defRPr sz="1000" b="0" i="0" u="none" strike="noStrike" cap="none">
                <a:solidFill>
                  <a:schemeClr val="accent2"/>
                </a:solidFill>
                <a:latin typeface="Arial"/>
                <a:ea typeface="Arial"/>
                <a:cs typeface="Arial"/>
                <a:sym typeface="Arial"/>
              </a:defRPr>
            </a:lvl2pPr>
            <a:lvl3pPr marL="0" lvl="2" indent="0" algn="r">
              <a:spcBef>
                <a:spcPts val="0"/>
              </a:spcBef>
              <a:buNone/>
              <a:defRPr sz="1000" b="0" i="0" u="none" strike="noStrike" cap="none">
                <a:solidFill>
                  <a:schemeClr val="accent2"/>
                </a:solidFill>
                <a:latin typeface="Arial"/>
                <a:ea typeface="Arial"/>
                <a:cs typeface="Arial"/>
                <a:sym typeface="Arial"/>
              </a:defRPr>
            </a:lvl3pPr>
            <a:lvl4pPr marL="0" lvl="3" indent="0" algn="r">
              <a:spcBef>
                <a:spcPts val="0"/>
              </a:spcBef>
              <a:buNone/>
              <a:defRPr sz="1000" b="0" i="0" u="none" strike="noStrike" cap="none">
                <a:solidFill>
                  <a:schemeClr val="accent2"/>
                </a:solidFill>
                <a:latin typeface="Arial"/>
                <a:ea typeface="Arial"/>
                <a:cs typeface="Arial"/>
                <a:sym typeface="Arial"/>
              </a:defRPr>
            </a:lvl4pPr>
            <a:lvl5pPr marL="0" lvl="4" indent="0" algn="r">
              <a:spcBef>
                <a:spcPts val="0"/>
              </a:spcBef>
              <a:buNone/>
              <a:defRPr sz="1000" b="0" i="0" u="none" strike="noStrike" cap="none">
                <a:solidFill>
                  <a:schemeClr val="accent2"/>
                </a:solidFill>
                <a:latin typeface="Arial"/>
                <a:ea typeface="Arial"/>
                <a:cs typeface="Arial"/>
                <a:sym typeface="Arial"/>
              </a:defRPr>
            </a:lvl5pPr>
            <a:lvl6pPr marL="0" lvl="5" indent="0" algn="r">
              <a:spcBef>
                <a:spcPts val="0"/>
              </a:spcBef>
              <a:buNone/>
              <a:defRPr sz="1000" b="0" i="0" u="none" strike="noStrike" cap="none">
                <a:solidFill>
                  <a:schemeClr val="accent2"/>
                </a:solidFill>
                <a:latin typeface="Arial"/>
                <a:ea typeface="Arial"/>
                <a:cs typeface="Arial"/>
                <a:sym typeface="Arial"/>
              </a:defRPr>
            </a:lvl6pPr>
            <a:lvl7pPr marL="0" lvl="6" indent="0" algn="r">
              <a:spcBef>
                <a:spcPts val="0"/>
              </a:spcBef>
              <a:buNone/>
              <a:defRPr sz="1000" b="0" i="0" u="none" strike="noStrike" cap="none">
                <a:solidFill>
                  <a:schemeClr val="accent2"/>
                </a:solidFill>
                <a:latin typeface="Arial"/>
                <a:ea typeface="Arial"/>
                <a:cs typeface="Arial"/>
                <a:sym typeface="Arial"/>
              </a:defRPr>
            </a:lvl7pPr>
            <a:lvl8pPr marL="0" lvl="7" indent="0" algn="r">
              <a:spcBef>
                <a:spcPts val="0"/>
              </a:spcBef>
              <a:buNone/>
              <a:defRPr sz="1000" b="0" i="0" u="none" strike="noStrike" cap="none">
                <a:solidFill>
                  <a:schemeClr val="accent2"/>
                </a:solidFill>
                <a:latin typeface="Arial"/>
                <a:ea typeface="Arial"/>
                <a:cs typeface="Arial"/>
                <a:sym typeface="Arial"/>
              </a:defRPr>
            </a:lvl8pPr>
            <a:lvl9pPr marL="0" lvl="8" indent="0" algn="r">
              <a:spcBef>
                <a:spcPts val="0"/>
              </a:spcBef>
              <a:buNone/>
              <a:defRPr sz="10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k-SK"/>
              <a:t>‹#›</a:t>
            </a:fld>
            <a:endParaRPr/>
          </a:p>
        </p:txBody>
      </p:sp>
      <p:sp>
        <p:nvSpPr>
          <p:cNvPr id="34" name="Google Shape;34;p5"/>
          <p:cNvSpPr/>
          <p:nvPr/>
        </p:nvSpPr>
        <p:spPr>
          <a:xfrm>
            <a:off x="11510682" y="-37218"/>
            <a:ext cx="681318" cy="6895217"/>
          </a:xfrm>
          <a:prstGeom prst="rect">
            <a:avLst/>
          </a:prstGeom>
          <a:solidFill>
            <a:schemeClr val="accent5"/>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5" name="Google Shape;35;p5"/>
          <p:cNvCxnSpPr/>
          <p:nvPr/>
        </p:nvCxnSpPr>
        <p:spPr>
          <a:xfrm rot="10800000">
            <a:off x="-1734" y="1112108"/>
            <a:ext cx="4049486" cy="0"/>
          </a:xfrm>
          <a:prstGeom prst="straightConnector1">
            <a:avLst/>
          </a:prstGeom>
          <a:noFill/>
          <a:ln w="38100" cap="flat" cmpd="sng">
            <a:solidFill>
              <a:schemeClr val="accent2"/>
            </a:solidFill>
            <a:prstDash val="solid"/>
            <a:miter lim="800000"/>
            <a:headEnd type="none" w="sm" len="sm"/>
            <a:tailEnd type="none" w="sm" len="sm"/>
          </a:ln>
        </p:spPr>
      </p:cxnSp>
      <p:cxnSp>
        <p:nvCxnSpPr>
          <p:cNvPr id="36" name="Google Shape;36;p5"/>
          <p:cNvCxnSpPr/>
          <p:nvPr/>
        </p:nvCxnSpPr>
        <p:spPr>
          <a:xfrm rot="10800000">
            <a:off x="-1734" y="5671458"/>
            <a:ext cx="4049486" cy="0"/>
          </a:xfrm>
          <a:prstGeom prst="straightConnector1">
            <a:avLst/>
          </a:prstGeom>
          <a:noFill/>
          <a:ln w="38100" cap="flat" cmpd="sng">
            <a:solidFill>
              <a:schemeClr val="accent2"/>
            </a:solidFill>
            <a:prstDash val="solid"/>
            <a:miter lim="800000"/>
            <a:headEnd type="none" w="sm" len="sm"/>
            <a:tailEnd type="none" w="sm" len="sm"/>
          </a:ln>
        </p:spPr>
      </p:cxnSp>
      <p:cxnSp>
        <p:nvCxnSpPr>
          <p:cNvPr id="37" name="Google Shape;37;p5"/>
          <p:cNvCxnSpPr/>
          <p:nvPr/>
        </p:nvCxnSpPr>
        <p:spPr>
          <a:xfrm rot="10800000">
            <a:off x="11510682" y="-37217"/>
            <a:ext cx="0" cy="689522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bg>
      <p:bgPr>
        <a:solidFill>
          <a:schemeClr val="lt1"/>
        </a:solidFill>
        <a:effectLst/>
      </p:bgPr>
    </p:bg>
    <p:spTree>
      <p:nvGrpSpPr>
        <p:cNvPr id="1" name="Shape 38"/>
        <p:cNvGrpSpPr/>
        <p:nvPr/>
      </p:nvGrpSpPr>
      <p:grpSpPr>
        <a:xfrm>
          <a:off x="0" y="0"/>
          <a:ext cx="0" cy="0"/>
          <a:chOff x="0" y="0"/>
          <a:chExt cx="0" cy="0"/>
        </a:xfrm>
      </p:grpSpPr>
      <p:sp>
        <p:nvSpPr>
          <p:cNvPr id="39" name="Google Shape;39;p6"/>
          <p:cNvSpPr/>
          <p:nvPr/>
        </p:nvSpPr>
        <p:spPr>
          <a:xfrm>
            <a:off x="0" y="0"/>
            <a:ext cx="927847" cy="6858000"/>
          </a:xfrm>
          <a:prstGeom prst="rect">
            <a:avLst/>
          </a:prstGeom>
          <a:solidFill>
            <a:srgbClr val="3197AE"/>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0" name="Google Shape;40;p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532E11"/>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p:nvPr/>
        </p:nvSpPr>
        <p:spPr>
          <a:xfrm>
            <a:off x="8580493" y="6356350"/>
            <a:ext cx="2743200" cy="365125"/>
          </a:xfrm>
          <a:prstGeom prst="rect">
            <a:avLst/>
          </a:prstGeom>
          <a:noFill/>
          <a:ln>
            <a:noFill/>
          </a:ln>
        </p:spPr>
        <p:txBody>
          <a:bodyPr spcFirstLastPara="1" wrap="square" lIns="91425" tIns="45700" rIns="0" bIns="45700" anchor="ctr" anchorCtr="0">
            <a:noAutofit/>
          </a:bodyPr>
          <a:lstStyle/>
          <a:p>
            <a:pPr marL="0" marR="0" lvl="0" indent="0" algn="r" rtl="0">
              <a:spcBef>
                <a:spcPts val="0"/>
              </a:spcBef>
              <a:spcAft>
                <a:spcPts val="0"/>
              </a:spcAft>
              <a:buNone/>
            </a:pPr>
            <a:fld id="{00000000-1234-1234-1234-123412341234}" type="slidenum">
              <a:rPr lang="sk-SK" sz="1000" b="0" i="0" u="none" strike="noStrike" cap="none">
                <a:solidFill>
                  <a:schemeClr val="accent2"/>
                </a:solidFill>
                <a:latin typeface="Arial"/>
                <a:ea typeface="Arial"/>
                <a:cs typeface="Arial"/>
                <a:sym typeface="Arial"/>
              </a:rPr>
              <a:t>‹#›</a:t>
            </a:fld>
            <a:endParaRPr sz="1000" b="0" i="0" u="none" strike="noStrike" cap="none">
              <a:solidFill>
                <a:schemeClr val="accent2"/>
              </a:solidFill>
              <a:latin typeface="Arial"/>
              <a:ea typeface="Arial"/>
              <a:cs typeface="Arial"/>
              <a:sym typeface="Arial"/>
            </a:endParaRPr>
          </a:p>
        </p:txBody>
      </p:sp>
      <p:cxnSp>
        <p:nvCxnSpPr>
          <p:cNvPr id="44" name="Google Shape;44;p6"/>
          <p:cNvCxnSpPr/>
          <p:nvPr/>
        </p:nvCxnSpPr>
        <p:spPr>
          <a:xfrm rot="10800000">
            <a:off x="907790" y="-37217"/>
            <a:ext cx="0" cy="689522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bg>
      <p:bgPr>
        <a:solidFill>
          <a:schemeClr val="lt1"/>
        </a:solidFill>
        <a:effectLst/>
      </p:bgPr>
    </p:bg>
    <p:spTree>
      <p:nvGrpSpPr>
        <p:cNvPr id="1" name="Shape 45"/>
        <p:cNvGrpSpPr/>
        <p:nvPr/>
      </p:nvGrpSpPr>
      <p:grpSpPr>
        <a:xfrm>
          <a:off x="0" y="0"/>
          <a:ext cx="0" cy="0"/>
          <a:chOff x="0" y="0"/>
          <a:chExt cx="0" cy="0"/>
        </a:xfrm>
      </p:grpSpPr>
      <p:sp>
        <p:nvSpPr>
          <p:cNvPr id="46" name="Google Shape;46;p7"/>
          <p:cNvSpPr/>
          <p:nvPr/>
        </p:nvSpPr>
        <p:spPr>
          <a:xfrm>
            <a:off x="0" y="0"/>
            <a:ext cx="927847" cy="6858000"/>
          </a:xfrm>
          <a:prstGeom prst="rect">
            <a:avLst/>
          </a:prstGeom>
          <a:solidFill>
            <a:srgbClr val="3197AE"/>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 name="Google Shape;47;p7"/>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532E11"/>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p:nvPr/>
        </p:nvSpPr>
        <p:spPr>
          <a:xfrm>
            <a:off x="8580493" y="6356350"/>
            <a:ext cx="2743200" cy="365125"/>
          </a:xfrm>
          <a:prstGeom prst="rect">
            <a:avLst/>
          </a:prstGeom>
          <a:noFill/>
          <a:ln>
            <a:noFill/>
          </a:ln>
        </p:spPr>
        <p:txBody>
          <a:bodyPr spcFirstLastPara="1" wrap="square" lIns="91425" tIns="45700" rIns="0" bIns="45700" anchor="ctr" anchorCtr="0">
            <a:noAutofit/>
          </a:bodyPr>
          <a:lstStyle/>
          <a:p>
            <a:pPr marL="0" marR="0" lvl="0" indent="0" algn="r" rtl="0">
              <a:spcBef>
                <a:spcPts val="0"/>
              </a:spcBef>
              <a:spcAft>
                <a:spcPts val="0"/>
              </a:spcAft>
              <a:buNone/>
            </a:pPr>
            <a:fld id="{00000000-1234-1234-1234-123412341234}" type="slidenum">
              <a:rPr lang="sk-SK" sz="1000" b="0" i="0" u="none" strike="noStrike" cap="none">
                <a:solidFill>
                  <a:srgbClr val="532E11"/>
                </a:solidFill>
                <a:latin typeface="Arial"/>
                <a:ea typeface="Arial"/>
                <a:cs typeface="Arial"/>
                <a:sym typeface="Arial"/>
              </a:rPr>
              <a:t>‹#›</a:t>
            </a:fld>
            <a:endParaRPr sz="1000" b="0" i="0" u="none" strike="noStrike" cap="none">
              <a:solidFill>
                <a:srgbClr val="532E11"/>
              </a:solidFill>
              <a:latin typeface="Arial"/>
              <a:ea typeface="Arial"/>
              <a:cs typeface="Arial"/>
              <a:sym typeface="Arial"/>
            </a:endParaRPr>
          </a:p>
        </p:txBody>
      </p:sp>
      <p:sp>
        <p:nvSpPr>
          <p:cNvPr id="49" name="Google Shape;49;p7"/>
          <p:cNvSpPr txBox="1">
            <a:spLocks noGrp="1"/>
          </p:cNvSpPr>
          <p:nvPr>
            <p:ph type="body" idx="1"/>
          </p:nvPr>
        </p:nvSpPr>
        <p:spPr>
          <a:xfrm>
            <a:off x="1277650" y="1798320"/>
            <a:ext cx="100584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0" name="Google Shape;50;p7"/>
          <p:cNvCxnSpPr/>
          <p:nvPr/>
        </p:nvCxnSpPr>
        <p:spPr>
          <a:xfrm rot="10800000">
            <a:off x="907790" y="-37217"/>
            <a:ext cx="0" cy="689522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sz="1000" b="0" i="0" u="none" strike="noStrike" cap="none">
                <a:solidFill>
                  <a:srgbClr val="532E11"/>
                </a:solidFill>
                <a:latin typeface="Arial"/>
                <a:ea typeface="Arial"/>
                <a:cs typeface="Arial"/>
                <a:sym typeface="Arial"/>
              </a:defRPr>
            </a:lvl1pPr>
            <a:lvl2pPr marL="0" lvl="1" indent="0" algn="r">
              <a:spcBef>
                <a:spcPts val="0"/>
              </a:spcBef>
              <a:buNone/>
              <a:defRPr sz="1000" b="0" i="0" u="none" strike="noStrike" cap="none">
                <a:solidFill>
                  <a:srgbClr val="532E11"/>
                </a:solidFill>
                <a:latin typeface="Arial"/>
                <a:ea typeface="Arial"/>
                <a:cs typeface="Arial"/>
                <a:sym typeface="Arial"/>
              </a:defRPr>
            </a:lvl2pPr>
            <a:lvl3pPr marL="0" lvl="2" indent="0" algn="r">
              <a:spcBef>
                <a:spcPts val="0"/>
              </a:spcBef>
              <a:buNone/>
              <a:defRPr sz="1000" b="0" i="0" u="none" strike="noStrike" cap="none">
                <a:solidFill>
                  <a:srgbClr val="532E11"/>
                </a:solidFill>
                <a:latin typeface="Arial"/>
                <a:ea typeface="Arial"/>
                <a:cs typeface="Arial"/>
                <a:sym typeface="Arial"/>
              </a:defRPr>
            </a:lvl3pPr>
            <a:lvl4pPr marL="0" lvl="3" indent="0" algn="r">
              <a:spcBef>
                <a:spcPts val="0"/>
              </a:spcBef>
              <a:buNone/>
              <a:defRPr sz="1000" b="0" i="0" u="none" strike="noStrike" cap="none">
                <a:solidFill>
                  <a:srgbClr val="532E11"/>
                </a:solidFill>
                <a:latin typeface="Arial"/>
                <a:ea typeface="Arial"/>
                <a:cs typeface="Arial"/>
                <a:sym typeface="Arial"/>
              </a:defRPr>
            </a:lvl4pPr>
            <a:lvl5pPr marL="0" lvl="4" indent="0" algn="r">
              <a:spcBef>
                <a:spcPts val="0"/>
              </a:spcBef>
              <a:buNone/>
              <a:defRPr sz="1000" b="0" i="0" u="none" strike="noStrike" cap="none">
                <a:solidFill>
                  <a:srgbClr val="532E11"/>
                </a:solidFill>
                <a:latin typeface="Arial"/>
                <a:ea typeface="Arial"/>
                <a:cs typeface="Arial"/>
                <a:sym typeface="Arial"/>
              </a:defRPr>
            </a:lvl5pPr>
            <a:lvl6pPr marL="0" lvl="5" indent="0" algn="r">
              <a:spcBef>
                <a:spcPts val="0"/>
              </a:spcBef>
              <a:buNone/>
              <a:defRPr sz="1000" b="0" i="0" u="none" strike="noStrike" cap="none">
                <a:solidFill>
                  <a:srgbClr val="532E11"/>
                </a:solidFill>
                <a:latin typeface="Arial"/>
                <a:ea typeface="Arial"/>
                <a:cs typeface="Arial"/>
                <a:sym typeface="Arial"/>
              </a:defRPr>
            </a:lvl6pPr>
            <a:lvl7pPr marL="0" lvl="6" indent="0" algn="r">
              <a:spcBef>
                <a:spcPts val="0"/>
              </a:spcBef>
              <a:buNone/>
              <a:defRPr sz="1000" b="0" i="0" u="none" strike="noStrike" cap="none">
                <a:solidFill>
                  <a:srgbClr val="532E11"/>
                </a:solidFill>
                <a:latin typeface="Arial"/>
                <a:ea typeface="Arial"/>
                <a:cs typeface="Arial"/>
                <a:sym typeface="Arial"/>
              </a:defRPr>
            </a:lvl7pPr>
            <a:lvl8pPr marL="0" lvl="7" indent="0" algn="r">
              <a:spcBef>
                <a:spcPts val="0"/>
              </a:spcBef>
              <a:buNone/>
              <a:defRPr sz="1000" b="0" i="0" u="none" strike="noStrike" cap="none">
                <a:solidFill>
                  <a:srgbClr val="532E11"/>
                </a:solidFill>
                <a:latin typeface="Arial"/>
                <a:ea typeface="Arial"/>
                <a:cs typeface="Arial"/>
                <a:sym typeface="Arial"/>
              </a:defRPr>
            </a:lvl8pPr>
            <a:lvl9pPr marL="0" lvl="8" indent="0" algn="r">
              <a:spcBef>
                <a:spcPts val="0"/>
              </a:spcBef>
              <a:buNone/>
              <a:defRPr sz="1000" b="0" i="0" u="none" strike="noStrike" cap="none">
                <a:solidFill>
                  <a:srgbClr val="532E1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532E11"/>
              </a:buClr>
              <a:buSzPts val="4400"/>
              <a:buFont typeface="Palatino"/>
              <a:buNone/>
              <a:defRPr sz="4400" b="0" i="0" u="none" strike="noStrike" cap="none">
                <a:solidFill>
                  <a:srgbClr val="532E11"/>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1pPr>
            <a:lvl2pPr marL="914400" marR="0" lvl="1" indent="-368300" algn="l" rtl="0">
              <a:lnSpc>
                <a:spcPct val="90000"/>
              </a:lnSpc>
              <a:spcBef>
                <a:spcPts val="500"/>
              </a:spcBef>
              <a:spcAft>
                <a:spcPts val="0"/>
              </a:spcAft>
              <a:buClr>
                <a:srgbClr val="3F3F3F"/>
              </a:buClr>
              <a:buSzPts val="2200"/>
              <a:buFont typeface="Arial"/>
              <a:buChar char="•"/>
              <a:defRPr sz="22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buNone/>
              <a:defRPr sz="1000" b="0" i="0" u="none" strike="noStrike" cap="none">
                <a:solidFill>
                  <a:srgbClr val="532E11"/>
                </a:solidFill>
                <a:latin typeface="Arial"/>
                <a:ea typeface="Arial"/>
                <a:cs typeface="Arial"/>
                <a:sym typeface="Arial"/>
              </a:defRPr>
            </a:lvl1pPr>
            <a:lvl2pPr marL="0" marR="0" lvl="1" indent="0" algn="r" rtl="0">
              <a:spcBef>
                <a:spcPts val="0"/>
              </a:spcBef>
              <a:buNone/>
              <a:defRPr sz="1000" b="0" i="0" u="none" strike="noStrike" cap="none">
                <a:solidFill>
                  <a:srgbClr val="532E11"/>
                </a:solidFill>
                <a:latin typeface="Arial"/>
                <a:ea typeface="Arial"/>
                <a:cs typeface="Arial"/>
                <a:sym typeface="Arial"/>
              </a:defRPr>
            </a:lvl2pPr>
            <a:lvl3pPr marL="0" marR="0" lvl="2" indent="0" algn="r" rtl="0">
              <a:spcBef>
                <a:spcPts val="0"/>
              </a:spcBef>
              <a:buNone/>
              <a:defRPr sz="1000" b="0" i="0" u="none" strike="noStrike" cap="none">
                <a:solidFill>
                  <a:srgbClr val="532E11"/>
                </a:solidFill>
                <a:latin typeface="Arial"/>
                <a:ea typeface="Arial"/>
                <a:cs typeface="Arial"/>
                <a:sym typeface="Arial"/>
              </a:defRPr>
            </a:lvl3pPr>
            <a:lvl4pPr marL="0" marR="0" lvl="3" indent="0" algn="r" rtl="0">
              <a:spcBef>
                <a:spcPts val="0"/>
              </a:spcBef>
              <a:buNone/>
              <a:defRPr sz="1000" b="0" i="0" u="none" strike="noStrike" cap="none">
                <a:solidFill>
                  <a:srgbClr val="532E11"/>
                </a:solidFill>
                <a:latin typeface="Arial"/>
                <a:ea typeface="Arial"/>
                <a:cs typeface="Arial"/>
                <a:sym typeface="Arial"/>
              </a:defRPr>
            </a:lvl4pPr>
            <a:lvl5pPr marL="0" marR="0" lvl="4" indent="0" algn="r" rtl="0">
              <a:spcBef>
                <a:spcPts val="0"/>
              </a:spcBef>
              <a:buNone/>
              <a:defRPr sz="1000" b="0" i="0" u="none" strike="noStrike" cap="none">
                <a:solidFill>
                  <a:srgbClr val="532E11"/>
                </a:solidFill>
                <a:latin typeface="Arial"/>
                <a:ea typeface="Arial"/>
                <a:cs typeface="Arial"/>
                <a:sym typeface="Arial"/>
              </a:defRPr>
            </a:lvl5pPr>
            <a:lvl6pPr marL="0" marR="0" lvl="5" indent="0" algn="r" rtl="0">
              <a:spcBef>
                <a:spcPts val="0"/>
              </a:spcBef>
              <a:buNone/>
              <a:defRPr sz="1000" b="0" i="0" u="none" strike="noStrike" cap="none">
                <a:solidFill>
                  <a:srgbClr val="532E11"/>
                </a:solidFill>
                <a:latin typeface="Arial"/>
                <a:ea typeface="Arial"/>
                <a:cs typeface="Arial"/>
                <a:sym typeface="Arial"/>
              </a:defRPr>
            </a:lvl6pPr>
            <a:lvl7pPr marL="0" marR="0" lvl="6" indent="0" algn="r" rtl="0">
              <a:spcBef>
                <a:spcPts val="0"/>
              </a:spcBef>
              <a:buNone/>
              <a:defRPr sz="1000" b="0" i="0" u="none" strike="noStrike" cap="none">
                <a:solidFill>
                  <a:srgbClr val="532E11"/>
                </a:solidFill>
                <a:latin typeface="Arial"/>
                <a:ea typeface="Arial"/>
                <a:cs typeface="Arial"/>
                <a:sym typeface="Arial"/>
              </a:defRPr>
            </a:lvl7pPr>
            <a:lvl8pPr marL="0" marR="0" lvl="7" indent="0" algn="r" rtl="0">
              <a:spcBef>
                <a:spcPts val="0"/>
              </a:spcBef>
              <a:buNone/>
              <a:defRPr sz="1000" b="0" i="0" u="none" strike="noStrike" cap="none">
                <a:solidFill>
                  <a:srgbClr val="532E11"/>
                </a:solidFill>
                <a:latin typeface="Arial"/>
                <a:ea typeface="Arial"/>
                <a:cs typeface="Arial"/>
                <a:sym typeface="Arial"/>
              </a:defRPr>
            </a:lvl8pPr>
            <a:lvl9pPr marL="0" marR="0" lvl="8" indent="0" algn="r" rtl="0">
              <a:spcBef>
                <a:spcPts val="0"/>
              </a:spcBef>
              <a:buNone/>
              <a:defRPr sz="1000" b="0" i="0" u="none" strike="noStrike" cap="none">
                <a:solidFill>
                  <a:srgbClr val="532E1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k-S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s://asccc.org/directory/accreditation-committee-0" TargetMode="External"/><Relationship Id="rId4" Type="http://schemas.openxmlformats.org/officeDocument/2006/relationships/hyperlink" Target="https://asccc.org/sites/default/files/Accreditation_paper.pdf" TargetMode="External"/><Relationship Id="rId5" Type="http://schemas.openxmlformats.org/officeDocument/2006/relationships/hyperlink" Target="https://accjc.org" TargetMode="External"/><Relationship Id="rId6" Type="http://schemas.openxmlformats.org/officeDocument/2006/relationships/hyperlink" Target="https://accjc.org/wp-content/uploads/Guide-to-Institutional-Self-Evaluation-Improvement-Peer-Review_Jan2020.pdf" TargetMode="External"/><Relationship Id="rId7" Type="http://schemas.openxmlformats.org/officeDocument/2006/relationships/hyperlink" Target="https://accjc.org/wp-content/uploads/Accreditation-Standards_-Adopted-June-2014.pdf" TargetMode="External"/><Relationship Id="rId8" Type="http://schemas.openxmlformats.org/officeDocument/2006/relationships/hyperlink" Target="https://accjc.org/announcement/accjc-formative-summative-review/" TargetMode="External"/><Relationship Id="rId9" Type="http://schemas.openxmlformats.org/officeDocument/2006/relationships/hyperlink" Target="mailto:info@asccc.org" TargetMode="External"/><Relationship Id="rId10" Type="http://schemas.openxmlformats.org/officeDocument/2006/relationships/hyperlink" Target="mailto:accjc@accjc.org" TargetMode="External"/><Relationship Id="rId11"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accjc.org/announcement/accjc-formative-summative-review/" TargetMode="External"/><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15926" y="5176909"/>
            <a:ext cx="10547847" cy="150524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Palatino"/>
              <a:buNone/>
            </a:pPr>
            <a:r>
              <a:rPr lang="sk-SK"/>
              <a:t>Curriculum and Accreditation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1981200" y="792080"/>
            <a:ext cx="2139600" cy="1261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Palatino"/>
              <a:buNone/>
            </a:pPr>
            <a:r>
              <a:rPr lang="sk-SK" sz="3000" b="1"/>
              <a:t>Standard II</a:t>
            </a:r>
            <a:r>
              <a:rPr lang="sk-SK" sz="3000"/>
              <a:t> </a:t>
            </a:r>
            <a:endParaRPr sz="3000"/>
          </a:p>
        </p:txBody>
      </p:sp>
      <p:sp>
        <p:nvSpPr>
          <p:cNvPr id="129" name="Google Shape;129;p18"/>
          <p:cNvSpPr txBox="1">
            <a:spLocks noGrp="1"/>
          </p:cNvSpPr>
          <p:nvPr>
            <p:ph type="body" idx="1"/>
          </p:nvPr>
        </p:nvSpPr>
        <p:spPr>
          <a:xfrm>
            <a:off x="4495800" y="792080"/>
            <a:ext cx="5715000" cy="5577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640"/>
              </a:spcBef>
              <a:spcAft>
                <a:spcPts val="0"/>
              </a:spcAft>
              <a:buClr>
                <a:srgbClr val="3F3F3F"/>
              </a:buClr>
              <a:buSzPts val="4800"/>
              <a:buNone/>
            </a:pPr>
            <a:endParaRPr sz="4800" b="1"/>
          </a:p>
          <a:p>
            <a:pPr marL="0" lvl="0" indent="0" algn="ctr" rtl="0">
              <a:lnSpc>
                <a:spcPct val="90000"/>
              </a:lnSpc>
              <a:spcBef>
                <a:spcPts val="640"/>
              </a:spcBef>
              <a:spcAft>
                <a:spcPts val="0"/>
              </a:spcAft>
              <a:buClr>
                <a:srgbClr val="3F3F3F"/>
              </a:buClr>
              <a:buSzPts val="4800"/>
              <a:buNone/>
            </a:pPr>
            <a:r>
              <a:rPr lang="sk-SK" sz="4800" b="1"/>
              <a:t>Student Learning Programs and Support Services</a:t>
            </a:r>
            <a:r>
              <a:rPr lang="sk-SK" b="1"/>
              <a:t> </a:t>
            </a:r>
            <a:endParaRPr b="1"/>
          </a:p>
        </p:txBody>
      </p:sp>
      <p:sp>
        <p:nvSpPr>
          <p:cNvPr id="130" name="Google Shape;130;p18"/>
          <p:cNvSpPr txBox="1">
            <a:spLocks noGrp="1"/>
          </p:cNvSpPr>
          <p:nvPr>
            <p:ph type="body" idx="2"/>
          </p:nvPr>
        </p:nvSpPr>
        <p:spPr>
          <a:xfrm>
            <a:off x="1981201" y="2130552"/>
            <a:ext cx="2139600" cy="4243500"/>
          </a:xfrm>
          <a:prstGeom prst="rect">
            <a:avLst/>
          </a:prstGeom>
          <a:noFill/>
          <a:ln w="9525" cap="flat" cmpd="sng">
            <a:solidFill>
              <a:srgbClr val="F8EEDB"/>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280"/>
              </a:spcBef>
              <a:spcAft>
                <a:spcPts val="0"/>
              </a:spcAft>
              <a:buClr>
                <a:schemeClr val="lt2"/>
              </a:buClr>
              <a:buSzPts val="2600"/>
              <a:buNone/>
            </a:pPr>
            <a:r>
              <a:rPr lang="sk-SK"/>
              <a:t>II.A.1</a:t>
            </a:r>
            <a:endParaRPr/>
          </a:p>
          <a:p>
            <a:pPr marL="0" lvl="0" indent="0" algn="l" rtl="0">
              <a:lnSpc>
                <a:spcPct val="90000"/>
              </a:lnSpc>
              <a:spcBef>
                <a:spcPts val="280"/>
              </a:spcBef>
              <a:spcAft>
                <a:spcPts val="0"/>
              </a:spcAft>
              <a:buClr>
                <a:schemeClr val="lt2"/>
              </a:buClr>
              <a:buSzPts val="2600"/>
              <a:buNone/>
            </a:pPr>
            <a:r>
              <a:rPr lang="sk-SK"/>
              <a:t>II.A.2</a:t>
            </a:r>
            <a:endParaRPr/>
          </a:p>
          <a:p>
            <a:pPr marL="0" lvl="0" indent="0" algn="l" rtl="0">
              <a:lnSpc>
                <a:spcPct val="90000"/>
              </a:lnSpc>
              <a:spcBef>
                <a:spcPts val="280"/>
              </a:spcBef>
              <a:spcAft>
                <a:spcPts val="0"/>
              </a:spcAft>
              <a:buClr>
                <a:schemeClr val="lt2"/>
              </a:buClr>
              <a:buSzPts val="2600"/>
              <a:buNone/>
            </a:pPr>
            <a:r>
              <a:rPr lang="sk-SK"/>
              <a:t>II.A.3</a:t>
            </a:r>
            <a:endParaRPr/>
          </a:p>
          <a:p>
            <a:pPr marL="0" lvl="0" indent="0" algn="l" rtl="0">
              <a:lnSpc>
                <a:spcPct val="90000"/>
              </a:lnSpc>
              <a:spcBef>
                <a:spcPts val="280"/>
              </a:spcBef>
              <a:spcAft>
                <a:spcPts val="0"/>
              </a:spcAft>
              <a:buClr>
                <a:schemeClr val="lt2"/>
              </a:buClr>
              <a:buSzPts val="2600"/>
              <a:buNone/>
            </a:pPr>
            <a:r>
              <a:rPr lang="sk-SK"/>
              <a:t>II.A.4</a:t>
            </a:r>
            <a:endParaRPr/>
          </a:p>
          <a:p>
            <a:pPr marL="0" lvl="0" indent="0" algn="l" rtl="0">
              <a:lnSpc>
                <a:spcPct val="90000"/>
              </a:lnSpc>
              <a:spcBef>
                <a:spcPts val="280"/>
              </a:spcBef>
              <a:spcAft>
                <a:spcPts val="0"/>
              </a:spcAft>
              <a:buClr>
                <a:schemeClr val="lt2"/>
              </a:buClr>
              <a:buSzPts val="2600"/>
              <a:buNone/>
            </a:pPr>
            <a:r>
              <a:rPr lang="sk-SK"/>
              <a:t>II.A.9</a:t>
            </a:r>
            <a:endParaRPr/>
          </a:p>
          <a:p>
            <a:pPr marL="0" lvl="0" indent="0" algn="l" rtl="0">
              <a:lnSpc>
                <a:spcPct val="90000"/>
              </a:lnSpc>
              <a:spcBef>
                <a:spcPts val="280"/>
              </a:spcBef>
              <a:spcAft>
                <a:spcPts val="0"/>
              </a:spcAft>
              <a:buClr>
                <a:schemeClr val="lt2"/>
              </a:buClr>
              <a:buSzPts val="2600"/>
              <a:buNone/>
            </a:pPr>
            <a:r>
              <a:rPr lang="sk-SK"/>
              <a:t>II.A.12</a:t>
            </a:r>
            <a:endParaRPr/>
          </a:p>
          <a:p>
            <a:pPr marL="0" lvl="0" indent="0" algn="l" rtl="0">
              <a:lnSpc>
                <a:spcPct val="90000"/>
              </a:lnSpc>
              <a:spcBef>
                <a:spcPts val="280"/>
              </a:spcBef>
              <a:spcAft>
                <a:spcPts val="0"/>
              </a:spcAft>
              <a:buClr>
                <a:schemeClr val="lt2"/>
              </a:buClr>
              <a:buSzPts val="2600"/>
              <a:buNone/>
            </a:pPr>
            <a:r>
              <a:rPr lang="sk-SK"/>
              <a:t>II.A.13</a:t>
            </a:r>
            <a:endParaRPr/>
          </a:p>
          <a:p>
            <a:pPr marL="0" lvl="0" indent="0" algn="l" rtl="0">
              <a:lnSpc>
                <a:spcPct val="90000"/>
              </a:lnSpc>
              <a:spcBef>
                <a:spcPts val="280"/>
              </a:spcBef>
              <a:spcAft>
                <a:spcPts val="0"/>
              </a:spcAft>
              <a:buClr>
                <a:schemeClr val="lt2"/>
              </a:buClr>
              <a:buSzPts val="2600"/>
              <a:buNone/>
            </a:pPr>
            <a:r>
              <a:rPr lang="sk-SK"/>
              <a:t>II.A.16</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Font typeface="Palatino"/>
              <a:buNone/>
            </a:pPr>
            <a:r>
              <a:rPr lang="sk-SK" sz="3600"/>
              <a:t>Accreditation Standards on Curriculum</a:t>
            </a:r>
            <a:endParaRPr sz="3600"/>
          </a:p>
        </p:txBody>
      </p:sp>
      <p:sp>
        <p:nvSpPr>
          <p:cNvPr id="136" name="Google Shape;136;p1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1530"/>
              <a:buNone/>
            </a:pPr>
            <a:r>
              <a:rPr lang="sk-SK" dirty="0">
                <a:solidFill>
                  <a:srgbClr val="262626"/>
                </a:solidFill>
              </a:rPr>
              <a:t>II.A.1.  </a:t>
            </a:r>
            <a:r>
              <a:rPr lang="sk-SK" dirty="0" err="1">
                <a:solidFill>
                  <a:srgbClr val="262626"/>
                </a:solidFill>
              </a:rPr>
              <a:t>All</a:t>
            </a:r>
            <a:r>
              <a:rPr lang="sk-SK" dirty="0">
                <a:solidFill>
                  <a:srgbClr val="262626"/>
                </a:solidFill>
              </a:rPr>
              <a:t> </a:t>
            </a:r>
            <a:r>
              <a:rPr lang="sk-SK" dirty="0" err="1">
                <a:solidFill>
                  <a:srgbClr val="262626"/>
                </a:solidFill>
              </a:rPr>
              <a:t>instructional</a:t>
            </a:r>
            <a:r>
              <a:rPr lang="sk-SK" dirty="0">
                <a:solidFill>
                  <a:srgbClr val="262626"/>
                </a:solidFill>
              </a:rPr>
              <a:t> </a:t>
            </a:r>
            <a:r>
              <a:rPr lang="sk-SK" dirty="0" err="1">
                <a:solidFill>
                  <a:srgbClr val="262626"/>
                </a:solidFill>
              </a:rPr>
              <a:t>programs</a:t>
            </a:r>
            <a:r>
              <a:rPr lang="sk-SK" dirty="0">
                <a:solidFill>
                  <a:srgbClr val="262626"/>
                </a:solidFill>
              </a:rPr>
              <a:t>, </a:t>
            </a:r>
            <a:r>
              <a:rPr lang="sk-SK" dirty="0" err="1">
                <a:solidFill>
                  <a:srgbClr val="262626"/>
                </a:solidFill>
              </a:rPr>
              <a:t>regardless</a:t>
            </a:r>
            <a:r>
              <a:rPr lang="sk-SK" dirty="0">
                <a:solidFill>
                  <a:srgbClr val="262626"/>
                </a:solidFill>
              </a:rPr>
              <a:t> of </a:t>
            </a:r>
            <a:r>
              <a:rPr lang="sk-SK" dirty="0" err="1">
                <a:solidFill>
                  <a:srgbClr val="262626"/>
                </a:solidFill>
              </a:rPr>
              <a:t>location</a:t>
            </a:r>
            <a:r>
              <a:rPr lang="sk-SK" dirty="0">
                <a:solidFill>
                  <a:srgbClr val="262626"/>
                </a:solidFill>
              </a:rPr>
              <a:t> or </a:t>
            </a:r>
            <a:r>
              <a:rPr lang="sk-SK" dirty="0" err="1">
                <a:solidFill>
                  <a:srgbClr val="262626"/>
                </a:solidFill>
              </a:rPr>
              <a:t>means</a:t>
            </a:r>
            <a:r>
              <a:rPr lang="sk-SK" dirty="0">
                <a:solidFill>
                  <a:srgbClr val="262626"/>
                </a:solidFill>
              </a:rPr>
              <a:t> of </a:t>
            </a:r>
            <a:r>
              <a:rPr lang="sk-SK" dirty="0" err="1">
                <a:solidFill>
                  <a:srgbClr val="262626"/>
                </a:solidFill>
              </a:rPr>
              <a:t>delivery</a:t>
            </a:r>
            <a:r>
              <a:rPr lang="sk-SK" dirty="0">
                <a:solidFill>
                  <a:srgbClr val="262626"/>
                </a:solidFill>
              </a:rPr>
              <a:t>, </a:t>
            </a:r>
            <a:r>
              <a:rPr lang="sk-SK" dirty="0" err="1">
                <a:solidFill>
                  <a:srgbClr val="262626"/>
                </a:solidFill>
              </a:rPr>
              <a:t>including</a:t>
            </a:r>
            <a:r>
              <a:rPr lang="sk-SK" dirty="0">
                <a:solidFill>
                  <a:srgbClr val="262626"/>
                </a:solidFill>
              </a:rPr>
              <a:t> </a:t>
            </a:r>
            <a:r>
              <a:rPr lang="sk-SK" dirty="0" err="1">
                <a:solidFill>
                  <a:srgbClr val="262626"/>
                </a:solidFill>
              </a:rPr>
              <a:t>distance</a:t>
            </a:r>
            <a:r>
              <a:rPr lang="sk-SK" dirty="0">
                <a:solidFill>
                  <a:srgbClr val="262626"/>
                </a:solidFill>
              </a:rPr>
              <a:t> </a:t>
            </a:r>
            <a:r>
              <a:rPr lang="sk-SK" dirty="0" err="1">
                <a:solidFill>
                  <a:srgbClr val="262626"/>
                </a:solidFill>
              </a:rPr>
              <a:t>education</a:t>
            </a:r>
            <a:r>
              <a:rPr lang="sk-SK" dirty="0">
                <a:solidFill>
                  <a:srgbClr val="262626"/>
                </a:solidFill>
              </a:rPr>
              <a:t> and </a:t>
            </a:r>
            <a:r>
              <a:rPr lang="sk-SK" dirty="0" err="1">
                <a:solidFill>
                  <a:srgbClr val="262626"/>
                </a:solidFill>
              </a:rPr>
              <a:t>correspondence</a:t>
            </a:r>
            <a:r>
              <a:rPr lang="sk-SK" dirty="0">
                <a:solidFill>
                  <a:srgbClr val="262626"/>
                </a:solidFill>
              </a:rPr>
              <a:t> </a:t>
            </a:r>
            <a:r>
              <a:rPr lang="sk-SK" dirty="0" err="1">
                <a:solidFill>
                  <a:srgbClr val="262626"/>
                </a:solidFill>
              </a:rPr>
              <a:t>education</a:t>
            </a:r>
            <a:r>
              <a:rPr lang="sk-SK" dirty="0">
                <a:solidFill>
                  <a:srgbClr val="262626"/>
                </a:solidFill>
              </a:rPr>
              <a:t>, are </a:t>
            </a:r>
            <a:r>
              <a:rPr lang="sk-SK" dirty="0" err="1">
                <a:solidFill>
                  <a:srgbClr val="262626"/>
                </a:solidFill>
              </a:rPr>
              <a:t>offered</a:t>
            </a:r>
            <a:r>
              <a:rPr lang="sk-SK" dirty="0">
                <a:solidFill>
                  <a:srgbClr val="262626"/>
                </a:solidFill>
              </a:rPr>
              <a:t> in </a:t>
            </a:r>
            <a:r>
              <a:rPr lang="sk-SK" dirty="0" err="1">
                <a:solidFill>
                  <a:srgbClr val="262626"/>
                </a:solidFill>
              </a:rPr>
              <a:t>fields</a:t>
            </a:r>
            <a:r>
              <a:rPr lang="sk-SK" dirty="0">
                <a:solidFill>
                  <a:srgbClr val="262626"/>
                </a:solidFill>
              </a:rPr>
              <a:t> of study </a:t>
            </a:r>
            <a:r>
              <a:rPr lang="sk-SK" dirty="0" err="1">
                <a:solidFill>
                  <a:srgbClr val="262626"/>
                </a:solidFill>
              </a:rPr>
              <a:t>consistent</a:t>
            </a:r>
            <a:r>
              <a:rPr lang="sk-SK" dirty="0">
                <a:solidFill>
                  <a:srgbClr val="262626"/>
                </a:solidFill>
              </a:rPr>
              <a:t> </a:t>
            </a:r>
            <a:r>
              <a:rPr lang="sk-SK" dirty="0" err="1">
                <a:solidFill>
                  <a:srgbClr val="262626"/>
                </a:solidFill>
              </a:rPr>
              <a:t>with</a:t>
            </a:r>
            <a:r>
              <a:rPr lang="sk-SK" dirty="0">
                <a:solidFill>
                  <a:srgbClr val="262626"/>
                </a:solidFill>
              </a:rPr>
              <a:t> </a:t>
            </a:r>
            <a:r>
              <a:rPr lang="sk-SK" dirty="0" err="1">
                <a:solidFill>
                  <a:srgbClr val="262626"/>
                </a:solidFill>
              </a:rPr>
              <a:t>the</a:t>
            </a:r>
            <a:r>
              <a:rPr lang="sk-SK" dirty="0">
                <a:solidFill>
                  <a:srgbClr val="262626"/>
                </a:solidFill>
              </a:rPr>
              <a:t> </a:t>
            </a:r>
            <a:r>
              <a:rPr lang="sk-SK" dirty="0" err="1">
                <a:solidFill>
                  <a:srgbClr val="262626"/>
                </a:solidFill>
              </a:rPr>
              <a:t>institution’s</a:t>
            </a:r>
            <a:r>
              <a:rPr lang="sk-SK" dirty="0">
                <a:solidFill>
                  <a:srgbClr val="262626"/>
                </a:solidFill>
              </a:rPr>
              <a:t> </a:t>
            </a:r>
            <a:r>
              <a:rPr lang="sk-SK" dirty="0" err="1">
                <a:solidFill>
                  <a:srgbClr val="262626"/>
                </a:solidFill>
              </a:rPr>
              <a:t>mission</a:t>
            </a:r>
            <a:r>
              <a:rPr lang="sk-SK" dirty="0">
                <a:solidFill>
                  <a:srgbClr val="262626"/>
                </a:solidFill>
              </a:rPr>
              <a:t>, are </a:t>
            </a:r>
            <a:r>
              <a:rPr lang="sk-SK" dirty="0" err="1">
                <a:solidFill>
                  <a:srgbClr val="262626"/>
                </a:solidFill>
              </a:rPr>
              <a:t>appropriate</a:t>
            </a:r>
            <a:r>
              <a:rPr lang="sk-SK" dirty="0">
                <a:solidFill>
                  <a:srgbClr val="262626"/>
                </a:solidFill>
              </a:rPr>
              <a:t> to </a:t>
            </a:r>
            <a:r>
              <a:rPr lang="sk-SK" dirty="0" err="1">
                <a:solidFill>
                  <a:srgbClr val="262626"/>
                </a:solidFill>
              </a:rPr>
              <a:t>higher</a:t>
            </a:r>
            <a:r>
              <a:rPr lang="sk-SK" dirty="0">
                <a:solidFill>
                  <a:srgbClr val="262626"/>
                </a:solidFill>
              </a:rPr>
              <a:t> </a:t>
            </a:r>
            <a:r>
              <a:rPr lang="sk-SK" dirty="0" err="1">
                <a:solidFill>
                  <a:srgbClr val="262626"/>
                </a:solidFill>
              </a:rPr>
              <a:t>education</a:t>
            </a:r>
            <a:r>
              <a:rPr lang="sk-SK" dirty="0">
                <a:solidFill>
                  <a:srgbClr val="262626"/>
                </a:solidFill>
              </a:rPr>
              <a:t>, and </a:t>
            </a:r>
            <a:r>
              <a:rPr lang="sk-SK" dirty="0" err="1">
                <a:solidFill>
                  <a:srgbClr val="262626"/>
                </a:solidFill>
              </a:rPr>
              <a:t>culminate</a:t>
            </a:r>
            <a:r>
              <a:rPr lang="sk-SK" dirty="0">
                <a:solidFill>
                  <a:srgbClr val="262626"/>
                </a:solidFill>
              </a:rPr>
              <a:t> in </a:t>
            </a:r>
            <a:r>
              <a:rPr lang="sk-SK" dirty="0" err="1">
                <a:solidFill>
                  <a:srgbClr val="262626"/>
                </a:solidFill>
              </a:rPr>
              <a:t>student</a:t>
            </a:r>
            <a:r>
              <a:rPr lang="sk-SK" dirty="0">
                <a:solidFill>
                  <a:srgbClr val="262626"/>
                </a:solidFill>
              </a:rPr>
              <a:t> </a:t>
            </a:r>
            <a:r>
              <a:rPr lang="sk-SK" dirty="0" err="1">
                <a:solidFill>
                  <a:srgbClr val="262626"/>
                </a:solidFill>
              </a:rPr>
              <a:t>attainment</a:t>
            </a:r>
            <a:r>
              <a:rPr lang="sk-SK" dirty="0">
                <a:solidFill>
                  <a:srgbClr val="262626"/>
                </a:solidFill>
              </a:rPr>
              <a:t> of </a:t>
            </a:r>
            <a:r>
              <a:rPr lang="sk-SK" dirty="0" err="1">
                <a:solidFill>
                  <a:srgbClr val="262626"/>
                </a:solidFill>
              </a:rPr>
              <a:t>identified</a:t>
            </a:r>
            <a:r>
              <a:rPr lang="sk-SK" dirty="0">
                <a:solidFill>
                  <a:srgbClr val="262626"/>
                </a:solidFill>
              </a:rPr>
              <a:t> </a:t>
            </a:r>
            <a:r>
              <a:rPr lang="sk-SK" dirty="0" err="1">
                <a:solidFill>
                  <a:srgbClr val="262626"/>
                </a:solidFill>
              </a:rPr>
              <a:t>student</a:t>
            </a:r>
            <a:r>
              <a:rPr lang="sk-SK" dirty="0">
                <a:solidFill>
                  <a:srgbClr val="262626"/>
                </a:solidFill>
              </a:rPr>
              <a:t> </a:t>
            </a:r>
            <a:r>
              <a:rPr lang="sk-SK" dirty="0" err="1">
                <a:solidFill>
                  <a:srgbClr val="262626"/>
                </a:solidFill>
              </a:rPr>
              <a:t>learning</a:t>
            </a:r>
            <a:r>
              <a:rPr lang="sk-SK" dirty="0">
                <a:solidFill>
                  <a:srgbClr val="262626"/>
                </a:solidFill>
              </a:rPr>
              <a:t> </a:t>
            </a:r>
            <a:r>
              <a:rPr lang="sk-SK" dirty="0" err="1">
                <a:solidFill>
                  <a:srgbClr val="262626"/>
                </a:solidFill>
              </a:rPr>
              <a:t>outcomes</a:t>
            </a:r>
            <a:r>
              <a:rPr lang="sk-SK" dirty="0">
                <a:solidFill>
                  <a:srgbClr val="262626"/>
                </a:solidFill>
              </a:rPr>
              <a:t>, and </a:t>
            </a:r>
            <a:r>
              <a:rPr lang="sk-SK" dirty="0" err="1">
                <a:solidFill>
                  <a:srgbClr val="262626"/>
                </a:solidFill>
              </a:rPr>
              <a:t>achievement</a:t>
            </a:r>
            <a:r>
              <a:rPr lang="sk-SK" dirty="0">
                <a:solidFill>
                  <a:srgbClr val="262626"/>
                </a:solidFill>
              </a:rPr>
              <a:t> of </a:t>
            </a:r>
            <a:r>
              <a:rPr lang="sk-SK" dirty="0" err="1">
                <a:solidFill>
                  <a:srgbClr val="262626"/>
                </a:solidFill>
              </a:rPr>
              <a:t>degrees</a:t>
            </a:r>
            <a:r>
              <a:rPr lang="sk-SK" dirty="0">
                <a:solidFill>
                  <a:srgbClr val="262626"/>
                </a:solidFill>
              </a:rPr>
              <a:t>, </a:t>
            </a:r>
            <a:r>
              <a:rPr lang="sk-SK" dirty="0" err="1">
                <a:solidFill>
                  <a:srgbClr val="262626"/>
                </a:solidFill>
              </a:rPr>
              <a:t>certificates</a:t>
            </a:r>
            <a:r>
              <a:rPr lang="sk-SK" dirty="0">
                <a:solidFill>
                  <a:srgbClr val="262626"/>
                </a:solidFill>
              </a:rPr>
              <a:t>, </a:t>
            </a:r>
            <a:r>
              <a:rPr lang="sk-SK" dirty="0" err="1">
                <a:solidFill>
                  <a:srgbClr val="262626"/>
                </a:solidFill>
              </a:rPr>
              <a:t>employment</a:t>
            </a:r>
            <a:r>
              <a:rPr lang="sk-SK" dirty="0">
                <a:solidFill>
                  <a:srgbClr val="262626"/>
                </a:solidFill>
              </a:rPr>
              <a:t>, or transfer to </a:t>
            </a:r>
            <a:r>
              <a:rPr lang="sk-SK" dirty="0" err="1">
                <a:solidFill>
                  <a:srgbClr val="262626"/>
                </a:solidFill>
              </a:rPr>
              <a:t>other</a:t>
            </a:r>
            <a:r>
              <a:rPr lang="sk-SK" dirty="0">
                <a:solidFill>
                  <a:srgbClr val="262626"/>
                </a:solidFill>
              </a:rPr>
              <a:t> </a:t>
            </a:r>
            <a:r>
              <a:rPr lang="sk-SK" dirty="0" err="1">
                <a:solidFill>
                  <a:srgbClr val="262626"/>
                </a:solidFill>
              </a:rPr>
              <a:t>higher</a:t>
            </a:r>
            <a:r>
              <a:rPr lang="sk-SK" dirty="0">
                <a:solidFill>
                  <a:srgbClr val="262626"/>
                </a:solidFill>
              </a:rPr>
              <a:t> </a:t>
            </a:r>
            <a:r>
              <a:rPr lang="sk-SK" dirty="0" err="1">
                <a:solidFill>
                  <a:srgbClr val="262626"/>
                </a:solidFill>
              </a:rPr>
              <a:t>education</a:t>
            </a:r>
            <a:r>
              <a:rPr lang="sk-SK" dirty="0">
                <a:solidFill>
                  <a:srgbClr val="262626"/>
                </a:solidFill>
              </a:rPr>
              <a:t> </a:t>
            </a:r>
            <a:r>
              <a:rPr lang="sk-SK" dirty="0" err="1">
                <a:solidFill>
                  <a:srgbClr val="262626"/>
                </a:solidFill>
              </a:rPr>
              <a:t>programs</a:t>
            </a:r>
            <a:r>
              <a:rPr lang="sk-SK" dirty="0">
                <a:solidFill>
                  <a:srgbClr val="262626"/>
                </a:solidFill>
              </a:rPr>
              <a:t>.</a:t>
            </a:r>
            <a:endParaRPr dirty="0"/>
          </a:p>
          <a:p>
            <a:pPr marL="0" lvl="0" indent="0" algn="l" rtl="0">
              <a:lnSpc>
                <a:spcPct val="90000"/>
              </a:lnSpc>
              <a:spcBef>
                <a:spcPts val="360"/>
              </a:spcBef>
              <a:spcAft>
                <a:spcPts val="0"/>
              </a:spcAft>
              <a:buClr>
                <a:srgbClr val="3F3F3F"/>
              </a:buClr>
              <a:buSzPts val="1530"/>
              <a:buNone/>
            </a:pPr>
            <a:endParaRPr sz="2000" dirty="0">
              <a:solidFill>
                <a:srgbClr val="262626"/>
              </a:solidFill>
            </a:endParaRPr>
          </a:p>
          <a:p>
            <a:pPr marL="182880" lvl="0" indent="-200025" algn="l" rtl="0">
              <a:lnSpc>
                <a:spcPct val="90000"/>
              </a:lnSpc>
              <a:spcBef>
                <a:spcPts val="360"/>
              </a:spcBef>
              <a:spcAft>
                <a:spcPts val="0"/>
              </a:spcAft>
              <a:buClr>
                <a:srgbClr val="262626"/>
              </a:buClr>
              <a:buSzPts val="1800"/>
              <a:buChar char="•"/>
            </a:pPr>
            <a:r>
              <a:rPr lang="sk-SK" sz="2000" dirty="0">
                <a:solidFill>
                  <a:srgbClr val="262626"/>
                </a:solidFill>
              </a:rPr>
              <a:t>Role of curriculum </a:t>
            </a:r>
            <a:r>
              <a:rPr lang="sk-SK" sz="2000" dirty="0" err="1">
                <a:solidFill>
                  <a:srgbClr val="262626"/>
                </a:solidFill>
              </a:rPr>
              <a:t>committee</a:t>
            </a:r>
            <a:r>
              <a:rPr lang="sk-SK" sz="2000" dirty="0">
                <a:solidFill>
                  <a:srgbClr val="262626"/>
                </a:solidFill>
              </a:rPr>
              <a:t> in </a:t>
            </a:r>
            <a:r>
              <a:rPr lang="sk-SK" sz="2000" dirty="0" err="1">
                <a:solidFill>
                  <a:srgbClr val="262626"/>
                </a:solidFill>
              </a:rPr>
              <a:t>ensuring</a:t>
            </a:r>
            <a:r>
              <a:rPr lang="sk-SK" sz="2000" dirty="0">
                <a:solidFill>
                  <a:srgbClr val="262626"/>
                </a:solidFill>
              </a:rPr>
              <a:t> </a:t>
            </a:r>
            <a:r>
              <a:rPr lang="sk-SK" sz="2000" dirty="0" err="1">
                <a:solidFill>
                  <a:srgbClr val="262626"/>
                </a:solidFill>
              </a:rPr>
              <a:t>educational</a:t>
            </a:r>
            <a:r>
              <a:rPr lang="sk-SK" sz="2000" dirty="0">
                <a:solidFill>
                  <a:srgbClr val="262626"/>
                </a:solidFill>
              </a:rPr>
              <a:t> </a:t>
            </a:r>
            <a:r>
              <a:rPr lang="sk-SK" sz="2000" dirty="0" err="1">
                <a:solidFill>
                  <a:srgbClr val="262626"/>
                </a:solidFill>
              </a:rPr>
              <a:t>quality</a:t>
            </a:r>
            <a:endParaRPr sz="2000" dirty="0">
              <a:solidFill>
                <a:srgbClr val="262626"/>
              </a:solidFill>
            </a:endParaRPr>
          </a:p>
          <a:p>
            <a:pPr marL="182880" lvl="0" indent="-200025" algn="l" rtl="0">
              <a:lnSpc>
                <a:spcPct val="90000"/>
              </a:lnSpc>
              <a:spcBef>
                <a:spcPts val="360"/>
              </a:spcBef>
              <a:spcAft>
                <a:spcPts val="0"/>
              </a:spcAft>
              <a:buClr>
                <a:srgbClr val="262626"/>
              </a:buClr>
              <a:buSzPts val="1800"/>
              <a:buChar char="•"/>
            </a:pPr>
            <a:r>
              <a:rPr lang="sk-SK" sz="2000" dirty="0" err="1"/>
              <a:t>All</a:t>
            </a:r>
            <a:r>
              <a:rPr lang="sk-SK" sz="2000" dirty="0"/>
              <a:t> </a:t>
            </a:r>
            <a:r>
              <a:rPr lang="sk-SK" sz="2000" dirty="0" err="1"/>
              <a:t>course</a:t>
            </a:r>
            <a:r>
              <a:rPr lang="sk-SK" sz="2000" dirty="0"/>
              <a:t> and program </a:t>
            </a:r>
            <a:r>
              <a:rPr lang="sk-SK" sz="2000" dirty="0" err="1"/>
              <a:t>offerings</a:t>
            </a:r>
            <a:r>
              <a:rPr lang="sk-SK" sz="2000" dirty="0"/>
              <a:t>, </a:t>
            </a:r>
            <a:r>
              <a:rPr lang="sk-SK" sz="2000" dirty="0" err="1"/>
              <a:t>whether</a:t>
            </a:r>
            <a:r>
              <a:rPr lang="sk-SK" sz="2000" dirty="0"/>
              <a:t> </a:t>
            </a:r>
            <a:r>
              <a:rPr lang="sk-SK" sz="2000" dirty="0" err="1"/>
              <a:t>traditional</a:t>
            </a:r>
            <a:r>
              <a:rPr lang="sk-SK" sz="2000" dirty="0"/>
              <a:t> or </a:t>
            </a:r>
            <a:r>
              <a:rPr lang="sk-SK" sz="2000" dirty="0" err="1"/>
              <a:t>distance</a:t>
            </a:r>
            <a:r>
              <a:rPr lang="sk-SK" sz="2000" dirty="0"/>
              <a:t> </a:t>
            </a:r>
            <a:r>
              <a:rPr lang="sk-SK" sz="2000" dirty="0" err="1"/>
              <a:t>education</a:t>
            </a:r>
            <a:r>
              <a:rPr lang="sk-SK" sz="2000" dirty="0"/>
              <a:t> and/or </a:t>
            </a:r>
            <a:r>
              <a:rPr lang="sk-SK" sz="2000" dirty="0" err="1"/>
              <a:t>correspondence</a:t>
            </a:r>
            <a:r>
              <a:rPr lang="sk-SK" sz="2000" dirty="0"/>
              <a:t> </a:t>
            </a:r>
            <a:r>
              <a:rPr lang="sk-SK" sz="2000" dirty="0" err="1"/>
              <a:t>education</a:t>
            </a:r>
            <a:r>
              <a:rPr lang="sk-SK" sz="2000" dirty="0"/>
              <a:t> (DE/CE), </a:t>
            </a:r>
            <a:r>
              <a:rPr lang="sk-SK" sz="2000" dirty="0" err="1"/>
              <a:t>baccaleaureat</a:t>
            </a:r>
            <a:r>
              <a:rPr lang="sk-SK" sz="2000" dirty="0"/>
              <a:t>, </a:t>
            </a:r>
            <a:r>
              <a:rPr lang="sk-SK" sz="2000" dirty="0" err="1"/>
              <a:t>align</a:t>
            </a:r>
            <a:r>
              <a:rPr lang="sk-SK" sz="2000" dirty="0"/>
              <a:t> </a:t>
            </a:r>
            <a:r>
              <a:rPr lang="sk-SK" sz="2000" dirty="0" err="1"/>
              <a:t>with</a:t>
            </a:r>
            <a:r>
              <a:rPr lang="sk-SK" sz="2000" dirty="0"/>
              <a:t> </a:t>
            </a:r>
            <a:r>
              <a:rPr lang="sk-SK" sz="2000" dirty="0" err="1"/>
              <a:t>the</a:t>
            </a:r>
            <a:r>
              <a:rPr lang="sk-SK" sz="2000" dirty="0"/>
              <a:t> </a:t>
            </a:r>
            <a:r>
              <a:rPr lang="sk-SK" sz="2000" dirty="0" err="1"/>
              <a:t>stated</a:t>
            </a:r>
            <a:r>
              <a:rPr lang="sk-SK" sz="2000" dirty="0"/>
              <a:t> </a:t>
            </a:r>
            <a:r>
              <a:rPr lang="sk-SK" sz="2000" dirty="0" err="1"/>
              <a:t>mission</a:t>
            </a:r>
            <a:r>
              <a:rPr lang="sk-SK" sz="2000" dirty="0"/>
              <a:t> of </a:t>
            </a:r>
            <a:r>
              <a:rPr lang="sk-SK" sz="2000" dirty="0" err="1"/>
              <a:t>the</a:t>
            </a:r>
            <a:r>
              <a:rPr lang="sk-SK" sz="2000" dirty="0"/>
              <a:t> </a:t>
            </a:r>
            <a:r>
              <a:rPr lang="sk-SK" sz="2000" dirty="0" err="1"/>
              <a:t>institution</a:t>
            </a:r>
            <a:r>
              <a:rPr lang="sk-SK" sz="2000" dirty="0"/>
              <a:t>.</a:t>
            </a:r>
            <a:endParaRPr sz="2000" dirty="0"/>
          </a:p>
          <a:p>
            <a:pPr marL="182880" lvl="0" indent="-200025" algn="l" rtl="0">
              <a:lnSpc>
                <a:spcPct val="90000"/>
              </a:lnSpc>
              <a:spcBef>
                <a:spcPts val="360"/>
              </a:spcBef>
              <a:spcAft>
                <a:spcPts val="0"/>
              </a:spcAft>
              <a:buClr>
                <a:srgbClr val="262626"/>
              </a:buClr>
              <a:buSzPts val="1800"/>
              <a:buChar char="•"/>
            </a:pPr>
            <a:r>
              <a:rPr lang="sk-SK" sz="2000" dirty="0"/>
              <a:t>Program </a:t>
            </a:r>
            <a:r>
              <a:rPr lang="sk-SK" sz="2000" dirty="0" err="1"/>
              <a:t>descriptions</a:t>
            </a:r>
            <a:r>
              <a:rPr lang="sk-SK" sz="2000" dirty="0"/>
              <a:t> </a:t>
            </a:r>
            <a:r>
              <a:rPr lang="sk-SK" sz="2000" dirty="0" err="1"/>
              <a:t>include</a:t>
            </a:r>
            <a:r>
              <a:rPr lang="sk-SK" sz="2000" dirty="0"/>
              <a:t> </a:t>
            </a:r>
            <a:r>
              <a:rPr lang="sk-SK" sz="2000" dirty="0" err="1"/>
              <a:t>expected</a:t>
            </a:r>
            <a:r>
              <a:rPr lang="sk-SK" sz="2000" dirty="0"/>
              <a:t> </a:t>
            </a:r>
            <a:r>
              <a:rPr lang="sk-SK" sz="2000" dirty="0" err="1"/>
              <a:t>student</a:t>
            </a:r>
            <a:r>
              <a:rPr lang="sk-SK" sz="2000" dirty="0"/>
              <a:t> </a:t>
            </a:r>
            <a:r>
              <a:rPr lang="sk-SK" sz="2000" dirty="0" err="1"/>
              <a:t>learning</a:t>
            </a:r>
            <a:r>
              <a:rPr lang="sk-SK" sz="2000" dirty="0"/>
              <a:t> </a:t>
            </a:r>
            <a:r>
              <a:rPr lang="sk-SK" sz="2000" dirty="0" err="1"/>
              <a:t>outcomes</a:t>
            </a:r>
            <a:r>
              <a:rPr lang="sk-SK" sz="2000" dirty="0"/>
              <a:t> and list </a:t>
            </a:r>
            <a:r>
              <a:rPr lang="sk-SK" sz="2000" dirty="0" err="1"/>
              <a:t>the</a:t>
            </a:r>
            <a:r>
              <a:rPr lang="sk-SK" sz="2000" dirty="0"/>
              <a:t> </a:t>
            </a:r>
            <a:r>
              <a:rPr lang="sk-SK" sz="2000" dirty="0" err="1"/>
              <a:t>degrees</a:t>
            </a:r>
            <a:r>
              <a:rPr lang="sk-SK" sz="2000" dirty="0"/>
              <a:t> and </a:t>
            </a:r>
            <a:r>
              <a:rPr lang="sk-SK" sz="2000" dirty="0" err="1"/>
              <a:t>certificates</a:t>
            </a:r>
            <a:r>
              <a:rPr lang="sk-SK" sz="2000" dirty="0"/>
              <a:t> </a:t>
            </a:r>
            <a:r>
              <a:rPr lang="sk-SK" sz="2000" dirty="0" err="1"/>
              <a:t>that</a:t>
            </a:r>
            <a:r>
              <a:rPr lang="sk-SK" sz="2000" dirty="0"/>
              <a:t> </a:t>
            </a:r>
            <a:r>
              <a:rPr lang="sk-SK" sz="2000" dirty="0" err="1"/>
              <a:t>can</a:t>
            </a:r>
            <a:r>
              <a:rPr lang="sk-SK" sz="2000" dirty="0"/>
              <a:t> </a:t>
            </a:r>
            <a:r>
              <a:rPr lang="sk-SK" sz="2000" dirty="0" err="1"/>
              <a:t>be</a:t>
            </a:r>
            <a:r>
              <a:rPr lang="sk-SK" sz="2000" dirty="0"/>
              <a:t> </a:t>
            </a:r>
            <a:r>
              <a:rPr lang="sk-SK" sz="2000" dirty="0" err="1"/>
              <a:t>earned</a:t>
            </a:r>
            <a:r>
              <a:rPr lang="sk-SK" sz="2000" dirty="0"/>
              <a:t>.</a:t>
            </a:r>
            <a:endParaRPr sz="2000" dirty="0"/>
          </a:p>
          <a:p>
            <a:pPr marL="0" lvl="0" indent="0" algn="l" rtl="0">
              <a:lnSpc>
                <a:spcPct val="90000"/>
              </a:lnSpc>
              <a:spcBef>
                <a:spcPts val="360"/>
              </a:spcBef>
              <a:spcAft>
                <a:spcPts val="0"/>
              </a:spcAft>
              <a:buClr>
                <a:srgbClr val="3F3F3F"/>
              </a:buClr>
              <a:buSzPts val="1530"/>
              <a:buNone/>
            </a:pPr>
            <a:endParaRPr sz="1800" dirty="0"/>
          </a:p>
        </p:txBody>
      </p:sp>
      <p:sp>
        <p:nvSpPr>
          <p:cNvPr id="138" name="Google Shape;138;p19"/>
          <p:cNvSpPr txBox="1">
            <a:spLocks noGrp="1"/>
          </p:cNvSpPr>
          <p:nvPr>
            <p:ph type="sldNum" idx="4294967295"/>
          </p:nvPr>
        </p:nvSpPr>
        <p:spPr>
          <a:xfrm>
            <a:off x="10769600" y="19050"/>
            <a:ext cx="1422400" cy="3286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32E11"/>
              </a:buClr>
              <a:buSzPts val="1000"/>
              <a:buFont typeface="Arial"/>
              <a:buNone/>
            </a:pPr>
            <a:fld id="{00000000-1234-1234-1234-123412341234}" type="slidenum">
              <a:rPr lang="sk-SK"/>
              <a:t>11</a:t>
            </a:fld>
            <a:endParaRPr/>
          </a:p>
        </p:txBody>
      </p:sp>
      <p:pic>
        <p:nvPicPr>
          <p:cNvPr id="137" name="Google Shape;137;p19"/>
          <p:cNvPicPr preferRelativeResize="0"/>
          <p:nvPr/>
        </p:nvPicPr>
        <p:blipFill rotWithShape="1">
          <a:blip r:embed="rId3">
            <a:alphaModFix/>
          </a:blip>
          <a:srcRect/>
          <a:stretch/>
        </p:blipFill>
        <p:spPr>
          <a:xfrm>
            <a:off x="10315308" y="5186415"/>
            <a:ext cx="1428750" cy="1428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2" name="Title 1"/>
          <p:cNvSpPr>
            <a:spLocks noGrp="1"/>
          </p:cNvSpPr>
          <p:nvPr>
            <p:ph type="title"/>
          </p:nvPr>
        </p:nvSpPr>
        <p:spPr>
          <a:xfrm>
            <a:off x="1277650" y="323367"/>
            <a:ext cx="10046043" cy="999163"/>
          </a:xfrm>
        </p:spPr>
        <p:txBody>
          <a:bodyPr/>
          <a:lstStyle/>
          <a:p>
            <a:r>
              <a:rPr lang="en-US" dirty="0" smtClean="0"/>
              <a:t>Accreditation Standards on Curriculum</a:t>
            </a:r>
            <a:endParaRPr lang="en-US" dirty="0"/>
          </a:p>
        </p:txBody>
      </p:sp>
      <p:sp>
        <p:nvSpPr>
          <p:cNvPr id="146" name="Google Shape;146;p20"/>
          <p:cNvSpPr txBox="1">
            <a:spLocks noGrp="1"/>
          </p:cNvSpPr>
          <p:nvPr>
            <p:ph type="body" idx="1"/>
          </p:nvPr>
        </p:nvSpPr>
        <p:spPr>
          <a:xfrm>
            <a:off x="1265293" y="1626847"/>
            <a:ext cx="10058400" cy="4351338"/>
          </a:xfrm>
          <a:prstGeom prst="rect">
            <a:avLst/>
          </a:prstGeom>
          <a:noFill/>
          <a:ln>
            <a:noFill/>
          </a:ln>
        </p:spPr>
        <p:txBody>
          <a:bodyPr spcFirstLastPara="1" wrap="square" lIns="91425" tIns="45700" rIns="91425" bIns="45700" anchor="t" anchorCtr="0">
            <a:noAutofit/>
          </a:bodyPr>
          <a:lstStyle/>
          <a:p>
            <a:pPr marL="0" lvl="0" indent="0">
              <a:lnSpc>
                <a:spcPct val="110000"/>
              </a:lnSpc>
              <a:spcBef>
                <a:spcPts val="450"/>
              </a:spcBef>
              <a:buClr>
                <a:srgbClr val="0070C0"/>
              </a:buClr>
              <a:buSzPts val="1415"/>
              <a:buNone/>
            </a:pPr>
            <a:r>
              <a:rPr lang="sk-SK" dirty="0" smtClean="0">
                <a:solidFill>
                  <a:schemeClr val="bg2"/>
                </a:solidFill>
              </a:rPr>
              <a:t>II.A.2 </a:t>
            </a:r>
            <a:r>
              <a:rPr lang="sk-SK" dirty="0">
                <a:solidFill>
                  <a:schemeClr val="bg2"/>
                </a:solidFill>
              </a:rPr>
              <a:t>(2019</a:t>
            </a:r>
            <a:r>
              <a:rPr lang="sk-SK" dirty="0" smtClean="0">
                <a:solidFill>
                  <a:schemeClr val="bg2"/>
                </a:solidFill>
              </a:rPr>
              <a:t>) </a:t>
            </a:r>
            <a:r>
              <a:rPr lang="sk-SK" dirty="0" err="1" smtClean="0">
                <a:solidFill>
                  <a:srgbClr val="000000"/>
                </a:solidFill>
              </a:rPr>
              <a:t>Faculty</a:t>
            </a:r>
            <a:r>
              <a:rPr lang="sk-SK" dirty="0">
                <a:solidFill>
                  <a:srgbClr val="000000"/>
                </a:solidFill>
              </a:rPr>
              <a:t>, </a:t>
            </a:r>
            <a:r>
              <a:rPr lang="sk-SK" dirty="0" err="1">
                <a:solidFill>
                  <a:srgbClr val="000000"/>
                </a:solidFill>
              </a:rPr>
              <a:t>including</a:t>
            </a:r>
            <a:r>
              <a:rPr lang="sk-SK" dirty="0">
                <a:solidFill>
                  <a:srgbClr val="000000"/>
                </a:solidFill>
              </a:rPr>
              <a:t> </a:t>
            </a:r>
            <a:r>
              <a:rPr lang="sk-SK" dirty="0" err="1">
                <a:solidFill>
                  <a:srgbClr val="000000"/>
                </a:solidFill>
              </a:rPr>
              <a:t>full</a:t>
            </a:r>
            <a:r>
              <a:rPr lang="sk-SK" dirty="0">
                <a:solidFill>
                  <a:srgbClr val="000000"/>
                </a:solidFill>
              </a:rPr>
              <a:t> </a:t>
            </a:r>
            <a:r>
              <a:rPr lang="sk-SK" dirty="0" err="1">
                <a:solidFill>
                  <a:srgbClr val="000000"/>
                </a:solidFill>
              </a:rPr>
              <a:t>time</a:t>
            </a:r>
            <a:r>
              <a:rPr lang="sk-SK" dirty="0">
                <a:solidFill>
                  <a:srgbClr val="000000"/>
                </a:solidFill>
              </a:rPr>
              <a:t>, part </a:t>
            </a:r>
            <a:r>
              <a:rPr lang="sk-SK" dirty="0" err="1">
                <a:solidFill>
                  <a:srgbClr val="000000"/>
                </a:solidFill>
              </a:rPr>
              <a:t>time</a:t>
            </a:r>
            <a:r>
              <a:rPr lang="sk-SK" dirty="0">
                <a:solidFill>
                  <a:srgbClr val="000000"/>
                </a:solidFill>
              </a:rPr>
              <a:t>, and </a:t>
            </a:r>
            <a:r>
              <a:rPr lang="sk-SK" dirty="0" err="1">
                <a:solidFill>
                  <a:srgbClr val="000000"/>
                </a:solidFill>
              </a:rPr>
              <a:t>adjunct</a:t>
            </a:r>
            <a:r>
              <a:rPr lang="sk-SK" dirty="0">
                <a:solidFill>
                  <a:srgbClr val="000000"/>
                </a:solidFill>
              </a:rPr>
              <a:t> </a:t>
            </a:r>
            <a:r>
              <a:rPr lang="sk-SK" dirty="0" err="1">
                <a:solidFill>
                  <a:srgbClr val="000000"/>
                </a:solidFill>
              </a:rPr>
              <a:t>faculty</a:t>
            </a:r>
            <a:r>
              <a:rPr lang="sk-SK" dirty="0">
                <a:solidFill>
                  <a:srgbClr val="000000"/>
                </a:solidFill>
              </a:rPr>
              <a:t>, </a:t>
            </a:r>
            <a:r>
              <a:rPr lang="sk-SK" dirty="0" err="1">
                <a:solidFill>
                  <a:srgbClr val="000000"/>
                </a:solidFill>
              </a:rPr>
              <a:t>regularly</a:t>
            </a:r>
            <a:r>
              <a:rPr lang="sk-SK" dirty="0">
                <a:solidFill>
                  <a:srgbClr val="000000"/>
                </a:solidFill>
              </a:rPr>
              <a:t> </a:t>
            </a:r>
            <a:r>
              <a:rPr lang="sk-SK" dirty="0" err="1">
                <a:solidFill>
                  <a:srgbClr val="000000"/>
                </a:solidFill>
              </a:rPr>
              <a:t>engage</a:t>
            </a:r>
            <a:r>
              <a:rPr lang="sk-SK" dirty="0">
                <a:solidFill>
                  <a:srgbClr val="000000"/>
                </a:solidFill>
              </a:rPr>
              <a:t> in </a:t>
            </a:r>
            <a:r>
              <a:rPr lang="sk-SK" dirty="0" err="1">
                <a:solidFill>
                  <a:srgbClr val="000000"/>
                </a:solidFill>
              </a:rPr>
              <a:t>ensuring</a:t>
            </a:r>
            <a:r>
              <a:rPr lang="sk-SK" dirty="0">
                <a:solidFill>
                  <a:srgbClr val="000000"/>
                </a:solidFill>
              </a:rPr>
              <a:t> </a:t>
            </a:r>
            <a:r>
              <a:rPr lang="sk-SK" dirty="0" err="1">
                <a:solidFill>
                  <a:srgbClr val="000000"/>
                </a:solidFill>
              </a:rPr>
              <a:t>that</a:t>
            </a:r>
            <a:r>
              <a:rPr lang="sk-SK" dirty="0">
                <a:solidFill>
                  <a:srgbClr val="000000"/>
                </a:solidFill>
              </a:rPr>
              <a:t> </a:t>
            </a:r>
            <a:r>
              <a:rPr lang="sk-SK" dirty="0" err="1">
                <a:solidFill>
                  <a:srgbClr val="000000"/>
                </a:solidFill>
              </a:rPr>
              <a:t>the</a:t>
            </a:r>
            <a:r>
              <a:rPr lang="sk-SK" dirty="0">
                <a:solidFill>
                  <a:srgbClr val="000000"/>
                </a:solidFill>
              </a:rPr>
              <a:t> </a:t>
            </a:r>
            <a:r>
              <a:rPr lang="sk-SK" dirty="0" err="1">
                <a:solidFill>
                  <a:srgbClr val="000000"/>
                </a:solidFill>
              </a:rPr>
              <a:t>content</a:t>
            </a:r>
            <a:r>
              <a:rPr lang="sk-SK" dirty="0">
                <a:solidFill>
                  <a:srgbClr val="000000"/>
                </a:solidFill>
              </a:rPr>
              <a:t> and </a:t>
            </a:r>
            <a:r>
              <a:rPr lang="sk-SK" dirty="0" err="1">
                <a:solidFill>
                  <a:srgbClr val="000000"/>
                </a:solidFill>
              </a:rPr>
              <a:t>methods</a:t>
            </a:r>
            <a:r>
              <a:rPr lang="sk-SK" dirty="0">
                <a:solidFill>
                  <a:srgbClr val="000000"/>
                </a:solidFill>
              </a:rPr>
              <a:t> of </a:t>
            </a:r>
            <a:r>
              <a:rPr lang="sk-SK" dirty="0" err="1">
                <a:solidFill>
                  <a:srgbClr val="000000"/>
                </a:solidFill>
              </a:rPr>
              <a:t>instruction</a:t>
            </a:r>
            <a:r>
              <a:rPr lang="sk-SK" dirty="0">
                <a:solidFill>
                  <a:srgbClr val="000000"/>
                </a:solidFill>
              </a:rPr>
              <a:t> </a:t>
            </a:r>
            <a:r>
              <a:rPr lang="sk-SK" dirty="0" err="1">
                <a:solidFill>
                  <a:srgbClr val="000000"/>
                </a:solidFill>
              </a:rPr>
              <a:t>meet</a:t>
            </a:r>
            <a:r>
              <a:rPr lang="sk-SK" dirty="0">
                <a:solidFill>
                  <a:srgbClr val="000000"/>
                </a:solidFill>
              </a:rPr>
              <a:t> </a:t>
            </a:r>
            <a:r>
              <a:rPr lang="sk-SK" dirty="0" err="1">
                <a:solidFill>
                  <a:srgbClr val="000000"/>
                </a:solidFill>
              </a:rPr>
              <a:t>generally</a:t>
            </a:r>
            <a:r>
              <a:rPr lang="sk-SK" dirty="0">
                <a:solidFill>
                  <a:srgbClr val="000000"/>
                </a:solidFill>
              </a:rPr>
              <a:t> </a:t>
            </a:r>
            <a:r>
              <a:rPr lang="sk-SK" dirty="0" err="1">
                <a:solidFill>
                  <a:srgbClr val="000000"/>
                </a:solidFill>
              </a:rPr>
              <a:t>accepted</a:t>
            </a:r>
            <a:r>
              <a:rPr lang="sk-SK" dirty="0">
                <a:solidFill>
                  <a:srgbClr val="000000"/>
                </a:solidFill>
              </a:rPr>
              <a:t> </a:t>
            </a:r>
            <a:r>
              <a:rPr lang="sk-SK" dirty="0" err="1">
                <a:solidFill>
                  <a:srgbClr val="000000"/>
                </a:solidFill>
              </a:rPr>
              <a:t>academic</a:t>
            </a:r>
            <a:r>
              <a:rPr lang="sk-SK" dirty="0">
                <a:solidFill>
                  <a:srgbClr val="000000"/>
                </a:solidFill>
              </a:rPr>
              <a:t> and </a:t>
            </a:r>
            <a:r>
              <a:rPr lang="sk-SK" dirty="0" err="1">
                <a:solidFill>
                  <a:srgbClr val="000000"/>
                </a:solidFill>
              </a:rPr>
              <a:t>professional</a:t>
            </a:r>
            <a:r>
              <a:rPr lang="sk-SK" dirty="0">
                <a:solidFill>
                  <a:srgbClr val="000000"/>
                </a:solidFill>
              </a:rPr>
              <a:t> </a:t>
            </a:r>
            <a:r>
              <a:rPr lang="sk-SK" dirty="0" err="1">
                <a:solidFill>
                  <a:srgbClr val="000000"/>
                </a:solidFill>
              </a:rPr>
              <a:t>standards</a:t>
            </a:r>
            <a:r>
              <a:rPr lang="sk-SK" dirty="0">
                <a:solidFill>
                  <a:srgbClr val="000000"/>
                </a:solidFill>
              </a:rPr>
              <a:t> and </a:t>
            </a:r>
            <a:r>
              <a:rPr lang="sk-SK" dirty="0" err="1">
                <a:solidFill>
                  <a:srgbClr val="000000"/>
                </a:solidFill>
              </a:rPr>
              <a:t>expectations</a:t>
            </a:r>
            <a:r>
              <a:rPr lang="sk-SK" dirty="0">
                <a:solidFill>
                  <a:srgbClr val="000000"/>
                </a:solidFill>
              </a:rPr>
              <a:t>. In </a:t>
            </a:r>
            <a:r>
              <a:rPr lang="sk-SK" dirty="0" err="1">
                <a:solidFill>
                  <a:srgbClr val="000000"/>
                </a:solidFill>
              </a:rPr>
              <a:t>exercising</a:t>
            </a:r>
            <a:r>
              <a:rPr lang="sk-SK" dirty="0">
                <a:solidFill>
                  <a:srgbClr val="000000"/>
                </a:solidFill>
              </a:rPr>
              <a:t> </a:t>
            </a:r>
            <a:r>
              <a:rPr lang="sk-SK" dirty="0" err="1">
                <a:solidFill>
                  <a:srgbClr val="000000"/>
                </a:solidFill>
              </a:rPr>
              <a:t>collective</a:t>
            </a:r>
            <a:r>
              <a:rPr lang="sk-SK" dirty="0">
                <a:solidFill>
                  <a:srgbClr val="000000"/>
                </a:solidFill>
              </a:rPr>
              <a:t> </a:t>
            </a:r>
            <a:r>
              <a:rPr lang="sk-SK" dirty="0" err="1">
                <a:solidFill>
                  <a:srgbClr val="000000"/>
                </a:solidFill>
              </a:rPr>
              <a:t>ownership</a:t>
            </a:r>
            <a:r>
              <a:rPr lang="sk-SK" dirty="0">
                <a:solidFill>
                  <a:srgbClr val="000000"/>
                </a:solidFill>
              </a:rPr>
              <a:t> over </a:t>
            </a:r>
            <a:r>
              <a:rPr lang="sk-SK" dirty="0" err="1">
                <a:solidFill>
                  <a:srgbClr val="000000"/>
                </a:solidFill>
              </a:rPr>
              <a:t>the</a:t>
            </a:r>
            <a:r>
              <a:rPr lang="sk-SK" dirty="0">
                <a:solidFill>
                  <a:srgbClr val="000000"/>
                </a:solidFill>
              </a:rPr>
              <a:t> design and </a:t>
            </a:r>
            <a:r>
              <a:rPr lang="sk-SK" dirty="0" err="1">
                <a:solidFill>
                  <a:srgbClr val="000000"/>
                </a:solidFill>
              </a:rPr>
              <a:t>improvement</a:t>
            </a:r>
            <a:r>
              <a:rPr lang="sk-SK" dirty="0">
                <a:solidFill>
                  <a:srgbClr val="000000"/>
                </a:solidFill>
              </a:rPr>
              <a:t> of </a:t>
            </a:r>
            <a:r>
              <a:rPr lang="sk-SK" dirty="0" err="1">
                <a:solidFill>
                  <a:srgbClr val="000000"/>
                </a:solidFill>
              </a:rPr>
              <a:t>the</a:t>
            </a:r>
            <a:r>
              <a:rPr lang="sk-SK" dirty="0">
                <a:solidFill>
                  <a:srgbClr val="000000"/>
                </a:solidFill>
              </a:rPr>
              <a:t> </a:t>
            </a:r>
            <a:r>
              <a:rPr lang="sk-SK" dirty="0" err="1">
                <a:solidFill>
                  <a:srgbClr val="000000"/>
                </a:solidFill>
              </a:rPr>
              <a:t>learning</a:t>
            </a:r>
            <a:r>
              <a:rPr lang="sk-SK" dirty="0">
                <a:solidFill>
                  <a:srgbClr val="000000"/>
                </a:solidFill>
              </a:rPr>
              <a:t> </a:t>
            </a:r>
            <a:r>
              <a:rPr lang="sk-SK" dirty="0" err="1">
                <a:solidFill>
                  <a:srgbClr val="000000"/>
                </a:solidFill>
              </a:rPr>
              <a:t>experience</a:t>
            </a:r>
            <a:r>
              <a:rPr lang="sk-SK" dirty="0">
                <a:solidFill>
                  <a:srgbClr val="000000"/>
                </a:solidFill>
              </a:rPr>
              <a:t>, </a:t>
            </a:r>
            <a:r>
              <a:rPr lang="sk-SK" dirty="0" err="1">
                <a:solidFill>
                  <a:srgbClr val="000000"/>
                </a:solidFill>
              </a:rPr>
              <a:t>faculty</a:t>
            </a:r>
            <a:r>
              <a:rPr lang="sk-SK" dirty="0">
                <a:solidFill>
                  <a:srgbClr val="000000"/>
                </a:solidFill>
              </a:rPr>
              <a:t> </a:t>
            </a:r>
            <a:r>
              <a:rPr lang="sk-SK" dirty="0" err="1">
                <a:solidFill>
                  <a:srgbClr val="000000"/>
                </a:solidFill>
              </a:rPr>
              <a:t>conduct</a:t>
            </a:r>
            <a:r>
              <a:rPr lang="sk-SK" dirty="0">
                <a:solidFill>
                  <a:srgbClr val="000000"/>
                </a:solidFill>
              </a:rPr>
              <a:t> </a:t>
            </a:r>
            <a:r>
              <a:rPr lang="sk-SK" dirty="0" err="1">
                <a:solidFill>
                  <a:srgbClr val="000000"/>
                </a:solidFill>
              </a:rPr>
              <a:t>systematic</a:t>
            </a:r>
            <a:r>
              <a:rPr lang="sk-SK" dirty="0">
                <a:solidFill>
                  <a:srgbClr val="000000"/>
                </a:solidFill>
              </a:rPr>
              <a:t> and </a:t>
            </a:r>
            <a:r>
              <a:rPr lang="sk-SK" dirty="0" err="1">
                <a:solidFill>
                  <a:srgbClr val="000000"/>
                </a:solidFill>
              </a:rPr>
              <a:t>inclusive</a:t>
            </a:r>
            <a:r>
              <a:rPr lang="sk-SK" dirty="0">
                <a:solidFill>
                  <a:srgbClr val="000000"/>
                </a:solidFill>
              </a:rPr>
              <a:t> program </a:t>
            </a:r>
            <a:r>
              <a:rPr lang="sk-SK" dirty="0" err="1">
                <a:solidFill>
                  <a:srgbClr val="000000"/>
                </a:solidFill>
              </a:rPr>
              <a:t>review</a:t>
            </a:r>
            <a:r>
              <a:rPr lang="sk-SK" dirty="0">
                <a:solidFill>
                  <a:srgbClr val="000000"/>
                </a:solidFill>
              </a:rPr>
              <a:t>, </a:t>
            </a:r>
            <a:r>
              <a:rPr lang="sk-SK" dirty="0" err="1">
                <a:solidFill>
                  <a:srgbClr val="000000"/>
                </a:solidFill>
              </a:rPr>
              <a:t>using</a:t>
            </a:r>
            <a:r>
              <a:rPr lang="sk-SK" dirty="0">
                <a:solidFill>
                  <a:srgbClr val="000000"/>
                </a:solidFill>
              </a:rPr>
              <a:t> </a:t>
            </a:r>
            <a:r>
              <a:rPr lang="sk-SK" dirty="0" err="1">
                <a:solidFill>
                  <a:srgbClr val="000000"/>
                </a:solidFill>
              </a:rPr>
              <a:t>student</a:t>
            </a:r>
            <a:r>
              <a:rPr lang="sk-SK" dirty="0">
                <a:solidFill>
                  <a:srgbClr val="000000"/>
                </a:solidFill>
              </a:rPr>
              <a:t> </a:t>
            </a:r>
            <a:r>
              <a:rPr lang="sk-SK" dirty="0" err="1">
                <a:solidFill>
                  <a:srgbClr val="000000"/>
                </a:solidFill>
              </a:rPr>
              <a:t>achievement</a:t>
            </a:r>
            <a:r>
              <a:rPr lang="sk-SK" dirty="0">
                <a:solidFill>
                  <a:srgbClr val="000000"/>
                </a:solidFill>
              </a:rPr>
              <a:t> </a:t>
            </a:r>
            <a:r>
              <a:rPr lang="sk-SK" dirty="0" err="1">
                <a:solidFill>
                  <a:srgbClr val="000000"/>
                </a:solidFill>
              </a:rPr>
              <a:t>data</a:t>
            </a:r>
            <a:r>
              <a:rPr lang="sk-SK" dirty="0">
                <a:solidFill>
                  <a:srgbClr val="000000"/>
                </a:solidFill>
              </a:rPr>
              <a:t>, in </a:t>
            </a:r>
            <a:r>
              <a:rPr lang="sk-SK" dirty="0" err="1">
                <a:solidFill>
                  <a:srgbClr val="000000"/>
                </a:solidFill>
              </a:rPr>
              <a:t>order</a:t>
            </a:r>
            <a:r>
              <a:rPr lang="sk-SK" dirty="0">
                <a:solidFill>
                  <a:srgbClr val="000000"/>
                </a:solidFill>
              </a:rPr>
              <a:t> to </a:t>
            </a:r>
            <a:r>
              <a:rPr lang="sk-SK" dirty="0" err="1">
                <a:solidFill>
                  <a:srgbClr val="000000"/>
                </a:solidFill>
              </a:rPr>
              <a:t>continuously</a:t>
            </a:r>
            <a:r>
              <a:rPr lang="sk-SK" dirty="0">
                <a:solidFill>
                  <a:srgbClr val="000000"/>
                </a:solidFill>
              </a:rPr>
              <a:t> </a:t>
            </a:r>
            <a:r>
              <a:rPr lang="sk-SK" dirty="0" err="1">
                <a:solidFill>
                  <a:srgbClr val="000000"/>
                </a:solidFill>
              </a:rPr>
              <a:t>improve</a:t>
            </a:r>
            <a:r>
              <a:rPr lang="sk-SK" dirty="0">
                <a:solidFill>
                  <a:srgbClr val="000000"/>
                </a:solidFill>
              </a:rPr>
              <a:t> </a:t>
            </a:r>
            <a:r>
              <a:rPr lang="sk-SK" dirty="0" err="1">
                <a:solidFill>
                  <a:srgbClr val="000000"/>
                </a:solidFill>
              </a:rPr>
              <a:t>instructional</a:t>
            </a:r>
            <a:r>
              <a:rPr lang="sk-SK" dirty="0">
                <a:solidFill>
                  <a:srgbClr val="000000"/>
                </a:solidFill>
              </a:rPr>
              <a:t> </a:t>
            </a:r>
            <a:r>
              <a:rPr lang="sk-SK" dirty="0" err="1">
                <a:solidFill>
                  <a:srgbClr val="000000"/>
                </a:solidFill>
              </a:rPr>
              <a:t>courses</a:t>
            </a:r>
            <a:r>
              <a:rPr lang="sk-SK" dirty="0">
                <a:solidFill>
                  <a:srgbClr val="000000"/>
                </a:solidFill>
              </a:rPr>
              <a:t> and, </a:t>
            </a:r>
            <a:r>
              <a:rPr lang="sk-SK" dirty="0" err="1">
                <a:solidFill>
                  <a:srgbClr val="000000"/>
                </a:solidFill>
              </a:rPr>
              <a:t>programs</a:t>
            </a:r>
            <a:r>
              <a:rPr lang="sk-SK" dirty="0">
                <a:solidFill>
                  <a:srgbClr val="000000"/>
                </a:solidFill>
              </a:rPr>
              <a:t> </a:t>
            </a:r>
            <a:r>
              <a:rPr lang="sk-SK" dirty="0" err="1">
                <a:solidFill>
                  <a:srgbClr val="000000"/>
                </a:solidFill>
              </a:rPr>
              <a:t>thereby</a:t>
            </a:r>
            <a:r>
              <a:rPr lang="sk-SK" dirty="0">
                <a:solidFill>
                  <a:srgbClr val="000000"/>
                </a:solidFill>
              </a:rPr>
              <a:t> </a:t>
            </a:r>
            <a:r>
              <a:rPr lang="sk-SK" dirty="0" err="1">
                <a:solidFill>
                  <a:srgbClr val="000000"/>
                </a:solidFill>
              </a:rPr>
              <a:t>ensuring</a:t>
            </a:r>
            <a:r>
              <a:rPr lang="sk-SK" dirty="0">
                <a:solidFill>
                  <a:srgbClr val="000000"/>
                </a:solidFill>
              </a:rPr>
              <a:t> program </a:t>
            </a:r>
            <a:r>
              <a:rPr lang="sk-SK" dirty="0" err="1">
                <a:solidFill>
                  <a:srgbClr val="000000"/>
                </a:solidFill>
              </a:rPr>
              <a:t>currency</a:t>
            </a:r>
            <a:r>
              <a:rPr lang="sk-SK" dirty="0">
                <a:solidFill>
                  <a:srgbClr val="000000"/>
                </a:solidFill>
              </a:rPr>
              <a:t>, </a:t>
            </a:r>
            <a:r>
              <a:rPr lang="sk-SK" dirty="0" err="1">
                <a:solidFill>
                  <a:srgbClr val="000000"/>
                </a:solidFill>
              </a:rPr>
              <a:t>improving</a:t>
            </a:r>
            <a:r>
              <a:rPr lang="sk-SK" dirty="0">
                <a:solidFill>
                  <a:srgbClr val="000000"/>
                </a:solidFill>
              </a:rPr>
              <a:t> </a:t>
            </a:r>
            <a:r>
              <a:rPr lang="sk-SK" dirty="0" err="1">
                <a:solidFill>
                  <a:srgbClr val="000000"/>
                </a:solidFill>
              </a:rPr>
              <a:t>teaching</a:t>
            </a:r>
            <a:r>
              <a:rPr lang="sk-SK" dirty="0">
                <a:solidFill>
                  <a:srgbClr val="000000"/>
                </a:solidFill>
              </a:rPr>
              <a:t> and </a:t>
            </a:r>
            <a:r>
              <a:rPr lang="sk-SK" dirty="0" err="1">
                <a:solidFill>
                  <a:srgbClr val="000000"/>
                </a:solidFill>
              </a:rPr>
              <a:t>learning</a:t>
            </a:r>
            <a:r>
              <a:rPr lang="sk-SK" dirty="0">
                <a:solidFill>
                  <a:srgbClr val="000000"/>
                </a:solidFill>
              </a:rPr>
              <a:t> </a:t>
            </a:r>
            <a:r>
              <a:rPr lang="sk-SK" dirty="0" err="1">
                <a:solidFill>
                  <a:srgbClr val="000000"/>
                </a:solidFill>
              </a:rPr>
              <a:t>strategies</a:t>
            </a:r>
            <a:r>
              <a:rPr lang="sk-SK" dirty="0">
                <a:solidFill>
                  <a:srgbClr val="000000"/>
                </a:solidFill>
              </a:rPr>
              <a:t>, and </a:t>
            </a:r>
            <a:r>
              <a:rPr lang="sk-SK" dirty="0" err="1">
                <a:solidFill>
                  <a:srgbClr val="000000"/>
                </a:solidFill>
              </a:rPr>
              <a:t>promoting</a:t>
            </a:r>
            <a:r>
              <a:rPr lang="sk-SK" dirty="0">
                <a:solidFill>
                  <a:srgbClr val="000000"/>
                </a:solidFill>
              </a:rPr>
              <a:t> </a:t>
            </a:r>
            <a:r>
              <a:rPr lang="sk-SK" dirty="0" err="1">
                <a:solidFill>
                  <a:srgbClr val="000000"/>
                </a:solidFill>
              </a:rPr>
              <a:t>student</a:t>
            </a:r>
            <a:r>
              <a:rPr lang="sk-SK" dirty="0">
                <a:solidFill>
                  <a:srgbClr val="000000"/>
                </a:solidFill>
              </a:rPr>
              <a:t> </a:t>
            </a:r>
            <a:r>
              <a:rPr lang="sk-SK" dirty="0" err="1">
                <a:solidFill>
                  <a:srgbClr val="000000"/>
                </a:solidFill>
              </a:rPr>
              <a:t>success</a:t>
            </a:r>
            <a:r>
              <a:rPr lang="sk-SK" dirty="0" smtClean="0">
                <a:solidFill>
                  <a:srgbClr val="000000"/>
                </a:solidFill>
              </a:rPr>
              <a:t>.</a:t>
            </a:r>
          </a:p>
          <a:p>
            <a:pPr marL="0" lvl="0" indent="0" algn="l" rtl="0">
              <a:lnSpc>
                <a:spcPct val="110000"/>
              </a:lnSpc>
              <a:spcBef>
                <a:spcPts val="450"/>
              </a:spcBef>
              <a:spcAft>
                <a:spcPts val="0"/>
              </a:spcAft>
              <a:buClr>
                <a:srgbClr val="0070C0"/>
              </a:buClr>
              <a:buSzPts val="1415"/>
              <a:buNone/>
            </a:pPr>
            <a:endParaRPr sz="2000" dirty="0">
              <a:solidFill>
                <a:srgbClr val="000000"/>
              </a:solidFill>
            </a:endParaRPr>
          </a:p>
          <a:p>
            <a:pPr marL="182880" lvl="0" indent="-182880" algn="l" rtl="0">
              <a:lnSpc>
                <a:spcPct val="90000"/>
              </a:lnSpc>
              <a:spcBef>
                <a:spcPts val="360"/>
              </a:spcBef>
              <a:spcAft>
                <a:spcPts val="0"/>
              </a:spcAft>
              <a:buClr>
                <a:srgbClr val="262626"/>
              </a:buClr>
              <a:buSzPts val="1530"/>
              <a:buChar char="•"/>
            </a:pPr>
            <a:r>
              <a:rPr lang="sk-SK" sz="2000" dirty="0">
                <a:solidFill>
                  <a:srgbClr val="262626"/>
                </a:solidFill>
              </a:rPr>
              <a:t>Curriculum </a:t>
            </a:r>
            <a:r>
              <a:rPr lang="sk-SK" sz="2000" dirty="0" err="1">
                <a:solidFill>
                  <a:srgbClr val="262626"/>
                </a:solidFill>
              </a:rPr>
              <a:t>review</a:t>
            </a:r>
            <a:r>
              <a:rPr lang="sk-SK" sz="2000" dirty="0">
                <a:solidFill>
                  <a:srgbClr val="262626"/>
                </a:solidFill>
              </a:rPr>
              <a:t> in program </a:t>
            </a:r>
            <a:r>
              <a:rPr lang="sk-SK" sz="2000" dirty="0" err="1">
                <a:solidFill>
                  <a:srgbClr val="262626"/>
                </a:solidFill>
              </a:rPr>
              <a:t>review</a:t>
            </a:r>
            <a:r>
              <a:rPr lang="sk-SK" sz="2000" dirty="0">
                <a:solidFill>
                  <a:srgbClr val="262626"/>
                </a:solidFill>
              </a:rPr>
              <a:t> </a:t>
            </a:r>
            <a:r>
              <a:rPr lang="sk-SK" sz="2000" dirty="0" err="1">
                <a:solidFill>
                  <a:srgbClr val="262626"/>
                </a:solidFill>
              </a:rPr>
              <a:t>process</a:t>
            </a:r>
            <a:endParaRPr sz="2000" dirty="0">
              <a:solidFill>
                <a:srgbClr val="262626"/>
              </a:solidFill>
            </a:endParaRPr>
          </a:p>
          <a:p>
            <a:pPr marL="182880" lvl="0" indent="-182880" algn="l" rtl="0">
              <a:lnSpc>
                <a:spcPct val="90000"/>
              </a:lnSpc>
              <a:spcBef>
                <a:spcPts val="360"/>
              </a:spcBef>
              <a:spcAft>
                <a:spcPts val="0"/>
              </a:spcAft>
              <a:buClr>
                <a:srgbClr val="262626"/>
              </a:buClr>
              <a:buSzPts val="1530"/>
              <a:buChar char="•"/>
            </a:pPr>
            <a:r>
              <a:rPr lang="sk-SK" sz="2000" dirty="0" err="1">
                <a:solidFill>
                  <a:srgbClr val="262626"/>
                </a:solidFill>
              </a:rPr>
              <a:t>Ouctomes</a:t>
            </a:r>
            <a:r>
              <a:rPr lang="sk-SK" sz="2000" dirty="0">
                <a:solidFill>
                  <a:srgbClr val="262626"/>
                </a:solidFill>
              </a:rPr>
              <a:t> and </a:t>
            </a:r>
            <a:r>
              <a:rPr lang="sk-SK" sz="2000" dirty="0" err="1">
                <a:solidFill>
                  <a:srgbClr val="262626"/>
                </a:solidFill>
              </a:rPr>
              <a:t>achivement</a:t>
            </a:r>
            <a:r>
              <a:rPr lang="sk-SK" sz="2000" dirty="0">
                <a:solidFill>
                  <a:srgbClr val="262626"/>
                </a:solidFill>
              </a:rPr>
              <a:t> </a:t>
            </a:r>
            <a:r>
              <a:rPr lang="sk-SK" sz="2000" dirty="0" err="1">
                <a:solidFill>
                  <a:srgbClr val="262626"/>
                </a:solidFill>
              </a:rPr>
              <a:t>data</a:t>
            </a:r>
            <a:r>
              <a:rPr lang="sk-SK" sz="2000" dirty="0">
                <a:solidFill>
                  <a:srgbClr val="262626"/>
                </a:solidFill>
              </a:rPr>
              <a:t> </a:t>
            </a:r>
            <a:r>
              <a:rPr lang="sk-SK" sz="2000" dirty="0" err="1">
                <a:solidFill>
                  <a:srgbClr val="262626"/>
                </a:solidFill>
              </a:rPr>
              <a:t>for</a:t>
            </a:r>
            <a:r>
              <a:rPr lang="sk-SK" sz="2000" dirty="0">
                <a:solidFill>
                  <a:srgbClr val="262626"/>
                </a:solidFill>
              </a:rPr>
              <a:t> </a:t>
            </a:r>
            <a:r>
              <a:rPr lang="sk-SK" sz="2000" dirty="0" err="1">
                <a:solidFill>
                  <a:srgbClr val="262626"/>
                </a:solidFill>
              </a:rPr>
              <a:t>degrees</a:t>
            </a:r>
            <a:r>
              <a:rPr lang="sk-SK" sz="2000" dirty="0">
                <a:solidFill>
                  <a:srgbClr val="262626"/>
                </a:solidFill>
              </a:rPr>
              <a:t> and </a:t>
            </a:r>
            <a:r>
              <a:rPr lang="sk-SK" sz="2000" dirty="0" err="1">
                <a:solidFill>
                  <a:srgbClr val="262626"/>
                </a:solidFill>
              </a:rPr>
              <a:t>certificates</a:t>
            </a:r>
            <a:endParaRPr sz="2000" dirty="0"/>
          </a:p>
          <a:p>
            <a:pPr marL="0" lvl="0" indent="0" algn="l" rtl="0">
              <a:lnSpc>
                <a:spcPct val="110000"/>
              </a:lnSpc>
              <a:spcBef>
                <a:spcPts val="450"/>
              </a:spcBef>
              <a:spcAft>
                <a:spcPts val="0"/>
              </a:spcAft>
              <a:buClr>
                <a:srgbClr val="0070C0"/>
              </a:buClr>
              <a:buSzPts val="1415"/>
              <a:buNone/>
            </a:pPr>
            <a:endParaRPr sz="1800" dirty="0">
              <a:solidFill>
                <a:srgbClr val="000000"/>
              </a:solidFill>
            </a:endParaRPr>
          </a:p>
          <a:p>
            <a:pPr marL="182880" lvl="0" indent="-63054" algn="l" rtl="0">
              <a:lnSpc>
                <a:spcPct val="90000"/>
              </a:lnSpc>
              <a:spcBef>
                <a:spcPts val="444"/>
              </a:spcBef>
              <a:spcAft>
                <a:spcPts val="0"/>
              </a:spcAft>
              <a:buClr>
                <a:srgbClr val="3F3F3F"/>
              </a:buClr>
              <a:buSzPts val="1887"/>
              <a:buNone/>
            </a:pPr>
            <a:endParaRPr sz="2220" dirty="0"/>
          </a:p>
        </p:txBody>
      </p:sp>
      <p:sp>
        <p:nvSpPr>
          <p:cNvPr id="148" name="Google Shape;148;p20"/>
          <p:cNvSpPr txBox="1">
            <a:spLocks noGrp="1"/>
          </p:cNvSpPr>
          <p:nvPr>
            <p:ph type="sldNum" idx="4294967295"/>
          </p:nvPr>
        </p:nvSpPr>
        <p:spPr>
          <a:xfrm>
            <a:off x="10769600" y="19050"/>
            <a:ext cx="1422400" cy="3286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32E11"/>
              </a:buClr>
              <a:buSzPts val="1000"/>
              <a:buFont typeface="Arial"/>
              <a:buNone/>
            </a:pPr>
            <a:fld id="{00000000-1234-1234-1234-123412341234}" type="slidenum">
              <a:rPr lang="sk-SK"/>
              <a:t>12</a:t>
            </a:fld>
            <a:endParaRPr/>
          </a:p>
        </p:txBody>
      </p:sp>
      <p:sp>
        <p:nvSpPr>
          <p:cNvPr id="145" name="Google Shape;145;p20"/>
          <p:cNvSpPr txBox="1"/>
          <p:nvPr/>
        </p:nvSpPr>
        <p:spPr>
          <a:xfrm>
            <a:off x="3352800" y="4514851"/>
            <a:ext cx="5486400" cy="415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Arial"/>
              <a:ea typeface="Arial"/>
              <a:cs typeface="Arial"/>
              <a:sym typeface="Arial"/>
            </a:endParaRPr>
          </a:p>
        </p:txBody>
      </p:sp>
      <p:pic>
        <p:nvPicPr>
          <p:cNvPr id="147" name="Google Shape;147;p20"/>
          <p:cNvPicPr preferRelativeResize="0"/>
          <p:nvPr/>
        </p:nvPicPr>
        <p:blipFill rotWithShape="1">
          <a:blip r:embed="rId3">
            <a:alphaModFix/>
          </a:blip>
          <a:srcRect/>
          <a:stretch/>
        </p:blipFill>
        <p:spPr>
          <a:xfrm>
            <a:off x="9475374" y="5311537"/>
            <a:ext cx="2260649" cy="1272153"/>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5" name="Google Shape;155;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Font typeface="Palatino"/>
              <a:buNone/>
            </a:pPr>
            <a:r>
              <a:rPr lang="sk-SK"/>
              <a:t>Accreditation Standards on Curriculum</a:t>
            </a:r>
            <a:endParaRPr/>
          </a:p>
        </p:txBody>
      </p:sp>
      <p:sp>
        <p:nvSpPr>
          <p:cNvPr id="153" name="Google Shape;153;p2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62626"/>
              </a:buClr>
              <a:buSzPts val="1530"/>
              <a:buNone/>
            </a:pPr>
            <a:r>
              <a:rPr lang="sk-SK" dirty="0">
                <a:solidFill>
                  <a:srgbClr val="262626"/>
                </a:solidFill>
              </a:rPr>
              <a:t>II.A.3. </a:t>
            </a:r>
            <a:r>
              <a:rPr lang="sk-SK" dirty="0" err="1">
                <a:solidFill>
                  <a:srgbClr val="262626"/>
                </a:solidFill>
              </a:rPr>
              <a:t>The</a:t>
            </a:r>
            <a:r>
              <a:rPr lang="sk-SK" dirty="0">
                <a:solidFill>
                  <a:srgbClr val="262626"/>
                </a:solidFill>
              </a:rPr>
              <a:t> </a:t>
            </a:r>
            <a:r>
              <a:rPr lang="sk-SK" dirty="0" err="1">
                <a:solidFill>
                  <a:srgbClr val="262626"/>
                </a:solidFill>
              </a:rPr>
              <a:t>institution</a:t>
            </a:r>
            <a:r>
              <a:rPr lang="sk-SK" dirty="0">
                <a:solidFill>
                  <a:srgbClr val="262626"/>
                </a:solidFill>
              </a:rPr>
              <a:t> </a:t>
            </a:r>
            <a:r>
              <a:rPr lang="sk-SK" dirty="0" err="1">
                <a:solidFill>
                  <a:srgbClr val="262626"/>
                </a:solidFill>
              </a:rPr>
              <a:t>identifies</a:t>
            </a:r>
            <a:r>
              <a:rPr lang="sk-SK" dirty="0">
                <a:solidFill>
                  <a:srgbClr val="262626"/>
                </a:solidFill>
              </a:rPr>
              <a:t> and </a:t>
            </a:r>
            <a:r>
              <a:rPr lang="sk-SK" dirty="0" err="1">
                <a:solidFill>
                  <a:srgbClr val="262626"/>
                </a:solidFill>
              </a:rPr>
              <a:t>regularly</a:t>
            </a:r>
            <a:r>
              <a:rPr lang="sk-SK" dirty="0">
                <a:solidFill>
                  <a:srgbClr val="262626"/>
                </a:solidFill>
              </a:rPr>
              <a:t> </a:t>
            </a:r>
            <a:r>
              <a:rPr lang="sk-SK" dirty="0" err="1">
                <a:solidFill>
                  <a:srgbClr val="262626"/>
                </a:solidFill>
              </a:rPr>
              <a:t>assesses</a:t>
            </a:r>
            <a:r>
              <a:rPr lang="sk-SK" dirty="0">
                <a:solidFill>
                  <a:srgbClr val="262626"/>
                </a:solidFill>
              </a:rPr>
              <a:t> </a:t>
            </a:r>
            <a:r>
              <a:rPr lang="sk-SK" dirty="0" err="1">
                <a:solidFill>
                  <a:srgbClr val="262626"/>
                </a:solidFill>
              </a:rPr>
              <a:t>learning</a:t>
            </a:r>
            <a:r>
              <a:rPr lang="sk-SK" dirty="0">
                <a:solidFill>
                  <a:srgbClr val="262626"/>
                </a:solidFill>
              </a:rPr>
              <a:t> </a:t>
            </a:r>
            <a:r>
              <a:rPr lang="sk-SK" dirty="0" err="1">
                <a:solidFill>
                  <a:srgbClr val="262626"/>
                </a:solidFill>
              </a:rPr>
              <a:t>outcomes</a:t>
            </a:r>
            <a:r>
              <a:rPr lang="sk-SK" dirty="0">
                <a:solidFill>
                  <a:srgbClr val="262626"/>
                </a:solidFill>
              </a:rPr>
              <a:t> </a:t>
            </a:r>
            <a:r>
              <a:rPr lang="sk-SK" dirty="0" err="1">
                <a:solidFill>
                  <a:srgbClr val="262626"/>
                </a:solidFill>
              </a:rPr>
              <a:t>for</a:t>
            </a:r>
            <a:r>
              <a:rPr lang="sk-SK" dirty="0">
                <a:solidFill>
                  <a:srgbClr val="262626"/>
                </a:solidFill>
              </a:rPr>
              <a:t> </a:t>
            </a:r>
            <a:r>
              <a:rPr lang="sk-SK" dirty="0" err="1">
                <a:solidFill>
                  <a:srgbClr val="262626"/>
                </a:solidFill>
              </a:rPr>
              <a:t>courses</a:t>
            </a:r>
            <a:r>
              <a:rPr lang="sk-SK" dirty="0">
                <a:solidFill>
                  <a:srgbClr val="262626"/>
                </a:solidFill>
              </a:rPr>
              <a:t>, </a:t>
            </a:r>
            <a:r>
              <a:rPr lang="sk-SK" dirty="0" err="1">
                <a:solidFill>
                  <a:srgbClr val="262626"/>
                </a:solidFill>
              </a:rPr>
              <a:t>programs</a:t>
            </a:r>
            <a:r>
              <a:rPr lang="sk-SK" dirty="0">
                <a:solidFill>
                  <a:srgbClr val="262626"/>
                </a:solidFill>
              </a:rPr>
              <a:t>, </a:t>
            </a:r>
            <a:r>
              <a:rPr lang="sk-SK" dirty="0" err="1">
                <a:solidFill>
                  <a:srgbClr val="262626"/>
                </a:solidFill>
              </a:rPr>
              <a:t>certificates</a:t>
            </a:r>
            <a:r>
              <a:rPr lang="sk-SK" dirty="0">
                <a:solidFill>
                  <a:srgbClr val="262626"/>
                </a:solidFill>
              </a:rPr>
              <a:t> and </a:t>
            </a:r>
            <a:r>
              <a:rPr lang="sk-SK" dirty="0" err="1">
                <a:solidFill>
                  <a:srgbClr val="262626"/>
                </a:solidFill>
              </a:rPr>
              <a:t>degrees</a:t>
            </a:r>
            <a:r>
              <a:rPr lang="sk-SK" dirty="0">
                <a:solidFill>
                  <a:srgbClr val="262626"/>
                </a:solidFill>
              </a:rPr>
              <a:t> </a:t>
            </a:r>
            <a:r>
              <a:rPr lang="sk-SK" dirty="0" err="1">
                <a:solidFill>
                  <a:srgbClr val="262626"/>
                </a:solidFill>
              </a:rPr>
              <a:t>using</a:t>
            </a:r>
            <a:r>
              <a:rPr lang="sk-SK" dirty="0">
                <a:solidFill>
                  <a:srgbClr val="262626"/>
                </a:solidFill>
              </a:rPr>
              <a:t> </a:t>
            </a:r>
            <a:r>
              <a:rPr lang="sk-SK" dirty="0" err="1">
                <a:solidFill>
                  <a:srgbClr val="262626"/>
                </a:solidFill>
              </a:rPr>
              <a:t>established</a:t>
            </a:r>
            <a:r>
              <a:rPr lang="sk-SK" dirty="0">
                <a:solidFill>
                  <a:srgbClr val="262626"/>
                </a:solidFill>
              </a:rPr>
              <a:t> </a:t>
            </a:r>
            <a:r>
              <a:rPr lang="sk-SK" dirty="0" err="1">
                <a:solidFill>
                  <a:srgbClr val="262626"/>
                </a:solidFill>
              </a:rPr>
              <a:t>institutional</a:t>
            </a:r>
            <a:r>
              <a:rPr lang="sk-SK" dirty="0">
                <a:solidFill>
                  <a:srgbClr val="262626"/>
                </a:solidFill>
              </a:rPr>
              <a:t> </a:t>
            </a:r>
            <a:r>
              <a:rPr lang="sk-SK" dirty="0" err="1">
                <a:solidFill>
                  <a:srgbClr val="262626"/>
                </a:solidFill>
              </a:rPr>
              <a:t>procedures</a:t>
            </a:r>
            <a:r>
              <a:rPr lang="sk-SK" dirty="0">
                <a:solidFill>
                  <a:srgbClr val="262626"/>
                </a:solidFill>
              </a:rPr>
              <a:t>. </a:t>
            </a:r>
            <a:r>
              <a:rPr lang="sk-SK" dirty="0" err="1">
                <a:solidFill>
                  <a:srgbClr val="262626"/>
                </a:solidFill>
              </a:rPr>
              <a:t>The</a:t>
            </a:r>
            <a:r>
              <a:rPr lang="sk-SK" dirty="0">
                <a:solidFill>
                  <a:srgbClr val="262626"/>
                </a:solidFill>
              </a:rPr>
              <a:t> </a:t>
            </a:r>
            <a:r>
              <a:rPr lang="sk-SK" dirty="0" err="1">
                <a:solidFill>
                  <a:srgbClr val="262626"/>
                </a:solidFill>
              </a:rPr>
              <a:t>institution</a:t>
            </a:r>
            <a:r>
              <a:rPr lang="sk-SK" dirty="0">
                <a:solidFill>
                  <a:srgbClr val="262626"/>
                </a:solidFill>
              </a:rPr>
              <a:t> has </a:t>
            </a:r>
            <a:r>
              <a:rPr lang="sk-SK" dirty="0" err="1">
                <a:solidFill>
                  <a:srgbClr val="262626"/>
                </a:solidFill>
              </a:rPr>
              <a:t>officially</a:t>
            </a:r>
            <a:r>
              <a:rPr lang="sk-SK" dirty="0">
                <a:solidFill>
                  <a:srgbClr val="262626"/>
                </a:solidFill>
              </a:rPr>
              <a:t> </a:t>
            </a:r>
            <a:r>
              <a:rPr lang="sk-SK" dirty="0" err="1">
                <a:solidFill>
                  <a:srgbClr val="262626"/>
                </a:solidFill>
              </a:rPr>
              <a:t>approved</a:t>
            </a:r>
            <a:r>
              <a:rPr lang="sk-SK" dirty="0">
                <a:solidFill>
                  <a:srgbClr val="262626"/>
                </a:solidFill>
              </a:rPr>
              <a:t> and </a:t>
            </a:r>
            <a:r>
              <a:rPr lang="sk-SK" dirty="0" err="1">
                <a:solidFill>
                  <a:srgbClr val="262626"/>
                </a:solidFill>
              </a:rPr>
              <a:t>current</a:t>
            </a:r>
            <a:r>
              <a:rPr lang="sk-SK" dirty="0">
                <a:solidFill>
                  <a:srgbClr val="262626"/>
                </a:solidFill>
              </a:rPr>
              <a:t> </a:t>
            </a:r>
            <a:r>
              <a:rPr lang="sk-SK" dirty="0" err="1">
                <a:solidFill>
                  <a:srgbClr val="262626"/>
                </a:solidFill>
              </a:rPr>
              <a:t>course</a:t>
            </a:r>
            <a:r>
              <a:rPr lang="sk-SK" dirty="0">
                <a:solidFill>
                  <a:srgbClr val="262626"/>
                </a:solidFill>
              </a:rPr>
              <a:t> </a:t>
            </a:r>
            <a:r>
              <a:rPr lang="sk-SK" dirty="0" err="1">
                <a:solidFill>
                  <a:srgbClr val="262626"/>
                </a:solidFill>
              </a:rPr>
              <a:t>outlines</a:t>
            </a:r>
            <a:r>
              <a:rPr lang="sk-SK" dirty="0">
                <a:solidFill>
                  <a:srgbClr val="262626"/>
                </a:solidFill>
              </a:rPr>
              <a:t> </a:t>
            </a:r>
            <a:r>
              <a:rPr lang="sk-SK" dirty="0" err="1">
                <a:solidFill>
                  <a:srgbClr val="262626"/>
                </a:solidFill>
              </a:rPr>
              <a:t>that</a:t>
            </a:r>
            <a:r>
              <a:rPr lang="sk-SK" dirty="0">
                <a:solidFill>
                  <a:srgbClr val="262626"/>
                </a:solidFill>
              </a:rPr>
              <a:t> </a:t>
            </a:r>
            <a:r>
              <a:rPr lang="sk-SK" dirty="0" err="1">
                <a:solidFill>
                  <a:srgbClr val="262626"/>
                </a:solidFill>
              </a:rPr>
              <a:t>include</a:t>
            </a:r>
            <a:r>
              <a:rPr lang="sk-SK" dirty="0">
                <a:solidFill>
                  <a:srgbClr val="262626"/>
                </a:solidFill>
              </a:rPr>
              <a:t> </a:t>
            </a:r>
            <a:r>
              <a:rPr lang="sk-SK" dirty="0" err="1">
                <a:solidFill>
                  <a:srgbClr val="262626"/>
                </a:solidFill>
              </a:rPr>
              <a:t>student</a:t>
            </a:r>
            <a:r>
              <a:rPr lang="sk-SK" dirty="0">
                <a:solidFill>
                  <a:srgbClr val="262626"/>
                </a:solidFill>
              </a:rPr>
              <a:t> </a:t>
            </a:r>
            <a:r>
              <a:rPr lang="sk-SK" dirty="0" err="1">
                <a:solidFill>
                  <a:srgbClr val="262626"/>
                </a:solidFill>
              </a:rPr>
              <a:t>learning</a:t>
            </a:r>
            <a:r>
              <a:rPr lang="sk-SK" dirty="0">
                <a:solidFill>
                  <a:srgbClr val="262626"/>
                </a:solidFill>
              </a:rPr>
              <a:t> </a:t>
            </a:r>
            <a:r>
              <a:rPr lang="sk-SK" dirty="0" err="1">
                <a:solidFill>
                  <a:srgbClr val="262626"/>
                </a:solidFill>
              </a:rPr>
              <a:t>outcomes</a:t>
            </a:r>
            <a:r>
              <a:rPr lang="sk-SK" dirty="0">
                <a:solidFill>
                  <a:srgbClr val="262626"/>
                </a:solidFill>
              </a:rPr>
              <a:t>. In </a:t>
            </a:r>
            <a:r>
              <a:rPr lang="sk-SK" dirty="0" err="1">
                <a:solidFill>
                  <a:srgbClr val="262626"/>
                </a:solidFill>
              </a:rPr>
              <a:t>every</a:t>
            </a:r>
            <a:r>
              <a:rPr lang="sk-SK" dirty="0">
                <a:solidFill>
                  <a:srgbClr val="262626"/>
                </a:solidFill>
              </a:rPr>
              <a:t> </a:t>
            </a:r>
            <a:r>
              <a:rPr lang="sk-SK" dirty="0" err="1">
                <a:solidFill>
                  <a:srgbClr val="262626"/>
                </a:solidFill>
              </a:rPr>
              <a:t>class</a:t>
            </a:r>
            <a:r>
              <a:rPr lang="sk-SK" dirty="0">
                <a:solidFill>
                  <a:srgbClr val="262626"/>
                </a:solidFill>
              </a:rPr>
              <a:t> </a:t>
            </a:r>
            <a:r>
              <a:rPr lang="sk-SK" dirty="0" err="1">
                <a:solidFill>
                  <a:srgbClr val="262626"/>
                </a:solidFill>
              </a:rPr>
              <a:t>section</a:t>
            </a:r>
            <a:r>
              <a:rPr lang="sk-SK" dirty="0">
                <a:solidFill>
                  <a:srgbClr val="262626"/>
                </a:solidFill>
              </a:rPr>
              <a:t> </a:t>
            </a:r>
            <a:r>
              <a:rPr lang="sk-SK" dirty="0" err="1">
                <a:solidFill>
                  <a:srgbClr val="262626"/>
                </a:solidFill>
              </a:rPr>
              <a:t>students</a:t>
            </a:r>
            <a:r>
              <a:rPr lang="sk-SK" dirty="0">
                <a:solidFill>
                  <a:srgbClr val="262626"/>
                </a:solidFill>
              </a:rPr>
              <a:t> </a:t>
            </a:r>
            <a:r>
              <a:rPr lang="sk-SK" dirty="0" err="1">
                <a:solidFill>
                  <a:srgbClr val="262626"/>
                </a:solidFill>
              </a:rPr>
              <a:t>receive</a:t>
            </a:r>
            <a:r>
              <a:rPr lang="sk-SK" dirty="0">
                <a:solidFill>
                  <a:srgbClr val="262626"/>
                </a:solidFill>
              </a:rPr>
              <a:t> a </a:t>
            </a:r>
            <a:r>
              <a:rPr lang="sk-SK" dirty="0" err="1">
                <a:solidFill>
                  <a:srgbClr val="262626"/>
                </a:solidFill>
              </a:rPr>
              <a:t>course</a:t>
            </a:r>
            <a:r>
              <a:rPr lang="sk-SK" dirty="0">
                <a:solidFill>
                  <a:srgbClr val="262626"/>
                </a:solidFill>
              </a:rPr>
              <a:t> </a:t>
            </a:r>
            <a:r>
              <a:rPr lang="sk-SK" dirty="0" err="1">
                <a:solidFill>
                  <a:srgbClr val="262626"/>
                </a:solidFill>
              </a:rPr>
              <a:t>syllabus</a:t>
            </a:r>
            <a:r>
              <a:rPr lang="sk-SK" dirty="0">
                <a:solidFill>
                  <a:srgbClr val="262626"/>
                </a:solidFill>
              </a:rPr>
              <a:t> </a:t>
            </a:r>
            <a:r>
              <a:rPr lang="sk-SK" dirty="0" err="1">
                <a:solidFill>
                  <a:srgbClr val="262626"/>
                </a:solidFill>
              </a:rPr>
              <a:t>that</a:t>
            </a:r>
            <a:r>
              <a:rPr lang="sk-SK" dirty="0">
                <a:solidFill>
                  <a:srgbClr val="262626"/>
                </a:solidFill>
              </a:rPr>
              <a:t> </a:t>
            </a:r>
            <a:r>
              <a:rPr lang="sk-SK" dirty="0" err="1">
                <a:solidFill>
                  <a:srgbClr val="262626"/>
                </a:solidFill>
              </a:rPr>
              <a:t>includes</a:t>
            </a:r>
            <a:r>
              <a:rPr lang="sk-SK" dirty="0">
                <a:solidFill>
                  <a:srgbClr val="262626"/>
                </a:solidFill>
              </a:rPr>
              <a:t> </a:t>
            </a:r>
            <a:r>
              <a:rPr lang="sk-SK" dirty="0" err="1">
                <a:solidFill>
                  <a:srgbClr val="262626"/>
                </a:solidFill>
              </a:rPr>
              <a:t>learning</a:t>
            </a:r>
            <a:r>
              <a:rPr lang="sk-SK" dirty="0">
                <a:solidFill>
                  <a:srgbClr val="262626"/>
                </a:solidFill>
              </a:rPr>
              <a:t> </a:t>
            </a:r>
            <a:r>
              <a:rPr lang="sk-SK" dirty="0" err="1">
                <a:solidFill>
                  <a:srgbClr val="262626"/>
                </a:solidFill>
              </a:rPr>
              <a:t>outcomes</a:t>
            </a:r>
            <a:r>
              <a:rPr lang="sk-SK" dirty="0">
                <a:solidFill>
                  <a:srgbClr val="262626"/>
                </a:solidFill>
              </a:rPr>
              <a:t> </a:t>
            </a:r>
            <a:r>
              <a:rPr lang="sk-SK" dirty="0" err="1">
                <a:solidFill>
                  <a:srgbClr val="262626"/>
                </a:solidFill>
              </a:rPr>
              <a:t>from</a:t>
            </a:r>
            <a:r>
              <a:rPr lang="sk-SK" dirty="0">
                <a:solidFill>
                  <a:srgbClr val="262626"/>
                </a:solidFill>
              </a:rPr>
              <a:t> </a:t>
            </a:r>
            <a:r>
              <a:rPr lang="sk-SK" dirty="0" err="1">
                <a:solidFill>
                  <a:srgbClr val="262626"/>
                </a:solidFill>
              </a:rPr>
              <a:t>the</a:t>
            </a:r>
            <a:r>
              <a:rPr lang="sk-SK" dirty="0">
                <a:solidFill>
                  <a:srgbClr val="262626"/>
                </a:solidFill>
              </a:rPr>
              <a:t> </a:t>
            </a:r>
            <a:r>
              <a:rPr lang="sk-SK" dirty="0" err="1">
                <a:solidFill>
                  <a:srgbClr val="262626"/>
                </a:solidFill>
              </a:rPr>
              <a:t>institution’s</a:t>
            </a:r>
            <a:r>
              <a:rPr lang="sk-SK" dirty="0">
                <a:solidFill>
                  <a:srgbClr val="262626"/>
                </a:solidFill>
              </a:rPr>
              <a:t> </a:t>
            </a:r>
            <a:r>
              <a:rPr lang="sk-SK" dirty="0" err="1">
                <a:solidFill>
                  <a:srgbClr val="262626"/>
                </a:solidFill>
              </a:rPr>
              <a:t>officially</a:t>
            </a:r>
            <a:r>
              <a:rPr lang="sk-SK" dirty="0">
                <a:solidFill>
                  <a:srgbClr val="262626"/>
                </a:solidFill>
              </a:rPr>
              <a:t> </a:t>
            </a:r>
            <a:r>
              <a:rPr lang="sk-SK" dirty="0" err="1">
                <a:solidFill>
                  <a:srgbClr val="262626"/>
                </a:solidFill>
              </a:rPr>
              <a:t>approved</a:t>
            </a:r>
            <a:r>
              <a:rPr lang="sk-SK" dirty="0">
                <a:solidFill>
                  <a:srgbClr val="262626"/>
                </a:solidFill>
              </a:rPr>
              <a:t> </a:t>
            </a:r>
            <a:r>
              <a:rPr lang="sk-SK" dirty="0" err="1">
                <a:solidFill>
                  <a:srgbClr val="262626"/>
                </a:solidFill>
              </a:rPr>
              <a:t>course</a:t>
            </a:r>
            <a:r>
              <a:rPr lang="sk-SK" dirty="0">
                <a:solidFill>
                  <a:srgbClr val="262626"/>
                </a:solidFill>
              </a:rPr>
              <a:t> </a:t>
            </a:r>
            <a:r>
              <a:rPr lang="sk-SK" dirty="0" err="1">
                <a:solidFill>
                  <a:srgbClr val="262626"/>
                </a:solidFill>
              </a:rPr>
              <a:t>outline</a:t>
            </a:r>
            <a:r>
              <a:rPr lang="sk-SK" dirty="0">
                <a:solidFill>
                  <a:srgbClr val="262626"/>
                </a:solidFill>
              </a:rPr>
              <a:t>.</a:t>
            </a:r>
            <a:endParaRPr dirty="0"/>
          </a:p>
          <a:p>
            <a:pPr marL="0" lvl="0" indent="0" algn="l" rtl="0">
              <a:lnSpc>
                <a:spcPct val="80000"/>
              </a:lnSpc>
              <a:spcBef>
                <a:spcPts val="360"/>
              </a:spcBef>
              <a:spcAft>
                <a:spcPts val="0"/>
              </a:spcAft>
              <a:buClr>
                <a:srgbClr val="3F3F3F"/>
              </a:buClr>
              <a:buSzPts val="1530"/>
              <a:buNone/>
            </a:pPr>
            <a:endParaRPr sz="1800" dirty="0">
              <a:solidFill>
                <a:srgbClr val="262626"/>
              </a:solidFill>
            </a:endParaRPr>
          </a:p>
          <a:p>
            <a:pPr marL="182880" lvl="0" indent="-182880" algn="l" rtl="0">
              <a:lnSpc>
                <a:spcPct val="80000"/>
              </a:lnSpc>
              <a:spcBef>
                <a:spcPts val="360"/>
              </a:spcBef>
              <a:spcAft>
                <a:spcPts val="0"/>
              </a:spcAft>
              <a:buClr>
                <a:srgbClr val="262626"/>
              </a:buClr>
              <a:buSzPts val="1530"/>
              <a:buChar char="•"/>
            </a:pPr>
            <a:r>
              <a:rPr lang="sk-SK" sz="2000" dirty="0" err="1">
                <a:solidFill>
                  <a:srgbClr val="262626"/>
                </a:solidFill>
              </a:rPr>
              <a:t>The</a:t>
            </a:r>
            <a:r>
              <a:rPr lang="sk-SK" sz="2000" dirty="0">
                <a:solidFill>
                  <a:srgbClr val="262626"/>
                </a:solidFill>
              </a:rPr>
              <a:t> </a:t>
            </a:r>
            <a:r>
              <a:rPr lang="sk-SK" sz="2000" dirty="0" err="1">
                <a:solidFill>
                  <a:srgbClr val="262626"/>
                </a:solidFill>
              </a:rPr>
              <a:t>institution</a:t>
            </a:r>
            <a:r>
              <a:rPr lang="sk-SK" sz="2000" dirty="0">
                <a:solidFill>
                  <a:srgbClr val="262626"/>
                </a:solidFill>
              </a:rPr>
              <a:t> has </a:t>
            </a:r>
            <a:r>
              <a:rPr lang="sk-SK" sz="2000" dirty="0" err="1">
                <a:solidFill>
                  <a:srgbClr val="262626"/>
                </a:solidFill>
              </a:rPr>
              <a:t>established</a:t>
            </a:r>
            <a:r>
              <a:rPr lang="sk-SK" sz="2000" dirty="0">
                <a:solidFill>
                  <a:srgbClr val="262626"/>
                </a:solidFill>
              </a:rPr>
              <a:t> a </a:t>
            </a:r>
            <a:r>
              <a:rPr lang="sk-SK" sz="2000" dirty="0" err="1">
                <a:solidFill>
                  <a:srgbClr val="262626"/>
                </a:solidFill>
              </a:rPr>
              <a:t>procedure</a:t>
            </a:r>
            <a:r>
              <a:rPr lang="sk-SK" sz="2000" dirty="0">
                <a:solidFill>
                  <a:srgbClr val="262626"/>
                </a:solidFill>
              </a:rPr>
              <a:t> </a:t>
            </a:r>
            <a:r>
              <a:rPr lang="sk-SK" sz="2000" dirty="0" err="1">
                <a:solidFill>
                  <a:srgbClr val="262626"/>
                </a:solidFill>
              </a:rPr>
              <a:t>for</a:t>
            </a:r>
            <a:r>
              <a:rPr lang="sk-SK" sz="2000" dirty="0">
                <a:solidFill>
                  <a:srgbClr val="262626"/>
                </a:solidFill>
              </a:rPr>
              <a:t> </a:t>
            </a:r>
            <a:r>
              <a:rPr lang="sk-SK" sz="2000" dirty="0" err="1">
                <a:solidFill>
                  <a:srgbClr val="262626"/>
                </a:solidFill>
              </a:rPr>
              <a:t>identifying</a:t>
            </a:r>
            <a:r>
              <a:rPr lang="sk-SK" sz="2000" dirty="0">
                <a:solidFill>
                  <a:srgbClr val="262626"/>
                </a:solidFill>
              </a:rPr>
              <a:t> </a:t>
            </a:r>
            <a:r>
              <a:rPr lang="sk-SK" sz="2000" dirty="0" err="1">
                <a:solidFill>
                  <a:srgbClr val="262626"/>
                </a:solidFill>
              </a:rPr>
              <a:t>student</a:t>
            </a:r>
            <a:r>
              <a:rPr lang="sk-SK" sz="2000" dirty="0">
                <a:solidFill>
                  <a:srgbClr val="262626"/>
                </a:solidFill>
              </a:rPr>
              <a:t> </a:t>
            </a:r>
            <a:r>
              <a:rPr lang="sk-SK" sz="2000" dirty="0" err="1">
                <a:solidFill>
                  <a:srgbClr val="262626"/>
                </a:solidFill>
              </a:rPr>
              <a:t>learning</a:t>
            </a:r>
            <a:r>
              <a:rPr lang="sk-SK" sz="2000" dirty="0">
                <a:solidFill>
                  <a:srgbClr val="262626"/>
                </a:solidFill>
              </a:rPr>
              <a:t> </a:t>
            </a:r>
            <a:r>
              <a:rPr lang="sk-SK" sz="2000" dirty="0" err="1">
                <a:solidFill>
                  <a:srgbClr val="262626"/>
                </a:solidFill>
              </a:rPr>
              <a:t>outcomes</a:t>
            </a:r>
            <a:r>
              <a:rPr lang="sk-SK" sz="2000" dirty="0">
                <a:solidFill>
                  <a:srgbClr val="262626"/>
                </a:solidFill>
              </a:rPr>
              <a:t> </a:t>
            </a:r>
            <a:r>
              <a:rPr lang="sk-SK" sz="2000" dirty="0" err="1">
                <a:solidFill>
                  <a:srgbClr val="262626"/>
                </a:solidFill>
              </a:rPr>
              <a:t>for</a:t>
            </a:r>
            <a:r>
              <a:rPr lang="sk-SK" sz="2000" dirty="0">
                <a:solidFill>
                  <a:srgbClr val="262626"/>
                </a:solidFill>
              </a:rPr>
              <a:t> </a:t>
            </a:r>
            <a:r>
              <a:rPr lang="sk-SK" sz="2000" dirty="0" err="1">
                <a:solidFill>
                  <a:srgbClr val="262626"/>
                </a:solidFill>
              </a:rPr>
              <a:t>courses</a:t>
            </a:r>
            <a:r>
              <a:rPr lang="sk-SK" sz="2000" dirty="0">
                <a:solidFill>
                  <a:srgbClr val="262626"/>
                </a:solidFill>
              </a:rPr>
              <a:t>, </a:t>
            </a:r>
            <a:r>
              <a:rPr lang="sk-SK" sz="2000" dirty="0" err="1">
                <a:solidFill>
                  <a:srgbClr val="262626"/>
                </a:solidFill>
              </a:rPr>
              <a:t>programs</a:t>
            </a:r>
            <a:r>
              <a:rPr lang="sk-SK" sz="2000" dirty="0">
                <a:solidFill>
                  <a:srgbClr val="262626"/>
                </a:solidFill>
              </a:rPr>
              <a:t>, </a:t>
            </a:r>
            <a:r>
              <a:rPr lang="sk-SK" sz="2000" dirty="0" err="1">
                <a:solidFill>
                  <a:srgbClr val="262626"/>
                </a:solidFill>
              </a:rPr>
              <a:t>certificates</a:t>
            </a:r>
            <a:r>
              <a:rPr lang="sk-SK" sz="2000" dirty="0">
                <a:solidFill>
                  <a:srgbClr val="262626"/>
                </a:solidFill>
              </a:rPr>
              <a:t>, and </a:t>
            </a:r>
            <a:r>
              <a:rPr lang="sk-SK" sz="2000" dirty="0" err="1">
                <a:solidFill>
                  <a:srgbClr val="262626"/>
                </a:solidFill>
              </a:rPr>
              <a:t>degrees</a:t>
            </a:r>
            <a:r>
              <a:rPr lang="sk-SK" sz="2000" dirty="0">
                <a:solidFill>
                  <a:srgbClr val="262626"/>
                </a:solidFill>
              </a:rPr>
              <a:t>.</a:t>
            </a:r>
            <a:endParaRPr sz="2000" dirty="0"/>
          </a:p>
          <a:p>
            <a:pPr marL="182880" lvl="0" indent="-182880" algn="l" rtl="0">
              <a:lnSpc>
                <a:spcPct val="80000"/>
              </a:lnSpc>
              <a:spcBef>
                <a:spcPts val="360"/>
              </a:spcBef>
              <a:spcAft>
                <a:spcPts val="0"/>
              </a:spcAft>
              <a:buClr>
                <a:srgbClr val="262626"/>
              </a:buClr>
              <a:buSzPts val="1530"/>
              <a:buChar char="•"/>
            </a:pPr>
            <a:r>
              <a:rPr lang="sk-SK" sz="2000" dirty="0">
                <a:solidFill>
                  <a:srgbClr val="262626"/>
                </a:solidFill>
              </a:rPr>
              <a:t>Role of curriculum </a:t>
            </a:r>
            <a:r>
              <a:rPr lang="sk-SK" sz="2000" dirty="0" err="1">
                <a:solidFill>
                  <a:srgbClr val="262626"/>
                </a:solidFill>
              </a:rPr>
              <a:t>committee</a:t>
            </a:r>
            <a:r>
              <a:rPr lang="sk-SK" sz="2000" dirty="0">
                <a:solidFill>
                  <a:srgbClr val="262626"/>
                </a:solidFill>
              </a:rPr>
              <a:t> in SLO </a:t>
            </a:r>
            <a:r>
              <a:rPr lang="sk-SK" sz="2000" dirty="0" err="1">
                <a:solidFill>
                  <a:srgbClr val="262626"/>
                </a:solidFill>
              </a:rPr>
              <a:t>process</a:t>
            </a:r>
            <a:endParaRPr sz="2000" dirty="0">
              <a:solidFill>
                <a:srgbClr val="262626"/>
              </a:solidFill>
            </a:endParaRPr>
          </a:p>
          <a:p>
            <a:pPr marL="182880" lvl="0" indent="-182880" algn="l" rtl="0">
              <a:lnSpc>
                <a:spcPct val="80000"/>
              </a:lnSpc>
              <a:spcBef>
                <a:spcPts val="360"/>
              </a:spcBef>
              <a:spcAft>
                <a:spcPts val="0"/>
              </a:spcAft>
              <a:buClr>
                <a:srgbClr val="262626"/>
              </a:buClr>
              <a:buSzPts val="1800"/>
              <a:buChar char="•"/>
            </a:pPr>
            <a:r>
              <a:rPr lang="sk-SK" sz="2000" dirty="0">
                <a:solidFill>
                  <a:srgbClr val="262626"/>
                </a:solidFill>
              </a:rPr>
              <a:t>Role of curriculum </a:t>
            </a:r>
            <a:r>
              <a:rPr lang="sk-SK" sz="2000" dirty="0" err="1">
                <a:solidFill>
                  <a:srgbClr val="262626"/>
                </a:solidFill>
              </a:rPr>
              <a:t>committee</a:t>
            </a:r>
            <a:r>
              <a:rPr lang="sk-SK" sz="2000" dirty="0">
                <a:solidFill>
                  <a:srgbClr val="262626"/>
                </a:solidFill>
              </a:rPr>
              <a:t> and </a:t>
            </a:r>
            <a:r>
              <a:rPr lang="sk-SK" sz="2000" dirty="0" err="1">
                <a:solidFill>
                  <a:srgbClr val="262626"/>
                </a:solidFill>
              </a:rPr>
              <a:t>union</a:t>
            </a:r>
            <a:r>
              <a:rPr lang="sk-SK" sz="2000" dirty="0">
                <a:solidFill>
                  <a:srgbClr val="262626"/>
                </a:solidFill>
              </a:rPr>
              <a:t> </a:t>
            </a:r>
            <a:r>
              <a:rPr lang="sk-SK" sz="2000" dirty="0" err="1">
                <a:solidFill>
                  <a:srgbClr val="262626"/>
                </a:solidFill>
              </a:rPr>
              <a:t>regarding</a:t>
            </a:r>
            <a:r>
              <a:rPr lang="sk-SK" sz="2000" dirty="0">
                <a:solidFill>
                  <a:srgbClr val="262626"/>
                </a:solidFill>
              </a:rPr>
              <a:t> SLO </a:t>
            </a:r>
            <a:endParaRPr sz="2000" dirty="0">
              <a:solidFill>
                <a:srgbClr val="262626"/>
              </a:solidFill>
            </a:endParaRPr>
          </a:p>
          <a:p>
            <a:pPr marL="182880" lvl="0" indent="-182880" algn="l" rtl="0">
              <a:lnSpc>
                <a:spcPct val="80000"/>
              </a:lnSpc>
              <a:spcBef>
                <a:spcPts val="360"/>
              </a:spcBef>
              <a:spcAft>
                <a:spcPts val="0"/>
              </a:spcAft>
              <a:buClr>
                <a:srgbClr val="262626"/>
              </a:buClr>
              <a:buSzPts val="1800"/>
              <a:buChar char="•"/>
            </a:pPr>
            <a:r>
              <a:rPr lang="sk-SK" sz="2000" dirty="0" err="1">
                <a:solidFill>
                  <a:srgbClr val="262626"/>
                </a:solidFill>
              </a:rPr>
              <a:t>Intent</a:t>
            </a:r>
            <a:r>
              <a:rPr lang="sk-SK" sz="2000" dirty="0">
                <a:solidFill>
                  <a:srgbClr val="262626"/>
                </a:solidFill>
              </a:rPr>
              <a:t> of Standard </a:t>
            </a:r>
            <a:r>
              <a:rPr lang="sk-SK" sz="2000" dirty="0" err="1">
                <a:solidFill>
                  <a:srgbClr val="262626"/>
                </a:solidFill>
              </a:rPr>
              <a:t>is</a:t>
            </a:r>
            <a:r>
              <a:rPr lang="sk-SK" sz="2000" dirty="0">
                <a:solidFill>
                  <a:srgbClr val="262626"/>
                </a:solidFill>
              </a:rPr>
              <a:t> </a:t>
            </a:r>
            <a:r>
              <a:rPr lang="sk-SK" sz="2000" dirty="0">
                <a:solidFill>
                  <a:srgbClr val="262626"/>
                </a:solidFill>
              </a:rPr>
              <a:t>i</a:t>
            </a:r>
            <a:r>
              <a:rPr lang="sk-SK" sz="2000" dirty="0" smtClean="0">
                <a:solidFill>
                  <a:srgbClr val="262626"/>
                </a:solidFill>
              </a:rPr>
              <a:t>ntegrity-</a:t>
            </a:r>
            <a:r>
              <a:rPr lang="sk-SK" sz="2000" dirty="0" err="1" smtClean="0">
                <a:solidFill>
                  <a:srgbClr val="262626"/>
                </a:solidFill>
              </a:rPr>
              <a:t>focused</a:t>
            </a:r>
            <a:r>
              <a:rPr lang="sk-SK" sz="2000" dirty="0">
                <a:solidFill>
                  <a:srgbClr val="262626"/>
                </a:solidFill>
              </a:rPr>
              <a:t>. </a:t>
            </a:r>
            <a:r>
              <a:rPr lang="sk-SK" sz="2000" dirty="0" err="1">
                <a:solidFill>
                  <a:srgbClr val="262626"/>
                </a:solidFill>
              </a:rPr>
              <a:t>Making</a:t>
            </a:r>
            <a:r>
              <a:rPr lang="sk-SK" sz="2000" dirty="0">
                <a:solidFill>
                  <a:srgbClr val="262626"/>
                </a:solidFill>
              </a:rPr>
              <a:t> </a:t>
            </a:r>
            <a:r>
              <a:rPr lang="sk-SK" sz="2000" dirty="0" err="1">
                <a:solidFill>
                  <a:srgbClr val="262626"/>
                </a:solidFill>
              </a:rPr>
              <a:t>sure</a:t>
            </a:r>
            <a:r>
              <a:rPr lang="sk-SK" sz="2000" dirty="0">
                <a:solidFill>
                  <a:srgbClr val="262626"/>
                </a:solidFill>
              </a:rPr>
              <a:t> </a:t>
            </a:r>
            <a:r>
              <a:rPr lang="sk-SK" sz="2000" dirty="0" err="1">
                <a:solidFill>
                  <a:srgbClr val="262626"/>
                </a:solidFill>
              </a:rPr>
              <a:t>the</a:t>
            </a:r>
            <a:r>
              <a:rPr lang="sk-SK" sz="2000" dirty="0">
                <a:solidFill>
                  <a:srgbClr val="262626"/>
                </a:solidFill>
              </a:rPr>
              <a:t> </a:t>
            </a:r>
            <a:r>
              <a:rPr lang="sk-SK" sz="2000" dirty="0" smtClean="0">
                <a:solidFill>
                  <a:srgbClr val="262626"/>
                </a:solidFill>
              </a:rPr>
              <a:t/>
            </a:r>
            <a:br>
              <a:rPr lang="sk-SK" sz="2000" dirty="0" smtClean="0">
                <a:solidFill>
                  <a:srgbClr val="262626"/>
                </a:solidFill>
              </a:rPr>
            </a:br>
            <a:r>
              <a:rPr lang="sk-SK" sz="2000" dirty="0" err="1" smtClean="0">
                <a:solidFill>
                  <a:srgbClr val="262626"/>
                </a:solidFill>
              </a:rPr>
              <a:t>public</a:t>
            </a:r>
            <a:r>
              <a:rPr lang="sk-SK" sz="2000" dirty="0">
                <a:solidFill>
                  <a:srgbClr val="262626"/>
                </a:solidFill>
              </a:rPr>
              <a:t>/ </a:t>
            </a:r>
            <a:r>
              <a:rPr lang="sk-SK" sz="2000" dirty="0" err="1">
                <a:solidFill>
                  <a:srgbClr val="262626"/>
                </a:solidFill>
              </a:rPr>
              <a:t>students</a:t>
            </a:r>
            <a:r>
              <a:rPr lang="sk-SK" sz="2000" dirty="0">
                <a:solidFill>
                  <a:srgbClr val="262626"/>
                </a:solidFill>
              </a:rPr>
              <a:t> </a:t>
            </a:r>
            <a:r>
              <a:rPr lang="sk-SK" sz="2000" dirty="0" err="1">
                <a:solidFill>
                  <a:srgbClr val="262626"/>
                </a:solidFill>
              </a:rPr>
              <a:t>understand</a:t>
            </a:r>
            <a:r>
              <a:rPr lang="sk-SK" sz="2000" dirty="0">
                <a:solidFill>
                  <a:srgbClr val="262626"/>
                </a:solidFill>
              </a:rPr>
              <a:t> </a:t>
            </a:r>
            <a:r>
              <a:rPr lang="sk-SK" sz="2000" dirty="0" err="1">
                <a:solidFill>
                  <a:srgbClr val="262626"/>
                </a:solidFill>
              </a:rPr>
              <a:t>the</a:t>
            </a:r>
            <a:r>
              <a:rPr lang="sk-SK" sz="2000" dirty="0">
                <a:solidFill>
                  <a:srgbClr val="262626"/>
                </a:solidFill>
              </a:rPr>
              <a:t> </a:t>
            </a:r>
            <a:r>
              <a:rPr lang="sk-SK" sz="2000" dirty="0" err="1">
                <a:solidFill>
                  <a:srgbClr val="262626"/>
                </a:solidFill>
              </a:rPr>
              <a:t>intended</a:t>
            </a:r>
            <a:r>
              <a:rPr lang="sk-SK" sz="2000" dirty="0">
                <a:solidFill>
                  <a:srgbClr val="262626"/>
                </a:solidFill>
              </a:rPr>
              <a:t> </a:t>
            </a:r>
            <a:r>
              <a:rPr lang="sk-SK" sz="2000" dirty="0" err="1">
                <a:solidFill>
                  <a:srgbClr val="262626"/>
                </a:solidFill>
              </a:rPr>
              <a:t>outcomes</a:t>
            </a:r>
            <a:r>
              <a:rPr lang="sk-SK" sz="2000" dirty="0">
                <a:solidFill>
                  <a:srgbClr val="262626"/>
                </a:solidFill>
              </a:rPr>
              <a:t> of </a:t>
            </a:r>
            <a:r>
              <a:rPr lang="sk-SK" sz="2000" dirty="0" err="1">
                <a:solidFill>
                  <a:srgbClr val="262626"/>
                </a:solidFill>
              </a:rPr>
              <a:t>the</a:t>
            </a:r>
            <a:r>
              <a:rPr lang="sk-SK" sz="2000" dirty="0">
                <a:solidFill>
                  <a:srgbClr val="262626"/>
                </a:solidFill>
              </a:rPr>
              <a:t> </a:t>
            </a:r>
            <a:r>
              <a:rPr lang="sk-SK" sz="2000" dirty="0" err="1">
                <a:solidFill>
                  <a:srgbClr val="262626"/>
                </a:solidFill>
              </a:rPr>
              <a:t>course</a:t>
            </a:r>
            <a:r>
              <a:rPr lang="sk-SK" sz="2000" dirty="0">
                <a:solidFill>
                  <a:srgbClr val="262626"/>
                </a:solidFill>
              </a:rPr>
              <a:t>.  </a:t>
            </a:r>
            <a:endParaRPr sz="2000" dirty="0">
              <a:solidFill>
                <a:srgbClr val="262626"/>
              </a:solidFill>
            </a:endParaRPr>
          </a:p>
          <a:p>
            <a:pPr marL="0" lvl="0" indent="0" algn="l" rtl="0">
              <a:lnSpc>
                <a:spcPct val="80000"/>
              </a:lnSpc>
              <a:spcBef>
                <a:spcPts val="360"/>
              </a:spcBef>
              <a:spcAft>
                <a:spcPts val="0"/>
              </a:spcAft>
              <a:buClr>
                <a:srgbClr val="3F3F3F"/>
              </a:buClr>
              <a:buSzPts val="1530"/>
              <a:buNone/>
            </a:pPr>
            <a:endParaRPr sz="1800" dirty="0"/>
          </a:p>
        </p:txBody>
      </p:sp>
      <p:sp>
        <p:nvSpPr>
          <p:cNvPr id="156" name="Google Shape;156;p21"/>
          <p:cNvSpPr txBox="1">
            <a:spLocks noGrp="1"/>
          </p:cNvSpPr>
          <p:nvPr>
            <p:ph type="sldNum" idx="4294967295"/>
          </p:nvPr>
        </p:nvSpPr>
        <p:spPr>
          <a:xfrm>
            <a:off x="10769600" y="19050"/>
            <a:ext cx="1422400" cy="3286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32E11"/>
              </a:buClr>
              <a:buSzPts val="1000"/>
              <a:buFont typeface="Arial"/>
              <a:buNone/>
            </a:pPr>
            <a:fld id="{00000000-1234-1234-1234-123412341234}" type="slidenum">
              <a:rPr lang="sk-SK"/>
              <a:t>13</a:t>
            </a:fld>
            <a:endParaRPr/>
          </a:p>
        </p:txBody>
      </p:sp>
      <p:pic>
        <p:nvPicPr>
          <p:cNvPr id="154" name="Google Shape;154;p21"/>
          <p:cNvPicPr preferRelativeResize="0"/>
          <p:nvPr/>
        </p:nvPicPr>
        <p:blipFill rotWithShape="1">
          <a:blip r:embed="rId3">
            <a:alphaModFix/>
          </a:blip>
          <a:srcRect/>
          <a:stretch/>
        </p:blipFill>
        <p:spPr>
          <a:xfrm>
            <a:off x="8934153" y="4835893"/>
            <a:ext cx="2754900" cy="180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3" name="Google Shape;163;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Font typeface="Palatino"/>
              <a:buNone/>
            </a:pPr>
            <a:r>
              <a:rPr lang="sk-SK"/>
              <a:t>Accreditation Standards on Curriculum</a:t>
            </a:r>
            <a:endParaRPr/>
          </a:p>
        </p:txBody>
      </p:sp>
      <p:sp>
        <p:nvSpPr>
          <p:cNvPr id="161" name="Google Shape;161;p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1530"/>
              <a:buNone/>
            </a:pPr>
            <a:r>
              <a:rPr lang="sk-SK" dirty="0">
                <a:solidFill>
                  <a:srgbClr val="262626"/>
                </a:solidFill>
              </a:rPr>
              <a:t>II.A.4. </a:t>
            </a:r>
            <a:r>
              <a:rPr lang="sk-SK" dirty="0" err="1">
                <a:solidFill>
                  <a:srgbClr val="262626"/>
                </a:solidFill>
              </a:rPr>
              <a:t>If</a:t>
            </a:r>
            <a:r>
              <a:rPr lang="sk-SK" dirty="0">
                <a:solidFill>
                  <a:srgbClr val="262626"/>
                </a:solidFill>
              </a:rPr>
              <a:t> </a:t>
            </a:r>
            <a:r>
              <a:rPr lang="sk-SK" dirty="0" err="1">
                <a:solidFill>
                  <a:srgbClr val="262626"/>
                </a:solidFill>
              </a:rPr>
              <a:t>the</a:t>
            </a:r>
            <a:r>
              <a:rPr lang="sk-SK" dirty="0">
                <a:solidFill>
                  <a:srgbClr val="262626"/>
                </a:solidFill>
              </a:rPr>
              <a:t> </a:t>
            </a:r>
            <a:r>
              <a:rPr lang="sk-SK" dirty="0" err="1">
                <a:solidFill>
                  <a:srgbClr val="262626"/>
                </a:solidFill>
              </a:rPr>
              <a:t>institution</a:t>
            </a:r>
            <a:r>
              <a:rPr lang="sk-SK" dirty="0">
                <a:solidFill>
                  <a:srgbClr val="262626"/>
                </a:solidFill>
              </a:rPr>
              <a:t> </a:t>
            </a:r>
            <a:r>
              <a:rPr lang="sk-SK" dirty="0" err="1">
                <a:solidFill>
                  <a:srgbClr val="262626"/>
                </a:solidFill>
              </a:rPr>
              <a:t>offers</a:t>
            </a:r>
            <a:r>
              <a:rPr lang="sk-SK" dirty="0">
                <a:solidFill>
                  <a:srgbClr val="262626"/>
                </a:solidFill>
              </a:rPr>
              <a:t> pre-</a:t>
            </a:r>
            <a:r>
              <a:rPr lang="sk-SK" dirty="0" err="1">
                <a:solidFill>
                  <a:srgbClr val="262626"/>
                </a:solidFill>
              </a:rPr>
              <a:t>collegiate</a:t>
            </a:r>
            <a:r>
              <a:rPr lang="sk-SK" dirty="0">
                <a:solidFill>
                  <a:srgbClr val="262626"/>
                </a:solidFill>
              </a:rPr>
              <a:t> level curriculum, </a:t>
            </a:r>
            <a:r>
              <a:rPr lang="sk-SK" dirty="0" err="1">
                <a:solidFill>
                  <a:srgbClr val="262626"/>
                </a:solidFill>
              </a:rPr>
              <a:t>it</a:t>
            </a:r>
            <a:r>
              <a:rPr lang="sk-SK" dirty="0">
                <a:solidFill>
                  <a:srgbClr val="262626"/>
                </a:solidFill>
              </a:rPr>
              <a:t> </a:t>
            </a:r>
            <a:r>
              <a:rPr lang="sk-SK" dirty="0" err="1">
                <a:solidFill>
                  <a:srgbClr val="262626"/>
                </a:solidFill>
              </a:rPr>
              <a:t>distinguishes</a:t>
            </a:r>
            <a:r>
              <a:rPr lang="sk-SK" dirty="0">
                <a:solidFill>
                  <a:srgbClr val="262626"/>
                </a:solidFill>
              </a:rPr>
              <a:t> </a:t>
            </a:r>
            <a:r>
              <a:rPr lang="sk-SK" dirty="0" err="1">
                <a:solidFill>
                  <a:srgbClr val="262626"/>
                </a:solidFill>
              </a:rPr>
              <a:t>that</a:t>
            </a:r>
            <a:r>
              <a:rPr lang="sk-SK" dirty="0">
                <a:solidFill>
                  <a:srgbClr val="262626"/>
                </a:solidFill>
              </a:rPr>
              <a:t> curriculum </a:t>
            </a:r>
            <a:r>
              <a:rPr lang="sk-SK" dirty="0" err="1">
                <a:solidFill>
                  <a:srgbClr val="262626"/>
                </a:solidFill>
              </a:rPr>
              <a:t>from</a:t>
            </a:r>
            <a:r>
              <a:rPr lang="sk-SK" dirty="0">
                <a:solidFill>
                  <a:srgbClr val="262626"/>
                </a:solidFill>
              </a:rPr>
              <a:t> </a:t>
            </a:r>
            <a:r>
              <a:rPr lang="sk-SK" dirty="0" err="1">
                <a:solidFill>
                  <a:srgbClr val="262626"/>
                </a:solidFill>
              </a:rPr>
              <a:t>college</a:t>
            </a:r>
            <a:r>
              <a:rPr lang="sk-SK" dirty="0">
                <a:solidFill>
                  <a:srgbClr val="262626"/>
                </a:solidFill>
              </a:rPr>
              <a:t> level curriculum and </a:t>
            </a:r>
            <a:r>
              <a:rPr lang="sk-SK" dirty="0" err="1">
                <a:solidFill>
                  <a:srgbClr val="262626"/>
                </a:solidFill>
              </a:rPr>
              <a:t>directly</a:t>
            </a:r>
            <a:r>
              <a:rPr lang="sk-SK" dirty="0">
                <a:solidFill>
                  <a:srgbClr val="262626"/>
                </a:solidFill>
              </a:rPr>
              <a:t> </a:t>
            </a:r>
            <a:r>
              <a:rPr lang="sk-SK" dirty="0" err="1">
                <a:solidFill>
                  <a:srgbClr val="262626"/>
                </a:solidFill>
              </a:rPr>
              <a:t>supports</a:t>
            </a:r>
            <a:r>
              <a:rPr lang="sk-SK" dirty="0">
                <a:solidFill>
                  <a:srgbClr val="262626"/>
                </a:solidFill>
              </a:rPr>
              <a:t> </a:t>
            </a:r>
            <a:r>
              <a:rPr lang="sk-SK" dirty="0" err="1">
                <a:solidFill>
                  <a:srgbClr val="262626"/>
                </a:solidFill>
              </a:rPr>
              <a:t>students</a:t>
            </a:r>
            <a:r>
              <a:rPr lang="sk-SK" dirty="0">
                <a:solidFill>
                  <a:srgbClr val="262626"/>
                </a:solidFill>
              </a:rPr>
              <a:t> in </a:t>
            </a:r>
            <a:r>
              <a:rPr lang="sk-SK" dirty="0" err="1">
                <a:solidFill>
                  <a:srgbClr val="262626"/>
                </a:solidFill>
              </a:rPr>
              <a:t>learning</a:t>
            </a:r>
            <a:r>
              <a:rPr lang="sk-SK" dirty="0">
                <a:solidFill>
                  <a:srgbClr val="262626"/>
                </a:solidFill>
              </a:rPr>
              <a:t> </a:t>
            </a:r>
            <a:r>
              <a:rPr lang="sk-SK" dirty="0" err="1">
                <a:solidFill>
                  <a:srgbClr val="262626"/>
                </a:solidFill>
              </a:rPr>
              <a:t>the</a:t>
            </a:r>
            <a:r>
              <a:rPr lang="sk-SK" dirty="0">
                <a:solidFill>
                  <a:srgbClr val="262626"/>
                </a:solidFill>
              </a:rPr>
              <a:t> </a:t>
            </a:r>
            <a:r>
              <a:rPr lang="sk-SK" dirty="0" err="1">
                <a:solidFill>
                  <a:srgbClr val="262626"/>
                </a:solidFill>
              </a:rPr>
              <a:t>knowledge</a:t>
            </a:r>
            <a:r>
              <a:rPr lang="sk-SK" dirty="0">
                <a:solidFill>
                  <a:srgbClr val="262626"/>
                </a:solidFill>
              </a:rPr>
              <a:t> and </a:t>
            </a:r>
            <a:r>
              <a:rPr lang="sk-SK" dirty="0" err="1">
                <a:solidFill>
                  <a:srgbClr val="262626"/>
                </a:solidFill>
              </a:rPr>
              <a:t>skills</a:t>
            </a:r>
            <a:r>
              <a:rPr lang="sk-SK" dirty="0">
                <a:solidFill>
                  <a:srgbClr val="262626"/>
                </a:solidFill>
              </a:rPr>
              <a:t> </a:t>
            </a:r>
            <a:r>
              <a:rPr lang="sk-SK" dirty="0" err="1">
                <a:solidFill>
                  <a:srgbClr val="262626"/>
                </a:solidFill>
              </a:rPr>
              <a:t>necessary</a:t>
            </a:r>
            <a:r>
              <a:rPr lang="sk-SK" dirty="0">
                <a:solidFill>
                  <a:srgbClr val="262626"/>
                </a:solidFill>
              </a:rPr>
              <a:t> to </a:t>
            </a:r>
            <a:r>
              <a:rPr lang="sk-SK" dirty="0" err="1">
                <a:solidFill>
                  <a:srgbClr val="262626"/>
                </a:solidFill>
              </a:rPr>
              <a:t>advance</a:t>
            </a:r>
            <a:r>
              <a:rPr lang="sk-SK" dirty="0">
                <a:solidFill>
                  <a:srgbClr val="262626"/>
                </a:solidFill>
              </a:rPr>
              <a:t> to and </a:t>
            </a:r>
            <a:r>
              <a:rPr lang="sk-SK" dirty="0" err="1">
                <a:solidFill>
                  <a:srgbClr val="262626"/>
                </a:solidFill>
              </a:rPr>
              <a:t>succeed</a:t>
            </a:r>
            <a:r>
              <a:rPr lang="sk-SK" dirty="0">
                <a:solidFill>
                  <a:srgbClr val="262626"/>
                </a:solidFill>
              </a:rPr>
              <a:t> in </a:t>
            </a:r>
            <a:r>
              <a:rPr lang="sk-SK" dirty="0" err="1">
                <a:solidFill>
                  <a:srgbClr val="262626"/>
                </a:solidFill>
              </a:rPr>
              <a:t>college</a:t>
            </a:r>
            <a:r>
              <a:rPr lang="sk-SK" dirty="0">
                <a:solidFill>
                  <a:srgbClr val="262626"/>
                </a:solidFill>
              </a:rPr>
              <a:t> level curriculum.</a:t>
            </a:r>
            <a:endParaRPr dirty="0"/>
          </a:p>
          <a:p>
            <a:pPr marL="0" lvl="0" indent="0" algn="l" rtl="0">
              <a:lnSpc>
                <a:spcPct val="90000"/>
              </a:lnSpc>
              <a:spcBef>
                <a:spcPts val="360"/>
              </a:spcBef>
              <a:spcAft>
                <a:spcPts val="0"/>
              </a:spcAft>
              <a:buClr>
                <a:srgbClr val="3F3F3F"/>
              </a:buClr>
              <a:buSzPts val="1530"/>
              <a:buNone/>
            </a:pPr>
            <a:endParaRPr dirty="0">
              <a:solidFill>
                <a:srgbClr val="262626"/>
              </a:solidFill>
            </a:endParaRPr>
          </a:p>
          <a:p>
            <a:pPr marL="182880" lvl="0" indent="-200025" algn="l" rtl="0">
              <a:lnSpc>
                <a:spcPct val="90000"/>
              </a:lnSpc>
              <a:spcBef>
                <a:spcPts val="360"/>
              </a:spcBef>
              <a:spcAft>
                <a:spcPts val="0"/>
              </a:spcAft>
              <a:buClr>
                <a:srgbClr val="262626"/>
              </a:buClr>
              <a:buSzPts val="1800"/>
              <a:buChar char="•"/>
            </a:pPr>
            <a:r>
              <a:rPr lang="sk-SK" sz="2000" dirty="0">
                <a:solidFill>
                  <a:srgbClr val="262626"/>
                </a:solidFill>
              </a:rPr>
              <a:t>Role of curriculum </a:t>
            </a:r>
            <a:r>
              <a:rPr lang="sk-SK" sz="2000" dirty="0" err="1">
                <a:solidFill>
                  <a:srgbClr val="262626"/>
                </a:solidFill>
              </a:rPr>
              <a:t>committee</a:t>
            </a:r>
            <a:r>
              <a:rPr lang="sk-SK" sz="2000" dirty="0">
                <a:solidFill>
                  <a:srgbClr val="262626"/>
                </a:solidFill>
              </a:rPr>
              <a:t> in </a:t>
            </a:r>
            <a:r>
              <a:rPr lang="sk-SK" sz="2000" dirty="0" err="1">
                <a:solidFill>
                  <a:srgbClr val="262626"/>
                </a:solidFill>
              </a:rPr>
              <a:t>determining</a:t>
            </a:r>
            <a:r>
              <a:rPr lang="sk-SK" sz="2000" dirty="0">
                <a:solidFill>
                  <a:srgbClr val="262626"/>
                </a:solidFill>
              </a:rPr>
              <a:t> pre-</a:t>
            </a:r>
            <a:r>
              <a:rPr lang="sk-SK" sz="2000" dirty="0" err="1">
                <a:solidFill>
                  <a:srgbClr val="262626"/>
                </a:solidFill>
              </a:rPr>
              <a:t>collegiate</a:t>
            </a:r>
            <a:r>
              <a:rPr lang="sk-SK" sz="2000" dirty="0">
                <a:solidFill>
                  <a:srgbClr val="262626"/>
                </a:solidFill>
              </a:rPr>
              <a:t> </a:t>
            </a:r>
            <a:r>
              <a:rPr lang="sk-SK" sz="2000" dirty="0" err="1">
                <a:solidFill>
                  <a:srgbClr val="262626"/>
                </a:solidFill>
              </a:rPr>
              <a:t>from</a:t>
            </a:r>
            <a:r>
              <a:rPr lang="sk-SK" sz="2000" dirty="0">
                <a:solidFill>
                  <a:srgbClr val="262626"/>
                </a:solidFill>
              </a:rPr>
              <a:t> </a:t>
            </a:r>
            <a:r>
              <a:rPr lang="sk-SK" sz="2000" dirty="0" err="1">
                <a:solidFill>
                  <a:srgbClr val="262626"/>
                </a:solidFill>
              </a:rPr>
              <a:t>college</a:t>
            </a:r>
            <a:r>
              <a:rPr lang="sk-SK" sz="2000" dirty="0">
                <a:solidFill>
                  <a:srgbClr val="262626"/>
                </a:solidFill>
              </a:rPr>
              <a:t>-level </a:t>
            </a:r>
            <a:r>
              <a:rPr lang="sk-SK" sz="2000" dirty="0" err="1">
                <a:solidFill>
                  <a:srgbClr val="262626"/>
                </a:solidFill>
              </a:rPr>
              <a:t>courses</a:t>
            </a:r>
            <a:endParaRPr sz="2000" dirty="0">
              <a:solidFill>
                <a:srgbClr val="262626"/>
              </a:solidFill>
            </a:endParaRPr>
          </a:p>
          <a:p>
            <a:pPr marL="182880" lvl="0" indent="-200025" algn="l" rtl="0">
              <a:lnSpc>
                <a:spcPct val="90000"/>
              </a:lnSpc>
              <a:spcBef>
                <a:spcPts val="360"/>
              </a:spcBef>
              <a:spcAft>
                <a:spcPts val="0"/>
              </a:spcAft>
              <a:buClr>
                <a:srgbClr val="262626"/>
              </a:buClr>
              <a:buSzPts val="1800"/>
              <a:buChar char="•"/>
            </a:pPr>
            <a:r>
              <a:rPr lang="sk-SK" sz="2000" dirty="0" err="1"/>
              <a:t>There</a:t>
            </a:r>
            <a:r>
              <a:rPr lang="sk-SK" sz="2000" dirty="0"/>
              <a:t> </a:t>
            </a:r>
            <a:r>
              <a:rPr lang="sk-SK" sz="2000" dirty="0" err="1"/>
              <a:t>is</a:t>
            </a:r>
            <a:r>
              <a:rPr lang="sk-SK" sz="2000" dirty="0"/>
              <a:t> </a:t>
            </a:r>
            <a:r>
              <a:rPr lang="sk-SK" sz="2000" dirty="0" err="1"/>
              <a:t>alignment</a:t>
            </a:r>
            <a:r>
              <a:rPr lang="sk-SK" sz="2000" dirty="0"/>
              <a:t> </a:t>
            </a:r>
            <a:r>
              <a:rPr lang="sk-SK" sz="2000" dirty="0" err="1"/>
              <a:t>between</a:t>
            </a:r>
            <a:r>
              <a:rPr lang="sk-SK" sz="2000" dirty="0"/>
              <a:t> pre-</a:t>
            </a:r>
            <a:r>
              <a:rPr lang="sk-SK" sz="2000" dirty="0" err="1"/>
              <a:t>collegiate</a:t>
            </a:r>
            <a:r>
              <a:rPr lang="sk-SK" sz="2000" dirty="0"/>
              <a:t> level curriculum and </a:t>
            </a:r>
            <a:r>
              <a:rPr lang="sk-SK" sz="2000" dirty="0" err="1"/>
              <a:t>college</a:t>
            </a:r>
            <a:r>
              <a:rPr lang="sk-SK" sz="2000" dirty="0"/>
              <a:t> level curriculum in </a:t>
            </a:r>
            <a:r>
              <a:rPr lang="sk-SK" sz="2000" dirty="0" err="1"/>
              <a:t>order</a:t>
            </a:r>
            <a:r>
              <a:rPr lang="sk-SK" sz="2000" dirty="0"/>
              <a:t> to </a:t>
            </a:r>
            <a:r>
              <a:rPr lang="sk-SK" sz="2000" dirty="0" err="1"/>
              <a:t>ensure</a:t>
            </a:r>
            <a:r>
              <a:rPr lang="sk-SK" sz="2000" dirty="0"/>
              <a:t> </a:t>
            </a:r>
            <a:r>
              <a:rPr lang="sk-SK" sz="2000" dirty="0" err="1"/>
              <a:t>clear</a:t>
            </a:r>
            <a:r>
              <a:rPr lang="sk-SK" sz="2000" dirty="0"/>
              <a:t> and </a:t>
            </a:r>
            <a:r>
              <a:rPr lang="sk-SK" sz="2000" dirty="0" err="1"/>
              <a:t>efficient</a:t>
            </a:r>
            <a:r>
              <a:rPr lang="sk-SK" sz="2000" dirty="0"/>
              <a:t> </a:t>
            </a:r>
            <a:r>
              <a:rPr lang="sk-SK" sz="2000" dirty="0" err="1"/>
              <a:t>pathways</a:t>
            </a:r>
            <a:r>
              <a:rPr lang="sk-SK" sz="2000" dirty="0"/>
              <a:t> </a:t>
            </a:r>
            <a:r>
              <a:rPr lang="sk-SK" sz="2000" dirty="0" err="1"/>
              <a:t>for</a:t>
            </a:r>
            <a:r>
              <a:rPr lang="sk-SK" sz="2000" dirty="0"/>
              <a:t> </a:t>
            </a:r>
            <a:r>
              <a:rPr lang="sk-SK" sz="2000" dirty="0" err="1"/>
              <a:t>students</a:t>
            </a:r>
            <a:r>
              <a:rPr lang="sk-SK" sz="2000" dirty="0"/>
              <a:t>.</a:t>
            </a:r>
            <a:endParaRPr sz="2000" dirty="0"/>
          </a:p>
          <a:p>
            <a:pPr marL="182880" lvl="0" indent="-200025" algn="l" rtl="0">
              <a:lnSpc>
                <a:spcPct val="90000"/>
              </a:lnSpc>
              <a:spcBef>
                <a:spcPts val="360"/>
              </a:spcBef>
              <a:spcAft>
                <a:spcPts val="0"/>
              </a:spcAft>
              <a:buClr>
                <a:srgbClr val="262626"/>
              </a:buClr>
              <a:buSzPts val="1800"/>
              <a:buChar char="•"/>
            </a:pPr>
            <a:r>
              <a:rPr lang="sk-SK" sz="2000" dirty="0" err="1"/>
              <a:t>Course</a:t>
            </a:r>
            <a:r>
              <a:rPr lang="sk-SK" sz="2000" dirty="0"/>
              <a:t> </a:t>
            </a:r>
            <a:r>
              <a:rPr lang="sk-SK" sz="2000" dirty="0" err="1"/>
              <a:t>sequencing</a:t>
            </a:r>
            <a:r>
              <a:rPr lang="sk-SK" sz="2000" dirty="0"/>
              <a:t> </a:t>
            </a:r>
            <a:r>
              <a:rPr lang="sk-SK" sz="2000" dirty="0" err="1"/>
              <a:t>from</a:t>
            </a:r>
            <a:r>
              <a:rPr lang="sk-SK" sz="2000" dirty="0"/>
              <a:t> pre-</a:t>
            </a:r>
            <a:r>
              <a:rPr lang="sk-SK" sz="2000" dirty="0" err="1"/>
              <a:t>collegiate</a:t>
            </a:r>
            <a:r>
              <a:rPr lang="sk-SK" sz="2000" dirty="0"/>
              <a:t> to </a:t>
            </a:r>
            <a:r>
              <a:rPr lang="sk-SK" sz="2000" dirty="0" err="1"/>
              <a:t>college</a:t>
            </a:r>
            <a:r>
              <a:rPr lang="sk-SK" sz="2000" dirty="0"/>
              <a:t>-level </a:t>
            </a:r>
            <a:r>
              <a:rPr lang="sk-SK" sz="2000" dirty="0" err="1"/>
              <a:t>is</a:t>
            </a:r>
            <a:r>
              <a:rPr lang="sk-SK" sz="2000" dirty="0"/>
              <a:t> </a:t>
            </a:r>
            <a:r>
              <a:rPr lang="sk-SK" sz="2000" dirty="0" err="1"/>
              <a:t>clearly</a:t>
            </a:r>
            <a:r>
              <a:rPr lang="sk-SK" sz="2000" dirty="0"/>
              <a:t> </a:t>
            </a:r>
            <a:r>
              <a:rPr lang="sk-SK" sz="2000" dirty="0" err="1"/>
              <a:t>described</a:t>
            </a:r>
            <a:endParaRPr sz="2000" dirty="0"/>
          </a:p>
          <a:p>
            <a:pPr marL="182880" lvl="0" indent="-85724" algn="l" rtl="0">
              <a:lnSpc>
                <a:spcPct val="90000"/>
              </a:lnSpc>
              <a:spcBef>
                <a:spcPts val="360"/>
              </a:spcBef>
              <a:spcAft>
                <a:spcPts val="0"/>
              </a:spcAft>
              <a:buClr>
                <a:srgbClr val="262626"/>
              </a:buClr>
              <a:buSzPts val="1530"/>
              <a:buNone/>
            </a:pPr>
            <a:endParaRPr sz="1800" dirty="0"/>
          </a:p>
          <a:p>
            <a:pPr marL="0" lvl="0" indent="0" algn="l" rtl="0">
              <a:lnSpc>
                <a:spcPct val="90000"/>
              </a:lnSpc>
              <a:spcBef>
                <a:spcPts val="360"/>
              </a:spcBef>
              <a:spcAft>
                <a:spcPts val="0"/>
              </a:spcAft>
              <a:buClr>
                <a:srgbClr val="3F3F3F"/>
              </a:buClr>
              <a:buSzPts val="1530"/>
              <a:buNone/>
            </a:pPr>
            <a:endParaRPr sz="1800" dirty="0"/>
          </a:p>
        </p:txBody>
      </p:sp>
      <p:sp>
        <p:nvSpPr>
          <p:cNvPr id="164" name="Google Shape;164;p22"/>
          <p:cNvSpPr txBox="1">
            <a:spLocks noGrp="1"/>
          </p:cNvSpPr>
          <p:nvPr>
            <p:ph type="sldNum" idx="4294967295"/>
          </p:nvPr>
        </p:nvSpPr>
        <p:spPr>
          <a:xfrm>
            <a:off x="10769600" y="19050"/>
            <a:ext cx="1422400" cy="3286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32E11"/>
              </a:buClr>
              <a:buSzPts val="1000"/>
              <a:buFont typeface="Arial"/>
              <a:buNone/>
            </a:pPr>
            <a:fld id="{00000000-1234-1234-1234-123412341234}" type="slidenum">
              <a:rPr lang="sk-SK"/>
              <a:t>14</a:t>
            </a:fld>
            <a:endParaRPr/>
          </a:p>
        </p:txBody>
      </p:sp>
      <p:pic>
        <p:nvPicPr>
          <p:cNvPr id="162" name="Google Shape;162;p22"/>
          <p:cNvPicPr preferRelativeResize="0"/>
          <p:nvPr/>
        </p:nvPicPr>
        <p:blipFill rotWithShape="1">
          <a:blip r:embed="rId3">
            <a:alphaModFix/>
          </a:blip>
          <a:srcRect/>
          <a:stretch/>
        </p:blipFill>
        <p:spPr>
          <a:xfrm>
            <a:off x="4871921" y="5020584"/>
            <a:ext cx="2857500" cy="1685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1" name="Google Shape;171;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Font typeface="Palatino"/>
              <a:buNone/>
            </a:pPr>
            <a:r>
              <a:rPr lang="sk-SK"/>
              <a:t>Accreditation Standards on Curriculum</a:t>
            </a:r>
            <a:endParaRPr/>
          </a:p>
        </p:txBody>
      </p:sp>
      <p:sp>
        <p:nvSpPr>
          <p:cNvPr id="169" name="Google Shape;169;p2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1530"/>
              <a:buNone/>
            </a:pPr>
            <a:r>
              <a:rPr lang="sk-SK" dirty="0">
                <a:solidFill>
                  <a:srgbClr val="262626"/>
                </a:solidFill>
              </a:rPr>
              <a:t>II.A.5. </a:t>
            </a:r>
            <a:r>
              <a:rPr lang="sk-SK" dirty="0" err="1">
                <a:solidFill>
                  <a:srgbClr val="262626"/>
                </a:solidFill>
              </a:rPr>
              <a:t>The</a:t>
            </a:r>
            <a:r>
              <a:rPr lang="sk-SK" dirty="0">
                <a:solidFill>
                  <a:srgbClr val="262626"/>
                </a:solidFill>
              </a:rPr>
              <a:t> </a:t>
            </a:r>
            <a:r>
              <a:rPr lang="sk-SK" dirty="0" err="1">
                <a:solidFill>
                  <a:srgbClr val="262626"/>
                </a:solidFill>
              </a:rPr>
              <a:t>institution’s</a:t>
            </a:r>
            <a:r>
              <a:rPr lang="sk-SK" dirty="0">
                <a:solidFill>
                  <a:srgbClr val="262626"/>
                </a:solidFill>
              </a:rPr>
              <a:t> </a:t>
            </a:r>
            <a:r>
              <a:rPr lang="sk-SK" dirty="0" err="1">
                <a:solidFill>
                  <a:srgbClr val="262626"/>
                </a:solidFill>
              </a:rPr>
              <a:t>degrees</a:t>
            </a:r>
            <a:r>
              <a:rPr lang="sk-SK" dirty="0">
                <a:solidFill>
                  <a:srgbClr val="262626"/>
                </a:solidFill>
              </a:rPr>
              <a:t> and </a:t>
            </a:r>
            <a:r>
              <a:rPr lang="sk-SK" dirty="0" err="1">
                <a:solidFill>
                  <a:srgbClr val="262626"/>
                </a:solidFill>
              </a:rPr>
              <a:t>programs</a:t>
            </a:r>
            <a:r>
              <a:rPr lang="sk-SK" dirty="0">
                <a:solidFill>
                  <a:srgbClr val="262626"/>
                </a:solidFill>
              </a:rPr>
              <a:t> </a:t>
            </a:r>
            <a:r>
              <a:rPr lang="sk-SK" dirty="0" err="1">
                <a:solidFill>
                  <a:srgbClr val="262626"/>
                </a:solidFill>
              </a:rPr>
              <a:t>follow</a:t>
            </a:r>
            <a:r>
              <a:rPr lang="sk-SK" dirty="0">
                <a:solidFill>
                  <a:srgbClr val="262626"/>
                </a:solidFill>
              </a:rPr>
              <a:t> </a:t>
            </a:r>
            <a:r>
              <a:rPr lang="sk-SK" dirty="0" err="1">
                <a:solidFill>
                  <a:srgbClr val="262626"/>
                </a:solidFill>
              </a:rPr>
              <a:t>practices</a:t>
            </a:r>
            <a:r>
              <a:rPr lang="sk-SK" dirty="0">
                <a:solidFill>
                  <a:srgbClr val="262626"/>
                </a:solidFill>
              </a:rPr>
              <a:t> </a:t>
            </a:r>
            <a:r>
              <a:rPr lang="sk-SK" dirty="0" err="1">
                <a:solidFill>
                  <a:srgbClr val="262626"/>
                </a:solidFill>
              </a:rPr>
              <a:t>common</a:t>
            </a:r>
            <a:r>
              <a:rPr lang="sk-SK" dirty="0">
                <a:solidFill>
                  <a:srgbClr val="262626"/>
                </a:solidFill>
              </a:rPr>
              <a:t> to American </a:t>
            </a:r>
            <a:r>
              <a:rPr lang="sk-SK" dirty="0" err="1">
                <a:solidFill>
                  <a:srgbClr val="262626"/>
                </a:solidFill>
              </a:rPr>
              <a:t>higher</a:t>
            </a:r>
            <a:r>
              <a:rPr lang="sk-SK" dirty="0">
                <a:solidFill>
                  <a:srgbClr val="262626"/>
                </a:solidFill>
              </a:rPr>
              <a:t> </a:t>
            </a:r>
            <a:r>
              <a:rPr lang="sk-SK" dirty="0" err="1">
                <a:solidFill>
                  <a:srgbClr val="262626"/>
                </a:solidFill>
              </a:rPr>
              <a:t>education</a:t>
            </a:r>
            <a:r>
              <a:rPr lang="sk-SK" dirty="0">
                <a:solidFill>
                  <a:srgbClr val="262626"/>
                </a:solidFill>
              </a:rPr>
              <a:t>, </a:t>
            </a:r>
            <a:r>
              <a:rPr lang="sk-SK" dirty="0" err="1">
                <a:solidFill>
                  <a:srgbClr val="262626"/>
                </a:solidFill>
              </a:rPr>
              <a:t>including</a:t>
            </a:r>
            <a:r>
              <a:rPr lang="sk-SK" dirty="0">
                <a:solidFill>
                  <a:srgbClr val="262626"/>
                </a:solidFill>
              </a:rPr>
              <a:t> </a:t>
            </a:r>
            <a:r>
              <a:rPr lang="sk-SK" dirty="0" err="1">
                <a:solidFill>
                  <a:srgbClr val="262626"/>
                </a:solidFill>
              </a:rPr>
              <a:t>appropriate</a:t>
            </a:r>
            <a:r>
              <a:rPr lang="sk-SK" dirty="0">
                <a:solidFill>
                  <a:srgbClr val="262626"/>
                </a:solidFill>
              </a:rPr>
              <a:t> </a:t>
            </a:r>
            <a:r>
              <a:rPr lang="sk-SK" dirty="0" err="1">
                <a:solidFill>
                  <a:srgbClr val="262626"/>
                </a:solidFill>
              </a:rPr>
              <a:t>length</a:t>
            </a:r>
            <a:r>
              <a:rPr lang="sk-SK" dirty="0">
                <a:solidFill>
                  <a:srgbClr val="262626"/>
                </a:solidFill>
              </a:rPr>
              <a:t>, </a:t>
            </a:r>
            <a:r>
              <a:rPr lang="sk-SK" dirty="0" err="1">
                <a:solidFill>
                  <a:srgbClr val="262626"/>
                </a:solidFill>
              </a:rPr>
              <a:t>breadth</a:t>
            </a:r>
            <a:r>
              <a:rPr lang="sk-SK" dirty="0">
                <a:solidFill>
                  <a:srgbClr val="262626"/>
                </a:solidFill>
              </a:rPr>
              <a:t>, </a:t>
            </a:r>
            <a:r>
              <a:rPr lang="sk-SK" dirty="0" err="1">
                <a:solidFill>
                  <a:srgbClr val="262626"/>
                </a:solidFill>
              </a:rPr>
              <a:t>depth</a:t>
            </a:r>
            <a:r>
              <a:rPr lang="sk-SK" dirty="0">
                <a:solidFill>
                  <a:srgbClr val="262626"/>
                </a:solidFill>
              </a:rPr>
              <a:t>, </a:t>
            </a:r>
            <a:r>
              <a:rPr lang="sk-SK" dirty="0" err="1">
                <a:solidFill>
                  <a:srgbClr val="262626"/>
                </a:solidFill>
              </a:rPr>
              <a:t>rigor</a:t>
            </a:r>
            <a:r>
              <a:rPr lang="sk-SK" dirty="0">
                <a:solidFill>
                  <a:srgbClr val="262626"/>
                </a:solidFill>
              </a:rPr>
              <a:t>, </a:t>
            </a:r>
            <a:r>
              <a:rPr lang="sk-SK" dirty="0" err="1">
                <a:solidFill>
                  <a:srgbClr val="262626"/>
                </a:solidFill>
              </a:rPr>
              <a:t>course</a:t>
            </a:r>
            <a:r>
              <a:rPr lang="sk-SK" dirty="0">
                <a:solidFill>
                  <a:srgbClr val="262626"/>
                </a:solidFill>
              </a:rPr>
              <a:t> </a:t>
            </a:r>
            <a:r>
              <a:rPr lang="sk-SK" dirty="0" err="1">
                <a:solidFill>
                  <a:srgbClr val="262626"/>
                </a:solidFill>
              </a:rPr>
              <a:t>sequencing</a:t>
            </a:r>
            <a:r>
              <a:rPr lang="sk-SK" dirty="0">
                <a:solidFill>
                  <a:srgbClr val="262626"/>
                </a:solidFill>
              </a:rPr>
              <a:t>, </a:t>
            </a:r>
            <a:r>
              <a:rPr lang="sk-SK" dirty="0" err="1">
                <a:solidFill>
                  <a:srgbClr val="262626"/>
                </a:solidFill>
              </a:rPr>
              <a:t>time</a:t>
            </a:r>
            <a:r>
              <a:rPr lang="sk-SK" dirty="0">
                <a:solidFill>
                  <a:srgbClr val="262626"/>
                </a:solidFill>
              </a:rPr>
              <a:t> to </a:t>
            </a:r>
            <a:r>
              <a:rPr lang="sk-SK" dirty="0" err="1">
                <a:solidFill>
                  <a:srgbClr val="262626"/>
                </a:solidFill>
              </a:rPr>
              <a:t>completion</a:t>
            </a:r>
            <a:r>
              <a:rPr lang="sk-SK" dirty="0">
                <a:solidFill>
                  <a:srgbClr val="262626"/>
                </a:solidFill>
              </a:rPr>
              <a:t>, and </a:t>
            </a:r>
            <a:r>
              <a:rPr lang="sk-SK" dirty="0" err="1">
                <a:solidFill>
                  <a:srgbClr val="262626"/>
                </a:solidFill>
              </a:rPr>
              <a:t>synthesis</a:t>
            </a:r>
            <a:r>
              <a:rPr lang="sk-SK" dirty="0">
                <a:solidFill>
                  <a:srgbClr val="262626"/>
                </a:solidFill>
              </a:rPr>
              <a:t> of </a:t>
            </a:r>
            <a:r>
              <a:rPr lang="sk-SK" dirty="0" err="1">
                <a:solidFill>
                  <a:srgbClr val="262626"/>
                </a:solidFill>
              </a:rPr>
              <a:t>learning</a:t>
            </a:r>
            <a:r>
              <a:rPr lang="sk-SK" dirty="0">
                <a:solidFill>
                  <a:srgbClr val="262626"/>
                </a:solidFill>
              </a:rPr>
              <a:t>. </a:t>
            </a:r>
            <a:r>
              <a:rPr lang="sk-SK" dirty="0" err="1">
                <a:solidFill>
                  <a:srgbClr val="262626"/>
                </a:solidFill>
              </a:rPr>
              <a:t>The</a:t>
            </a:r>
            <a:r>
              <a:rPr lang="sk-SK" dirty="0">
                <a:solidFill>
                  <a:srgbClr val="262626"/>
                </a:solidFill>
              </a:rPr>
              <a:t> </a:t>
            </a:r>
            <a:r>
              <a:rPr lang="sk-SK" dirty="0" err="1">
                <a:solidFill>
                  <a:srgbClr val="262626"/>
                </a:solidFill>
              </a:rPr>
              <a:t>institution</a:t>
            </a:r>
            <a:r>
              <a:rPr lang="sk-SK" dirty="0">
                <a:solidFill>
                  <a:srgbClr val="262626"/>
                </a:solidFill>
              </a:rPr>
              <a:t> </a:t>
            </a:r>
            <a:r>
              <a:rPr lang="sk-SK" dirty="0" err="1">
                <a:solidFill>
                  <a:srgbClr val="262626"/>
                </a:solidFill>
              </a:rPr>
              <a:t>ensures</a:t>
            </a:r>
            <a:r>
              <a:rPr lang="sk-SK" dirty="0">
                <a:solidFill>
                  <a:srgbClr val="262626"/>
                </a:solidFill>
              </a:rPr>
              <a:t> </a:t>
            </a:r>
            <a:r>
              <a:rPr lang="sk-SK" dirty="0" err="1">
                <a:solidFill>
                  <a:srgbClr val="262626"/>
                </a:solidFill>
              </a:rPr>
              <a:t>that</a:t>
            </a:r>
            <a:r>
              <a:rPr lang="sk-SK" dirty="0">
                <a:solidFill>
                  <a:srgbClr val="262626"/>
                </a:solidFill>
              </a:rPr>
              <a:t> minimum </a:t>
            </a:r>
            <a:r>
              <a:rPr lang="sk-SK" dirty="0" err="1">
                <a:solidFill>
                  <a:srgbClr val="262626"/>
                </a:solidFill>
              </a:rPr>
              <a:t>degree</a:t>
            </a:r>
            <a:r>
              <a:rPr lang="sk-SK" dirty="0">
                <a:solidFill>
                  <a:srgbClr val="262626"/>
                </a:solidFill>
              </a:rPr>
              <a:t> </a:t>
            </a:r>
            <a:r>
              <a:rPr lang="sk-SK" dirty="0" err="1">
                <a:solidFill>
                  <a:srgbClr val="262626"/>
                </a:solidFill>
              </a:rPr>
              <a:t>requirements</a:t>
            </a:r>
            <a:r>
              <a:rPr lang="sk-SK" dirty="0">
                <a:solidFill>
                  <a:srgbClr val="262626"/>
                </a:solidFill>
              </a:rPr>
              <a:t> are 60 semester </a:t>
            </a:r>
            <a:r>
              <a:rPr lang="sk-SK" dirty="0" err="1">
                <a:solidFill>
                  <a:srgbClr val="262626"/>
                </a:solidFill>
              </a:rPr>
              <a:t>credits</a:t>
            </a:r>
            <a:r>
              <a:rPr lang="sk-SK" dirty="0">
                <a:solidFill>
                  <a:srgbClr val="262626"/>
                </a:solidFill>
              </a:rPr>
              <a:t> or </a:t>
            </a:r>
            <a:r>
              <a:rPr lang="sk-SK" dirty="0" err="1">
                <a:solidFill>
                  <a:srgbClr val="262626"/>
                </a:solidFill>
              </a:rPr>
              <a:t>equivalent</a:t>
            </a:r>
            <a:r>
              <a:rPr lang="sk-SK" dirty="0">
                <a:solidFill>
                  <a:srgbClr val="262626"/>
                </a:solidFill>
              </a:rPr>
              <a:t> at </a:t>
            </a:r>
            <a:r>
              <a:rPr lang="sk-SK" dirty="0" err="1">
                <a:solidFill>
                  <a:srgbClr val="262626"/>
                </a:solidFill>
              </a:rPr>
              <a:t>the</a:t>
            </a:r>
            <a:r>
              <a:rPr lang="sk-SK" dirty="0">
                <a:solidFill>
                  <a:srgbClr val="262626"/>
                </a:solidFill>
              </a:rPr>
              <a:t> </a:t>
            </a:r>
            <a:r>
              <a:rPr lang="sk-SK" dirty="0" err="1">
                <a:solidFill>
                  <a:srgbClr val="262626"/>
                </a:solidFill>
              </a:rPr>
              <a:t>associate</a:t>
            </a:r>
            <a:r>
              <a:rPr lang="sk-SK" dirty="0">
                <a:solidFill>
                  <a:srgbClr val="262626"/>
                </a:solidFill>
              </a:rPr>
              <a:t> level, and 120 </a:t>
            </a:r>
            <a:r>
              <a:rPr lang="sk-SK" dirty="0" err="1">
                <a:solidFill>
                  <a:srgbClr val="262626"/>
                </a:solidFill>
              </a:rPr>
              <a:t>credits</a:t>
            </a:r>
            <a:r>
              <a:rPr lang="sk-SK" dirty="0">
                <a:solidFill>
                  <a:srgbClr val="262626"/>
                </a:solidFill>
              </a:rPr>
              <a:t> or </a:t>
            </a:r>
            <a:r>
              <a:rPr lang="sk-SK" dirty="0" err="1">
                <a:solidFill>
                  <a:srgbClr val="262626"/>
                </a:solidFill>
              </a:rPr>
              <a:t>equivalent</a:t>
            </a:r>
            <a:r>
              <a:rPr lang="sk-SK" dirty="0">
                <a:solidFill>
                  <a:srgbClr val="262626"/>
                </a:solidFill>
              </a:rPr>
              <a:t> at </a:t>
            </a:r>
            <a:r>
              <a:rPr lang="sk-SK" dirty="0" err="1">
                <a:solidFill>
                  <a:srgbClr val="262626"/>
                </a:solidFill>
              </a:rPr>
              <a:t>the</a:t>
            </a:r>
            <a:r>
              <a:rPr lang="sk-SK" dirty="0">
                <a:solidFill>
                  <a:srgbClr val="262626"/>
                </a:solidFill>
              </a:rPr>
              <a:t> </a:t>
            </a:r>
            <a:r>
              <a:rPr lang="sk-SK" dirty="0" err="1">
                <a:solidFill>
                  <a:srgbClr val="262626"/>
                </a:solidFill>
              </a:rPr>
              <a:t>baccalaureate</a:t>
            </a:r>
            <a:r>
              <a:rPr lang="sk-SK" dirty="0">
                <a:solidFill>
                  <a:srgbClr val="262626"/>
                </a:solidFill>
              </a:rPr>
              <a:t> level.</a:t>
            </a:r>
            <a:endParaRPr dirty="0"/>
          </a:p>
          <a:p>
            <a:pPr marL="0" lvl="0" indent="0" algn="l" rtl="0">
              <a:lnSpc>
                <a:spcPct val="90000"/>
              </a:lnSpc>
              <a:spcBef>
                <a:spcPts val="360"/>
              </a:spcBef>
              <a:spcAft>
                <a:spcPts val="0"/>
              </a:spcAft>
              <a:buClr>
                <a:srgbClr val="3F3F3F"/>
              </a:buClr>
              <a:buSzPts val="1530"/>
              <a:buNone/>
            </a:pPr>
            <a:endParaRPr sz="1800" dirty="0">
              <a:solidFill>
                <a:srgbClr val="262626"/>
              </a:solidFill>
            </a:endParaRPr>
          </a:p>
          <a:p>
            <a:pPr marL="182880" lvl="0" indent="-200025" algn="l" rtl="0">
              <a:lnSpc>
                <a:spcPct val="90000"/>
              </a:lnSpc>
              <a:spcBef>
                <a:spcPts val="360"/>
              </a:spcBef>
              <a:spcAft>
                <a:spcPts val="0"/>
              </a:spcAft>
              <a:buClr>
                <a:srgbClr val="262626"/>
              </a:buClr>
              <a:buSzPts val="1800"/>
              <a:buChar char="•"/>
            </a:pPr>
            <a:r>
              <a:rPr lang="sk-SK" sz="2000" dirty="0">
                <a:solidFill>
                  <a:srgbClr val="262626"/>
                </a:solidFill>
              </a:rPr>
              <a:t>Role of curriculum </a:t>
            </a:r>
            <a:r>
              <a:rPr lang="sk-SK" sz="2000" dirty="0" err="1">
                <a:solidFill>
                  <a:srgbClr val="262626"/>
                </a:solidFill>
              </a:rPr>
              <a:t>committee</a:t>
            </a:r>
            <a:r>
              <a:rPr lang="sk-SK" sz="2000" dirty="0">
                <a:solidFill>
                  <a:srgbClr val="262626"/>
                </a:solidFill>
              </a:rPr>
              <a:t> in </a:t>
            </a:r>
            <a:r>
              <a:rPr lang="sk-SK" sz="2000" dirty="0" err="1">
                <a:solidFill>
                  <a:srgbClr val="262626"/>
                </a:solidFill>
              </a:rPr>
              <a:t>determining</a:t>
            </a:r>
            <a:r>
              <a:rPr lang="sk-SK" sz="2000" dirty="0">
                <a:solidFill>
                  <a:srgbClr val="262626"/>
                </a:solidFill>
              </a:rPr>
              <a:t> </a:t>
            </a:r>
            <a:r>
              <a:rPr lang="sk-SK" sz="2000" dirty="0" err="1">
                <a:solidFill>
                  <a:srgbClr val="262626"/>
                </a:solidFill>
              </a:rPr>
              <a:t>appropriate</a:t>
            </a:r>
            <a:r>
              <a:rPr lang="sk-SK" sz="2000" dirty="0">
                <a:solidFill>
                  <a:srgbClr val="262626"/>
                </a:solidFill>
              </a:rPr>
              <a:t> </a:t>
            </a:r>
            <a:r>
              <a:rPr lang="sk-SK" sz="2000" dirty="0" err="1">
                <a:solidFill>
                  <a:srgbClr val="262626"/>
                </a:solidFill>
              </a:rPr>
              <a:t>degrees</a:t>
            </a:r>
            <a:r>
              <a:rPr lang="sk-SK" sz="2000" dirty="0">
                <a:solidFill>
                  <a:srgbClr val="262626"/>
                </a:solidFill>
              </a:rPr>
              <a:t> and </a:t>
            </a:r>
            <a:r>
              <a:rPr lang="sk-SK" sz="2000" dirty="0" err="1">
                <a:solidFill>
                  <a:srgbClr val="262626"/>
                </a:solidFill>
              </a:rPr>
              <a:t>programs</a:t>
            </a:r>
            <a:endParaRPr sz="2000" dirty="0">
              <a:solidFill>
                <a:srgbClr val="262626"/>
              </a:solidFill>
            </a:endParaRPr>
          </a:p>
          <a:p>
            <a:pPr marL="182880" lvl="0" indent="-200025" algn="l" rtl="0">
              <a:lnSpc>
                <a:spcPct val="90000"/>
              </a:lnSpc>
              <a:spcBef>
                <a:spcPts val="360"/>
              </a:spcBef>
              <a:spcAft>
                <a:spcPts val="0"/>
              </a:spcAft>
              <a:buClr>
                <a:srgbClr val="262626"/>
              </a:buClr>
              <a:buSzPts val="1800"/>
              <a:buChar char="•"/>
            </a:pPr>
            <a:r>
              <a:rPr lang="sk-SK" sz="2000" dirty="0" err="1"/>
              <a:t>The</a:t>
            </a:r>
            <a:r>
              <a:rPr lang="sk-SK" sz="2000" dirty="0"/>
              <a:t> </a:t>
            </a:r>
            <a:r>
              <a:rPr lang="sk-SK" sz="2000" dirty="0" err="1"/>
              <a:t>academic</a:t>
            </a:r>
            <a:r>
              <a:rPr lang="sk-SK" sz="2000" dirty="0"/>
              <a:t> </a:t>
            </a:r>
            <a:r>
              <a:rPr lang="sk-SK" sz="2000" dirty="0" err="1"/>
              <a:t>credit</a:t>
            </a:r>
            <a:r>
              <a:rPr lang="sk-SK" sz="2000" dirty="0"/>
              <a:t> </a:t>
            </a:r>
            <a:r>
              <a:rPr lang="sk-SK" sz="2000" dirty="0" err="1"/>
              <a:t>awarded</a:t>
            </a:r>
            <a:r>
              <a:rPr lang="sk-SK" sz="2000" dirty="0"/>
              <a:t> </a:t>
            </a:r>
            <a:r>
              <a:rPr lang="sk-SK" sz="2000" dirty="0" err="1"/>
              <a:t>for</a:t>
            </a:r>
            <a:r>
              <a:rPr lang="sk-SK" sz="2000" dirty="0"/>
              <a:t> </a:t>
            </a:r>
            <a:r>
              <a:rPr lang="sk-SK" sz="2000" dirty="0" err="1"/>
              <a:t>upper</a:t>
            </a:r>
            <a:r>
              <a:rPr lang="sk-SK" sz="2000" dirty="0"/>
              <a:t> </a:t>
            </a:r>
            <a:r>
              <a:rPr lang="sk-SK" sz="2000" dirty="0" err="1"/>
              <a:t>division</a:t>
            </a:r>
            <a:r>
              <a:rPr lang="sk-SK" sz="2000" dirty="0"/>
              <a:t> </a:t>
            </a:r>
            <a:r>
              <a:rPr lang="sk-SK" sz="2000" dirty="0" err="1"/>
              <a:t>courses</a:t>
            </a:r>
            <a:r>
              <a:rPr lang="sk-SK" sz="2000" dirty="0"/>
              <a:t> </a:t>
            </a:r>
            <a:r>
              <a:rPr lang="sk-SK" sz="2000" dirty="0" err="1"/>
              <a:t>within</a:t>
            </a:r>
            <a:r>
              <a:rPr lang="sk-SK" sz="2000" dirty="0"/>
              <a:t> </a:t>
            </a:r>
            <a:r>
              <a:rPr lang="sk-SK" sz="2000" dirty="0" err="1" smtClean="0"/>
              <a:t>baccalaureate</a:t>
            </a:r>
            <a:r>
              <a:rPr lang="sk-SK" sz="2000" dirty="0"/>
              <a:t> </a:t>
            </a:r>
            <a:r>
              <a:rPr lang="sk-SK" sz="2000" dirty="0" err="1" smtClean="0"/>
              <a:t>programs</a:t>
            </a:r>
            <a:r>
              <a:rPr lang="sk-SK" sz="2000" dirty="0" smtClean="0"/>
              <a:t> </a:t>
            </a:r>
            <a:r>
              <a:rPr lang="sk-SK" sz="2000" dirty="0" err="1"/>
              <a:t>is</a:t>
            </a:r>
            <a:r>
              <a:rPr lang="sk-SK" sz="2000" dirty="0"/>
              <a:t> </a:t>
            </a:r>
            <a:r>
              <a:rPr lang="sk-SK" sz="2000" dirty="0" err="1"/>
              <a:t>clearly</a:t>
            </a:r>
            <a:r>
              <a:rPr lang="sk-SK" sz="2000" dirty="0"/>
              <a:t> </a:t>
            </a:r>
            <a:r>
              <a:rPr lang="sk-SK" sz="2000" dirty="0" err="1"/>
              <a:t>distinguished</a:t>
            </a:r>
            <a:r>
              <a:rPr lang="sk-SK" sz="2000" dirty="0"/>
              <a:t> </a:t>
            </a:r>
            <a:r>
              <a:rPr lang="sk-SK" sz="2000" dirty="0" err="1"/>
              <a:t>from</a:t>
            </a:r>
            <a:r>
              <a:rPr lang="sk-SK" sz="2000" dirty="0"/>
              <a:t> </a:t>
            </a:r>
            <a:r>
              <a:rPr lang="sk-SK" sz="2000" dirty="0" err="1"/>
              <a:t>that</a:t>
            </a:r>
            <a:r>
              <a:rPr lang="sk-SK" sz="2000" dirty="0"/>
              <a:t> of </a:t>
            </a:r>
            <a:r>
              <a:rPr lang="sk-SK" sz="2000" dirty="0" err="1"/>
              <a:t>lower</a:t>
            </a:r>
            <a:r>
              <a:rPr lang="sk-SK" sz="2000" dirty="0"/>
              <a:t> </a:t>
            </a:r>
            <a:r>
              <a:rPr lang="sk-SK" sz="2000" dirty="0" err="1"/>
              <a:t>division</a:t>
            </a:r>
            <a:r>
              <a:rPr lang="sk-SK" sz="2000" dirty="0"/>
              <a:t> </a:t>
            </a:r>
            <a:r>
              <a:rPr lang="sk-SK" sz="2000" dirty="0" err="1"/>
              <a:t>courses</a:t>
            </a:r>
            <a:r>
              <a:rPr lang="sk-SK" sz="2000" dirty="0"/>
              <a:t>.</a:t>
            </a:r>
            <a:endParaRPr sz="2000" dirty="0"/>
          </a:p>
          <a:p>
            <a:pPr marL="0" lvl="0" indent="0" algn="l" rtl="0">
              <a:lnSpc>
                <a:spcPct val="90000"/>
              </a:lnSpc>
              <a:spcBef>
                <a:spcPts val="360"/>
              </a:spcBef>
              <a:spcAft>
                <a:spcPts val="0"/>
              </a:spcAft>
              <a:buClr>
                <a:srgbClr val="3F3F3F"/>
              </a:buClr>
              <a:buSzPts val="1530"/>
              <a:buNone/>
            </a:pPr>
            <a:endParaRPr sz="2000" dirty="0"/>
          </a:p>
        </p:txBody>
      </p:sp>
      <p:sp>
        <p:nvSpPr>
          <p:cNvPr id="172" name="Google Shape;172;p23"/>
          <p:cNvSpPr txBox="1">
            <a:spLocks noGrp="1"/>
          </p:cNvSpPr>
          <p:nvPr>
            <p:ph type="sldNum" idx="4294967295"/>
          </p:nvPr>
        </p:nvSpPr>
        <p:spPr>
          <a:xfrm>
            <a:off x="10769600" y="19050"/>
            <a:ext cx="1422400" cy="3286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32E11"/>
              </a:buClr>
              <a:buSzPts val="1000"/>
              <a:buFont typeface="Arial"/>
              <a:buNone/>
            </a:pPr>
            <a:fld id="{00000000-1234-1234-1234-123412341234}" type="slidenum">
              <a:rPr lang="sk-SK"/>
              <a:t>15</a:t>
            </a:fld>
            <a:endParaRPr/>
          </a:p>
        </p:txBody>
      </p:sp>
      <p:pic>
        <p:nvPicPr>
          <p:cNvPr id="170" name="Google Shape;170;p23"/>
          <p:cNvPicPr preferRelativeResize="0"/>
          <p:nvPr/>
        </p:nvPicPr>
        <p:blipFill rotWithShape="1">
          <a:blip r:embed="rId3">
            <a:alphaModFix/>
          </a:blip>
          <a:srcRect/>
          <a:stretch/>
        </p:blipFill>
        <p:spPr>
          <a:xfrm>
            <a:off x="9182490" y="4720431"/>
            <a:ext cx="2857500" cy="190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8" name="Google Shape;178;p24"/>
          <p:cNvPicPr preferRelativeResize="0"/>
          <p:nvPr/>
        </p:nvPicPr>
        <p:blipFill rotWithShape="1">
          <a:blip r:embed="rId3">
            <a:alphaModFix/>
          </a:blip>
          <a:srcRect/>
          <a:stretch/>
        </p:blipFill>
        <p:spPr>
          <a:xfrm>
            <a:off x="10048875" y="3376767"/>
            <a:ext cx="2143125" cy="2143125"/>
          </a:xfrm>
          <a:prstGeom prst="rect">
            <a:avLst/>
          </a:prstGeom>
          <a:noFill/>
          <a:ln>
            <a:noFill/>
          </a:ln>
        </p:spPr>
      </p:pic>
      <p:sp>
        <p:nvSpPr>
          <p:cNvPr id="179" name="Google Shape;179;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Font typeface="Palatino"/>
              <a:buNone/>
            </a:pPr>
            <a:r>
              <a:rPr lang="sk-SK"/>
              <a:t>Accreditation Standards on Curriculum</a:t>
            </a:r>
            <a:endParaRPr/>
          </a:p>
        </p:txBody>
      </p:sp>
      <p:sp>
        <p:nvSpPr>
          <p:cNvPr id="177" name="Google Shape;177;p2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1530"/>
              <a:buNone/>
            </a:pPr>
            <a:r>
              <a:rPr lang="sk-SK" dirty="0">
                <a:solidFill>
                  <a:srgbClr val="262626"/>
                </a:solidFill>
              </a:rPr>
              <a:t>II.A.9. </a:t>
            </a:r>
            <a:r>
              <a:rPr lang="sk-SK" dirty="0" err="1"/>
              <a:t>The</a:t>
            </a:r>
            <a:r>
              <a:rPr lang="sk-SK" dirty="0"/>
              <a:t> </a:t>
            </a:r>
            <a:r>
              <a:rPr lang="sk-SK" dirty="0" err="1"/>
              <a:t>institution</a:t>
            </a:r>
            <a:r>
              <a:rPr lang="sk-SK" dirty="0"/>
              <a:t> </a:t>
            </a:r>
            <a:r>
              <a:rPr lang="sk-SK" dirty="0" err="1"/>
              <a:t>awards</a:t>
            </a:r>
            <a:r>
              <a:rPr lang="sk-SK" dirty="0"/>
              <a:t> </a:t>
            </a:r>
            <a:r>
              <a:rPr lang="sk-SK" dirty="0" err="1"/>
              <a:t>course</a:t>
            </a:r>
            <a:r>
              <a:rPr lang="sk-SK" dirty="0"/>
              <a:t> </a:t>
            </a:r>
            <a:r>
              <a:rPr lang="sk-SK" dirty="0" err="1"/>
              <a:t>credit</a:t>
            </a:r>
            <a:r>
              <a:rPr lang="sk-SK" dirty="0"/>
              <a:t>, </a:t>
            </a:r>
            <a:r>
              <a:rPr lang="sk-SK" dirty="0" err="1"/>
              <a:t>degrees</a:t>
            </a:r>
            <a:r>
              <a:rPr lang="sk-SK" dirty="0"/>
              <a:t> and </a:t>
            </a:r>
            <a:r>
              <a:rPr lang="sk-SK" dirty="0" err="1"/>
              <a:t>certificates</a:t>
            </a:r>
            <a:r>
              <a:rPr lang="sk-SK" dirty="0"/>
              <a:t> </a:t>
            </a:r>
            <a:r>
              <a:rPr lang="sk-SK" dirty="0" err="1"/>
              <a:t>based</a:t>
            </a:r>
            <a:r>
              <a:rPr lang="sk-SK" dirty="0"/>
              <a:t> on </a:t>
            </a:r>
            <a:r>
              <a:rPr lang="sk-SK" dirty="0" err="1"/>
              <a:t>student</a:t>
            </a:r>
            <a:r>
              <a:rPr lang="sk-SK" dirty="0"/>
              <a:t> </a:t>
            </a:r>
            <a:r>
              <a:rPr lang="sk-SK" dirty="0" err="1"/>
              <a:t>attainment</a:t>
            </a:r>
            <a:r>
              <a:rPr lang="sk-SK" dirty="0"/>
              <a:t> of </a:t>
            </a:r>
            <a:r>
              <a:rPr lang="sk-SK" dirty="0" err="1"/>
              <a:t>learning</a:t>
            </a:r>
            <a:r>
              <a:rPr lang="sk-SK" dirty="0"/>
              <a:t> </a:t>
            </a:r>
            <a:r>
              <a:rPr lang="sk-SK" dirty="0" err="1"/>
              <a:t>outcomes</a:t>
            </a:r>
            <a:r>
              <a:rPr lang="sk-SK" dirty="0"/>
              <a:t>. </a:t>
            </a:r>
            <a:r>
              <a:rPr lang="sk-SK" dirty="0" err="1"/>
              <a:t>Units</a:t>
            </a:r>
            <a:r>
              <a:rPr lang="sk-SK" dirty="0"/>
              <a:t> of </a:t>
            </a:r>
            <a:r>
              <a:rPr lang="sk-SK" dirty="0" err="1"/>
              <a:t>credit</a:t>
            </a:r>
            <a:r>
              <a:rPr lang="sk-SK" dirty="0"/>
              <a:t> </a:t>
            </a:r>
            <a:r>
              <a:rPr lang="sk-SK" dirty="0" err="1"/>
              <a:t>awarded</a:t>
            </a:r>
            <a:r>
              <a:rPr lang="sk-SK" dirty="0"/>
              <a:t> are </a:t>
            </a:r>
            <a:r>
              <a:rPr lang="sk-SK" dirty="0" err="1"/>
              <a:t>consistent</a:t>
            </a:r>
            <a:r>
              <a:rPr lang="sk-SK" dirty="0"/>
              <a:t> </a:t>
            </a:r>
            <a:r>
              <a:rPr lang="sk-SK" dirty="0" err="1"/>
              <a:t>with</a:t>
            </a:r>
            <a:r>
              <a:rPr lang="sk-SK" dirty="0"/>
              <a:t> </a:t>
            </a:r>
            <a:r>
              <a:rPr lang="sk-SK" dirty="0" err="1"/>
              <a:t>institutional</a:t>
            </a:r>
            <a:r>
              <a:rPr lang="sk-SK" dirty="0"/>
              <a:t> </a:t>
            </a:r>
            <a:r>
              <a:rPr lang="sk-SK" dirty="0" err="1"/>
              <a:t>policies</a:t>
            </a:r>
            <a:r>
              <a:rPr lang="sk-SK" dirty="0"/>
              <a:t> </a:t>
            </a:r>
            <a:r>
              <a:rPr lang="sk-SK" dirty="0" err="1"/>
              <a:t>that</a:t>
            </a:r>
            <a:r>
              <a:rPr lang="sk-SK" dirty="0"/>
              <a:t> </a:t>
            </a:r>
            <a:r>
              <a:rPr lang="sk-SK" dirty="0" err="1"/>
              <a:t>reflect</a:t>
            </a:r>
            <a:r>
              <a:rPr lang="sk-SK" dirty="0"/>
              <a:t> </a:t>
            </a:r>
            <a:r>
              <a:rPr lang="sk-SK" dirty="0" err="1"/>
              <a:t>generally</a:t>
            </a:r>
            <a:r>
              <a:rPr lang="sk-SK" dirty="0"/>
              <a:t> </a:t>
            </a:r>
            <a:r>
              <a:rPr lang="sk-SK" dirty="0" err="1"/>
              <a:t>accepted</a:t>
            </a:r>
            <a:r>
              <a:rPr lang="sk-SK" dirty="0"/>
              <a:t> </a:t>
            </a:r>
            <a:r>
              <a:rPr lang="sk-SK" dirty="0" err="1"/>
              <a:t>norms</a:t>
            </a:r>
            <a:r>
              <a:rPr lang="sk-SK" dirty="0"/>
              <a:t> or </a:t>
            </a:r>
            <a:r>
              <a:rPr lang="sk-SK" dirty="0" err="1"/>
              <a:t>equivalencies</a:t>
            </a:r>
            <a:r>
              <a:rPr lang="sk-SK" dirty="0"/>
              <a:t> in </a:t>
            </a:r>
            <a:r>
              <a:rPr lang="sk-SK" dirty="0" err="1"/>
              <a:t>higher</a:t>
            </a:r>
            <a:r>
              <a:rPr lang="sk-SK" dirty="0"/>
              <a:t> </a:t>
            </a:r>
            <a:r>
              <a:rPr lang="sk-SK" dirty="0" err="1"/>
              <a:t>education</a:t>
            </a:r>
            <a:r>
              <a:rPr lang="sk-SK" dirty="0"/>
              <a:t>. </a:t>
            </a:r>
            <a:r>
              <a:rPr lang="sk-SK" dirty="0" err="1"/>
              <a:t>If</a:t>
            </a:r>
            <a:r>
              <a:rPr lang="sk-SK" dirty="0"/>
              <a:t> </a:t>
            </a:r>
            <a:r>
              <a:rPr lang="sk-SK" dirty="0" err="1"/>
              <a:t>the</a:t>
            </a:r>
            <a:r>
              <a:rPr lang="sk-SK" dirty="0"/>
              <a:t> </a:t>
            </a:r>
            <a:r>
              <a:rPr lang="sk-SK" dirty="0" err="1"/>
              <a:t>institution</a:t>
            </a:r>
            <a:r>
              <a:rPr lang="sk-SK" dirty="0"/>
              <a:t> </a:t>
            </a:r>
            <a:r>
              <a:rPr lang="sk-SK" dirty="0" err="1"/>
              <a:t>offers</a:t>
            </a:r>
            <a:r>
              <a:rPr lang="sk-SK" dirty="0"/>
              <a:t> </a:t>
            </a:r>
            <a:r>
              <a:rPr lang="sk-SK" dirty="0" err="1"/>
              <a:t>courses</a:t>
            </a:r>
            <a:r>
              <a:rPr lang="sk-SK" dirty="0"/>
              <a:t> </a:t>
            </a:r>
            <a:r>
              <a:rPr lang="sk-SK" dirty="0" err="1"/>
              <a:t>based</a:t>
            </a:r>
            <a:r>
              <a:rPr lang="sk-SK" dirty="0"/>
              <a:t> on </a:t>
            </a:r>
            <a:r>
              <a:rPr lang="sk-SK" dirty="0" err="1"/>
              <a:t>clock</a:t>
            </a:r>
            <a:r>
              <a:rPr lang="sk-SK" dirty="0"/>
              <a:t> </a:t>
            </a:r>
            <a:r>
              <a:rPr lang="sk-SK" dirty="0" err="1"/>
              <a:t>hours</a:t>
            </a:r>
            <a:r>
              <a:rPr lang="sk-SK" dirty="0"/>
              <a:t>, </a:t>
            </a:r>
            <a:r>
              <a:rPr lang="sk-SK" dirty="0" err="1"/>
              <a:t>it</a:t>
            </a:r>
            <a:r>
              <a:rPr lang="sk-SK" dirty="0"/>
              <a:t> </a:t>
            </a:r>
            <a:r>
              <a:rPr lang="sk-SK" dirty="0" err="1"/>
              <a:t>follows</a:t>
            </a:r>
            <a:r>
              <a:rPr lang="sk-SK" dirty="0"/>
              <a:t> </a:t>
            </a:r>
            <a:r>
              <a:rPr lang="sk-SK" dirty="0" err="1"/>
              <a:t>Federal</a:t>
            </a:r>
            <a:r>
              <a:rPr lang="sk-SK" dirty="0"/>
              <a:t> </a:t>
            </a:r>
            <a:r>
              <a:rPr lang="sk-SK" dirty="0" err="1"/>
              <a:t>standards</a:t>
            </a:r>
            <a:r>
              <a:rPr lang="sk-SK" dirty="0"/>
              <a:t> </a:t>
            </a:r>
            <a:r>
              <a:rPr lang="sk-SK" dirty="0" err="1"/>
              <a:t>for</a:t>
            </a:r>
            <a:r>
              <a:rPr lang="sk-SK" dirty="0"/>
              <a:t> </a:t>
            </a:r>
            <a:r>
              <a:rPr lang="sk-SK" dirty="0" err="1"/>
              <a:t>clock</a:t>
            </a:r>
            <a:r>
              <a:rPr lang="sk-SK" dirty="0"/>
              <a:t>-to-</a:t>
            </a:r>
            <a:r>
              <a:rPr lang="sk-SK" dirty="0" err="1"/>
              <a:t>credit</a:t>
            </a:r>
            <a:r>
              <a:rPr lang="sk-SK" dirty="0"/>
              <a:t>-</a:t>
            </a:r>
            <a:r>
              <a:rPr lang="sk-SK" dirty="0" err="1"/>
              <a:t>hour</a:t>
            </a:r>
            <a:r>
              <a:rPr lang="sk-SK" dirty="0"/>
              <a:t> </a:t>
            </a:r>
            <a:r>
              <a:rPr lang="sk-SK" dirty="0" err="1"/>
              <a:t>conversions</a:t>
            </a:r>
            <a:r>
              <a:rPr lang="sk-SK" dirty="0"/>
              <a:t>. </a:t>
            </a:r>
            <a:endParaRPr dirty="0"/>
          </a:p>
          <a:p>
            <a:pPr marL="0" lvl="0" indent="0" algn="l" rtl="0">
              <a:lnSpc>
                <a:spcPct val="90000"/>
              </a:lnSpc>
              <a:spcBef>
                <a:spcPts val="360"/>
              </a:spcBef>
              <a:spcAft>
                <a:spcPts val="0"/>
              </a:spcAft>
              <a:buClr>
                <a:srgbClr val="3F3F3F"/>
              </a:buClr>
              <a:buSzPts val="1530"/>
              <a:buNone/>
            </a:pPr>
            <a:endParaRPr sz="1800" dirty="0">
              <a:solidFill>
                <a:srgbClr val="262626"/>
              </a:solidFill>
            </a:endParaRPr>
          </a:p>
          <a:p>
            <a:pPr marL="182880" lvl="0" indent="-182880" algn="l" rtl="0">
              <a:lnSpc>
                <a:spcPct val="90000"/>
              </a:lnSpc>
              <a:spcBef>
                <a:spcPts val="360"/>
              </a:spcBef>
              <a:spcAft>
                <a:spcPts val="0"/>
              </a:spcAft>
              <a:buClr>
                <a:srgbClr val="262626"/>
              </a:buClr>
              <a:buSzPts val="1530"/>
              <a:buChar char="•"/>
            </a:pPr>
            <a:r>
              <a:rPr lang="sk-SK" sz="2000" dirty="0">
                <a:solidFill>
                  <a:srgbClr val="262626"/>
                </a:solidFill>
                <a:latin typeface="+mn-lt"/>
              </a:rPr>
              <a:t>Role of curriculum </a:t>
            </a:r>
            <a:r>
              <a:rPr lang="sk-SK" sz="2000" dirty="0" err="1">
                <a:solidFill>
                  <a:srgbClr val="262626"/>
                </a:solidFill>
                <a:latin typeface="+mn-lt"/>
              </a:rPr>
              <a:t>committee</a:t>
            </a:r>
            <a:r>
              <a:rPr lang="sk-SK" sz="2000" dirty="0">
                <a:solidFill>
                  <a:srgbClr val="262626"/>
                </a:solidFill>
                <a:latin typeface="+mn-lt"/>
              </a:rPr>
              <a:t> in </a:t>
            </a:r>
            <a:r>
              <a:rPr lang="sk-SK" sz="2000" dirty="0" err="1">
                <a:solidFill>
                  <a:srgbClr val="262626"/>
                </a:solidFill>
                <a:latin typeface="+mn-lt"/>
              </a:rPr>
              <a:t>ensuring</a:t>
            </a:r>
            <a:r>
              <a:rPr lang="sk-SK" sz="2000" dirty="0">
                <a:solidFill>
                  <a:srgbClr val="262626"/>
                </a:solidFill>
                <a:latin typeface="+mn-lt"/>
              </a:rPr>
              <a:t> </a:t>
            </a:r>
            <a:r>
              <a:rPr lang="sk-SK" sz="2000" dirty="0" err="1">
                <a:solidFill>
                  <a:srgbClr val="262626"/>
                </a:solidFill>
                <a:latin typeface="+mn-lt"/>
              </a:rPr>
              <a:t>this</a:t>
            </a:r>
            <a:r>
              <a:rPr lang="sk-SK" sz="2000" dirty="0">
                <a:solidFill>
                  <a:srgbClr val="262626"/>
                </a:solidFill>
                <a:latin typeface="+mn-lt"/>
              </a:rPr>
              <a:t> </a:t>
            </a:r>
            <a:r>
              <a:rPr lang="sk-SK" sz="2000" dirty="0" err="1" smtClean="0">
                <a:solidFill>
                  <a:srgbClr val="262626"/>
                </a:solidFill>
                <a:latin typeface="+mn-lt"/>
              </a:rPr>
              <a:t>occurs</a:t>
            </a:r>
            <a:endParaRPr sz="2000" dirty="0">
              <a:latin typeface="+mn-lt"/>
            </a:endParaRPr>
          </a:p>
          <a:p>
            <a:pPr marL="182880" lvl="0" indent="-182880" algn="l" rtl="0">
              <a:lnSpc>
                <a:spcPct val="90000"/>
              </a:lnSpc>
              <a:spcBef>
                <a:spcPts val="360"/>
              </a:spcBef>
              <a:spcAft>
                <a:spcPts val="0"/>
              </a:spcAft>
              <a:buClr>
                <a:srgbClr val="262626"/>
              </a:buClr>
              <a:buSzPts val="1530"/>
              <a:buChar char="•"/>
            </a:pPr>
            <a:r>
              <a:rPr lang="sk-SK" sz="2000" dirty="0" err="1">
                <a:solidFill>
                  <a:srgbClr val="262626"/>
                </a:solidFill>
                <a:latin typeface="+mn-lt"/>
                <a:ea typeface="Times New Roman"/>
                <a:cs typeface="Times New Roman"/>
                <a:sym typeface="Times New Roman"/>
              </a:rPr>
              <a:t>Objectives</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should</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lead</a:t>
            </a:r>
            <a:r>
              <a:rPr lang="sk-SK" sz="2000" dirty="0">
                <a:solidFill>
                  <a:srgbClr val="262626"/>
                </a:solidFill>
                <a:latin typeface="+mn-lt"/>
                <a:ea typeface="Times New Roman"/>
                <a:cs typeface="Times New Roman"/>
                <a:sym typeface="Times New Roman"/>
              </a:rPr>
              <a:t> to </a:t>
            </a:r>
            <a:r>
              <a:rPr lang="sk-SK" sz="2000" dirty="0" err="1">
                <a:solidFill>
                  <a:srgbClr val="262626"/>
                </a:solidFill>
                <a:latin typeface="+mn-lt"/>
                <a:ea typeface="Times New Roman"/>
                <a:cs typeface="Times New Roman"/>
                <a:sym typeface="Times New Roman"/>
              </a:rPr>
              <a:t>learning</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outcomes</a:t>
            </a:r>
            <a:endParaRPr sz="2000" dirty="0">
              <a:solidFill>
                <a:srgbClr val="262626"/>
              </a:solidFill>
              <a:latin typeface="+mn-lt"/>
              <a:ea typeface="Times New Roman"/>
              <a:cs typeface="Times New Roman"/>
              <a:sym typeface="Times New Roman"/>
            </a:endParaRPr>
          </a:p>
          <a:p>
            <a:pPr marL="182880" lvl="0" indent="-182880" algn="l" rtl="0">
              <a:lnSpc>
                <a:spcPct val="90000"/>
              </a:lnSpc>
              <a:spcBef>
                <a:spcPts val="360"/>
              </a:spcBef>
              <a:spcAft>
                <a:spcPts val="0"/>
              </a:spcAft>
              <a:buClr>
                <a:srgbClr val="262626"/>
              </a:buClr>
              <a:buSzPts val="1530"/>
              <a:buChar char="•"/>
            </a:pPr>
            <a:r>
              <a:rPr lang="sk-SK" sz="2000" dirty="0" err="1">
                <a:solidFill>
                  <a:srgbClr val="262626"/>
                </a:solidFill>
                <a:latin typeface="+mn-lt"/>
                <a:ea typeface="Times New Roman"/>
                <a:cs typeface="Times New Roman"/>
                <a:sym typeface="Times New Roman"/>
              </a:rPr>
              <a:t>Assessments</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should</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reflect</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objectives</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content</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outcomes</a:t>
            </a:r>
            <a:endParaRPr sz="2000" dirty="0">
              <a:solidFill>
                <a:srgbClr val="262626"/>
              </a:solidFill>
              <a:latin typeface="+mn-lt"/>
              <a:ea typeface="Times New Roman"/>
              <a:cs typeface="Times New Roman"/>
              <a:sym typeface="Times New Roman"/>
            </a:endParaRPr>
          </a:p>
          <a:p>
            <a:pPr marL="182880" lvl="0" indent="-182880" algn="l" rtl="0">
              <a:lnSpc>
                <a:spcPct val="90000"/>
              </a:lnSpc>
              <a:spcBef>
                <a:spcPts val="360"/>
              </a:spcBef>
              <a:spcAft>
                <a:spcPts val="0"/>
              </a:spcAft>
              <a:buClr>
                <a:srgbClr val="262626"/>
              </a:buClr>
              <a:buSzPts val="1530"/>
              <a:buChar char="•"/>
            </a:pPr>
            <a:r>
              <a:rPr lang="sk-SK" sz="2000" dirty="0" err="1">
                <a:solidFill>
                  <a:srgbClr val="262626"/>
                </a:solidFill>
                <a:latin typeface="+mn-lt"/>
                <a:ea typeface="Times New Roman"/>
                <a:cs typeface="Times New Roman"/>
                <a:sym typeface="Times New Roman"/>
              </a:rPr>
              <a:t>The</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institution</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can</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demonstrate</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that</a:t>
            </a:r>
            <a:r>
              <a:rPr lang="sk-SK" sz="2000" dirty="0">
                <a:solidFill>
                  <a:srgbClr val="262626"/>
                </a:solidFill>
                <a:latin typeface="+mn-lt"/>
                <a:ea typeface="Times New Roman"/>
                <a:cs typeface="Times New Roman"/>
                <a:sym typeface="Times New Roman"/>
              </a:rPr>
              <a:t> at </a:t>
            </a:r>
            <a:r>
              <a:rPr lang="sk-SK" sz="2000" dirty="0" err="1">
                <a:solidFill>
                  <a:srgbClr val="262626"/>
                </a:solidFill>
                <a:latin typeface="+mn-lt"/>
                <a:ea typeface="Times New Roman"/>
                <a:cs typeface="Times New Roman"/>
                <a:sym typeface="Times New Roman"/>
              </a:rPr>
              <a:t>the</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course</a:t>
            </a:r>
            <a:r>
              <a:rPr lang="sk-SK" sz="2000" dirty="0">
                <a:solidFill>
                  <a:srgbClr val="262626"/>
                </a:solidFill>
                <a:latin typeface="+mn-lt"/>
                <a:ea typeface="Times New Roman"/>
                <a:cs typeface="Times New Roman"/>
                <a:sym typeface="Times New Roman"/>
              </a:rPr>
              <a:t> level, </a:t>
            </a:r>
            <a:r>
              <a:rPr lang="sk-SK" sz="2000" dirty="0" err="1">
                <a:solidFill>
                  <a:srgbClr val="262626"/>
                </a:solidFill>
                <a:latin typeface="+mn-lt"/>
                <a:ea typeface="Times New Roman"/>
                <a:cs typeface="Times New Roman"/>
                <a:sym typeface="Times New Roman"/>
              </a:rPr>
              <a:t>passing</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grades</a:t>
            </a:r>
            <a:r>
              <a:rPr lang="sk-SK" sz="2000" dirty="0">
                <a:solidFill>
                  <a:srgbClr val="262626"/>
                </a:solidFill>
                <a:latin typeface="+mn-lt"/>
                <a:ea typeface="Times New Roman"/>
                <a:cs typeface="Times New Roman"/>
                <a:sym typeface="Times New Roman"/>
              </a:rPr>
              <a:t> </a:t>
            </a:r>
            <a:r>
              <a:rPr lang="sk-SK" sz="2000" dirty="0" smtClean="0">
                <a:solidFill>
                  <a:srgbClr val="262626"/>
                </a:solidFill>
                <a:latin typeface="+mn-lt"/>
                <a:ea typeface="Times New Roman"/>
                <a:cs typeface="Times New Roman"/>
                <a:sym typeface="Times New Roman"/>
              </a:rPr>
              <a:t>on</a:t>
            </a:r>
            <a:r>
              <a:rPr lang="sk-SK" sz="2000" dirty="0">
                <a:latin typeface="+mn-lt"/>
              </a:rPr>
              <a:t> </a:t>
            </a:r>
            <a:r>
              <a:rPr lang="sk-SK" sz="2000" dirty="0" err="1" smtClean="0">
                <a:solidFill>
                  <a:srgbClr val="262626"/>
                </a:solidFill>
                <a:latin typeface="+mn-lt"/>
                <a:ea typeface="Times New Roman"/>
                <a:cs typeface="Times New Roman"/>
                <a:sym typeface="Times New Roman"/>
              </a:rPr>
              <a:t>assignments</a:t>
            </a:r>
            <a:r>
              <a:rPr lang="sk-SK" sz="2000" dirty="0" smtClean="0">
                <a:solidFill>
                  <a:srgbClr val="262626"/>
                </a:solidFill>
                <a:latin typeface="+mn-lt"/>
                <a:ea typeface="Times New Roman"/>
                <a:cs typeface="Times New Roman"/>
                <a:sym typeface="Times New Roman"/>
              </a:rPr>
              <a:t> </a:t>
            </a:r>
            <a:r>
              <a:rPr lang="sk-SK" sz="2000" dirty="0">
                <a:solidFill>
                  <a:srgbClr val="262626"/>
                </a:solidFill>
                <a:latin typeface="+mn-lt"/>
                <a:ea typeface="Times New Roman"/>
                <a:cs typeface="Times New Roman"/>
                <a:sym typeface="Times New Roman"/>
              </a:rPr>
              <a:t>or </a:t>
            </a:r>
            <a:r>
              <a:rPr lang="sk-SK" sz="2000" dirty="0" err="1">
                <a:solidFill>
                  <a:srgbClr val="262626"/>
                </a:solidFill>
                <a:latin typeface="+mn-lt"/>
                <a:ea typeface="Times New Roman"/>
                <a:cs typeface="Times New Roman"/>
                <a:sym typeface="Times New Roman"/>
              </a:rPr>
              <a:t>exams</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link</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directly</a:t>
            </a:r>
            <a:r>
              <a:rPr lang="sk-SK" sz="2000" dirty="0">
                <a:solidFill>
                  <a:srgbClr val="262626"/>
                </a:solidFill>
                <a:latin typeface="+mn-lt"/>
                <a:ea typeface="Times New Roman"/>
                <a:cs typeface="Times New Roman"/>
                <a:sym typeface="Times New Roman"/>
              </a:rPr>
              <a:t> to </a:t>
            </a:r>
            <a:r>
              <a:rPr lang="sk-SK" sz="2000" dirty="0" err="1">
                <a:solidFill>
                  <a:srgbClr val="262626"/>
                </a:solidFill>
                <a:latin typeface="+mn-lt"/>
                <a:ea typeface="Times New Roman"/>
                <a:cs typeface="Times New Roman"/>
                <a:sym typeface="Times New Roman"/>
              </a:rPr>
              <a:t>students</a:t>
            </a:r>
            <a:r>
              <a:rPr lang="sk-SK" sz="2000" dirty="0">
                <a:solidFill>
                  <a:srgbClr val="262626"/>
                </a:solidFill>
                <a:latin typeface="+mn-lt"/>
                <a:ea typeface="Times New Roman"/>
                <a:cs typeface="Times New Roman"/>
                <a:sym typeface="Times New Roman"/>
              </a:rPr>
              <a:t>’ </a:t>
            </a:r>
            <a:r>
              <a:rPr lang="sk-SK" sz="2000" dirty="0" err="1">
                <a:solidFill>
                  <a:srgbClr val="262626"/>
                </a:solidFill>
                <a:latin typeface="+mn-lt"/>
                <a:ea typeface="Times New Roman"/>
                <a:cs typeface="Times New Roman"/>
                <a:sym typeface="Times New Roman"/>
              </a:rPr>
              <a:t>demonstration</a:t>
            </a:r>
            <a:r>
              <a:rPr lang="sk-SK" sz="2000" dirty="0">
                <a:solidFill>
                  <a:srgbClr val="262626"/>
                </a:solidFill>
                <a:latin typeface="+mn-lt"/>
                <a:ea typeface="Times New Roman"/>
                <a:cs typeface="Times New Roman"/>
                <a:sym typeface="Times New Roman"/>
              </a:rPr>
              <a:t> of </a:t>
            </a:r>
            <a:r>
              <a:rPr lang="sk-SK" sz="2000" dirty="0" err="1">
                <a:solidFill>
                  <a:srgbClr val="262626"/>
                </a:solidFill>
                <a:latin typeface="+mn-lt"/>
                <a:ea typeface="Times New Roman"/>
                <a:cs typeface="Times New Roman"/>
                <a:sym typeface="Times New Roman"/>
              </a:rPr>
              <a:t>achieving</a:t>
            </a:r>
            <a:r>
              <a:rPr lang="sk-SK" sz="2000" dirty="0">
                <a:solidFill>
                  <a:srgbClr val="262626"/>
                </a:solidFill>
                <a:latin typeface="+mn-lt"/>
                <a:ea typeface="Times New Roman"/>
                <a:cs typeface="Times New Roman"/>
                <a:sym typeface="Times New Roman"/>
              </a:rPr>
              <a:t> </a:t>
            </a:r>
            <a:r>
              <a:rPr lang="sk-SK" sz="2000" dirty="0" err="1" smtClean="0">
                <a:solidFill>
                  <a:srgbClr val="262626"/>
                </a:solidFill>
                <a:latin typeface="+mn-lt"/>
                <a:ea typeface="Times New Roman"/>
                <a:cs typeface="Times New Roman"/>
                <a:sym typeface="Times New Roman"/>
              </a:rPr>
              <a:t>learning</a:t>
            </a:r>
            <a:r>
              <a:rPr lang="sk-SK" sz="2000" dirty="0">
                <a:solidFill>
                  <a:srgbClr val="262626"/>
                </a:solidFill>
                <a:latin typeface="+mn-lt"/>
                <a:ea typeface="Times New Roman"/>
                <a:cs typeface="Times New Roman"/>
                <a:sym typeface="Times New Roman"/>
              </a:rPr>
              <a:t> </a:t>
            </a:r>
            <a:r>
              <a:rPr lang="sk-SK" sz="2000" dirty="0" err="1" smtClean="0">
                <a:solidFill>
                  <a:srgbClr val="262626"/>
                </a:solidFill>
                <a:latin typeface="+mn-lt"/>
                <a:ea typeface="Times New Roman"/>
                <a:cs typeface="Times New Roman"/>
                <a:sym typeface="Times New Roman"/>
              </a:rPr>
              <a:t>outcomes</a:t>
            </a:r>
            <a:r>
              <a:rPr lang="sk-SK" sz="2000" dirty="0">
                <a:solidFill>
                  <a:srgbClr val="262626"/>
                </a:solidFill>
                <a:latin typeface="+mn-lt"/>
                <a:ea typeface="Times New Roman"/>
                <a:cs typeface="Times New Roman"/>
                <a:sym typeface="Times New Roman"/>
              </a:rPr>
              <a:t>. </a:t>
            </a:r>
            <a:endParaRPr sz="2000" dirty="0">
              <a:solidFill>
                <a:srgbClr val="262626"/>
              </a:solidFill>
              <a:latin typeface="+mn-lt"/>
              <a:ea typeface="Times New Roman"/>
              <a:cs typeface="Times New Roman"/>
              <a:sym typeface="Times New Roman"/>
            </a:endParaRPr>
          </a:p>
          <a:p>
            <a:pPr marL="457200" lvl="0" indent="0" algn="l" rtl="0">
              <a:lnSpc>
                <a:spcPct val="90000"/>
              </a:lnSpc>
              <a:spcBef>
                <a:spcPts val="360"/>
              </a:spcBef>
              <a:spcAft>
                <a:spcPts val="0"/>
              </a:spcAft>
              <a:buSzPts val="1530"/>
              <a:buNone/>
            </a:pPr>
            <a:endParaRPr sz="2000" dirty="0">
              <a:solidFill>
                <a:srgbClr val="262626"/>
              </a:solidFill>
              <a:latin typeface="+mn-lt"/>
              <a:ea typeface="Times New Roman"/>
              <a:cs typeface="Times New Roman"/>
              <a:sym typeface="Times New Roman"/>
            </a:endParaRPr>
          </a:p>
          <a:p>
            <a:pPr marL="0" lvl="0" indent="0" algn="l" rtl="0">
              <a:lnSpc>
                <a:spcPct val="90000"/>
              </a:lnSpc>
              <a:spcBef>
                <a:spcPts val="360"/>
              </a:spcBef>
              <a:spcAft>
                <a:spcPts val="0"/>
              </a:spcAft>
              <a:buClr>
                <a:srgbClr val="3F3F3F"/>
              </a:buClr>
              <a:buSzPts val="1530"/>
              <a:buNone/>
            </a:pPr>
            <a:endParaRPr sz="1800" dirty="0"/>
          </a:p>
        </p:txBody>
      </p:sp>
      <p:sp>
        <p:nvSpPr>
          <p:cNvPr id="180" name="Google Shape;180;p24"/>
          <p:cNvSpPr txBox="1">
            <a:spLocks noGrp="1"/>
          </p:cNvSpPr>
          <p:nvPr>
            <p:ph type="sldNum" idx="4294967295"/>
          </p:nvPr>
        </p:nvSpPr>
        <p:spPr>
          <a:xfrm>
            <a:off x="10769600" y="19050"/>
            <a:ext cx="1422400" cy="3286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32E11"/>
              </a:buClr>
              <a:buSzPts val="1000"/>
              <a:buFont typeface="Arial"/>
              <a:buNone/>
            </a:pPr>
            <a:fld id="{00000000-1234-1234-1234-123412341234}" type="slidenum">
              <a:rPr lang="sk-SK"/>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Font typeface="Palatino"/>
              <a:buNone/>
            </a:pPr>
            <a:r>
              <a:rPr lang="sk-SK"/>
              <a:t>Accreditation Standards on Curriculum</a:t>
            </a:r>
            <a:endParaRPr/>
          </a:p>
        </p:txBody>
      </p:sp>
      <p:sp>
        <p:nvSpPr>
          <p:cNvPr id="185" name="Google Shape;185;p25"/>
          <p:cNvSpPr txBox="1">
            <a:spLocks noGrp="1"/>
          </p:cNvSpPr>
          <p:nvPr>
            <p:ph type="body" idx="1"/>
          </p:nvPr>
        </p:nvSpPr>
        <p:spPr>
          <a:xfrm>
            <a:off x="1277650" y="1798320"/>
            <a:ext cx="10058400" cy="505968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62626"/>
              </a:buClr>
              <a:buSzPts val="1415"/>
              <a:buNone/>
            </a:pPr>
            <a:r>
              <a:rPr lang="sk-SK" sz="2000" dirty="0">
                <a:solidFill>
                  <a:srgbClr val="262626"/>
                </a:solidFill>
              </a:rPr>
              <a:t>II.A.12. </a:t>
            </a:r>
            <a:r>
              <a:rPr lang="sk-SK" sz="2000" dirty="0" err="1">
                <a:solidFill>
                  <a:srgbClr val="262626"/>
                </a:solidFill>
              </a:rPr>
              <a:t>The</a:t>
            </a:r>
            <a:r>
              <a:rPr lang="sk-SK" sz="2000" dirty="0">
                <a:solidFill>
                  <a:srgbClr val="262626"/>
                </a:solidFill>
              </a:rPr>
              <a:t> </a:t>
            </a:r>
            <a:r>
              <a:rPr lang="sk-SK" sz="2000" dirty="0" err="1">
                <a:solidFill>
                  <a:srgbClr val="262626"/>
                </a:solidFill>
              </a:rPr>
              <a:t>institution</a:t>
            </a:r>
            <a:r>
              <a:rPr lang="sk-SK" sz="2000" dirty="0">
                <a:solidFill>
                  <a:srgbClr val="262626"/>
                </a:solidFill>
              </a:rPr>
              <a:t> </a:t>
            </a:r>
            <a:r>
              <a:rPr lang="sk-SK" sz="2000" dirty="0" err="1">
                <a:solidFill>
                  <a:srgbClr val="262626"/>
                </a:solidFill>
              </a:rPr>
              <a:t>requires</a:t>
            </a:r>
            <a:r>
              <a:rPr lang="sk-SK" sz="2000" dirty="0">
                <a:solidFill>
                  <a:srgbClr val="262626"/>
                </a:solidFill>
              </a:rPr>
              <a:t> of </a:t>
            </a:r>
            <a:r>
              <a:rPr lang="sk-SK" sz="2000" dirty="0" err="1">
                <a:solidFill>
                  <a:srgbClr val="262626"/>
                </a:solidFill>
              </a:rPr>
              <a:t>all</a:t>
            </a:r>
            <a:r>
              <a:rPr lang="sk-SK" sz="2000" dirty="0">
                <a:solidFill>
                  <a:srgbClr val="262626"/>
                </a:solidFill>
              </a:rPr>
              <a:t> of </a:t>
            </a:r>
            <a:r>
              <a:rPr lang="sk-SK" sz="2000" dirty="0" err="1">
                <a:solidFill>
                  <a:srgbClr val="262626"/>
                </a:solidFill>
              </a:rPr>
              <a:t>its</a:t>
            </a:r>
            <a:r>
              <a:rPr lang="sk-SK" sz="2000" dirty="0">
                <a:solidFill>
                  <a:srgbClr val="262626"/>
                </a:solidFill>
              </a:rPr>
              <a:t> </a:t>
            </a:r>
            <a:r>
              <a:rPr lang="sk-SK" sz="2000" dirty="0" err="1">
                <a:solidFill>
                  <a:srgbClr val="262626"/>
                </a:solidFill>
              </a:rPr>
              <a:t>degree</a:t>
            </a:r>
            <a:r>
              <a:rPr lang="sk-SK" sz="2000" dirty="0">
                <a:solidFill>
                  <a:srgbClr val="262626"/>
                </a:solidFill>
              </a:rPr>
              <a:t> </a:t>
            </a:r>
            <a:r>
              <a:rPr lang="sk-SK" sz="2000" dirty="0" err="1">
                <a:solidFill>
                  <a:srgbClr val="262626"/>
                </a:solidFill>
              </a:rPr>
              <a:t>programs</a:t>
            </a:r>
            <a:r>
              <a:rPr lang="sk-SK" sz="2000" dirty="0">
                <a:solidFill>
                  <a:srgbClr val="262626"/>
                </a:solidFill>
              </a:rPr>
              <a:t> a </a:t>
            </a:r>
            <a:r>
              <a:rPr lang="sk-SK" sz="2000" dirty="0" err="1">
                <a:solidFill>
                  <a:srgbClr val="262626"/>
                </a:solidFill>
              </a:rPr>
              <a:t>component</a:t>
            </a:r>
            <a:r>
              <a:rPr lang="sk-SK" sz="2000" dirty="0">
                <a:solidFill>
                  <a:srgbClr val="262626"/>
                </a:solidFill>
              </a:rPr>
              <a:t> of </a:t>
            </a:r>
            <a:r>
              <a:rPr lang="sk-SK" sz="2000" dirty="0" err="1">
                <a:solidFill>
                  <a:srgbClr val="262626"/>
                </a:solidFill>
              </a:rPr>
              <a:t>general</a:t>
            </a:r>
            <a:r>
              <a:rPr lang="sk-SK" sz="2000" dirty="0">
                <a:solidFill>
                  <a:srgbClr val="262626"/>
                </a:solidFill>
              </a:rPr>
              <a:t> </a:t>
            </a:r>
            <a:r>
              <a:rPr lang="sk-SK" sz="2000" dirty="0" err="1">
                <a:solidFill>
                  <a:srgbClr val="262626"/>
                </a:solidFill>
              </a:rPr>
              <a:t>education</a:t>
            </a:r>
            <a:r>
              <a:rPr lang="sk-SK" sz="2000" dirty="0">
                <a:solidFill>
                  <a:srgbClr val="262626"/>
                </a:solidFill>
              </a:rPr>
              <a:t> </a:t>
            </a:r>
            <a:r>
              <a:rPr lang="sk-SK" sz="2000" dirty="0" err="1">
                <a:solidFill>
                  <a:srgbClr val="262626"/>
                </a:solidFill>
              </a:rPr>
              <a:t>based</a:t>
            </a:r>
            <a:r>
              <a:rPr lang="sk-SK" sz="2000" dirty="0">
                <a:solidFill>
                  <a:srgbClr val="262626"/>
                </a:solidFill>
              </a:rPr>
              <a:t> on a </a:t>
            </a:r>
            <a:r>
              <a:rPr lang="sk-SK" sz="2000" dirty="0" err="1">
                <a:solidFill>
                  <a:srgbClr val="262626"/>
                </a:solidFill>
              </a:rPr>
              <a:t>carefully</a:t>
            </a:r>
            <a:r>
              <a:rPr lang="sk-SK" sz="2000" dirty="0">
                <a:solidFill>
                  <a:srgbClr val="262626"/>
                </a:solidFill>
              </a:rPr>
              <a:t> </a:t>
            </a:r>
            <a:r>
              <a:rPr lang="sk-SK" sz="2000" dirty="0" err="1">
                <a:solidFill>
                  <a:srgbClr val="262626"/>
                </a:solidFill>
              </a:rPr>
              <a:t>considered</a:t>
            </a:r>
            <a:r>
              <a:rPr lang="sk-SK" sz="2000" dirty="0">
                <a:solidFill>
                  <a:srgbClr val="262626"/>
                </a:solidFill>
              </a:rPr>
              <a:t> </a:t>
            </a:r>
            <a:r>
              <a:rPr lang="sk-SK" sz="2000" dirty="0" err="1">
                <a:solidFill>
                  <a:srgbClr val="262626"/>
                </a:solidFill>
              </a:rPr>
              <a:t>philosophy</a:t>
            </a:r>
            <a:r>
              <a:rPr lang="sk-SK" sz="2000" dirty="0">
                <a:solidFill>
                  <a:srgbClr val="262626"/>
                </a:solidFill>
              </a:rPr>
              <a:t> </a:t>
            </a:r>
            <a:r>
              <a:rPr lang="sk-SK" sz="2000" dirty="0" err="1">
                <a:solidFill>
                  <a:srgbClr val="262626"/>
                </a:solidFill>
              </a:rPr>
              <a:t>for</a:t>
            </a:r>
            <a:r>
              <a:rPr lang="sk-SK" sz="2000" dirty="0">
                <a:solidFill>
                  <a:srgbClr val="262626"/>
                </a:solidFill>
              </a:rPr>
              <a:t> </a:t>
            </a:r>
            <a:r>
              <a:rPr lang="sk-SK" sz="2000" dirty="0" err="1">
                <a:solidFill>
                  <a:srgbClr val="262626"/>
                </a:solidFill>
              </a:rPr>
              <a:t>both</a:t>
            </a:r>
            <a:r>
              <a:rPr lang="sk-SK" sz="2000" dirty="0">
                <a:solidFill>
                  <a:srgbClr val="262626"/>
                </a:solidFill>
              </a:rPr>
              <a:t> </a:t>
            </a:r>
            <a:r>
              <a:rPr lang="sk-SK" sz="2000" dirty="0" err="1">
                <a:solidFill>
                  <a:srgbClr val="262626"/>
                </a:solidFill>
              </a:rPr>
              <a:t>associate</a:t>
            </a:r>
            <a:r>
              <a:rPr lang="sk-SK" sz="2000" dirty="0">
                <a:solidFill>
                  <a:srgbClr val="262626"/>
                </a:solidFill>
              </a:rPr>
              <a:t> and </a:t>
            </a:r>
            <a:r>
              <a:rPr lang="sk-SK" sz="2000" dirty="0" err="1">
                <a:solidFill>
                  <a:srgbClr val="262626"/>
                </a:solidFill>
              </a:rPr>
              <a:t>baccalaureate</a:t>
            </a:r>
            <a:r>
              <a:rPr lang="sk-SK" sz="2000" dirty="0">
                <a:solidFill>
                  <a:srgbClr val="262626"/>
                </a:solidFill>
              </a:rPr>
              <a:t> </a:t>
            </a:r>
            <a:r>
              <a:rPr lang="sk-SK" sz="2000" dirty="0" err="1">
                <a:solidFill>
                  <a:srgbClr val="262626"/>
                </a:solidFill>
              </a:rPr>
              <a:t>degrees</a:t>
            </a:r>
            <a:r>
              <a:rPr lang="sk-SK" sz="2000" dirty="0">
                <a:solidFill>
                  <a:srgbClr val="262626"/>
                </a:solidFill>
              </a:rPr>
              <a:t> </a:t>
            </a:r>
            <a:r>
              <a:rPr lang="sk-SK" sz="2000" dirty="0" err="1">
                <a:solidFill>
                  <a:srgbClr val="262626"/>
                </a:solidFill>
              </a:rPr>
              <a:t>that</a:t>
            </a:r>
            <a:r>
              <a:rPr lang="sk-SK" sz="2000" dirty="0">
                <a:solidFill>
                  <a:srgbClr val="262626"/>
                </a:solidFill>
              </a:rPr>
              <a:t> </a:t>
            </a:r>
            <a:r>
              <a:rPr lang="sk-SK" sz="2000" dirty="0" err="1">
                <a:solidFill>
                  <a:srgbClr val="262626"/>
                </a:solidFill>
              </a:rPr>
              <a:t>is</a:t>
            </a:r>
            <a:r>
              <a:rPr lang="sk-SK" sz="2000" dirty="0">
                <a:solidFill>
                  <a:srgbClr val="262626"/>
                </a:solidFill>
              </a:rPr>
              <a:t> </a:t>
            </a:r>
            <a:r>
              <a:rPr lang="sk-SK" sz="2000" dirty="0" err="1">
                <a:solidFill>
                  <a:srgbClr val="262626"/>
                </a:solidFill>
              </a:rPr>
              <a:t>clearly</a:t>
            </a:r>
            <a:r>
              <a:rPr lang="sk-SK" sz="2000" dirty="0">
                <a:solidFill>
                  <a:srgbClr val="262626"/>
                </a:solidFill>
              </a:rPr>
              <a:t> </a:t>
            </a:r>
            <a:r>
              <a:rPr lang="sk-SK" sz="2000" dirty="0" err="1">
                <a:solidFill>
                  <a:srgbClr val="262626"/>
                </a:solidFill>
              </a:rPr>
              <a:t>stated</a:t>
            </a:r>
            <a:r>
              <a:rPr lang="sk-SK" sz="2000" dirty="0">
                <a:solidFill>
                  <a:srgbClr val="262626"/>
                </a:solidFill>
              </a:rPr>
              <a:t> in </a:t>
            </a:r>
            <a:r>
              <a:rPr lang="sk-SK" sz="2000" dirty="0" err="1">
                <a:solidFill>
                  <a:srgbClr val="262626"/>
                </a:solidFill>
              </a:rPr>
              <a:t>its</a:t>
            </a:r>
            <a:r>
              <a:rPr lang="sk-SK" sz="2000" dirty="0">
                <a:solidFill>
                  <a:srgbClr val="262626"/>
                </a:solidFill>
              </a:rPr>
              <a:t> </a:t>
            </a:r>
            <a:r>
              <a:rPr lang="sk-SK" sz="2000" dirty="0" err="1">
                <a:solidFill>
                  <a:srgbClr val="262626"/>
                </a:solidFill>
              </a:rPr>
              <a:t>catalog</a:t>
            </a:r>
            <a:r>
              <a:rPr lang="sk-SK" sz="2000" dirty="0">
                <a:solidFill>
                  <a:srgbClr val="262626"/>
                </a:solidFill>
              </a:rPr>
              <a:t>. </a:t>
            </a:r>
            <a:r>
              <a:rPr lang="sk-SK" sz="2000" dirty="0" err="1">
                <a:solidFill>
                  <a:srgbClr val="262626"/>
                </a:solidFill>
              </a:rPr>
              <a:t>The</a:t>
            </a:r>
            <a:r>
              <a:rPr lang="sk-SK" sz="2000" dirty="0">
                <a:solidFill>
                  <a:srgbClr val="262626"/>
                </a:solidFill>
              </a:rPr>
              <a:t> </a:t>
            </a:r>
            <a:r>
              <a:rPr lang="sk-SK" sz="2000" dirty="0" err="1">
                <a:solidFill>
                  <a:srgbClr val="262626"/>
                </a:solidFill>
              </a:rPr>
              <a:t>institution</a:t>
            </a:r>
            <a:r>
              <a:rPr lang="sk-SK" sz="2000" dirty="0">
                <a:solidFill>
                  <a:srgbClr val="262626"/>
                </a:solidFill>
              </a:rPr>
              <a:t>, </a:t>
            </a:r>
            <a:r>
              <a:rPr lang="sk-SK" sz="2000" dirty="0" err="1">
                <a:solidFill>
                  <a:srgbClr val="262626"/>
                </a:solidFill>
              </a:rPr>
              <a:t>relying</a:t>
            </a:r>
            <a:r>
              <a:rPr lang="sk-SK" sz="2000" dirty="0">
                <a:solidFill>
                  <a:srgbClr val="262626"/>
                </a:solidFill>
              </a:rPr>
              <a:t> on </a:t>
            </a:r>
            <a:r>
              <a:rPr lang="sk-SK" sz="2000" dirty="0" err="1">
                <a:solidFill>
                  <a:srgbClr val="262626"/>
                </a:solidFill>
              </a:rPr>
              <a:t>faculty</a:t>
            </a:r>
            <a:r>
              <a:rPr lang="sk-SK" sz="2000" dirty="0">
                <a:solidFill>
                  <a:srgbClr val="262626"/>
                </a:solidFill>
              </a:rPr>
              <a:t> </a:t>
            </a:r>
            <a:r>
              <a:rPr lang="sk-SK" sz="2000" dirty="0" err="1">
                <a:solidFill>
                  <a:srgbClr val="262626"/>
                </a:solidFill>
              </a:rPr>
              <a:t>expertise</a:t>
            </a:r>
            <a:r>
              <a:rPr lang="sk-SK" sz="2000" dirty="0">
                <a:solidFill>
                  <a:srgbClr val="262626"/>
                </a:solidFill>
              </a:rPr>
              <a:t>, </a:t>
            </a:r>
            <a:r>
              <a:rPr lang="sk-SK" sz="2000" dirty="0" err="1">
                <a:solidFill>
                  <a:srgbClr val="262626"/>
                </a:solidFill>
              </a:rPr>
              <a:t>determines</a:t>
            </a:r>
            <a:r>
              <a:rPr lang="sk-SK" sz="2000" dirty="0">
                <a:solidFill>
                  <a:srgbClr val="262626"/>
                </a:solidFill>
              </a:rPr>
              <a:t> </a:t>
            </a:r>
            <a:r>
              <a:rPr lang="sk-SK" sz="2000" dirty="0" err="1">
                <a:solidFill>
                  <a:srgbClr val="262626"/>
                </a:solidFill>
              </a:rPr>
              <a:t>the</a:t>
            </a:r>
            <a:r>
              <a:rPr lang="sk-SK" sz="2000" dirty="0">
                <a:solidFill>
                  <a:srgbClr val="262626"/>
                </a:solidFill>
              </a:rPr>
              <a:t> </a:t>
            </a:r>
            <a:r>
              <a:rPr lang="sk-SK" sz="2000" dirty="0" err="1">
                <a:solidFill>
                  <a:srgbClr val="262626"/>
                </a:solidFill>
              </a:rPr>
              <a:t>appropriateness</a:t>
            </a:r>
            <a:r>
              <a:rPr lang="sk-SK" sz="2000" dirty="0">
                <a:solidFill>
                  <a:srgbClr val="262626"/>
                </a:solidFill>
              </a:rPr>
              <a:t> of </a:t>
            </a:r>
            <a:r>
              <a:rPr lang="sk-SK" sz="2000" dirty="0" err="1">
                <a:solidFill>
                  <a:srgbClr val="262626"/>
                </a:solidFill>
              </a:rPr>
              <a:t>each</a:t>
            </a:r>
            <a:r>
              <a:rPr lang="sk-SK" sz="2000" dirty="0">
                <a:solidFill>
                  <a:srgbClr val="262626"/>
                </a:solidFill>
              </a:rPr>
              <a:t> </a:t>
            </a:r>
            <a:r>
              <a:rPr lang="sk-SK" sz="2000" dirty="0" err="1">
                <a:solidFill>
                  <a:srgbClr val="262626"/>
                </a:solidFill>
              </a:rPr>
              <a:t>course</a:t>
            </a:r>
            <a:r>
              <a:rPr lang="sk-SK" sz="2000" dirty="0">
                <a:solidFill>
                  <a:srgbClr val="262626"/>
                </a:solidFill>
              </a:rPr>
              <a:t> </a:t>
            </a:r>
            <a:r>
              <a:rPr lang="sk-SK" sz="2000" dirty="0" err="1">
                <a:solidFill>
                  <a:srgbClr val="262626"/>
                </a:solidFill>
              </a:rPr>
              <a:t>for</a:t>
            </a:r>
            <a:r>
              <a:rPr lang="sk-SK" sz="2000" dirty="0">
                <a:solidFill>
                  <a:srgbClr val="262626"/>
                </a:solidFill>
              </a:rPr>
              <a:t> </a:t>
            </a:r>
            <a:r>
              <a:rPr lang="sk-SK" sz="2000" dirty="0" err="1">
                <a:solidFill>
                  <a:srgbClr val="262626"/>
                </a:solidFill>
              </a:rPr>
              <a:t>inclusion</a:t>
            </a:r>
            <a:r>
              <a:rPr lang="sk-SK" sz="2000" dirty="0">
                <a:solidFill>
                  <a:srgbClr val="262626"/>
                </a:solidFill>
              </a:rPr>
              <a:t> in </a:t>
            </a:r>
            <a:r>
              <a:rPr lang="sk-SK" sz="2000" dirty="0" err="1">
                <a:solidFill>
                  <a:srgbClr val="262626"/>
                </a:solidFill>
              </a:rPr>
              <a:t>the</a:t>
            </a:r>
            <a:r>
              <a:rPr lang="sk-SK" sz="2000" dirty="0">
                <a:solidFill>
                  <a:srgbClr val="262626"/>
                </a:solidFill>
              </a:rPr>
              <a:t> </a:t>
            </a:r>
            <a:r>
              <a:rPr lang="sk-SK" sz="2000" dirty="0" err="1">
                <a:solidFill>
                  <a:srgbClr val="262626"/>
                </a:solidFill>
              </a:rPr>
              <a:t>general</a:t>
            </a:r>
            <a:r>
              <a:rPr lang="sk-SK" sz="2000" dirty="0">
                <a:solidFill>
                  <a:srgbClr val="262626"/>
                </a:solidFill>
              </a:rPr>
              <a:t> </a:t>
            </a:r>
            <a:r>
              <a:rPr lang="sk-SK" sz="2000" dirty="0" err="1">
                <a:solidFill>
                  <a:srgbClr val="262626"/>
                </a:solidFill>
              </a:rPr>
              <a:t>education</a:t>
            </a:r>
            <a:r>
              <a:rPr lang="sk-SK" sz="2000" dirty="0">
                <a:solidFill>
                  <a:srgbClr val="262626"/>
                </a:solidFill>
              </a:rPr>
              <a:t> curriculum, </a:t>
            </a:r>
            <a:r>
              <a:rPr lang="sk-SK" sz="2000" dirty="0" err="1">
                <a:solidFill>
                  <a:srgbClr val="262626"/>
                </a:solidFill>
              </a:rPr>
              <a:t>based</a:t>
            </a:r>
            <a:r>
              <a:rPr lang="sk-SK" sz="2000" dirty="0">
                <a:solidFill>
                  <a:srgbClr val="262626"/>
                </a:solidFill>
              </a:rPr>
              <a:t> </a:t>
            </a:r>
            <a:r>
              <a:rPr lang="sk-SK" sz="2000" dirty="0" err="1">
                <a:solidFill>
                  <a:srgbClr val="262626"/>
                </a:solidFill>
              </a:rPr>
              <a:t>upon</a:t>
            </a:r>
            <a:r>
              <a:rPr lang="sk-SK" sz="2000" dirty="0">
                <a:solidFill>
                  <a:srgbClr val="262626"/>
                </a:solidFill>
              </a:rPr>
              <a:t> </a:t>
            </a:r>
            <a:r>
              <a:rPr lang="sk-SK" sz="2000" dirty="0" err="1">
                <a:solidFill>
                  <a:srgbClr val="262626"/>
                </a:solidFill>
              </a:rPr>
              <a:t>student</a:t>
            </a:r>
            <a:r>
              <a:rPr lang="sk-SK" sz="2000" dirty="0">
                <a:solidFill>
                  <a:srgbClr val="262626"/>
                </a:solidFill>
              </a:rPr>
              <a:t> </a:t>
            </a:r>
            <a:r>
              <a:rPr lang="sk-SK" sz="2000" dirty="0" err="1">
                <a:solidFill>
                  <a:srgbClr val="262626"/>
                </a:solidFill>
              </a:rPr>
              <a:t>learning</a:t>
            </a:r>
            <a:r>
              <a:rPr lang="sk-SK" sz="2000" dirty="0">
                <a:solidFill>
                  <a:srgbClr val="262626"/>
                </a:solidFill>
              </a:rPr>
              <a:t> </a:t>
            </a:r>
            <a:r>
              <a:rPr lang="sk-SK" sz="2000" dirty="0" err="1">
                <a:solidFill>
                  <a:srgbClr val="262626"/>
                </a:solidFill>
              </a:rPr>
              <a:t>outcomes</a:t>
            </a:r>
            <a:r>
              <a:rPr lang="sk-SK" sz="2000" dirty="0">
                <a:solidFill>
                  <a:srgbClr val="262626"/>
                </a:solidFill>
              </a:rPr>
              <a:t> and </a:t>
            </a:r>
            <a:r>
              <a:rPr lang="sk-SK" sz="2000" dirty="0" err="1">
                <a:solidFill>
                  <a:srgbClr val="262626"/>
                </a:solidFill>
              </a:rPr>
              <a:t>competencies</a:t>
            </a:r>
            <a:r>
              <a:rPr lang="sk-SK" sz="2000" dirty="0">
                <a:solidFill>
                  <a:srgbClr val="262626"/>
                </a:solidFill>
              </a:rPr>
              <a:t> </a:t>
            </a:r>
            <a:r>
              <a:rPr lang="sk-SK" sz="2000" dirty="0" err="1">
                <a:solidFill>
                  <a:srgbClr val="262626"/>
                </a:solidFill>
              </a:rPr>
              <a:t>appropriate</a:t>
            </a:r>
            <a:r>
              <a:rPr lang="sk-SK" sz="2000" dirty="0">
                <a:solidFill>
                  <a:srgbClr val="262626"/>
                </a:solidFill>
              </a:rPr>
              <a:t> to </a:t>
            </a:r>
            <a:r>
              <a:rPr lang="sk-SK" sz="2000" dirty="0" err="1">
                <a:solidFill>
                  <a:srgbClr val="262626"/>
                </a:solidFill>
              </a:rPr>
              <a:t>the</a:t>
            </a:r>
            <a:r>
              <a:rPr lang="sk-SK" sz="2000" dirty="0">
                <a:solidFill>
                  <a:srgbClr val="262626"/>
                </a:solidFill>
              </a:rPr>
              <a:t> </a:t>
            </a:r>
            <a:r>
              <a:rPr lang="sk-SK" sz="2000" dirty="0" err="1">
                <a:solidFill>
                  <a:srgbClr val="262626"/>
                </a:solidFill>
              </a:rPr>
              <a:t>degree</a:t>
            </a:r>
            <a:r>
              <a:rPr lang="sk-SK" sz="2000" dirty="0">
                <a:solidFill>
                  <a:srgbClr val="262626"/>
                </a:solidFill>
              </a:rPr>
              <a:t> level. </a:t>
            </a:r>
            <a:r>
              <a:rPr lang="sk-SK" sz="2000" dirty="0" err="1">
                <a:solidFill>
                  <a:srgbClr val="262626"/>
                </a:solidFill>
              </a:rPr>
              <a:t>The</a:t>
            </a:r>
            <a:r>
              <a:rPr lang="sk-SK" sz="2000" dirty="0">
                <a:solidFill>
                  <a:srgbClr val="262626"/>
                </a:solidFill>
              </a:rPr>
              <a:t> </a:t>
            </a:r>
            <a:r>
              <a:rPr lang="sk-SK" sz="2000" dirty="0" err="1">
                <a:solidFill>
                  <a:srgbClr val="262626"/>
                </a:solidFill>
              </a:rPr>
              <a:t>learning</a:t>
            </a:r>
            <a:r>
              <a:rPr lang="sk-SK" sz="2000" dirty="0">
                <a:solidFill>
                  <a:srgbClr val="262626"/>
                </a:solidFill>
              </a:rPr>
              <a:t> </a:t>
            </a:r>
            <a:r>
              <a:rPr lang="sk-SK" sz="2000" dirty="0" err="1">
                <a:solidFill>
                  <a:srgbClr val="262626"/>
                </a:solidFill>
              </a:rPr>
              <a:t>outcomes</a:t>
            </a:r>
            <a:r>
              <a:rPr lang="sk-SK" sz="2000" dirty="0">
                <a:solidFill>
                  <a:srgbClr val="262626"/>
                </a:solidFill>
              </a:rPr>
              <a:t> </a:t>
            </a:r>
            <a:r>
              <a:rPr lang="sk-SK" sz="2000" dirty="0" err="1">
                <a:solidFill>
                  <a:srgbClr val="262626"/>
                </a:solidFill>
              </a:rPr>
              <a:t>include</a:t>
            </a:r>
            <a:r>
              <a:rPr lang="sk-SK" sz="2000" dirty="0">
                <a:solidFill>
                  <a:srgbClr val="262626"/>
                </a:solidFill>
              </a:rPr>
              <a:t> a </a:t>
            </a:r>
            <a:r>
              <a:rPr lang="sk-SK" sz="2000" dirty="0" err="1">
                <a:solidFill>
                  <a:srgbClr val="262626"/>
                </a:solidFill>
              </a:rPr>
              <a:t>student’s</a:t>
            </a:r>
            <a:r>
              <a:rPr lang="sk-SK" sz="2000" dirty="0">
                <a:solidFill>
                  <a:srgbClr val="262626"/>
                </a:solidFill>
              </a:rPr>
              <a:t> </a:t>
            </a:r>
            <a:r>
              <a:rPr lang="sk-SK" sz="2000" dirty="0" err="1">
                <a:solidFill>
                  <a:srgbClr val="262626"/>
                </a:solidFill>
              </a:rPr>
              <a:t>preparation</a:t>
            </a:r>
            <a:r>
              <a:rPr lang="sk-SK" sz="2000" dirty="0">
                <a:solidFill>
                  <a:srgbClr val="262626"/>
                </a:solidFill>
              </a:rPr>
              <a:t> </a:t>
            </a:r>
            <a:r>
              <a:rPr lang="sk-SK" sz="2000" dirty="0" err="1">
                <a:solidFill>
                  <a:srgbClr val="262626"/>
                </a:solidFill>
              </a:rPr>
              <a:t>for</a:t>
            </a:r>
            <a:r>
              <a:rPr lang="sk-SK" sz="2000" dirty="0">
                <a:solidFill>
                  <a:srgbClr val="262626"/>
                </a:solidFill>
              </a:rPr>
              <a:t> and </a:t>
            </a:r>
            <a:r>
              <a:rPr lang="sk-SK" sz="2000" dirty="0" err="1">
                <a:solidFill>
                  <a:srgbClr val="262626"/>
                </a:solidFill>
              </a:rPr>
              <a:t>acceptance</a:t>
            </a:r>
            <a:r>
              <a:rPr lang="sk-SK" sz="2000" dirty="0">
                <a:solidFill>
                  <a:srgbClr val="262626"/>
                </a:solidFill>
              </a:rPr>
              <a:t> of </a:t>
            </a:r>
            <a:r>
              <a:rPr lang="sk-SK" sz="2000" dirty="0" err="1">
                <a:solidFill>
                  <a:srgbClr val="262626"/>
                </a:solidFill>
              </a:rPr>
              <a:t>responsible</a:t>
            </a:r>
            <a:r>
              <a:rPr lang="sk-SK" sz="2000" dirty="0">
                <a:solidFill>
                  <a:srgbClr val="262626"/>
                </a:solidFill>
              </a:rPr>
              <a:t> </a:t>
            </a:r>
            <a:r>
              <a:rPr lang="sk-SK" sz="2000" dirty="0" err="1">
                <a:solidFill>
                  <a:srgbClr val="262626"/>
                </a:solidFill>
              </a:rPr>
              <a:t>participation</a:t>
            </a:r>
            <a:r>
              <a:rPr lang="sk-SK" sz="2000" dirty="0">
                <a:solidFill>
                  <a:srgbClr val="262626"/>
                </a:solidFill>
              </a:rPr>
              <a:t> in civil society, </a:t>
            </a:r>
            <a:r>
              <a:rPr lang="sk-SK" sz="2000" dirty="0" err="1">
                <a:solidFill>
                  <a:srgbClr val="262626"/>
                </a:solidFill>
              </a:rPr>
              <a:t>skills</a:t>
            </a:r>
            <a:r>
              <a:rPr lang="sk-SK" sz="2000" dirty="0">
                <a:solidFill>
                  <a:srgbClr val="262626"/>
                </a:solidFill>
              </a:rPr>
              <a:t> </a:t>
            </a:r>
            <a:r>
              <a:rPr lang="sk-SK" sz="2000" dirty="0" err="1">
                <a:solidFill>
                  <a:srgbClr val="262626"/>
                </a:solidFill>
              </a:rPr>
              <a:t>for</a:t>
            </a:r>
            <a:r>
              <a:rPr lang="sk-SK" sz="2000" dirty="0">
                <a:solidFill>
                  <a:srgbClr val="262626"/>
                </a:solidFill>
              </a:rPr>
              <a:t> </a:t>
            </a:r>
            <a:r>
              <a:rPr lang="sk-SK" sz="2000" dirty="0" err="1">
                <a:solidFill>
                  <a:srgbClr val="262626"/>
                </a:solidFill>
              </a:rPr>
              <a:t>lifelong</a:t>
            </a:r>
            <a:r>
              <a:rPr lang="sk-SK" sz="2000" dirty="0">
                <a:solidFill>
                  <a:srgbClr val="262626"/>
                </a:solidFill>
              </a:rPr>
              <a:t> </a:t>
            </a:r>
            <a:r>
              <a:rPr lang="sk-SK" sz="2000" dirty="0" err="1">
                <a:solidFill>
                  <a:srgbClr val="262626"/>
                </a:solidFill>
              </a:rPr>
              <a:t>learning</a:t>
            </a:r>
            <a:r>
              <a:rPr lang="sk-SK" sz="2000" dirty="0">
                <a:solidFill>
                  <a:srgbClr val="262626"/>
                </a:solidFill>
              </a:rPr>
              <a:t> and </a:t>
            </a:r>
            <a:r>
              <a:rPr lang="sk-SK" sz="2000" dirty="0" err="1">
                <a:solidFill>
                  <a:srgbClr val="262626"/>
                </a:solidFill>
              </a:rPr>
              <a:t>application</a:t>
            </a:r>
            <a:r>
              <a:rPr lang="sk-SK" sz="2000" dirty="0">
                <a:solidFill>
                  <a:srgbClr val="262626"/>
                </a:solidFill>
              </a:rPr>
              <a:t> of </a:t>
            </a:r>
            <a:r>
              <a:rPr lang="sk-SK" sz="2000" dirty="0" err="1">
                <a:solidFill>
                  <a:srgbClr val="262626"/>
                </a:solidFill>
              </a:rPr>
              <a:t>learning</a:t>
            </a:r>
            <a:r>
              <a:rPr lang="sk-SK" sz="2000" dirty="0">
                <a:solidFill>
                  <a:srgbClr val="262626"/>
                </a:solidFill>
              </a:rPr>
              <a:t>, and a </a:t>
            </a:r>
            <a:r>
              <a:rPr lang="sk-SK" sz="2000" dirty="0" err="1">
                <a:solidFill>
                  <a:srgbClr val="262626"/>
                </a:solidFill>
              </a:rPr>
              <a:t>broad</a:t>
            </a:r>
            <a:r>
              <a:rPr lang="sk-SK" sz="2000" dirty="0">
                <a:solidFill>
                  <a:srgbClr val="262626"/>
                </a:solidFill>
              </a:rPr>
              <a:t> </a:t>
            </a:r>
            <a:r>
              <a:rPr lang="sk-SK" sz="2000" dirty="0" err="1">
                <a:solidFill>
                  <a:srgbClr val="262626"/>
                </a:solidFill>
              </a:rPr>
              <a:t>comprehension</a:t>
            </a:r>
            <a:r>
              <a:rPr lang="sk-SK" sz="2000" dirty="0">
                <a:solidFill>
                  <a:srgbClr val="262626"/>
                </a:solidFill>
              </a:rPr>
              <a:t> of </a:t>
            </a:r>
            <a:r>
              <a:rPr lang="sk-SK" sz="2000" dirty="0" err="1">
                <a:solidFill>
                  <a:srgbClr val="262626"/>
                </a:solidFill>
              </a:rPr>
              <a:t>the</a:t>
            </a:r>
            <a:r>
              <a:rPr lang="sk-SK" sz="2000" dirty="0">
                <a:solidFill>
                  <a:srgbClr val="262626"/>
                </a:solidFill>
              </a:rPr>
              <a:t> </a:t>
            </a:r>
            <a:r>
              <a:rPr lang="sk-SK" sz="2000" dirty="0" err="1">
                <a:solidFill>
                  <a:srgbClr val="262626"/>
                </a:solidFill>
              </a:rPr>
              <a:t>development</a:t>
            </a:r>
            <a:r>
              <a:rPr lang="sk-SK" sz="2000" dirty="0">
                <a:solidFill>
                  <a:srgbClr val="262626"/>
                </a:solidFill>
              </a:rPr>
              <a:t> of </a:t>
            </a:r>
            <a:r>
              <a:rPr lang="sk-SK" sz="2000" dirty="0" err="1">
                <a:solidFill>
                  <a:srgbClr val="262626"/>
                </a:solidFill>
              </a:rPr>
              <a:t>knowledge</a:t>
            </a:r>
            <a:r>
              <a:rPr lang="sk-SK" sz="2000" dirty="0">
                <a:solidFill>
                  <a:srgbClr val="262626"/>
                </a:solidFill>
              </a:rPr>
              <a:t>, </a:t>
            </a:r>
            <a:r>
              <a:rPr lang="sk-SK" sz="2000" dirty="0" err="1">
                <a:solidFill>
                  <a:srgbClr val="262626"/>
                </a:solidFill>
              </a:rPr>
              <a:t>practice</a:t>
            </a:r>
            <a:r>
              <a:rPr lang="sk-SK" sz="2000" dirty="0">
                <a:solidFill>
                  <a:srgbClr val="262626"/>
                </a:solidFill>
              </a:rPr>
              <a:t>, and </a:t>
            </a:r>
            <a:r>
              <a:rPr lang="sk-SK" sz="2000" dirty="0" err="1">
                <a:solidFill>
                  <a:srgbClr val="262626"/>
                </a:solidFill>
              </a:rPr>
              <a:t>interpretive</a:t>
            </a:r>
            <a:r>
              <a:rPr lang="sk-SK" sz="2000" dirty="0">
                <a:solidFill>
                  <a:srgbClr val="262626"/>
                </a:solidFill>
              </a:rPr>
              <a:t> </a:t>
            </a:r>
            <a:r>
              <a:rPr lang="sk-SK" sz="2000" dirty="0" err="1">
                <a:solidFill>
                  <a:srgbClr val="262626"/>
                </a:solidFill>
              </a:rPr>
              <a:t>approaches</a:t>
            </a:r>
            <a:r>
              <a:rPr lang="sk-SK" sz="2000" dirty="0">
                <a:solidFill>
                  <a:srgbClr val="262626"/>
                </a:solidFill>
              </a:rPr>
              <a:t> in </a:t>
            </a:r>
            <a:r>
              <a:rPr lang="sk-SK" sz="2000" dirty="0" err="1">
                <a:solidFill>
                  <a:srgbClr val="262626"/>
                </a:solidFill>
              </a:rPr>
              <a:t>the</a:t>
            </a:r>
            <a:r>
              <a:rPr lang="sk-SK" sz="2000" dirty="0">
                <a:solidFill>
                  <a:srgbClr val="262626"/>
                </a:solidFill>
              </a:rPr>
              <a:t> </a:t>
            </a:r>
            <a:r>
              <a:rPr lang="sk-SK" sz="2000" dirty="0" err="1">
                <a:solidFill>
                  <a:srgbClr val="262626"/>
                </a:solidFill>
              </a:rPr>
              <a:t>arts</a:t>
            </a:r>
            <a:r>
              <a:rPr lang="sk-SK" sz="2000" dirty="0">
                <a:solidFill>
                  <a:srgbClr val="262626"/>
                </a:solidFill>
              </a:rPr>
              <a:t> and </a:t>
            </a:r>
            <a:r>
              <a:rPr lang="sk-SK" sz="2000" dirty="0" err="1">
                <a:solidFill>
                  <a:srgbClr val="262626"/>
                </a:solidFill>
              </a:rPr>
              <a:t>humanities</a:t>
            </a:r>
            <a:r>
              <a:rPr lang="sk-SK" sz="2000" dirty="0">
                <a:solidFill>
                  <a:srgbClr val="262626"/>
                </a:solidFill>
              </a:rPr>
              <a:t>, </a:t>
            </a:r>
            <a:r>
              <a:rPr lang="sk-SK" sz="2000" dirty="0" err="1">
                <a:solidFill>
                  <a:srgbClr val="262626"/>
                </a:solidFill>
              </a:rPr>
              <a:t>the</a:t>
            </a:r>
            <a:r>
              <a:rPr lang="sk-SK" sz="2000" dirty="0">
                <a:solidFill>
                  <a:srgbClr val="262626"/>
                </a:solidFill>
              </a:rPr>
              <a:t> </a:t>
            </a:r>
            <a:r>
              <a:rPr lang="sk-SK" sz="2000" dirty="0" err="1">
                <a:solidFill>
                  <a:srgbClr val="262626"/>
                </a:solidFill>
              </a:rPr>
              <a:t>sciences</a:t>
            </a:r>
            <a:r>
              <a:rPr lang="sk-SK" sz="2000" dirty="0">
                <a:solidFill>
                  <a:srgbClr val="262626"/>
                </a:solidFill>
              </a:rPr>
              <a:t>, </a:t>
            </a:r>
            <a:r>
              <a:rPr lang="sk-SK" sz="2000" dirty="0" err="1">
                <a:solidFill>
                  <a:srgbClr val="262626"/>
                </a:solidFill>
              </a:rPr>
              <a:t>mathematics</a:t>
            </a:r>
            <a:r>
              <a:rPr lang="sk-SK" sz="2000" dirty="0">
                <a:solidFill>
                  <a:srgbClr val="262626"/>
                </a:solidFill>
              </a:rPr>
              <a:t>, and </a:t>
            </a:r>
            <a:r>
              <a:rPr lang="sk-SK" sz="2000" dirty="0" err="1">
                <a:solidFill>
                  <a:srgbClr val="262626"/>
                </a:solidFill>
              </a:rPr>
              <a:t>social</a:t>
            </a:r>
            <a:r>
              <a:rPr lang="sk-SK" sz="2000" dirty="0">
                <a:solidFill>
                  <a:srgbClr val="262626"/>
                </a:solidFill>
              </a:rPr>
              <a:t> </a:t>
            </a:r>
            <a:r>
              <a:rPr lang="sk-SK" sz="2000" dirty="0" err="1">
                <a:solidFill>
                  <a:srgbClr val="262626"/>
                </a:solidFill>
              </a:rPr>
              <a:t>sciences</a:t>
            </a:r>
            <a:r>
              <a:rPr lang="sk-SK" sz="2000" dirty="0">
                <a:solidFill>
                  <a:srgbClr val="262626"/>
                </a:solidFill>
              </a:rPr>
              <a:t>.</a:t>
            </a:r>
            <a:endParaRPr sz="2000" dirty="0"/>
          </a:p>
          <a:p>
            <a:pPr marL="0" lvl="0" indent="0" algn="l" rtl="0">
              <a:lnSpc>
                <a:spcPct val="80000"/>
              </a:lnSpc>
              <a:spcBef>
                <a:spcPts val="333"/>
              </a:spcBef>
              <a:spcAft>
                <a:spcPts val="0"/>
              </a:spcAft>
              <a:buClr>
                <a:srgbClr val="3F3F3F"/>
              </a:buClr>
              <a:buSzPts val="1415"/>
              <a:buNone/>
            </a:pPr>
            <a:endParaRPr sz="1800" dirty="0">
              <a:solidFill>
                <a:srgbClr val="262626"/>
              </a:solidFill>
            </a:endParaRPr>
          </a:p>
          <a:p>
            <a:pPr marL="182880" lvl="0" indent="-207327" algn="l" rtl="0">
              <a:lnSpc>
                <a:spcPct val="80000"/>
              </a:lnSpc>
              <a:spcBef>
                <a:spcPts val="333"/>
              </a:spcBef>
              <a:spcAft>
                <a:spcPts val="0"/>
              </a:spcAft>
              <a:buClr>
                <a:srgbClr val="262626"/>
              </a:buClr>
              <a:buSzPts val="1800"/>
              <a:buChar char="•"/>
            </a:pPr>
            <a:r>
              <a:rPr lang="sk-SK" sz="1800" dirty="0">
                <a:solidFill>
                  <a:srgbClr val="262626"/>
                </a:solidFill>
              </a:rPr>
              <a:t>Role of curriculum </a:t>
            </a:r>
            <a:r>
              <a:rPr lang="sk-SK" sz="1800" dirty="0" err="1">
                <a:solidFill>
                  <a:srgbClr val="262626"/>
                </a:solidFill>
              </a:rPr>
              <a:t>committee</a:t>
            </a:r>
            <a:r>
              <a:rPr lang="sk-SK" sz="1800" dirty="0">
                <a:solidFill>
                  <a:srgbClr val="262626"/>
                </a:solidFill>
              </a:rPr>
              <a:t> in </a:t>
            </a:r>
            <a:r>
              <a:rPr lang="sk-SK" sz="1800" dirty="0" err="1">
                <a:solidFill>
                  <a:srgbClr val="262626"/>
                </a:solidFill>
              </a:rPr>
              <a:t>general</a:t>
            </a:r>
            <a:r>
              <a:rPr lang="sk-SK" sz="1800" dirty="0">
                <a:solidFill>
                  <a:srgbClr val="262626"/>
                </a:solidFill>
              </a:rPr>
              <a:t> </a:t>
            </a:r>
            <a:r>
              <a:rPr lang="sk-SK" sz="1800" dirty="0" err="1">
                <a:solidFill>
                  <a:srgbClr val="262626"/>
                </a:solidFill>
              </a:rPr>
              <a:t>education</a:t>
            </a:r>
            <a:r>
              <a:rPr lang="sk-SK" sz="1800" dirty="0">
                <a:solidFill>
                  <a:srgbClr val="262626"/>
                </a:solidFill>
              </a:rPr>
              <a:t> </a:t>
            </a:r>
            <a:r>
              <a:rPr lang="sk-SK" sz="1800" dirty="0" err="1" smtClean="0">
                <a:solidFill>
                  <a:srgbClr val="262626"/>
                </a:solidFill>
              </a:rPr>
              <a:t>standards</a:t>
            </a:r>
            <a:endParaRPr lang="sk-SK" sz="1800" dirty="0">
              <a:solidFill>
                <a:srgbClr val="262626"/>
              </a:solidFill>
            </a:endParaRPr>
          </a:p>
          <a:p>
            <a:pPr marL="182880" lvl="0" indent="-207327" algn="l" rtl="0">
              <a:lnSpc>
                <a:spcPct val="80000"/>
              </a:lnSpc>
              <a:spcBef>
                <a:spcPts val="333"/>
              </a:spcBef>
              <a:spcAft>
                <a:spcPts val="0"/>
              </a:spcAft>
              <a:buClr>
                <a:srgbClr val="262626"/>
              </a:buClr>
              <a:buSzPts val="1800"/>
              <a:buChar char="•"/>
            </a:pPr>
            <a:r>
              <a:rPr lang="sk-SK" sz="1800" dirty="0" err="1" smtClean="0"/>
              <a:t>The</a:t>
            </a:r>
            <a:r>
              <a:rPr lang="sk-SK" sz="1800" dirty="0" smtClean="0"/>
              <a:t> </a:t>
            </a:r>
            <a:r>
              <a:rPr lang="sk-SK" sz="1800" dirty="0" err="1"/>
              <a:t>institution</a:t>
            </a:r>
            <a:r>
              <a:rPr lang="sk-SK" sz="1800" dirty="0"/>
              <a:t> has a </a:t>
            </a:r>
            <a:r>
              <a:rPr lang="sk-SK" sz="1800" dirty="0" err="1"/>
              <a:t>faculty</a:t>
            </a:r>
            <a:r>
              <a:rPr lang="sk-SK" sz="1800" dirty="0"/>
              <a:t> </a:t>
            </a:r>
            <a:r>
              <a:rPr lang="sk-SK" sz="1800" dirty="0" err="1"/>
              <a:t>developed</a:t>
            </a:r>
            <a:r>
              <a:rPr lang="sk-SK" sz="1800" dirty="0"/>
              <a:t> </a:t>
            </a:r>
            <a:r>
              <a:rPr lang="sk-SK" sz="1800" dirty="0" err="1"/>
              <a:t>rationale</a:t>
            </a:r>
            <a:r>
              <a:rPr lang="sk-SK" sz="1800" dirty="0"/>
              <a:t> </a:t>
            </a:r>
            <a:r>
              <a:rPr lang="sk-SK" sz="1800" dirty="0" err="1"/>
              <a:t>for</a:t>
            </a:r>
            <a:r>
              <a:rPr lang="sk-SK" sz="1800" dirty="0"/>
              <a:t> </a:t>
            </a:r>
            <a:r>
              <a:rPr lang="sk-SK" sz="1800" dirty="0" err="1"/>
              <a:t>general</a:t>
            </a:r>
            <a:r>
              <a:rPr lang="sk-SK" sz="1800" dirty="0"/>
              <a:t> </a:t>
            </a:r>
            <a:r>
              <a:rPr lang="sk-SK" sz="1800" dirty="0" err="1"/>
              <a:t>education</a:t>
            </a:r>
            <a:r>
              <a:rPr lang="sk-SK" sz="1800" dirty="0"/>
              <a:t> </a:t>
            </a:r>
            <a:r>
              <a:rPr lang="sk-SK" sz="1800" dirty="0" err="1"/>
              <a:t>that</a:t>
            </a:r>
            <a:r>
              <a:rPr lang="sk-SK" sz="1800" dirty="0"/>
              <a:t> </a:t>
            </a:r>
            <a:r>
              <a:rPr lang="sk-SK" sz="1800" dirty="0" err="1"/>
              <a:t>serves</a:t>
            </a:r>
            <a:r>
              <a:rPr lang="sk-SK" sz="1800" dirty="0"/>
              <a:t> as </a:t>
            </a:r>
            <a:r>
              <a:rPr lang="sk-SK" sz="1800" dirty="0" err="1"/>
              <a:t>the</a:t>
            </a:r>
            <a:r>
              <a:rPr lang="sk-SK" sz="1800" dirty="0"/>
              <a:t> </a:t>
            </a:r>
            <a:r>
              <a:rPr lang="sk-SK" sz="1800" dirty="0" err="1"/>
              <a:t>basis</a:t>
            </a:r>
            <a:r>
              <a:rPr lang="sk-SK" sz="1800" dirty="0"/>
              <a:t> </a:t>
            </a:r>
            <a:r>
              <a:rPr lang="sk-SK" sz="1800" dirty="0" err="1"/>
              <a:t>for</a:t>
            </a:r>
            <a:r>
              <a:rPr lang="sk-SK" sz="1800" dirty="0"/>
              <a:t> </a:t>
            </a:r>
            <a:r>
              <a:rPr lang="sk-SK" sz="1800" dirty="0" err="1"/>
              <a:t>inclusion</a:t>
            </a:r>
            <a:r>
              <a:rPr lang="sk-SK" sz="1800" dirty="0"/>
              <a:t> of </a:t>
            </a:r>
            <a:r>
              <a:rPr lang="sk-SK" sz="1800" dirty="0" err="1"/>
              <a:t>courses</a:t>
            </a:r>
            <a:r>
              <a:rPr lang="sk-SK" sz="1800" dirty="0"/>
              <a:t> in </a:t>
            </a:r>
            <a:r>
              <a:rPr lang="sk-SK" sz="1800" dirty="0" err="1"/>
              <a:t>general</a:t>
            </a:r>
            <a:r>
              <a:rPr lang="sk-SK" sz="1800" dirty="0"/>
              <a:t> </a:t>
            </a:r>
            <a:r>
              <a:rPr lang="sk-SK" sz="1800" dirty="0" err="1"/>
              <a:t>education</a:t>
            </a:r>
            <a:r>
              <a:rPr lang="sk-SK" sz="1800" dirty="0"/>
              <a:t> and </a:t>
            </a:r>
            <a:r>
              <a:rPr lang="sk-SK" sz="1800" dirty="0" err="1"/>
              <a:t>is</a:t>
            </a:r>
            <a:r>
              <a:rPr lang="sk-SK" sz="1800" dirty="0"/>
              <a:t> </a:t>
            </a:r>
            <a:r>
              <a:rPr lang="sk-SK" sz="1800" dirty="0" err="1"/>
              <a:t>listed</a:t>
            </a:r>
            <a:r>
              <a:rPr lang="sk-SK" sz="1800" dirty="0"/>
              <a:t> in </a:t>
            </a:r>
            <a:r>
              <a:rPr lang="sk-SK" sz="1800" dirty="0" err="1"/>
              <a:t>the</a:t>
            </a:r>
            <a:r>
              <a:rPr lang="sk-SK" sz="1800" dirty="0"/>
              <a:t> </a:t>
            </a:r>
            <a:r>
              <a:rPr lang="sk-SK" sz="1800" dirty="0" err="1"/>
              <a:t>catalog</a:t>
            </a:r>
            <a:r>
              <a:rPr lang="sk-SK" sz="1800" dirty="0"/>
              <a:t>.</a:t>
            </a:r>
            <a:endParaRPr sz="1800" dirty="0"/>
          </a:p>
          <a:p>
            <a:pPr marL="0" lvl="0" indent="0" algn="l" rtl="0">
              <a:lnSpc>
                <a:spcPct val="80000"/>
              </a:lnSpc>
              <a:spcBef>
                <a:spcPts val="333"/>
              </a:spcBef>
              <a:spcAft>
                <a:spcPts val="0"/>
              </a:spcAft>
              <a:buNone/>
            </a:pPr>
            <a:endParaRPr lang="sk-SK" sz="1800" dirty="0" smtClean="0"/>
          </a:p>
          <a:p>
            <a:pPr marL="0" lvl="0" indent="0" algn="l" rtl="0">
              <a:lnSpc>
                <a:spcPct val="80000"/>
              </a:lnSpc>
              <a:spcBef>
                <a:spcPts val="333"/>
              </a:spcBef>
              <a:spcAft>
                <a:spcPts val="0"/>
              </a:spcAft>
              <a:buNone/>
            </a:pPr>
            <a:endParaRPr lang="sk-SK" sz="1800" dirty="0" smtClean="0"/>
          </a:p>
          <a:p>
            <a:pPr marL="0" lvl="0" indent="0" algn="l" rtl="0">
              <a:lnSpc>
                <a:spcPct val="80000"/>
              </a:lnSpc>
              <a:spcBef>
                <a:spcPts val="333"/>
              </a:spcBef>
              <a:spcAft>
                <a:spcPts val="0"/>
              </a:spcAft>
              <a:buNone/>
            </a:pPr>
            <a:r>
              <a:rPr lang="sk-SK" sz="1800" dirty="0" smtClean="0"/>
              <a:t>FOR </a:t>
            </a:r>
            <a:r>
              <a:rPr lang="sk-SK" sz="1800" dirty="0"/>
              <a:t>INSTITUTIONS WITH A BACCALAUREATE DEGREE:</a:t>
            </a:r>
            <a:endParaRPr sz="1800" dirty="0"/>
          </a:p>
          <a:p>
            <a:pPr marL="0" lvl="0" indent="0" algn="l" rtl="0">
              <a:lnSpc>
                <a:spcPct val="80000"/>
              </a:lnSpc>
              <a:spcBef>
                <a:spcPts val="333"/>
              </a:spcBef>
              <a:spcAft>
                <a:spcPts val="0"/>
              </a:spcAft>
              <a:buNone/>
            </a:pPr>
            <a:r>
              <a:rPr lang="sk-SK" sz="1800" dirty="0" smtClean="0"/>
              <a:t>At </a:t>
            </a:r>
            <a:r>
              <a:rPr lang="sk-SK" sz="1800" dirty="0" err="1"/>
              <a:t>least</a:t>
            </a:r>
            <a:r>
              <a:rPr lang="sk-SK" sz="1800" dirty="0"/>
              <a:t> 36 semester </a:t>
            </a:r>
            <a:r>
              <a:rPr lang="sk-SK" sz="1800" dirty="0" err="1"/>
              <a:t>units</a:t>
            </a:r>
            <a:r>
              <a:rPr lang="sk-SK" sz="1800" dirty="0"/>
              <a:t> or </a:t>
            </a:r>
            <a:r>
              <a:rPr lang="sk-SK" sz="1800" dirty="0" err="1"/>
              <a:t>equivalent</a:t>
            </a:r>
            <a:r>
              <a:rPr lang="sk-SK" sz="1800" dirty="0"/>
              <a:t> of </a:t>
            </a:r>
            <a:r>
              <a:rPr lang="sk-SK" sz="1800" dirty="0" err="1"/>
              <a:t>lower</a:t>
            </a:r>
            <a:r>
              <a:rPr lang="sk-SK" sz="1800" dirty="0"/>
              <a:t> </a:t>
            </a:r>
            <a:r>
              <a:rPr lang="sk-SK" sz="1800" dirty="0" err="1"/>
              <a:t>division</a:t>
            </a:r>
            <a:r>
              <a:rPr lang="sk-SK" sz="1800" dirty="0"/>
              <a:t> </a:t>
            </a:r>
            <a:r>
              <a:rPr lang="sk-SK" sz="1800" dirty="0" err="1"/>
              <a:t>general</a:t>
            </a:r>
            <a:r>
              <a:rPr lang="sk-SK" sz="1800" dirty="0"/>
              <a:t> </a:t>
            </a:r>
            <a:r>
              <a:rPr lang="sk-SK" sz="1800" dirty="0" err="1"/>
              <a:t>education</a:t>
            </a:r>
            <a:r>
              <a:rPr lang="sk-SK" sz="1800" dirty="0"/>
              <a:t> </a:t>
            </a:r>
            <a:r>
              <a:rPr lang="sk-SK" sz="1800" dirty="0" err="1"/>
              <a:t>is</a:t>
            </a:r>
            <a:r>
              <a:rPr lang="sk-SK" sz="1800" dirty="0"/>
              <a:t> </a:t>
            </a:r>
            <a:r>
              <a:rPr lang="sk-SK" sz="1800" dirty="0" err="1"/>
              <a:t>required</a:t>
            </a:r>
            <a:r>
              <a:rPr lang="sk-SK" sz="1800" dirty="0"/>
              <a:t>, </a:t>
            </a:r>
            <a:r>
              <a:rPr lang="sk-SK" sz="1800" dirty="0" err="1"/>
              <a:t>including</a:t>
            </a:r>
            <a:r>
              <a:rPr lang="sk-SK" sz="1800" dirty="0"/>
              <a:t> at </a:t>
            </a:r>
            <a:r>
              <a:rPr lang="sk-SK" sz="1800" dirty="0" err="1"/>
              <a:t>least</a:t>
            </a:r>
            <a:r>
              <a:rPr lang="sk-SK" sz="1800" dirty="0"/>
              <a:t> </a:t>
            </a:r>
            <a:r>
              <a:rPr lang="sk-SK" sz="1800" dirty="0" err="1"/>
              <a:t>nine</a:t>
            </a:r>
            <a:r>
              <a:rPr lang="sk-SK" sz="1800" dirty="0"/>
              <a:t> semester </a:t>
            </a:r>
            <a:r>
              <a:rPr lang="sk-SK" sz="1800" dirty="0" err="1"/>
              <a:t>units</a:t>
            </a:r>
            <a:r>
              <a:rPr lang="sk-SK" sz="1800" dirty="0"/>
              <a:t> or </a:t>
            </a:r>
            <a:r>
              <a:rPr lang="sk-SK" sz="1800" dirty="0" err="1"/>
              <a:t>equivalent</a:t>
            </a:r>
            <a:r>
              <a:rPr lang="sk-SK" sz="1800" dirty="0"/>
              <a:t> of </a:t>
            </a:r>
            <a:r>
              <a:rPr lang="sk-SK" sz="1800" dirty="0" err="1"/>
              <a:t>upper</a:t>
            </a:r>
            <a:r>
              <a:rPr lang="sk-SK" sz="1800" dirty="0"/>
              <a:t> </a:t>
            </a:r>
            <a:r>
              <a:rPr lang="sk-SK" sz="1800" dirty="0" err="1"/>
              <a:t>division</a:t>
            </a:r>
            <a:r>
              <a:rPr lang="sk-SK" sz="1800" dirty="0"/>
              <a:t> </a:t>
            </a:r>
            <a:r>
              <a:rPr lang="sk-SK" sz="1800" dirty="0" err="1"/>
              <a:t>general</a:t>
            </a:r>
            <a:r>
              <a:rPr lang="sk-SK" sz="1800" dirty="0"/>
              <a:t> </a:t>
            </a:r>
            <a:r>
              <a:rPr lang="sk-SK" sz="1800" dirty="0" err="1"/>
              <a:t>education</a:t>
            </a:r>
            <a:r>
              <a:rPr lang="sk-SK" sz="1800" dirty="0"/>
              <a:t> </a:t>
            </a:r>
            <a:r>
              <a:rPr lang="sk-SK" sz="1800" dirty="0" err="1"/>
              <a:t>coursework</a:t>
            </a:r>
            <a:r>
              <a:rPr lang="sk-SK" sz="1800" dirty="0"/>
              <a:t>.</a:t>
            </a:r>
            <a:endParaRPr sz="1800" dirty="0"/>
          </a:p>
          <a:p>
            <a:pPr marL="0" lvl="0" indent="0" algn="l" rtl="0">
              <a:lnSpc>
                <a:spcPct val="80000"/>
              </a:lnSpc>
              <a:spcBef>
                <a:spcPts val="333"/>
              </a:spcBef>
              <a:spcAft>
                <a:spcPts val="0"/>
              </a:spcAft>
              <a:buClr>
                <a:srgbClr val="3F3F3F"/>
              </a:buClr>
              <a:buSzPts val="1415"/>
              <a:buNone/>
            </a:pPr>
            <a:endParaRPr sz="1800" dirty="0"/>
          </a:p>
        </p:txBody>
      </p:sp>
      <p:sp>
        <p:nvSpPr>
          <p:cNvPr id="187" name="Google Shape;187;p25"/>
          <p:cNvSpPr txBox="1">
            <a:spLocks noGrp="1"/>
          </p:cNvSpPr>
          <p:nvPr>
            <p:ph type="sldNum" idx="4294967295"/>
          </p:nvPr>
        </p:nvSpPr>
        <p:spPr>
          <a:xfrm>
            <a:off x="10769600" y="19050"/>
            <a:ext cx="1422400" cy="3286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32E11"/>
              </a:buClr>
              <a:buSzPts val="1000"/>
              <a:buFont typeface="Arial"/>
              <a:buNone/>
            </a:pPr>
            <a:fld id="{00000000-1234-1234-1234-123412341234}" type="slidenum">
              <a:rPr lang="sk-SK"/>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4" name="Google Shape;194;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1800"/>
              <a:buFont typeface="Palatino"/>
              <a:buNone/>
            </a:pPr>
            <a:r>
              <a:rPr lang="sk-SK"/>
              <a:t>Accreditation Standards on Curriculum</a:t>
            </a:r>
            <a:endParaRPr/>
          </a:p>
        </p:txBody>
      </p:sp>
      <p:sp>
        <p:nvSpPr>
          <p:cNvPr id="192" name="Google Shape;192;p2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1530"/>
              <a:buNone/>
            </a:pPr>
            <a:r>
              <a:rPr lang="sk-SK" dirty="0">
                <a:solidFill>
                  <a:srgbClr val="262626"/>
                </a:solidFill>
              </a:rPr>
              <a:t>II.A.13.  </a:t>
            </a:r>
            <a:r>
              <a:rPr lang="sk-SK" dirty="0" err="1">
                <a:solidFill>
                  <a:srgbClr val="262626"/>
                </a:solidFill>
              </a:rPr>
              <a:t>All</a:t>
            </a:r>
            <a:r>
              <a:rPr lang="sk-SK" dirty="0">
                <a:solidFill>
                  <a:srgbClr val="262626"/>
                </a:solidFill>
              </a:rPr>
              <a:t> </a:t>
            </a:r>
            <a:r>
              <a:rPr lang="sk-SK" dirty="0" err="1">
                <a:solidFill>
                  <a:srgbClr val="262626"/>
                </a:solidFill>
              </a:rPr>
              <a:t>degree</a:t>
            </a:r>
            <a:r>
              <a:rPr lang="sk-SK" dirty="0">
                <a:solidFill>
                  <a:srgbClr val="262626"/>
                </a:solidFill>
              </a:rPr>
              <a:t> </a:t>
            </a:r>
            <a:r>
              <a:rPr lang="sk-SK" dirty="0" err="1">
                <a:solidFill>
                  <a:srgbClr val="262626"/>
                </a:solidFill>
              </a:rPr>
              <a:t>programs</a:t>
            </a:r>
            <a:r>
              <a:rPr lang="sk-SK" dirty="0">
                <a:solidFill>
                  <a:srgbClr val="262626"/>
                </a:solidFill>
              </a:rPr>
              <a:t> </a:t>
            </a:r>
            <a:r>
              <a:rPr lang="sk-SK" dirty="0" err="1">
                <a:solidFill>
                  <a:srgbClr val="262626"/>
                </a:solidFill>
              </a:rPr>
              <a:t>include</a:t>
            </a:r>
            <a:r>
              <a:rPr lang="sk-SK" dirty="0">
                <a:solidFill>
                  <a:srgbClr val="262626"/>
                </a:solidFill>
              </a:rPr>
              <a:t> </a:t>
            </a:r>
            <a:r>
              <a:rPr lang="sk-SK" dirty="0" err="1">
                <a:solidFill>
                  <a:srgbClr val="262626"/>
                </a:solidFill>
              </a:rPr>
              <a:t>focused</a:t>
            </a:r>
            <a:r>
              <a:rPr lang="sk-SK" dirty="0">
                <a:solidFill>
                  <a:srgbClr val="262626"/>
                </a:solidFill>
              </a:rPr>
              <a:t> study in at </a:t>
            </a:r>
            <a:r>
              <a:rPr lang="sk-SK" dirty="0" err="1">
                <a:solidFill>
                  <a:srgbClr val="262626"/>
                </a:solidFill>
              </a:rPr>
              <a:t>least</a:t>
            </a:r>
            <a:r>
              <a:rPr lang="sk-SK" dirty="0">
                <a:solidFill>
                  <a:srgbClr val="262626"/>
                </a:solidFill>
              </a:rPr>
              <a:t> </a:t>
            </a:r>
            <a:r>
              <a:rPr lang="sk-SK" dirty="0" err="1">
                <a:solidFill>
                  <a:srgbClr val="262626"/>
                </a:solidFill>
              </a:rPr>
              <a:t>one</a:t>
            </a:r>
            <a:r>
              <a:rPr lang="sk-SK" dirty="0">
                <a:solidFill>
                  <a:srgbClr val="262626"/>
                </a:solidFill>
              </a:rPr>
              <a:t> </a:t>
            </a:r>
            <a:r>
              <a:rPr lang="sk-SK" dirty="0" err="1">
                <a:solidFill>
                  <a:srgbClr val="262626"/>
                </a:solidFill>
              </a:rPr>
              <a:t>area</a:t>
            </a:r>
            <a:r>
              <a:rPr lang="sk-SK" dirty="0">
                <a:solidFill>
                  <a:srgbClr val="262626"/>
                </a:solidFill>
              </a:rPr>
              <a:t> of </a:t>
            </a:r>
            <a:r>
              <a:rPr lang="sk-SK" dirty="0" err="1">
                <a:solidFill>
                  <a:srgbClr val="262626"/>
                </a:solidFill>
              </a:rPr>
              <a:t>inquiry</a:t>
            </a:r>
            <a:r>
              <a:rPr lang="sk-SK" dirty="0">
                <a:solidFill>
                  <a:srgbClr val="262626"/>
                </a:solidFill>
              </a:rPr>
              <a:t> or in </a:t>
            </a:r>
            <a:r>
              <a:rPr lang="sk-SK" dirty="0" err="1">
                <a:solidFill>
                  <a:srgbClr val="262626"/>
                </a:solidFill>
              </a:rPr>
              <a:t>an</a:t>
            </a:r>
            <a:r>
              <a:rPr lang="sk-SK" dirty="0">
                <a:solidFill>
                  <a:srgbClr val="262626"/>
                </a:solidFill>
              </a:rPr>
              <a:t> </a:t>
            </a:r>
            <a:r>
              <a:rPr lang="sk-SK" dirty="0" err="1">
                <a:solidFill>
                  <a:srgbClr val="262626"/>
                </a:solidFill>
              </a:rPr>
              <a:t>established</a:t>
            </a:r>
            <a:r>
              <a:rPr lang="sk-SK" dirty="0">
                <a:solidFill>
                  <a:srgbClr val="262626"/>
                </a:solidFill>
              </a:rPr>
              <a:t> </a:t>
            </a:r>
            <a:r>
              <a:rPr lang="sk-SK" dirty="0" err="1">
                <a:solidFill>
                  <a:srgbClr val="262626"/>
                </a:solidFill>
              </a:rPr>
              <a:t>interdisciplinary</a:t>
            </a:r>
            <a:r>
              <a:rPr lang="sk-SK" dirty="0">
                <a:solidFill>
                  <a:srgbClr val="262626"/>
                </a:solidFill>
              </a:rPr>
              <a:t> </a:t>
            </a:r>
            <a:r>
              <a:rPr lang="sk-SK" dirty="0" err="1">
                <a:solidFill>
                  <a:srgbClr val="262626"/>
                </a:solidFill>
              </a:rPr>
              <a:t>core</a:t>
            </a:r>
            <a:r>
              <a:rPr lang="sk-SK" dirty="0">
                <a:solidFill>
                  <a:srgbClr val="262626"/>
                </a:solidFill>
              </a:rPr>
              <a:t>. </a:t>
            </a:r>
            <a:r>
              <a:rPr lang="sk-SK" dirty="0" err="1">
                <a:solidFill>
                  <a:srgbClr val="262626"/>
                </a:solidFill>
              </a:rPr>
              <a:t>The</a:t>
            </a:r>
            <a:r>
              <a:rPr lang="sk-SK" dirty="0">
                <a:solidFill>
                  <a:srgbClr val="262626"/>
                </a:solidFill>
              </a:rPr>
              <a:t> </a:t>
            </a:r>
            <a:r>
              <a:rPr lang="sk-SK" dirty="0" err="1">
                <a:solidFill>
                  <a:srgbClr val="262626"/>
                </a:solidFill>
              </a:rPr>
              <a:t>identification</a:t>
            </a:r>
            <a:r>
              <a:rPr lang="sk-SK" dirty="0">
                <a:solidFill>
                  <a:srgbClr val="262626"/>
                </a:solidFill>
              </a:rPr>
              <a:t> of </a:t>
            </a:r>
            <a:r>
              <a:rPr lang="sk-SK" dirty="0" err="1">
                <a:solidFill>
                  <a:srgbClr val="262626"/>
                </a:solidFill>
              </a:rPr>
              <a:t>specialized</a:t>
            </a:r>
            <a:r>
              <a:rPr lang="sk-SK" dirty="0">
                <a:solidFill>
                  <a:srgbClr val="262626"/>
                </a:solidFill>
              </a:rPr>
              <a:t> </a:t>
            </a:r>
            <a:r>
              <a:rPr lang="sk-SK" dirty="0" err="1">
                <a:solidFill>
                  <a:srgbClr val="262626"/>
                </a:solidFill>
              </a:rPr>
              <a:t>courses</a:t>
            </a:r>
            <a:r>
              <a:rPr lang="sk-SK" dirty="0">
                <a:solidFill>
                  <a:srgbClr val="262626"/>
                </a:solidFill>
              </a:rPr>
              <a:t> in </a:t>
            </a:r>
            <a:r>
              <a:rPr lang="sk-SK" dirty="0" err="1">
                <a:solidFill>
                  <a:srgbClr val="262626"/>
                </a:solidFill>
              </a:rPr>
              <a:t>an</a:t>
            </a:r>
            <a:r>
              <a:rPr lang="sk-SK" dirty="0">
                <a:solidFill>
                  <a:srgbClr val="262626"/>
                </a:solidFill>
              </a:rPr>
              <a:t> </a:t>
            </a:r>
            <a:r>
              <a:rPr lang="sk-SK" dirty="0" err="1">
                <a:solidFill>
                  <a:srgbClr val="262626"/>
                </a:solidFill>
              </a:rPr>
              <a:t>area</a:t>
            </a:r>
            <a:r>
              <a:rPr lang="sk-SK" dirty="0">
                <a:solidFill>
                  <a:srgbClr val="262626"/>
                </a:solidFill>
              </a:rPr>
              <a:t> of </a:t>
            </a:r>
            <a:r>
              <a:rPr lang="sk-SK" dirty="0" err="1">
                <a:solidFill>
                  <a:srgbClr val="262626"/>
                </a:solidFill>
              </a:rPr>
              <a:t>inquiry</a:t>
            </a:r>
            <a:r>
              <a:rPr lang="sk-SK" dirty="0">
                <a:solidFill>
                  <a:srgbClr val="262626"/>
                </a:solidFill>
              </a:rPr>
              <a:t> or </a:t>
            </a:r>
            <a:r>
              <a:rPr lang="sk-SK" dirty="0" err="1">
                <a:solidFill>
                  <a:srgbClr val="262626"/>
                </a:solidFill>
              </a:rPr>
              <a:t>interdisciplinary</a:t>
            </a:r>
            <a:r>
              <a:rPr lang="sk-SK" dirty="0">
                <a:solidFill>
                  <a:srgbClr val="262626"/>
                </a:solidFill>
              </a:rPr>
              <a:t> </a:t>
            </a:r>
            <a:r>
              <a:rPr lang="sk-SK" dirty="0" err="1">
                <a:solidFill>
                  <a:srgbClr val="262626"/>
                </a:solidFill>
              </a:rPr>
              <a:t>core</a:t>
            </a:r>
            <a:r>
              <a:rPr lang="sk-SK" dirty="0">
                <a:solidFill>
                  <a:srgbClr val="262626"/>
                </a:solidFill>
              </a:rPr>
              <a:t> </a:t>
            </a:r>
            <a:r>
              <a:rPr lang="sk-SK" dirty="0" err="1">
                <a:solidFill>
                  <a:srgbClr val="262626"/>
                </a:solidFill>
              </a:rPr>
              <a:t>is</a:t>
            </a:r>
            <a:r>
              <a:rPr lang="sk-SK" dirty="0">
                <a:solidFill>
                  <a:srgbClr val="262626"/>
                </a:solidFill>
              </a:rPr>
              <a:t> </a:t>
            </a:r>
            <a:r>
              <a:rPr lang="sk-SK" dirty="0" err="1">
                <a:solidFill>
                  <a:srgbClr val="262626"/>
                </a:solidFill>
              </a:rPr>
              <a:t>based</a:t>
            </a:r>
            <a:r>
              <a:rPr lang="sk-SK" dirty="0">
                <a:solidFill>
                  <a:srgbClr val="262626"/>
                </a:solidFill>
              </a:rPr>
              <a:t> </a:t>
            </a:r>
            <a:r>
              <a:rPr lang="sk-SK" dirty="0" err="1">
                <a:solidFill>
                  <a:srgbClr val="262626"/>
                </a:solidFill>
              </a:rPr>
              <a:t>upon</a:t>
            </a:r>
            <a:r>
              <a:rPr lang="sk-SK" dirty="0">
                <a:solidFill>
                  <a:srgbClr val="262626"/>
                </a:solidFill>
              </a:rPr>
              <a:t> </a:t>
            </a:r>
            <a:r>
              <a:rPr lang="sk-SK" dirty="0" err="1">
                <a:solidFill>
                  <a:srgbClr val="262626"/>
                </a:solidFill>
              </a:rPr>
              <a:t>student</a:t>
            </a:r>
            <a:r>
              <a:rPr lang="sk-SK" dirty="0">
                <a:solidFill>
                  <a:srgbClr val="262626"/>
                </a:solidFill>
              </a:rPr>
              <a:t> </a:t>
            </a:r>
            <a:r>
              <a:rPr lang="sk-SK" dirty="0" err="1">
                <a:solidFill>
                  <a:srgbClr val="262626"/>
                </a:solidFill>
              </a:rPr>
              <a:t>learning</a:t>
            </a:r>
            <a:r>
              <a:rPr lang="sk-SK" dirty="0">
                <a:solidFill>
                  <a:srgbClr val="262626"/>
                </a:solidFill>
              </a:rPr>
              <a:t> </a:t>
            </a:r>
            <a:r>
              <a:rPr lang="sk-SK" dirty="0" err="1">
                <a:solidFill>
                  <a:srgbClr val="262626"/>
                </a:solidFill>
              </a:rPr>
              <a:t>outcomes</a:t>
            </a:r>
            <a:r>
              <a:rPr lang="sk-SK" dirty="0">
                <a:solidFill>
                  <a:srgbClr val="262626"/>
                </a:solidFill>
              </a:rPr>
              <a:t> and </a:t>
            </a:r>
            <a:r>
              <a:rPr lang="sk-SK" dirty="0" err="1">
                <a:solidFill>
                  <a:srgbClr val="262626"/>
                </a:solidFill>
              </a:rPr>
              <a:t>competencies</a:t>
            </a:r>
            <a:r>
              <a:rPr lang="sk-SK" dirty="0">
                <a:solidFill>
                  <a:srgbClr val="262626"/>
                </a:solidFill>
              </a:rPr>
              <a:t>, and </a:t>
            </a:r>
            <a:r>
              <a:rPr lang="sk-SK" dirty="0" err="1">
                <a:solidFill>
                  <a:srgbClr val="262626"/>
                </a:solidFill>
              </a:rPr>
              <a:t>include</a:t>
            </a:r>
            <a:r>
              <a:rPr lang="sk-SK" dirty="0">
                <a:solidFill>
                  <a:srgbClr val="262626"/>
                </a:solidFill>
              </a:rPr>
              <a:t> </a:t>
            </a:r>
            <a:r>
              <a:rPr lang="sk-SK" dirty="0" err="1">
                <a:solidFill>
                  <a:srgbClr val="262626"/>
                </a:solidFill>
              </a:rPr>
              <a:t>mastery</a:t>
            </a:r>
            <a:r>
              <a:rPr lang="sk-SK" dirty="0">
                <a:solidFill>
                  <a:srgbClr val="262626"/>
                </a:solidFill>
              </a:rPr>
              <a:t>, at </a:t>
            </a:r>
            <a:r>
              <a:rPr lang="sk-SK" dirty="0" err="1">
                <a:solidFill>
                  <a:srgbClr val="262626"/>
                </a:solidFill>
              </a:rPr>
              <a:t>the</a:t>
            </a:r>
            <a:r>
              <a:rPr lang="sk-SK" dirty="0">
                <a:solidFill>
                  <a:srgbClr val="262626"/>
                </a:solidFill>
              </a:rPr>
              <a:t> </a:t>
            </a:r>
            <a:r>
              <a:rPr lang="sk-SK" dirty="0" err="1">
                <a:solidFill>
                  <a:srgbClr val="262626"/>
                </a:solidFill>
              </a:rPr>
              <a:t>appropriate</a:t>
            </a:r>
            <a:r>
              <a:rPr lang="sk-SK" dirty="0">
                <a:solidFill>
                  <a:srgbClr val="262626"/>
                </a:solidFill>
              </a:rPr>
              <a:t> </a:t>
            </a:r>
            <a:r>
              <a:rPr lang="sk-SK" dirty="0" err="1">
                <a:solidFill>
                  <a:srgbClr val="262626"/>
                </a:solidFill>
              </a:rPr>
              <a:t>degree</a:t>
            </a:r>
            <a:r>
              <a:rPr lang="sk-SK" dirty="0">
                <a:solidFill>
                  <a:srgbClr val="262626"/>
                </a:solidFill>
              </a:rPr>
              <a:t> level, of </a:t>
            </a:r>
            <a:r>
              <a:rPr lang="sk-SK" dirty="0" err="1">
                <a:solidFill>
                  <a:srgbClr val="262626"/>
                </a:solidFill>
              </a:rPr>
              <a:t>key</a:t>
            </a:r>
            <a:r>
              <a:rPr lang="sk-SK" dirty="0">
                <a:solidFill>
                  <a:srgbClr val="262626"/>
                </a:solidFill>
              </a:rPr>
              <a:t> </a:t>
            </a:r>
            <a:r>
              <a:rPr lang="sk-SK" dirty="0" err="1">
                <a:solidFill>
                  <a:srgbClr val="262626"/>
                </a:solidFill>
              </a:rPr>
              <a:t>theories</a:t>
            </a:r>
            <a:r>
              <a:rPr lang="sk-SK" dirty="0">
                <a:solidFill>
                  <a:srgbClr val="262626"/>
                </a:solidFill>
              </a:rPr>
              <a:t> and </a:t>
            </a:r>
            <a:r>
              <a:rPr lang="sk-SK" dirty="0" err="1">
                <a:solidFill>
                  <a:srgbClr val="262626"/>
                </a:solidFill>
              </a:rPr>
              <a:t>practices</a:t>
            </a:r>
            <a:r>
              <a:rPr lang="sk-SK" dirty="0">
                <a:solidFill>
                  <a:srgbClr val="262626"/>
                </a:solidFill>
              </a:rPr>
              <a:t> </a:t>
            </a:r>
            <a:r>
              <a:rPr lang="sk-SK" dirty="0" err="1">
                <a:solidFill>
                  <a:srgbClr val="262626"/>
                </a:solidFill>
              </a:rPr>
              <a:t>within</a:t>
            </a:r>
            <a:r>
              <a:rPr lang="sk-SK" dirty="0">
                <a:solidFill>
                  <a:srgbClr val="262626"/>
                </a:solidFill>
              </a:rPr>
              <a:t> </a:t>
            </a:r>
            <a:r>
              <a:rPr lang="sk-SK" dirty="0" err="1">
                <a:solidFill>
                  <a:srgbClr val="262626"/>
                </a:solidFill>
              </a:rPr>
              <a:t>the</a:t>
            </a:r>
            <a:r>
              <a:rPr lang="sk-SK" dirty="0">
                <a:solidFill>
                  <a:srgbClr val="262626"/>
                </a:solidFill>
              </a:rPr>
              <a:t> </a:t>
            </a:r>
            <a:r>
              <a:rPr lang="sk-SK" dirty="0" err="1">
                <a:solidFill>
                  <a:srgbClr val="262626"/>
                </a:solidFill>
              </a:rPr>
              <a:t>field</a:t>
            </a:r>
            <a:r>
              <a:rPr lang="sk-SK" dirty="0">
                <a:solidFill>
                  <a:srgbClr val="262626"/>
                </a:solidFill>
              </a:rPr>
              <a:t> of study.</a:t>
            </a:r>
            <a:endParaRPr dirty="0"/>
          </a:p>
          <a:p>
            <a:pPr marL="0" lvl="0" indent="0" algn="l" rtl="0">
              <a:lnSpc>
                <a:spcPct val="90000"/>
              </a:lnSpc>
              <a:spcBef>
                <a:spcPts val="360"/>
              </a:spcBef>
              <a:spcAft>
                <a:spcPts val="0"/>
              </a:spcAft>
              <a:buClr>
                <a:srgbClr val="3F3F3F"/>
              </a:buClr>
              <a:buSzPts val="1530"/>
              <a:buNone/>
            </a:pPr>
            <a:endParaRPr sz="1800" dirty="0">
              <a:solidFill>
                <a:srgbClr val="262626"/>
              </a:solidFill>
            </a:endParaRPr>
          </a:p>
          <a:p>
            <a:pPr marL="182880" lvl="0" indent="-182880" algn="l" rtl="0">
              <a:lnSpc>
                <a:spcPct val="90000"/>
              </a:lnSpc>
              <a:spcBef>
                <a:spcPts val="360"/>
              </a:spcBef>
              <a:spcAft>
                <a:spcPts val="0"/>
              </a:spcAft>
              <a:buClr>
                <a:srgbClr val="262626"/>
              </a:buClr>
              <a:buSzPts val="1530"/>
              <a:buChar char="•"/>
            </a:pPr>
            <a:r>
              <a:rPr lang="sk-SK" sz="2000" dirty="0">
                <a:solidFill>
                  <a:srgbClr val="262626"/>
                </a:solidFill>
              </a:rPr>
              <a:t>Role of curriculum </a:t>
            </a:r>
            <a:r>
              <a:rPr lang="sk-SK" sz="2000" dirty="0" err="1">
                <a:solidFill>
                  <a:srgbClr val="262626"/>
                </a:solidFill>
              </a:rPr>
              <a:t>committee</a:t>
            </a:r>
            <a:r>
              <a:rPr lang="sk-SK" sz="2000" dirty="0">
                <a:solidFill>
                  <a:srgbClr val="262626"/>
                </a:solidFill>
              </a:rPr>
              <a:t> in </a:t>
            </a:r>
            <a:r>
              <a:rPr lang="sk-SK" sz="2000" dirty="0" err="1">
                <a:solidFill>
                  <a:srgbClr val="262626"/>
                </a:solidFill>
              </a:rPr>
              <a:t>degree</a:t>
            </a:r>
            <a:r>
              <a:rPr lang="sk-SK" sz="2000" dirty="0">
                <a:solidFill>
                  <a:srgbClr val="262626"/>
                </a:solidFill>
              </a:rPr>
              <a:t> </a:t>
            </a:r>
            <a:r>
              <a:rPr lang="sk-SK" sz="2000" dirty="0" err="1">
                <a:solidFill>
                  <a:srgbClr val="262626"/>
                </a:solidFill>
              </a:rPr>
              <a:t>standards</a:t>
            </a:r>
            <a:endParaRPr sz="2000" dirty="0">
              <a:solidFill>
                <a:srgbClr val="262626"/>
              </a:solidFill>
            </a:endParaRPr>
          </a:p>
          <a:p>
            <a:pPr marL="0" lvl="0" indent="0" algn="l" rtl="0">
              <a:lnSpc>
                <a:spcPct val="90000"/>
              </a:lnSpc>
              <a:spcBef>
                <a:spcPts val="360"/>
              </a:spcBef>
              <a:spcAft>
                <a:spcPts val="0"/>
              </a:spcAft>
              <a:buClr>
                <a:srgbClr val="3F3F3F"/>
              </a:buClr>
              <a:buSzPts val="1530"/>
              <a:buNone/>
            </a:pPr>
            <a:endParaRPr sz="1800" dirty="0"/>
          </a:p>
        </p:txBody>
      </p:sp>
      <p:sp>
        <p:nvSpPr>
          <p:cNvPr id="195" name="Google Shape;195;p26"/>
          <p:cNvSpPr txBox="1">
            <a:spLocks noGrp="1"/>
          </p:cNvSpPr>
          <p:nvPr>
            <p:ph type="sldNum" idx="4294967295"/>
          </p:nvPr>
        </p:nvSpPr>
        <p:spPr>
          <a:xfrm>
            <a:off x="10769600" y="19050"/>
            <a:ext cx="1422400" cy="3286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32E11"/>
              </a:buClr>
              <a:buSzPts val="1000"/>
              <a:buFont typeface="Arial"/>
              <a:buNone/>
            </a:pPr>
            <a:fld id="{00000000-1234-1234-1234-123412341234}" type="slidenum">
              <a:rPr lang="sk-SK"/>
              <a:t>18</a:t>
            </a:fld>
            <a:endParaRPr/>
          </a:p>
        </p:txBody>
      </p:sp>
      <p:pic>
        <p:nvPicPr>
          <p:cNvPr id="193" name="Google Shape;193;p26"/>
          <p:cNvPicPr preferRelativeResize="0"/>
          <p:nvPr/>
        </p:nvPicPr>
        <p:blipFill rotWithShape="1">
          <a:blip r:embed="rId3">
            <a:alphaModFix/>
          </a:blip>
          <a:srcRect/>
          <a:stretch/>
        </p:blipFill>
        <p:spPr>
          <a:xfrm>
            <a:off x="7641425" y="3779264"/>
            <a:ext cx="2857500" cy="2162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1" name="Google Shape;201;p27"/>
          <p:cNvPicPr preferRelativeResize="0"/>
          <p:nvPr/>
        </p:nvPicPr>
        <p:blipFill rotWithShape="1">
          <a:blip r:embed="rId3">
            <a:alphaModFix/>
          </a:blip>
          <a:srcRect/>
          <a:stretch/>
        </p:blipFill>
        <p:spPr>
          <a:xfrm>
            <a:off x="9639550" y="4579190"/>
            <a:ext cx="2260100" cy="1986850"/>
          </a:xfrm>
          <a:prstGeom prst="rect">
            <a:avLst/>
          </a:prstGeom>
          <a:noFill/>
          <a:ln>
            <a:noFill/>
          </a:ln>
        </p:spPr>
      </p:pic>
      <p:sp>
        <p:nvSpPr>
          <p:cNvPr id="202" name="Google Shape;202;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Font typeface="Palatino"/>
              <a:buNone/>
            </a:pPr>
            <a:r>
              <a:rPr lang="sk-SK"/>
              <a:t>Accreditation Standards on Curriculum</a:t>
            </a:r>
            <a:endParaRPr/>
          </a:p>
        </p:txBody>
      </p:sp>
      <p:sp>
        <p:nvSpPr>
          <p:cNvPr id="200" name="Google Shape;200;p2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1530"/>
              <a:buNone/>
            </a:pPr>
            <a:r>
              <a:rPr lang="sk-SK" dirty="0">
                <a:solidFill>
                  <a:srgbClr val="262626"/>
                </a:solidFill>
              </a:rPr>
              <a:t>II.A.16.  </a:t>
            </a:r>
            <a:r>
              <a:rPr lang="sk-SK" dirty="0" err="1">
                <a:solidFill>
                  <a:srgbClr val="262626"/>
                </a:solidFill>
              </a:rPr>
              <a:t>The</a:t>
            </a:r>
            <a:r>
              <a:rPr lang="sk-SK" dirty="0">
                <a:solidFill>
                  <a:srgbClr val="262626"/>
                </a:solidFill>
              </a:rPr>
              <a:t> </a:t>
            </a:r>
            <a:r>
              <a:rPr lang="sk-SK" dirty="0" err="1">
                <a:solidFill>
                  <a:srgbClr val="262626"/>
                </a:solidFill>
              </a:rPr>
              <a:t>institution</a:t>
            </a:r>
            <a:r>
              <a:rPr lang="sk-SK" dirty="0">
                <a:solidFill>
                  <a:srgbClr val="262626"/>
                </a:solidFill>
              </a:rPr>
              <a:t> </a:t>
            </a:r>
            <a:r>
              <a:rPr lang="sk-SK" dirty="0" err="1">
                <a:solidFill>
                  <a:srgbClr val="262626"/>
                </a:solidFill>
              </a:rPr>
              <a:t>regularly</a:t>
            </a:r>
            <a:r>
              <a:rPr lang="sk-SK" dirty="0">
                <a:solidFill>
                  <a:srgbClr val="262626"/>
                </a:solidFill>
              </a:rPr>
              <a:t> </a:t>
            </a:r>
            <a:r>
              <a:rPr lang="sk-SK" dirty="0" err="1">
                <a:solidFill>
                  <a:srgbClr val="262626"/>
                </a:solidFill>
              </a:rPr>
              <a:t>evaluates</a:t>
            </a:r>
            <a:r>
              <a:rPr lang="sk-SK" dirty="0">
                <a:solidFill>
                  <a:srgbClr val="262626"/>
                </a:solidFill>
              </a:rPr>
              <a:t> and </a:t>
            </a:r>
            <a:r>
              <a:rPr lang="sk-SK" dirty="0" err="1">
                <a:solidFill>
                  <a:srgbClr val="262626"/>
                </a:solidFill>
              </a:rPr>
              <a:t>improves</a:t>
            </a:r>
            <a:r>
              <a:rPr lang="sk-SK" dirty="0">
                <a:solidFill>
                  <a:srgbClr val="262626"/>
                </a:solidFill>
              </a:rPr>
              <a:t> </a:t>
            </a:r>
            <a:r>
              <a:rPr lang="sk-SK" dirty="0" err="1">
                <a:solidFill>
                  <a:srgbClr val="262626"/>
                </a:solidFill>
              </a:rPr>
              <a:t>the</a:t>
            </a:r>
            <a:r>
              <a:rPr lang="sk-SK" dirty="0">
                <a:solidFill>
                  <a:srgbClr val="262626"/>
                </a:solidFill>
              </a:rPr>
              <a:t> </a:t>
            </a:r>
            <a:r>
              <a:rPr lang="sk-SK" dirty="0" err="1">
                <a:solidFill>
                  <a:srgbClr val="262626"/>
                </a:solidFill>
              </a:rPr>
              <a:t>quality</a:t>
            </a:r>
            <a:r>
              <a:rPr lang="sk-SK" dirty="0">
                <a:solidFill>
                  <a:srgbClr val="262626"/>
                </a:solidFill>
              </a:rPr>
              <a:t> and </a:t>
            </a:r>
            <a:r>
              <a:rPr lang="sk-SK" dirty="0" err="1">
                <a:solidFill>
                  <a:srgbClr val="262626"/>
                </a:solidFill>
              </a:rPr>
              <a:t>currency</a:t>
            </a:r>
            <a:r>
              <a:rPr lang="sk-SK" dirty="0">
                <a:solidFill>
                  <a:srgbClr val="262626"/>
                </a:solidFill>
              </a:rPr>
              <a:t> of </a:t>
            </a:r>
            <a:r>
              <a:rPr lang="sk-SK" dirty="0" err="1">
                <a:solidFill>
                  <a:srgbClr val="262626"/>
                </a:solidFill>
              </a:rPr>
              <a:t>all</a:t>
            </a:r>
            <a:r>
              <a:rPr lang="sk-SK" dirty="0">
                <a:solidFill>
                  <a:srgbClr val="262626"/>
                </a:solidFill>
              </a:rPr>
              <a:t> </a:t>
            </a:r>
            <a:r>
              <a:rPr lang="sk-SK" dirty="0" err="1">
                <a:solidFill>
                  <a:srgbClr val="262626"/>
                </a:solidFill>
              </a:rPr>
              <a:t>instructional</a:t>
            </a:r>
            <a:r>
              <a:rPr lang="sk-SK" dirty="0">
                <a:solidFill>
                  <a:srgbClr val="262626"/>
                </a:solidFill>
              </a:rPr>
              <a:t> </a:t>
            </a:r>
            <a:r>
              <a:rPr lang="sk-SK" dirty="0" err="1">
                <a:solidFill>
                  <a:srgbClr val="262626"/>
                </a:solidFill>
              </a:rPr>
              <a:t>programs</a:t>
            </a:r>
            <a:r>
              <a:rPr lang="sk-SK" dirty="0">
                <a:solidFill>
                  <a:srgbClr val="262626"/>
                </a:solidFill>
              </a:rPr>
              <a:t> </a:t>
            </a:r>
            <a:r>
              <a:rPr lang="sk-SK" dirty="0" err="1">
                <a:solidFill>
                  <a:srgbClr val="262626"/>
                </a:solidFill>
              </a:rPr>
              <a:t>offered</a:t>
            </a:r>
            <a:r>
              <a:rPr lang="sk-SK" dirty="0">
                <a:solidFill>
                  <a:srgbClr val="262626"/>
                </a:solidFill>
              </a:rPr>
              <a:t> in </a:t>
            </a:r>
            <a:r>
              <a:rPr lang="sk-SK" dirty="0" err="1">
                <a:solidFill>
                  <a:srgbClr val="262626"/>
                </a:solidFill>
              </a:rPr>
              <a:t>the</a:t>
            </a:r>
            <a:r>
              <a:rPr lang="sk-SK" dirty="0">
                <a:solidFill>
                  <a:srgbClr val="262626"/>
                </a:solidFill>
              </a:rPr>
              <a:t> </a:t>
            </a:r>
            <a:r>
              <a:rPr lang="sk-SK" dirty="0" err="1">
                <a:solidFill>
                  <a:srgbClr val="262626"/>
                </a:solidFill>
              </a:rPr>
              <a:t>name</a:t>
            </a:r>
            <a:r>
              <a:rPr lang="sk-SK" dirty="0">
                <a:solidFill>
                  <a:srgbClr val="262626"/>
                </a:solidFill>
              </a:rPr>
              <a:t> of </a:t>
            </a:r>
            <a:r>
              <a:rPr lang="sk-SK" dirty="0" err="1">
                <a:solidFill>
                  <a:srgbClr val="262626"/>
                </a:solidFill>
              </a:rPr>
              <a:t>the</a:t>
            </a:r>
            <a:r>
              <a:rPr lang="sk-SK" dirty="0">
                <a:solidFill>
                  <a:srgbClr val="262626"/>
                </a:solidFill>
              </a:rPr>
              <a:t> </a:t>
            </a:r>
            <a:r>
              <a:rPr lang="sk-SK" dirty="0" err="1">
                <a:solidFill>
                  <a:srgbClr val="262626"/>
                </a:solidFill>
              </a:rPr>
              <a:t>institution</a:t>
            </a:r>
            <a:r>
              <a:rPr lang="sk-SK" dirty="0">
                <a:solidFill>
                  <a:srgbClr val="262626"/>
                </a:solidFill>
              </a:rPr>
              <a:t>, </a:t>
            </a:r>
            <a:r>
              <a:rPr lang="sk-SK" dirty="0" err="1">
                <a:solidFill>
                  <a:srgbClr val="262626"/>
                </a:solidFill>
              </a:rPr>
              <a:t>including</a:t>
            </a:r>
            <a:r>
              <a:rPr lang="sk-SK" dirty="0">
                <a:solidFill>
                  <a:srgbClr val="262626"/>
                </a:solidFill>
              </a:rPr>
              <a:t> </a:t>
            </a:r>
            <a:r>
              <a:rPr lang="sk-SK" dirty="0" err="1">
                <a:solidFill>
                  <a:srgbClr val="262626"/>
                </a:solidFill>
              </a:rPr>
              <a:t>collegiate</a:t>
            </a:r>
            <a:r>
              <a:rPr lang="sk-SK" dirty="0">
                <a:solidFill>
                  <a:srgbClr val="262626"/>
                </a:solidFill>
              </a:rPr>
              <a:t>, pre-</a:t>
            </a:r>
            <a:r>
              <a:rPr lang="sk-SK" dirty="0" err="1">
                <a:solidFill>
                  <a:srgbClr val="262626"/>
                </a:solidFill>
              </a:rPr>
              <a:t>collegiate</a:t>
            </a:r>
            <a:r>
              <a:rPr lang="sk-SK" dirty="0">
                <a:solidFill>
                  <a:srgbClr val="262626"/>
                </a:solidFill>
              </a:rPr>
              <a:t>, </a:t>
            </a:r>
            <a:r>
              <a:rPr lang="sk-SK" dirty="0" err="1">
                <a:solidFill>
                  <a:srgbClr val="262626"/>
                </a:solidFill>
              </a:rPr>
              <a:t>career-technical</a:t>
            </a:r>
            <a:r>
              <a:rPr lang="sk-SK" dirty="0">
                <a:solidFill>
                  <a:srgbClr val="262626"/>
                </a:solidFill>
              </a:rPr>
              <a:t>, and </a:t>
            </a:r>
            <a:r>
              <a:rPr lang="sk-SK" dirty="0" err="1">
                <a:solidFill>
                  <a:srgbClr val="262626"/>
                </a:solidFill>
              </a:rPr>
              <a:t>continuing</a:t>
            </a:r>
            <a:r>
              <a:rPr lang="sk-SK" dirty="0">
                <a:solidFill>
                  <a:srgbClr val="262626"/>
                </a:solidFill>
              </a:rPr>
              <a:t> and </a:t>
            </a:r>
            <a:r>
              <a:rPr lang="sk-SK" dirty="0" err="1">
                <a:solidFill>
                  <a:srgbClr val="262626"/>
                </a:solidFill>
              </a:rPr>
              <a:t>community</a:t>
            </a:r>
            <a:r>
              <a:rPr lang="sk-SK" dirty="0">
                <a:solidFill>
                  <a:srgbClr val="262626"/>
                </a:solidFill>
              </a:rPr>
              <a:t> </a:t>
            </a:r>
            <a:r>
              <a:rPr lang="sk-SK" dirty="0" err="1">
                <a:solidFill>
                  <a:srgbClr val="262626"/>
                </a:solidFill>
              </a:rPr>
              <a:t>education</a:t>
            </a:r>
            <a:r>
              <a:rPr lang="sk-SK" dirty="0">
                <a:solidFill>
                  <a:srgbClr val="262626"/>
                </a:solidFill>
              </a:rPr>
              <a:t> </a:t>
            </a:r>
            <a:r>
              <a:rPr lang="sk-SK" dirty="0" err="1">
                <a:solidFill>
                  <a:srgbClr val="262626"/>
                </a:solidFill>
              </a:rPr>
              <a:t>courses</a:t>
            </a:r>
            <a:r>
              <a:rPr lang="sk-SK" dirty="0">
                <a:solidFill>
                  <a:srgbClr val="262626"/>
                </a:solidFill>
              </a:rPr>
              <a:t> and </a:t>
            </a:r>
            <a:r>
              <a:rPr lang="sk-SK" dirty="0" err="1">
                <a:solidFill>
                  <a:srgbClr val="262626"/>
                </a:solidFill>
              </a:rPr>
              <a:t>programs</a:t>
            </a:r>
            <a:r>
              <a:rPr lang="sk-SK" dirty="0">
                <a:solidFill>
                  <a:srgbClr val="262626"/>
                </a:solidFill>
              </a:rPr>
              <a:t>, </a:t>
            </a:r>
            <a:r>
              <a:rPr lang="sk-SK" dirty="0" err="1">
                <a:solidFill>
                  <a:srgbClr val="262626"/>
                </a:solidFill>
              </a:rPr>
              <a:t>regardless</a:t>
            </a:r>
            <a:r>
              <a:rPr lang="sk-SK" dirty="0">
                <a:solidFill>
                  <a:srgbClr val="262626"/>
                </a:solidFill>
              </a:rPr>
              <a:t> of </a:t>
            </a:r>
            <a:r>
              <a:rPr lang="sk-SK" dirty="0" err="1">
                <a:solidFill>
                  <a:srgbClr val="262626"/>
                </a:solidFill>
              </a:rPr>
              <a:t>delivery</a:t>
            </a:r>
            <a:r>
              <a:rPr lang="sk-SK" dirty="0">
                <a:solidFill>
                  <a:srgbClr val="262626"/>
                </a:solidFill>
              </a:rPr>
              <a:t> </a:t>
            </a:r>
            <a:r>
              <a:rPr lang="sk-SK" dirty="0" err="1">
                <a:solidFill>
                  <a:srgbClr val="262626"/>
                </a:solidFill>
              </a:rPr>
              <a:t>mode</a:t>
            </a:r>
            <a:r>
              <a:rPr lang="sk-SK" dirty="0">
                <a:solidFill>
                  <a:srgbClr val="262626"/>
                </a:solidFill>
              </a:rPr>
              <a:t> or </a:t>
            </a:r>
            <a:r>
              <a:rPr lang="sk-SK" dirty="0" err="1">
                <a:solidFill>
                  <a:srgbClr val="262626"/>
                </a:solidFill>
              </a:rPr>
              <a:t>location</a:t>
            </a:r>
            <a:r>
              <a:rPr lang="sk-SK" dirty="0">
                <a:solidFill>
                  <a:srgbClr val="262626"/>
                </a:solidFill>
              </a:rPr>
              <a:t>. </a:t>
            </a:r>
            <a:r>
              <a:rPr lang="sk-SK" dirty="0" err="1">
                <a:solidFill>
                  <a:srgbClr val="262626"/>
                </a:solidFill>
              </a:rPr>
              <a:t>The</a:t>
            </a:r>
            <a:r>
              <a:rPr lang="sk-SK" dirty="0">
                <a:solidFill>
                  <a:srgbClr val="262626"/>
                </a:solidFill>
              </a:rPr>
              <a:t> </a:t>
            </a:r>
            <a:r>
              <a:rPr lang="sk-SK" dirty="0" err="1">
                <a:solidFill>
                  <a:srgbClr val="262626"/>
                </a:solidFill>
              </a:rPr>
              <a:t>institution</a:t>
            </a:r>
            <a:r>
              <a:rPr lang="sk-SK" dirty="0">
                <a:solidFill>
                  <a:srgbClr val="262626"/>
                </a:solidFill>
              </a:rPr>
              <a:t> </a:t>
            </a:r>
            <a:r>
              <a:rPr lang="sk-SK" dirty="0" err="1">
                <a:solidFill>
                  <a:srgbClr val="262626"/>
                </a:solidFill>
              </a:rPr>
              <a:t>systematically</a:t>
            </a:r>
            <a:r>
              <a:rPr lang="sk-SK" dirty="0">
                <a:solidFill>
                  <a:srgbClr val="262626"/>
                </a:solidFill>
              </a:rPr>
              <a:t> </a:t>
            </a:r>
            <a:r>
              <a:rPr lang="sk-SK" dirty="0" err="1">
                <a:solidFill>
                  <a:srgbClr val="262626"/>
                </a:solidFill>
              </a:rPr>
              <a:t>strives</a:t>
            </a:r>
            <a:r>
              <a:rPr lang="sk-SK" dirty="0">
                <a:solidFill>
                  <a:srgbClr val="262626"/>
                </a:solidFill>
              </a:rPr>
              <a:t> to </a:t>
            </a:r>
            <a:r>
              <a:rPr lang="sk-SK" dirty="0" err="1">
                <a:solidFill>
                  <a:srgbClr val="262626"/>
                </a:solidFill>
              </a:rPr>
              <a:t>improve</a:t>
            </a:r>
            <a:r>
              <a:rPr lang="sk-SK" dirty="0">
                <a:solidFill>
                  <a:srgbClr val="262626"/>
                </a:solidFill>
              </a:rPr>
              <a:t> </a:t>
            </a:r>
            <a:r>
              <a:rPr lang="sk-SK" dirty="0" err="1">
                <a:solidFill>
                  <a:srgbClr val="262626"/>
                </a:solidFill>
              </a:rPr>
              <a:t>programs</a:t>
            </a:r>
            <a:r>
              <a:rPr lang="sk-SK" dirty="0">
                <a:solidFill>
                  <a:srgbClr val="262626"/>
                </a:solidFill>
              </a:rPr>
              <a:t> and </a:t>
            </a:r>
            <a:r>
              <a:rPr lang="sk-SK" dirty="0" err="1">
                <a:solidFill>
                  <a:srgbClr val="262626"/>
                </a:solidFill>
              </a:rPr>
              <a:t>courses</a:t>
            </a:r>
            <a:r>
              <a:rPr lang="sk-SK" dirty="0">
                <a:solidFill>
                  <a:srgbClr val="262626"/>
                </a:solidFill>
              </a:rPr>
              <a:t> to </a:t>
            </a:r>
            <a:r>
              <a:rPr lang="sk-SK" dirty="0" err="1">
                <a:solidFill>
                  <a:srgbClr val="262626"/>
                </a:solidFill>
              </a:rPr>
              <a:t>enhance</a:t>
            </a:r>
            <a:r>
              <a:rPr lang="sk-SK" dirty="0">
                <a:solidFill>
                  <a:srgbClr val="262626"/>
                </a:solidFill>
              </a:rPr>
              <a:t> </a:t>
            </a:r>
            <a:r>
              <a:rPr lang="sk-SK" dirty="0" err="1">
                <a:solidFill>
                  <a:srgbClr val="262626"/>
                </a:solidFill>
              </a:rPr>
              <a:t>learning</a:t>
            </a:r>
            <a:r>
              <a:rPr lang="sk-SK" dirty="0">
                <a:solidFill>
                  <a:srgbClr val="262626"/>
                </a:solidFill>
              </a:rPr>
              <a:t> </a:t>
            </a:r>
            <a:r>
              <a:rPr lang="sk-SK" dirty="0" err="1">
                <a:solidFill>
                  <a:srgbClr val="262626"/>
                </a:solidFill>
              </a:rPr>
              <a:t>outcomes</a:t>
            </a:r>
            <a:r>
              <a:rPr lang="sk-SK" dirty="0">
                <a:solidFill>
                  <a:srgbClr val="262626"/>
                </a:solidFill>
              </a:rPr>
              <a:t> and </a:t>
            </a:r>
            <a:r>
              <a:rPr lang="sk-SK" dirty="0" err="1">
                <a:solidFill>
                  <a:srgbClr val="262626"/>
                </a:solidFill>
              </a:rPr>
              <a:t>achievement</a:t>
            </a:r>
            <a:r>
              <a:rPr lang="sk-SK" dirty="0">
                <a:solidFill>
                  <a:srgbClr val="262626"/>
                </a:solidFill>
              </a:rPr>
              <a:t> </a:t>
            </a:r>
            <a:r>
              <a:rPr lang="sk-SK" dirty="0" err="1">
                <a:solidFill>
                  <a:srgbClr val="262626"/>
                </a:solidFill>
              </a:rPr>
              <a:t>for</a:t>
            </a:r>
            <a:r>
              <a:rPr lang="sk-SK" dirty="0">
                <a:solidFill>
                  <a:srgbClr val="262626"/>
                </a:solidFill>
              </a:rPr>
              <a:t> </a:t>
            </a:r>
            <a:r>
              <a:rPr lang="sk-SK" dirty="0" err="1">
                <a:solidFill>
                  <a:srgbClr val="262626"/>
                </a:solidFill>
              </a:rPr>
              <a:t>students</a:t>
            </a:r>
            <a:r>
              <a:rPr lang="sk-SK" dirty="0">
                <a:solidFill>
                  <a:srgbClr val="262626"/>
                </a:solidFill>
              </a:rPr>
              <a:t>.</a:t>
            </a:r>
            <a:endParaRPr dirty="0"/>
          </a:p>
          <a:p>
            <a:pPr marL="0" lvl="0" indent="0" algn="l" rtl="0">
              <a:lnSpc>
                <a:spcPct val="90000"/>
              </a:lnSpc>
              <a:spcBef>
                <a:spcPts val="360"/>
              </a:spcBef>
              <a:spcAft>
                <a:spcPts val="0"/>
              </a:spcAft>
              <a:buClr>
                <a:srgbClr val="3F3F3F"/>
              </a:buClr>
              <a:buSzPts val="1530"/>
              <a:buNone/>
            </a:pPr>
            <a:endParaRPr sz="1800" dirty="0">
              <a:solidFill>
                <a:srgbClr val="262626"/>
              </a:solidFill>
            </a:endParaRPr>
          </a:p>
          <a:p>
            <a:pPr marL="182880" lvl="0" indent="-200025" algn="l" rtl="0">
              <a:lnSpc>
                <a:spcPct val="90000"/>
              </a:lnSpc>
              <a:spcBef>
                <a:spcPts val="360"/>
              </a:spcBef>
              <a:spcAft>
                <a:spcPts val="0"/>
              </a:spcAft>
              <a:buClr>
                <a:srgbClr val="262626"/>
              </a:buClr>
              <a:buSzPts val="1800"/>
              <a:buChar char="•"/>
            </a:pPr>
            <a:r>
              <a:rPr lang="sk-SK" sz="2000" dirty="0">
                <a:solidFill>
                  <a:srgbClr val="262626"/>
                </a:solidFill>
              </a:rPr>
              <a:t>Role of curriculum </a:t>
            </a:r>
            <a:r>
              <a:rPr lang="sk-SK" sz="2000" dirty="0" err="1">
                <a:solidFill>
                  <a:srgbClr val="262626"/>
                </a:solidFill>
              </a:rPr>
              <a:t>committee</a:t>
            </a:r>
            <a:r>
              <a:rPr lang="sk-SK" sz="2000" dirty="0">
                <a:solidFill>
                  <a:srgbClr val="262626"/>
                </a:solidFill>
              </a:rPr>
              <a:t> in </a:t>
            </a:r>
            <a:r>
              <a:rPr lang="sk-SK" sz="2000" dirty="0" err="1">
                <a:solidFill>
                  <a:srgbClr val="262626"/>
                </a:solidFill>
              </a:rPr>
              <a:t>community</a:t>
            </a:r>
            <a:r>
              <a:rPr lang="sk-SK" sz="2000" dirty="0">
                <a:solidFill>
                  <a:srgbClr val="262626"/>
                </a:solidFill>
              </a:rPr>
              <a:t> </a:t>
            </a:r>
            <a:r>
              <a:rPr lang="sk-SK" sz="2000" dirty="0" err="1">
                <a:solidFill>
                  <a:srgbClr val="262626"/>
                </a:solidFill>
              </a:rPr>
              <a:t>education</a:t>
            </a:r>
            <a:r>
              <a:rPr lang="sk-SK" sz="2000" dirty="0">
                <a:solidFill>
                  <a:srgbClr val="262626"/>
                </a:solidFill>
              </a:rPr>
              <a:t> or </a:t>
            </a:r>
            <a:r>
              <a:rPr lang="sk-SK" sz="2000" dirty="0" err="1">
                <a:solidFill>
                  <a:srgbClr val="262626"/>
                </a:solidFill>
              </a:rPr>
              <a:t>community</a:t>
            </a:r>
            <a:r>
              <a:rPr lang="sk-SK" sz="2000" dirty="0">
                <a:solidFill>
                  <a:srgbClr val="262626"/>
                </a:solidFill>
              </a:rPr>
              <a:t> </a:t>
            </a:r>
            <a:r>
              <a:rPr lang="sk-SK" sz="2000" dirty="0" err="1">
                <a:solidFill>
                  <a:srgbClr val="262626"/>
                </a:solidFill>
              </a:rPr>
              <a:t>service</a:t>
            </a:r>
            <a:r>
              <a:rPr lang="sk-SK" sz="2000" dirty="0">
                <a:solidFill>
                  <a:srgbClr val="262626"/>
                </a:solidFill>
              </a:rPr>
              <a:t> </a:t>
            </a:r>
            <a:r>
              <a:rPr lang="sk-SK" sz="2000" dirty="0" err="1">
                <a:solidFill>
                  <a:srgbClr val="262626"/>
                </a:solidFill>
              </a:rPr>
              <a:t>programs</a:t>
            </a:r>
            <a:r>
              <a:rPr lang="sk-SK" sz="2000" dirty="0">
                <a:solidFill>
                  <a:srgbClr val="262626"/>
                </a:solidFill>
              </a:rPr>
              <a:t> (</a:t>
            </a:r>
            <a:r>
              <a:rPr lang="sk-SK" sz="2000" dirty="0" err="1">
                <a:solidFill>
                  <a:srgbClr val="262626"/>
                </a:solidFill>
              </a:rPr>
              <a:t>typically</a:t>
            </a:r>
            <a:r>
              <a:rPr lang="sk-SK" sz="2000" dirty="0">
                <a:solidFill>
                  <a:srgbClr val="262626"/>
                </a:solidFill>
              </a:rPr>
              <a:t> </a:t>
            </a:r>
            <a:r>
              <a:rPr lang="sk-SK" sz="2000" dirty="0" err="1">
                <a:solidFill>
                  <a:srgbClr val="262626"/>
                </a:solidFill>
              </a:rPr>
              <a:t>not</a:t>
            </a:r>
            <a:r>
              <a:rPr lang="sk-SK" sz="2000" dirty="0">
                <a:solidFill>
                  <a:srgbClr val="262626"/>
                </a:solidFill>
              </a:rPr>
              <a:t> a </a:t>
            </a:r>
            <a:r>
              <a:rPr lang="sk-SK" sz="2000" dirty="0" smtClean="0">
                <a:solidFill>
                  <a:srgbClr val="262626"/>
                </a:solidFill>
              </a:rPr>
              <a:t>curriculum </a:t>
            </a:r>
            <a:r>
              <a:rPr lang="sk-SK" sz="2000" dirty="0" err="1" smtClean="0">
                <a:solidFill>
                  <a:srgbClr val="262626"/>
                </a:solidFill>
              </a:rPr>
              <a:t>committee</a:t>
            </a:r>
            <a:r>
              <a:rPr lang="sk-SK" sz="2000" dirty="0" smtClean="0">
                <a:solidFill>
                  <a:srgbClr val="262626"/>
                </a:solidFill>
              </a:rPr>
              <a:t> </a:t>
            </a:r>
            <a:r>
              <a:rPr lang="sk-SK" sz="2000" dirty="0" err="1">
                <a:solidFill>
                  <a:srgbClr val="262626"/>
                </a:solidFill>
              </a:rPr>
              <a:t>area</a:t>
            </a:r>
            <a:r>
              <a:rPr lang="sk-SK" sz="2000" dirty="0">
                <a:solidFill>
                  <a:srgbClr val="262626"/>
                </a:solidFill>
              </a:rPr>
              <a:t> of </a:t>
            </a:r>
            <a:r>
              <a:rPr lang="sk-SK" sz="2000" dirty="0" err="1">
                <a:solidFill>
                  <a:srgbClr val="262626"/>
                </a:solidFill>
              </a:rPr>
              <a:t>purview</a:t>
            </a:r>
            <a:r>
              <a:rPr lang="sk-SK" sz="2000" dirty="0">
                <a:solidFill>
                  <a:srgbClr val="262626"/>
                </a:solidFill>
              </a:rPr>
              <a:t>)</a:t>
            </a:r>
            <a:endParaRPr sz="2000" dirty="0"/>
          </a:p>
          <a:p>
            <a:pPr marL="182880" lvl="0" indent="-200025" algn="l" rtl="0">
              <a:lnSpc>
                <a:spcPct val="90000"/>
              </a:lnSpc>
              <a:spcBef>
                <a:spcPts val="360"/>
              </a:spcBef>
              <a:spcAft>
                <a:spcPts val="0"/>
              </a:spcAft>
              <a:buClr>
                <a:srgbClr val="262626"/>
              </a:buClr>
              <a:buSzPts val="1800"/>
              <a:buChar char="•"/>
            </a:pPr>
            <a:r>
              <a:rPr lang="sk-SK" sz="2000" dirty="0" err="1"/>
              <a:t>The</a:t>
            </a:r>
            <a:r>
              <a:rPr lang="sk-SK" sz="2000" dirty="0"/>
              <a:t> program </a:t>
            </a:r>
            <a:r>
              <a:rPr lang="sk-SK" sz="2000" dirty="0" err="1"/>
              <a:t>review</a:t>
            </a:r>
            <a:r>
              <a:rPr lang="sk-SK" sz="2000" dirty="0"/>
              <a:t> </a:t>
            </a:r>
            <a:r>
              <a:rPr lang="sk-SK" sz="2000" dirty="0" err="1"/>
              <a:t>process</a:t>
            </a:r>
            <a:r>
              <a:rPr lang="sk-SK" sz="2000" dirty="0"/>
              <a:t> </a:t>
            </a:r>
            <a:r>
              <a:rPr lang="sk-SK" sz="2000" dirty="0" err="1"/>
              <a:t>is</a:t>
            </a:r>
            <a:r>
              <a:rPr lang="sk-SK" sz="2000" dirty="0"/>
              <a:t> </a:t>
            </a:r>
            <a:r>
              <a:rPr lang="sk-SK" sz="2000" dirty="0" err="1"/>
              <a:t>consistently</a:t>
            </a:r>
            <a:r>
              <a:rPr lang="sk-SK" sz="2000" dirty="0"/>
              <a:t> </a:t>
            </a:r>
            <a:r>
              <a:rPr lang="sk-SK" sz="2000" dirty="0" err="1"/>
              <a:t>followed</a:t>
            </a:r>
            <a:r>
              <a:rPr lang="sk-SK" sz="2000" dirty="0"/>
              <a:t> </a:t>
            </a:r>
            <a:r>
              <a:rPr lang="sk-SK" sz="2000" dirty="0" err="1"/>
              <a:t>for</a:t>
            </a:r>
            <a:r>
              <a:rPr lang="sk-SK" sz="2000" dirty="0"/>
              <a:t> </a:t>
            </a:r>
            <a:r>
              <a:rPr lang="sk-SK" sz="2000" dirty="0" err="1"/>
              <a:t>all</a:t>
            </a:r>
            <a:r>
              <a:rPr lang="sk-SK" sz="2000" dirty="0"/>
              <a:t> </a:t>
            </a:r>
            <a:r>
              <a:rPr lang="sk-SK" sz="2000" dirty="0" err="1"/>
              <a:t>college</a:t>
            </a:r>
            <a:r>
              <a:rPr lang="sk-SK" sz="2000" dirty="0"/>
              <a:t> </a:t>
            </a:r>
            <a:r>
              <a:rPr lang="sk-SK" sz="2000" dirty="0" err="1"/>
              <a:t>programs</a:t>
            </a:r>
            <a:r>
              <a:rPr lang="sk-SK" sz="2000" dirty="0"/>
              <a:t>, </a:t>
            </a:r>
            <a:r>
              <a:rPr lang="sk-SK" sz="2000" dirty="0" err="1"/>
              <a:t>regardless</a:t>
            </a:r>
            <a:r>
              <a:rPr lang="sk-SK" sz="2000" dirty="0"/>
              <a:t> of </a:t>
            </a:r>
            <a:r>
              <a:rPr lang="sk-SK" sz="2000" dirty="0" err="1"/>
              <a:t>the</a:t>
            </a:r>
            <a:r>
              <a:rPr lang="sk-SK" sz="2000" dirty="0"/>
              <a:t> type of program (</a:t>
            </a:r>
            <a:r>
              <a:rPr lang="sk-SK" sz="2000" dirty="0" err="1"/>
              <a:t>collegiate</a:t>
            </a:r>
            <a:r>
              <a:rPr lang="sk-SK" sz="2000" dirty="0"/>
              <a:t>, </a:t>
            </a:r>
            <a:r>
              <a:rPr lang="sk-SK" sz="2000" dirty="0" err="1"/>
              <a:t>developmental</a:t>
            </a:r>
            <a:r>
              <a:rPr lang="sk-SK" sz="2000" dirty="0"/>
              <a:t>, </a:t>
            </a:r>
            <a:r>
              <a:rPr lang="sk-SK" sz="2000" dirty="0" err="1"/>
              <a:t>etc</a:t>
            </a:r>
            <a:r>
              <a:rPr lang="sk-SK" sz="2000" dirty="0"/>
              <a:t>.).</a:t>
            </a:r>
            <a:endParaRPr sz="2000" dirty="0"/>
          </a:p>
          <a:p>
            <a:pPr marL="0" lvl="0" indent="0" algn="l" rtl="0">
              <a:lnSpc>
                <a:spcPct val="90000"/>
              </a:lnSpc>
              <a:spcBef>
                <a:spcPts val="360"/>
              </a:spcBef>
              <a:spcAft>
                <a:spcPts val="0"/>
              </a:spcAft>
              <a:buClr>
                <a:srgbClr val="3F3F3F"/>
              </a:buClr>
              <a:buSzPts val="1530"/>
              <a:buNone/>
            </a:pPr>
            <a:endParaRPr sz="1800" dirty="0"/>
          </a:p>
        </p:txBody>
      </p:sp>
      <p:sp>
        <p:nvSpPr>
          <p:cNvPr id="203" name="Google Shape;203;p27"/>
          <p:cNvSpPr txBox="1">
            <a:spLocks noGrp="1"/>
          </p:cNvSpPr>
          <p:nvPr>
            <p:ph type="sldNum" idx="4294967295"/>
          </p:nvPr>
        </p:nvSpPr>
        <p:spPr>
          <a:xfrm>
            <a:off x="10769600" y="19050"/>
            <a:ext cx="1422400" cy="3286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32E11"/>
              </a:buClr>
              <a:buSzPts val="1000"/>
              <a:buFont typeface="Arial"/>
              <a:buNone/>
            </a:pPr>
            <a:fld id="{00000000-1234-1234-1234-123412341234}" type="slidenum">
              <a:rPr lang="sk-SK"/>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600"/>
              <a:buFont typeface="Palatino"/>
              <a:buNone/>
            </a:pPr>
            <a:r>
              <a:rPr lang="sk-SK"/>
              <a:t>Curriculum and Accreditation</a:t>
            </a:r>
            <a:endParaRPr/>
          </a:p>
        </p:txBody>
      </p:sp>
      <p:sp>
        <p:nvSpPr>
          <p:cNvPr id="63" name="Google Shape;63;p10"/>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1000"/>
              </a:spcBef>
              <a:spcAft>
                <a:spcPts val="0"/>
              </a:spcAft>
              <a:buSzPts val="2500"/>
              <a:buChar char="●"/>
            </a:pPr>
            <a:r>
              <a:rPr lang="sk-SK" sz="2500"/>
              <a:t>Cheryl Aschenbach, Secretary, Academic Senate for California Community Colleges</a:t>
            </a:r>
            <a:endParaRPr sz="2500"/>
          </a:p>
          <a:p>
            <a:pPr marL="457200" marR="0" lvl="0" indent="-387350" algn="l" rtl="0">
              <a:lnSpc>
                <a:spcPct val="100000"/>
              </a:lnSpc>
              <a:spcBef>
                <a:spcPts val="0"/>
              </a:spcBef>
              <a:spcAft>
                <a:spcPts val="0"/>
              </a:spcAft>
              <a:buSzPts val="2500"/>
              <a:buChar char="●"/>
            </a:pPr>
            <a:r>
              <a:rPr lang="sk-SK" sz="2500"/>
              <a:t>Randy Beach, Commissioner and Educational Programming Committee Chair, Accrediting Commission for Community and Junior Colleges </a:t>
            </a:r>
            <a:endParaRPr sz="2500"/>
          </a:p>
          <a:p>
            <a:pPr marL="457200" marR="0" lvl="0" indent="-387350" algn="l" rtl="0">
              <a:lnSpc>
                <a:spcPct val="100000"/>
              </a:lnSpc>
              <a:spcBef>
                <a:spcPts val="0"/>
              </a:spcBef>
              <a:spcAft>
                <a:spcPts val="0"/>
              </a:spcAft>
              <a:buSzPts val="2500"/>
              <a:buChar char="●"/>
            </a:pPr>
            <a:r>
              <a:rPr lang="sk-SK" sz="2500"/>
              <a:t>Stephanie Droker, President, Accrediting Commission for Community and Junior Colleges </a:t>
            </a:r>
            <a:endParaRPr sz="2500"/>
          </a:p>
          <a:p>
            <a:pPr marL="0" marR="0" lvl="0" indent="0" algn="l" rtl="0">
              <a:lnSpc>
                <a:spcPct val="90000"/>
              </a:lnSpc>
              <a:spcBef>
                <a:spcPts val="1000"/>
              </a:spcBef>
              <a:spcAft>
                <a:spcPts val="0"/>
              </a:spcAft>
              <a:buClr>
                <a:srgbClr val="3F3F3F"/>
              </a:buClr>
              <a:buSzPts val="2600"/>
              <a:buFont typeface="Arial"/>
              <a:buNone/>
            </a:pPr>
            <a:endParaRPr/>
          </a:p>
        </p:txBody>
      </p:sp>
      <p:sp>
        <p:nvSpPr>
          <p:cNvPr id="64" name="Google Shape;64;p10"/>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sk-SK"/>
              <a:t>2</a:t>
            </a:fld>
            <a:endParaRPr/>
          </a:p>
        </p:txBody>
      </p:sp>
      <p:pic>
        <p:nvPicPr>
          <p:cNvPr id="65" name="Google Shape;65;p10"/>
          <p:cNvPicPr preferRelativeResize="0"/>
          <p:nvPr/>
        </p:nvPicPr>
        <p:blipFill>
          <a:blip r:embed="rId3">
            <a:alphaModFix/>
          </a:blip>
          <a:stretch>
            <a:fillRect/>
          </a:stretch>
        </p:blipFill>
        <p:spPr>
          <a:xfrm>
            <a:off x="1066800" y="5677100"/>
            <a:ext cx="1791014" cy="938525"/>
          </a:xfrm>
          <a:prstGeom prst="rect">
            <a:avLst/>
          </a:prstGeom>
          <a:noFill/>
          <a:ln>
            <a:noFill/>
          </a:ln>
        </p:spPr>
      </p:pic>
      <p:pic>
        <p:nvPicPr>
          <p:cNvPr id="66" name="Google Shape;66;p10"/>
          <p:cNvPicPr preferRelativeResize="0"/>
          <p:nvPr/>
        </p:nvPicPr>
        <p:blipFill rotWithShape="1">
          <a:blip r:embed="rId4">
            <a:alphaModFix/>
          </a:blip>
          <a:srcRect/>
          <a:stretch/>
        </p:blipFill>
        <p:spPr>
          <a:xfrm>
            <a:off x="7016625" y="5831225"/>
            <a:ext cx="4108575" cy="784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title"/>
          </p:nvPr>
        </p:nvSpPr>
        <p:spPr>
          <a:xfrm>
            <a:off x="1981200" y="792080"/>
            <a:ext cx="2139600" cy="1261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Palatino"/>
              <a:buNone/>
            </a:pPr>
            <a:r>
              <a:rPr lang="sk-SK" sz="3000" b="1"/>
              <a:t>Standard IV</a:t>
            </a:r>
            <a:r>
              <a:rPr lang="sk-SK" sz="3000"/>
              <a:t> </a:t>
            </a:r>
            <a:endParaRPr sz="3000"/>
          </a:p>
        </p:txBody>
      </p:sp>
      <p:sp>
        <p:nvSpPr>
          <p:cNvPr id="210" name="Google Shape;210;p28"/>
          <p:cNvSpPr txBox="1">
            <a:spLocks noGrp="1"/>
          </p:cNvSpPr>
          <p:nvPr>
            <p:ph type="body" idx="1"/>
          </p:nvPr>
        </p:nvSpPr>
        <p:spPr>
          <a:xfrm>
            <a:off x="4495800" y="792080"/>
            <a:ext cx="5715000" cy="5577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640"/>
              </a:spcBef>
              <a:spcAft>
                <a:spcPts val="0"/>
              </a:spcAft>
              <a:buClr>
                <a:srgbClr val="3F3F3F"/>
              </a:buClr>
              <a:buSzPts val="4800"/>
              <a:buNone/>
            </a:pPr>
            <a:endParaRPr sz="4800" b="1"/>
          </a:p>
          <a:p>
            <a:pPr marL="0" lvl="0" indent="0" algn="ctr" rtl="0">
              <a:lnSpc>
                <a:spcPct val="90000"/>
              </a:lnSpc>
              <a:spcBef>
                <a:spcPts val="640"/>
              </a:spcBef>
              <a:spcAft>
                <a:spcPts val="0"/>
              </a:spcAft>
              <a:buClr>
                <a:srgbClr val="3F3F3F"/>
              </a:buClr>
              <a:buSzPts val="4800"/>
              <a:buNone/>
            </a:pPr>
            <a:endParaRPr sz="4800" b="1"/>
          </a:p>
          <a:p>
            <a:pPr marL="0" lvl="0" indent="0" algn="ctr" rtl="0">
              <a:lnSpc>
                <a:spcPct val="90000"/>
              </a:lnSpc>
              <a:spcBef>
                <a:spcPts val="640"/>
              </a:spcBef>
              <a:spcAft>
                <a:spcPts val="0"/>
              </a:spcAft>
              <a:buClr>
                <a:srgbClr val="3F3F3F"/>
              </a:buClr>
              <a:buSzPts val="4800"/>
              <a:buNone/>
            </a:pPr>
            <a:r>
              <a:rPr lang="sk-SK" sz="4800" b="1"/>
              <a:t>Leadership and Governance</a:t>
            </a:r>
            <a:endParaRPr b="1"/>
          </a:p>
        </p:txBody>
      </p:sp>
      <p:sp>
        <p:nvSpPr>
          <p:cNvPr id="211" name="Google Shape;211;p28"/>
          <p:cNvSpPr txBox="1">
            <a:spLocks noGrp="1"/>
          </p:cNvSpPr>
          <p:nvPr>
            <p:ph type="body" idx="2"/>
          </p:nvPr>
        </p:nvSpPr>
        <p:spPr>
          <a:xfrm>
            <a:off x="1981201" y="2130552"/>
            <a:ext cx="2139600" cy="4243500"/>
          </a:xfrm>
          <a:prstGeom prst="rect">
            <a:avLst/>
          </a:prstGeom>
          <a:noFill/>
          <a:ln w="9525" cap="flat" cmpd="sng">
            <a:solidFill>
              <a:srgbClr val="F8EEDB"/>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280"/>
              </a:spcBef>
              <a:spcAft>
                <a:spcPts val="0"/>
              </a:spcAft>
              <a:buClr>
                <a:schemeClr val="lt2"/>
              </a:buClr>
              <a:buSzPts val="2600"/>
              <a:buNone/>
            </a:pPr>
            <a:r>
              <a:rPr lang="sk-SK"/>
              <a:t>IV.A.4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 name="Title 1"/>
          <p:cNvSpPr>
            <a:spLocks noGrp="1"/>
          </p:cNvSpPr>
          <p:nvPr>
            <p:ph type="title"/>
          </p:nvPr>
        </p:nvSpPr>
        <p:spPr>
          <a:xfrm>
            <a:off x="1290007" y="0"/>
            <a:ext cx="10046043" cy="1325563"/>
          </a:xfrm>
        </p:spPr>
        <p:txBody>
          <a:bodyPr/>
          <a:lstStyle/>
          <a:p>
            <a:r>
              <a:rPr lang="en-US" dirty="0" smtClean="0"/>
              <a:t>Accreditation Standards on Curriculum</a:t>
            </a:r>
            <a:endParaRPr lang="en-US" dirty="0"/>
          </a:p>
        </p:txBody>
      </p:sp>
      <p:sp>
        <p:nvSpPr>
          <p:cNvPr id="216" name="Google Shape;216;p2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1530"/>
              <a:buNone/>
            </a:pPr>
            <a:r>
              <a:rPr lang="sk-SK" dirty="0">
                <a:solidFill>
                  <a:srgbClr val="262626"/>
                </a:solidFill>
              </a:rPr>
              <a:t>IV.A.4.  </a:t>
            </a:r>
            <a:r>
              <a:rPr lang="sk-SK" dirty="0" err="1">
                <a:solidFill>
                  <a:srgbClr val="262626"/>
                </a:solidFill>
              </a:rPr>
              <a:t>Faculty</a:t>
            </a:r>
            <a:r>
              <a:rPr lang="sk-SK" dirty="0">
                <a:solidFill>
                  <a:srgbClr val="262626"/>
                </a:solidFill>
              </a:rPr>
              <a:t> and </a:t>
            </a:r>
            <a:r>
              <a:rPr lang="sk-SK" dirty="0" err="1">
                <a:solidFill>
                  <a:srgbClr val="262626"/>
                </a:solidFill>
              </a:rPr>
              <a:t>academic</a:t>
            </a:r>
            <a:r>
              <a:rPr lang="sk-SK" dirty="0">
                <a:solidFill>
                  <a:srgbClr val="262626"/>
                </a:solidFill>
              </a:rPr>
              <a:t> </a:t>
            </a:r>
            <a:r>
              <a:rPr lang="sk-SK" dirty="0" err="1">
                <a:solidFill>
                  <a:srgbClr val="262626"/>
                </a:solidFill>
              </a:rPr>
              <a:t>administrators</a:t>
            </a:r>
            <a:r>
              <a:rPr lang="sk-SK" dirty="0">
                <a:solidFill>
                  <a:srgbClr val="262626"/>
                </a:solidFill>
              </a:rPr>
              <a:t>, </a:t>
            </a:r>
            <a:r>
              <a:rPr lang="sk-SK" dirty="0" err="1">
                <a:solidFill>
                  <a:srgbClr val="262626"/>
                </a:solidFill>
              </a:rPr>
              <a:t>through</a:t>
            </a:r>
            <a:r>
              <a:rPr lang="sk-SK" dirty="0">
                <a:solidFill>
                  <a:srgbClr val="262626"/>
                </a:solidFill>
              </a:rPr>
              <a:t> </a:t>
            </a:r>
            <a:r>
              <a:rPr lang="sk-SK" dirty="0" err="1">
                <a:solidFill>
                  <a:srgbClr val="262626"/>
                </a:solidFill>
              </a:rPr>
              <a:t>policy</a:t>
            </a:r>
            <a:r>
              <a:rPr lang="sk-SK" dirty="0">
                <a:solidFill>
                  <a:srgbClr val="262626"/>
                </a:solidFill>
              </a:rPr>
              <a:t> and </a:t>
            </a:r>
            <a:r>
              <a:rPr lang="sk-SK" dirty="0" err="1">
                <a:solidFill>
                  <a:srgbClr val="262626"/>
                </a:solidFill>
              </a:rPr>
              <a:t>procedures</a:t>
            </a:r>
            <a:r>
              <a:rPr lang="sk-SK" dirty="0">
                <a:solidFill>
                  <a:srgbClr val="262626"/>
                </a:solidFill>
              </a:rPr>
              <a:t>, and </a:t>
            </a:r>
            <a:r>
              <a:rPr lang="sk-SK" dirty="0" err="1">
                <a:solidFill>
                  <a:srgbClr val="262626"/>
                </a:solidFill>
              </a:rPr>
              <a:t>through</a:t>
            </a:r>
            <a:r>
              <a:rPr lang="sk-SK" dirty="0">
                <a:solidFill>
                  <a:srgbClr val="262626"/>
                </a:solidFill>
              </a:rPr>
              <a:t> </a:t>
            </a:r>
            <a:r>
              <a:rPr lang="sk-SK" dirty="0" err="1">
                <a:solidFill>
                  <a:srgbClr val="262626"/>
                </a:solidFill>
              </a:rPr>
              <a:t>well-defined</a:t>
            </a:r>
            <a:r>
              <a:rPr lang="sk-SK" dirty="0">
                <a:solidFill>
                  <a:srgbClr val="262626"/>
                </a:solidFill>
              </a:rPr>
              <a:t> </a:t>
            </a:r>
            <a:r>
              <a:rPr lang="sk-SK" dirty="0" err="1">
                <a:solidFill>
                  <a:srgbClr val="262626"/>
                </a:solidFill>
              </a:rPr>
              <a:t>structures</a:t>
            </a:r>
            <a:r>
              <a:rPr lang="sk-SK" dirty="0">
                <a:solidFill>
                  <a:srgbClr val="262626"/>
                </a:solidFill>
              </a:rPr>
              <a:t>, </a:t>
            </a:r>
            <a:r>
              <a:rPr lang="sk-SK" dirty="0" err="1">
                <a:solidFill>
                  <a:srgbClr val="262626"/>
                </a:solidFill>
              </a:rPr>
              <a:t>have</a:t>
            </a:r>
            <a:r>
              <a:rPr lang="sk-SK" dirty="0">
                <a:solidFill>
                  <a:srgbClr val="262626"/>
                </a:solidFill>
              </a:rPr>
              <a:t> </a:t>
            </a:r>
            <a:r>
              <a:rPr lang="sk-SK" dirty="0" err="1">
                <a:solidFill>
                  <a:srgbClr val="262626"/>
                </a:solidFill>
              </a:rPr>
              <a:t>responsibility</a:t>
            </a:r>
            <a:r>
              <a:rPr lang="sk-SK" dirty="0">
                <a:solidFill>
                  <a:srgbClr val="262626"/>
                </a:solidFill>
              </a:rPr>
              <a:t> </a:t>
            </a:r>
            <a:r>
              <a:rPr lang="sk-SK" dirty="0" err="1">
                <a:solidFill>
                  <a:srgbClr val="262626"/>
                </a:solidFill>
              </a:rPr>
              <a:t>for</a:t>
            </a:r>
            <a:r>
              <a:rPr lang="sk-SK" dirty="0">
                <a:solidFill>
                  <a:srgbClr val="262626"/>
                </a:solidFill>
              </a:rPr>
              <a:t> </a:t>
            </a:r>
            <a:r>
              <a:rPr lang="sk-SK" dirty="0" err="1">
                <a:solidFill>
                  <a:srgbClr val="262626"/>
                </a:solidFill>
              </a:rPr>
              <a:t>recommendations</a:t>
            </a:r>
            <a:r>
              <a:rPr lang="sk-SK" dirty="0">
                <a:solidFill>
                  <a:srgbClr val="262626"/>
                </a:solidFill>
              </a:rPr>
              <a:t> </a:t>
            </a:r>
            <a:r>
              <a:rPr lang="sk-SK" dirty="0" err="1">
                <a:solidFill>
                  <a:srgbClr val="262626"/>
                </a:solidFill>
              </a:rPr>
              <a:t>about</a:t>
            </a:r>
            <a:r>
              <a:rPr lang="sk-SK" dirty="0">
                <a:solidFill>
                  <a:srgbClr val="262626"/>
                </a:solidFill>
              </a:rPr>
              <a:t> curriculum and </a:t>
            </a:r>
            <a:r>
              <a:rPr lang="sk-SK" dirty="0" err="1">
                <a:solidFill>
                  <a:srgbClr val="262626"/>
                </a:solidFill>
              </a:rPr>
              <a:t>student</a:t>
            </a:r>
            <a:r>
              <a:rPr lang="sk-SK" dirty="0">
                <a:solidFill>
                  <a:srgbClr val="262626"/>
                </a:solidFill>
              </a:rPr>
              <a:t> </a:t>
            </a:r>
            <a:r>
              <a:rPr lang="sk-SK" dirty="0" err="1">
                <a:solidFill>
                  <a:srgbClr val="262626"/>
                </a:solidFill>
              </a:rPr>
              <a:t>learning</a:t>
            </a:r>
            <a:r>
              <a:rPr lang="sk-SK" dirty="0">
                <a:solidFill>
                  <a:srgbClr val="262626"/>
                </a:solidFill>
              </a:rPr>
              <a:t> </a:t>
            </a:r>
            <a:r>
              <a:rPr lang="sk-SK" dirty="0" err="1">
                <a:solidFill>
                  <a:srgbClr val="262626"/>
                </a:solidFill>
              </a:rPr>
              <a:t>programs</a:t>
            </a:r>
            <a:r>
              <a:rPr lang="sk-SK" dirty="0">
                <a:solidFill>
                  <a:srgbClr val="262626"/>
                </a:solidFill>
              </a:rPr>
              <a:t> and </a:t>
            </a:r>
            <a:r>
              <a:rPr lang="sk-SK" dirty="0" err="1">
                <a:solidFill>
                  <a:srgbClr val="262626"/>
                </a:solidFill>
              </a:rPr>
              <a:t>services</a:t>
            </a:r>
            <a:r>
              <a:rPr lang="sk-SK" dirty="0">
                <a:solidFill>
                  <a:srgbClr val="262626"/>
                </a:solidFill>
              </a:rPr>
              <a:t>.</a:t>
            </a:r>
            <a:endParaRPr dirty="0"/>
          </a:p>
          <a:p>
            <a:pPr marL="0" lvl="0" indent="0" algn="l" rtl="0">
              <a:lnSpc>
                <a:spcPct val="90000"/>
              </a:lnSpc>
              <a:spcBef>
                <a:spcPts val="360"/>
              </a:spcBef>
              <a:spcAft>
                <a:spcPts val="0"/>
              </a:spcAft>
              <a:buClr>
                <a:srgbClr val="3F3F3F"/>
              </a:buClr>
              <a:buSzPts val="1530"/>
              <a:buNone/>
            </a:pPr>
            <a:endParaRPr sz="1800" dirty="0">
              <a:solidFill>
                <a:srgbClr val="262626"/>
              </a:solidFill>
            </a:endParaRPr>
          </a:p>
          <a:p>
            <a:pPr marL="182880" lvl="0" indent="-200025" algn="l" rtl="0">
              <a:lnSpc>
                <a:spcPct val="90000"/>
              </a:lnSpc>
              <a:spcBef>
                <a:spcPts val="360"/>
              </a:spcBef>
              <a:spcAft>
                <a:spcPts val="0"/>
              </a:spcAft>
              <a:buClr>
                <a:srgbClr val="262626"/>
              </a:buClr>
              <a:buSzPts val="1800"/>
              <a:buChar char="•"/>
            </a:pPr>
            <a:r>
              <a:rPr lang="sk-SK" sz="2000" dirty="0">
                <a:solidFill>
                  <a:srgbClr val="262626"/>
                </a:solidFill>
              </a:rPr>
              <a:t>Role of curriculum </a:t>
            </a:r>
            <a:r>
              <a:rPr lang="sk-SK" sz="2000" dirty="0" err="1">
                <a:solidFill>
                  <a:srgbClr val="262626"/>
                </a:solidFill>
              </a:rPr>
              <a:t>committee</a:t>
            </a:r>
            <a:r>
              <a:rPr lang="sk-SK" sz="2000" dirty="0">
                <a:solidFill>
                  <a:srgbClr val="262626"/>
                </a:solidFill>
              </a:rPr>
              <a:t> in </a:t>
            </a:r>
            <a:r>
              <a:rPr lang="sk-SK" sz="2000" dirty="0" err="1">
                <a:solidFill>
                  <a:srgbClr val="262626"/>
                </a:solidFill>
              </a:rPr>
              <a:t>making</a:t>
            </a:r>
            <a:r>
              <a:rPr lang="sk-SK" sz="2000" dirty="0">
                <a:solidFill>
                  <a:srgbClr val="262626"/>
                </a:solidFill>
              </a:rPr>
              <a:t> </a:t>
            </a:r>
            <a:r>
              <a:rPr lang="sk-SK" sz="2000" dirty="0" err="1">
                <a:solidFill>
                  <a:srgbClr val="262626"/>
                </a:solidFill>
              </a:rPr>
              <a:t>recommendations</a:t>
            </a:r>
            <a:r>
              <a:rPr lang="sk-SK" sz="2000" dirty="0">
                <a:solidFill>
                  <a:srgbClr val="262626"/>
                </a:solidFill>
              </a:rPr>
              <a:t> on curriculum</a:t>
            </a:r>
            <a:endParaRPr sz="2000" dirty="0"/>
          </a:p>
          <a:p>
            <a:pPr marL="182880" lvl="0" indent="-200025" algn="l" rtl="0">
              <a:lnSpc>
                <a:spcPct val="90000"/>
              </a:lnSpc>
              <a:spcBef>
                <a:spcPts val="360"/>
              </a:spcBef>
              <a:spcAft>
                <a:spcPts val="0"/>
              </a:spcAft>
              <a:buClr>
                <a:srgbClr val="262626"/>
              </a:buClr>
              <a:buSzPts val="1800"/>
              <a:buChar char="•"/>
            </a:pPr>
            <a:r>
              <a:rPr lang="sk-SK" sz="2000" dirty="0" err="1">
                <a:latin typeface="Helvetica Neue"/>
                <a:ea typeface="Helvetica Neue"/>
                <a:cs typeface="Helvetica Neue"/>
                <a:sym typeface="Helvetica Neue"/>
              </a:rPr>
              <a:t>Institutional</a:t>
            </a:r>
            <a:r>
              <a:rPr lang="sk-SK" sz="2000" dirty="0">
                <a:latin typeface="Helvetica Neue"/>
                <a:ea typeface="Helvetica Neue"/>
                <a:cs typeface="Helvetica Neue"/>
                <a:sym typeface="Helvetica Neue"/>
              </a:rPr>
              <a:t> </a:t>
            </a:r>
            <a:r>
              <a:rPr lang="sk-SK" sz="2000" dirty="0" err="1">
                <a:latin typeface="Helvetica Neue"/>
                <a:ea typeface="Helvetica Neue"/>
                <a:cs typeface="Helvetica Neue"/>
                <a:sym typeface="Helvetica Neue"/>
              </a:rPr>
              <a:t>policies</a:t>
            </a:r>
            <a:r>
              <a:rPr lang="sk-SK" sz="2000" dirty="0">
                <a:latin typeface="Helvetica Neue"/>
                <a:ea typeface="Helvetica Neue"/>
                <a:cs typeface="Helvetica Neue"/>
                <a:sym typeface="Helvetica Neue"/>
              </a:rPr>
              <a:t> and </a:t>
            </a:r>
            <a:r>
              <a:rPr lang="sk-SK" sz="2000" dirty="0" err="1">
                <a:latin typeface="Helvetica Neue"/>
                <a:ea typeface="Helvetica Neue"/>
                <a:cs typeface="Helvetica Neue"/>
                <a:sym typeface="Helvetica Neue"/>
              </a:rPr>
              <a:t>procedures</a:t>
            </a:r>
            <a:r>
              <a:rPr lang="sk-SK" sz="2000" dirty="0">
                <a:latin typeface="Helvetica Neue"/>
                <a:ea typeface="Helvetica Neue"/>
                <a:cs typeface="Helvetica Neue"/>
                <a:sym typeface="Helvetica Neue"/>
              </a:rPr>
              <a:t> </a:t>
            </a:r>
            <a:r>
              <a:rPr lang="sk-SK" sz="2000" dirty="0" err="1">
                <a:latin typeface="Helvetica Neue"/>
                <a:ea typeface="Helvetica Neue"/>
                <a:cs typeface="Helvetica Neue"/>
                <a:sym typeface="Helvetica Neue"/>
              </a:rPr>
              <a:t>describe</a:t>
            </a:r>
            <a:r>
              <a:rPr lang="sk-SK" sz="2000" dirty="0">
                <a:latin typeface="Helvetica Neue"/>
                <a:ea typeface="Helvetica Neue"/>
                <a:cs typeface="Helvetica Neue"/>
                <a:sym typeface="Helvetica Neue"/>
              </a:rPr>
              <a:t> </a:t>
            </a:r>
            <a:r>
              <a:rPr lang="sk-SK" sz="2000" dirty="0" err="1">
                <a:latin typeface="Helvetica Neue"/>
                <a:ea typeface="Helvetica Neue"/>
                <a:cs typeface="Helvetica Neue"/>
                <a:sym typeface="Helvetica Neue"/>
              </a:rPr>
              <a:t>the</a:t>
            </a:r>
            <a:r>
              <a:rPr lang="sk-SK" sz="2000" dirty="0">
                <a:latin typeface="Helvetica Neue"/>
                <a:ea typeface="Helvetica Neue"/>
                <a:cs typeface="Helvetica Neue"/>
                <a:sym typeface="Helvetica Neue"/>
              </a:rPr>
              <a:t> </a:t>
            </a:r>
            <a:r>
              <a:rPr lang="sk-SK" sz="2000" dirty="0" err="1">
                <a:latin typeface="Helvetica Neue"/>
                <a:ea typeface="Helvetica Neue"/>
                <a:cs typeface="Helvetica Neue"/>
                <a:sym typeface="Helvetica Neue"/>
              </a:rPr>
              <a:t>official</a:t>
            </a:r>
            <a:r>
              <a:rPr lang="sk-SK" sz="2000" dirty="0">
                <a:latin typeface="Helvetica Neue"/>
                <a:ea typeface="Helvetica Neue"/>
                <a:cs typeface="Helvetica Neue"/>
                <a:sym typeface="Helvetica Neue"/>
              </a:rPr>
              <a:t> </a:t>
            </a:r>
            <a:r>
              <a:rPr lang="sk-SK" sz="2000" dirty="0" err="1">
                <a:latin typeface="Helvetica Neue"/>
                <a:ea typeface="Helvetica Neue"/>
                <a:cs typeface="Helvetica Neue"/>
                <a:sym typeface="Helvetica Neue"/>
              </a:rPr>
              <a:t>responsibilities</a:t>
            </a:r>
            <a:r>
              <a:rPr lang="sk-SK" sz="2000" dirty="0">
                <a:latin typeface="Helvetica Neue"/>
                <a:ea typeface="Helvetica Neue"/>
                <a:cs typeface="Helvetica Neue"/>
                <a:sym typeface="Helvetica Neue"/>
              </a:rPr>
              <a:t> and </a:t>
            </a:r>
            <a:r>
              <a:rPr lang="sk-SK" sz="2000" dirty="0" err="1">
                <a:latin typeface="Helvetica Neue"/>
                <a:ea typeface="Helvetica Neue"/>
                <a:cs typeface="Helvetica Neue"/>
                <a:sym typeface="Helvetica Neue"/>
              </a:rPr>
              <a:t>authority</a:t>
            </a:r>
            <a:r>
              <a:rPr lang="sk-SK" sz="2000" dirty="0"/>
              <a:t> </a:t>
            </a:r>
            <a:r>
              <a:rPr lang="sk-SK" sz="2000" dirty="0">
                <a:latin typeface="Helvetica Neue"/>
                <a:ea typeface="Helvetica Neue"/>
                <a:cs typeface="Helvetica Neue"/>
                <a:sym typeface="Helvetica Neue"/>
              </a:rPr>
              <a:t>of </a:t>
            </a:r>
            <a:r>
              <a:rPr lang="sk-SK" sz="2000" dirty="0" err="1">
                <a:latin typeface="Helvetica Neue"/>
                <a:ea typeface="Helvetica Neue"/>
                <a:cs typeface="Helvetica Neue"/>
                <a:sym typeface="Helvetica Neue"/>
              </a:rPr>
              <a:t>the</a:t>
            </a:r>
            <a:r>
              <a:rPr lang="sk-SK" sz="2000" dirty="0">
                <a:latin typeface="Helvetica Neue"/>
                <a:ea typeface="Helvetica Neue"/>
                <a:cs typeface="Helvetica Neue"/>
                <a:sym typeface="Helvetica Neue"/>
              </a:rPr>
              <a:t> </a:t>
            </a:r>
            <a:r>
              <a:rPr lang="sk-SK" sz="2000" dirty="0" err="1">
                <a:latin typeface="Helvetica Neue"/>
                <a:ea typeface="Helvetica Neue"/>
                <a:cs typeface="Helvetica Neue"/>
                <a:sym typeface="Helvetica Neue"/>
              </a:rPr>
              <a:t>faculty</a:t>
            </a:r>
            <a:r>
              <a:rPr lang="sk-SK" sz="2000" dirty="0">
                <a:latin typeface="Helvetica Neue"/>
                <a:ea typeface="Helvetica Neue"/>
                <a:cs typeface="Helvetica Neue"/>
                <a:sym typeface="Helvetica Neue"/>
              </a:rPr>
              <a:t> and of </a:t>
            </a:r>
            <a:r>
              <a:rPr lang="sk-SK" sz="2000" dirty="0" err="1">
                <a:latin typeface="Helvetica Neue"/>
                <a:ea typeface="Helvetica Neue"/>
                <a:cs typeface="Helvetica Neue"/>
                <a:sym typeface="Helvetica Neue"/>
              </a:rPr>
              <a:t>academic</a:t>
            </a:r>
            <a:r>
              <a:rPr lang="sk-SK" sz="2000" dirty="0">
                <a:latin typeface="Helvetica Neue"/>
                <a:ea typeface="Helvetica Neue"/>
                <a:cs typeface="Helvetica Neue"/>
                <a:sym typeface="Helvetica Neue"/>
              </a:rPr>
              <a:t> </a:t>
            </a:r>
            <a:r>
              <a:rPr lang="sk-SK" sz="2000" dirty="0" err="1">
                <a:latin typeface="Helvetica Neue"/>
                <a:ea typeface="Helvetica Neue"/>
                <a:cs typeface="Helvetica Neue"/>
                <a:sym typeface="Helvetica Neue"/>
              </a:rPr>
              <a:t>administrators</a:t>
            </a:r>
            <a:r>
              <a:rPr lang="sk-SK" sz="2000" dirty="0">
                <a:latin typeface="Helvetica Neue"/>
                <a:ea typeface="Helvetica Neue"/>
                <a:cs typeface="Helvetica Neue"/>
                <a:sym typeface="Helvetica Neue"/>
              </a:rPr>
              <a:t> in </a:t>
            </a:r>
            <a:r>
              <a:rPr lang="sk-SK" sz="2000" dirty="0" err="1">
                <a:latin typeface="Helvetica Neue"/>
                <a:ea typeface="Helvetica Neue"/>
                <a:cs typeface="Helvetica Neue"/>
                <a:sym typeface="Helvetica Neue"/>
              </a:rPr>
              <a:t>curricular</a:t>
            </a:r>
            <a:r>
              <a:rPr lang="sk-SK" sz="2000" dirty="0">
                <a:latin typeface="Helvetica Neue"/>
                <a:ea typeface="Helvetica Neue"/>
                <a:cs typeface="Helvetica Neue"/>
                <a:sym typeface="Helvetica Neue"/>
              </a:rPr>
              <a:t> and </a:t>
            </a:r>
            <a:r>
              <a:rPr lang="sk-SK" sz="2000" dirty="0" err="1">
                <a:latin typeface="Helvetica Neue"/>
                <a:ea typeface="Helvetica Neue"/>
                <a:cs typeface="Helvetica Neue"/>
                <a:sym typeface="Helvetica Neue"/>
              </a:rPr>
              <a:t>other</a:t>
            </a:r>
            <a:r>
              <a:rPr lang="sk-SK" sz="2000" dirty="0">
                <a:latin typeface="Helvetica Neue"/>
                <a:ea typeface="Helvetica Neue"/>
                <a:cs typeface="Helvetica Neue"/>
                <a:sym typeface="Helvetica Neue"/>
              </a:rPr>
              <a:t> </a:t>
            </a:r>
            <a:r>
              <a:rPr lang="sk-SK" sz="2000" dirty="0" err="1">
                <a:latin typeface="Helvetica Neue"/>
                <a:ea typeface="Helvetica Neue"/>
                <a:cs typeface="Helvetica Neue"/>
                <a:sym typeface="Helvetica Neue"/>
              </a:rPr>
              <a:t>educational</a:t>
            </a:r>
            <a:r>
              <a:rPr lang="sk-SK" sz="2000" dirty="0"/>
              <a:t> </a:t>
            </a:r>
            <a:r>
              <a:rPr lang="sk-SK" sz="2000" dirty="0" err="1">
                <a:latin typeface="Helvetica Neue"/>
                <a:ea typeface="Helvetica Neue"/>
                <a:cs typeface="Helvetica Neue"/>
                <a:sym typeface="Helvetica Neue"/>
              </a:rPr>
              <a:t>matters</a:t>
            </a:r>
            <a:endParaRPr sz="2000" dirty="0"/>
          </a:p>
          <a:p>
            <a:pPr marL="182880" lvl="0" indent="-85724" algn="l" rtl="0">
              <a:lnSpc>
                <a:spcPct val="90000"/>
              </a:lnSpc>
              <a:spcBef>
                <a:spcPts val="360"/>
              </a:spcBef>
              <a:spcAft>
                <a:spcPts val="0"/>
              </a:spcAft>
              <a:buClr>
                <a:srgbClr val="262626"/>
              </a:buClr>
              <a:buSzPts val="1530"/>
              <a:buNone/>
            </a:pPr>
            <a:endParaRPr sz="1800" dirty="0"/>
          </a:p>
          <a:p>
            <a:pPr marL="0" lvl="0" indent="0" algn="l" rtl="0">
              <a:lnSpc>
                <a:spcPct val="90000"/>
              </a:lnSpc>
              <a:spcBef>
                <a:spcPts val="360"/>
              </a:spcBef>
              <a:spcAft>
                <a:spcPts val="0"/>
              </a:spcAft>
              <a:buClr>
                <a:srgbClr val="3F3F3F"/>
              </a:buClr>
              <a:buSzPts val="1530"/>
              <a:buNone/>
            </a:pPr>
            <a:endParaRPr sz="1800" dirty="0"/>
          </a:p>
        </p:txBody>
      </p:sp>
      <p:pic>
        <p:nvPicPr>
          <p:cNvPr id="217" name="Google Shape;217;p29"/>
          <p:cNvPicPr preferRelativeResize="0"/>
          <p:nvPr/>
        </p:nvPicPr>
        <p:blipFill rotWithShape="1">
          <a:blip r:embed="rId3">
            <a:alphaModFix/>
          </a:blip>
          <a:srcRect/>
          <a:stretch/>
        </p:blipFill>
        <p:spPr>
          <a:xfrm>
            <a:off x="7513049" y="4930825"/>
            <a:ext cx="2656527" cy="17710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41" y="2450969"/>
            <a:ext cx="3583461" cy="1611995"/>
          </a:xfrm>
        </p:spPr>
        <p:txBody>
          <a:bodyPr/>
          <a:lstStyle/>
          <a:p>
            <a:r>
              <a:rPr lang="en-US" dirty="0" smtClean="0"/>
              <a:t>Policies </a:t>
            </a:r>
            <a:br>
              <a:rPr lang="en-US" dirty="0" smtClean="0"/>
            </a:br>
            <a:r>
              <a:rPr lang="en-US" dirty="0" smtClean="0"/>
              <a:t>Aligned to </a:t>
            </a:r>
            <a:r>
              <a:rPr lang="en-US" smtClean="0"/>
              <a:t/>
            </a:r>
            <a:br>
              <a:rPr lang="en-US" smtClean="0"/>
            </a:br>
            <a:r>
              <a:rPr lang="en-US" smtClean="0"/>
              <a:t>Curriculum</a:t>
            </a:r>
            <a:endParaRPr lang="en-US" dirty="0"/>
          </a:p>
        </p:txBody>
      </p:sp>
      <p:sp>
        <p:nvSpPr>
          <p:cNvPr id="3" name="Text Placeholder 2"/>
          <p:cNvSpPr>
            <a:spLocks noGrp="1"/>
          </p:cNvSpPr>
          <p:nvPr>
            <p:ph type="body" idx="1"/>
          </p:nvPr>
        </p:nvSpPr>
        <p:spPr/>
        <p:txBody>
          <a:bodyPr/>
          <a:lstStyle/>
          <a:p>
            <a:pPr marL="0" lvl="0" indent="0">
              <a:spcBef>
                <a:spcPts val="360"/>
              </a:spcBef>
              <a:buSzPts val="1530"/>
            </a:pPr>
            <a:r>
              <a:rPr lang="sk-SK" sz="2400" dirty="0" err="1"/>
              <a:t>Make</a:t>
            </a:r>
            <a:r>
              <a:rPr lang="sk-SK" sz="2400" dirty="0"/>
              <a:t> </a:t>
            </a:r>
            <a:r>
              <a:rPr lang="sk-SK" sz="2400" dirty="0" err="1"/>
              <a:t>sure</a:t>
            </a:r>
            <a:r>
              <a:rPr lang="sk-SK" sz="2400" dirty="0"/>
              <a:t> </a:t>
            </a:r>
            <a:r>
              <a:rPr lang="sk-SK" sz="2400" dirty="0" err="1"/>
              <a:t>your</a:t>
            </a:r>
            <a:r>
              <a:rPr lang="sk-SK" sz="2400" dirty="0"/>
              <a:t> Curriculum </a:t>
            </a:r>
            <a:r>
              <a:rPr lang="sk-SK" sz="2400" dirty="0" err="1"/>
              <a:t>Committee</a:t>
            </a:r>
            <a:r>
              <a:rPr lang="sk-SK" sz="2400" dirty="0"/>
              <a:t> </a:t>
            </a:r>
            <a:r>
              <a:rPr lang="sk-SK" sz="2400" dirty="0" err="1"/>
              <a:t>is</a:t>
            </a:r>
            <a:r>
              <a:rPr lang="sk-SK" sz="2400" dirty="0"/>
              <a:t> </a:t>
            </a:r>
            <a:r>
              <a:rPr lang="sk-SK" sz="2400" dirty="0" err="1"/>
              <a:t>aware</a:t>
            </a:r>
            <a:r>
              <a:rPr lang="sk-SK" sz="2400" dirty="0"/>
              <a:t> of </a:t>
            </a:r>
            <a:r>
              <a:rPr lang="sk-SK" sz="2400" dirty="0" err="1"/>
              <a:t>these</a:t>
            </a:r>
            <a:r>
              <a:rPr lang="sk-SK" sz="2400" dirty="0"/>
              <a:t> </a:t>
            </a:r>
            <a:r>
              <a:rPr lang="sk-SK" sz="2400" dirty="0" err="1"/>
              <a:t>local</a:t>
            </a:r>
            <a:r>
              <a:rPr lang="sk-SK" sz="2400" dirty="0"/>
              <a:t> </a:t>
            </a:r>
            <a:r>
              <a:rPr lang="sk-SK" sz="2400" dirty="0" err="1"/>
              <a:t>policies</a:t>
            </a:r>
            <a:r>
              <a:rPr lang="sk-SK" sz="2400" dirty="0"/>
              <a:t>, </a:t>
            </a:r>
            <a:r>
              <a:rPr lang="sk-SK" sz="2400" dirty="0" err="1"/>
              <a:t>which</a:t>
            </a:r>
            <a:r>
              <a:rPr lang="sk-SK" sz="2400" dirty="0"/>
              <a:t> are </a:t>
            </a:r>
            <a:r>
              <a:rPr lang="sk-SK" sz="2400" dirty="0" err="1"/>
              <a:t>addressed</a:t>
            </a:r>
            <a:r>
              <a:rPr lang="sk-SK" sz="2400" dirty="0"/>
              <a:t> in </a:t>
            </a:r>
            <a:r>
              <a:rPr lang="sk-SK" sz="2400" dirty="0" err="1"/>
              <a:t>the</a:t>
            </a:r>
            <a:r>
              <a:rPr lang="sk-SK" sz="2400" dirty="0"/>
              <a:t> </a:t>
            </a:r>
            <a:r>
              <a:rPr lang="sk-SK" sz="2400" dirty="0" smtClean="0"/>
              <a:t>ISER:</a:t>
            </a:r>
            <a:endParaRPr lang="sk-SK" sz="2400" dirty="0"/>
          </a:p>
          <a:p>
            <a:pPr lvl="0" indent="-287655">
              <a:spcBef>
                <a:spcPts val="360"/>
              </a:spcBef>
              <a:buSzPts val="930"/>
              <a:buChar char="•"/>
            </a:pPr>
            <a:r>
              <a:rPr lang="sk-SK" sz="2400" dirty="0"/>
              <a:t>Transfer of Credit </a:t>
            </a:r>
          </a:p>
          <a:p>
            <a:pPr lvl="0" indent="-287655">
              <a:spcBef>
                <a:spcPts val="0"/>
              </a:spcBef>
              <a:buSzPts val="930"/>
              <a:buChar char="•"/>
            </a:pPr>
            <a:r>
              <a:rPr lang="sk-SK" sz="2400" dirty="0" err="1"/>
              <a:t>Distance</a:t>
            </a:r>
            <a:r>
              <a:rPr lang="sk-SK" sz="2400" dirty="0"/>
              <a:t> </a:t>
            </a:r>
            <a:r>
              <a:rPr lang="sk-SK" sz="2400" dirty="0" err="1"/>
              <a:t>Education</a:t>
            </a:r>
            <a:r>
              <a:rPr lang="sk-SK" sz="2400" dirty="0"/>
              <a:t> and </a:t>
            </a:r>
            <a:r>
              <a:rPr lang="sk-SK" sz="2400" dirty="0" err="1"/>
              <a:t>Correspondence</a:t>
            </a:r>
            <a:r>
              <a:rPr lang="sk-SK" sz="2400" dirty="0"/>
              <a:t> </a:t>
            </a:r>
            <a:r>
              <a:rPr lang="sk-SK" sz="2400" dirty="0" err="1"/>
              <a:t>Education</a:t>
            </a:r>
            <a:r>
              <a:rPr lang="sk-SK" sz="2400" dirty="0"/>
              <a:t> </a:t>
            </a:r>
          </a:p>
          <a:p>
            <a:pPr lvl="0" indent="-287655">
              <a:spcBef>
                <a:spcPts val="0"/>
              </a:spcBef>
              <a:buSzPts val="930"/>
              <a:buChar char="•"/>
            </a:pPr>
            <a:r>
              <a:rPr lang="sk-SK" sz="2400" dirty="0" err="1"/>
              <a:t>Clock</a:t>
            </a:r>
            <a:r>
              <a:rPr lang="sk-SK" sz="2400" dirty="0"/>
              <a:t> to Credit </a:t>
            </a:r>
            <a:r>
              <a:rPr lang="sk-SK" sz="2400" dirty="0" err="1"/>
              <a:t>Hours</a:t>
            </a:r>
            <a:r>
              <a:rPr lang="sk-SK" sz="2400" dirty="0"/>
              <a:t> </a:t>
            </a:r>
          </a:p>
          <a:p>
            <a:pPr lvl="0" indent="-287655">
              <a:spcBef>
                <a:spcPts val="0"/>
              </a:spcBef>
              <a:buSzPts val="930"/>
              <a:buChar char="•"/>
            </a:pPr>
            <a:r>
              <a:rPr lang="sk-SK" sz="2400" dirty="0" err="1"/>
              <a:t>Policy</a:t>
            </a:r>
            <a:r>
              <a:rPr lang="sk-SK" sz="2400" dirty="0"/>
              <a:t> on </a:t>
            </a:r>
            <a:r>
              <a:rPr lang="sk-SK" sz="2400" dirty="0" err="1"/>
              <a:t>Institutional</a:t>
            </a:r>
            <a:r>
              <a:rPr lang="sk-SK" sz="2400" dirty="0"/>
              <a:t> </a:t>
            </a:r>
            <a:r>
              <a:rPr lang="sk-SK" sz="2400" dirty="0" err="1"/>
              <a:t>Degrees</a:t>
            </a:r>
            <a:r>
              <a:rPr lang="sk-SK" sz="2400" dirty="0"/>
              <a:t> and </a:t>
            </a:r>
            <a:r>
              <a:rPr lang="sk-SK" sz="2400" dirty="0" err="1"/>
              <a:t>Credits</a:t>
            </a:r>
            <a:r>
              <a:rPr lang="sk-SK" sz="2400" dirty="0"/>
              <a:t> </a:t>
            </a:r>
          </a:p>
          <a:p>
            <a:pPr lvl="0" indent="-287655">
              <a:spcBef>
                <a:spcPts val="0"/>
              </a:spcBef>
              <a:buSzPts val="930"/>
              <a:buChar char="•"/>
            </a:pPr>
            <a:r>
              <a:rPr lang="sk-SK" sz="2400" dirty="0"/>
              <a:t>Transfer </a:t>
            </a:r>
            <a:r>
              <a:rPr lang="sk-SK" sz="2400" dirty="0" err="1"/>
              <a:t>Policies</a:t>
            </a:r>
            <a:endParaRPr lang="sk-SK" sz="2400" dirty="0"/>
          </a:p>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22</a:t>
            </a:fld>
            <a:endParaRPr lang="uk-UA"/>
          </a:p>
        </p:txBody>
      </p:sp>
      <p:pic>
        <p:nvPicPr>
          <p:cNvPr id="6" name="Google Shape;227;p30"/>
          <p:cNvPicPr preferRelativeResize="0"/>
          <p:nvPr/>
        </p:nvPicPr>
        <p:blipFill rotWithShape="1">
          <a:blip r:embed="rId2">
            <a:alphaModFix/>
          </a:blip>
          <a:srcRect/>
          <a:stretch/>
        </p:blipFill>
        <p:spPr>
          <a:xfrm>
            <a:off x="5700583" y="4485400"/>
            <a:ext cx="3993000" cy="2236075"/>
          </a:xfrm>
          <a:prstGeom prst="rect">
            <a:avLst/>
          </a:prstGeom>
          <a:noFill/>
          <a:ln>
            <a:noFill/>
          </a:ln>
        </p:spPr>
      </p:pic>
    </p:spTree>
    <p:extLst>
      <p:ext uri="{BB962C8B-B14F-4D97-AF65-F5344CB8AC3E}">
        <p14:creationId xmlns:p14="http://schemas.microsoft.com/office/powerpoint/2010/main" val="428136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1" name="Google Shape;241;p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Font typeface="Palatino"/>
              <a:buNone/>
            </a:pPr>
            <a:r>
              <a:rPr lang="en-US" dirty="0" smtClean="0"/>
              <a:t>Evidence and Documentation</a:t>
            </a:r>
            <a:endParaRPr dirty="0"/>
          </a:p>
        </p:txBody>
      </p:sp>
      <p:sp>
        <p:nvSpPr>
          <p:cNvPr id="239" name="Google Shape;239;p3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1530"/>
              <a:buNone/>
            </a:pPr>
            <a:r>
              <a:rPr lang="sk-SK" dirty="0" err="1"/>
              <a:t>Types</a:t>
            </a:r>
            <a:r>
              <a:rPr lang="sk-SK" dirty="0"/>
              <a:t> of </a:t>
            </a:r>
            <a:r>
              <a:rPr lang="sk-SK" dirty="0" err="1"/>
              <a:t>evidence</a:t>
            </a:r>
            <a:r>
              <a:rPr lang="sk-SK" dirty="0"/>
              <a:t>:</a:t>
            </a:r>
            <a:endParaRPr dirty="0"/>
          </a:p>
          <a:p>
            <a:pPr marL="457200" lvl="1" indent="-182880" algn="l" rtl="0">
              <a:lnSpc>
                <a:spcPct val="90000"/>
              </a:lnSpc>
              <a:spcBef>
                <a:spcPts val="225"/>
              </a:spcBef>
              <a:spcAft>
                <a:spcPts val="0"/>
              </a:spcAft>
              <a:buClr>
                <a:srgbClr val="3F3F3F"/>
              </a:buClr>
              <a:buSzPts val="1530"/>
              <a:buChar char="•"/>
            </a:pPr>
            <a:r>
              <a:rPr lang="sk-SK" sz="2400" dirty="0"/>
              <a:t>Curriculum </a:t>
            </a:r>
            <a:r>
              <a:rPr lang="sk-SK" sz="2400" dirty="0" err="1"/>
              <a:t>Handbooks</a:t>
            </a:r>
            <a:r>
              <a:rPr lang="sk-SK" sz="2400" dirty="0"/>
              <a:t> </a:t>
            </a:r>
            <a:endParaRPr sz="2400" dirty="0"/>
          </a:p>
          <a:p>
            <a:pPr marL="457200" lvl="1" indent="-182880" algn="l" rtl="0">
              <a:lnSpc>
                <a:spcPct val="90000"/>
              </a:lnSpc>
              <a:spcBef>
                <a:spcPts val="225"/>
              </a:spcBef>
              <a:spcAft>
                <a:spcPts val="0"/>
              </a:spcAft>
              <a:buClr>
                <a:srgbClr val="3F3F3F"/>
              </a:buClr>
              <a:buSzPts val="1530"/>
              <a:buChar char="•"/>
            </a:pPr>
            <a:r>
              <a:rPr lang="sk-SK" sz="2400" dirty="0" err="1"/>
              <a:t>Training</a:t>
            </a:r>
            <a:r>
              <a:rPr lang="sk-SK" sz="2400" dirty="0"/>
              <a:t> </a:t>
            </a:r>
            <a:r>
              <a:rPr lang="sk-SK" sz="2400" dirty="0" err="1"/>
              <a:t>Materials</a:t>
            </a:r>
            <a:r>
              <a:rPr lang="sk-SK" sz="2400" dirty="0"/>
              <a:t> </a:t>
            </a:r>
            <a:r>
              <a:rPr lang="sk-SK" sz="2400" dirty="0" err="1"/>
              <a:t>for</a:t>
            </a:r>
            <a:r>
              <a:rPr lang="sk-SK" sz="2400" dirty="0"/>
              <a:t> Curriculum </a:t>
            </a:r>
            <a:r>
              <a:rPr lang="sk-SK" sz="2400" dirty="0" err="1"/>
              <a:t>Committees</a:t>
            </a:r>
            <a:r>
              <a:rPr lang="sk-SK" sz="2400" dirty="0"/>
              <a:t> </a:t>
            </a:r>
            <a:endParaRPr sz="2400" dirty="0"/>
          </a:p>
          <a:p>
            <a:pPr marL="457200" lvl="1" indent="-182880" algn="l" rtl="0">
              <a:lnSpc>
                <a:spcPct val="90000"/>
              </a:lnSpc>
              <a:spcBef>
                <a:spcPts val="225"/>
              </a:spcBef>
              <a:spcAft>
                <a:spcPts val="0"/>
              </a:spcAft>
              <a:buClr>
                <a:srgbClr val="3F3F3F"/>
              </a:buClr>
              <a:buSzPts val="1530"/>
              <a:buChar char="•"/>
            </a:pPr>
            <a:r>
              <a:rPr lang="sk-SK" sz="2400" dirty="0" err="1"/>
              <a:t>Course</a:t>
            </a:r>
            <a:r>
              <a:rPr lang="sk-SK" sz="2400" dirty="0"/>
              <a:t> </a:t>
            </a:r>
            <a:r>
              <a:rPr lang="sk-SK" sz="2400" dirty="0" err="1"/>
              <a:t>Outlines</a:t>
            </a:r>
            <a:r>
              <a:rPr lang="sk-SK" sz="2400" dirty="0"/>
              <a:t> of </a:t>
            </a:r>
            <a:r>
              <a:rPr lang="sk-SK" sz="2400" dirty="0" err="1"/>
              <a:t>Record</a:t>
            </a:r>
            <a:r>
              <a:rPr lang="sk-SK" sz="2400" dirty="0"/>
              <a:t> </a:t>
            </a:r>
            <a:r>
              <a:rPr lang="sk-SK" sz="2400" dirty="0" err="1"/>
              <a:t>including</a:t>
            </a:r>
            <a:r>
              <a:rPr lang="sk-SK" sz="2400" dirty="0"/>
              <a:t> </a:t>
            </a:r>
            <a:r>
              <a:rPr lang="sk-SK" sz="2400" dirty="0" err="1"/>
              <a:t>addendums</a:t>
            </a:r>
            <a:endParaRPr sz="2400" dirty="0"/>
          </a:p>
          <a:p>
            <a:pPr marL="457200" lvl="1" indent="-182880" algn="l" rtl="0">
              <a:lnSpc>
                <a:spcPct val="90000"/>
              </a:lnSpc>
              <a:spcBef>
                <a:spcPts val="225"/>
              </a:spcBef>
              <a:spcAft>
                <a:spcPts val="0"/>
              </a:spcAft>
              <a:buClr>
                <a:srgbClr val="3F3F3F"/>
              </a:buClr>
              <a:buSzPts val="1530"/>
              <a:buChar char="•"/>
            </a:pPr>
            <a:r>
              <a:rPr lang="sk-SK" sz="2400" dirty="0" err="1"/>
              <a:t>Meeting</a:t>
            </a:r>
            <a:r>
              <a:rPr lang="sk-SK" sz="2400" dirty="0"/>
              <a:t> notes/</a:t>
            </a:r>
            <a:r>
              <a:rPr lang="sk-SK" sz="2400" dirty="0" err="1"/>
              <a:t>minutes</a:t>
            </a:r>
            <a:r>
              <a:rPr lang="sk-SK" sz="2400" dirty="0"/>
              <a:t> </a:t>
            </a:r>
            <a:r>
              <a:rPr lang="sk-SK" sz="2400" dirty="0" err="1"/>
              <a:t>from</a:t>
            </a:r>
            <a:r>
              <a:rPr lang="sk-SK" sz="2400" dirty="0"/>
              <a:t> Curriculum </a:t>
            </a:r>
            <a:r>
              <a:rPr lang="sk-SK" sz="2400" dirty="0" err="1"/>
              <a:t>committee</a:t>
            </a:r>
            <a:r>
              <a:rPr lang="sk-SK" sz="2400" dirty="0"/>
              <a:t> </a:t>
            </a:r>
            <a:r>
              <a:rPr lang="sk-SK" sz="2400" dirty="0" err="1"/>
              <a:t>meetings</a:t>
            </a:r>
            <a:r>
              <a:rPr lang="sk-SK" sz="2400" dirty="0"/>
              <a:t> </a:t>
            </a:r>
            <a:endParaRPr sz="2400" dirty="0"/>
          </a:p>
          <a:p>
            <a:pPr marL="457200" lvl="1" indent="-182880" algn="l" rtl="0">
              <a:lnSpc>
                <a:spcPct val="90000"/>
              </a:lnSpc>
              <a:spcBef>
                <a:spcPts val="225"/>
              </a:spcBef>
              <a:spcAft>
                <a:spcPts val="0"/>
              </a:spcAft>
              <a:buClr>
                <a:srgbClr val="3F3F3F"/>
              </a:buClr>
              <a:buSzPts val="1530"/>
              <a:buChar char="•"/>
            </a:pPr>
            <a:r>
              <a:rPr lang="sk-SK" sz="2400" dirty="0" err="1"/>
              <a:t>Inter-district</a:t>
            </a:r>
            <a:r>
              <a:rPr lang="sk-SK" sz="2400" dirty="0"/>
              <a:t> Curriculum </a:t>
            </a:r>
            <a:r>
              <a:rPr lang="sk-SK" sz="2400" dirty="0" err="1"/>
              <a:t>meetings</a:t>
            </a:r>
            <a:r>
              <a:rPr lang="sk-SK" sz="2400" dirty="0"/>
              <a:t> (</a:t>
            </a:r>
            <a:r>
              <a:rPr lang="sk-SK" sz="2400" dirty="0" err="1"/>
              <a:t>multi-college</a:t>
            </a:r>
            <a:r>
              <a:rPr lang="sk-SK" sz="2400" dirty="0"/>
              <a:t> </a:t>
            </a:r>
            <a:r>
              <a:rPr lang="sk-SK" sz="2400" dirty="0" err="1"/>
              <a:t>districts</a:t>
            </a:r>
            <a:r>
              <a:rPr lang="sk-SK" sz="2400" dirty="0"/>
              <a:t>) </a:t>
            </a:r>
            <a:endParaRPr sz="2400" dirty="0"/>
          </a:p>
          <a:p>
            <a:pPr marL="457200" lvl="1" indent="-182880" algn="l" rtl="0">
              <a:lnSpc>
                <a:spcPct val="90000"/>
              </a:lnSpc>
              <a:spcBef>
                <a:spcPts val="225"/>
              </a:spcBef>
              <a:spcAft>
                <a:spcPts val="0"/>
              </a:spcAft>
              <a:buClr>
                <a:srgbClr val="3F3F3F"/>
              </a:buClr>
              <a:buSzPts val="1530"/>
              <a:buChar char="•"/>
            </a:pPr>
            <a:r>
              <a:rPr lang="sk-SK" sz="2400" dirty="0"/>
              <a:t>SLO and Program </a:t>
            </a:r>
            <a:r>
              <a:rPr lang="sk-SK" sz="2400" dirty="0" err="1"/>
              <a:t>Review</a:t>
            </a:r>
            <a:r>
              <a:rPr lang="sk-SK" sz="2400" dirty="0"/>
              <a:t> </a:t>
            </a:r>
            <a:r>
              <a:rPr lang="sk-SK" sz="2400" dirty="0" err="1"/>
              <a:t>discussions</a:t>
            </a:r>
            <a:r>
              <a:rPr lang="sk-SK" sz="2400" dirty="0"/>
              <a:t> </a:t>
            </a:r>
            <a:r>
              <a:rPr lang="sk-SK" sz="2400" dirty="0" err="1"/>
              <a:t>related</a:t>
            </a:r>
            <a:r>
              <a:rPr lang="sk-SK" sz="2400" dirty="0"/>
              <a:t> to curriculum</a:t>
            </a:r>
            <a:endParaRPr sz="2400" dirty="0"/>
          </a:p>
          <a:p>
            <a:pPr marL="457200" lvl="1" indent="-182880" algn="l" rtl="0">
              <a:lnSpc>
                <a:spcPct val="90000"/>
              </a:lnSpc>
              <a:spcBef>
                <a:spcPts val="225"/>
              </a:spcBef>
              <a:spcAft>
                <a:spcPts val="0"/>
              </a:spcAft>
              <a:buClr>
                <a:srgbClr val="3F3F3F"/>
              </a:buClr>
              <a:buSzPts val="1530"/>
              <a:buChar char="•"/>
            </a:pPr>
            <a:r>
              <a:rPr lang="sk-SK" sz="2400" dirty="0"/>
              <a:t>Curriculum </a:t>
            </a:r>
            <a:r>
              <a:rPr lang="sk-SK" sz="2400" dirty="0" err="1"/>
              <a:t>information</a:t>
            </a:r>
            <a:r>
              <a:rPr lang="sk-SK" sz="2400" dirty="0"/>
              <a:t> to </a:t>
            </a:r>
            <a:r>
              <a:rPr lang="sk-SK" sz="2400" dirty="0" err="1"/>
              <a:t>the</a:t>
            </a:r>
            <a:r>
              <a:rPr lang="sk-SK" sz="2400" dirty="0"/>
              <a:t> </a:t>
            </a:r>
            <a:r>
              <a:rPr lang="sk-SK" sz="2400" dirty="0" err="1"/>
              <a:t>Board</a:t>
            </a:r>
            <a:r>
              <a:rPr lang="sk-SK" sz="2400" dirty="0"/>
              <a:t> of </a:t>
            </a:r>
            <a:r>
              <a:rPr lang="sk-SK" sz="2400" dirty="0" err="1"/>
              <a:t>Trustees</a:t>
            </a:r>
            <a:endParaRPr sz="2400" dirty="0"/>
          </a:p>
          <a:p>
            <a:pPr marL="457200" lvl="1" indent="-182880" algn="l" rtl="0">
              <a:lnSpc>
                <a:spcPct val="90000"/>
              </a:lnSpc>
              <a:spcBef>
                <a:spcPts val="225"/>
              </a:spcBef>
              <a:spcAft>
                <a:spcPts val="0"/>
              </a:spcAft>
              <a:buClr>
                <a:srgbClr val="3F3F3F"/>
              </a:buClr>
              <a:buSzPts val="1530"/>
              <a:buChar char="•"/>
            </a:pPr>
            <a:r>
              <a:rPr lang="sk-SK" sz="2400" dirty="0"/>
              <a:t>CCCCO Curriculum </a:t>
            </a:r>
            <a:r>
              <a:rPr lang="sk-SK" sz="2400" dirty="0" err="1"/>
              <a:t>Inventory</a:t>
            </a:r>
            <a:endParaRPr sz="2400" dirty="0"/>
          </a:p>
          <a:p>
            <a:pPr marL="457200" lvl="1" indent="-182880" algn="l" rtl="0">
              <a:lnSpc>
                <a:spcPct val="90000"/>
              </a:lnSpc>
              <a:spcBef>
                <a:spcPts val="225"/>
              </a:spcBef>
              <a:spcAft>
                <a:spcPts val="0"/>
              </a:spcAft>
              <a:buClr>
                <a:srgbClr val="3F3F3F"/>
              </a:buClr>
              <a:buSzPts val="1530"/>
              <a:buChar char="•"/>
            </a:pPr>
            <a:r>
              <a:rPr lang="sk-SK" sz="2400" dirty="0"/>
              <a:t>More… </a:t>
            </a:r>
            <a:endParaRPr sz="2400" dirty="0"/>
          </a:p>
        </p:txBody>
      </p:sp>
      <p:pic>
        <p:nvPicPr>
          <p:cNvPr id="240" name="Google Shape;240;p32"/>
          <p:cNvPicPr preferRelativeResize="0"/>
          <p:nvPr/>
        </p:nvPicPr>
        <p:blipFill rotWithShape="1">
          <a:blip r:embed="rId3">
            <a:alphaModFix/>
          </a:blip>
          <a:srcRect/>
          <a:stretch/>
        </p:blipFill>
        <p:spPr>
          <a:xfrm>
            <a:off x="8330107" y="4642267"/>
            <a:ext cx="2537234" cy="201367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Font typeface="Palatino"/>
              <a:buNone/>
            </a:pPr>
            <a:r>
              <a:rPr lang="sk-SK" sz="3600"/>
              <a:t>During the Team Visit</a:t>
            </a:r>
            <a:endParaRPr sz="3600"/>
          </a:p>
        </p:txBody>
      </p:sp>
      <p:sp>
        <p:nvSpPr>
          <p:cNvPr id="247" name="Google Shape;247;p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82880" lvl="0" indent="-182880" algn="l" rtl="0">
              <a:lnSpc>
                <a:spcPct val="80000"/>
              </a:lnSpc>
              <a:spcBef>
                <a:spcPts val="0"/>
              </a:spcBef>
              <a:spcAft>
                <a:spcPts val="0"/>
              </a:spcAft>
              <a:buClr>
                <a:srgbClr val="3F3F3F"/>
              </a:buClr>
              <a:buSzPts val="1415"/>
              <a:buChar char="•"/>
            </a:pPr>
            <a:r>
              <a:rPr lang="sk-SK" dirty="0" smtClean="0"/>
              <a:t>Team </a:t>
            </a:r>
            <a:r>
              <a:rPr lang="sk-SK" dirty="0" err="1" smtClean="0"/>
              <a:t>members</a:t>
            </a:r>
            <a:r>
              <a:rPr lang="sk-SK" dirty="0" smtClean="0"/>
              <a:t> </a:t>
            </a:r>
            <a:r>
              <a:rPr lang="sk-SK" dirty="0" err="1" smtClean="0"/>
              <a:t>may</a:t>
            </a:r>
            <a:r>
              <a:rPr lang="sk-SK" dirty="0"/>
              <a:t> </a:t>
            </a:r>
            <a:r>
              <a:rPr lang="sk-SK" dirty="0" err="1" smtClean="0"/>
              <a:t>ask</a:t>
            </a:r>
            <a:r>
              <a:rPr lang="sk-SK" dirty="0" smtClean="0"/>
              <a:t> </a:t>
            </a:r>
            <a:r>
              <a:rPr lang="sk-SK" dirty="0"/>
              <a:t>to </a:t>
            </a:r>
            <a:r>
              <a:rPr lang="sk-SK" dirty="0" err="1" smtClean="0"/>
              <a:t>meet</a:t>
            </a:r>
            <a:r>
              <a:rPr lang="sk-SK" dirty="0"/>
              <a:t> </a:t>
            </a:r>
            <a:r>
              <a:rPr lang="sk-SK" dirty="0" err="1" smtClean="0"/>
              <a:t>with</a:t>
            </a:r>
            <a:r>
              <a:rPr lang="sk-SK" dirty="0" smtClean="0"/>
              <a:t> </a:t>
            </a:r>
            <a:r>
              <a:rPr lang="sk-SK" dirty="0" err="1"/>
              <a:t>the</a:t>
            </a:r>
            <a:r>
              <a:rPr lang="sk-SK" dirty="0"/>
              <a:t> Curriculum </a:t>
            </a:r>
            <a:r>
              <a:rPr lang="sk-SK" dirty="0" err="1"/>
              <a:t>Chair</a:t>
            </a:r>
            <a:r>
              <a:rPr lang="sk-SK" dirty="0"/>
              <a:t> and/or </a:t>
            </a:r>
            <a:r>
              <a:rPr lang="sk-SK" dirty="0" err="1" smtClean="0"/>
              <a:t>the</a:t>
            </a:r>
            <a:r>
              <a:rPr lang="sk-SK" dirty="0" smtClean="0"/>
              <a:t> </a:t>
            </a:r>
            <a:r>
              <a:rPr lang="sk-SK" dirty="0" err="1"/>
              <a:t>members</a:t>
            </a:r>
            <a:r>
              <a:rPr lang="sk-SK" dirty="0"/>
              <a:t> of </a:t>
            </a:r>
            <a:r>
              <a:rPr lang="sk-SK" dirty="0" err="1"/>
              <a:t>the</a:t>
            </a:r>
            <a:r>
              <a:rPr lang="sk-SK" dirty="0"/>
              <a:t> Curriculum </a:t>
            </a:r>
            <a:r>
              <a:rPr lang="sk-SK" dirty="0" err="1"/>
              <a:t>Committee</a:t>
            </a:r>
            <a:r>
              <a:rPr lang="sk-SK" dirty="0"/>
              <a:t> </a:t>
            </a:r>
            <a:endParaRPr dirty="0"/>
          </a:p>
          <a:p>
            <a:pPr marL="182880" lvl="0" indent="-182880" algn="l" rtl="0">
              <a:lnSpc>
                <a:spcPct val="80000"/>
              </a:lnSpc>
              <a:spcBef>
                <a:spcPts val="333"/>
              </a:spcBef>
              <a:spcAft>
                <a:spcPts val="0"/>
              </a:spcAft>
              <a:buClr>
                <a:srgbClr val="3F3F3F"/>
              </a:buClr>
              <a:buSzPts val="1415"/>
              <a:buChar char="•"/>
            </a:pPr>
            <a:r>
              <a:rPr lang="sk-SK" dirty="0"/>
              <a:t>Curriculum </a:t>
            </a:r>
            <a:r>
              <a:rPr lang="sk-SK" dirty="0" err="1"/>
              <a:t>Chair</a:t>
            </a:r>
            <a:r>
              <a:rPr lang="sk-SK" dirty="0"/>
              <a:t> </a:t>
            </a:r>
            <a:r>
              <a:rPr lang="sk-SK" dirty="0" err="1"/>
              <a:t>should</a:t>
            </a:r>
            <a:r>
              <a:rPr lang="sk-SK" dirty="0"/>
              <a:t> </a:t>
            </a:r>
            <a:r>
              <a:rPr lang="sk-SK" dirty="0" err="1"/>
              <a:t>be</a:t>
            </a:r>
            <a:r>
              <a:rPr lang="sk-SK" dirty="0"/>
              <a:t> </a:t>
            </a:r>
            <a:r>
              <a:rPr lang="sk-SK" dirty="0" err="1"/>
              <a:t>familiar</a:t>
            </a:r>
            <a:r>
              <a:rPr lang="sk-SK" dirty="0"/>
              <a:t> </a:t>
            </a:r>
            <a:r>
              <a:rPr lang="sk-SK" dirty="0" err="1"/>
              <a:t>with</a:t>
            </a:r>
            <a:r>
              <a:rPr lang="sk-SK" dirty="0"/>
              <a:t> (or </a:t>
            </a:r>
            <a:r>
              <a:rPr lang="sk-SK" dirty="0" err="1"/>
              <a:t>have</a:t>
            </a:r>
            <a:r>
              <a:rPr lang="sk-SK" dirty="0"/>
              <a:t> </a:t>
            </a:r>
            <a:r>
              <a:rPr lang="sk-SK" dirty="0" err="1"/>
              <a:t>participated</a:t>
            </a:r>
            <a:r>
              <a:rPr lang="sk-SK" dirty="0"/>
              <a:t> in </a:t>
            </a:r>
            <a:r>
              <a:rPr lang="sk-SK" dirty="0" err="1"/>
              <a:t>the</a:t>
            </a:r>
            <a:r>
              <a:rPr lang="sk-SK" dirty="0"/>
              <a:t> </a:t>
            </a:r>
            <a:r>
              <a:rPr lang="sk-SK" dirty="0" err="1"/>
              <a:t>writing</a:t>
            </a:r>
            <a:r>
              <a:rPr lang="sk-SK" dirty="0"/>
              <a:t> of </a:t>
            </a:r>
            <a:r>
              <a:rPr lang="sk-SK" dirty="0" err="1"/>
              <a:t>Standards</a:t>
            </a:r>
            <a:r>
              <a:rPr lang="sk-SK" dirty="0"/>
              <a:t> </a:t>
            </a:r>
            <a:r>
              <a:rPr lang="sk-SK" dirty="0" err="1"/>
              <a:t>related</a:t>
            </a:r>
            <a:r>
              <a:rPr lang="sk-SK" dirty="0"/>
              <a:t> to curriculum </a:t>
            </a:r>
            <a:endParaRPr dirty="0"/>
          </a:p>
          <a:p>
            <a:pPr marL="182880" lvl="0" indent="-182880" algn="l" rtl="0">
              <a:lnSpc>
                <a:spcPct val="80000"/>
              </a:lnSpc>
              <a:spcBef>
                <a:spcPts val="333"/>
              </a:spcBef>
              <a:spcAft>
                <a:spcPts val="0"/>
              </a:spcAft>
              <a:buClr>
                <a:srgbClr val="3F3F3F"/>
              </a:buClr>
              <a:buSzPts val="1415"/>
              <a:buChar char="•"/>
            </a:pPr>
            <a:r>
              <a:rPr lang="sk-SK" dirty="0" err="1"/>
              <a:t>Have</a:t>
            </a:r>
            <a:r>
              <a:rPr lang="sk-SK" dirty="0"/>
              <a:t> </a:t>
            </a:r>
            <a:r>
              <a:rPr lang="sk-SK" dirty="0" err="1"/>
              <a:t>examples</a:t>
            </a:r>
            <a:r>
              <a:rPr lang="sk-SK" dirty="0"/>
              <a:t> </a:t>
            </a:r>
            <a:r>
              <a:rPr lang="sk-SK" dirty="0" err="1"/>
              <a:t>ready</a:t>
            </a:r>
            <a:r>
              <a:rPr lang="sk-SK" dirty="0"/>
              <a:t> of </a:t>
            </a:r>
            <a:r>
              <a:rPr lang="sk-SK" dirty="0" err="1"/>
              <a:t>courses</a:t>
            </a:r>
            <a:r>
              <a:rPr lang="sk-SK" dirty="0"/>
              <a:t>, </a:t>
            </a:r>
            <a:r>
              <a:rPr lang="sk-SK" dirty="0" err="1"/>
              <a:t>programs</a:t>
            </a:r>
            <a:r>
              <a:rPr lang="sk-SK" dirty="0"/>
              <a:t>, </a:t>
            </a:r>
            <a:r>
              <a:rPr lang="sk-SK" dirty="0" err="1"/>
              <a:t>addendums</a:t>
            </a:r>
            <a:r>
              <a:rPr lang="sk-SK" dirty="0"/>
              <a:t> </a:t>
            </a:r>
            <a:r>
              <a:rPr lang="sk-SK" dirty="0" err="1"/>
              <a:t>ready</a:t>
            </a:r>
            <a:r>
              <a:rPr lang="sk-SK" dirty="0"/>
              <a:t> </a:t>
            </a:r>
            <a:r>
              <a:rPr lang="sk-SK" dirty="0" err="1"/>
              <a:t>for</a:t>
            </a:r>
            <a:r>
              <a:rPr lang="sk-SK" dirty="0"/>
              <a:t> team </a:t>
            </a:r>
            <a:r>
              <a:rPr lang="sk-SK" dirty="0" err="1"/>
              <a:t>if</a:t>
            </a:r>
            <a:r>
              <a:rPr lang="sk-SK" dirty="0"/>
              <a:t> </a:t>
            </a:r>
            <a:r>
              <a:rPr lang="sk-SK" dirty="0" err="1"/>
              <a:t>they</a:t>
            </a:r>
            <a:r>
              <a:rPr lang="sk-SK" dirty="0"/>
              <a:t> </a:t>
            </a:r>
            <a:r>
              <a:rPr lang="sk-SK" dirty="0" err="1"/>
              <a:t>request</a:t>
            </a:r>
            <a:r>
              <a:rPr lang="sk-SK" dirty="0"/>
              <a:t> </a:t>
            </a:r>
            <a:r>
              <a:rPr lang="sk-SK" dirty="0" err="1"/>
              <a:t>documentation</a:t>
            </a:r>
            <a:r>
              <a:rPr lang="sk-SK" dirty="0"/>
              <a:t> </a:t>
            </a:r>
            <a:endParaRPr dirty="0"/>
          </a:p>
          <a:p>
            <a:pPr marL="182880" lvl="0" indent="-182880" algn="l" rtl="0">
              <a:lnSpc>
                <a:spcPct val="80000"/>
              </a:lnSpc>
              <a:spcBef>
                <a:spcPts val="333"/>
              </a:spcBef>
              <a:spcAft>
                <a:spcPts val="0"/>
              </a:spcAft>
              <a:buClr>
                <a:srgbClr val="3F3F3F"/>
              </a:buClr>
              <a:buSzPts val="1415"/>
              <a:buChar char="•"/>
            </a:pPr>
            <a:r>
              <a:rPr lang="sk-SK" dirty="0" err="1"/>
              <a:t>Have</a:t>
            </a:r>
            <a:r>
              <a:rPr lang="sk-SK" dirty="0"/>
              <a:t> </a:t>
            </a:r>
            <a:r>
              <a:rPr lang="sk-SK" dirty="0" err="1"/>
              <a:t>your</a:t>
            </a:r>
            <a:r>
              <a:rPr lang="sk-SK" dirty="0"/>
              <a:t> curriculum </a:t>
            </a:r>
            <a:r>
              <a:rPr lang="sk-SK" dirty="0" err="1"/>
              <a:t>inventory</a:t>
            </a:r>
            <a:r>
              <a:rPr lang="sk-SK" dirty="0"/>
              <a:t> </a:t>
            </a:r>
            <a:r>
              <a:rPr lang="sk-SK" dirty="0" err="1"/>
              <a:t>updated</a:t>
            </a:r>
            <a:r>
              <a:rPr lang="sk-SK" dirty="0"/>
              <a:t> and </a:t>
            </a:r>
            <a:r>
              <a:rPr lang="sk-SK" dirty="0" err="1"/>
              <a:t>your</a:t>
            </a:r>
            <a:r>
              <a:rPr lang="sk-SK" dirty="0"/>
              <a:t> curriculum management </a:t>
            </a:r>
            <a:r>
              <a:rPr lang="sk-SK" dirty="0" err="1"/>
              <a:t>system</a:t>
            </a:r>
            <a:r>
              <a:rPr lang="sk-SK" dirty="0"/>
              <a:t> </a:t>
            </a:r>
            <a:r>
              <a:rPr lang="sk-SK" dirty="0" err="1"/>
              <a:t>updated</a:t>
            </a:r>
            <a:r>
              <a:rPr lang="sk-SK" dirty="0"/>
              <a:t>. </a:t>
            </a:r>
            <a:endParaRPr dirty="0"/>
          </a:p>
          <a:p>
            <a:pPr marL="182880" lvl="0" indent="-182880" algn="l" rtl="0">
              <a:lnSpc>
                <a:spcPct val="80000"/>
              </a:lnSpc>
              <a:spcBef>
                <a:spcPts val="333"/>
              </a:spcBef>
              <a:spcAft>
                <a:spcPts val="0"/>
              </a:spcAft>
              <a:buClr>
                <a:srgbClr val="3F3F3F"/>
              </a:buClr>
              <a:buSzPts val="1415"/>
              <a:buChar char="•"/>
            </a:pPr>
            <a:r>
              <a:rPr lang="sk-SK" dirty="0"/>
              <a:t>Curriculum </a:t>
            </a:r>
            <a:r>
              <a:rPr lang="sk-SK" dirty="0" err="1"/>
              <a:t>Chair</a:t>
            </a:r>
            <a:r>
              <a:rPr lang="sk-SK" dirty="0"/>
              <a:t> and </a:t>
            </a:r>
            <a:r>
              <a:rPr lang="sk-SK" dirty="0" err="1"/>
              <a:t>committee</a:t>
            </a:r>
            <a:r>
              <a:rPr lang="sk-SK" dirty="0"/>
              <a:t> </a:t>
            </a:r>
            <a:r>
              <a:rPr lang="sk-SK" dirty="0" err="1"/>
              <a:t>members</a:t>
            </a:r>
            <a:r>
              <a:rPr lang="sk-SK" dirty="0"/>
              <a:t> </a:t>
            </a:r>
            <a:r>
              <a:rPr lang="sk-SK" dirty="0" err="1"/>
              <a:t>should</a:t>
            </a:r>
            <a:r>
              <a:rPr lang="sk-SK" dirty="0"/>
              <a:t> </a:t>
            </a:r>
            <a:r>
              <a:rPr lang="sk-SK" dirty="0" err="1"/>
              <a:t>be</a:t>
            </a:r>
            <a:r>
              <a:rPr lang="sk-SK" dirty="0"/>
              <a:t> </a:t>
            </a:r>
            <a:r>
              <a:rPr lang="sk-SK" dirty="0" err="1"/>
              <a:t>able</a:t>
            </a:r>
            <a:r>
              <a:rPr lang="sk-SK" dirty="0"/>
              <a:t> to </a:t>
            </a:r>
            <a:r>
              <a:rPr lang="sk-SK" dirty="0" err="1"/>
              <a:t>explain</a:t>
            </a:r>
            <a:r>
              <a:rPr lang="sk-SK" dirty="0"/>
              <a:t> to </a:t>
            </a:r>
            <a:r>
              <a:rPr lang="sk-SK" dirty="0" err="1"/>
              <a:t>visiting</a:t>
            </a:r>
            <a:r>
              <a:rPr lang="sk-SK" dirty="0"/>
              <a:t> </a:t>
            </a:r>
            <a:r>
              <a:rPr lang="sk-SK" dirty="0" err="1"/>
              <a:t>member</a:t>
            </a:r>
            <a:r>
              <a:rPr lang="sk-SK" dirty="0"/>
              <a:t> curriculum </a:t>
            </a:r>
            <a:r>
              <a:rPr lang="sk-SK" dirty="0" err="1"/>
              <a:t>process</a:t>
            </a:r>
            <a:r>
              <a:rPr lang="sk-SK" dirty="0"/>
              <a:t> (</a:t>
            </a:r>
            <a:r>
              <a:rPr lang="sk-SK" dirty="0" err="1"/>
              <a:t>training</a:t>
            </a:r>
            <a:r>
              <a:rPr lang="sk-SK" dirty="0"/>
              <a:t>) </a:t>
            </a:r>
            <a:endParaRPr dirty="0"/>
          </a:p>
          <a:p>
            <a:pPr marL="182880" lvl="0" indent="-182880" algn="l" rtl="0">
              <a:lnSpc>
                <a:spcPct val="80000"/>
              </a:lnSpc>
              <a:spcBef>
                <a:spcPts val="333"/>
              </a:spcBef>
              <a:spcAft>
                <a:spcPts val="0"/>
              </a:spcAft>
              <a:buClr>
                <a:srgbClr val="3F3F3F"/>
              </a:buClr>
              <a:buSzPts val="1415"/>
              <a:buChar char="•"/>
            </a:pPr>
            <a:r>
              <a:rPr lang="sk-SK" dirty="0"/>
              <a:t>Curriculum </a:t>
            </a:r>
            <a:r>
              <a:rPr lang="sk-SK" dirty="0" err="1"/>
              <a:t>Chair</a:t>
            </a:r>
            <a:r>
              <a:rPr lang="sk-SK" dirty="0"/>
              <a:t> and </a:t>
            </a:r>
            <a:r>
              <a:rPr lang="sk-SK" dirty="0" err="1"/>
              <a:t>committee</a:t>
            </a:r>
            <a:r>
              <a:rPr lang="sk-SK" dirty="0"/>
              <a:t> </a:t>
            </a:r>
            <a:r>
              <a:rPr lang="sk-SK" dirty="0" err="1"/>
              <a:t>members</a:t>
            </a:r>
            <a:r>
              <a:rPr lang="sk-SK" dirty="0"/>
              <a:t> </a:t>
            </a:r>
            <a:r>
              <a:rPr lang="sk-SK" dirty="0" err="1"/>
              <a:t>should</a:t>
            </a:r>
            <a:r>
              <a:rPr lang="sk-SK" dirty="0"/>
              <a:t> </a:t>
            </a:r>
            <a:r>
              <a:rPr lang="sk-SK" dirty="0" smtClean="0"/>
              <a:t/>
            </a:r>
            <a:br>
              <a:rPr lang="sk-SK" dirty="0" smtClean="0"/>
            </a:br>
            <a:r>
              <a:rPr lang="sk-SK" dirty="0" err="1" smtClean="0"/>
              <a:t>be</a:t>
            </a:r>
            <a:r>
              <a:rPr lang="sk-SK" dirty="0" smtClean="0"/>
              <a:t> </a:t>
            </a:r>
            <a:r>
              <a:rPr lang="sk-SK" dirty="0" err="1"/>
              <a:t>able</a:t>
            </a:r>
            <a:r>
              <a:rPr lang="sk-SK" dirty="0"/>
              <a:t> to </a:t>
            </a:r>
            <a:r>
              <a:rPr lang="sk-SK" dirty="0" err="1"/>
              <a:t>explain</a:t>
            </a:r>
            <a:r>
              <a:rPr lang="sk-SK" dirty="0"/>
              <a:t> </a:t>
            </a:r>
            <a:r>
              <a:rPr lang="sk-SK" dirty="0" err="1"/>
              <a:t>how</a:t>
            </a:r>
            <a:r>
              <a:rPr lang="sk-SK" dirty="0"/>
              <a:t> </a:t>
            </a:r>
            <a:r>
              <a:rPr lang="sk-SK" dirty="0" err="1"/>
              <a:t>the</a:t>
            </a:r>
            <a:r>
              <a:rPr lang="sk-SK" dirty="0"/>
              <a:t> </a:t>
            </a:r>
            <a:r>
              <a:rPr lang="sk-SK" dirty="0" err="1"/>
              <a:t>evaluate</a:t>
            </a:r>
            <a:r>
              <a:rPr lang="sk-SK" dirty="0"/>
              <a:t> and </a:t>
            </a:r>
            <a:r>
              <a:rPr lang="sk-SK" dirty="0" err="1"/>
              <a:t>make</a:t>
            </a:r>
            <a:r>
              <a:rPr lang="sk-SK" dirty="0"/>
              <a:t> </a:t>
            </a:r>
            <a:r>
              <a:rPr lang="sk-SK" dirty="0" smtClean="0"/>
              <a:t/>
            </a:r>
            <a:br>
              <a:rPr lang="sk-SK" dirty="0" smtClean="0"/>
            </a:br>
            <a:r>
              <a:rPr lang="sk-SK" dirty="0" err="1" smtClean="0"/>
              <a:t>changes</a:t>
            </a:r>
            <a:r>
              <a:rPr lang="sk-SK" dirty="0" smtClean="0"/>
              <a:t> </a:t>
            </a:r>
            <a:r>
              <a:rPr lang="sk-SK" dirty="0" err="1"/>
              <a:t>for</a:t>
            </a:r>
            <a:r>
              <a:rPr lang="sk-SK" dirty="0"/>
              <a:t> </a:t>
            </a:r>
            <a:r>
              <a:rPr lang="sk-SK" dirty="0" err="1"/>
              <a:t>improvement</a:t>
            </a:r>
            <a:r>
              <a:rPr lang="sk-SK" dirty="0"/>
              <a:t> in curriculum </a:t>
            </a:r>
            <a:r>
              <a:rPr lang="sk-SK" dirty="0" err="1"/>
              <a:t>process</a:t>
            </a:r>
            <a:endParaRPr dirty="0"/>
          </a:p>
          <a:p>
            <a:pPr marL="0" lvl="0" indent="0" algn="l" rtl="0">
              <a:lnSpc>
                <a:spcPct val="80000"/>
              </a:lnSpc>
              <a:spcBef>
                <a:spcPts val="333"/>
              </a:spcBef>
              <a:spcAft>
                <a:spcPts val="0"/>
              </a:spcAft>
              <a:buClr>
                <a:srgbClr val="3F3F3F"/>
              </a:buClr>
              <a:buSzPts val="1415"/>
              <a:buNone/>
            </a:pPr>
            <a:endParaRPr sz="1665" dirty="0"/>
          </a:p>
        </p:txBody>
      </p:sp>
      <p:sp>
        <p:nvSpPr>
          <p:cNvPr id="249" name="Google Shape;249;p33"/>
          <p:cNvSpPr txBox="1">
            <a:spLocks noGrp="1"/>
          </p:cNvSpPr>
          <p:nvPr>
            <p:ph type="sldNum" idx="4294967295"/>
          </p:nvPr>
        </p:nvSpPr>
        <p:spPr>
          <a:xfrm>
            <a:off x="10769600" y="19050"/>
            <a:ext cx="1422400" cy="3286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32E11"/>
              </a:buClr>
              <a:buSzPts val="1000"/>
              <a:buFont typeface="Arial"/>
              <a:buNone/>
            </a:pPr>
            <a:fld id="{00000000-1234-1234-1234-123412341234}" type="slidenum">
              <a:rPr lang="sk-SK"/>
              <a:t>24</a:t>
            </a:fld>
            <a:endParaRPr/>
          </a:p>
        </p:txBody>
      </p:sp>
      <p:pic>
        <p:nvPicPr>
          <p:cNvPr id="248" name="Google Shape;248;p33"/>
          <p:cNvPicPr preferRelativeResize="0"/>
          <p:nvPr/>
        </p:nvPicPr>
        <p:blipFill rotWithShape="1">
          <a:blip r:embed="rId3">
            <a:alphaModFix/>
          </a:blip>
          <a:srcRect/>
          <a:stretch/>
        </p:blipFill>
        <p:spPr>
          <a:xfrm>
            <a:off x="8608269" y="4832847"/>
            <a:ext cx="2424804" cy="1815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txBox="1">
            <a:spLocks noGrp="1"/>
          </p:cNvSpPr>
          <p:nvPr>
            <p:ph type="title"/>
          </p:nvPr>
        </p:nvSpPr>
        <p:spPr>
          <a:xfrm>
            <a:off x="169644" y="2419972"/>
            <a:ext cx="3583461" cy="1611995"/>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2400"/>
              <a:buFont typeface="Palatino"/>
              <a:buNone/>
            </a:pPr>
            <a:r>
              <a:rPr lang="sk-SK" sz="3600" dirty="0" err="1"/>
              <a:t>Questions</a:t>
            </a:r>
            <a:endParaRPr sz="3600" dirty="0"/>
          </a:p>
        </p:txBody>
      </p:sp>
      <p:sp>
        <p:nvSpPr>
          <p:cNvPr id="2" name="Text Placeholder 1"/>
          <p:cNvSpPr>
            <a:spLocks noGrp="1"/>
          </p:cNvSpPr>
          <p:nvPr>
            <p:ph type="body" idx="1"/>
          </p:nvPr>
        </p:nvSpPr>
        <p:spPr/>
        <p:txBody>
          <a:bodyPr/>
          <a:lstStyle/>
          <a:p>
            <a:endParaRPr lang="en-US"/>
          </a:p>
        </p:txBody>
      </p:sp>
      <p:pic>
        <p:nvPicPr>
          <p:cNvPr id="255" name="Google Shape;255;p34"/>
          <p:cNvPicPr preferRelativeResize="0"/>
          <p:nvPr/>
        </p:nvPicPr>
        <p:blipFill rotWithShape="1">
          <a:blip r:embed="rId3">
            <a:alphaModFix/>
          </a:blip>
          <a:srcRect/>
          <a:stretch/>
        </p:blipFill>
        <p:spPr>
          <a:xfrm>
            <a:off x="5236495" y="2069610"/>
            <a:ext cx="4921175" cy="2755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Font typeface="Palatino"/>
              <a:buNone/>
            </a:pPr>
            <a:r>
              <a:rPr lang="sk-SK" dirty="0" err="1"/>
              <a:t>References</a:t>
            </a:r>
            <a:r>
              <a:rPr lang="sk-SK" dirty="0"/>
              <a:t> and </a:t>
            </a:r>
            <a:r>
              <a:rPr lang="sk-SK" dirty="0" err="1"/>
              <a:t>Resources</a:t>
            </a:r>
            <a:endParaRPr dirty="0"/>
          </a:p>
        </p:txBody>
      </p:sp>
      <p:sp>
        <p:nvSpPr>
          <p:cNvPr id="261" name="Google Shape;261;p35"/>
          <p:cNvSpPr txBox="1">
            <a:spLocks noGrp="1"/>
          </p:cNvSpPr>
          <p:nvPr>
            <p:ph type="body" idx="1"/>
          </p:nvPr>
        </p:nvSpPr>
        <p:spPr>
          <a:xfrm>
            <a:off x="1277650" y="1798320"/>
            <a:ext cx="10058400" cy="4351338"/>
          </a:xfrm>
          <a:prstGeom prst="rect">
            <a:avLst/>
          </a:prstGeom>
          <a:noFill/>
          <a:ln>
            <a:noFill/>
          </a:ln>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sk-SK" u="sng" dirty="0">
                <a:solidFill>
                  <a:schemeClr val="hlink"/>
                </a:solidFill>
                <a:hlinkClick r:id="rId3"/>
              </a:rPr>
              <a:t>ASCCC Accreditation Committee Website: </a:t>
            </a:r>
            <a:endParaRPr dirty="0"/>
          </a:p>
          <a:p>
            <a:pPr marL="457200" lvl="0" indent="-342900" algn="l" rtl="0">
              <a:spcBef>
                <a:spcPts val="360"/>
              </a:spcBef>
              <a:spcAft>
                <a:spcPts val="0"/>
              </a:spcAft>
              <a:buSzPts val="1800"/>
              <a:buChar char="•"/>
            </a:pPr>
            <a:r>
              <a:rPr lang="sk-SK" u="sng" dirty="0" smtClean="0">
                <a:solidFill>
                  <a:schemeClr val="hlink"/>
                </a:solidFill>
                <a:hlinkClick r:id="rId4"/>
              </a:rPr>
              <a:t>“</a:t>
            </a:r>
            <a:r>
              <a:rPr lang="sk-SK" u="sng" dirty="0">
                <a:solidFill>
                  <a:schemeClr val="hlink"/>
                </a:solidFill>
                <a:hlinkClick r:id="rId4"/>
              </a:rPr>
              <a:t>Effective Practices in </a:t>
            </a:r>
            <a:r>
              <a:rPr lang="sk-SK" u="sng" dirty="0" smtClean="0">
                <a:solidFill>
                  <a:schemeClr val="hlink"/>
                </a:solidFill>
                <a:hlinkClick r:id="rId4"/>
              </a:rPr>
              <a:t>Accreditation</a:t>
            </a:r>
            <a:r>
              <a:rPr lang="sk-SK" dirty="0" smtClean="0">
                <a:hlinkClick r:id="rId4"/>
              </a:rPr>
              <a:t>: </a:t>
            </a:r>
            <a:r>
              <a:rPr lang="sk-SK" u="sng" dirty="0">
                <a:solidFill>
                  <a:schemeClr val="hlink"/>
                </a:solidFill>
                <a:hlinkClick r:id="rId4"/>
              </a:rPr>
              <a:t>A</a:t>
            </a:r>
            <a:r>
              <a:rPr lang="sk-SK" u="sng" dirty="0" smtClean="0">
                <a:solidFill>
                  <a:schemeClr val="hlink"/>
                </a:solidFill>
                <a:hlinkClick r:id="rId4"/>
              </a:rPr>
              <a:t> </a:t>
            </a:r>
            <a:r>
              <a:rPr lang="sk-SK" u="sng" dirty="0">
                <a:solidFill>
                  <a:schemeClr val="hlink"/>
                </a:solidFill>
                <a:hlinkClick r:id="rId4"/>
              </a:rPr>
              <a:t>Guide for Faculty”</a:t>
            </a:r>
            <a:r>
              <a:rPr lang="sk-SK" dirty="0"/>
              <a:t> </a:t>
            </a:r>
            <a:r>
              <a:rPr lang="sk-SK" dirty="0" smtClean="0"/>
              <a:t>(ASCCC, 2015</a:t>
            </a:r>
            <a:r>
              <a:rPr lang="sk-SK" dirty="0"/>
              <a:t>)</a:t>
            </a:r>
            <a:endParaRPr dirty="0"/>
          </a:p>
          <a:p>
            <a:pPr marL="457200" lvl="0" indent="-342900" algn="l" rtl="0">
              <a:spcBef>
                <a:spcPts val="360"/>
              </a:spcBef>
              <a:spcAft>
                <a:spcPts val="0"/>
              </a:spcAft>
              <a:buSzPts val="1800"/>
              <a:buChar char="•"/>
            </a:pPr>
            <a:r>
              <a:rPr lang="sk-SK" dirty="0">
                <a:hlinkClick r:id="rId5"/>
              </a:rPr>
              <a:t>A</a:t>
            </a:r>
            <a:r>
              <a:rPr lang="sk-SK" u="sng" dirty="0" smtClean="0">
                <a:solidFill>
                  <a:schemeClr val="hlink"/>
                </a:solidFill>
                <a:hlinkClick r:id="rId5"/>
              </a:rPr>
              <a:t>CCJC </a:t>
            </a:r>
            <a:r>
              <a:rPr lang="sk-SK" u="sng" dirty="0">
                <a:solidFill>
                  <a:schemeClr val="hlink"/>
                </a:solidFill>
                <a:hlinkClick r:id="rId5"/>
              </a:rPr>
              <a:t>Website</a:t>
            </a:r>
            <a:endParaRPr dirty="0"/>
          </a:p>
          <a:p>
            <a:pPr marL="457200" lvl="0" indent="-342900" algn="l" rtl="0">
              <a:spcBef>
                <a:spcPts val="360"/>
              </a:spcBef>
              <a:spcAft>
                <a:spcPts val="0"/>
              </a:spcAft>
              <a:buSzPts val="1800"/>
              <a:buChar char="•"/>
            </a:pPr>
            <a:r>
              <a:rPr lang="sk-SK" u="sng" dirty="0">
                <a:solidFill>
                  <a:schemeClr val="hlink"/>
                </a:solidFill>
                <a:hlinkClick r:id="rId6"/>
              </a:rPr>
              <a:t>ACCJC Guide to Institutional Self-Evaluation,Improvement, and Peer Review</a:t>
            </a:r>
            <a:endParaRPr dirty="0"/>
          </a:p>
          <a:p>
            <a:pPr marL="457200" lvl="0" indent="-342900" algn="l" rtl="0">
              <a:spcBef>
                <a:spcPts val="360"/>
              </a:spcBef>
              <a:spcAft>
                <a:spcPts val="0"/>
              </a:spcAft>
              <a:buSzPts val="1800"/>
              <a:buChar char="•"/>
            </a:pPr>
            <a:r>
              <a:rPr lang="sk-SK" u="sng" dirty="0">
                <a:solidFill>
                  <a:schemeClr val="hlink"/>
                </a:solidFill>
                <a:hlinkClick r:id="rId7"/>
              </a:rPr>
              <a:t>ACCJC Standards (2014)</a:t>
            </a:r>
            <a:endParaRPr dirty="0"/>
          </a:p>
          <a:p>
            <a:pPr marL="457200" lvl="0" indent="-342900" algn="l" rtl="0">
              <a:spcBef>
                <a:spcPts val="360"/>
              </a:spcBef>
              <a:spcAft>
                <a:spcPts val="0"/>
              </a:spcAft>
              <a:buSzPts val="1800"/>
              <a:buChar char="•"/>
            </a:pPr>
            <a:r>
              <a:rPr lang="sk-SK" u="sng" dirty="0">
                <a:solidFill>
                  <a:schemeClr val="hlink"/>
                </a:solidFill>
                <a:hlinkClick r:id="rId8"/>
              </a:rPr>
              <a:t>ACCJC Formative/Summative Review Approach</a:t>
            </a:r>
            <a:endParaRPr dirty="0"/>
          </a:p>
          <a:p>
            <a:pPr marL="457200" lvl="0" indent="-342900" algn="l" rtl="0">
              <a:spcBef>
                <a:spcPts val="360"/>
              </a:spcBef>
              <a:spcAft>
                <a:spcPts val="0"/>
              </a:spcAft>
              <a:buSzPts val="1800"/>
              <a:buChar char="•"/>
            </a:pPr>
            <a:endParaRPr lang="sk-SK" u="sng" dirty="0" smtClean="0">
              <a:solidFill>
                <a:schemeClr val="hlink"/>
              </a:solidFill>
              <a:hlinkClick r:id="rId9"/>
            </a:endParaRPr>
          </a:p>
          <a:p>
            <a:pPr marL="457200" lvl="0" indent="-342900" algn="l" rtl="0">
              <a:spcBef>
                <a:spcPts val="360"/>
              </a:spcBef>
              <a:spcAft>
                <a:spcPts val="0"/>
              </a:spcAft>
              <a:buSzPts val="1800"/>
              <a:buChar char="•"/>
            </a:pPr>
            <a:r>
              <a:rPr lang="sk-SK" u="sng" dirty="0" smtClean="0">
                <a:solidFill>
                  <a:schemeClr val="hlink"/>
                </a:solidFill>
                <a:hlinkClick r:id="rId9"/>
              </a:rPr>
              <a:t>info@asccc.org</a:t>
            </a:r>
            <a:endParaRPr dirty="0"/>
          </a:p>
          <a:p>
            <a:pPr marL="457200" lvl="0" indent="-342900" algn="l" rtl="0">
              <a:spcBef>
                <a:spcPts val="360"/>
              </a:spcBef>
              <a:spcAft>
                <a:spcPts val="0"/>
              </a:spcAft>
              <a:buSzPts val="1800"/>
              <a:buChar char="•"/>
            </a:pPr>
            <a:r>
              <a:rPr lang="sk-SK" u="sng" dirty="0">
                <a:solidFill>
                  <a:schemeClr val="hlink"/>
                </a:solidFill>
                <a:hlinkClick r:id="rId10"/>
              </a:rPr>
              <a:t>accjc@accjc.org</a:t>
            </a:r>
            <a:r>
              <a:rPr lang="sk-SK" dirty="0"/>
              <a:t> </a:t>
            </a:r>
            <a:endParaRPr dirty="0"/>
          </a:p>
          <a:p>
            <a:pPr marL="0" lvl="0" indent="0" algn="l" rtl="0">
              <a:spcBef>
                <a:spcPts val="360"/>
              </a:spcBef>
              <a:spcAft>
                <a:spcPts val="0"/>
              </a:spcAft>
              <a:buNone/>
            </a:pPr>
            <a:endParaRPr sz="1800" dirty="0"/>
          </a:p>
          <a:p>
            <a:pPr marL="182880" lvl="0" indent="-85722" algn="l" rtl="0">
              <a:lnSpc>
                <a:spcPct val="90000"/>
              </a:lnSpc>
              <a:spcBef>
                <a:spcPts val="360"/>
              </a:spcBef>
              <a:spcAft>
                <a:spcPts val="0"/>
              </a:spcAft>
              <a:buClr>
                <a:srgbClr val="3F3F3F"/>
              </a:buClr>
              <a:buSzPts val="1530"/>
              <a:buNone/>
            </a:pPr>
            <a:r>
              <a:rPr lang="sk-SK" sz="1800" dirty="0"/>
              <a:t> </a:t>
            </a:r>
            <a:endParaRPr sz="1800" dirty="0"/>
          </a:p>
        </p:txBody>
      </p:sp>
      <p:pic>
        <p:nvPicPr>
          <p:cNvPr id="262" name="Google Shape;262;p35"/>
          <p:cNvPicPr preferRelativeResize="0"/>
          <p:nvPr/>
        </p:nvPicPr>
        <p:blipFill rotWithShape="1">
          <a:blip r:embed="rId11">
            <a:alphaModFix/>
          </a:blip>
          <a:srcRect/>
          <a:stretch/>
        </p:blipFill>
        <p:spPr>
          <a:xfrm>
            <a:off x="8680400" y="3973989"/>
            <a:ext cx="2655650" cy="2655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9456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4000"/>
              <a:buFont typeface="Times New Roman"/>
              <a:buNone/>
            </a:pPr>
            <a:r>
              <a:rPr lang="sk-SK">
                <a:latin typeface="Times New Roman"/>
                <a:ea typeface="Times New Roman"/>
                <a:cs typeface="Times New Roman"/>
                <a:sym typeface="Times New Roman"/>
              </a:rPr>
              <a:t>Breakout Description </a:t>
            </a:r>
            <a:endParaRPr>
              <a:latin typeface="Times New Roman"/>
              <a:ea typeface="Times New Roman"/>
              <a:cs typeface="Times New Roman"/>
              <a:sym typeface="Times New Roman"/>
            </a:endParaRPr>
          </a:p>
        </p:txBody>
      </p:sp>
      <p:sp>
        <p:nvSpPr>
          <p:cNvPr id="72" name="Google Shape;72;p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2040"/>
              <a:buNone/>
            </a:pPr>
            <a:r>
              <a:rPr lang="sk-SK">
                <a:latin typeface="Times New Roman"/>
                <a:ea typeface="Times New Roman"/>
                <a:cs typeface="Times New Roman"/>
                <a:sym typeface="Times New Roman"/>
              </a:rPr>
              <a:t>Curriculum is a key component of the accreditation standards, and the relationship between curriculum and accreditation is critical for understanding the accreditation process. In this breakout, explore the interplay of curriculum requirements in relation to the requirements of accreditation and the importance of curriculum specialists, curriculum chairs, articulation officers, and others in the accreditation process. </a:t>
            </a:r>
            <a:endParaRPr>
              <a:latin typeface="Times New Roman"/>
              <a:ea typeface="Times New Roman"/>
              <a:cs typeface="Times New Roman"/>
              <a:sym typeface="Times New Roman"/>
            </a:endParaRPr>
          </a:p>
        </p:txBody>
      </p:sp>
      <p:sp>
        <p:nvSpPr>
          <p:cNvPr id="74" name="Google Shape;74;p11"/>
          <p:cNvSpPr txBox="1">
            <a:spLocks noGrp="1"/>
          </p:cNvSpPr>
          <p:nvPr>
            <p:ph type="sldNum" idx="4294967295"/>
          </p:nvPr>
        </p:nvSpPr>
        <p:spPr>
          <a:xfrm>
            <a:off x="10769600" y="19050"/>
            <a:ext cx="1422400" cy="3286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32E11"/>
              </a:buClr>
              <a:buSzPts val="1000"/>
              <a:buFont typeface="Arial"/>
              <a:buNone/>
            </a:pPr>
            <a:fld id="{00000000-1234-1234-1234-123412341234}" type="slidenum">
              <a:rPr lang="sk-SK"/>
              <a:t>3</a:t>
            </a:fld>
            <a:endParaRPr/>
          </a:p>
        </p:txBody>
      </p:sp>
      <p:pic>
        <p:nvPicPr>
          <p:cNvPr id="73" name="Google Shape;73;p11"/>
          <p:cNvPicPr preferRelativeResize="0"/>
          <p:nvPr/>
        </p:nvPicPr>
        <p:blipFill rotWithShape="1">
          <a:blip r:embed="rId3">
            <a:alphaModFix/>
          </a:blip>
          <a:srcRect/>
          <a:stretch/>
        </p:blipFill>
        <p:spPr>
          <a:xfrm>
            <a:off x="5714500" y="3973989"/>
            <a:ext cx="5055100" cy="2490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4000"/>
              <a:buFont typeface="Times New Roman"/>
              <a:buNone/>
            </a:pPr>
            <a:r>
              <a:rPr lang="sk-SK">
                <a:latin typeface="Times New Roman"/>
                <a:ea typeface="Times New Roman"/>
                <a:cs typeface="Times New Roman"/>
                <a:sym typeface="Times New Roman"/>
              </a:rPr>
              <a:t>Overview</a:t>
            </a:r>
            <a:endParaRPr/>
          </a:p>
        </p:txBody>
      </p:sp>
      <p:sp>
        <p:nvSpPr>
          <p:cNvPr id="80" name="Google Shape;80;p1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Clr>
                <a:srgbClr val="262626"/>
              </a:buClr>
              <a:buSzPts val="2400"/>
              <a:buChar char="•"/>
            </a:pPr>
            <a:r>
              <a:rPr lang="sk-SK">
                <a:solidFill>
                  <a:srgbClr val="262626"/>
                </a:solidFill>
              </a:rPr>
              <a:t>Updates in accreditation processes</a:t>
            </a:r>
            <a:endParaRPr/>
          </a:p>
          <a:p>
            <a:pPr marL="182880" lvl="0" indent="-182880" algn="l" rtl="0">
              <a:lnSpc>
                <a:spcPct val="90000"/>
              </a:lnSpc>
              <a:spcBef>
                <a:spcPts val="360"/>
              </a:spcBef>
              <a:spcAft>
                <a:spcPts val="0"/>
              </a:spcAft>
              <a:buClr>
                <a:srgbClr val="262626"/>
              </a:buClr>
              <a:buSzPts val="2400"/>
              <a:buChar char="•"/>
            </a:pPr>
            <a:r>
              <a:rPr lang="sk-SK">
                <a:solidFill>
                  <a:srgbClr val="262626"/>
                </a:solidFill>
              </a:rPr>
              <a:t>Accreditation Standards on Curriculum</a:t>
            </a:r>
            <a:endParaRPr/>
          </a:p>
          <a:p>
            <a:pPr marL="182880" lvl="0" indent="-182880" algn="l" rtl="0">
              <a:lnSpc>
                <a:spcPct val="90000"/>
              </a:lnSpc>
              <a:spcBef>
                <a:spcPts val="360"/>
              </a:spcBef>
              <a:spcAft>
                <a:spcPts val="0"/>
              </a:spcAft>
              <a:buClr>
                <a:srgbClr val="262626"/>
              </a:buClr>
              <a:buSzPts val="2400"/>
              <a:buChar char="•"/>
            </a:pPr>
            <a:r>
              <a:rPr lang="sk-SK">
                <a:solidFill>
                  <a:srgbClr val="262626"/>
                </a:solidFill>
              </a:rPr>
              <a:t>Evidence and Documentation</a:t>
            </a:r>
            <a:endParaRPr/>
          </a:p>
          <a:p>
            <a:pPr marL="182880" lvl="0" indent="-182880" algn="l" rtl="0">
              <a:lnSpc>
                <a:spcPct val="90000"/>
              </a:lnSpc>
              <a:spcBef>
                <a:spcPts val="360"/>
              </a:spcBef>
              <a:spcAft>
                <a:spcPts val="0"/>
              </a:spcAft>
              <a:buClr>
                <a:srgbClr val="262626"/>
              </a:buClr>
              <a:buSzPts val="2400"/>
              <a:buChar char="•"/>
            </a:pPr>
            <a:r>
              <a:rPr lang="sk-SK">
                <a:solidFill>
                  <a:srgbClr val="262626"/>
                </a:solidFill>
              </a:rPr>
              <a:t>During the Team Visit</a:t>
            </a:r>
            <a:endParaRPr/>
          </a:p>
          <a:p>
            <a:pPr marL="182880" lvl="0" indent="-182880" algn="l" rtl="0">
              <a:lnSpc>
                <a:spcPct val="90000"/>
              </a:lnSpc>
              <a:spcBef>
                <a:spcPts val="360"/>
              </a:spcBef>
              <a:spcAft>
                <a:spcPts val="0"/>
              </a:spcAft>
              <a:buClr>
                <a:srgbClr val="262626"/>
              </a:buClr>
              <a:buSzPts val="2400"/>
              <a:buChar char="•"/>
            </a:pPr>
            <a:r>
              <a:rPr lang="sk-SK">
                <a:solidFill>
                  <a:srgbClr val="262626"/>
                </a:solidFill>
              </a:rPr>
              <a:t>Recent Changes</a:t>
            </a:r>
            <a:endParaRPr/>
          </a:p>
          <a:p>
            <a:pPr marL="182880" lvl="0" indent="-182880" algn="l" rtl="0">
              <a:lnSpc>
                <a:spcPct val="90000"/>
              </a:lnSpc>
              <a:spcBef>
                <a:spcPts val="360"/>
              </a:spcBef>
              <a:spcAft>
                <a:spcPts val="0"/>
              </a:spcAft>
              <a:buClr>
                <a:srgbClr val="262626"/>
              </a:buClr>
              <a:buSzPts val="2400"/>
              <a:buChar char="•"/>
            </a:pPr>
            <a:r>
              <a:rPr lang="sk-SK">
                <a:solidFill>
                  <a:srgbClr val="262626"/>
                </a:solidFill>
              </a:rPr>
              <a:t>Discussion…</a:t>
            </a:r>
            <a:endParaRPr>
              <a:solidFill>
                <a:srgbClr val="262626"/>
              </a:solidFill>
            </a:endParaRPr>
          </a:p>
        </p:txBody>
      </p:sp>
      <p:sp>
        <p:nvSpPr>
          <p:cNvPr id="82" name="Google Shape;82;p12"/>
          <p:cNvSpPr txBox="1">
            <a:spLocks noGrp="1"/>
          </p:cNvSpPr>
          <p:nvPr>
            <p:ph type="sldNum" idx="4294967295"/>
          </p:nvPr>
        </p:nvSpPr>
        <p:spPr>
          <a:xfrm>
            <a:off x="10769600" y="19050"/>
            <a:ext cx="1422400" cy="3286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32E11"/>
              </a:buClr>
              <a:buSzPts val="1000"/>
              <a:buFont typeface="Arial"/>
              <a:buNone/>
            </a:pPr>
            <a:fld id="{00000000-1234-1234-1234-123412341234}" type="slidenum">
              <a:rPr lang="sk-SK"/>
              <a:t>4</a:t>
            </a:fld>
            <a:endParaRPr/>
          </a:p>
        </p:txBody>
      </p:sp>
      <p:pic>
        <p:nvPicPr>
          <p:cNvPr id="81" name="Google Shape;81;p12"/>
          <p:cNvPicPr preferRelativeResize="0"/>
          <p:nvPr/>
        </p:nvPicPr>
        <p:blipFill rotWithShape="1">
          <a:blip r:embed="rId3">
            <a:alphaModFix/>
          </a:blip>
          <a:srcRect/>
          <a:stretch/>
        </p:blipFill>
        <p:spPr>
          <a:xfrm>
            <a:off x="5982856" y="2664433"/>
            <a:ext cx="5194114" cy="3485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Font typeface="Palatino"/>
              <a:buNone/>
            </a:pPr>
            <a:r>
              <a:rPr lang="sk-SK"/>
              <a:t>What's New in Accreditation </a:t>
            </a:r>
            <a:endParaRPr/>
          </a:p>
        </p:txBody>
      </p:sp>
      <p:sp>
        <p:nvSpPr>
          <p:cNvPr id="88" name="Google Shape;88;p1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72443">
              <a:spcBef>
                <a:spcPts val="0"/>
              </a:spcBef>
              <a:buSzPts val="2040"/>
            </a:pPr>
            <a:r>
              <a:rPr lang="sk-SK" u="sng" dirty="0">
                <a:solidFill>
                  <a:schemeClr val="hlink"/>
                </a:solidFill>
                <a:hlinkClick r:id="rId3"/>
              </a:rPr>
              <a:t>Formative/Summative Review Approach </a:t>
            </a:r>
            <a:r>
              <a:rPr lang="sk-SK" dirty="0"/>
              <a:t>(Pilot </a:t>
            </a:r>
            <a:r>
              <a:rPr lang="sk-SK" dirty="0" err="1"/>
              <a:t>Phase</a:t>
            </a:r>
            <a:r>
              <a:rPr lang="sk-SK" dirty="0"/>
              <a:t>)</a:t>
            </a:r>
            <a:endParaRPr dirty="0"/>
          </a:p>
          <a:p>
            <a:pPr marL="472443">
              <a:spcBef>
                <a:spcPts val="0"/>
              </a:spcBef>
              <a:buSzPts val="2040"/>
            </a:pPr>
            <a:endParaRPr lang="sk-SK" dirty="0" smtClean="0"/>
          </a:p>
          <a:p>
            <a:pPr marL="472443">
              <a:spcBef>
                <a:spcPts val="0"/>
              </a:spcBef>
              <a:buSzPts val="2040"/>
            </a:pPr>
            <a:r>
              <a:rPr lang="sk-SK" dirty="0" err="1" smtClean="0"/>
              <a:t>Standards</a:t>
            </a:r>
            <a:r>
              <a:rPr lang="sk-SK" dirty="0" smtClean="0"/>
              <a:t> </a:t>
            </a:r>
            <a:r>
              <a:rPr lang="sk-SK" dirty="0" err="1"/>
              <a:t>Review</a:t>
            </a:r>
            <a:r>
              <a:rPr lang="sk-SK" dirty="0"/>
              <a:t> (2021)</a:t>
            </a:r>
            <a:endParaRPr dirty="0"/>
          </a:p>
          <a:p>
            <a:pPr marL="472443">
              <a:spcBef>
                <a:spcPts val="0"/>
              </a:spcBef>
              <a:buSzPts val="2040"/>
            </a:pPr>
            <a:endParaRPr lang="sk-SK" dirty="0" smtClean="0"/>
          </a:p>
          <a:p>
            <a:pPr marL="472443">
              <a:spcBef>
                <a:spcPts val="0"/>
              </a:spcBef>
              <a:buSzPts val="2040"/>
            </a:pPr>
            <a:r>
              <a:rPr lang="sk-SK" dirty="0" smtClean="0"/>
              <a:t>ACCJC </a:t>
            </a:r>
            <a:r>
              <a:rPr lang="sk-SK" dirty="0" err="1"/>
              <a:t>Leadership</a:t>
            </a:r>
            <a:r>
              <a:rPr lang="sk-SK" dirty="0"/>
              <a:t> </a:t>
            </a:r>
            <a:r>
              <a:rPr lang="sk-SK" dirty="0" err="1"/>
              <a:t>Transition</a:t>
            </a:r>
            <a:endParaRPr dirty="0"/>
          </a:p>
          <a:p>
            <a:pPr marL="472443">
              <a:spcBef>
                <a:spcPts val="0"/>
              </a:spcBef>
              <a:buSzPts val="2040"/>
            </a:pPr>
            <a:endParaRPr lang="sk-SK" dirty="0" smtClean="0"/>
          </a:p>
          <a:p>
            <a:pPr marL="472443">
              <a:spcBef>
                <a:spcPts val="0"/>
              </a:spcBef>
              <a:buSzPts val="2040"/>
            </a:pPr>
            <a:r>
              <a:rPr lang="sk-SK" dirty="0" err="1" smtClean="0"/>
              <a:t>Negotiated</a:t>
            </a:r>
            <a:r>
              <a:rPr lang="sk-SK" dirty="0" smtClean="0"/>
              <a:t> </a:t>
            </a:r>
            <a:r>
              <a:rPr lang="sk-SK" dirty="0" err="1"/>
              <a:t>Rulemaking</a:t>
            </a:r>
            <a:r>
              <a:rPr lang="sk-SK" dirty="0"/>
              <a:t>: </a:t>
            </a:r>
            <a:r>
              <a:rPr lang="sk-SK" dirty="0" err="1"/>
              <a:t>Distance</a:t>
            </a:r>
            <a:r>
              <a:rPr lang="sk-SK" dirty="0"/>
              <a:t> </a:t>
            </a:r>
            <a:r>
              <a:rPr lang="sk-SK" dirty="0" err="1"/>
              <a:t>Education</a:t>
            </a:r>
            <a:endParaRPr dirty="0"/>
          </a:p>
          <a:p>
            <a:pPr marL="182880" lvl="0" indent="-53337" algn="l" rtl="0">
              <a:lnSpc>
                <a:spcPct val="90000"/>
              </a:lnSpc>
              <a:spcBef>
                <a:spcPts val="0"/>
              </a:spcBef>
              <a:spcAft>
                <a:spcPts val="0"/>
              </a:spcAft>
              <a:buClr>
                <a:srgbClr val="3F3F3F"/>
              </a:buClr>
              <a:buSzPts val="2040"/>
              <a:buNone/>
            </a:pPr>
            <a:r>
              <a:rPr lang="sk-SK" dirty="0"/>
              <a:t>			</a:t>
            </a:r>
            <a:endParaRPr dirty="0"/>
          </a:p>
        </p:txBody>
      </p:sp>
      <p:sp>
        <p:nvSpPr>
          <p:cNvPr id="90" name="Google Shape;90;p13"/>
          <p:cNvSpPr txBox="1">
            <a:spLocks noGrp="1"/>
          </p:cNvSpPr>
          <p:nvPr>
            <p:ph type="sldNum" idx="4294967295"/>
          </p:nvPr>
        </p:nvSpPr>
        <p:spPr>
          <a:xfrm>
            <a:off x="10769600" y="19050"/>
            <a:ext cx="1422400" cy="3286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32E11"/>
              </a:buClr>
              <a:buSzPts val="1000"/>
              <a:buFont typeface="Arial"/>
              <a:buNone/>
            </a:pPr>
            <a:fld id="{00000000-1234-1234-1234-123412341234}" type="slidenum">
              <a:rPr lang="sk-SK"/>
              <a:t>5</a:t>
            </a:fld>
            <a:endParaRPr/>
          </a:p>
        </p:txBody>
      </p:sp>
      <p:pic>
        <p:nvPicPr>
          <p:cNvPr id="89" name="Google Shape;89;p13"/>
          <p:cNvPicPr preferRelativeResize="0"/>
          <p:nvPr/>
        </p:nvPicPr>
        <p:blipFill rotWithShape="1">
          <a:blip r:embed="rId4">
            <a:alphaModFix/>
          </a:blip>
          <a:srcRect/>
          <a:stretch/>
        </p:blipFill>
        <p:spPr>
          <a:xfrm>
            <a:off x="6010200" y="3826952"/>
            <a:ext cx="4759400" cy="28251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1981200" y="792080"/>
            <a:ext cx="2139600" cy="1261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Palatino"/>
              <a:buNone/>
            </a:pPr>
            <a:r>
              <a:rPr lang="sk-SK" sz="3000" b="1"/>
              <a:t>Standard I</a:t>
            </a:r>
            <a:r>
              <a:rPr lang="sk-SK" sz="3000"/>
              <a:t> </a:t>
            </a:r>
            <a:endParaRPr sz="3000"/>
          </a:p>
        </p:txBody>
      </p:sp>
      <p:sp>
        <p:nvSpPr>
          <p:cNvPr id="97" name="Google Shape;97;p14"/>
          <p:cNvSpPr txBox="1">
            <a:spLocks noGrp="1"/>
          </p:cNvSpPr>
          <p:nvPr>
            <p:ph type="body" idx="1"/>
          </p:nvPr>
        </p:nvSpPr>
        <p:spPr>
          <a:xfrm>
            <a:off x="4495800" y="792080"/>
            <a:ext cx="5715000" cy="5577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640"/>
              </a:spcBef>
              <a:spcAft>
                <a:spcPts val="0"/>
              </a:spcAft>
              <a:buClr>
                <a:srgbClr val="3F3F3F"/>
              </a:buClr>
              <a:buSzPts val="4800"/>
              <a:buNone/>
            </a:pPr>
            <a:endParaRPr sz="4800" b="1"/>
          </a:p>
          <a:p>
            <a:pPr marL="0" lvl="0" indent="0" algn="ctr" rtl="0">
              <a:lnSpc>
                <a:spcPct val="90000"/>
              </a:lnSpc>
              <a:spcBef>
                <a:spcPts val="640"/>
              </a:spcBef>
              <a:spcAft>
                <a:spcPts val="0"/>
              </a:spcAft>
              <a:buClr>
                <a:srgbClr val="3F3F3F"/>
              </a:buClr>
              <a:buSzPts val="4800"/>
              <a:buNone/>
            </a:pPr>
            <a:r>
              <a:rPr lang="sk-SK" sz="4800" b="1"/>
              <a:t>Mission, Academic Quality and Institutional Effectiveness</a:t>
            </a:r>
            <a:r>
              <a:rPr lang="sk-SK" b="1"/>
              <a:t> </a:t>
            </a:r>
            <a:endParaRPr b="1"/>
          </a:p>
        </p:txBody>
      </p:sp>
      <p:sp>
        <p:nvSpPr>
          <p:cNvPr id="98" name="Google Shape;98;p14"/>
          <p:cNvSpPr txBox="1">
            <a:spLocks noGrp="1"/>
          </p:cNvSpPr>
          <p:nvPr>
            <p:ph type="body" idx="2"/>
          </p:nvPr>
        </p:nvSpPr>
        <p:spPr>
          <a:xfrm>
            <a:off x="1981201" y="2130552"/>
            <a:ext cx="2139600" cy="4243500"/>
          </a:xfrm>
          <a:prstGeom prst="rect">
            <a:avLst/>
          </a:prstGeom>
          <a:noFill/>
          <a:ln w="9525" cap="flat" cmpd="sng">
            <a:solidFill>
              <a:srgbClr val="F8EEDB"/>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280"/>
              </a:spcBef>
              <a:spcAft>
                <a:spcPts val="0"/>
              </a:spcAft>
              <a:buClr>
                <a:schemeClr val="lt2"/>
              </a:buClr>
              <a:buSzPts val="2600"/>
              <a:buNone/>
            </a:pPr>
            <a:r>
              <a:rPr lang="sk-SK"/>
              <a:t>I.A.3</a:t>
            </a:r>
            <a:endParaRPr/>
          </a:p>
          <a:p>
            <a:pPr marL="0" lvl="0" indent="0" algn="l" rtl="0">
              <a:lnSpc>
                <a:spcPct val="90000"/>
              </a:lnSpc>
              <a:spcBef>
                <a:spcPts val="280"/>
              </a:spcBef>
              <a:spcAft>
                <a:spcPts val="0"/>
              </a:spcAft>
              <a:buClr>
                <a:schemeClr val="lt2"/>
              </a:buClr>
              <a:buSzPts val="2600"/>
              <a:buNone/>
            </a:pPr>
            <a:r>
              <a:rPr lang="sk-SK"/>
              <a:t>I.B.5</a:t>
            </a:r>
            <a:endParaRPr/>
          </a:p>
          <a:p>
            <a:pPr marL="0" lvl="0" indent="0" algn="l" rtl="0">
              <a:lnSpc>
                <a:spcPct val="90000"/>
              </a:lnSpc>
              <a:spcBef>
                <a:spcPts val="280"/>
              </a:spcBef>
              <a:spcAft>
                <a:spcPts val="0"/>
              </a:spcAft>
              <a:buClr>
                <a:schemeClr val="lt2"/>
              </a:buClr>
              <a:buSzPts val="2600"/>
              <a:buNone/>
            </a:pPr>
            <a:r>
              <a:rPr lang="sk-SK"/>
              <a:t>I.C.2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Font typeface="Palatino"/>
              <a:buNone/>
            </a:pPr>
            <a:r>
              <a:rPr lang="sk-SK" sz="3959"/>
              <a:t>Accreditation Standards on Curriculum</a:t>
            </a:r>
            <a:endParaRPr sz="3959"/>
          </a:p>
        </p:txBody>
      </p:sp>
      <p:sp>
        <p:nvSpPr>
          <p:cNvPr id="104" name="Google Shape;104;p1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1530"/>
              <a:buNone/>
            </a:pPr>
            <a:r>
              <a:rPr lang="sk-SK" dirty="0">
                <a:solidFill>
                  <a:srgbClr val="262626"/>
                </a:solidFill>
              </a:rPr>
              <a:t>I.A.3. </a:t>
            </a:r>
            <a:r>
              <a:rPr lang="sk-SK" dirty="0" err="1">
                <a:solidFill>
                  <a:srgbClr val="262626"/>
                </a:solidFill>
              </a:rPr>
              <a:t>The</a:t>
            </a:r>
            <a:r>
              <a:rPr lang="sk-SK" dirty="0">
                <a:solidFill>
                  <a:srgbClr val="262626"/>
                </a:solidFill>
              </a:rPr>
              <a:t> </a:t>
            </a:r>
            <a:r>
              <a:rPr lang="sk-SK" dirty="0" err="1">
                <a:solidFill>
                  <a:srgbClr val="262626"/>
                </a:solidFill>
              </a:rPr>
              <a:t>institution’s</a:t>
            </a:r>
            <a:r>
              <a:rPr lang="sk-SK" dirty="0">
                <a:solidFill>
                  <a:srgbClr val="262626"/>
                </a:solidFill>
              </a:rPr>
              <a:t> </a:t>
            </a:r>
            <a:r>
              <a:rPr lang="sk-SK" dirty="0" err="1">
                <a:solidFill>
                  <a:srgbClr val="262626"/>
                </a:solidFill>
              </a:rPr>
              <a:t>programs</a:t>
            </a:r>
            <a:r>
              <a:rPr lang="sk-SK" dirty="0">
                <a:solidFill>
                  <a:srgbClr val="262626"/>
                </a:solidFill>
              </a:rPr>
              <a:t> and </a:t>
            </a:r>
            <a:r>
              <a:rPr lang="sk-SK" dirty="0" err="1">
                <a:solidFill>
                  <a:srgbClr val="262626"/>
                </a:solidFill>
              </a:rPr>
              <a:t>services</a:t>
            </a:r>
            <a:r>
              <a:rPr lang="sk-SK" dirty="0">
                <a:solidFill>
                  <a:srgbClr val="262626"/>
                </a:solidFill>
              </a:rPr>
              <a:t> are </a:t>
            </a:r>
            <a:r>
              <a:rPr lang="sk-SK" dirty="0" err="1">
                <a:solidFill>
                  <a:srgbClr val="262626"/>
                </a:solidFill>
              </a:rPr>
              <a:t>aligned</a:t>
            </a:r>
            <a:r>
              <a:rPr lang="sk-SK" dirty="0">
                <a:solidFill>
                  <a:srgbClr val="262626"/>
                </a:solidFill>
              </a:rPr>
              <a:t> </a:t>
            </a:r>
            <a:r>
              <a:rPr lang="sk-SK" dirty="0" err="1">
                <a:solidFill>
                  <a:srgbClr val="262626"/>
                </a:solidFill>
              </a:rPr>
              <a:t>with</a:t>
            </a:r>
            <a:r>
              <a:rPr lang="sk-SK" dirty="0">
                <a:solidFill>
                  <a:srgbClr val="262626"/>
                </a:solidFill>
              </a:rPr>
              <a:t> </a:t>
            </a:r>
            <a:r>
              <a:rPr lang="sk-SK" dirty="0" err="1">
                <a:solidFill>
                  <a:srgbClr val="262626"/>
                </a:solidFill>
              </a:rPr>
              <a:t>its</a:t>
            </a:r>
            <a:r>
              <a:rPr lang="sk-SK" dirty="0">
                <a:solidFill>
                  <a:srgbClr val="262626"/>
                </a:solidFill>
              </a:rPr>
              <a:t> </a:t>
            </a:r>
            <a:r>
              <a:rPr lang="sk-SK" dirty="0" err="1">
                <a:solidFill>
                  <a:srgbClr val="262626"/>
                </a:solidFill>
              </a:rPr>
              <a:t>mission</a:t>
            </a:r>
            <a:r>
              <a:rPr lang="sk-SK" dirty="0">
                <a:solidFill>
                  <a:srgbClr val="262626"/>
                </a:solidFill>
              </a:rPr>
              <a:t>. </a:t>
            </a:r>
            <a:r>
              <a:rPr lang="sk-SK" dirty="0" err="1">
                <a:solidFill>
                  <a:srgbClr val="262626"/>
                </a:solidFill>
              </a:rPr>
              <a:t>The</a:t>
            </a:r>
            <a:r>
              <a:rPr lang="sk-SK" dirty="0">
                <a:solidFill>
                  <a:srgbClr val="262626"/>
                </a:solidFill>
              </a:rPr>
              <a:t> </a:t>
            </a:r>
            <a:r>
              <a:rPr lang="sk-SK" dirty="0" err="1">
                <a:solidFill>
                  <a:srgbClr val="262626"/>
                </a:solidFill>
              </a:rPr>
              <a:t>mission</a:t>
            </a:r>
            <a:r>
              <a:rPr lang="sk-SK" dirty="0">
                <a:solidFill>
                  <a:srgbClr val="262626"/>
                </a:solidFill>
              </a:rPr>
              <a:t> </a:t>
            </a:r>
            <a:r>
              <a:rPr lang="sk-SK" dirty="0" err="1">
                <a:solidFill>
                  <a:srgbClr val="262626"/>
                </a:solidFill>
              </a:rPr>
              <a:t>guides</a:t>
            </a:r>
            <a:r>
              <a:rPr lang="sk-SK" dirty="0">
                <a:solidFill>
                  <a:srgbClr val="262626"/>
                </a:solidFill>
              </a:rPr>
              <a:t> </a:t>
            </a:r>
            <a:r>
              <a:rPr lang="sk-SK" dirty="0" err="1">
                <a:solidFill>
                  <a:srgbClr val="262626"/>
                </a:solidFill>
              </a:rPr>
              <a:t>institutional</a:t>
            </a:r>
            <a:r>
              <a:rPr lang="sk-SK" dirty="0">
                <a:solidFill>
                  <a:srgbClr val="262626"/>
                </a:solidFill>
              </a:rPr>
              <a:t> </a:t>
            </a:r>
            <a:r>
              <a:rPr lang="sk-SK" dirty="0" err="1">
                <a:solidFill>
                  <a:srgbClr val="262626"/>
                </a:solidFill>
              </a:rPr>
              <a:t>decision-making</a:t>
            </a:r>
            <a:r>
              <a:rPr lang="sk-SK" dirty="0">
                <a:solidFill>
                  <a:srgbClr val="262626"/>
                </a:solidFill>
              </a:rPr>
              <a:t>, </a:t>
            </a:r>
            <a:r>
              <a:rPr lang="sk-SK" dirty="0" err="1">
                <a:solidFill>
                  <a:srgbClr val="262626"/>
                </a:solidFill>
              </a:rPr>
              <a:t>planning</a:t>
            </a:r>
            <a:r>
              <a:rPr lang="sk-SK" dirty="0">
                <a:solidFill>
                  <a:srgbClr val="262626"/>
                </a:solidFill>
              </a:rPr>
              <a:t>, and </a:t>
            </a:r>
            <a:r>
              <a:rPr lang="sk-SK" dirty="0" err="1">
                <a:solidFill>
                  <a:srgbClr val="262626"/>
                </a:solidFill>
              </a:rPr>
              <a:t>resource</a:t>
            </a:r>
            <a:r>
              <a:rPr lang="sk-SK" dirty="0">
                <a:solidFill>
                  <a:srgbClr val="262626"/>
                </a:solidFill>
              </a:rPr>
              <a:t> </a:t>
            </a:r>
            <a:r>
              <a:rPr lang="sk-SK" dirty="0" err="1">
                <a:solidFill>
                  <a:srgbClr val="262626"/>
                </a:solidFill>
              </a:rPr>
              <a:t>allocation</a:t>
            </a:r>
            <a:r>
              <a:rPr lang="sk-SK" dirty="0">
                <a:solidFill>
                  <a:srgbClr val="262626"/>
                </a:solidFill>
              </a:rPr>
              <a:t> and </a:t>
            </a:r>
            <a:r>
              <a:rPr lang="sk-SK" dirty="0" err="1">
                <a:solidFill>
                  <a:srgbClr val="262626"/>
                </a:solidFill>
              </a:rPr>
              <a:t>informs</a:t>
            </a:r>
            <a:r>
              <a:rPr lang="sk-SK" dirty="0">
                <a:solidFill>
                  <a:srgbClr val="262626"/>
                </a:solidFill>
              </a:rPr>
              <a:t> </a:t>
            </a:r>
            <a:r>
              <a:rPr lang="sk-SK" dirty="0" err="1">
                <a:solidFill>
                  <a:srgbClr val="262626"/>
                </a:solidFill>
              </a:rPr>
              <a:t>institutional</a:t>
            </a:r>
            <a:r>
              <a:rPr lang="sk-SK" dirty="0">
                <a:solidFill>
                  <a:srgbClr val="262626"/>
                </a:solidFill>
              </a:rPr>
              <a:t> </a:t>
            </a:r>
            <a:r>
              <a:rPr lang="sk-SK" dirty="0" err="1">
                <a:solidFill>
                  <a:srgbClr val="262626"/>
                </a:solidFill>
              </a:rPr>
              <a:t>goals</a:t>
            </a:r>
            <a:r>
              <a:rPr lang="sk-SK" dirty="0">
                <a:solidFill>
                  <a:srgbClr val="262626"/>
                </a:solidFill>
              </a:rPr>
              <a:t> </a:t>
            </a:r>
            <a:r>
              <a:rPr lang="sk-SK" dirty="0" err="1">
                <a:solidFill>
                  <a:srgbClr val="262626"/>
                </a:solidFill>
              </a:rPr>
              <a:t>for</a:t>
            </a:r>
            <a:r>
              <a:rPr lang="sk-SK" dirty="0">
                <a:solidFill>
                  <a:srgbClr val="262626"/>
                </a:solidFill>
              </a:rPr>
              <a:t> </a:t>
            </a:r>
            <a:r>
              <a:rPr lang="sk-SK" dirty="0" err="1">
                <a:solidFill>
                  <a:srgbClr val="262626"/>
                </a:solidFill>
              </a:rPr>
              <a:t>student</a:t>
            </a:r>
            <a:r>
              <a:rPr lang="sk-SK" dirty="0">
                <a:solidFill>
                  <a:srgbClr val="262626"/>
                </a:solidFill>
              </a:rPr>
              <a:t> </a:t>
            </a:r>
            <a:r>
              <a:rPr lang="sk-SK" dirty="0" err="1">
                <a:solidFill>
                  <a:srgbClr val="262626"/>
                </a:solidFill>
              </a:rPr>
              <a:t>learning</a:t>
            </a:r>
            <a:r>
              <a:rPr lang="sk-SK" dirty="0">
                <a:solidFill>
                  <a:srgbClr val="262626"/>
                </a:solidFill>
              </a:rPr>
              <a:t> and </a:t>
            </a:r>
            <a:r>
              <a:rPr lang="sk-SK" dirty="0" err="1">
                <a:solidFill>
                  <a:srgbClr val="262626"/>
                </a:solidFill>
              </a:rPr>
              <a:t>achievement</a:t>
            </a:r>
            <a:r>
              <a:rPr lang="sk-SK" dirty="0">
                <a:solidFill>
                  <a:srgbClr val="262626"/>
                </a:solidFill>
              </a:rPr>
              <a:t>.</a:t>
            </a:r>
            <a:endParaRPr dirty="0"/>
          </a:p>
          <a:p>
            <a:pPr marL="0" lvl="0" indent="0" algn="l" rtl="0">
              <a:lnSpc>
                <a:spcPct val="90000"/>
              </a:lnSpc>
              <a:spcBef>
                <a:spcPts val="360"/>
              </a:spcBef>
              <a:spcAft>
                <a:spcPts val="0"/>
              </a:spcAft>
              <a:buClr>
                <a:srgbClr val="3F3F3F"/>
              </a:buClr>
              <a:buSzPts val="1530"/>
              <a:buNone/>
            </a:pPr>
            <a:endParaRPr sz="1800" dirty="0">
              <a:solidFill>
                <a:srgbClr val="262626"/>
              </a:solidFill>
            </a:endParaRPr>
          </a:p>
          <a:p>
            <a:pPr marL="182880" lvl="0" indent="-182880" algn="l" rtl="0">
              <a:lnSpc>
                <a:spcPct val="90000"/>
              </a:lnSpc>
              <a:spcBef>
                <a:spcPts val="360"/>
              </a:spcBef>
              <a:spcAft>
                <a:spcPts val="0"/>
              </a:spcAft>
              <a:buClr>
                <a:srgbClr val="262626"/>
              </a:buClr>
              <a:buSzPts val="1530"/>
              <a:buChar char="•"/>
            </a:pPr>
            <a:r>
              <a:rPr lang="sk-SK" sz="2000" dirty="0" err="1" smtClean="0">
                <a:solidFill>
                  <a:srgbClr val="262626"/>
                </a:solidFill>
              </a:rPr>
              <a:t>The</a:t>
            </a:r>
            <a:r>
              <a:rPr lang="sk-SK" sz="2000" dirty="0" smtClean="0">
                <a:solidFill>
                  <a:srgbClr val="262626"/>
                </a:solidFill>
              </a:rPr>
              <a:t> </a:t>
            </a:r>
            <a:r>
              <a:rPr lang="sk-SK" sz="2000" dirty="0" err="1">
                <a:solidFill>
                  <a:srgbClr val="262626"/>
                </a:solidFill>
              </a:rPr>
              <a:t>institution</a:t>
            </a:r>
            <a:r>
              <a:rPr lang="sk-SK" sz="2000" dirty="0">
                <a:solidFill>
                  <a:srgbClr val="262626"/>
                </a:solidFill>
              </a:rPr>
              <a:t> </a:t>
            </a:r>
            <a:r>
              <a:rPr lang="sk-SK" sz="2000" dirty="0" err="1" smtClean="0">
                <a:solidFill>
                  <a:srgbClr val="262626"/>
                </a:solidFill>
              </a:rPr>
              <a:t>can</a:t>
            </a:r>
            <a:r>
              <a:rPr lang="sk-SK" sz="2000" dirty="0">
                <a:solidFill>
                  <a:srgbClr val="262626"/>
                </a:solidFill>
              </a:rPr>
              <a:t> </a:t>
            </a:r>
            <a:r>
              <a:rPr lang="sk-SK" sz="2000" dirty="0" err="1" smtClean="0">
                <a:solidFill>
                  <a:srgbClr val="262626"/>
                </a:solidFill>
              </a:rPr>
              <a:t>demonstrate</a:t>
            </a:r>
            <a:r>
              <a:rPr lang="sk-SK" sz="2000" dirty="0" smtClean="0">
                <a:solidFill>
                  <a:srgbClr val="262626"/>
                </a:solidFill>
              </a:rPr>
              <a:t> </a:t>
            </a:r>
            <a:r>
              <a:rPr lang="sk-SK" sz="2000" dirty="0" err="1">
                <a:solidFill>
                  <a:srgbClr val="262626"/>
                </a:solidFill>
              </a:rPr>
              <a:t>that</a:t>
            </a:r>
            <a:r>
              <a:rPr lang="sk-SK" sz="2000" dirty="0">
                <a:solidFill>
                  <a:srgbClr val="262626"/>
                </a:solidFill>
              </a:rPr>
              <a:t> </a:t>
            </a:r>
            <a:r>
              <a:rPr lang="sk-SK" sz="2000" dirty="0" err="1">
                <a:solidFill>
                  <a:srgbClr val="262626"/>
                </a:solidFill>
              </a:rPr>
              <a:t>its</a:t>
            </a:r>
            <a:r>
              <a:rPr lang="sk-SK" sz="2000" dirty="0">
                <a:solidFill>
                  <a:srgbClr val="262626"/>
                </a:solidFill>
              </a:rPr>
              <a:t> </a:t>
            </a:r>
            <a:r>
              <a:rPr lang="sk-SK" sz="2000" dirty="0" err="1">
                <a:solidFill>
                  <a:srgbClr val="262626"/>
                </a:solidFill>
              </a:rPr>
              <a:t>programs</a:t>
            </a:r>
            <a:r>
              <a:rPr lang="sk-SK" sz="2000" dirty="0">
                <a:solidFill>
                  <a:srgbClr val="262626"/>
                </a:solidFill>
              </a:rPr>
              <a:t> and </a:t>
            </a:r>
            <a:r>
              <a:rPr lang="sk-SK" sz="2000" dirty="0" err="1">
                <a:solidFill>
                  <a:srgbClr val="262626"/>
                </a:solidFill>
              </a:rPr>
              <a:t>services</a:t>
            </a:r>
            <a:r>
              <a:rPr lang="sk-SK" sz="2000" dirty="0">
                <a:solidFill>
                  <a:srgbClr val="262626"/>
                </a:solidFill>
              </a:rPr>
              <a:t> </a:t>
            </a:r>
            <a:r>
              <a:rPr lang="sk-SK" sz="2000" dirty="0" err="1">
                <a:solidFill>
                  <a:srgbClr val="262626"/>
                </a:solidFill>
              </a:rPr>
              <a:t>align</a:t>
            </a:r>
            <a:r>
              <a:rPr lang="sk-SK" sz="2000" dirty="0">
                <a:solidFill>
                  <a:srgbClr val="262626"/>
                </a:solidFill>
              </a:rPr>
              <a:t> </a:t>
            </a:r>
            <a:r>
              <a:rPr lang="sk-SK" sz="2000" dirty="0" err="1">
                <a:solidFill>
                  <a:srgbClr val="262626"/>
                </a:solidFill>
              </a:rPr>
              <a:t>with</a:t>
            </a:r>
            <a:r>
              <a:rPr lang="sk-SK" sz="2000" dirty="0">
                <a:solidFill>
                  <a:srgbClr val="262626"/>
                </a:solidFill>
              </a:rPr>
              <a:t> </a:t>
            </a:r>
            <a:r>
              <a:rPr lang="sk-SK" sz="2000" dirty="0" err="1">
                <a:solidFill>
                  <a:srgbClr val="262626"/>
                </a:solidFill>
              </a:rPr>
              <a:t>its</a:t>
            </a:r>
            <a:r>
              <a:rPr lang="sk-SK" sz="2000" dirty="0">
                <a:solidFill>
                  <a:srgbClr val="262626"/>
                </a:solidFill>
              </a:rPr>
              <a:t> </a:t>
            </a:r>
            <a:r>
              <a:rPr lang="sk-SK" sz="2000" dirty="0" err="1">
                <a:solidFill>
                  <a:srgbClr val="262626"/>
                </a:solidFill>
              </a:rPr>
              <a:t>mission</a:t>
            </a:r>
            <a:r>
              <a:rPr lang="sk-SK" sz="2000" dirty="0">
                <a:solidFill>
                  <a:srgbClr val="262626"/>
                </a:solidFill>
              </a:rPr>
              <a:t>.</a:t>
            </a:r>
            <a:endParaRPr sz="2000" dirty="0"/>
          </a:p>
          <a:p>
            <a:pPr marL="182880" lvl="0" indent="-182880" algn="l" rtl="0">
              <a:lnSpc>
                <a:spcPct val="90000"/>
              </a:lnSpc>
              <a:spcBef>
                <a:spcPts val="360"/>
              </a:spcBef>
              <a:spcAft>
                <a:spcPts val="0"/>
              </a:spcAft>
              <a:buClr>
                <a:srgbClr val="262626"/>
              </a:buClr>
              <a:buSzPts val="1530"/>
              <a:buChar char="•"/>
            </a:pPr>
            <a:r>
              <a:rPr lang="sk-SK" sz="2000" dirty="0" err="1">
                <a:solidFill>
                  <a:srgbClr val="262626"/>
                </a:solidFill>
              </a:rPr>
              <a:t>The</a:t>
            </a:r>
            <a:r>
              <a:rPr lang="sk-SK" sz="2000" dirty="0">
                <a:solidFill>
                  <a:srgbClr val="262626"/>
                </a:solidFill>
              </a:rPr>
              <a:t> Curriculum </a:t>
            </a:r>
            <a:r>
              <a:rPr lang="sk-SK" sz="2000" dirty="0" err="1">
                <a:solidFill>
                  <a:srgbClr val="262626"/>
                </a:solidFill>
              </a:rPr>
              <a:t>Committee</a:t>
            </a:r>
            <a:r>
              <a:rPr lang="sk-SK" sz="2000" dirty="0">
                <a:solidFill>
                  <a:srgbClr val="262626"/>
                </a:solidFill>
              </a:rPr>
              <a:t> </a:t>
            </a:r>
            <a:r>
              <a:rPr lang="sk-SK" sz="2000" dirty="0" err="1">
                <a:solidFill>
                  <a:srgbClr val="262626"/>
                </a:solidFill>
              </a:rPr>
              <a:t>relates</a:t>
            </a:r>
            <a:r>
              <a:rPr lang="sk-SK" sz="2000" dirty="0">
                <a:solidFill>
                  <a:srgbClr val="262626"/>
                </a:solidFill>
              </a:rPr>
              <a:t> </a:t>
            </a:r>
            <a:r>
              <a:rPr lang="sk-SK" sz="2000" dirty="0" err="1">
                <a:solidFill>
                  <a:srgbClr val="262626"/>
                </a:solidFill>
              </a:rPr>
              <a:t>decisions</a:t>
            </a:r>
            <a:r>
              <a:rPr lang="sk-SK" sz="2000" dirty="0">
                <a:solidFill>
                  <a:srgbClr val="262626"/>
                </a:solidFill>
              </a:rPr>
              <a:t> to </a:t>
            </a:r>
            <a:r>
              <a:rPr lang="sk-SK" sz="2000" dirty="0" err="1">
                <a:solidFill>
                  <a:srgbClr val="262626"/>
                </a:solidFill>
              </a:rPr>
              <a:t>the</a:t>
            </a:r>
            <a:r>
              <a:rPr lang="sk-SK" sz="2000" dirty="0">
                <a:solidFill>
                  <a:srgbClr val="262626"/>
                </a:solidFill>
              </a:rPr>
              <a:t> </a:t>
            </a:r>
            <a:r>
              <a:rPr lang="sk-SK" sz="2000" dirty="0" err="1">
                <a:solidFill>
                  <a:srgbClr val="262626"/>
                </a:solidFill>
              </a:rPr>
              <a:t>college’s</a:t>
            </a:r>
            <a:r>
              <a:rPr lang="sk-SK" sz="2000" dirty="0">
                <a:solidFill>
                  <a:srgbClr val="262626"/>
                </a:solidFill>
              </a:rPr>
              <a:t> </a:t>
            </a:r>
            <a:r>
              <a:rPr lang="sk-SK" sz="2000" dirty="0" err="1">
                <a:solidFill>
                  <a:srgbClr val="262626"/>
                </a:solidFill>
              </a:rPr>
              <a:t>mission</a:t>
            </a:r>
            <a:endParaRPr sz="2000" dirty="0">
              <a:solidFill>
                <a:srgbClr val="262626"/>
              </a:solidFill>
            </a:endParaRPr>
          </a:p>
          <a:p>
            <a:pPr marL="182880" lvl="0" indent="-182880" algn="l" rtl="0">
              <a:lnSpc>
                <a:spcPct val="90000"/>
              </a:lnSpc>
              <a:spcBef>
                <a:spcPts val="360"/>
              </a:spcBef>
              <a:spcAft>
                <a:spcPts val="0"/>
              </a:spcAft>
              <a:buClr>
                <a:srgbClr val="262626"/>
              </a:buClr>
              <a:buSzPts val="1800"/>
              <a:buChar char="•"/>
            </a:pPr>
            <a:r>
              <a:rPr lang="sk-SK" sz="2000" dirty="0" err="1">
                <a:solidFill>
                  <a:srgbClr val="262626"/>
                </a:solidFill>
              </a:rPr>
              <a:t>Baccalaureate</a:t>
            </a:r>
            <a:r>
              <a:rPr lang="sk-SK" sz="2000" dirty="0">
                <a:solidFill>
                  <a:srgbClr val="262626"/>
                </a:solidFill>
              </a:rPr>
              <a:t> </a:t>
            </a:r>
            <a:r>
              <a:rPr lang="sk-SK" sz="2000" dirty="0" err="1">
                <a:solidFill>
                  <a:srgbClr val="262626"/>
                </a:solidFill>
              </a:rPr>
              <a:t>Degrees</a:t>
            </a:r>
            <a:r>
              <a:rPr lang="sk-SK" sz="2000" dirty="0">
                <a:solidFill>
                  <a:srgbClr val="262626"/>
                </a:solidFill>
              </a:rPr>
              <a:t> are a part of </a:t>
            </a:r>
            <a:r>
              <a:rPr lang="sk-SK" sz="2000" dirty="0" err="1">
                <a:solidFill>
                  <a:srgbClr val="262626"/>
                </a:solidFill>
              </a:rPr>
              <a:t>the</a:t>
            </a:r>
            <a:r>
              <a:rPr lang="sk-SK" sz="2000" dirty="0">
                <a:solidFill>
                  <a:srgbClr val="262626"/>
                </a:solidFill>
              </a:rPr>
              <a:t> </a:t>
            </a:r>
            <a:r>
              <a:rPr lang="sk-SK" sz="2000" dirty="0" err="1">
                <a:solidFill>
                  <a:srgbClr val="262626"/>
                </a:solidFill>
              </a:rPr>
              <a:t>mission</a:t>
            </a:r>
            <a:endParaRPr sz="2000" dirty="0">
              <a:solidFill>
                <a:srgbClr val="262626"/>
              </a:solidFill>
            </a:endParaRPr>
          </a:p>
          <a:p>
            <a:pPr marL="0" lvl="0" indent="0" algn="l" rtl="0">
              <a:lnSpc>
                <a:spcPct val="90000"/>
              </a:lnSpc>
              <a:spcBef>
                <a:spcPts val="360"/>
              </a:spcBef>
              <a:spcAft>
                <a:spcPts val="0"/>
              </a:spcAft>
              <a:buClr>
                <a:srgbClr val="3F3F3F"/>
              </a:buClr>
              <a:buSzPts val="1530"/>
              <a:buNone/>
            </a:pPr>
            <a:endParaRPr sz="1800" dirty="0"/>
          </a:p>
        </p:txBody>
      </p:sp>
      <p:sp>
        <p:nvSpPr>
          <p:cNvPr id="106" name="Google Shape;106;p15"/>
          <p:cNvSpPr txBox="1">
            <a:spLocks noGrp="1"/>
          </p:cNvSpPr>
          <p:nvPr>
            <p:ph type="sldNum" idx="4294967295"/>
          </p:nvPr>
        </p:nvSpPr>
        <p:spPr>
          <a:xfrm>
            <a:off x="10769600" y="19050"/>
            <a:ext cx="1422400" cy="3286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32E11"/>
              </a:buClr>
              <a:buSzPts val="1000"/>
              <a:buFont typeface="Arial"/>
              <a:buNone/>
            </a:pPr>
            <a:fld id="{00000000-1234-1234-1234-123412341234}" type="slidenum">
              <a:rPr lang="sk-SK"/>
              <a:t>7</a:t>
            </a:fld>
            <a:endParaRPr/>
          </a:p>
        </p:txBody>
      </p:sp>
      <p:pic>
        <p:nvPicPr>
          <p:cNvPr id="105" name="Google Shape;105;p15"/>
          <p:cNvPicPr preferRelativeResize="0"/>
          <p:nvPr/>
        </p:nvPicPr>
        <p:blipFill rotWithShape="1">
          <a:blip r:embed="rId3">
            <a:alphaModFix/>
          </a:blip>
          <a:srcRect/>
          <a:stretch/>
        </p:blipFill>
        <p:spPr>
          <a:xfrm>
            <a:off x="8077447" y="4894604"/>
            <a:ext cx="2405007" cy="13626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Font typeface="Palatino"/>
              <a:buNone/>
            </a:pPr>
            <a:r>
              <a:rPr lang="sk-SK" sz="3959"/>
              <a:t>Accreditation Standards on Curriculum</a:t>
            </a:r>
            <a:endParaRPr sz="3959"/>
          </a:p>
        </p:txBody>
      </p:sp>
      <p:sp>
        <p:nvSpPr>
          <p:cNvPr id="112" name="Google Shape;112;p1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1530"/>
              <a:buNone/>
            </a:pPr>
            <a:r>
              <a:rPr lang="sk-SK" dirty="0">
                <a:solidFill>
                  <a:srgbClr val="262626"/>
                </a:solidFill>
              </a:rPr>
              <a:t>I.B.5. </a:t>
            </a:r>
            <a:r>
              <a:rPr lang="sk-SK" dirty="0" err="1">
                <a:solidFill>
                  <a:srgbClr val="262626"/>
                </a:solidFill>
              </a:rPr>
              <a:t>The</a:t>
            </a:r>
            <a:r>
              <a:rPr lang="sk-SK" dirty="0">
                <a:solidFill>
                  <a:srgbClr val="262626"/>
                </a:solidFill>
              </a:rPr>
              <a:t> </a:t>
            </a:r>
            <a:r>
              <a:rPr lang="sk-SK" dirty="0" err="1">
                <a:solidFill>
                  <a:srgbClr val="262626"/>
                </a:solidFill>
              </a:rPr>
              <a:t>institution</a:t>
            </a:r>
            <a:r>
              <a:rPr lang="sk-SK" dirty="0">
                <a:solidFill>
                  <a:srgbClr val="262626"/>
                </a:solidFill>
              </a:rPr>
              <a:t> </a:t>
            </a:r>
            <a:r>
              <a:rPr lang="sk-SK" dirty="0" err="1">
                <a:solidFill>
                  <a:srgbClr val="262626"/>
                </a:solidFill>
              </a:rPr>
              <a:t>assesses</a:t>
            </a:r>
            <a:r>
              <a:rPr lang="sk-SK" dirty="0">
                <a:solidFill>
                  <a:srgbClr val="262626"/>
                </a:solidFill>
              </a:rPr>
              <a:t> </a:t>
            </a:r>
            <a:r>
              <a:rPr lang="sk-SK" dirty="0" err="1">
                <a:solidFill>
                  <a:srgbClr val="262626"/>
                </a:solidFill>
              </a:rPr>
              <a:t>accomplishment</a:t>
            </a:r>
            <a:r>
              <a:rPr lang="sk-SK" dirty="0">
                <a:solidFill>
                  <a:srgbClr val="262626"/>
                </a:solidFill>
              </a:rPr>
              <a:t> of </a:t>
            </a:r>
            <a:r>
              <a:rPr lang="sk-SK" dirty="0" err="1">
                <a:solidFill>
                  <a:srgbClr val="262626"/>
                </a:solidFill>
              </a:rPr>
              <a:t>its</a:t>
            </a:r>
            <a:r>
              <a:rPr lang="sk-SK" dirty="0">
                <a:solidFill>
                  <a:srgbClr val="262626"/>
                </a:solidFill>
              </a:rPr>
              <a:t> </a:t>
            </a:r>
            <a:r>
              <a:rPr lang="sk-SK" dirty="0" err="1">
                <a:solidFill>
                  <a:srgbClr val="262626"/>
                </a:solidFill>
              </a:rPr>
              <a:t>mission</a:t>
            </a:r>
            <a:r>
              <a:rPr lang="sk-SK" dirty="0">
                <a:solidFill>
                  <a:srgbClr val="262626"/>
                </a:solidFill>
              </a:rPr>
              <a:t> </a:t>
            </a:r>
            <a:r>
              <a:rPr lang="sk-SK" dirty="0" err="1">
                <a:solidFill>
                  <a:srgbClr val="262626"/>
                </a:solidFill>
              </a:rPr>
              <a:t>through</a:t>
            </a:r>
            <a:r>
              <a:rPr lang="sk-SK" dirty="0">
                <a:solidFill>
                  <a:srgbClr val="262626"/>
                </a:solidFill>
              </a:rPr>
              <a:t> program </a:t>
            </a:r>
            <a:r>
              <a:rPr lang="sk-SK" dirty="0" err="1" smtClean="0">
                <a:solidFill>
                  <a:srgbClr val="262626"/>
                </a:solidFill>
              </a:rPr>
              <a:t>review</a:t>
            </a:r>
            <a:r>
              <a:rPr lang="sk-SK" dirty="0">
                <a:solidFill>
                  <a:srgbClr val="262626"/>
                </a:solidFill>
              </a:rPr>
              <a:t> </a:t>
            </a:r>
            <a:r>
              <a:rPr lang="sk-SK" dirty="0" smtClean="0">
                <a:solidFill>
                  <a:srgbClr val="262626"/>
                </a:solidFill>
              </a:rPr>
              <a:t>and </a:t>
            </a:r>
            <a:r>
              <a:rPr lang="sk-SK" dirty="0" err="1">
                <a:solidFill>
                  <a:srgbClr val="262626"/>
                </a:solidFill>
              </a:rPr>
              <a:t>evaluation</a:t>
            </a:r>
            <a:r>
              <a:rPr lang="sk-SK" dirty="0">
                <a:solidFill>
                  <a:srgbClr val="262626"/>
                </a:solidFill>
              </a:rPr>
              <a:t> of </a:t>
            </a:r>
            <a:r>
              <a:rPr lang="sk-SK" dirty="0" err="1">
                <a:solidFill>
                  <a:srgbClr val="262626"/>
                </a:solidFill>
              </a:rPr>
              <a:t>goals</a:t>
            </a:r>
            <a:r>
              <a:rPr lang="sk-SK" dirty="0">
                <a:solidFill>
                  <a:srgbClr val="262626"/>
                </a:solidFill>
              </a:rPr>
              <a:t> and </a:t>
            </a:r>
            <a:r>
              <a:rPr lang="sk-SK" dirty="0" err="1">
                <a:solidFill>
                  <a:srgbClr val="262626"/>
                </a:solidFill>
              </a:rPr>
              <a:t>objectives</a:t>
            </a:r>
            <a:r>
              <a:rPr lang="sk-SK" dirty="0">
                <a:solidFill>
                  <a:srgbClr val="262626"/>
                </a:solidFill>
              </a:rPr>
              <a:t>, </a:t>
            </a:r>
            <a:r>
              <a:rPr lang="sk-SK" dirty="0" err="1">
                <a:solidFill>
                  <a:srgbClr val="262626"/>
                </a:solidFill>
              </a:rPr>
              <a:t>student</a:t>
            </a:r>
            <a:r>
              <a:rPr lang="sk-SK" dirty="0">
                <a:solidFill>
                  <a:srgbClr val="262626"/>
                </a:solidFill>
              </a:rPr>
              <a:t> </a:t>
            </a:r>
            <a:r>
              <a:rPr lang="sk-SK" dirty="0" err="1">
                <a:solidFill>
                  <a:srgbClr val="262626"/>
                </a:solidFill>
              </a:rPr>
              <a:t>learning</a:t>
            </a:r>
            <a:r>
              <a:rPr lang="sk-SK" dirty="0">
                <a:solidFill>
                  <a:srgbClr val="262626"/>
                </a:solidFill>
              </a:rPr>
              <a:t> </a:t>
            </a:r>
            <a:r>
              <a:rPr lang="sk-SK" dirty="0" err="1">
                <a:solidFill>
                  <a:srgbClr val="262626"/>
                </a:solidFill>
              </a:rPr>
              <a:t>outcomes</a:t>
            </a:r>
            <a:r>
              <a:rPr lang="sk-SK" dirty="0">
                <a:solidFill>
                  <a:srgbClr val="262626"/>
                </a:solidFill>
              </a:rPr>
              <a:t>, and </a:t>
            </a:r>
            <a:r>
              <a:rPr lang="sk-SK" dirty="0" err="1">
                <a:solidFill>
                  <a:srgbClr val="262626"/>
                </a:solidFill>
              </a:rPr>
              <a:t>student</a:t>
            </a:r>
            <a:r>
              <a:rPr lang="sk-SK" dirty="0">
                <a:solidFill>
                  <a:srgbClr val="262626"/>
                </a:solidFill>
              </a:rPr>
              <a:t> </a:t>
            </a:r>
            <a:r>
              <a:rPr lang="sk-SK" dirty="0" err="1">
                <a:solidFill>
                  <a:srgbClr val="262626"/>
                </a:solidFill>
              </a:rPr>
              <a:t>achievement</a:t>
            </a:r>
            <a:r>
              <a:rPr lang="sk-SK" dirty="0">
                <a:solidFill>
                  <a:srgbClr val="262626"/>
                </a:solidFill>
              </a:rPr>
              <a:t>. </a:t>
            </a:r>
            <a:r>
              <a:rPr lang="sk-SK" dirty="0" err="1">
                <a:solidFill>
                  <a:srgbClr val="262626"/>
                </a:solidFill>
              </a:rPr>
              <a:t>Quantitative</a:t>
            </a:r>
            <a:r>
              <a:rPr lang="sk-SK" dirty="0">
                <a:solidFill>
                  <a:srgbClr val="262626"/>
                </a:solidFill>
              </a:rPr>
              <a:t> and </a:t>
            </a:r>
            <a:r>
              <a:rPr lang="sk-SK" dirty="0" err="1">
                <a:solidFill>
                  <a:srgbClr val="262626"/>
                </a:solidFill>
              </a:rPr>
              <a:t>qualitative</a:t>
            </a:r>
            <a:r>
              <a:rPr lang="sk-SK" dirty="0">
                <a:solidFill>
                  <a:srgbClr val="262626"/>
                </a:solidFill>
              </a:rPr>
              <a:t> </a:t>
            </a:r>
            <a:r>
              <a:rPr lang="sk-SK" dirty="0" err="1">
                <a:solidFill>
                  <a:srgbClr val="262626"/>
                </a:solidFill>
              </a:rPr>
              <a:t>data</a:t>
            </a:r>
            <a:r>
              <a:rPr lang="sk-SK" dirty="0">
                <a:solidFill>
                  <a:srgbClr val="262626"/>
                </a:solidFill>
              </a:rPr>
              <a:t> are </a:t>
            </a:r>
            <a:r>
              <a:rPr lang="sk-SK" dirty="0" err="1">
                <a:solidFill>
                  <a:srgbClr val="262626"/>
                </a:solidFill>
              </a:rPr>
              <a:t>disaggregated</a:t>
            </a:r>
            <a:r>
              <a:rPr lang="sk-SK" dirty="0">
                <a:solidFill>
                  <a:srgbClr val="262626"/>
                </a:solidFill>
              </a:rPr>
              <a:t> </a:t>
            </a:r>
            <a:r>
              <a:rPr lang="sk-SK" dirty="0" err="1">
                <a:solidFill>
                  <a:srgbClr val="262626"/>
                </a:solidFill>
              </a:rPr>
              <a:t>for</a:t>
            </a:r>
            <a:r>
              <a:rPr lang="sk-SK" dirty="0">
                <a:solidFill>
                  <a:srgbClr val="262626"/>
                </a:solidFill>
              </a:rPr>
              <a:t> </a:t>
            </a:r>
            <a:r>
              <a:rPr lang="sk-SK" dirty="0" err="1">
                <a:solidFill>
                  <a:srgbClr val="262626"/>
                </a:solidFill>
              </a:rPr>
              <a:t>analysis</a:t>
            </a:r>
            <a:r>
              <a:rPr lang="sk-SK" dirty="0">
                <a:solidFill>
                  <a:srgbClr val="262626"/>
                </a:solidFill>
              </a:rPr>
              <a:t> by program type and </a:t>
            </a:r>
            <a:r>
              <a:rPr lang="sk-SK" dirty="0" err="1">
                <a:solidFill>
                  <a:srgbClr val="262626"/>
                </a:solidFill>
              </a:rPr>
              <a:t>mode</a:t>
            </a:r>
            <a:r>
              <a:rPr lang="sk-SK" dirty="0">
                <a:solidFill>
                  <a:srgbClr val="262626"/>
                </a:solidFill>
              </a:rPr>
              <a:t> of </a:t>
            </a:r>
            <a:r>
              <a:rPr lang="sk-SK" dirty="0" err="1">
                <a:solidFill>
                  <a:srgbClr val="262626"/>
                </a:solidFill>
              </a:rPr>
              <a:t>delivery</a:t>
            </a:r>
            <a:r>
              <a:rPr lang="sk-SK" dirty="0">
                <a:solidFill>
                  <a:srgbClr val="262626"/>
                </a:solidFill>
              </a:rPr>
              <a:t>.</a:t>
            </a:r>
            <a:endParaRPr dirty="0"/>
          </a:p>
          <a:p>
            <a:pPr marL="0" lvl="0" indent="0" algn="l" rtl="0">
              <a:lnSpc>
                <a:spcPct val="90000"/>
              </a:lnSpc>
              <a:spcBef>
                <a:spcPts val="360"/>
              </a:spcBef>
              <a:spcAft>
                <a:spcPts val="0"/>
              </a:spcAft>
              <a:buClr>
                <a:srgbClr val="3F3F3F"/>
              </a:buClr>
              <a:buSzPts val="1530"/>
              <a:buNone/>
            </a:pPr>
            <a:endParaRPr sz="1800" dirty="0">
              <a:solidFill>
                <a:srgbClr val="262626"/>
              </a:solidFill>
            </a:endParaRPr>
          </a:p>
          <a:p>
            <a:pPr marL="182880" lvl="0" indent="-182880" algn="l" rtl="0">
              <a:lnSpc>
                <a:spcPct val="90000"/>
              </a:lnSpc>
              <a:spcBef>
                <a:spcPts val="360"/>
              </a:spcBef>
              <a:spcAft>
                <a:spcPts val="0"/>
              </a:spcAft>
              <a:buClr>
                <a:srgbClr val="262626"/>
              </a:buClr>
              <a:buSzPts val="1530"/>
              <a:buChar char="•"/>
            </a:pPr>
            <a:r>
              <a:rPr lang="sk-SK" sz="2000" dirty="0">
                <a:solidFill>
                  <a:srgbClr val="262626"/>
                </a:solidFill>
              </a:rPr>
              <a:t>Curriculum </a:t>
            </a:r>
            <a:r>
              <a:rPr lang="sk-SK" sz="2000" dirty="0" err="1">
                <a:solidFill>
                  <a:srgbClr val="262626"/>
                </a:solidFill>
              </a:rPr>
              <a:t>review</a:t>
            </a:r>
            <a:r>
              <a:rPr lang="sk-SK" sz="2000" dirty="0">
                <a:solidFill>
                  <a:srgbClr val="262626"/>
                </a:solidFill>
              </a:rPr>
              <a:t> in program </a:t>
            </a:r>
            <a:r>
              <a:rPr lang="sk-SK" sz="2000" dirty="0" err="1">
                <a:solidFill>
                  <a:srgbClr val="262626"/>
                </a:solidFill>
              </a:rPr>
              <a:t>review</a:t>
            </a:r>
            <a:r>
              <a:rPr lang="sk-SK" sz="2000" dirty="0">
                <a:solidFill>
                  <a:srgbClr val="262626"/>
                </a:solidFill>
              </a:rPr>
              <a:t> </a:t>
            </a:r>
            <a:r>
              <a:rPr lang="sk-SK" sz="2000" dirty="0" err="1">
                <a:solidFill>
                  <a:srgbClr val="262626"/>
                </a:solidFill>
              </a:rPr>
              <a:t>process</a:t>
            </a:r>
            <a:endParaRPr sz="2000" dirty="0">
              <a:solidFill>
                <a:srgbClr val="262626"/>
              </a:solidFill>
            </a:endParaRPr>
          </a:p>
          <a:p>
            <a:pPr marL="182880" lvl="0" indent="-200025" algn="l" rtl="0">
              <a:lnSpc>
                <a:spcPct val="90000"/>
              </a:lnSpc>
              <a:spcBef>
                <a:spcPts val="360"/>
              </a:spcBef>
              <a:spcAft>
                <a:spcPts val="0"/>
              </a:spcAft>
              <a:buClr>
                <a:srgbClr val="262626"/>
              </a:buClr>
              <a:buSzPts val="1800"/>
              <a:buChar char="•"/>
            </a:pPr>
            <a:r>
              <a:rPr lang="sk-SK" sz="2000" dirty="0" err="1">
                <a:solidFill>
                  <a:srgbClr val="262626"/>
                </a:solidFill>
              </a:rPr>
              <a:t>Data</a:t>
            </a:r>
            <a:r>
              <a:rPr lang="sk-SK" sz="2000" dirty="0">
                <a:solidFill>
                  <a:srgbClr val="262626"/>
                </a:solidFill>
              </a:rPr>
              <a:t> </a:t>
            </a:r>
            <a:r>
              <a:rPr lang="sk-SK" sz="2000" dirty="0" err="1">
                <a:solidFill>
                  <a:srgbClr val="262626"/>
                </a:solidFill>
              </a:rPr>
              <a:t>assessment</a:t>
            </a:r>
            <a:r>
              <a:rPr lang="sk-SK" sz="2000" dirty="0">
                <a:solidFill>
                  <a:srgbClr val="262626"/>
                </a:solidFill>
              </a:rPr>
              <a:t> and </a:t>
            </a:r>
            <a:r>
              <a:rPr lang="sk-SK" sz="2000" dirty="0" err="1">
                <a:solidFill>
                  <a:srgbClr val="262626"/>
                </a:solidFill>
              </a:rPr>
              <a:t>analysis</a:t>
            </a:r>
            <a:r>
              <a:rPr lang="sk-SK" sz="2000" dirty="0">
                <a:solidFill>
                  <a:srgbClr val="262626"/>
                </a:solidFill>
              </a:rPr>
              <a:t> </a:t>
            </a:r>
            <a:r>
              <a:rPr lang="sk-SK" sz="2000" dirty="0" err="1">
                <a:solidFill>
                  <a:srgbClr val="262626"/>
                </a:solidFill>
              </a:rPr>
              <a:t>drive</a:t>
            </a:r>
            <a:r>
              <a:rPr lang="sk-SK" sz="2000" dirty="0">
                <a:solidFill>
                  <a:srgbClr val="262626"/>
                </a:solidFill>
              </a:rPr>
              <a:t> </a:t>
            </a:r>
            <a:r>
              <a:rPr lang="sk-SK" sz="2000" dirty="0" err="1">
                <a:solidFill>
                  <a:srgbClr val="262626"/>
                </a:solidFill>
              </a:rPr>
              <a:t>college</a:t>
            </a:r>
            <a:r>
              <a:rPr lang="sk-SK" sz="2000" dirty="0">
                <a:solidFill>
                  <a:srgbClr val="262626"/>
                </a:solidFill>
              </a:rPr>
              <a:t> </a:t>
            </a:r>
            <a:r>
              <a:rPr lang="sk-SK" sz="2000" dirty="0" err="1">
                <a:solidFill>
                  <a:srgbClr val="262626"/>
                </a:solidFill>
              </a:rPr>
              <a:t>planning</a:t>
            </a:r>
            <a:r>
              <a:rPr lang="sk-SK" sz="2000" dirty="0">
                <a:solidFill>
                  <a:srgbClr val="262626"/>
                </a:solidFill>
              </a:rPr>
              <a:t> to </a:t>
            </a:r>
            <a:r>
              <a:rPr lang="sk-SK" sz="2000" dirty="0" err="1">
                <a:solidFill>
                  <a:srgbClr val="262626"/>
                </a:solidFill>
              </a:rPr>
              <a:t>improve</a:t>
            </a:r>
            <a:r>
              <a:rPr lang="sk-SK" sz="2000" dirty="0">
                <a:solidFill>
                  <a:srgbClr val="262626"/>
                </a:solidFill>
              </a:rPr>
              <a:t> </a:t>
            </a:r>
            <a:r>
              <a:rPr lang="sk-SK" sz="2000" dirty="0" err="1">
                <a:solidFill>
                  <a:srgbClr val="262626"/>
                </a:solidFill>
              </a:rPr>
              <a:t>student</a:t>
            </a:r>
            <a:r>
              <a:rPr lang="sk-SK" sz="2000" dirty="0">
                <a:solidFill>
                  <a:srgbClr val="262626"/>
                </a:solidFill>
              </a:rPr>
              <a:t> </a:t>
            </a:r>
            <a:r>
              <a:rPr lang="sk-SK" sz="2000" dirty="0" err="1">
                <a:solidFill>
                  <a:srgbClr val="262626"/>
                </a:solidFill>
              </a:rPr>
              <a:t>learning</a:t>
            </a:r>
            <a:r>
              <a:rPr lang="sk-SK" sz="2000" dirty="0">
                <a:solidFill>
                  <a:srgbClr val="262626"/>
                </a:solidFill>
              </a:rPr>
              <a:t> and </a:t>
            </a:r>
            <a:r>
              <a:rPr lang="sk-SK" sz="2000" dirty="0" err="1">
                <a:solidFill>
                  <a:srgbClr val="262626"/>
                </a:solidFill>
              </a:rPr>
              <a:t>student</a:t>
            </a:r>
            <a:r>
              <a:rPr lang="sk-SK" sz="2000" dirty="0">
                <a:solidFill>
                  <a:srgbClr val="262626"/>
                </a:solidFill>
              </a:rPr>
              <a:t> </a:t>
            </a:r>
            <a:r>
              <a:rPr lang="sk-SK" sz="2000" dirty="0" err="1">
                <a:solidFill>
                  <a:srgbClr val="262626"/>
                </a:solidFill>
              </a:rPr>
              <a:t>achievement</a:t>
            </a:r>
            <a:r>
              <a:rPr lang="sk-SK" sz="2000" dirty="0">
                <a:solidFill>
                  <a:srgbClr val="262626"/>
                </a:solidFill>
              </a:rPr>
              <a:t>.</a:t>
            </a:r>
            <a:endParaRPr sz="2000" dirty="0">
              <a:solidFill>
                <a:srgbClr val="262626"/>
              </a:solidFill>
            </a:endParaRPr>
          </a:p>
          <a:p>
            <a:pPr marL="182880" lvl="0" indent="-200025" algn="l" rtl="0">
              <a:lnSpc>
                <a:spcPct val="90000"/>
              </a:lnSpc>
              <a:spcBef>
                <a:spcPts val="360"/>
              </a:spcBef>
              <a:spcAft>
                <a:spcPts val="0"/>
              </a:spcAft>
              <a:buClr>
                <a:srgbClr val="262626"/>
              </a:buClr>
              <a:buSzPts val="1800"/>
              <a:buChar char="•"/>
            </a:pPr>
            <a:r>
              <a:rPr lang="sk-SK" sz="2000" dirty="0" err="1" smtClean="0">
                <a:solidFill>
                  <a:srgbClr val="262626"/>
                </a:solidFill>
              </a:rPr>
              <a:t>Data</a:t>
            </a:r>
            <a:r>
              <a:rPr lang="sk-SK" sz="2000" dirty="0" smtClean="0">
                <a:solidFill>
                  <a:srgbClr val="262626"/>
                </a:solidFill>
              </a:rPr>
              <a:t> </a:t>
            </a:r>
            <a:r>
              <a:rPr lang="sk-SK" sz="2000" dirty="0" err="1">
                <a:solidFill>
                  <a:srgbClr val="262626"/>
                </a:solidFill>
              </a:rPr>
              <a:t>used</a:t>
            </a:r>
            <a:r>
              <a:rPr lang="sk-SK" sz="2000" dirty="0">
                <a:solidFill>
                  <a:srgbClr val="262626"/>
                </a:solidFill>
              </a:rPr>
              <a:t> </a:t>
            </a:r>
            <a:r>
              <a:rPr lang="sk-SK" sz="2000" dirty="0" err="1">
                <a:solidFill>
                  <a:srgbClr val="262626"/>
                </a:solidFill>
              </a:rPr>
              <a:t>for</a:t>
            </a:r>
            <a:r>
              <a:rPr lang="sk-SK" sz="2000" dirty="0">
                <a:solidFill>
                  <a:srgbClr val="262626"/>
                </a:solidFill>
              </a:rPr>
              <a:t> </a:t>
            </a:r>
            <a:r>
              <a:rPr lang="sk-SK" sz="2000" dirty="0" err="1">
                <a:solidFill>
                  <a:srgbClr val="262626"/>
                </a:solidFill>
              </a:rPr>
              <a:t>assessment</a:t>
            </a:r>
            <a:r>
              <a:rPr lang="sk-SK" sz="2000" dirty="0">
                <a:solidFill>
                  <a:srgbClr val="262626"/>
                </a:solidFill>
              </a:rPr>
              <a:t> and </a:t>
            </a:r>
            <a:r>
              <a:rPr lang="sk-SK" sz="2000" dirty="0" err="1">
                <a:solidFill>
                  <a:srgbClr val="262626"/>
                </a:solidFill>
              </a:rPr>
              <a:t>analysis</a:t>
            </a:r>
            <a:r>
              <a:rPr lang="sk-SK" sz="2000" dirty="0">
                <a:solidFill>
                  <a:srgbClr val="262626"/>
                </a:solidFill>
              </a:rPr>
              <a:t> </a:t>
            </a:r>
            <a:r>
              <a:rPr lang="sk-SK" sz="2000" dirty="0" err="1">
                <a:solidFill>
                  <a:srgbClr val="262626"/>
                </a:solidFill>
              </a:rPr>
              <a:t>is</a:t>
            </a:r>
            <a:r>
              <a:rPr lang="sk-SK" sz="2000" dirty="0">
                <a:solidFill>
                  <a:srgbClr val="262626"/>
                </a:solidFill>
              </a:rPr>
              <a:t> </a:t>
            </a:r>
            <a:r>
              <a:rPr lang="sk-SK" sz="2000" dirty="0" err="1">
                <a:solidFill>
                  <a:srgbClr val="262626"/>
                </a:solidFill>
              </a:rPr>
              <a:t>disaggregated</a:t>
            </a:r>
            <a:r>
              <a:rPr lang="sk-SK" sz="2000" dirty="0">
                <a:solidFill>
                  <a:srgbClr val="262626"/>
                </a:solidFill>
              </a:rPr>
              <a:t> to </a:t>
            </a:r>
            <a:r>
              <a:rPr lang="sk-SK" sz="2000" dirty="0" err="1">
                <a:solidFill>
                  <a:srgbClr val="262626"/>
                </a:solidFill>
              </a:rPr>
              <a:t>reflect</a:t>
            </a:r>
            <a:r>
              <a:rPr lang="sk-SK" sz="2000" dirty="0">
                <a:solidFill>
                  <a:srgbClr val="262626"/>
                </a:solidFill>
              </a:rPr>
              <a:t> </a:t>
            </a:r>
            <a:r>
              <a:rPr lang="sk-SK" sz="2000" dirty="0" err="1">
                <a:solidFill>
                  <a:srgbClr val="262626"/>
                </a:solidFill>
              </a:rPr>
              <a:t>factors</a:t>
            </a:r>
            <a:r>
              <a:rPr lang="sk-SK" sz="2000" dirty="0">
                <a:solidFill>
                  <a:srgbClr val="262626"/>
                </a:solidFill>
              </a:rPr>
              <a:t> of </a:t>
            </a:r>
            <a:r>
              <a:rPr lang="sk-SK" sz="2000" dirty="0" err="1">
                <a:solidFill>
                  <a:srgbClr val="262626"/>
                </a:solidFill>
              </a:rPr>
              <a:t>difference</a:t>
            </a:r>
            <a:r>
              <a:rPr lang="sk-SK" sz="2000" dirty="0">
                <a:solidFill>
                  <a:srgbClr val="262626"/>
                </a:solidFill>
              </a:rPr>
              <a:t> </a:t>
            </a:r>
            <a:r>
              <a:rPr lang="sk-SK" sz="2000" dirty="0" err="1">
                <a:solidFill>
                  <a:srgbClr val="262626"/>
                </a:solidFill>
              </a:rPr>
              <a:t>among</a:t>
            </a:r>
            <a:r>
              <a:rPr lang="sk-SK" sz="2000" dirty="0">
                <a:solidFill>
                  <a:srgbClr val="262626"/>
                </a:solidFill>
              </a:rPr>
              <a:t> </a:t>
            </a:r>
            <a:r>
              <a:rPr lang="sk-SK" sz="2000" dirty="0" err="1">
                <a:solidFill>
                  <a:srgbClr val="262626"/>
                </a:solidFill>
              </a:rPr>
              <a:t>students</a:t>
            </a:r>
            <a:r>
              <a:rPr lang="sk-SK" sz="2000" dirty="0">
                <a:solidFill>
                  <a:srgbClr val="262626"/>
                </a:solidFill>
              </a:rPr>
              <a:t>, as </a:t>
            </a:r>
            <a:r>
              <a:rPr lang="sk-SK" sz="2000" dirty="0" err="1">
                <a:solidFill>
                  <a:srgbClr val="262626"/>
                </a:solidFill>
              </a:rPr>
              <a:t>identified</a:t>
            </a:r>
            <a:r>
              <a:rPr lang="sk-SK" sz="2000" dirty="0">
                <a:solidFill>
                  <a:srgbClr val="262626"/>
                </a:solidFill>
              </a:rPr>
              <a:t> by </a:t>
            </a:r>
            <a:r>
              <a:rPr lang="sk-SK" sz="2000" dirty="0" err="1">
                <a:solidFill>
                  <a:srgbClr val="262626"/>
                </a:solidFill>
              </a:rPr>
              <a:t>the</a:t>
            </a:r>
            <a:r>
              <a:rPr lang="sk-SK" sz="2000" dirty="0">
                <a:solidFill>
                  <a:srgbClr val="262626"/>
                </a:solidFill>
              </a:rPr>
              <a:t> </a:t>
            </a:r>
            <a:r>
              <a:rPr lang="sk-SK" sz="2000" dirty="0" err="1">
                <a:solidFill>
                  <a:srgbClr val="262626"/>
                </a:solidFill>
              </a:rPr>
              <a:t>institution</a:t>
            </a:r>
            <a:r>
              <a:rPr lang="sk-SK" sz="2000" dirty="0">
                <a:solidFill>
                  <a:srgbClr val="262626"/>
                </a:solidFill>
              </a:rPr>
              <a:t>.</a:t>
            </a:r>
            <a:endParaRPr sz="2000" dirty="0">
              <a:solidFill>
                <a:srgbClr val="262626"/>
              </a:solidFill>
            </a:endParaRPr>
          </a:p>
          <a:p>
            <a:pPr marL="0" lvl="0" indent="0" algn="l" rtl="0">
              <a:lnSpc>
                <a:spcPct val="90000"/>
              </a:lnSpc>
              <a:spcBef>
                <a:spcPts val="360"/>
              </a:spcBef>
              <a:spcAft>
                <a:spcPts val="0"/>
              </a:spcAft>
              <a:buClr>
                <a:srgbClr val="3F3F3F"/>
              </a:buClr>
              <a:buSzPts val="1530"/>
              <a:buNone/>
            </a:pPr>
            <a:endParaRPr sz="1800" dirty="0"/>
          </a:p>
        </p:txBody>
      </p:sp>
      <p:sp>
        <p:nvSpPr>
          <p:cNvPr id="114" name="Google Shape;114;p16"/>
          <p:cNvSpPr txBox="1">
            <a:spLocks noGrp="1"/>
          </p:cNvSpPr>
          <p:nvPr>
            <p:ph type="sldNum" idx="4294967295"/>
          </p:nvPr>
        </p:nvSpPr>
        <p:spPr>
          <a:xfrm>
            <a:off x="10769600" y="19050"/>
            <a:ext cx="1422400" cy="3286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32E11"/>
              </a:buClr>
              <a:buSzPts val="1000"/>
              <a:buFont typeface="Arial"/>
              <a:buNone/>
            </a:pPr>
            <a:fld id="{00000000-1234-1234-1234-123412341234}" type="slidenum">
              <a:rPr lang="sk-SK"/>
              <a:t>8</a:t>
            </a:fld>
            <a:endParaRPr/>
          </a:p>
        </p:txBody>
      </p:sp>
      <p:pic>
        <p:nvPicPr>
          <p:cNvPr id="113" name="Google Shape;113;p16"/>
          <p:cNvPicPr preferRelativeResize="0"/>
          <p:nvPr/>
        </p:nvPicPr>
        <p:blipFill rotWithShape="1">
          <a:blip r:embed="rId3">
            <a:alphaModFix/>
          </a:blip>
          <a:srcRect/>
          <a:stretch/>
        </p:blipFill>
        <p:spPr>
          <a:xfrm>
            <a:off x="8527747" y="4774150"/>
            <a:ext cx="3125775" cy="2083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Font typeface="Palatino"/>
              <a:buNone/>
            </a:pPr>
            <a:r>
              <a:rPr lang="sk-SK"/>
              <a:t>The Standards and the Catalog</a:t>
            </a:r>
            <a:endParaRPr/>
          </a:p>
        </p:txBody>
      </p:sp>
      <p:sp>
        <p:nvSpPr>
          <p:cNvPr id="121" name="Google Shape;121;p1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1530"/>
              <a:buNone/>
            </a:pPr>
            <a:r>
              <a:rPr lang="sk-SK" dirty="0">
                <a:solidFill>
                  <a:srgbClr val="262626"/>
                </a:solidFill>
              </a:rPr>
              <a:t>I.C.2. </a:t>
            </a:r>
            <a:r>
              <a:rPr lang="sk-SK" dirty="0" err="1">
                <a:solidFill>
                  <a:srgbClr val="262626"/>
                </a:solidFill>
              </a:rPr>
              <a:t>The</a:t>
            </a:r>
            <a:r>
              <a:rPr lang="sk-SK" dirty="0">
                <a:solidFill>
                  <a:srgbClr val="262626"/>
                </a:solidFill>
              </a:rPr>
              <a:t> </a:t>
            </a:r>
            <a:r>
              <a:rPr lang="sk-SK" dirty="0" err="1">
                <a:solidFill>
                  <a:srgbClr val="262626"/>
                </a:solidFill>
              </a:rPr>
              <a:t>institution</a:t>
            </a:r>
            <a:r>
              <a:rPr lang="sk-SK" dirty="0">
                <a:solidFill>
                  <a:srgbClr val="262626"/>
                </a:solidFill>
              </a:rPr>
              <a:t> </a:t>
            </a:r>
            <a:r>
              <a:rPr lang="sk-SK" dirty="0" err="1">
                <a:solidFill>
                  <a:srgbClr val="262626"/>
                </a:solidFill>
              </a:rPr>
              <a:t>provides</a:t>
            </a:r>
            <a:r>
              <a:rPr lang="sk-SK" dirty="0">
                <a:solidFill>
                  <a:srgbClr val="262626"/>
                </a:solidFill>
              </a:rPr>
              <a:t> a </a:t>
            </a:r>
            <a:r>
              <a:rPr lang="sk-SK" dirty="0" err="1">
                <a:solidFill>
                  <a:srgbClr val="262626"/>
                </a:solidFill>
              </a:rPr>
              <a:t>print</a:t>
            </a:r>
            <a:r>
              <a:rPr lang="sk-SK" dirty="0">
                <a:solidFill>
                  <a:srgbClr val="262626"/>
                </a:solidFill>
              </a:rPr>
              <a:t> or online </a:t>
            </a:r>
            <a:r>
              <a:rPr lang="sk-SK" dirty="0" err="1">
                <a:solidFill>
                  <a:srgbClr val="262626"/>
                </a:solidFill>
              </a:rPr>
              <a:t>catalog</a:t>
            </a:r>
            <a:r>
              <a:rPr lang="sk-SK" dirty="0">
                <a:solidFill>
                  <a:srgbClr val="262626"/>
                </a:solidFill>
              </a:rPr>
              <a:t> </a:t>
            </a:r>
            <a:r>
              <a:rPr lang="sk-SK" dirty="0" err="1">
                <a:solidFill>
                  <a:srgbClr val="262626"/>
                </a:solidFill>
              </a:rPr>
              <a:t>for</a:t>
            </a:r>
            <a:r>
              <a:rPr lang="sk-SK" dirty="0">
                <a:solidFill>
                  <a:srgbClr val="262626"/>
                </a:solidFill>
              </a:rPr>
              <a:t> </a:t>
            </a:r>
            <a:r>
              <a:rPr lang="sk-SK" dirty="0" err="1">
                <a:solidFill>
                  <a:srgbClr val="262626"/>
                </a:solidFill>
              </a:rPr>
              <a:t>students</a:t>
            </a:r>
            <a:r>
              <a:rPr lang="sk-SK" dirty="0">
                <a:solidFill>
                  <a:srgbClr val="262626"/>
                </a:solidFill>
              </a:rPr>
              <a:t> and </a:t>
            </a:r>
            <a:r>
              <a:rPr lang="sk-SK" dirty="0" err="1">
                <a:solidFill>
                  <a:srgbClr val="262626"/>
                </a:solidFill>
              </a:rPr>
              <a:t>prospective</a:t>
            </a:r>
            <a:r>
              <a:rPr lang="sk-SK" dirty="0">
                <a:solidFill>
                  <a:srgbClr val="262626"/>
                </a:solidFill>
              </a:rPr>
              <a:t> </a:t>
            </a:r>
            <a:r>
              <a:rPr lang="sk-SK" dirty="0" err="1">
                <a:solidFill>
                  <a:srgbClr val="262626"/>
                </a:solidFill>
              </a:rPr>
              <a:t>students</a:t>
            </a:r>
            <a:r>
              <a:rPr lang="sk-SK" dirty="0">
                <a:solidFill>
                  <a:srgbClr val="262626"/>
                </a:solidFill>
              </a:rPr>
              <a:t> </a:t>
            </a:r>
            <a:r>
              <a:rPr lang="sk-SK" dirty="0" err="1">
                <a:solidFill>
                  <a:srgbClr val="262626"/>
                </a:solidFill>
              </a:rPr>
              <a:t>with</a:t>
            </a:r>
            <a:r>
              <a:rPr lang="sk-SK" dirty="0">
                <a:solidFill>
                  <a:srgbClr val="262626"/>
                </a:solidFill>
              </a:rPr>
              <a:t> </a:t>
            </a:r>
            <a:r>
              <a:rPr lang="sk-SK" dirty="0" err="1">
                <a:solidFill>
                  <a:srgbClr val="262626"/>
                </a:solidFill>
              </a:rPr>
              <a:t>precise</a:t>
            </a:r>
            <a:r>
              <a:rPr lang="sk-SK" dirty="0">
                <a:solidFill>
                  <a:srgbClr val="262626"/>
                </a:solidFill>
              </a:rPr>
              <a:t>, </a:t>
            </a:r>
            <a:r>
              <a:rPr lang="sk-SK" dirty="0" err="1">
                <a:solidFill>
                  <a:srgbClr val="262626"/>
                </a:solidFill>
              </a:rPr>
              <a:t>accurate</a:t>
            </a:r>
            <a:r>
              <a:rPr lang="sk-SK" dirty="0">
                <a:solidFill>
                  <a:srgbClr val="262626"/>
                </a:solidFill>
              </a:rPr>
              <a:t>, and </a:t>
            </a:r>
            <a:r>
              <a:rPr lang="sk-SK" dirty="0" err="1">
                <a:solidFill>
                  <a:srgbClr val="262626"/>
                </a:solidFill>
              </a:rPr>
              <a:t>current</a:t>
            </a:r>
            <a:r>
              <a:rPr lang="sk-SK" dirty="0">
                <a:solidFill>
                  <a:srgbClr val="262626"/>
                </a:solidFill>
              </a:rPr>
              <a:t> </a:t>
            </a:r>
            <a:r>
              <a:rPr lang="sk-SK" dirty="0" err="1">
                <a:solidFill>
                  <a:srgbClr val="262626"/>
                </a:solidFill>
              </a:rPr>
              <a:t>information</a:t>
            </a:r>
            <a:r>
              <a:rPr lang="sk-SK" dirty="0">
                <a:solidFill>
                  <a:srgbClr val="262626"/>
                </a:solidFill>
              </a:rPr>
              <a:t> on </a:t>
            </a:r>
            <a:r>
              <a:rPr lang="sk-SK" dirty="0" err="1">
                <a:solidFill>
                  <a:srgbClr val="262626"/>
                </a:solidFill>
              </a:rPr>
              <a:t>all</a:t>
            </a:r>
            <a:r>
              <a:rPr lang="sk-SK" dirty="0">
                <a:solidFill>
                  <a:srgbClr val="262626"/>
                </a:solidFill>
              </a:rPr>
              <a:t> </a:t>
            </a:r>
            <a:r>
              <a:rPr lang="sk-SK" dirty="0" err="1">
                <a:solidFill>
                  <a:srgbClr val="262626"/>
                </a:solidFill>
              </a:rPr>
              <a:t>facts</a:t>
            </a:r>
            <a:r>
              <a:rPr lang="sk-SK" dirty="0">
                <a:solidFill>
                  <a:srgbClr val="262626"/>
                </a:solidFill>
              </a:rPr>
              <a:t>, </a:t>
            </a:r>
            <a:r>
              <a:rPr lang="sk-SK" dirty="0" err="1">
                <a:solidFill>
                  <a:srgbClr val="262626"/>
                </a:solidFill>
              </a:rPr>
              <a:t>requirements</a:t>
            </a:r>
            <a:r>
              <a:rPr lang="sk-SK" dirty="0">
                <a:solidFill>
                  <a:srgbClr val="262626"/>
                </a:solidFill>
              </a:rPr>
              <a:t>, </a:t>
            </a:r>
            <a:r>
              <a:rPr lang="sk-SK" dirty="0" err="1">
                <a:solidFill>
                  <a:srgbClr val="262626"/>
                </a:solidFill>
              </a:rPr>
              <a:t>policies</a:t>
            </a:r>
            <a:r>
              <a:rPr lang="sk-SK" dirty="0">
                <a:solidFill>
                  <a:srgbClr val="262626"/>
                </a:solidFill>
              </a:rPr>
              <a:t>, and </a:t>
            </a:r>
            <a:r>
              <a:rPr lang="sk-SK" dirty="0" err="1">
                <a:solidFill>
                  <a:srgbClr val="262626"/>
                </a:solidFill>
              </a:rPr>
              <a:t>procedures</a:t>
            </a:r>
            <a:r>
              <a:rPr lang="sk-SK" dirty="0">
                <a:solidFill>
                  <a:srgbClr val="262626"/>
                </a:solidFill>
              </a:rPr>
              <a:t> </a:t>
            </a:r>
            <a:r>
              <a:rPr lang="sk-SK" dirty="0" err="1">
                <a:solidFill>
                  <a:srgbClr val="262626"/>
                </a:solidFill>
              </a:rPr>
              <a:t>listed</a:t>
            </a:r>
            <a:r>
              <a:rPr lang="sk-SK" dirty="0">
                <a:solidFill>
                  <a:srgbClr val="262626"/>
                </a:solidFill>
              </a:rPr>
              <a:t> in </a:t>
            </a:r>
            <a:r>
              <a:rPr lang="sk-SK" dirty="0" err="1">
                <a:solidFill>
                  <a:srgbClr val="262626"/>
                </a:solidFill>
              </a:rPr>
              <a:t>the</a:t>
            </a:r>
            <a:r>
              <a:rPr lang="sk-SK" dirty="0">
                <a:solidFill>
                  <a:srgbClr val="262626"/>
                </a:solidFill>
              </a:rPr>
              <a:t> “</a:t>
            </a:r>
            <a:r>
              <a:rPr lang="sk-SK" dirty="0" err="1">
                <a:solidFill>
                  <a:srgbClr val="262626"/>
                </a:solidFill>
              </a:rPr>
              <a:t>Catalog</a:t>
            </a:r>
            <a:r>
              <a:rPr lang="sk-SK" dirty="0">
                <a:solidFill>
                  <a:srgbClr val="262626"/>
                </a:solidFill>
              </a:rPr>
              <a:t> </a:t>
            </a:r>
            <a:r>
              <a:rPr lang="sk-SK" dirty="0" err="1">
                <a:solidFill>
                  <a:srgbClr val="262626"/>
                </a:solidFill>
              </a:rPr>
              <a:t>Requirements</a:t>
            </a:r>
            <a:r>
              <a:rPr lang="sk-SK" dirty="0">
                <a:solidFill>
                  <a:srgbClr val="262626"/>
                </a:solidFill>
              </a:rPr>
              <a:t>” (ER 20)</a:t>
            </a:r>
            <a:endParaRPr dirty="0"/>
          </a:p>
          <a:p>
            <a:pPr marL="0" lvl="0" indent="0" algn="l" rtl="0">
              <a:lnSpc>
                <a:spcPct val="90000"/>
              </a:lnSpc>
              <a:spcBef>
                <a:spcPts val="0"/>
              </a:spcBef>
              <a:spcAft>
                <a:spcPts val="0"/>
              </a:spcAft>
              <a:buClr>
                <a:srgbClr val="3F3F3F"/>
              </a:buClr>
              <a:buSzPts val="1530"/>
              <a:buNone/>
            </a:pPr>
            <a:endParaRPr sz="1800" dirty="0">
              <a:solidFill>
                <a:srgbClr val="262626"/>
              </a:solidFill>
            </a:endParaRPr>
          </a:p>
          <a:p>
            <a:pPr marL="0" lvl="0" indent="0" algn="l" rtl="0">
              <a:lnSpc>
                <a:spcPct val="90000"/>
              </a:lnSpc>
              <a:spcBef>
                <a:spcPts val="0"/>
              </a:spcBef>
              <a:spcAft>
                <a:spcPts val="0"/>
              </a:spcAft>
              <a:buClr>
                <a:srgbClr val="3F3F3F"/>
              </a:buClr>
              <a:buSzPts val="1530"/>
              <a:buNone/>
            </a:pPr>
            <a:endParaRPr sz="1800" dirty="0">
              <a:solidFill>
                <a:srgbClr val="262626"/>
              </a:solidFill>
              <a:highlight>
                <a:srgbClr val="FFFF00"/>
              </a:highlight>
            </a:endParaRPr>
          </a:p>
          <a:p>
            <a:pPr marL="0" lvl="0" indent="0" algn="l" rtl="0">
              <a:lnSpc>
                <a:spcPct val="90000"/>
              </a:lnSpc>
              <a:spcBef>
                <a:spcPts val="0"/>
              </a:spcBef>
              <a:spcAft>
                <a:spcPts val="0"/>
              </a:spcAft>
              <a:buClr>
                <a:srgbClr val="262626"/>
              </a:buClr>
              <a:buSzPts val="1530"/>
              <a:buNone/>
            </a:pPr>
            <a:r>
              <a:rPr lang="sk-SK" sz="2000" b="1" dirty="0" err="1">
                <a:solidFill>
                  <a:srgbClr val="262626"/>
                </a:solidFill>
              </a:rPr>
              <a:t>Catalog</a:t>
            </a:r>
            <a:r>
              <a:rPr lang="sk-SK" sz="2000" b="1" dirty="0">
                <a:solidFill>
                  <a:srgbClr val="262626"/>
                </a:solidFill>
              </a:rPr>
              <a:t> </a:t>
            </a:r>
            <a:r>
              <a:rPr lang="sk-SK" sz="2000" b="1" dirty="0" err="1">
                <a:solidFill>
                  <a:srgbClr val="262626"/>
                </a:solidFill>
              </a:rPr>
              <a:t>Requirements</a:t>
            </a:r>
            <a:endParaRPr sz="2000" dirty="0"/>
          </a:p>
          <a:p>
            <a:pPr marL="285750" lvl="0" indent="-302895" algn="l" rtl="0">
              <a:lnSpc>
                <a:spcPct val="90000"/>
              </a:lnSpc>
              <a:spcBef>
                <a:spcPts val="0"/>
              </a:spcBef>
              <a:spcAft>
                <a:spcPts val="0"/>
              </a:spcAft>
              <a:buClr>
                <a:srgbClr val="262626"/>
              </a:buClr>
              <a:buSzPts val="1800"/>
              <a:buChar char="•"/>
            </a:pPr>
            <a:r>
              <a:rPr lang="sk-SK" sz="2000" dirty="0" err="1">
                <a:solidFill>
                  <a:srgbClr val="262626"/>
                </a:solidFill>
              </a:rPr>
              <a:t>Course</a:t>
            </a:r>
            <a:r>
              <a:rPr lang="sk-SK" sz="2000" dirty="0">
                <a:solidFill>
                  <a:srgbClr val="262626"/>
                </a:solidFill>
              </a:rPr>
              <a:t>, Program, and </a:t>
            </a:r>
            <a:r>
              <a:rPr lang="sk-SK" sz="2000" dirty="0" err="1">
                <a:solidFill>
                  <a:srgbClr val="262626"/>
                </a:solidFill>
              </a:rPr>
              <a:t>Degree</a:t>
            </a:r>
            <a:r>
              <a:rPr lang="sk-SK" sz="2000" dirty="0">
                <a:solidFill>
                  <a:srgbClr val="262626"/>
                </a:solidFill>
              </a:rPr>
              <a:t> </a:t>
            </a:r>
            <a:r>
              <a:rPr lang="sk-SK" sz="2000" dirty="0" err="1">
                <a:solidFill>
                  <a:srgbClr val="262626"/>
                </a:solidFill>
              </a:rPr>
              <a:t>Offerings</a:t>
            </a:r>
            <a:endParaRPr sz="2000" dirty="0"/>
          </a:p>
          <a:p>
            <a:pPr marL="285750" lvl="0" indent="-302895" algn="l" rtl="0">
              <a:lnSpc>
                <a:spcPct val="90000"/>
              </a:lnSpc>
              <a:spcBef>
                <a:spcPts val="0"/>
              </a:spcBef>
              <a:spcAft>
                <a:spcPts val="0"/>
              </a:spcAft>
              <a:buClr>
                <a:srgbClr val="262626"/>
              </a:buClr>
              <a:buSzPts val="1800"/>
              <a:buChar char="•"/>
            </a:pPr>
            <a:r>
              <a:rPr lang="sk-SK" sz="2000" dirty="0" err="1">
                <a:solidFill>
                  <a:srgbClr val="262626"/>
                </a:solidFill>
              </a:rPr>
              <a:t>Student</a:t>
            </a:r>
            <a:r>
              <a:rPr lang="sk-SK" sz="2000" dirty="0">
                <a:solidFill>
                  <a:srgbClr val="262626"/>
                </a:solidFill>
              </a:rPr>
              <a:t> </a:t>
            </a:r>
            <a:r>
              <a:rPr lang="sk-SK" sz="2000" dirty="0" err="1">
                <a:solidFill>
                  <a:srgbClr val="262626"/>
                </a:solidFill>
              </a:rPr>
              <a:t>Learning</a:t>
            </a:r>
            <a:r>
              <a:rPr lang="sk-SK" sz="2000" dirty="0">
                <a:solidFill>
                  <a:srgbClr val="262626"/>
                </a:solidFill>
              </a:rPr>
              <a:t> </a:t>
            </a:r>
            <a:r>
              <a:rPr lang="sk-SK" sz="2000" dirty="0" err="1">
                <a:solidFill>
                  <a:srgbClr val="262626"/>
                </a:solidFill>
              </a:rPr>
              <a:t>Outcomes</a:t>
            </a:r>
            <a:r>
              <a:rPr lang="sk-SK" sz="2000" dirty="0">
                <a:solidFill>
                  <a:srgbClr val="262626"/>
                </a:solidFill>
              </a:rPr>
              <a:t> </a:t>
            </a:r>
            <a:r>
              <a:rPr lang="sk-SK" sz="2000" dirty="0" err="1">
                <a:solidFill>
                  <a:srgbClr val="262626"/>
                </a:solidFill>
              </a:rPr>
              <a:t>for</a:t>
            </a:r>
            <a:r>
              <a:rPr lang="sk-SK" sz="2000" dirty="0">
                <a:solidFill>
                  <a:srgbClr val="262626"/>
                </a:solidFill>
              </a:rPr>
              <a:t> </a:t>
            </a:r>
            <a:r>
              <a:rPr lang="sk-SK" sz="2000" dirty="0" err="1">
                <a:solidFill>
                  <a:srgbClr val="262626"/>
                </a:solidFill>
              </a:rPr>
              <a:t>Programs</a:t>
            </a:r>
            <a:r>
              <a:rPr lang="sk-SK" sz="2000" dirty="0">
                <a:solidFill>
                  <a:srgbClr val="262626"/>
                </a:solidFill>
              </a:rPr>
              <a:t> and </a:t>
            </a:r>
            <a:r>
              <a:rPr lang="sk-SK" sz="2000" dirty="0" err="1">
                <a:solidFill>
                  <a:srgbClr val="262626"/>
                </a:solidFill>
              </a:rPr>
              <a:t>Degrees</a:t>
            </a:r>
            <a:endParaRPr sz="2000" dirty="0"/>
          </a:p>
          <a:p>
            <a:pPr marL="285750" lvl="0" indent="-302895" algn="l" rtl="0">
              <a:lnSpc>
                <a:spcPct val="90000"/>
              </a:lnSpc>
              <a:spcBef>
                <a:spcPts val="0"/>
              </a:spcBef>
              <a:spcAft>
                <a:spcPts val="0"/>
              </a:spcAft>
              <a:buClr>
                <a:srgbClr val="262626"/>
              </a:buClr>
              <a:buSzPts val="1800"/>
              <a:buChar char="•"/>
            </a:pPr>
            <a:r>
              <a:rPr lang="sk-SK" sz="2000" dirty="0" err="1">
                <a:solidFill>
                  <a:srgbClr val="262626"/>
                </a:solidFill>
              </a:rPr>
              <a:t>Academic</a:t>
            </a:r>
            <a:r>
              <a:rPr lang="sk-SK" sz="2000" dirty="0">
                <a:solidFill>
                  <a:srgbClr val="262626"/>
                </a:solidFill>
              </a:rPr>
              <a:t> </a:t>
            </a:r>
            <a:r>
              <a:rPr lang="sk-SK" sz="2000" dirty="0" err="1">
                <a:solidFill>
                  <a:srgbClr val="262626"/>
                </a:solidFill>
              </a:rPr>
              <a:t>Freedom</a:t>
            </a:r>
            <a:r>
              <a:rPr lang="sk-SK" sz="2000" dirty="0">
                <a:solidFill>
                  <a:srgbClr val="262626"/>
                </a:solidFill>
              </a:rPr>
              <a:t> </a:t>
            </a:r>
            <a:r>
              <a:rPr lang="sk-SK" sz="2000" dirty="0" err="1">
                <a:solidFill>
                  <a:srgbClr val="262626"/>
                </a:solidFill>
              </a:rPr>
              <a:t>Statement</a:t>
            </a:r>
            <a:endParaRPr sz="2000" dirty="0"/>
          </a:p>
          <a:p>
            <a:pPr marL="285750" lvl="0" indent="-302895" algn="l" rtl="0">
              <a:lnSpc>
                <a:spcPct val="90000"/>
              </a:lnSpc>
              <a:spcBef>
                <a:spcPts val="0"/>
              </a:spcBef>
              <a:spcAft>
                <a:spcPts val="0"/>
              </a:spcAft>
              <a:buClr>
                <a:srgbClr val="262626"/>
              </a:buClr>
              <a:buSzPts val="1800"/>
              <a:buChar char="•"/>
            </a:pPr>
            <a:r>
              <a:rPr lang="sk-SK" sz="2000" dirty="0" err="1">
                <a:solidFill>
                  <a:srgbClr val="262626"/>
                </a:solidFill>
              </a:rPr>
              <a:t>Acceptance</a:t>
            </a:r>
            <a:r>
              <a:rPr lang="sk-SK" sz="2000" dirty="0">
                <a:solidFill>
                  <a:srgbClr val="262626"/>
                </a:solidFill>
              </a:rPr>
              <a:t> and Transfer of </a:t>
            </a:r>
            <a:r>
              <a:rPr lang="sk-SK" sz="2000" dirty="0" err="1">
                <a:solidFill>
                  <a:srgbClr val="262626"/>
                </a:solidFill>
              </a:rPr>
              <a:t>Credits</a:t>
            </a:r>
            <a:endParaRPr sz="2000" dirty="0">
              <a:solidFill>
                <a:srgbClr val="262626"/>
              </a:solidFill>
            </a:endParaRPr>
          </a:p>
          <a:p>
            <a:pPr marL="285750" lvl="0" indent="-188595" algn="l" rtl="0">
              <a:lnSpc>
                <a:spcPct val="90000"/>
              </a:lnSpc>
              <a:spcBef>
                <a:spcPts val="0"/>
              </a:spcBef>
              <a:spcAft>
                <a:spcPts val="0"/>
              </a:spcAft>
              <a:buClr>
                <a:srgbClr val="262626"/>
              </a:buClr>
              <a:buSzPts val="1530"/>
              <a:buNone/>
            </a:pPr>
            <a:endParaRPr sz="2000" dirty="0">
              <a:solidFill>
                <a:srgbClr val="262626"/>
              </a:solidFill>
            </a:endParaRPr>
          </a:p>
          <a:p>
            <a:pPr marL="342900" lvl="0" indent="-360045" algn="l" rtl="0">
              <a:lnSpc>
                <a:spcPct val="90000"/>
              </a:lnSpc>
              <a:spcBef>
                <a:spcPts val="0"/>
              </a:spcBef>
              <a:spcAft>
                <a:spcPts val="0"/>
              </a:spcAft>
              <a:buClr>
                <a:srgbClr val="262626"/>
              </a:buClr>
              <a:buSzPts val="1800"/>
              <a:buChar char="•"/>
            </a:pPr>
            <a:r>
              <a:rPr lang="sk-SK" sz="2000" dirty="0" err="1"/>
              <a:t>The</a:t>
            </a:r>
            <a:r>
              <a:rPr lang="sk-SK" sz="2000" dirty="0"/>
              <a:t> </a:t>
            </a:r>
            <a:r>
              <a:rPr lang="sk-SK" sz="2000" dirty="0" err="1"/>
              <a:t>institution</a:t>
            </a:r>
            <a:r>
              <a:rPr lang="sk-SK" sz="2000" dirty="0"/>
              <a:t> </a:t>
            </a:r>
            <a:r>
              <a:rPr lang="sk-SK" sz="2000" dirty="0" err="1"/>
              <a:t>provides</a:t>
            </a:r>
            <a:r>
              <a:rPr lang="sk-SK" sz="2000" dirty="0"/>
              <a:t> a </a:t>
            </a:r>
            <a:r>
              <a:rPr lang="sk-SK" sz="2000" dirty="0" err="1"/>
              <a:t>print</a:t>
            </a:r>
            <a:r>
              <a:rPr lang="sk-SK" sz="2000" dirty="0"/>
              <a:t> or online </a:t>
            </a:r>
            <a:r>
              <a:rPr lang="sk-SK" sz="2000" dirty="0" err="1"/>
              <a:t>catalog</a:t>
            </a:r>
            <a:r>
              <a:rPr lang="sk-SK" sz="2000" dirty="0"/>
              <a:t>, </a:t>
            </a:r>
            <a:r>
              <a:rPr lang="sk-SK" sz="2000" dirty="0" err="1"/>
              <a:t>which</a:t>
            </a:r>
            <a:r>
              <a:rPr lang="sk-SK" sz="2000" dirty="0"/>
              <a:t> </a:t>
            </a:r>
            <a:r>
              <a:rPr lang="sk-SK" sz="2000" dirty="0" err="1"/>
              <a:t>is</a:t>
            </a:r>
            <a:r>
              <a:rPr lang="sk-SK" sz="2000" dirty="0"/>
              <a:t> </a:t>
            </a:r>
            <a:r>
              <a:rPr lang="sk-SK" sz="2000" dirty="0" err="1"/>
              <a:t>easily</a:t>
            </a:r>
            <a:r>
              <a:rPr lang="sk-SK" sz="2000" dirty="0"/>
              <a:t> </a:t>
            </a:r>
            <a:r>
              <a:rPr lang="sk-SK" sz="2000" dirty="0" err="1"/>
              <a:t>accessible</a:t>
            </a:r>
            <a:r>
              <a:rPr lang="sk-SK" sz="2000" dirty="0"/>
              <a:t> to </a:t>
            </a:r>
            <a:r>
              <a:rPr lang="sk-SK" sz="2000" dirty="0" err="1"/>
              <a:t>all</a:t>
            </a:r>
            <a:r>
              <a:rPr lang="sk-SK" sz="2000" dirty="0"/>
              <a:t> </a:t>
            </a:r>
            <a:r>
              <a:rPr lang="sk-SK" sz="2000" dirty="0" err="1"/>
              <a:t>interested</a:t>
            </a:r>
            <a:r>
              <a:rPr lang="sk-SK" sz="2000" dirty="0"/>
              <a:t> </a:t>
            </a:r>
            <a:r>
              <a:rPr lang="sk-SK" sz="2000" dirty="0" err="1"/>
              <a:t>parties</a:t>
            </a:r>
            <a:r>
              <a:rPr lang="sk-SK" sz="2000" dirty="0"/>
              <a:t>.</a:t>
            </a:r>
            <a:endParaRPr sz="2000" dirty="0"/>
          </a:p>
          <a:p>
            <a:pPr marL="342900" lvl="0" indent="-360045" algn="l" rtl="0">
              <a:lnSpc>
                <a:spcPct val="90000"/>
              </a:lnSpc>
              <a:spcBef>
                <a:spcPts val="0"/>
              </a:spcBef>
              <a:spcAft>
                <a:spcPts val="0"/>
              </a:spcAft>
              <a:buClr>
                <a:srgbClr val="262626"/>
              </a:buClr>
              <a:buSzPts val="1800"/>
              <a:buChar char="•"/>
            </a:pPr>
            <a:r>
              <a:rPr lang="sk-SK" sz="2000" dirty="0" err="1"/>
              <a:t>The</a:t>
            </a:r>
            <a:r>
              <a:rPr lang="sk-SK" sz="2000" dirty="0"/>
              <a:t> </a:t>
            </a:r>
            <a:r>
              <a:rPr lang="sk-SK" sz="2000" dirty="0" err="1"/>
              <a:t>catalog</a:t>
            </a:r>
            <a:r>
              <a:rPr lang="sk-SK" sz="2000" dirty="0"/>
              <a:t> </a:t>
            </a:r>
            <a:r>
              <a:rPr lang="sk-SK" sz="2000" dirty="0" err="1"/>
              <a:t>presents</a:t>
            </a:r>
            <a:r>
              <a:rPr lang="sk-SK" sz="2000" dirty="0"/>
              <a:t> </a:t>
            </a:r>
            <a:r>
              <a:rPr lang="sk-SK" sz="2000" dirty="0" err="1"/>
              <a:t>accurate</a:t>
            </a:r>
            <a:r>
              <a:rPr lang="sk-SK" sz="2000" dirty="0"/>
              <a:t> and </a:t>
            </a:r>
            <a:r>
              <a:rPr lang="sk-SK" sz="2000" dirty="0" err="1"/>
              <a:t>current</a:t>
            </a:r>
            <a:r>
              <a:rPr lang="sk-SK" sz="2000" dirty="0"/>
              <a:t> </a:t>
            </a:r>
            <a:r>
              <a:rPr lang="sk-SK" sz="2000" dirty="0" err="1"/>
              <a:t>information</a:t>
            </a:r>
            <a:r>
              <a:rPr lang="sk-SK" sz="2000" dirty="0"/>
              <a:t> </a:t>
            </a:r>
            <a:r>
              <a:rPr lang="sk-SK" sz="2000" dirty="0" err="1"/>
              <a:t>for</a:t>
            </a:r>
            <a:r>
              <a:rPr lang="sk-SK" sz="2000" dirty="0"/>
              <a:t> </a:t>
            </a:r>
            <a:r>
              <a:rPr lang="sk-SK" sz="2000" dirty="0" err="1"/>
              <a:t>all</a:t>
            </a:r>
            <a:r>
              <a:rPr lang="sk-SK" sz="2000" dirty="0"/>
              <a:t> </a:t>
            </a:r>
            <a:r>
              <a:rPr lang="sk-SK" sz="2000" dirty="0" err="1"/>
              <a:t>required</a:t>
            </a:r>
            <a:r>
              <a:rPr lang="sk-SK" sz="2000" dirty="0"/>
              <a:t> </a:t>
            </a:r>
            <a:r>
              <a:rPr lang="sk-SK" sz="2000" dirty="0" err="1"/>
              <a:t>details</a:t>
            </a:r>
            <a:r>
              <a:rPr lang="sk-SK" sz="2000" dirty="0"/>
              <a:t> </a:t>
            </a:r>
            <a:r>
              <a:rPr lang="sk-SK" sz="2000" dirty="0" err="1"/>
              <a:t>listed</a:t>
            </a:r>
            <a:r>
              <a:rPr lang="sk-SK" sz="2000" dirty="0"/>
              <a:t> in “</a:t>
            </a:r>
            <a:r>
              <a:rPr lang="sk-SK" sz="2000" dirty="0" err="1"/>
              <a:t>Catalog</a:t>
            </a:r>
            <a:r>
              <a:rPr lang="sk-SK" sz="2000" dirty="0"/>
              <a:t> </a:t>
            </a:r>
            <a:r>
              <a:rPr lang="sk-SK" sz="2000" dirty="0" err="1"/>
              <a:t>Requirements</a:t>
            </a:r>
            <a:r>
              <a:rPr lang="sk-SK" sz="2000" dirty="0"/>
              <a:t>.”</a:t>
            </a:r>
            <a:endParaRPr sz="2000" dirty="0"/>
          </a:p>
        </p:txBody>
      </p:sp>
      <p:sp>
        <p:nvSpPr>
          <p:cNvPr id="122" name="Google Shape;122;p17"/>
          <p:cNvSpPr txBox="1">
            <a:spLocks noGrp="1"/>
          </p:cNvSpPr>
          <p:nvPr>
            <p:ph type="sldNum" idx="4294967295"/>
          </p:nvPr>
        </p:nvSpPr>
        <p:spPr>
          <a:xfrm>
            <a:off x="10769600" y="19050"/>
            <a:ext cx="1422400" cy="3286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32E11"/>
              </a:buClr>
              <a:buSzPts val="1000"/>
              <a:buFont typeface="Arial"/>
              <a:buNone/>
            </a:pPr>
            <a:fld id="{00000000-1234-1234-1234-123412341234}" type="slidenum">
              <a:rPr lang="sk-SK"/>
              <a:t>9</a:t>
            </a:fld>
            <a:endParaRPr/>
          </a:p>
        </p:txBody>
      </p:sp>
    </p:spTree>
  </p:cSld>
  <p:clrMapOvr>
    <a:masterClrMapping/>
  </p:clrMapOvr>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1906</Words>
  <Application>Microsoft Macintosh PowerPoint</Application>
  <PresentationFormat>Widescreen</PresentationFormat>
  <Paragraphs>196</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Helvetica Neue</vt:lpstr>
      <vt:lpstr>Palatino</vt:lpstr>
      <vt:lpstr>Times New Roman</vt:lpstr>
      <vt:lpstr>Arial</vt:lpstr>
      <vt:lpstr>ASCCC Curriculum Inst. 2020 Theme</vt:lpstr>
      <vt:lpstr>Curriculum and Accreditation</vt:lpstr>
      <vt:lpstr>Curriculum and Accreditation</vt:lpstr>
      <vt:lpstr>Breakout Description </vt:lpstr>
      <vt:lpstr>Overview</vt:lpstr>
      <vt:lpstr>What's New in Accreditation </vt:lpstr>
      <vt:lpstr>Standard I </vt:lpstr>
      <vt:lpstr>Accreditation Standards on Curriculum</vt:lpstr>
      <vt:lpstr>Accreditation Standards on Curriculum</vt:lpstr>
      <vt:lpstr>The Standards and the Catalog</vt:lpstr>
      <vt:lpstr>Standard II </vt:lpstr>
      <vt:lpstr>Accreditation Standards on Curriculum</vt:lpstr>
      <vt:lpstr>Accreditation Standards on Curriculum</vt:lpstr>
      <vt:lpstr>Accreditation Standards on Curriculum</vt:lpstr>
      <vt:lpstr>Accreditation Standards on Curriculum</vt:lpstr>
      <vt:lpstr>Accreditation Standards on Curriculum</vt:lpstr>
      <vt:lpstr>Accreditation Standards on Curriculum</vt:lpstr>
      <vt:lpstr>Accreditation Standards on Curriculum</vt:lpstr>
      <vt:lpstr>Accreditation Standards on Curriculum</vt:lpstr>
      <vt:lpstr>Accreditation Standards on Curriculum</vt:lpstr>
      <vt:lpstr>Standard IV </vt:lpstr>
      <vt:lpstr>Accreditation Standards on Curriculum</vt:lpstr>
      <vt:lpstr>Policies  Aligned to  Curriculum</vt:lpstr>
      <vt:lpstr>Evidence and Documentation</vt:lpstr>
      <vt:lpstr>During the Team Visit</vt:lpstr>
      <vt:lpstr>Questions</vt:lpstr>
      <vt:lpstr>References and Resources</vt:lpstr>
      <vt:lpstr>THANK YOU!</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and Accreditation</dc:title>
  <cp:lastModifiedBy>Microsoft Office User</cp:lastModifiedBy>
  <cp:revision>6</cp:revision>
  <dcterms:modified xsi:type="dcterms:W3CDTF">2020-07-03T23:40:20Z</dcterms:modified>
</cp:coreProperties>
</file>