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59" r:id="rId2"/>
    <p:sldId id="260" r:id="rId3"/>
    <p:sldId id="261" r:id="rId4"/>
    <p:sldId id="262" r:id="rId5"/>
    <p:sldId id="266" r:id="rId6"/>
    <p:sldId id="267" r:id="rId7"/>
    <p:sldId id="263" r:id="rId8"/>
    <p:sldId id="268" r:id="rId9"/>
    <p:sldId id="265" r:id="rId10"/>
    <p:sldId id="271" r:id="rId11"/>
    <p:sldId id="270" r:id="rId12"/>
    <p:sldId id="272"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autoAdjust="0"/>
    <p:restoredTop sz="96727" autoAdjust="0"/>
  </p:normalViewPr>
  <p:slideViewPr>
    <p:cSldViewPr snapToGrid="0" snapToObjects="1">
      <p:cViewPr varScale="1">
        <p:scale>
          <a:sx n="104" d="100"/>
          <a:sy n="104" d="100"/>
        </p:scale>
        <p:origin x="120" y="522"/>
      </p:cViewPr>
      <p:guideLst/>
    </p:cSldViewPr>
  </p:slideViewPr>
  <p:outlineViewPr>
    <p:cViewPr>
      <p:scale>
        <a:sx n="33" d="100"/>
        <a:sy n="33" d="100"/>
      </p:scale>
      <p:origin x="0" y="-6204"/>
    </p:cViewPr>
  </p:outlineViewPr>
  <p:notesTextViewPr>
    <p:cViewPr>
      <p:scale>
        <a:sx n="1" d="1"/>
        <a:sy n="1" d="1"/>
      </p:scale>
      <p:origin x="0" y="0"/>
    </p:cViewPr>
  </p:notesTextViewPr>
  <p:notesViewPr>
    <p:cSldViewPr snapToGrid="0" snapToObjects="1">
      <p:cViewPr varScale="1">
        <p:scale>
          <a:sx n="96" d="100"/>
          <a:sy n="96" d="100"/>
        </p:scale>
        <p:origin x="364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FED13F-7B5B-B64E-B268-649281A15D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C4E529C-2B6B-9846-A76B-069F8F40B9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C37CFD3-B615-654B-96C4-E6679D00810D}" type="datetimeFigureOut">
              <a:rPr lang="en-US"/>
              <a:pPr>
                <a:defRPr/>
              </a:pPr>
              <a:t>7/2/2021</a:t>
            </a:fld>
            <a:endParaRPr lang="en-US"/>
          </a:p>
        </p:txBody>
      </p:sp>
      <p:sp>
        <p:nvSpPr>
          <p:cNvPr id="4" name="Footer Placeholder 3">
            <a:extLst>
              <a:ext uri="{FF2B5EF4-FFF2-40B4-BE49-F238E27FC236}">
                <a16:creationId xmlns:a16="http://schemas.microsoft.com/office/drawing/2014/main" id="{3ED40F45-4B5C-8B46-BB3E-39DFAB4FB2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49BE1EF-50EE-BE4D-8728-C8054C20C76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50440B4-8FE3-B94E-A305-3CDBED3B152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90B755-1679-DF42-8D94-35B853AFFA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4E773F8-A50E-8343-9357-5B0C78B5A4D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FC41751-0418-494E-9D87-ADB1224D6EE9}" type="datetimeFigureOut">
              <a:rPr lang="en-US"/>
              <a:pPr>
                <a:defRPr/>
              </a:pPr>
              <a:t>7/2/2021</a:t>
            </a:fld>
            <a:endParaRPr lang="en-US"/>
          </a:p>
        </p:txBody>
      </p:sp>
      <p:sp>
        <p:nvSpPr>
          <p:cNvPr id="4" name="Slide Image Placeholder 3">
            <a:extLst>
              <a:ext uri="{FF2B5EF4-FFF2-40B4-BE49-F238E27FC236}">
                <a16:creationId xmlns:a16="http://schemas.microsoft.com/office/drawing/2014/main" id="{019EB082-8491-DD4F-AF7B-E6C9B5D20FB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1F2BBDE-D1E9-5F4B-8D94-D6C8CEC13BD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365C928-1AEB-E14B-AFF9-6BB22651B04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EF019825-2B41-1E4F-956E-5B98263476E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527B832-DDD6-BE44-884F-42302AB9E0F6}" type="slidenum">
              <a:rPr lang="en-US" altLang="en-US"/>
              <a:pPr>
                <a:defRPr/>
              </a:pPr>
              <a:t>‹#›</a:t>
            </a:fld>
            <a:endParaRPr lang="en-US" altLang="en-US"/>
          </a:p>
        </p:txBody>
      </p:sp>
    </p:spTree>
    <p:extLst>
      <p:ext uri="{BB962C8B-B14F-4D97-AF65-F5344CB8AC3E}">
        <p14:creationId xmlns:p14="http://schemas.microsoft.com/office/powerpoint/2010/main" val="34817944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ael.org/pla/publication/fueling-the-race-to-postsecondary-succes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3</a:t>
            </a:fld>
            <a:endParaRPr lang="en-US" altLang="en-US"/>
          </a:p>
        </p:txBody>
      </p:sp>
    </p:spTree>
    <p:extLst>
      <p:ext uri="{BB962C8B-B14F-4D97-AF65-F5344CB8AC3E}">
        <p14:creationId xmlns:p14="http://schemas.microsoft.com/office/powerpoint/2010/main" val="20278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highlighted</a:t>
            </a:r>
            <a:r>
              <a:rPr lang="en-US" baseline="0" dirty="0"/>
              <a:t> areas … address Articulation handbook and good resource link is in on the slide. </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4</a:t>
            </a:fld>
            <a:endParaRPr lang="en-US" altLang="en-US"/>
          </a:p>
        </p:txBody>
      </p:sp>
    </p:spTree>
    <p:extLst>
      <p:ext uri="{BB962C8B-B14F-4D97-AF65-F5344CB8AC3E}">
        <p14:creationId xmlns:p14="http://schemas.microsoft.com/office/powerpoint/2010/main" val="2929064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Campus Politics</a:t>
            </a:r>
            <a:r>
              <a:rPr lang="en-US" baseline="0" dirty="0"/>
              <a:t> – Get to know the campus </a:t>
            </a:r>
          </a:p>
          <a:p>
            <a:r>
              <a:rPr lang="en-US" baseline="0" dirty="0"/>
              <a:t>Support – Find those who are supportive, connect with Senate and Curriculum </a:t>
            </a:r>
          </a:p>
          <a:p>
            <a:r>
              <a:rPr lang="en-US" baseline="0" dirty="0"/>
              <a:t>Manage Time – Prioritize, there are many duties that may be asked of you, list what needs to be done and communicate a reasonable time line. </a:t>
            </a:r>
          </a:p>
          <a:p>
            <a:r>
              <a:rPr lang="en-US" baseline="0" dirty="0"/>
              <a:t>Role of AO in Senate:  Get involved locally and Statewide.  -AO ‘s have a unique insight on campus, they are the bridge that connects student services and instruction together. </a:t>
            </a:r>
          </a:p>
          <a:p>
            <a:r>
              <a:rPr lang="en-US" baseline="0" dirty="0"/>
              <a:t>Training and Support: CIAC conference, SCIAC, NIAC, Regional Meetings, ETS, Webinars </a:t>
            </a:r>
          </a:p>
          <a:p>
            <a:r>
              <a:rPr lang="en-US" baseline="0" dirty="0"/>
              <a:t>Relationship with CCCCO – Connect with the Chancellors Office, Attend workshops </a:t>
            </a:r>
          </a:p>
          <a:p>
            <a:r>
              <a:rPr lang="en-US" baseline="0" dirty="0"/>
              <a:t>AO – Mentors – Link provided needs to be updated </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5</a:t>
            </a:fld>
            <a:endParaRPr lang="en-US" altLang="en-US"/>
          </a:p>
        </p:txBody>
      </p:sp>
    </p:spTree>
    <p:extLst>
      <p:ext uri="{BB962C8B-B14F-4D97-AF65-F5344CB8AC3E}">
        <p14:creationId xmlns:p14="http://schemas.microsoft.com/office/powerpoint/2010/main" val="4247767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Relationship</a:t>
            </a:r>
            <a:r>
              <a:rPr lang="en-US" baseline="0" dirty="0"/>
              <a:t> to A&amp;R is critical </a:t>
            </a:r>
          </a:p>
          <a:p>
            <a:pPr marL="228600" indent="-228600">
              <a:buAutoNum type="arabicPeriod"/>
            </a:pPr>
            <a:r>
              <a:rPr lang="en-US" baseline="0" dirty="0"/>
              <a:t>Work together – Mutual Respect </a:t>
            </a:r>
          </a:p>
          <a:p>
            <a:pPr marL="228600" indent="-228600">
              <a:buAutoNum type="arabicPeriod"/>
            </a:pPr>
            <a:r>
              <a:rPr lang="en-US" baseline="0" dirty="0"/>
              <a:t>Trainings – Include A&amp;R </a:t>
            </a:r>
          </a:p>
          <a:p>
            <a:pPr marL="228600" indent="-228600">
              <a:buAutoNum type="arabicPeriod"/>
            </a:pPr>
            <a:endParaRPr lang="en-US" baseline="0"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6</a:t>
            </a:fld>
            <a:endParaRPr lang="en-US" altLang="en-US"/>
          </a:p>
        </p:txBody>
      </p:sp>
    </p:spTree>
    <p:extLst>
      <p:ext uri="{BB962C8B-B14F-4D97-AF65-F5344CB8AC3E}">
        <p14:creationId xmlns:p14="http://schemas.microsoft.com/office/powerpoint/2010/main" val="4223419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lnSpc>
                <a:spcPts val="1800"/>
              </a:lnSpc>
              <a:spcBef>
                <a:spcPts val="0"/>
              </a:spcBef>
              <a:spcAft>
                <a:spcPts val="0"/>
              </a:spcAft>
            </a:pPr>
            <a:r>
              <a:rPr lang="en-US" sz="1800" u="sng" dirty="0">
                <a:solidFill>
                  <a:srgbClr val="353A59"/>
                </a:solidFill>
                <a:effectLst/>
                <a:latin typeface="Open Sans" panose="020B0606030504020204" pitchFamily="34" charset="0"/>
                <a:ea typeface="Times New Roman" panose="02020603050405020304" pitchFamily="18" charset="0"/>
                <a:cs typeface="Times New Roman" panose="02020603050405020304" pitchFamily="18" charset="0"/>
                <a:hlinkClick r:id="rId3"/>
              </a:rPr>
              <a:t>Research</a:t>
            </a:r>
            <a:r>
              <a:rPr lang="en-US" sz="1800" dirty="0">
                <a:solidFill>
                  <a:srgbClr val="595959"/>
                </a:solidFill>
                <a:effectLst/>
                <a:latin typeface="Open Sans" panose="020B0606030504020204" pitchFamily="34" charset="0"/>
                <a:ea typeface="Times New Roman" panose="02020603050405020304" pitchFamily="18" charset="0"/>
                <a:cs typeface="Times New Roman" panose="02020603050405020304" pitchFamily="18" charset="0"/>
              </a:rPr>
              <a:t> indicates that students who earn CPL: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SzPts val="1000"/>
              <a:buFont typeface="Wingdings" panose="05000000000000000000" pitchFamily="2" charset="2"/>
              <a:buChar char=""/>
              <a:tabLst>
                <a:tab pos="457200" algn="l"/>
              </a:tabLst>
            </a:pPr>
            <a:r>
              <a:rPr lang="en-US" sz="1800" dirty="0">
                <a:solidFill>
                  <a:srgbClr val="595959"/>
                </a:solidFill>
                <a:effectLst/>
                <a:latin typeface="inherit"/>
                <a:ea typeface="Times New Roman" panose="02020603050405020304" pitchFamily="18" charset="0"/>
                <a:cs typeface="Open Sans" panose="020B0606030504020204" pitchFamily="34" charset="0"/>
              </a:rPr>
              <a:t>are roughly twice as likely to complete a degree than those who do not;</a:t>
            </a:r>
            <a:endParaRPr lang="en-US"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SzPts val="1000"/>
              <a:buFont typeface="Wingdings" panose="05000000000000000000" pitchFamily="2" charset="2"/>
              <a:buChar char=""/>
              <a:tabLst>
                <a:tab pos="457200" algn="l"/>
              </a:tabLst>
            </a:pPr>
            <a:r>
              <a:rPr lang="en-US" sz="1800" dirty="0">
                <a:solidFill>
                  <a:srgbClr val="595959"/>
                </a:solidFill>
                <a:effectLst/>
                <a:latin typeface="inherit"/>
                <a:ea typeface="Times New Roman" panose="02020603050405020304" pitchFamily="18" charset="0"/>
                <a:cs typeface="Open Sans" panose="020B0606030504020204" pitchFamily="34" charset="0"/>
              </a:rPr>
              <a:t>accumulate more credits through coursework at the institution than their counterparts, which translates to increased enrollment for colleges;</a:t>
            </a:r>
            <a:endParaRPr lang="en-US"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SzPts val="1000"/>
              <a:buFont typeface="Wingdings" panose="05000000000000000000" pitchFamily="2" charset="2"/>
              <a:buChar char=""/>
              <a:tabLst>
                <a:tab pos="457200" algn="l"/>
              </a:tabLst>
            </a:pPr>
            <a:r>
              <a:rPr lang="en-US" sz="1800" dirty="0">
                <a:solidFill>
                  <a:srgbClr val="595959"/>
                </a:solidFill>
                <a:effectLst/>
                <a:latin typeface="inherit"/>
                <a:ea typeface="Times New Roman" panose="02020603050405020304" pitchFamily="18" charset="0"/>
                <a:cs typeface="Open Sans" panose="020B0606030504020204" pitchFamily="34" charset="0"/>
              </a:rPr>
              <a:t>save an average of 6-10 months in time to degree compared to their non-CPL counterparts.</a:t>
            </a:r>
            <a:endParaRPr lang="en-US"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7</a:t>
            </a:fld>
            <a:endParaRPr lang="en-US" altLang="en-US"/>
          </a:p>
        </p:txBody>
      </p:sp>
    </p:spTree>
    <p:extLst>
      <p:ext uri="{BB962C8B-B14F-4D97-AF65-F5344CB8AC3E}">
        <p14:creationId xmlns:p14="http://schemas.microsoft.com/office/powerpoint/2010/main" val="815538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8</a:t>
            </a:fld>
            <a:endParaRPr lang="en-US" altLang="en-US"/>
          </a:p>
        </p:txBody>
      </p:sp>
    </p:spTree>
    <p:extLst>
      <p:ext uri="{BB962C8B-B14F-4D97-AF65-F5344CB8AC3E}">
        <p14:creationId xmlns:p14="http://schemas.microsoft.com/office/powerpoint/2010/main" val="1679627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r>
              <a:rPr lang="en-US" baseline="0" dirty="0"/>
              <a:t> Wada </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9</a:t>
            </a:fld>
            <a:endParaRPr lang="en-US" altLang="en-US"/>
          </a:p>
        </p:txBody>
      </p:sp>
    </p:spTree>
    <p:extLst>
      <p:ext uri="{BB962C8B-B14F-4D97-AF65-F5344CB8AC3E}">
        <p14:creationId xmlns:p14="http://schemas.microsoft.com/office/powerpoint/2010/main" val="534426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12</a:t>
            </a:fld>
            <a:endParaRPr lang="en-US" altLang="en-US"/>
          </a:p>
        </p:txBody>
      </p:sp>
    </p:spTree>
    <p:extLst>
      <p:ext uri="{BB962C8B-B14F-4D97-AF65-F5344CB8AC3E}">
        <p14:creationId xmlns:p14="http://schemas.microsoft.com/office/powerpoint/2010/main" val="1580057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530353" y="502920"/>
            <a:ext cx="4267199" cy="5852160"/>
          </a:xfrm>
        </p:spPr>
        <p:txBody>
          <a:bodyPr>
            <a:normAutofit/>
          </a:bodyPr>
          <a:lstStyle>
            <a:lvl1pPr algn="ctr">
              <a:lnSpc>
                <a:spcPct val="100000"/>
              </a:lnSpc>
              <a:defRPr sz="4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64616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CA61-1970-C842-A88C-1816B7ED8529}"/>
              </a:ext>
            </a:extLst>
          </p:cNvPr>
          <p:cNvPicPr>
            <a:picLocks noChangeAspect="1"/>
          </p:cNvPicPr>
          <p:nvPr userDrawn="1"/>
        </p:nvPicPr>
        <p:blipFill>
          <a:blip r:embed="rId2"/>
          <a:srcRect/>
          <a:stretch/>
        </p:blipFill>
        <p:spPr>
          <a:xfrm>
            <a:off x="20638" y="1588"/>
            <a:ext cx="4008437" cy="6923087"/>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8E0144D8-A5C6-F24B-B49E-E299897CA5E8}"/>
              </a:ext>
            </a:extLst>
          </p:cNvPr>
          <p:cNvSpPr/>
          <p:nvPr userDrawn="1"/>
        </p:nvSpPr>
        <p:spPr>
          <a:xfrm>
            <a:off x="-22225" y="1130300"/>
            <a:ext cx="4071938" cy="4619625"/>
          </a:xfrm>
          <a:prstGeom prst="rect">
            <a:avLst/>
          </a:prstGeom>
          <a:solidFill>
            <a:schemeClr val="bg2"/>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28BF1D6F-4949-5449-86F4-05E4D18FDAFA}"/>
              </a:ext>
            </a:extLst>
          </p:cNvPr>
          <p:cNvSpPr/>
          <p:nvPr userDrawn="1"/>
        </p:nvSpPr>
        <p:spPr>
          <a:xfrm>
            <a:off x="11510963" y="-36513"/>
            <a:ext cx="681037" cy="6894513"/>
          </a:xfrm>
          <a:prstGeom prst="rect">
            <a:avLst/>
          </a:prstGeom>
          <a:solidFill>
            <a:schemeClr val="tx1"/>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8">
            <a:extLst>
              <a:ext uri="{FF2B5EF4-FFF2-40B4-BE49-F238E27FC236}">
                <a16:creationId xmlns:a16="http://schemas.microsoft.com/office/drawing/2014/main" id="{BA4CD202-1A16-264C-A4F4-74B69A38B4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7135" y="1335091"/>
            <a:ext cx="3583461" cy="1611995"/>
          </a:xfrm>
        </p:spPr>
        <p:txBody>
          <a:bodyPr anchor="b">
            <a:normAutofit/>
          </a:bodyPr>
          <a:lstStyle>
            <a:lvl1pPr algn="ctr">
              <a:defRPr sz="36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360759" y="1112108"/>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47135" y="2947086"/>
            <a:ext cx="3583461" cy="2575824"/>
          </a:xfrm>
          <a:ln>
            <a:noFill/>
          </a:ln>
        </p:spPr>
        <p:txBody>
          <a:bodyPr>
            <a:normAutofit/>
          </a:bodyPr>
          <a:lstStyle>
            <a:lvl1pPr marL="0" indent="0" algn="ctr">
              <a:buNone/>
              <a:defRPr sz="26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Slide Number Placeholder 6">
            <a:extLst>
              <a:ext uri="{FF2B5EF4-FFF2-40B4-BE49-F238E27FC236}">
                <a16:creationId xmlns:a16="http://schemas.microsoft.com/office/drawing/2014/main" id="{49B89725-CAA0-E944-A6F8-B328440C8550}"/>
              </a:ext>
            </a:extLst>
          </p:cNvPr>
          <p:cNvSpPr>
            <a:spLocks noGrp="1"/>
          </p:cNvSpPr>
          <p:nvPr>
            <p:ph type="sldNum" sz="quarter" idx="10"/>
          </p:nvPr>
        </p:nvSpPr>
        <p:spPr>
          <a:xfrm>
            <a:off x="9890125" y="6356350"/>
            <a:ext cx="1143000" cy="368300"/>
          </a:xfrm>
        </p:spPr>
        <p:txBody>
          <a:bodyPr/>
          <a:lstStyle>
            <a:lvl1pPr>
              <a:defRPr/>
            </a:lvl1pPr>
          </a:lstStyle>
          <a:p>
            <a:pPr>
              <a:defRPr/>
            </a:pPr>
            <a:fld id="{C8015428-05F8-DC41-B5EF-349301B1AAC7}" type="slidenum">
              <a:rPr lang="en-US" altLang="en-US"/>
              <a:pPr>
                <a:defRPr/>
              </a:pPr>
              <a:t>‹#›</a:t>
            </a:fld>
            <a:endParaRPr lang="en-US" altLang="en-US"/>
          </a:p>
        </p:txBody>
      </p:sp>
    </p:spTree>
    <p:extLst>
      <p:ext uri="{BB962C8B-B14F-4D97-AF65-F5344CB8AC3E}">
        <p14:creationId xmlns:p14="http://schemas.microsoft.com/office/powerpoint/2010/main" val="343756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2B0F1-78ED-E049-A368-5EE2016CC6E5}"/>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960F9CF9-716C-8B46-B5C9-FC58399C5B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EEDC3F7-62D3-F145-BD7B-1DDA10ACE36B}"/>
              </a:ext>
            </a:extLst>
          </p:cNvPr>
          <p:cNvSpPr>
            <a:spLocks noGrp="1"/>
          </p:cNvSpPr>
          <p:nvPr>
            <p:ph type="sldNum" sz="quarter" idx="10"/>
          </p:nvPr>
        </p:nvSpPr>
        <p:spPr/>
        <p:txBody>
          <a:bodyPr/>
          <a:lstStyle>
            <a:lvl1pPr>
              <a:defRPr/>
            </a:lvl1pPr>
          </a:lstStyle>
          <a:p>
            <a:pPr>
              <a:defRPr/>
            </a:pPr>
            <a:fld id="{19F883E1-6DB3-424C-AEDE-CC6629DEB65D}" type="slidenum">
              <a:rPr lang="en-US" altLang="en-US"/>
              <a:pPr>
                <a:defRPr/>
              </a:pPr>
              <a:t>‹#›</a:t>
            </a:fld>
            <a:endParaRPr lang="en-US" altLang="en-US"/>
          </a:p>
        </p:txBody>
      </p:sp>
    </p:spTree>
    <p:extLst>
      <p:ext uri="{BB962C8B-B14F-4D97-AF65-F5344CB8AC3E}">
        <p14:creationId xmlns:p14="http://schemas.microsoft.com/office/powerpoint/2010/main" val="255217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3D267-5890-5643-9B37-8ED973301CC4}"/>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854653BF-5ED3-2D4A-96C7-A48937781A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C7080773-8B17-2C44-8297-3D4B3795AA2C}"/>
              </a:ext>
            </a:extLst>
          </p:cNvPr>
          <p:cNvSpPr>
            <a:spLocks noGrp="1"/>
          </p:cNvSpPr>
          <p:nvPr>
            <p:ph type="sldNum" sz="quarter" idx="10"/>
          </p:nvPr>
        </p:nvSpPr>
        <p:spPr/>
        <p:txBody>
          <a:bodyPr/>
          <a:lstStyle>
            <a:lvl1pPr>
              <a:defRPr/>
            </a:lvl1pPr>
          </a:lstStyle>
          <a:p>
            <a:pPr>
              <a:defRPr/>
            </a:pPr>
            <a:fld id="{FBEDD817-AB0B-A34C-9FCE-295985F01EC4}" type="slidenum">
              <a:rPr lang="en-US" altLang="en-US"/>
              <a:pPr>
                <a:defRPr/>
              </a:pPr>
              <a:t>‹#›</a:t>
            </a:fld>
            <a:endParaRPr lang="en-US" altLang="en-US"/>
          </a:p>
        </p:txBody>
      </p:sp>
    </p:spTree>
    <p:extLst>
      <p:ext uri="{BB962C8B-B14F-4D97-AF65-F5344CB8AC3E}">
        <p14:creationId xmlns:p14="http://schemas.microsoft.com/office/powerpoint/2010/main" val="159209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5204A244-599B-4F47-8FD0-2D9BB7F2CB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E6F10426-30D0-0E46-9769-40E10D8FB057}"/>
              </a:ext>
            </a:extLst>
          </p:cNvPr>
          <p:cNvSpPr>
            <a:spLocks noGrp="1"/>
          </p:cNvSpPr>
          <p:nvPr>
            <p:ph type="sldNum" sz="quarter" idx="10"/>
          </p:nvPr>
        </p:nvSpPr>
        <p:spPr>
          <a:xfrm>
            <a:off x="10298113" y="6356350"/>
            <a:ext cx="1055687" cy="365125"/>
          </a:xfrm>
        </p:spPr>
        <p:txBody>
          <a:bodyPr/>
          <a:lstStyle>
            <a:lvl1pPr>
              <a:defRPr/>
            </a:lvl1pPr>
          </a:lstStyle>
          <a:p>
            <a:pPr>
              <a:defRPr/>
            </a:pPr>
            <a:fld id="{0E1EC533-BF5D-7D44-990C-8DCFA6D2FD1E}" type="slidenum">
              <a:rPr lang="en-US" altLang="en-US"/>
              <a:pPr>
                <a:defRPr/>
              </a:pPr>
              <a:t>‹#›</a:t>
            </a:fld>
            <a:endParaRPr lang="en-US" altLang="en-US"/>
          </a:p>
        </p:txBody>
      </p:sp>
    </p:spTree>
    <p:extLst>
      <p:ext uri="{BB962C8B-B14F-4D97-AF65-F5344CB8AC3E}">
        <p14:creationId xmlns:p14="http://schemas.microsoft.com/office/powerpoint/2010/main" val="1820477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9E81E73-2704-314D-B362-279F5215333B}"/>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71E7D62-09AA-3B47-8AF1-FAF7373BC893}"/>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541FFCCE-4E25-CF4A-A377-CF6B33B576E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9B05CE67-980C-AD49-8BA5-8779F96AB8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Lst>
  <p:hf hdr="0" dt="0"/>
  <p:txStyles>
    <p:titleStyle>
      <a:lvl1pPr algn="l" rtl="0" eaLnBrk="1" fontAlgn="base" hangingPunct="1">
        <a:lnSpc>
          <a:spcPct val="90000"/>
        </a:lnSpc>
        <a:spcBef>
          <a:spcPct val="0"/>
        </a:spcBef>
        <a:spcAft>
          <a:spcPct val="0"/>
        </a:spcAft>
        <a:defRPr sz="4400" kern="1200">
          <a:solidFill>
            <a:srgbClr val="008C77"/>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nam12.safelinks.protection.outlook.com/?url=https://leginfo.legislature.ca.gov/faces/billTextClient.xhtml?bill_id%3D202120220AB928&amp;data=04|01|eramirez@RIOHONDO.EDU|56ef5be2fc2943695b1508d91c72245b|672cb94a154949f2a29aa67abc976918|0|0|637572098987889341|Unknown|TWFpbGZsb3d8eyJWIjoiMC4wLjAwMDAiLCJQIjoiV2luMzIiLCJBTiI6Ik1haWwiLCJXVCI6Mn0%3D|2000&amp;sdata=fRuO4sebSajVkViMwj0iZOFem2lpwf7k0BumUe8vmZ4%3D&amp;reserved=0"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csusb.edu/ciac/ciac-resources/articulation-handbook"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csusb.edu/ciac/ciac-resources/mentor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cael.org/pla/publication/fueling-the-race-to-postsecondary-succes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7DC56BC1-D73D-1B4C-8618-868C5CE48EB0}"/>
              </a:ext>
            </a:extLst>
          </p:cNvPr>
          <p:cNvSpPr>
            <a:spLocks noGrp="1" noChangeArrowheads="1"/>
          </p:cNvSpPr>
          <p:nvPr>
            <p:ph type="title"/>
          </p:nvPr>
        </p:nvSpPr>
        <p:spPr>
          <a:xfrm>
            <a:off x="7531100" y="503238"/>
            <a:ext cx="4267200" cy="5851525"/>
          </a:xfrm>
        </p:spPr>
        <p:txBody>
          <a:bodyPr/>
          <a:lstStyle/>
          <a:p>
            <a:r>
              <a:rPr lang="en-US" dirty="0"/>
              <a:t>Articulation </a:t>
            </a:r>
            <a:br>
              <a:rPr lang="en-US" dirty="0"/>
            </a:br>
            <a:r>
              <a:rPr lang="en-US" sz="1800" b="1" i="0" dirty="0">
                <a:solidFill>
                  <a:schemeClr val="bg1"/>
                </a:solidFill>
                <a:effectLst/>
                <a:latin typeface="Palatino"/>
              </a:rPr>
              <a:t>PRESESSION</a:t>
            </a:r>
            <a:r>
              <a:rPr lang="en-US" sz="4400" b="1" i="0" dirty="0">
                <a:solidFill>
                  <a:schemeClr val="bg1"/>
                </a:solidFill>
                <a:effectLst/>
                <a:latin typeface="Palatino"/>
              </a:rPr>
              <a:t> </a:t>
            </a:r>
            <a:br>
              <a:rPr lang="en-US" dirty="0"/>
            </a:br>
            <a:r>
              <a:rPr lang="en-US" sz="2000" b="1" i="0" dirty="0">
                <a:solidFill>
                  <a:schemeClr val="bg1"/>
                </a:solidFill>
                <a:effectLst/>
                <a:latin typeface="Palatino"/>
              </a:rPr>
              <a:t>July 7th, 2021</a:t>
            </a:r>
            <a:br>
              <a:rPr lang="en-US" sz="2000" b="0" i="0" dirty="0">
                <a:solidFill>
                  <a:schemeClr val="bg1"/>
                </a:solidFill>
                <a:effectLst/>
                <a:latin typeface="Palatino"/>
              </a:rPr>
            </a:br>
            <a:r>
              <a:rPr lang="en-US" sz="2000" b="1" i="0" dirty="0">
                <a:solidFill>
                  <a:schemeClr val="bg1"/>
                </a:solidFill>
                <a:effectLst/>
                <a:latin typeface="Palatino"/>
              </a:rPr>
              <a:t>9:00a – 11:00a </a:t>
            </a:r>
            <a:br>
              <a:rPr lang="en-US" sz="2000" b="1" i="0" dirty="0">
                <a:solidFill>
                  <a:schemeClr val="bg1"/>
                </a:solidFill>
                <a:effectLst/>
                <a:latin typeface="Palatino"/>
              </a:rPr>
            </a:br>
            <a:br>
              <a:rPr lang="en-US" sz="2000" b="0" i="0" dirty="0">
                <a:solidFill>
                  <a:schemeClr val="bg1"/>
                </a:solidFill>
                <a:effectLst/>
                <a:latin typeface="Palatino"/>
              </a:rPr>
            </a:br>
            <a:endParaRPr lang="en-US" altLang="en-US" sz="2000" dirty="0">
              <a:solidFill>
                <a:schemeClr val="bg1"/>
              </a:solidFill>
              <a:latin typeface="Palatin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10ED-FCAE-4590-842E-D5845B3AF899}"/>
              </a:ext>
            </a:extLst>
          </p:cNvPr>
          <p:cNvSpPr>
            <a:spLocks noGrp="1"/>
          </p:cNvSpPr>
          <p:nvPr>
            <p:ph type="title"/>
          </p:nvPr>
        </p:nvSpPr>
        <p:spPr/>
        <p:txBody>
          <a:bodyPr/>
          <a:lstStyle/>
          <a:p>
            <a:pPr algn="ctr"/>
            <a:r>
              <a:rPr lang="en-US" dirty="0"/>
              <a:t>Breakout Sessions to Consider </a:t>
            </a:r>
          </a:p>
        </p:txBody>
      </p:sp>
      <p:sp>
        <p:nvSpPr>
          <p:cNvPr id="3" name="Content Placeholder 2">
            <a:extLst>
              <a:ext uri="{FF2B5EF4-FFF2-40B4-BE49-F238E27FC236}">
                <a16:creationId xmlns:a16="http://schemas.microsoft.com/office/drawing/2014/main" id="{1225C02C-970F-46F7-BF74-C020664D9046}"/>
              </a:ext>
            </a:extLst>
          </p:cNvPr>
          <p:cNvSpPr>
            <a:spLocks noGrp="1"/>
          </p:cNvSpPr>
          <p:nvPr>
            <p:ph sz="half" idx="1"/>
          </p:nvPr>
        </p:nvSpPr>
        <p:spPr/>
        <p:txBody>
          <a:bodyPr/>
          <a:lstStyle/>
          <a:p>
            <a:endParaRPr lang="en-US" dirty="0"/>
          </a:p>
          <a:p>
            <a:pPr marL="742950" marR="0" lvl="1" indent="-285750">
              <a:spcBef>
                <a:spcPts val="0"/>
              </a:spcBef>
              <a:spcAft>
                <a:spcPts val="0"/>
              </a:spcAft>
              <a:buFont typeface="Courier New" panose="02070309020205020404" pitchFamily="49" charset="0"/>
              <a:buChar char="o"/>
            </a:pPr>
            <a:r>
              <a:rPr lang="en-US" sz="1800" dirty="0">
                <a:solidFill>
                  <a:srgbClr val="000000"/>
                </a:solidFill>
                <a:effectLst/>
                <a:latin typeface="Arial" panose="020B0604020202020204" pitchFamily="34" charset="0"/>
                <a:ea typeface="Times New Roman" panose="02020603050405020304" pitchFamily="18" charset="0"/>
              </a:rPr>
              <a:t>What’s Transfer Got to Do With It?: Transfer Basics for Curriculum Committees</a:t>
            </a:r>
            <a:endParaRPr lang="en-US" sz="1800" dirty="0">
              <a:effectLst/>
              <a:latin typeface="Times New Roman" panose="02020603050405020304" pitchFamily="18" charset="0"/>
              <a:ea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 Equity Framework for Competency Based Education (CBE)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Networking by Role</a:t>
            </a:r>
            <a:r>
              <a:rPr lang="en-US" sz="1800" dirty="0">
                <a:effectLst/>
                <a:latin typeface="Calibri" panose="020F0502020204030204" pitchFamily="34" charset="0"/>
                <a:ea typeface="Calibri" panose="020F0502020204030204" pitchFamily="34" charset="0"/>
                <a:cs typeface="Times New Roman" panose="02020603050405020304" pitchFamily="18" charset="0"/>
              </a:rPr>
              <a:t> – Articulation </a:t>
            </a:r>
          </a:p>
          <a:p>
            <a:pPr marL="742950" marR="0" lvl="1" indent="-285750">
              <a:lnSpc>
                <a:spcPct val="107000"/>
              </a:lnSpc>
              <a:spcBef>
                <a:spcPts val="0"/>
              </a:spcBef>
              <a:spcAft>
                <a:spcPts val="0"/>
              </a:spcAft>
              <a:buFont typeface="Courier New" panose="02070309020205020404" pitchFamily="49" charset="0"/>
              <a:buChar char="o"/>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Credit for Prior Learning (CPL)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Leveraging Student Services for Student Success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Open Educational Resources (OER), Curriculum, Articulation, and Student Success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Transfer Pathways Advocacy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Light the Fire! Embedding Ethnic Studies at the Local College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Ensuring Learning: Accessibility &amp; Flexibility in Equity-Driven Curriculum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379A5E7-BFA5-4E41-8ECF-4869F9376F50}"/>
              </a:ext>
            </a:extLst>
          </p:cNvPr>
          <p:cNvSpPr>
            <a:spLocks noGrp="1"/>
          </p:cNvSpPr>
          <p:nvPr>
            <p:ph type="sldNum" sz="quarter" idx="10"/>
          </p:nvPr>
        </p:nvSpPr>
        <p:spPr/>
        <p:txBody>
          <a:bodyPr/>
          <a:lstStyle/>
          <a:p>
            <a:pPr>
              <a:defRPr/>
            </a:pPr>
            <a:fld id="{FBEDD817-AB0B-A34C-9FCE-295985F01EC4}" type="slidenum">
              <a:rPr lang="en-US" altLang="en-US" smtClean="0"/>
              <a:pPr>
                <a:defRPr/>
              </a:pPr>
              <a:t>10</a:t>
            </a:fld>
            <a:endParaRPr lang="en-US" altLang="en-US"/>
          </a:p>
        </p:txBody>
      </p:sp>
    </p:spTree>
    <p:extLst>
      <p:ext uri="{BB962C8B-B14F-4D97-AF65-F5344CB8AC3E}">
        <p14:creationId xmlns:p14="http://schemas.microsoft.com/office/powerpoint/2010/main" val="672010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F51E-E33D-4B55-9ABE-9E654C77B043}"/>
              </a:ext>
            </a:extLst>
          </p:cNvPr>
          <p:cNvSpPr>
            <a:spLocks noGrp="1"/>
          </p:cNvSpPr>
          <p:nvPr>
            <p:ph type="title"/>
          </p:nvPr>
        </p:nvSpPr>
        <p:spPr/>
        <p:txBody>
          <a:bodyPr/>
          <a:lstStyle/>
          <a:p>
            <a:pPr algn="ctr"/>
            <a:r>
              <a:rPr lang="en-US" dirty="0"/>
              <a:t>Questions </a:t>
            </a:r>
          </a:p>
        </p:txBody>
      </p:sp>
      <p:pic>
        <p:nvPicPr>
          <p:cNvPr id="8" name="Content Placeholder 7" descr="Several hands raised and ready to answer a question">
            <a:extLst>
              <a:ext uri="{FF2B5EF4-FFF2-40B4-BE49-F238E27FC236}">
                <a16:creationId xmlns:a16="http://schemas.microsoft.com/office/drawing/2014/main" id="{E6E8AB86-1C6D-47F6-B88F-800BDC085502}"/>
              </a:ext>
            </a:extLst>
          </p:cNvPr>
          <p:cNvPicPr>
            <a:picLocks noGrp="1" noChangeAspect="1"/>
          </p:cNvPicPr>
          <p:nvPr>
            <p:ph sz="half" idx="1"/>
          </p:nvPr>
        </p:nvPicPr>
        <p:blipFill>
          <a:blip r:embed="rId2"/>
          <a:stretch>
            <a:fillRect/>
          </a:stretch>
        </p:blipFill>
        <p:spPr>
          <a:xfrm>
            <a:off x="3648269" y="2517194"/>
            <a:ext cx="5391029" cy="3598407"/>
          </a:xfrm>
        </p:spPr>
      </p:pic>
      <p:sp>
        <p:nvSpPr>
          <p:cNvPr id="4" name="Slide Number Placeholder 3">
            <a:extLst>
              <a:ext uri="{FF2B5EF4-FFF2-40B4-BE49-F238E27FC236}">
                <a16:creationId xmlns:a16="http://schemas.microsoft.com/office/drawing/2014/main" id="{30316D50-5209-4E9C-8623-17EA07419A84}"/>
              </a:ext>
            </a:extLst>
          </p:cNvPr>
          <p:cNvSpPr>
            <a:spLocks noGrp="1"/>
          </p:cNvSpPr>
          <p:nvPr>
            <p:ph type="sldNum" sz="quarter" idx="10"/>
          </p:nvPr>
        </p:nvSpPr>
        <p:spPr/>
        <p:txBody>
          <a:bodyPr/>
          <a:lstStyle/>
          <a:p>
            <a:pPr>
              <a:defRPr/>
            </a:pPr>
            <a:fld id="{FBEDD817-AB0B-A34C-9FCE-295985F01EC4}" type="slidenum">
              <a:rPr lang="en-US" altLang="en-US" smtClean="0"/>
              <a:pPr>
                <a:defRPr/>
              </a:pPr>
              <a:t>11</a:t>
            </a:fld>
            <a:endParaRPr lang="en-US" altLang="en-US"/>
          </a:p>
        </p:txBody>
      </p:sp>
      <p:sp>
        <p:nvSpPr>
          <p:cNvPr id="6" name="TextBox 5">
            <a:extLst>
              <a:ext uri="{FF2B5EF4-FFF2-40B4-BE49-F238E27FC236}">
                <a16:creationId xmlns:a16="http://schemas.microsoft.com/office/drawing/2014/main" id="{5C89AB06-2D27-4CDC-9A99-FE25A44A4D58}"/>
              </a:ext>
            </a:extLst>
          </p:cNvPr>
          <p:cNvSpPr txBox="1"/>
          <p:nvPr/>
        </p:nvSpPr>
        <p:spPr>
          <a:xfrm>
            <a:off x="2929812" y="2332652"/>
            <a:ext cx="7984537" cy="2585323"/>
          </a:xfrm>
          <a:prstGeom prst="rect">
            <a:avLst/>
          </a:prstGeom>
          <a:noFill/>
        </p:spPr>
        <p:txBody>
          <a:bodyPr wrap="square">
            <a:spAutoFit/>
          </a:bodyPr>
          <a:lstStyle/>
          <a:p>
            <a:pPr algn="l">
              <a:buFont typeface="Arial" panose="020B0604020202020204" pitchFamily="34" charset="0"/>
              <a:buChar char="•"/>
            </a:pPr>
            <a:br>
              <a:rPr lang="en-US" sz="1800" b="0" i="0" dirty="0">
                <a:solidFill>
                  <a:srgbClr val="000000"/>
                </a:solidFill>
                <a:effectLst/>
                <a:latin typeface="Calibri" panose="020F0502020204030204" pitchFamily="34" charset="0"/>
                <a:hlinkClick r:id="rId3"/>
              </a:rPr>
            </a:br>
            <a:r>
              <a:rPr lang="en-US" sz="1800" b="0" i="0" dirty="0">
                <a:solidFill>
                  <a:srgbClr val="000000"/>
                </a:solidFill>
                <a:effectLst/>
                <a:latin typeface="Calibri" panose="020F0502020204030204" pitchFamily="34" charset="0"/>
              </a:rPr>
              <a:t> </a:t>
            </a:r>
            <a:endParaRPr lang="en-US" sz="1800" b="0" i="0" dirty="0">
              <a:solidFill>
                <a:srgbClr val="323130"/>
              </a:solidFill>
              <a:effectLst/>
              <a:latin typeface="Calibri" panose="020F0502020204030204" pitchFamily="34" charset="0"/>
            </a:endParaRPr>
          </a:p>
          <a:p>
            <a:pPr indent="457200" algn="l"/>
            <a:br>
              <a:rPr lang="en-US" sz="1800" b="0" i="1" dirty="0">
                <a:solidFill>
                  <a:srgbClr val="000000"/>
                </a:solidFill>
                <a:effectLst/>
                <a:latin typeface="Calibri" panose="020F0502020204030204" pitchFamily="34" charset="0"/>
              </a:rPr>
            </a:br>
            <a:br>
              <a:rPr lang="en-US" sz="1800" b="0" i="0" dirty="0">
                <a:solidFill>
                  <a:srgbClr val="323130"/>
                </a:solidFill>
                <a:effectLst/>
                <a:latin typeface="Calibri" panose="020F0502020204030204" pitchFamily="34" charset="0"/>
              </a:rPr>
            </a:br>
            <a:endParaRPr lang="en-US" sz="1800" b="0" i="0" dirty="0">
              <a:solidFill>
                <a:srgbClr val="323130"/>
              </a:solidFill>
              <a:effectLst/>
              <a:latin typeface="Calibri" panose="020F0502020204030204" pitchFamily="34" charset="0"/>
            </a:endParaRPr>
          </a:p>
          <a:p>
            <a:pPr marL="457200" algn="l"/>
            <a:r>
              <a:rPr lang="en-US" sz="1800" b="0" i="1" dirty="0">
                <a:solidFill>
                  <a:srgbClr val="000000"/>
                </a:solidFill>
                <a:effectLst/>
                <a:latin typeface="Calibri" panose="020F0502020204030204" pitchFamily="34" charset="0"/>
              </a:rPr>
              <a:t> </a:t>
            </a:r>
            <a:endParaRPr lang="en-US" sz="1800" b="0" i="0" dirty="0">
              <a:solidFill>
                <a:srgbClr val="323130"/>
              </a:solidFill>
              <a:effectLst/>
              <a:latin typeface="Calibri" panose="020F0502020204030204" pitchFamily="34" charset="0"/>
            </a:endParaRPr>
          </a:p>
          <a:p>
            <a:pPr algn="l"/>
            <a:br>
              <a:rPr lang="en-US" b="0" i="1" dirty="0">
                <a:solidFill>
                  <a:srgbClr val="000000"/>
                </a:solidFill>
                <a:effectLst/>
                <a:latin typeface="Calibri" panose="020F0502020204030204" pitchFamily="34" charset="0"/>
              </a:rPr>
            </a:br>
            <a:endParaRPr lang="en-US" b="0" i="0" dirty="0">
              <a:solidFill>
                <a:srgbClr val="000000"/>
              </a:solidFill>
              <a:effectLst/>
              <a:latin typeface="Calibri" panose="020F0502020204030204" pitchFamily="34" charset="0"/>
            </a:endParaRPr>
          </a:p>
          <a:p>
            <a:pPr marL="457200" algn="l"/>
            <a:r>
              <a:rPr lang="en-US" sz="1800" b="0" i="0" dirty="0">
                <a:solidFill>
                  <a:srgbClr val="000000"/>
                </a:solidFill>
                <a:effectLst/>
                <a:latin typeface="Calibri" panose="020F0502020204030204" pitchFamily="34" charset="0"/>
              </a:rPr>
              <a:t> </a:t>
            </a:r>
            <a:endParaRPr lang="en-US" sz="1800" b="0" i="0" dirty="0">
              <a:solidFill>
                <a:srgbClr val="323130"/>
              </a:solidFill>
              <a:effectLst/>
              <a:latin typeface="Calibri" panose="020F0502020204030204" pitchFamily="34" charset="0"/>
            </a:endParaRPr>
          </a:p>
        </p:txBody>
      </p:sp>
    </p:spTree>
    <p:extLst>
      <p:ext uri="{BB962C8B-B14F-4D97-AF65-F5344CB8AC3E}">
        <p14:creationId xmlns:p14="http://schemas.microsoft.com/office/powerpoint/2010/main" val="805893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2D794-BAA9-4A2D-82A4-BB7D926B2040}"/>
              </a:ext>
            </a:extLst>
          </p:cNvPr>
          <p:cNvSpPr>
            <a:spLocks noGrp="1"/>
          </p:cNvSpPr>
          <p:nvPr>
            <p:ph type="title"/>
          </p:nvPr>
        </p:nvSpPr>
        <p:spPr/>
        <p:txBody>
          <a:bodyPr/>
          <a:lstStyle/>
          <a:p>
            <a:pPr algn="ctr"/>
            <a:r>
              <a:rPr lang="en-US" dirty="0"/>
              <a:t> Thank You </a:t>
            </a:r>
          </a:p>
        </p:txBody>
      </p:sp>
      <p:pic>
        <p:nvPicPr>
          <p:cNvPr id="6" name="Content Placeholder 5" descr="Back shot of a row of graduates">
            <a:extLst>
              <a:ext uri="{FF2B5EF4-FFF2-40B4-BE49-F238E27FC236}">
                <a16:creationId xmlns:a16="http://schemas.microsoft.com/office/drawing/2014/main" id="{600D0BB9-4BEB-4A58-A54F-FC357742253C}"/>
              </a:ext>
            </a:extLst>
          </p:cNvPr>
          <p:cNvPicPr>
            <a:picLocks noGrp="1" noChangeAspect="1"/>
          </p:cNvPicPr>
          <p:nvPr>
            <p:ph sz="half" idx="1"/>
          </p:nvPr>
        </p:nvPicPr>
        <p:blipFill>
          <a:blip r:embed="rId3"/>
          <a:stretch>
            <a:fillRect/>
          </a:stretch>
        </p:blipFill>
        <p:spPr>
          <a:xfrm>
            <a:off x="3520421" y="2032318"/>
            <a:ext cx="5760829" cy="3840162"/>
          </a:xfrm>
        </p:spPr>
      </p:pic>
      <p:sp>
        <p:nvSpPr>
          <p:cNvPr id="4" name="Slide Number Placeholder 3">
            <a:extLst>
              <a:ext uri="{FF2B5EF4-FFF2-40B4-BE49-F238E27FC236}">
                <a16:creationId xmlns:a16="http://schemas.microsoft.com/office/drawing/2014/main" id="{D8B9E63E-1EA8-419D-825F-A98F0EA9E1AA}"/>
              </a:ext>
            </a:extLst>
          </p:cNvPr>
          <p:cNvSpPr>
            <a:spLocks noGrp="1"/>
          </p:cNvSpPr>
          <p:nvPr>
            <p:ph type="sldNum" sz="quarter" idx="10"/>
          </p:nvPr>
        </p:nvSpPr>
        <p:spPr/>
        <p:txBody>
          <a:bodyPr/>
          <a:lstStyle/>
          <a:p>
            <a:pPr>
              <a:defRPr/>
            </a:pPr>
            <a:fld id="{FBEDD817-AB0B-A34C-9FCE-295985F01EC4}" type="slidenum">
              <a:rPr lang="en-US" altLang="en-US" smtClean="0"/>
              <a:pPr>
                <a:defRPr/>
              </a:pPr>
              <a:t>12</a:t>
            </a:fld>
            <a:endParaRPr lang="en-US" altLang="en-US"/>
          </a:p>
        </p:txBody>
      </p:sp>
    </p:spTree>
    <p:extLst>
      <p:ext uri="{BB962C8B-B14F-4D97-AF65-F5344CB8AC3E}">
        <p14:creationId xmlns:p14="http://schemas.microsoft.com/office/powerpoint/2010/main" val="2911954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503E9-BA52-EB4C-A20F-2216A2AF7BB7}"/>
              </a:ext>
            </a:extLst>
          </p:cNvPr>
          <p:cNvSpPr>
            <a:spLocks noGrp="1"/>
          </p:cNvSpPr>
          <p:nvPr>
            <p:ph type="title"/>
          </p:nvPr>
        </p:nvSpPr>
        <p:spPr>
          <a:xfrm>
            <a:off x="247135" y="1335092"/>
            <a:ext cx="3583461" cy="832376"/>
          </a:xfrm>
        </p:spPr>
        <p:txBody>
          <a:bodyPr anchor="ctr"/>
          <a:lstStyle/>
          <a:p>
            <a:r>
              <a:rPr lang="en-US" dirty="0"/>
              <a:t>Presenters</a:t>
            </a:r>
          </a:p>
        </p:txBody>
      </p:sp>
      <p:sp>
        <p:nvSpPr>
          <p:cNvPr id="3" name="Content Placeholder 2">
            <a:extLst>
              <a:ext uri="{FF2B5EF4-FFF2-40B4-BE49-F238E27FC236}">
                <a16:creationId xmlns:a16="http://schemas.microsoft.com/office/drawing/2014/main" id="{1D4557DE-8EAE-4B4F-8060-C08372B61980}"/>
              </a:ext>
            </a:extLst>
          </p:cNvPr>
          <p:cNvSpPr>
            <a:spLocks noGrp="1"/>
          </p:cNvSpPr>
          <p:nvPr>
            <p:ph idx="1"/>
          </p:nvPr>
        </p:nvSpPr>
        <p:spPr>
          <a:xfrm>
            <a:off x="4487333" y="270933"/>
            <a:ext cx="6546074" cy="5932919"/>
          </a:xfrm>
        </p:spPr>
        <p:txBody>
          <a:bodyPr/>
          <a:lstStyle/>
          <a:p>
            <a:pPr algn="ctr"/>
            <a:r>
              <a:rPr lang="en-US" b="1" dirty="0">
                <a:solidFill>
                  <a:srgbClr val="7030A0"/>
                </a:solidFill>
              </a:rPr>
              <a:t>Session Description</a:t>
            </a:r>
          </a:p>
          <a:p>
            <a:endParaRPr lang="en-US" dirty="0"/>
          </a:p>
        </p:txBody>
      </p:sp>
      <p:sp>
        <p:nvSpPr>
          <p:cNvPr id="4" name="Text Placeholder 3">
            <a:extLst>
              <a:ext uri="{FF2B5EF4-FFF2-40B4-BE49-F238E27FC236}">
                <a16:creationId xmlns:a16="http://schemas.microsoft.com/office/drawing/2014/main" id="{5712F1DD-58D8-4F44-A802-F5AAAC2BE794}"/>
              </a:ext>
            </a:extLst>
          </p:cNvPr>
          <p:cNvSpPr>
            <a:spLocks noGrp="1"/>
          </p:cNvSpPr>
          <p:nvPr>
            <p:ph type="body" sz="half" idx="2"/>
          </p:nvPr>
        </p:nvSpPr>
        <p:spPr>
          <a:xfrm>
            <a:off x="247135" y="2167469"/>
            <a:ext cx="3583461" cy="3369732"/>
          </a:xfrm>
        </p:spPr>
        <p:txBody>
          <a:bodyPr>
            <a:normAutofit/>
          </a:bodyPr>
          <a:lstStyle/>
          <a:p>
            <a:pPr algn="l"/>
            <a:endParaRPr lang="en-US" sz="1800" b="0" i="0" dirty="0">
              <a:solidFill>
                <a:srgbClr val="000000"/>
              </a:solidFill>
              <a:effectLst/>
              <a:latin typeface="Arial" panose="020B0604020202020204" pitchFamily="34" charset="0"/>
            </a:endParaRPr>
          </a:p>
          <a:p>
            <a:pPr algn="l"/>
            <a:r>
              <a:rPr lang="en-US" sz="1800" b="0" i="0" dirty="0">
                <a:solidFill>
                  <a:srgbClr val="000000"/>
                </a:solidFill>
                <a:effectLst/>
                <a:latin typeface="Arial" panose="020B0604020202020204" pitchFamily="34" charset="0"/>
              </a:rPr>
              <a:t>Estela </a:t>
            </a:r>
            <a:r>
              <a:rPr lang="en-US" sz="1800" b="0" i="0" dirty="0" err="1">
                <a:solidFill>
                  <a:srgbClr val="000000"/>
                </a:solidFill>
                <a:effectLst/>
                <a:latin typeface="Arial" panose="020B0604020202020204" pitchFamily="34" charset="0"/>
              </a:rPr>
              <a:t>Narrie</a:t>
            </a:r>
            <a:r>
              <a:rPr lang="en-US" sz="1800" b="0" i="0" dirty="0">
                <a:solidFill>
                  <a:srgbClr val="000000"/>
                </a:solidFill>
                <a:effectLst/>
                <a:latin typeface="Arial" panose="020B0604020202020204" pitchFamily="34" charset="0"/>
              </a:rPr>
              <a:t>, 5C, Santa Monica College </a:t>
            </a:r>
            <a:endParaRPr lang="en-US" sz="1800" b="0" i="0" dirty="0">
              <a:solidFill>
                <a:srgbClr val="000000"/>
              </a:solidFill>
              <a:effectLst/>
              <a:latin typeface="Calibri" panose="020F0502020204030204" pitchFamily="34" charset="0"/>
            </a:endParaRPr>
          </a:p>
          <a:p>
            <a:pPr algn="l"/>
            <a:r>
              <a:rPr lang="en-US" sz="1800" b="0" i="0" dirty="0">
                <a:solidFill>
                  <a:srgbClr val="000000"/>
                </a:solidFill>
                <a:effectLst/>
                <a:latin typeface="Arial" panose="020B0604020202020204" pitchFamily="34" charset="0"/>
              </a:rPr>
              <a:t>Mark Edward </a:t>
            </a:r>
            <a:r>
              <a:rPr lang="en-US" sz="1800" b="0" i="0" dirty="0" err="1">
                <a:solidFill>
                  <a:srgbClr val="000000"/>
                </a:solidFill>
                <a:effectLst/>
                <a:latin typeface="Arial" panose="020B0604020202020204" pitchFamily="34" charset="0"/>
              </a:rPr>
              <a:t>Osea</a:t>
            </a:r>
            <a:r>
              <a:rPr lang="en-US" sz="1800" b="0" i="0" dirty="0">
                <a:solidFill>
                  <a:srgbClr val="000000"/>
                </a:solidFill>
                <a:effectLst/>
                <a:latin typeface="Arial" panose="020B0604020202020204" pitchFamily="34" charset="0"/>
              </a:rPr>
              <a:t>, 5C, Bakersfield College </a:t>
            </a:r>
            <a:endParaRPr lang="en-US" sz="1800" b="0" i="0" dirty="0">
              <a:solidFill>
                <a:srgbClr val="000000"/>
              </a:solidFill>
              <a:effectLst/>
              <a:latin typeface="Calibri" panose="020F0502020204030204" pitchFamily="34" charset="0"/>
            </a:endParaRPr>
          </a:p>
          <a:p>
            <a:pPr algn="l"/>
            <a:r>
              <a:rPr lang="en-US" sz="1800" b="0" i="1" dirty="0">
                <a:solidFill>
                  <a:schemeClr val="bg2">
                    <a:lumMod val="10000"/>
                  </a:schemeClr>
                </a:solidFill>
                <a:effectLst/>
                <a:latin typeface="Arial" panose="020B0604020202020204" pitchFamily="34" charset="0"/>
              </a:rPr>
              <a:t>Michelle Plug, ASCCC Curriculum Committee, Citrus College </a:t>
            </a:r>
            <a:endParaRPr lang="en-US" sz="1800" b="0" i="0" dirty="0">
              <a:solidFill>
                <a:schemeClr val="bg2">
                  <a:lumMod val="10000"/>
                </a:schemeClr>
              </a:solidFill>
              <a:effectLst/>
              <a:latin typeface="Calibri" panose="020F0502020204030204" pitchFamily="34" charset="0"/>
            </a:endParaRPr>
          </a:p>
          <a:p>
            <a:pPr algn="l"/>
            <a:r>
              <a:rPr lang="en-US" sz="1800" b="0" i="0" dirty="0">
                <a:solidFill>
                  <a:srgbClr val="000000"/>
                </a:solidFill>
                <a:effectLst/>
                <a:latin typeface="Arial" panose="020B0604020202020204" pitchFamily="34" charset="0"/>
              </a:rPr>
              <a:t>LaTonya Parker, ASCCC Area D Representative</a:t>
            </a:r>
            <a:endParaRPr lang="en-US" dirty="0">
              <a:latin typeface="+mn-lt"/>
            </a:endParaRPr>
          </a:p>
        </p:txBody>
      </p:sp>
      <p:sp>
        <p:nvSpPr>
          <p:cNvPr id="5" name="Slide Number Placeholder 4">
            <a:extLst>
              <a:ext uri="{FF2B5EF4-FFF2-40B4-BE49-F238E27FC236}">
                <a16:creationId xmlns:a16="http://schemas.microsoft.com/office/drawing/2014/main" id="{0B6FCCB8-C4AF-0944-9462-DD3F81013669}"/>
              </a:ext>
            </a:extLst>
          </p:cNvPr>
          <p:cNvSpPr>
            <a:spLocks noGrp="1"/>
          </p:cNvSpPr>
          <p:nvPr>
            <p:ph type="sldNum" sz="quarter" idx="10"/>
          </p:nvPr>
        </p:nvSpPr>
        <p:spPr/>
        <p:txBody>
          <a:bodyPr/>
          <a:lstStyle/>
          <a:p>
            <a:pPr>
              <a:defRPr/>
            </a:pPr>
            <a:fld id="{C8015428-05F8-DC41-B5EF-349301B1AAC7}" type="slidenum">
              <a:rPr lang="en-US" altLang="en-US" smtClean="0"/>
              <a:pPr>
                <a:defRPr/>
              </a:pPr>
              <a:t>2</a:t>
            </a:fld>
            <a:endParaRPr lang="en-US" altLang="en-US"/>
          </a:p>
        </p:txBody>
      </p:sp>
      <p:sp>
        <p:nvSpPr>
          <p:cNvPr id="7" name="TextBox 6">
            <a:extLst>
              <a:ext uri="{FF2B5EF4-FFF2-40B4-BE49-F238E27FC236}">
                <a16:creationId xmlns:a16="http://schemas.microsoft.com/office/drawing/2014/main" id="{56476506-D389-4017-B1CD-A130C7C7E4C2}"/>
              </a:ext>
            </a:extLst>
          </p:cNvPr>
          <p:cNvSpPr txBox="1"/>
          <p:nvPr/>
        </p:nvSpPr>
        <p:spPr>
          <a:xfrm>
            <a:off x="4636948" y="2167468"/>
            <a:ext cx="6246844" cy="1477328"/>
          </a:xfrm>
          <a:prstGeom prst="rect">
            <a:avLst/>
          </a:prstGeom>
          <a:noFill/>
        </p:spPr>
        <p:txBody>
          <a:bodyPr wrap="square">
            <a:spAutoFit/>
          </a:bodyPr>
          <a:lstStyle/>
          <a:p>
            <a:r>
              <a:rPr lang="en-US" b="0" i="0" dirty="0">
                <a:solidFill>
                  <a:srgbClr val="000000"/>
                </a:solidFill>
                <a:effectLst/>
                <a:latin typeface="Arial" panose="020B0604020202020204" pitchFamily="34" charset="0"/>
              </a:rPr>
              <a:t>This session is intended as a training and collaboration session for all articulation officers, new and experienced. Discussion topics will include the role of the articulation officer in the curricular process, effective collaborations, updates, and more! </a:t>
            </a:r>
            <a:endParaRPr lang="en-US" dirty="0"/>
          </a:p>
        </p:txBody>
      </p:sp>
    </p:spTree>
    <p:extLst>
      <p:ext uri="{BB962C8B-B14F-4D97-AF65-F5344CB8AC3E}">
        <p14:creationId xmlns:p14="http://schemas.microsoft.com/office/powerpoint/2010/main" val="418241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EC82-B044-6143-9855-0FB71077A9CB}"/>
              </a:ext>
            </a:extLst>
          </p:cNvPr>
          <p:cNvSpPr>
            <a:spLocks noGrp="1"/>
          </p:cNvSpPr>
          <p:nvPr>
            <p:ph type="title"/>
          </p:nvPr>
        </p:nvSpPr>
        <p:spPr/>
        <p:txBody>
          <a:bodyPr anchor="ctr"/>
          <a:lstStyle/>
          <a:p>
            <a:pPr algn="ctr"/>
            <a:r>
              <a:rPr lang="en-US" b="1" dirty="0"/>
              <a:t>Overview</a:t>
            </a:r>
          </a:p>
        </p:txBody>
      </p:sp>
      <p:sp>
        <p:nvSpPr>
          <p:cNvPr id="3" name="Content Placeholder 2">
            <a:extLst>
              <a:ext uri="{FF2B5EF4-FFF2-40B4-BE49-F238E27FC236}">
                <a16:creationId xmlns:a16="http://schemas.microsoft.com/office/drawing/2014/main" id="{EFF9F15E-8431-BC4F-8EEE-8F230D27BDC2}"/>
              </a:ext>
            </a:extLst>
          </p:cNvPr>
          <p:cNvSpPr>
            <a:spLocks noGrp="1"/>
          </p:cNvSpPr>
          <p:nvPr>
            <p:ph sz="half" idx="1"/>
          </p:nvPr>
        </p:nvSpPr>
        <p:spPr/>
        <p:txBody>
          <a:bodyPr/>
          <a:lstStyle/>
          <a:p>
            <a:pPr marL="0" indent="0">
              <a:buNone/>
            </a:pPr>
            <a:endParaRPr lang="en-US" dirty="0"/>
          </a:p>
          <a:p>
            <a:pPr marL="0" indent="0" algn="ctr">
              <a:buNone/>
            </a:pPr>
            <a:r>
              <a:rPr lang="en-US" dirty="0"/>
              <a:t>Articulation Roles and Responsibilities </a:t>
            </a:r>
          </a:p>
          <a:p>
            <a:pPr marL="0" indent="0" algn="ctr">
              <a:buNone/>
            </a:pPr>
            <a:r>
              <a:rPr lang="en-US" dirty="0"/>
              <a:t>Things you wished you knew? </a:t>
            </a:r>
          </a:p>
          <a:p>
            <a:pPr marL="0" indent="0" algn="ctr">
              <a:buNone/>
            </a:pPr>
            <a:r>
              <a:rPr lang="en-US" dirty="0"/>
              <a:t>Admissions and Records and Articulation </a:t>
            </a:r>
          </a:p>
          <a:p>
            <a:pPr marL="0" indent="0" algn="ctr">
              <a:buNone/>
            </a:pPr>
            <a:r>
              <a:rPr lang="en-US" dirty="0"/>
              <a:t>Current Legislation </a:t>
            </a:r>
          </a:p>
          <a:p>
            <a:pPr marL="0" indent="0" algn="ctr">
              <a:buNone/>
            </a:pPr>
            <a:r>
              <a:rPr lang="en-US" dirty="0"/>
              <a:t>CPL &amp; Articulation </a:t>
            </a:r>
          </a:p>
          <a:p>
            <a:pPr marL="0" indent="0" algn="ctr">
              <a:buNone/>
            </a:pPr>
            <a:r>
              <a:rPr lang="en-US" dirty="0"/>
              <a:t>C-ID Updates </a:t>
            </a:r>
          </a:p>
          <a:p>
            <a:pPr marL="0" indent="0" algn="ctr">
              <a:buNone/>
            </a:pPr>
            <a:r>
              <a:rPr lang="en-US" dirty="0"/>
              <a:t>Break Out Sessions to Consider </a:t>
            </a:r>
          </a:p>
        </p:txBody>
      </p:sp>
      <p:sp>
        <p:nvSpPr>
          <p:cNvPr id="4" name="Slide Number Placeholder 3">
            <a:extLst>
              <a:ext uri="{FF2B5EF4-FFF2-40B4-BE49-F238E27FC236}">
                <a16:creationId xmlns:a16="http://schemas.microsoft.com/office/drawing/2014/main" id="{A9B96198-3C9F-AC49-93A6-9CC3B2D414AB}"/>
              </a:ext>
            </a:extLst>
          </p:cNvPr>
          <p:cNvSpPr>
            <a:spLocks noGrp="1"/>
          </p:cNvSpPr>
          <p:nvPr>
            <p:ph type="sldNum" sz="quarter" idx="10"/>
          </p:nvPr>
        </p:nvSpPr>
        <p:spPr/>
        <p:txBody>
          <a:bodyPr/>
          <a:lstStyle/>
          <a:p>
            <a:pPr>
              <a:defRPr/>
            </a:pPr>
            <a:fld id="{FBEDD817-AB0B-A34C-9FCE-295985F01EC4}" type="slidenum">
              <a:rPr lang="en-US" altLang="en-US" smtClean="0"/>
              <a:pPr>
                <a:defRPr/>
              </a:pPr>
              <a:t>3</a:t>
            </a:fld>
            <a:endParaRPr lang="en-US" altLang="en-US"/>
          </a:p>
        </p:txBody>
      </p:sp>
    </p:spTree>
    <p:extLst>
      <p:ext uri="{BB962C8B-B14F-4D97-AF65-F5344CB8AC3E}">
        <p14:creationId xmlns:p14="http://schemas.microsoft.com/office/powerpoint/2010/main" val="73657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F9739-4AC9-9144-B9FC-35BBE890D3C5}"/>
              </a:ext>
            </a:extLst>
          </p:cNvPr>
          <p:cNvSpPr>
            <a:spLocks noGrp="1"/>
          </p:cNvSpPr>
          <p:nvPr>
            <p:ph type="title"/>
          </p:nvPr>
        </p:nvSpPr>
        <p:spPr>
          <a:xfrm>
            <a:off x="1277650" y="365126"/>
            <a:ext cx="10046043" cy="810532"/>
          </a:xfrm>
        </p:spPr>
        <p:txBody>
          <a:bodyPr/>
          <a:lstStyle/>
          <a:p>
            <a:pPr algn="ctr"/>
            <a:r>
              <a:rPr lang="en-US" dirty="0"/>
              <a:t>Roles and Responsibilities </a:t>
            </a:r>
          </a:p>
        </p:txBody>
      </p:sp>
      <p:sp>
        <p:nvSpPr>
          <p:cNvPr id="3" name="Content Placeholder 2">
            <a:extLst>
              <a:ext uri="{FF2B5EF4-FFF2-40B4-BE49-F238E27FC236}">
                <a16:creationId xmlns:a16="http://schemas.microsoft.com/office/drawing/2014/main" id="{80C3FEBE-5A55-3143-919C-7AA69A741754}"/>
              </a:ext>
            </a:extLst>
          </p:cNvPr>
          <p:cNvSpPr>
            <a:spLocks noGrp="1"/>
          </p:cNvSpPr>
          <p:nvPr>
            <p:ph sz="half" idx="1"/>
          </p:nvPr>
        </p:nvSpPr>
        <p:spPr>
          <a:xfrm>
            <a:off x="1277650" y="1175658"/>
            <a:ext cx="10058400" cy="5180692"/>
          </a:xfrm>
        </p:spPr>
        <p:txBody>
          <a:bodyPr/>
          <a:lstStyle/>
          <a:p>
            <a:pPr marL="914400" lvl="2" indent="0">
              <a:buNone/>
            </a:pPr>
            <a:r>
              <a:rPr lang="en-US" sz="1200" dirty="0"/>
              <a:t> </a:t>
            </a:r>
            <a:r>
              <a:rPr lang="en-US" sz="1200" dirty="0">
                <a:highlight>
                  <a:srgbClr val="FFFF00"/>
                </a:highlight>
              </a:rPr>
              <a:t>Serve as an advocate for the transfer student and, through the articulation process, seek to ease the student’s transition</a:t>
            </a:r>
            <a:r>
              <a:rPr lang="en-US" sz="1200" dirty="0"/>
              <a:t>.</a:t>
            </a:r>
          </a:p>
          <a:p>
            <a:pPr marL="914400" lvl="2" indent="0">
              <a:buNone/>
            </a:pPr>
            <a:r>
              <a:rPr lang="en-US" sz="1200" dirty="0"/>
              <a:t> Be a well-informed resource person for students, campus faculty, administration, counseling/advising staff, and transfer center personnel on transfer curriculum, articulation, and related matters. </a:t>
            </a:r>
          </a:p>
          <a:p>
            <a:pPr marL="914400" lvl="2" indent="0">
              <a:buNone/>
            </a:pPr>
            <a:r>
              <a:rPr lang="en-US" sz="1200" dirty="0"/>
              <a:t> </a:t>
            </a:r>
            <a:r>
              <a:rPr lang="en-US" sz="1200" dirty="0">
                <a:highlight>
                  <a:srgbClr val="FFFF00"/>
                </a:highlight>
              </a:rPr>
              <a:t>Disseminate current, accurate, articulation data to students, staff, appropriate departments, and campuses</a:t>
            </a:r>
            <a:r>
              <a:rPr lang="en-US" sz="1200" dirty="0"/>
              <a:t>. </a:t>
            </a:r>
          </a:p>
          <a:p>
            <a:pPr marL="914400" lvl="2" indent="0">
              <a:buNone/>
            </a:pPr>
            <a:r>
              <a:rPr lang="en-US" sz="1200" dirty="0"/>
              <a:t> </a:t>
            </a:r>
            <a:r>
              <a:rPr lang="en-US" sz="1200" dirty="0">
                <a:highlight>
                  <a:srgbClr val="FFFF00"/>
                </a:highlight>
              </a:rPr>
              <a:t>Serve on appropriate campus committees such as General Education, Curriculum, Academic Policies, and Catalog to provide input and to receive information about proposed changes in campus policy and curriculum</a:t>
            </a:r>
            <a:r>
              <a:rPr lang="en-US" sz="1200" dirty="0"/>
              <a:t>. </a:t>
            </a:r>
          </a:p>
          <a:p>
            <a:pPr marL="914400" lvl="2" indent="0">
              <a:buNone/>
            </a:pPr>
            <a:r>
              <a:rPr lang="en-US" sz="1200" dirty="0"/>
              <a:t> </a:t>
            </a:r>
            <a:r>
              <a:rPr lang="en-US" sz="1200" dirty="0">
                <a:highlight>
                  <a:srgbClr val="FFFF00"/>
                </a:highlight>
              </a:rPr>
              <a:t>Serve as a consultant to faculty, academic, and student services units, providing needed materials and information about course articulation proposals and acceptances</a:t>
            </a:r>
            <a:r>
              <a:rPr lang="en-US" sz="1200" dirty="0"/>
              <a:t>. </a:t>
            </a:r>
          </a:p>
          <a:p>
            <a:pPr marL="914400" lvl="2" indent="0">
              <a:buNone/>
            </a:pPr>
            <a:r>
              <a:rPr lang="en-US" sz="1200" dirty="0"/>
              <a:t> Facilitate campus participation in intersegmental programs such as C-ID, regional transfer fairs, and ICC activities.</a:t>
            </a:r>
          </a:p>
          <a:p>
            <a:pPr marL="914400" lvl="2" indent="0">
              <a:buNone/>
            </a:pPr>
            <a:r>
              <a:rPr lang="en-US" sz="1200" dirty="0"/>
              <a:t> Monitor each stage of the articulation process and follow up with department and faculty for timely responses and decisions</a:t>
            </a:r>
          </a:p>
          <a:p>
            <a:pPr marL="914400" lvl="2" indent="0">
              <a:buNone/>
            </a:pPr>
            <a:r>
              <a:rPr lang="en-US" sz="1200" dirty="0">
                <a:highlight>
                  <a:srgbClr val="FFFF00"/>
                </a:highlight>
              </a:rPr>
              <a:t> Manage and update campus articulation data and provide an annual summary of transfer-related curricular changes for both internal and external recipients </a:t>
            </a:r>
          </a:p>
          <a:p>
            <a:pPr marL="914400" lvl="2" indent="0">
              <a:buNone/>
            </a:pPr>
            <a:r>
              <a:rPr lang="en-US" sz="1200" dirty="0"/>
              <a:t> </a:t>
            </a:r>
            <a:r>
              <a:rPr lang="en-US" sz="1200" dirty="0">
                <a:highlight>
                  <a:srgbClr val="FFFF00"/>
                </a:highlight>
              </a:rPr>
              <a:t>Be a gatekeeper of course outlines, IGETC, CSU GEB, baccalaureate lists, TCA Lists, , ASSIST, and other articulation-related data</a:t>
            </a:r>
          </a:p>
          <a:p>
            <a:pPr marL="914400" lvl="2" indent="0">
              <a:buNone/>
            </a:pPr>
            <a:r>
              <a:rPr lang="en-US" sz="1200" dirty="0"/>
              <a:t> Serve as a proactive agent for enhancing and improving existing articulation.</a:t>
            </a:r>
          </a:p>
          <a:p>
            <a:pPr marL="914400" lvl="2" indent="0">
              <a:buNone/>
            </a:pPr>
            <a:r>
              <a:rPr lang="en-US" sz="1200" dirty="0"/>
              <a:t> </a:t>
            </a:r>
            <a:r>
              <a:rPr lang="en-US" sz="1200" dirty="0">
                <a:highlight>
                  <a:srgbClr val="FFFF00"/>
                </a:highlight>
              </a:rPr>
              <a:t>Initiate faculty-approved articulation agreements between institutions of higher education</a:t>
            </a:r>
          </a:p>
          <a:p>
            <a:pPr marL="914400" lvl="2" indent="0">
              <a:buNone/>
            </a:pPr>
            <a:r>
              <a:rPr lang="en-US" sz="1200" dirty="0"/>
              <a:t>  Serve as an advocate for the faculty and campus academic programs. </a:t>
            </a:r>
          </a:p>
          <a:p>
            <a:pPr marL="914400" lvl="2" indent="0">
              <a:buNone/>
            </a:pPr>
            <a:r>
              <a:rPr lang="en-US" sz="1200" dirty="0"/>
              <a:t> Serve as an advocate for the other articulating institution, responsible for accurately communicating and conveying information and concerns about that institution’s curriculum to the faculty. </a:t>
            </a:r>
          </a:p>
          <a:p>
            <a:pPr marL="914400" lvl="2" indent="0">
              <a:buNone/>
            </a:pPr>
            <a:r>
              <a:rPr lang="en-US" sz="1200" dirty="0"/>
              <a:t> Serve as a moderator and mediator of problems or disagreements between the faculties of the home campus and the articulating institutions. </a:t>
            </a:r>
          </a:p>
          <a:p>
            <a:pPr marL="914400" lvl="2" indent="0">
              <a:buNone/>
            </a:pPr>
            <a:r>
              <a:rPr lang="en-US" sz="1200" dirty="0"/>
              <a:t> </a:t>
            </a:r>
            <a:r>
              <a:rPr lang="en-US" sz="1200" dirty="0">
                <a:highlight>
                  <a:srgbClr val="FFFF00"/>
                </a:highlight>
              </a:rPr>
              <a:t>Serve as the campus liaison to the segmental systemwide office</a:t>
            </a:r>
            <a:r>
              <a:rPr lang="en-US" sz="1200" dirty="0"/>
              <a:t>.</a:t>
            </a:r>
          </a:p>
          <a:p>
            <a:pPr marL="914400" lvl="2" indent="0">
              <a:buNone/>
            </a:pPr>
            <a:r>
              <a:rPr lang="en-US" sz="1200" dirty="0"/>
              <a:t> Attend and participate in conferences and workshops on articulation issues.</a:t>
            </a:r>
          </a:p>
          <a:p>
            <a:pPr marL="914400" lvl="2" indent="0">
              <a:buNone/>
            </a:pPr>
            <a:endParaRPr lang="en-US" sz="1200" dirty="0"/>
          </a:p>
          <a:p>
            <a:pPr marL="914400" lvl="2" indent="0">
              <a:buNone/>
            </a:pPr>
            <a:r>
              <a:rPr lang="en-US" sz="1200" dirty="0">
                <a:hlinkClick r:id="rId3"/>
              </a:rPr>
              <a:t>https://www.csusb.edu/ciac/ciac-resources/articulation-handbook</a:t>
            </a:r>
            <a:endParaRPr lang="en-US" sz="1200" dirty="0"/>
          </a:p>
          <a:p>
            <a:pPr marL="914400" lvl="2" indent="0">
              <a:buNone/>
            </a:pPr>
            <a:endParaRPr lang="en-US" sz="1200" dirty="0"/>
          </a:p>
          <a:p>
            <a:pPr lvl="1"/>
            <a:endParaRPr lang="en-US" sz="1200" dirty="0"/>
          </a:p>
          <a:p>
            <a:endParaRPr lang="en-US" dirty="0"/>
          </a:p>
        </p:txBody>
      </p:sp>
      <p:sp>
        <p:nvSpPr>
          <p:cNvPr id="4" name="Slide Number Placeholder 3">
            <a:extLst>
              <a:ext uri="{FF2B5EF4-FFF2-40B4-BE49-F238E27FC236}">
                <a16:creationId xmlns:a16="http://schemas.microsoft.com/office/drawing/2014/main" id="{CE1A9B80-5EB2-B741-BE34-DE0C9AD5863A}"/>
              </a:ext>
            </a:extLst>
          </p:cNvPr>
          <p:cNvSpPr>
            <a:spLocks noGrp="1"/>
          </p:cNvSpPr>
          <p:nvPr>
            <p:ph type="sldNum" sz="quarter" idx="10"/>
          </p:nvPr>
        </p:nvSpPr>
        <p:spPr/>
        <p:txBody>
          <a:bodyPr/>
          <a:lstStyle/>
          <a:p>
            <a:pPr>
              <a:defRPr/>
            </a:pPr>
            <a:fld id="{FBEDD817-AB0B-A34C-9FCE-295985F01EC4}" type="slidenum">
              <a:rPr lang="en-US" altLang="en-US" smtClean="0"/>
              <a:pPr>
                <a:defRPr/>
              </a:pPr>
              <a:t>4</a:t>
            </a:fld>
            <a:endParaRPr lang="en-US" altLang="en-US"/>
          </a:p>
        </p:txBody>
      </p:sp>
    </p:spTree>
    <p:extLst>
      <p:ext uri="{BB962C8B-B14F-4D97-AF65-F5344CB8AC3E}">
        <p14:creationId xmlns:p14="http://schemas.microsoft.com/office/powerpoint/2010/main" val="117164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3EB8C-7292-3C42-8C23-A1F2990AAB90}"/>
              </a:ext>
            </a:extLst>
          </p:cNvPr>
          <p:cNvSpPr>
            <a:spLocks noGrp="1"/>
          </p:cNvSpPr>
          <p:nvPr>
            <p:ph type="title"/>
          </p:nvPr>
        </p:nvSpPr>
        <p:spPr/>
        <p:txBody>
          <a:bodyPr/>
          <a:lstStyle/>
          <a:p>
            <a:pPr algn="ctr"/>
            <a:r>
              <a:rPr lang="en-US" dirty="0"/>
              <a:t>Things you wished you knew </a:t>
            </a:r>
          </a:p>
        </p:txBody>
      </p:sp>
      <p:sp>
        <p:nvSpPr>
          <p:cNvPr id="3" name="Content Placeholder 2">
            <a:extLst>
              <a:ext uri="{FF2B5EF4-FFF2-40B4-BE49-F238E27FC236}">
                <a16:creationId xmlns:a16="http://schemas.microsoft.com/office/drawing/2014/main" id="{EE7C9541-8323-3F45-8D7E-FB063DB37E20}"/>
              </a:ext>
            </a:extLst>
          </p:cNvPr>
          <p:cNvSpPr>
            <a:spLocks noGrp="1"/>
          </p:cNvSpPr>
          <p:nvPr>
            <p:ph sz="half" idx="1"/>
          </p:nvPr>
        </p:nvSpPr>
        <p:spPr/>
        <p:txBody>
          <a:bodyPr/>
          <a:lstStyle/>
          <a:p>
            <a:r>
              <a:rPr lang="en-US" dirty="0"/>
              <a:t>Campus Politics </a:t>
            </a:r>
          </a:p>
          <a:p>
            <a:r>
              <a:rPr lang="en-US" dirty="0"/>
              <a:t>Support </a:t>
            </a:r>
          </a:p>
          <a:p>
            <a:r>
              <a:rPr lang="en-US" dirty="0"/>
              <a:t>How to Manage Time </a:t>
            </a:r>
          </a:p>
          <a:p>
            <a:r>
              <a:rPr lang="en-US" dirty="0"/>
              <a:t>Role of AO in Academic Senate </a:t>
            </a:r>
          </a:p>
          <a:p>
            <a:r>
              <a:rPr lang="en-US" dirty="0"/>
              <a:t>Training and Support </a:t>
            </a:r>
          </a:p>
          <a:p>
            <a:r>
              <a:rPr lang="en-US" dirty="0"/>
              <a:t>Relationship with CCCCO </a:t>
            </a:r>
          </a:p>
          <a:p>
            <a:r>
              <a:rPr lang="en-US" dirty="0"/>
              <a:t>AO Mentors by Region:  </a:t>
            </a:r>
            <a:r>
              <a:rPr lang="en-US" dirty="0">
                <a:hlinkClick r:id="rId3"/>
              </a:rPr>
              <a:t>https://www.csusb.edu/ciac/ciac-resources/mentors</a:t>
            </a: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79A7BBEA-4C2D-394F-BF34-F553DBB88DFD}"/>
              </a:ext>
            </a:extLst>
          </p:cNvPr>
          <p:cNvSpPr>
            <a:spLocks noGrp="1"/>
          </p:cNvSpPr>
          <p:nvPr>
            <p:ph type="sldNum" sz="quarter" idx="10"/>
          </p:nvPr>
        </p:nvSpPr>
        <p:spPr/>
        <p:txBody>
          <a:bodyPr/>
          <a:lstStyle/>
          <a:p>
            <a:pPr>
              <a:defRPr/>
            </a:pPr>
            <a:fld id="{FBEDD817-AB0B-A34C-9FCE-295985F01EC4}" type="slidenum">
              <a:rPr lang="en-US" altLang="en-US" smtClean="0"/>
              <a:pPr>
                <a:defRPr/>
              </a:pPr>
              <a:t>5</a:t>
            </a:fld>
            <a:endParaRPr lang="en-US" altLang="en-US"/>
          </a:p>
        </p:txBody>
      </p:sp>
    </p:spTree>
    <p:extLst>
      <p:ext uri="{BB962C8B-B14F-4D97-AF65-F5344CB8AC3E}">
        <p14:creationId xmlns:p14="http://schemas.microsoft.com/office/powerpoint/2010/main" val="483987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913C1-FD9B-1E4E-AB14-274F17BF6BFA}"/>
              </a:ext>
            </a:extLst>
          </p:cNvPr>
          <p:cNvSpPr>
            <a:spLocks noGrp="1"/>
          </p:cNvSpPr>
          <p:nvPr>
            <p:ph type="title"/>
          </p:nvPr>
        </p:nvSpPr>
        <p:spPr/>
        <p:txBody>
          <a:bodyPr/>
          <a:lstStyle/>
          <a:p>
            <a:pPr algn="ctr"/>
            <a:r>
              <a:rPr lang="en-US" dirty="0"/>
              <a:t>Admissions and Records and Articulation </a:t>
            </a:r>
          </a:p>
        </p:txBody>
      </p:sp>
      <p:sp>
        <p:nvSpPr>
          <p:cNvPr id="3" name="Content Placeholder 2">
            <a:extLst>
              <a:ext uri="{FF2B5EF4-FFF2-40B4-BE49-F238E27FC236}">
                <a16:creationId xmlns:a16="http://schemas.microsoft.com/office/drawing/2014/main" id="{1FAD5664-0C73-534A-ADF3-91FD6DAB2B4A}"/>
              </a:ext>
            </a:extLst>
          </p:cNvPr>
          <p:cNvSpPr>
            <a:spLocks noGrp="1"/>
          </p:cNvSpPr>
          <p:nvPr>
            <p:ph sz="half" idx="1"/>
          </p:nvPr>
        </p:nvSpPr>
        <p:spPr>
          <a:xfrm>
            <a:off x="1908648" y="5077828"/>
            <a:ext cx="7744952" cy="1123278"/>
          </a:xfrm>
        </p:spPr>
        <p:txBody>
          <a:bodyPr/>
          <a:lstStyle/>
          <a:p>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389F2DD7-D4D5-3449-994B-FAC0EB470D93}"/>
              </a:ext>
            </a:extLst>
          </p:cNvPr>
          <p:cNvSpPr>
            <a:spLocks noGrp="1"/>
          </p:cNvSpPr>
          <p:nvPr>
            <p:ph type="sldNum" sz="quarter" idx="10"/>
          </p:nvPr>
        </p:nvSpPr>
        <p:spPr/>
        <p:txBody>
          <a:bodyPr/>
          <a:lstStyle/>
          <a:p>
            <a:pPr>
              <a:defRPr/>
            </a:pPr>
            <a:fld id="{FBEDD817-AB0B-A34C-9FCE-295985F01EC4}" type="slidenum">
              <a:rPr lang="en-US" altLang="en-US" smtClean="0"/>
              <a:pPr>
                <a:defRPr/>
              </a:pPr>
              <a:t>6</a:t>
            </a:fld>
            <a:endParaRPr lang="en-US" altLang="en-US"/>
          </a:p>
        </p:txBody>
      </p:sp>
      <p:pic>
        <p:nvPicPr>
          <p:cNvPr id="1026" name="Picture 2">
            <a:extLst>
              <a:ext uri="{FF2B5EF4-FFF2-40B4-BE49-F238E27FC236}">
                <a16:creationId xmlns:a16="http://schemas.microsoft.com/office/drawing/2014/main" id="{B89E335D-514D-4A27-AEB6-C06C7DAD4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605" y="1896270"/>
            <a:ext cx="4392789" cy="438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21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282B-7419-984B-85D0-F0223A5CBA29}"/>
              </a:ext>
            </a:extLst>
          </p:cNvPr>
          <p:cNvSpPr>
            <a:spLocks noGrp="1"/>
          </p:cNvSpPr>
          <p:nvPr>
            <p:ph type="title"/>
          </p:nvPr>
        </p:nvSpPr>
        <p:spPr/>
        <p:txBody>
          <a:bodyPr/>
          <a:lstStyle/>
          <a:p>
            <a:pPr algn="ctr"/>
            <a:r>
              <a:rPr lang="en-US" dirty="0"/>
              <a:t>Credit for Prior Learning </a:t>
            </a:r>
          </a:p>
        </p:txBody>
      </p:sp>
      <p:sp>
        <p:nvSpPr>
          <p:cNvPr id="4" name="Slide Number Placeholder 3">
            <a:extLst>
              <a:ext uri="{FF2B5EF4-FFF2-40B4-BE49-F238E27FC236}">
                <a16:creationId xmlns:a16="http://schemas.microsoft.com/office/drawing/2014/main" id="{2E5A1CB5-9609-F240-97A8-35D625E81ACF}"/>
              </a:ext>
            </a:extLst>
          </p:cNvPr>
          <p:cNvSpPr>
            <a:spLocks noGrp="1"/>
          </p:cNvSpPr>
          <p:nvPr>
            <p:ph type="sldNum" sz="quarter" idx="10"/>
          </p:nvPr>
        </p:nvSpPr>
        <p:spPr/>
        <p:txBody>
          <a:bodyPr/>
          <a:lstStyle/>
          <a:p>
            <a:pPr>
              <a:defRPr/>
            </a:pPr>
            <a:fld id="{FBEDD817-AB0B-A34C-9FCE-295985F01EC4}" type="slidenum">
              <a:rPr lang="en-US" altLang="en-US" smtClean="0"/>
              <a:pPr>
                <a:defRPr/>
              </a:pPr>
              <a:t>7</a:t>
            </a:fld>
            <a:endParaRPr lang="en-US" altLang="en-US"/>
          </a:p>
        </p:txBody>
      </p:sp>
      <p:sp>
        <p:nvSpPr>
          <p:cNvPr id="9" name="TextBox 8">
            <a:extLst>
              <a:ext uri="{FF2B5EF4-FFF2-40B4-BE49-F238E27FC236}">
                <a16:creationId xmlns:a16="http://schemas.microsoft.com/office/drawing/2014/main" id="{8C847BB3-8F7A-437B-BAB4-001A376C5553}"/>
              </a:ext>
            </a:extLst>
          </p:cNvPr>
          <p:cNvSpPr txBox="1"/>
          <p:nvPr/>
        </p:nvSpPr>
        <p:spPr>
          <a:xfrm>
            <a:off x="1277650" y="1841421"/>
            <a:ext cx="10590889" cy="3788601"/>
          </a:xfrm>
          <a:prstGeom prst="rect">
            <a:avLst/>
          </a:prstGeom>
          <a:noFill/>
        </p:spPr>
        <p:txBody>
          <a:bodyPr wrap="square">
            <a:spAutoFit/>
          </a:bodyPr>
          <a:lstStyle/>
          <a:p>
            <a:pPr marL="0" marR="0" algn="ctr" fontAlgn="base">
              <a:lnSpc>
                <a:spcPts val="1800"/>
              </a:lnSpc>
              <a:spcBef>
                <a:spcPts val="0"/>
              </a:spcBef>
              <a:spcAft>
                <a:spcPts val="0"/>
              </a:spcAft>
            </a:pPr>
            <a:endParaRPr lang="en-US" sz="1800" b="1" dirty="0">
              <a:solidFill>
                <a:srgbClr val="595959"/>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0" marR="0" algn="ctr" fontAlgn="base">
              <a:lnSpc>
                <a:spcPts val="1800"/>
              </a:lnSpc>
              <a:spcBef>
                <a:spcPts val="0"/>
              </a:spcBef>
              <a:spcAft>
                <a:spcPts val="0"/>
              </a:spcAft>
            </a:pPr>
            <a:endParaRPr lang="en-US" b="1" dirty="0">
              <a:solidFill>
                <a:srgbClr val="595959"/>
              </a:solidFill>
              <a:latin typeface="Open Sans" panose="020B0606030504020204" pitchFamily="34" charset="0"/>
              <a:ea typeface="Times New Roman" panose="02020603050405020304" pitchFamily="18" charset="0"/>
              <a:cs typeface="Times New Roman" panose="02020603050405020304" pitchFamily="18" charset="0"/>
            </a:endParaRPr>
          </a:p>
          <a:p>
            <a:pPr marL="0" marR="0" algn="ctr" fontAlgn="base">
              <a:lnSpc>
                <a:spcPts val="1800"/>
              </a:lnSpc>
              <a:spcBef>
                <a:spcPts val="0"/>
              </a:spcBef>
              <a:spcAft>
                <a:spcPts val="0"/>
              </a:spcAft>
            </a:pPr>
            <a:r>
              <a:rPr lang="en-US" sz="1800" b="1" dirty="0">
                <a:solidFill>
                  <a:srgbClr val="595959"/>
                </a:solidFill>
                <a:effectLst/>
                <a:latin typeface="Open Sans" panose="020B0606030504020204" pitchFamily="34" charset="0"/>
                <a:ea typeface="Times New Roman" panose="02020603050405020304" pitchFamily="18" charset="0"/>
                <a:cs typeface="Times New Roman" panose="02020603050405020304" pitchFamily="18" charset="0"/>
              </a:rPr>
              <a:t>Vision for Success Goals: </a:t>
            </a:r>
          </a:p>
          <a:p>
            <a:pPr marL="0" marR="0" algn="ctr" fontAlgn="base">
              <a:lnSpc>
                <a:spcPts val="1800"/>
              </a:lnSpc>
              <a:spcBef>
                <a:spcPts val="0"/>
              </a:spcBef>
              <a:spcAft>
                <a:spcPts val="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a:lnSpc>
                <a:spcPts val="1800"/>
              </a:lnSpc>
              <a:spcBef>
                <a:spcPts val="0"/>
              </a:spcBef>
              <a:spcAft>
                <a:spcPts val="0"/>
              </a:spcAft>
            </a:pPr>
            <a:r>
              <a:rPr lang="en-US" sz="1800" dirty="0">
                <a:solidFill>
                  <a:srgbClr val="595959"/>
                </a:solidFill>
                <a:effectLst/>
                <a:latin typeface="Open Sans" panose="020B0606030504020204" pitchFamily="34" charset="0"/>
                <a:ea typeface="Times New Roman" panose="02020603050405020304" pitchFamily="18" charset="0"/>
                <a:cs typeface="Times New Roman" panose="02020603050405020304" pitchFamily="18" charset="0"/>
              </a:rPr>
              <a:t> Increase certificate and degree completion</a:t>
            </a:r>
          </a:p>
          <a:p>
            <a:pPr marL="0" marR="0" algn="ctr" fontAlgn="base">
              <a:lnSpc>
                <a:spcPts val="1800"/>
              </a:lnSpc>
              <a:spcBef>
                <a:spcPts val="0"/>
              </a:spcBef>
              <a:spcAft>
                <a:spcPts val="0"/>
              </a:spcAft>
            </a:pPr>
            <a:r>
              <a:rPr lang="en-US" sz="1800" dirty="0">
                <a:solidFill>
                  <a:srgbClr val="595959"/>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a:lnSpc>
                <a:spcPts val="1800"/>
              </a:lnSpc>
              <a:spcBef>
                <a:spcPts val="0"/>
              </a:spcBef>
              <a:spcAft>
                <a:spcPts val="0"/>
              </a:spcAft>
            </a:pPr>
            <a:r>
              <a:rPr lang="en-US" sz="1800" dirty="0">
                <a:solidFill>
                  <a:srgbClr val="595959"/>
                </a:solidFill>
                <a:effectLst/>
                <a:latin typeface="Open Sans" panose="020B0606030504020204" pitchFamily="34" charset="0"/>
                <a:ea typeface="Times New Roman" panose="02020603050405020304" pitchFamily="18" charset="0"/>
                <a:cs typeface="Times New Roman" panose="02020603050405020304" pitchFamily="18" charset="0"/>
              </a:rPr>
              <a:t>Reduce achievement gaps</a:t>
            </a:r>
          </a:p>
          <a:p>
            <a:pPr marL="0" marR="0" algn="ctr" fontAlgn="base">
              <a:lnSpc>
                <a:spcPts val="18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a:lnSpc>
                <a:spcPts val="1800"/>
              </a:lnSpc>
              <a:spcBef>
                <a:spcPts val="0"/>
              </a:spcBef>
              <a:spcAft>
                <a:spcPts val="0"/>
              </a:spcAft>
            </a:pPr>
            <a:r>
              <a:rPr lang="en-US" sz="1800" dirty="0">
                <a:solidFill>
                  <a:srgbClr val="595959"/>
                </a:solidFill>
                <a:effectLst/>
                <a:latin typeface="Open Sans" panose="020B0606030504020204" pitchFamily="34" charset="0"/>
                <a:ea typeface="Times New Roman" panose="02020603050405020304" pitchFamily="18" charset="0"/>
                <a:cs typeface="Times New Roman" panose="02020603050405020304" pitchFamily="18" charset="0"/>
              </a:rPr>
              <a:t> Help students enter and stay on the path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a:lnSpc>
                <a:spcPts val="1800"/>
              </a:lnSpc>
              <a:spcBef>
                <a:spcPts val="0"/>
              </a:spcBef>
              <a:spcAft>
                <a:spcPts val="0"/>
              </a:spcAft>
            </a:pPr>
            <a:r>
              <a:rPr lang="en-US" sz="1800" dirty="0">
                <a:solidFill>
                  <a:srgbClr val="595959"/>
                </a:solidFill>
                <a:effectLst/>
                <a:latin typeface="Open Sans" panose="020B0606030504020204" pitchFamily="34" charset="0"/>
                <a:ea typeface="Times New Roman" panose="02020603050405020304" pitchFamily="18" charset="0"/>
                <a:cs typeface="Times New Roman" panose="02020603050405020304" pitchFamily="18" charset="0"/>
              </a:rPr>
              <a:t> </a:t>
            </a:r>
          </a:p>
          <a:p>
            <a:pPr marL="0" marR="0" algn="ctr" fontAlgn="base">
              <a:lnSpc>
                <a:spcPts val="1800"/>
              </a:lnSpc>
              <a:spcBef>
                <a:spcPts val="0"/>
              </a:spcBef>
              <a:spcAft>
                <a:spcPts val="0"/>
              </a:spcAft>
            </a:pPr>
            <a:endParaRPr lang="en-US" dirty="0">
              <a:solidFill>
                <a:srgbClr val="595959"/>
              </a:solidFill>
              <a:latin typeface="Open Sans" panose="020B0606030504020204" pitchFamily="34" charset="0"/>
              <a:ea typeface="Calibri" panose="020F0502020204030204" pitchFamily="34" charset="0"/>
              <a:cs typeface="Times New Roman" panose="02020603050405020304" pitchFamily="18" charset="0"/>
            </a:endParaRPr>
          </a:p>
          <a:p>
            <a:pPr marL="0" marR="0" algn="ctr" fontAlgn="base">
              <a:lnSpc>
                <a:spcPts val="1800"/>
              </a:lnSpc>
              <a:spcBef>
                <a:spcPts val="0"/>
              </a:spcBef>
              <a:spcAft>
                <a:spcPts val="0"/>
              </a:spcAft>
            </a:pPr>
            <a:endParaRPr lang="en-US" sz="2000" dirty="0">
              <a:solidFill>
                <a:srgbClr val="595959"/>
              </a:solidFill>
              <a:effectLst/>
              <a:latin typeface="Open Sans" panose="020B0606030504020204" pitchFamily="34" charset="0"/>
              <a:ea typeface="Calibri" panose="020F0502020204030204" pitchFamily="34" charset="0"/>
              <a:cs typeface="Times New Roman" panose="02020603050405020304" pitchFamily="18" charset="0"/>
            </a:endParaRPr>
          </a:p>
          <a:p>
            <a:pPr marL="0" marR="0" algn="ctr" fontAlgn="base">
              <a:lnSpc>
                <a:spcPts val="1800"/>
              </a:lnSpc>
              <a:spcBef>
                <a:spcPts val="0"/>
              </a:spcBef>
              <a:spcAft>
                <a:spcPts val="0"/>
              </a:spcAft>
            </a:pPr>
            <a:endParaRPr lang="en-US" sz="2000" dirty="0">
              <a:solidFill>
                <a:srgbClr val="595959"/>
              </a:solidFill>
              <a:latin typeface="Open Sans" panose="020B0606030504020204" pitchFamily="34" charset="0"/>
              <a:ea typeface="Calibri" panose="020F0502020204030204" pitchFamily="34" charset="0"/>
              <a:cs typeface="Times New Roman" panose="02020603050405020304" pitchFamily="18" charset="0"/>
            </a:endParaRPr>
          </a:p>
          <a:p>
            <a:pPr marL="0" marR="0" fontAlgn="base">
              <a:lnSpc>
                <a:spcPts val="1800"/>
              </a:lnSpc>
              <a:spcBef>
                <a:spcPts val="0"/>
              </a:spcBef>
              <a:spcAft>
                <a:spcPts val="0"/>
              </a:spcAft>
            </a:pPr>
            <a:r>
              <a:rPr lang="en-US" dirty="0">
                <a:solidFill>
                  <a:srgbClr val="353A59"/>
                </a:solidFill>
                <a:latin typeface="Open Sans" panose="020B0606030504020204" pitchFamily="34" charset="0"/>
                <a:ea typeface="Times New Roman" panose="02020603050405020304" pitchFamily="18" charset="0"/>
                <a:cs typeface="Times New Roman" panose="02020603050405020304" pitchFamily="18" charset="0"/>
                <a:hlinkClick r:id="rId3"/>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ts val="1800"/>
              </a:lnSpc>
              <a:spcBef>
                <a:spcPts val="0"/>
              </a:spcBef>
              <a:spcAft>
                <a:spcPts val="0"/>
              </a:spcAft>
            </a:pPr>
            <a:r>
              <a:rPr lang="en-US" sz="1800" dirty="0">
                <a:solidFill>
                  <a:srgbClr val="595959"/>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ts val="1800"/>
              </a:lnSpc>
              <a:spcBef>
                <a:spcPts val="0"/>
              </a:spcBef>
              <a:spcAft>
                <a:spcPts val="0"/>
              </a:spcAft>
            </a:pPr>
            <a:r>
              <a:rPr lang="en-US" sz="1800" dirty="0">
                <a:solidFill>
                  <a:srgbClr val="595959"/>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2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2681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F9F75-A15E-47DF-9C25-80E82397AC00}"/>
              </a:ext>
            </a:extLst>
          </p:cNvPr>
          <p:cNvSpPr>
            <a:spLocks noGrp="1"/>
          </p:cNvSpPr>
          <p:nvPr>
            <p:ph type="title"/>
          </p:nvPr>
        </p:nvSpPr>
        <p:spPr/>
        <p:txBody>
          <a:bodyPr/>
          <a:lstStyle/>
          <a:p>
            <a:pPr algn="ctr"/>
            <a:r>
              <a:rPr lang="en-US" dirty="0"/>
              <a:t>Current Legislation </a:t>
            </a:r>
          </a:p>
        </p:txBody>
      </p:sp>
      <p:sp>
        <p:nvSpPr>
          <p:cNvPr id="3" name="Content Placeholder 2">
            <a:extLst>
              <a:ext uri="{FF2B5EF4-FFF2-40B4-BE49-F238E27FC236}">
                <a16:creationId xmlns:a16="http://schemas.microsoft.com/office/drawing/2014/main" id="{3554AA09-F919-4985-ABEF-976D3248D89B}"/>
              </a:ext>
            </a:extLst>
          </p:cNvPr>
          <p:cNvSpPr>
            <a:spLocks noGrp="1"/>
          </p:cNvSpPr>
          <p:nvPr>
            <p:ph sz="half" idx="1"/>
          </p:nvPr>
        </p:nvSpPr>
        <p:spPr/>
        <p:txBody>
          <a:bodyPr/>
          <a:lstStyle/>
          <a:p>
            <a:endParaRPr lang="en-US" dirty="0"/>
          </a:p>
          <a:p>
            <a:r>
              <a:rPr lang="en-US" dirty="0"/>
              <a:t>AB927: </a:t>
            </a:r>
            <a:r>
              <a:rPr lang="en-US" sz="1200" b="0" i="0" dirty="0">
                <a:solidFill>
                  <a:srgbClr val="000000"/>
                </a:solidFill>
                <a:effectLst/>
                <a:latin typeface="Calibri" panose="020F0502020204030204" pitchFamily="34" charset="0"/>
              </a:rPr>
              <a:t> </a:t>
            </a:r>
            <a:r>
              <a:rPr lang="en-US" sz="1600" b="0" i="0" dirty="0">
                <a:solidFill>
                  <a:srgbClr val="000000"/>
                </a:solidFill>
                <a:effectLst/>
                <a:latin typeface="Calibri" panose="020F0502020204030204" pitchFamily="34" charset="0"/>
              </a:rPr>
              <a:t>This bill would extend the operation of the statewide baccalaureate degree pilot program indefinitely, remove the requirements that the program consist of a maximum 15 community college districts, and require a district seeking approval to offer a baccalaureate degree program provide evidence of unmet workforce needs</a:t>
            </a:r>
            <a:endParaRPr lang="en-US" sz="1600" dirty="0"/>
          </a:p>
          <a:p>
            <a:r>
              <a:rPr lang="en-US" dirty="0"/>
              <a:t>AB 928: </a:t>
            </a:r>
            <a:r>
              <a:rPr lang="en-US" sz="1600" b="0" i="0" dirty="0">
                <a:solidFill>
                  <a:srgbClr val="000000"/>
                </a:solidFill>
                <a:effectLst/>
                <a:latin typeface="Calibri" panose="020F0502020204030204" pitchFamily="34" charset="0"/>
              </a:rPr>
              <a:t>This bill would:  Require the CSU/UC to establish a singular lower division general education pathway that meets the academic requirements necessary for transfer admission into both segments</a:t>
            </a:r>
            <a:endParaRPr lang="en-US" dirty="0"/>
          </a:p>
          <a:p>
            <a:r>
              <a:rPr lang="en-US" dirty="0"/>
              <a:t>AB 1111: </a:t>
            </a:r>
            <a:r>
              <a:rPr lang="en-US" sz="1600" b="0" i="0" dirty="0">
                <a:solidFill>
                  <a:srgbClr val="000000"/>
                </a:solidFill>
                <a:effectLst/>
                <a:latin typeface="Calibri" panose="020F0502020204030204" pitchFamily="34" charset="0"/>
              </a:rPr>
              <a:t>This bill would require the CCCs to adopt a common course numbering system, starting with courses included in the Course Identification Numbering System (C-ID) and expanding to general education requirements and transfer pathway courses</a:t>
            </a:r>
            <a:endParaRPr lang="en-US" sz="1600" dirty="0"/>
          </a:p>
          <a:p>
            <a:r>
              <a:rPr lang="en-US" dirty="0"/>
              <a:t>AB 1040: </a:t>
            </a:r>
            <a:r>
              <a:rPr lang="en-US" sz="1600" b="0" i="0" dirty="0">
                <a:solidFill>
                  <a:srgbClr val="000000"/>
                </a:solidFill>
                <a:effectLst/>
                <a:latin typeface="Calibri" panose="020F0502020204030204" pitchFamily="34" charset="0"/>
              </a:rPr>
              <a:t>This bill would, commencing with the 2022-23 academic year, require each community college to offer courses in ethnic studies, and commencing with the 2024–25 academic year, require each community college to require the completion of at least one course in ethnic studies as a requirement for an associate’s degree</a:t>
            </a:r>
            <a:endParaRPr lang="en-US" sz="1600"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3357DCB-323B-4D51-A099-6AC4DC3766D5}"/>
              </a:ext>
            </a:extLst>
          </p:cNvPr>
          <p:cNvSpPr>
            <a:spLocks noGrp="1"/>
          </p:cNvSpPr>
          <p:nvPr>
            <p:ph type="sldNum" sz="quarter" idx="10"/>
          </p:nvPr>
        </p:nvSpPr>
        <p:spPr/>
        <p:txBody>
          <a:bodyPr/>
          <a:lstStyle/>
          <a:p>
            <a:pPr>
              <a:defRPr/>
            </a:pPr>
            <a:fld id="{FBEDD817-AB0B-A34C-9FCE-295985F01EC4}" type="slidenum">
              <a:rPr lang="en-US" altLang="en-US" smtClean="0"/>
              <a:pPr>
                <a:defRPr/>
              </a:pPr>
              <a:t>8</a:t>
            </a:fld>
            <a:endParaRPr lang="en-US" altLang="en-US"/>
          </a:p>
        </p:txBody>
      </p:sp>
    </p:spTree>
    <p:extLst>
      <p:ext uri="{BB962C8B-B14F-4D97-AF65-F5344CB8AC3E}">
        <p14:creationId xmlns:p14="http://schemas.microsoft.com/office/powerpoint/2010/main" val="3259402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7793E-7088-FB47-A4F0-D87BC311B792}"/>
              </a:ext>
            </a:extLst>
          </p:cNvPr>
          <p:cNvSpPr>
            <a:spLocks noGrp="1"/>
          </p:cNvSpPr>
          <p:nvPr>
            <p:ph type="title"/>
          </p:nvPr>
        </p:nvSpPr>
        <p:spPr/>
        <p:txBody>
          <a:bodyPr/>
          <a:lstStyle/>
          <a:p>
            <a:pPr algn="ctr"/>
            <a:r>
              <a:rPr lang="en-US" dirty="0"/>
              <a:t>C-ID Updates </a:t>
            </a:r>
          </a:p>
        </p:txBody>
      </p:sp>
      <p:sp>
        <p:nvSpPr>
          <p:cNvPr id="3" name="Content Placeholder 2">
            <a:extLst>
              <a:ext uri="{FF2B5EF4-FFF2-40B4-BE49-F238E27FC236}">
                <a16:creationId xmlns:a16="http://schemas.microsoft.com/office/drawing/2014/main" id="{ED8FB94D-E8AB-5344-80AE-1045A8FD7077}"/>
              </a:ext>
            </a:extLst>
          </p:cNvPr>
          <p:cNvSpPr>
            <a:spLocks noGrp="1"/>
          </p:cNvSpPr>
          <p:nvPr>
            <p:ph sz="half" idx="1"/>
          </p:nvPr>
        </p:nvSpPr>
        <p:spPr>
          <a:xfrm>
            <a:off x="1492139" y="2438400"/>
            <a:ext cx="10058400" cy="4419600"/>
          </a:xfrm>
        </p:spPr>
        <p:txBody>
          <a:bodyPr/>
          <a:lstStyle/>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4570D20-CA0E-3F44-A737-076BEB90684C}"/>
              </a:ext>
            </a:extLst>
          </p:cNvPr>
          <p:cNvSpPr>
            <a:spLocks noGrp="1"/>
          </p:cNvSpPr>
          <p:nvPr>
            <p:ph type="sldNum" sz="quarter" idx="10"/>
          </p:nvPr>
        </p:nvSpPr>
        <p:spPr/>
        <p:txBody>
          <a:bodyPr/>
          <a:lstStyle/>
          <a:p>
            <a:pPr>
              <a:defRPr/>
            </a:pPr>
            <a:fld id="{FBEDD817-AB0B-A34C-9FCE-295985F01EC4}" type="slidenum">
              <a:rPr lang="en-US" altLang="en-US" smtClean="0"/>
              <a:pPr>
                <a:defRPr/>
              </a:pPr>
              <a:t>9</a:t>
            </a:fld>
            <a:endParaRPr lang="en-US" altLang="en-US"/>
          </a:p>
        </p:txBody>
      </p:sp>
      <p:pic>
        <p:nvPicPr>
          <p:cNvPr id="2050" name="Picture 2">
            <a:extLst>
              <a:ext uri="{FF2B5EF4-FFF2-40B4-BE49-F238E27FC236}">
                <a16:creationId xmlns:a16="http://schemas.microsoft.com/office/drawing/2014/main" id="{EC6AA70E-5844-48E4-856D-C58839CAD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739" y="264033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075728"/>
      </p:ext>
    </p:extLst>
  </p:cSld>
  <p:clrMapOvr>
    <a:masterClrMapping/>
  </p:clrMapOvr>
</p:sld>
</file>

<file path=ppt/theme/theme1.xml><?xml version="1.0" encoding="utf-8"?>
<a:theme xmlns:a="http://schemas.openxmlformats.org/drawingml/2006/main" name="ASCCC Curriculum Inst. 2020 Theme">
  <a:themeElements>
    <a:clrScheme name="ASCCC CI 2021">
      <a:dk1>
        <a:srgbClr val="005B96"/>
      </a:dk1>
      <a:lt1>
        <a:srgbClr val="FFFFFF"/>
      </a:lt1>
      <a:dk2>
        <a:srgbClr val="4186C3"/>
      </a:dk2>
      <a:lt2>
        <a:srgbClr val="F0ECE8"/>
      </a:lt2>
      <a:accent1>
        <a:srgbClr val="9277B9"/>
      </a:accent1>
      <a:accent2>
        <a:srgbClr val="26BB9A"/>
      </a:accent2>
      <a:accent3>
        <a:srgbClr val="54514F"/>
      </a:accent3>
      <a:accent4>
        <a:srgbClr val="008C77"/>
      </a:accent4>
      <a:accent5>
        <a:srgbClr val="005B95"/>
      </a:accent5>
      <a:accent6>
        <a:srgbClr val="4186C3"/>
      </a:accent6>
      <a:hlink>
        <a:srgbClr val="005B95"/>
      </a:hlink>
      <a:folHlink>
        <a:srgbClr val="927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1 ppt template 2" id="{C02EB565-96C3-934D-85A9-DD9D929CF13C}" vid="{054F5572-FA90-DF4F-B53B-76D1F8F34A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1949</TotalTime>
  <Words>1097</Words>
  <Application>Microsoft Office PowerPoint</Application>
  <PresentationFormat>Widescreen</PresentationFormat>
  <Paragraphs>137</Paragraphs>
  <Slides>12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Courier New</vt:lpstr>
      <vt:lpstr>inherit</vt:lpstr>
      <vt:lpstr>Open Sans</vt:lpstr>
      <vt:lpstr>Palatino</vt:lpstr>
      <vt:lpstr>Times New Roman</vt:lpstr>
      <vt:lpstr>Wingdings</vt:lpstr>
      <vt:lpstr>ASCCC Curriculum Inst. 2020 Theme</vt:lpstr>
      <vt:lpstr>Articulation  PRESESSION  July 7th, 2021 9:00a – 11:00a   </vt:lpstr>
      <vt:lpstr>Presenters</vt:lpstr>
      <vt:lpstr>Overview</vt:lpstr>
      <vt:lpstr>Roles and Responsibilities </vt:lpstr>
      <vt:lpstr>Things you wished you knew </vt:lpstr>
      <vt:lpstr>Admissions and Records and Articulation </vt:lpstr>
      <vt:lpstr>Credit for Prior Learning </vt:lpstr>
      <vt:lpstr>Current Legislation </vt:lpstr>
      <vt:lpstr>C-ID Updates </vt:lpstr>
      <vt:lpstr>Breakout Sessions to Consider </vt:lpstr>
      <vt:lpstr>Questions </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Pathways Advocacy  July 9 | 9:00-10:15</dc:title>
  <dc:creator>Virginia May</dc:creator>
  <cp:lastModifiedBy>Michelle Plug</cp:lastModifiedBy>
  <cp:revision>40</cp:revision>
  <cp:lastPrinted>2020-11-24T19:39:26Z</cp:lastPrinted>
  <dcterms:created xsi:type="dcterms:W3CDTF">2021-06-24T21:22:38Z</dcterms:created>
  <dcterms:modified xsi:type="dcterms:W3CDTF">2021-07-02T14:44:09Z</dcterms:modified>
</cp:coreProperties>
</file>