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3" r:id="rId1"/>
  </p:sldMasterIdLst>
  <p:notesMasterIdLst>
    <p:notesMasterId r:id="rId34"/>
  </p:notesMasterIdLst>
  <p:sldIdLst>
    <p:sldId id="256" r:id="rId2"/>
    <p:sldId id="257" r:id="rId3"/>
    <p:sldId id="258" r:id="rId4"/>
    <p:sldId id="259" r:id="rId5"/>
    <p:sldId id="260" r:id="rId6"/>
    <p:sldId id="261" r:id="rId7"/>
    <p:sldId id="262" r:id="rId8"/>
    <p:sldId id="263" r:id="rId9"/>
    <p:sldId id="264" r:id="rId10"/>
    <p:sldId id="265" r:id="rId11"/>
    <p:sldId id="286" r:id="rId12"/>
    <p:sldId id="287"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7" d="100"/>
          <a:sy n="37" d="100"/>
        </p:scale>
        <p:origin x="948"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cccco.edu/-/media/CCCCO-Website/Office-of-General-Counsel/distance-education-attendance-notice-of-rulemaking-45-day-commentfinal-1-13-a11y.pdf?la=en&amp;hash=6B2D3E0315766F4398CF096E24B86F3AC5F6ABFC" TargetMode="External"/><Relationship Id="rId2" Type="http://schemas.openxmlformats.org/officeDocument/2006/relationships/slide" Target="../slides/slide13.xml"/><Relationship Id="rId1" Type="http://schemas.openxmlformats.org/officeDocument/2006/relationships/notesMaster" Target="../notesMasters/notesMaster1.xml"/><Relationship Id="rId5" Type="http://schemas.openxmlformats.org/officeDocument/2006/relationships/hyperlink" Target="https://www.cccco.edu/-/media/CCCCO-Website/Office-of-General-Counsel/45-day-text-distance-education-final-6-18-2021-a11y.pdf?la=en&amp;hash=C2C3F925EBCA650F73BD80A9BAD7BE7AD0E0A90F" TargetMode="External"/><Relationship Id="rId4" Type="http://schemas.openxmlformats.org/officeDocument/2006/relationships/hyperlink" Target="http://dilbert.fhda.edu/curriculum/"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Google Shape;39;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40" name="Google Shape;40;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e16c533da4_0_4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e16c533da4_0_4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0" name="Google Shape;110;ge16c533da4_0_45: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e08cb2d042_0_7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u="sng">
                <a:solidFill>
                  <a:schemeClr val="hlink"/>
                </a:solidFill>
                <a:hlinkClick r:id="rId3"/>
              </a:rPr>
              <a:t>https://www.cccco.edu/-/media/CCCCO-Website/Office-of-General-Counsel/distance-education-attendance-notice-of-rulemaking-45-day-commentfinal-1-13-a11y.pdf?la=en&amp;hash=6B2D3E0315766F4398CF096E24B86F3AC5F6ABFC</a:t>
            </a:r>
            <a:endParaRPr/>
          </a:p>
          <a:p>
            <a:pPr marL="0" lvl="0" indent="0" algn="l" rtl="0">
              <a:spcBef>
                <a:spcPts val="360"/>
              </a:spcBef>
              <a:spcAft>
                <a:spcPts val="0"/>
              </a:spcAft>
              <a:buNone/>
            </a:pPr>
            <a:endParaRPr/>
          </a:p>
          <a:p>
            <a:pPr marL="0" lvl="0" indent="0" algn="l" rtl="0">
              <a:spcBef>
                <a:spcPts val="360"/>
              </a:spcBef>
              <a:spcAft>
                <a:spcPts val="0"/>
              </a:spcAft>
              <a:buNone/>
            </a:pPr>
            <a:r>
              <a:rPr lang="en-US"/>
              <a:t>De Anza Online/Hybrid DE Addendum Guide can be found here:</a:t>
            </a:r>
            <a:r>
              <a:rPr lang="en-US" u="sng">
                <a:solidFill>
                  <a:schemeClr val="hlink"/>
                </a:solidFill>
                <a:hlinkClick r:id="rId4"/>
              </a:rPr>
              <a:t> http://dilbert.fhda.edu/curriculum/</a:t>
            </a:r>
            <a:endParaRPr/>
          </a:p>
          <a:p>
            <a:pPr marL="0" lvl="0" indent="0" algn="l" rtl="0">
              <a:spcBef>
                <a:spcPts val="360"/>
              </a:spcBef>
              <a:spcAft>
                <a:spcPts val="0"/>
              </a:spcAft>
              <a:buNone/>
            </a:pPr>
            <a:endParaRPr/>
          </a:p>
          <a:p>
            <a:pPr marL="0" lvl="0" indent="0" algn="l" rtl="0">
              <a:spcBef>
                <a:spcPts val="360"/>
              </a:spcBef>
              <a:spcAft>
                <a:spcPts val="0"/>
              </a:spcAft>
              <a:buNone/>
            </a:pPr>
            <a:r>
              <a:rPr lang="en-US" u="sng">
                <a:solidFill>
                  <a:schemeClr val="hlink"/>
                </a:solidFill>
                <a:hlinkClick r:id="rId5"/>
              </a:rPr>
              <a:t>https://www.cccco.edu/-/media/CCCCO-Website/Office-of-General-Counsel/45-day-text-distance-education-final-6-18-2021-a11y.pdf?la=en&amp;hash=C2C3F925EBCA650F73BD80A9BAD7BE7AD0E0A90F</a:t>
            </a:r>
            <a:endParaRPr/>
          </a:p>
          <a:p>
            <a:pPr marL="0" lvl="0" indent="0" algn="l" rtl="0">
              <a:spcBef>
                <a:spcPts val="360"/>
              </a:spcBef>
              <a:spcAft>
                <a:spcPts val="0"/>
              </a:spcAft>
              <a:buNone/>
            </a:pPr>
            <a:endParaRPr/>
          </a:p>
          <a:p>
            <a:pPr marL="0" lvl="0" indent="0" algn="l" rtl="0">
              <a:spcBef>
                <a:spcPts val="360"/>
              </a:spcBef>
              <a:spcAft>
                <a:spcPts val="0"/>
              </a:spcAft>
              <a:buNone/>
            </a:pPr>
            <a:endParaRPr/>
          </a:p>
        </p:txBody>
      </p:sp>
      <p:sp>
        <p:nvSpPr>
          <p:cNvPr id="117" name="Google Shape;117;ge08cb2d042_0_7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e08cb2d042_0_7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24" name="Google Shape;124;ge08cb2d042_0_7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e16c533da4_0_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31" name="Google Shape;131;ge16c533da4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e16c533da4_0_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38" name="Google Shape;138;ge16c533da4_0_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e16c533da4_0_2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5" name="Google Shape;145;ge16c533da4_0_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e16c533da4_0_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e16c533da4_0_3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53" name="Google Shape;153;ge16c533da4_0_36: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18</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e08cb2d042_0_8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Karen </a:t>
            </a:r>
            <a:endParaRPr/>
          </a:p>
        </p:txBody>
      </p:sp>
      <p:sp>
        <p:nvSpPr>
          <p:cNvPr id="160" name="Google Shape;160;ge08cb2d042_0_8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e08cb2d042_0_9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Karen</a:t>
            </a:r>
            <a:endParaRPr/>
          </a:p>
        </p:txBody>
      </p:sp>
      <p:sp>
        <p:nvSpPr>
          <p:cNvPr id="167" name="Google Shape;167;ge08cb2d042_0_9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e08cb2d042_0_12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Karen</a:t>
            </a:r>
            <a:endParaRPr/>
          </a:p>
        </p:txBody>
      </p:sp>
      <p:sp>
        <p:nvSpPr>
          <p:cNvPr id="174" name="Google Shape;174;ge08cb2d042_0_1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Google Shape;44;ge08cb2d042_0_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 name="Google Shape;45;ge08cb2d042_0_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46" name="Google Shape;46;ge08cb2d042_0_9: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e08cb2d042_0_16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Karen</a:t>
            </a:r>
            <a:endParaRPr/>
          </a:p>
        </p:txBody>
      </p:sp>
      <p:sp>
        <p:nvSpPr>
          <p:cNvPr id="184" name="Google Shape;184;ge08cb2d042_0_16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e08cb2d042_0_16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Karen</a:t>
            </a:r>
            <a:endParaRPr/>
          </a:p>
        </p:txBody>
      </p:sp>
      <p:sp>
        <p:nvSpPr>
          <p:cNvPr id="191" name="Google Shape;191;ge08cb2d042_0_16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e08cb2d042_0_17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Karen</a:t>
            </a:r>
            <a:endParaRPr/>
          </a:p>
        </p:txBody>
      </p:sp>
      <p:sp>
        <p:nvSpPr>
          <p:cNvPr id="198" name="Google Shape;198;ge08cb2d042_0_17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e08cb2d042_0_18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Karen</a:t>
            </a:r>
            <a:endParaRPr/>
          </a:p>
        </p:txBody>
      </p:sp>
      <p:sp>
        <p:nvSpPr>
          <p:cNvPr id="205" name="Google Shape;205;ge08cb2d042_0_18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ge08cb2d042_0_18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Karen</a:t>
            </a:r>
            <a:endParaRPr/>
          </a:p>
        </p:txBody>
      </p:sp>
      <p:sp>
        <p:nvSpPr>
          <p:cNvPr id="212" name="Google Shape;212;ge08cb2d042_0_18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e08cb2d042_0_19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Karen</a:t>
            </a:r>
            <a:endParaRPr/>
          </a:p>
        </p:txBody>
      </p:sp>
      <p:sp>
        <p:nvSpPr>
          <p:cNvPr id="220" name="Google Shape;220;ge08cb2d042_0_19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e08cb2d042_0_20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Karen</a:t>
            </a:r>
            <a:endParaRPr/>
          </a:p>
        </p:txBody>
      </p:sp>
      <p:sp>
        <p:nvSpPr>
          <p:cNvPr id="233" name="Google Shape;233;ge08cb2d042_0_20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e08cb2d042_0_21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Karen</a:t>
            </a:r>
            <a:endParaRPr/>
          </a:p>
        </p:txBody>
      </p:sp>
      <p:sp>
        <p:nvSpPr>
          <p:cNvPr id="241" name="Google Shape;241;ge08cb2d042_0_2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e08cb2d042_0_22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Suzanne</a:t>
            </a:r>
            <a:endParaRPr/>
          </a:p>
        </p:txBody>
      </p:sp>
      <p:sp>
        <p:nvSpPr>
          <p:cNvPr id="249" name="Google Shape;249;ge08cb2d042_0_2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ge08cb2d042_0_23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56" name="Google Shape;256;ge08cb2d042_0_23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ge08cb2d042_0_3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 name="Google Shape;53;ge08cb2d042_0_32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Timing:</a:t>
            </a:r>
            <a:endParaRPr/>
          </a:p>
          <a:p>
            <a:pPr marL="0" lvl="0" indent="0" algn="l" rtl="0">
              <a:spcBef>
                <a:spcPts val="360"/>
              </a:spcBef>
              <a:spcAft>
                <a:spcPts val="0"/>
              </a:spcAft>
              <a:buNone/>
            </a:pPr>
            <a:endParaRPr/>
          </a:p>
          <a:p>
            <a:pPr marL="0" lvl="0" indent="0" algn="l" rtl="0">
              <a:spcBef>
                <a:spcPts val="360"/>
              </a:spcBef>
              <a:spcAft>
                <a:spcPts val="0"/>
              </a:spcAft>
              <a:buNone/>
            </a:pPr>
            <a:r>
              <a:rPr lang="en-US"/>
              <a:t>Intro - 5 min [Suzanne]</a:t>
            </a:r>
            <a:endParaRPr/>
          </a:p>
          <a:p>
            <a:pPr marL="0" lvl="0" indent="0" algn="l" rtl="0">
              <a:spcBef>
                <a:spcPts val="360"/>
              </a:spcBef>
              <a:spcAft>
                <a:spcPts val="0"/>
              </a:spcAft>
              <a:buNone/>
            </a:pPr>
            <a:endParaRPr/>
          </a:p>
          <a:p>
            <a:pPr marL="0" lvl="0" indent="0" algn="l" rtl="0">
              <a:spcBef>
                <a:spcPts val="360"/>
              </a:spcBef>
              <a:spcAft>
                <a:spcPts val="0"/>
              </a:spcAft>
              <a:buNone/>
            </a:pPr>
            <a:r>
              <a:rPr lang="en-US"/>
              <a:t>Suzanne [10 min] - Updates to DE federal guidelines as of July 1 (from the WCET PPT/presentation) &amp; implications for CCCs, and how these may impact Ed Code and Title 5 (?)</a:t>
            </a:r>
            <a:endParaRPr/>
          </a:p>
          <a:p>
            <a:pPr marL="0" lvl="0" indent="0" algn="l" rtl="0">
              <a:spcBef>
                <a:spcPts val="360"/>
              </a:spcBef>
              <a:spcAft>
                <a:spcPts val="0"/>
              </a:spcAft>
              <a:buNone/>
            </a:pPr>
            <a:endParaRPr/>
          </a:p>
          <a:p>
            <a:pPr marL="0" lvl="0" indent="0" algn="l" rtl="0">
              <a:spcBef>
                <a:spcPts val="360"/>
              </a:spcBef>
              <a:spcAft>
                <a:spcPts val="0"/>
              </a:spcAft>
              <a:buNone/>
            </a:pPr>
            <a:r>
              <a:rPr lang="en-US"/>
              <a:t>Robert [10 min] - </a:t>
            </a:r>
            <a:r>
              <a:rPr lang="en-US" sz="1100"/>
              <a:t>Overview of proposed updates to Title 5 DE sections; Info about participating/giving input to BOG public hearing and 45 day public comment period, and Update on DE Guidelines from CCCCO</a:t>
            </a:r>
            <a:endParaRPr sz="1100"/>
          </a:p>
          <a:p>
            <a:pPr marL="0" lvl="0" indent="0" algn="l" rtl="0">
              <a:spcBef>
                <a:spcPts val="360"/>
              </a:spcBef>
              <a:spcAft>
                <a:spcPts val="0"/>
              </a:spcAft>
              <a:buNone/>
            </a:pPr>
            <a:endParaRPr sz="1100"/>
          </a:p>
          <a:p>
            <a:pPr marL="0" lvl="0" indent="0" algn="l" rtl="0">
              <a:spcBef>
                <a:spcPts val="360"/>
              </a:spcBef>
              <a:spcAft>
                <a:spcPts val="0"/>
              </a:spcAft>
              <a:buNone/>
            </a:pPr>
            <a:r>
              <a:rPr lang="en-US" sz="1100"/>
              <a:t>Karen [30 min] - Walk through the slides on:  Faculty Preparation for DE (ask for input on PD);  Types of DE; Communicating Expectations To Students; Providing Equitable Online Experiences.  Create the</a:t>
            </a:r>
            <a:endParaRPr sz="1100"/>
          </a:p>
          <a:p>
            <a:pPr marL="0" lvl="0" indent="0" algn="l" rtl="0">
              <a:spcBef>
                <a:spcPts val="360"/>
              </a:spcBef>
              <a:spcAft>
                <a:spcPts val="0"/>
              </a:spcAft>
              <a:buNone/>
            </a:pPr>
            <a:endParaRPr sz="1100"/>
          </a:p>
          <a:p>
            <a:pPr marL="0" lvl="0" indent="0" algn="l" rtl="0">
              <a:lnSpc>
                <a:spcPct val="115000"/>
              </a:lnSpc>
              <a:spcBef>
                <a:spcPts val="1200"/>
              </a:spcBef>
              <a:spcAft>
                <a:spcPts val="0"/>
              </a:spcAft>
              <a:buClr>
                <a:schemeClr val="dk1"/>
              </a:buClr>
              <a:buSzPts val="1100"/>
              <a:buFont typeface="Arial"/>
              <a:buNone/>
            </a:pPr>
            <a:r>
              <a:rPr lang="en-US"/>
              <a:t>Karen &amp; Robert [20 min]: moderate the ending discussions of 1) How expectations are being communicated to students and 2) general Q&amp;A</a:t>
            </a:r>
            <a:endParaRPr/>
          </a:p>
          <a:p>
            <a:pPr marL="0" lvl="0" indent="0" algn="l" rtl="0">
              <a:spcBef>
                <a:spcPts val="1200"/>
              </a:spcBef>
              <a:spcAft>
                <a:spcPts val="0"/>
              </a:spcAft>
              <a:buNone/>
            </a:pPr>
            <a:endParaRPr/>
          </a:p>
        </p:txBody>
      </p:sp>
      <p:sp>
        <p:nvSpPr>
          <p:cNvPr id="54" name="Google Shape;54;ge08cb2d042_0_32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3</a:t>
            </a:fld>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Google Shape;262;ge08cb2d042_0_10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63" name="Google Shape;263;ge08cb2d042_0_10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e08cb2d042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e08cb2d042_0_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2" name="Google Shape;62;ge08cb2d042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e08cb2d042_0_33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e08cb2d042_0_33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70" name="Google Shape;70;ge08cb2d042_0_33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e246a837c5_0_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e246a837c5_0_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78" name="Google Shape;78;ge246a837c5_0_2: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e246a837c5_0_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e246a837c5_0_1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86" name="Google Shape;86;ge246a837c5_0_1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e246a837c5_0_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e246a837c5_0_2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94" name="Google Shape;94;ge246a837c5_0_24: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e16c533da4_0_5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e16c533da4_0_5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2" name="Google Shape;102;ge16c533da4_0_52: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bg>
      <p:bgPr>
        <a:blipFill>
          <a:blip r:embed="rId2">
            <a:alphaModFix/>
          </a:blip>
          <a:stretch>
            <a:fillRect/>
          </a:stretch>
        </a:blipFill>
        <a:effectLst/>
      </p:bgPr>
    </p:bg>
    <p:spTree>
      <p:nvGrpSpPr>
        <p:cNvPr id="1" name="Shape 13"/>
        <p:cNvGrpSpPr/>
        <p:nvPr/>
      </p:nvGrpSpPr>
      <p:grpSpPr>
        <a:xfrm>
          <a:off x="0" y="0"/>
          <a:ext cx="0" cy="0"/>
          <a:chOff x="0" y="0"/>
          <a:chExt cx="0" cy="0"/>
        </a:xfrm>
      </p:grpSpPr>
      <p:sp>
        <p:nvSpPr>
          <p:cNvPr id="14" name="Google Shape;14;p2"/>
          <p:cNvSpPr txBox="1">
            <a:spLocks noGrp="1"/>
          </p:cNvSpPr>
          <p:nvPr>
            <p:ph type="title"/>
          </p:nvPr>
        </p:nvSpPr>
        <p:spPr>
          <a:xfrm>
            <a:off x="959005" y="4683512"/>
            <a:ext cx="10432249" cy="1736660"/>
          </a:xfrm>
          <a:prstGeom prst="rect">
            <a:avLst/>
          </a:prstGeom>
          <a:noFill/>
          <a:ln>
            <a:noFill/>
          </a:ln>
        </p:spPr>
        <p:txBody>
          <a:bodyPr spcFirstLastPara="1" wrap="square" lIns="91425" tIns="45700" rIns="91425" bIns="45700" anchor="t" anchorCtr="0">
            <a:normAutofit/>
          </a:bodyPr>
          <a:lstStyle>
            <a:lvl1pPr lvl="0" algn="ctr">
              <a:lnSpc>
                <a:spcPct val="100000"/>
              </a:lnSpc>
              <a:spcBef>
                <a:spcPts val="0"/>
              </a:spcBef>
              <a:spcAft>
                <a:spcPts val="0"/>
              </a:spcAft>
              <a:buSzPts val="1400"/>
              <a:buNone/>
              <a:defRPr sz="4400">
                <a:solidFill>
                  <a:schemeClr val="lt2"/>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Slide A">
  <p:cSld name="Section Slide A">
    <p:spTree>
      <p:nvGrpSpPr>
        <p:cNvPr id="1" name="Shape 15"/>
        <p:cNvGrpSpPr/>
        <p:nvPr/>
      </p:nvGrpSpPr>
      <p:grpSpPr>
        <a:xfrm>
          <a:off x="0" y="0"/>
          <a:ext cx="0" cy="0"/>
          <a:chOff x="0" y="0"/>
          <a:chExt cx="0" cy="0"/>
        </a:xfrm>
      </p:grpSpPr>
      <p:sp>
        <p:nvSpPr>
          <p:cNvPr id="16" name="Google Shape;16;p3"/>
          <p:cNvSpPr/>
          <p:nvPr/>
        </p:nvSpPr>
        <p:spPr>
          <a:xfrm>
            <a:off x="0" y="0"/>
            <a:ext cx="12192000" cy="2355850"/>
          </a:xfrm>
          <a:prstGeom prst="rect">
            <a:avLst/>
          </a:prstGeom>
          <a:solidFill>
            <a:schemeClr val="dk1"/>
          </a:solidFill>
          <a:ln>
            <a:noFill/>
          </a:ln>
          <a:effectLst>
            <a:outerShdw blurRad="228600" dist="63500" dir="5400000" algn="t"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pic>
        <p:nvPicPr>
          <p:cNvPr id="17" name="Google Shape;17;p3"/>
          <p:cNvPicPr preferRelativeResize="0"/>
          <p:nvPr/>
        </p:nvPicPr>
        <p:blipFill rotWithShape="1">
          <a:blip r:embed="rId2">
            <a:alphaModFix/>
          </a:blip>
          <a:srcRect/>
          <a:stretch/>
        </p:blipFill>
        <p:spPr>
          <a:xfrm rot="5400000">
            <a:off x="-12700" y="0"/>
            <a:ext cx="2354263" cy="2354263"/>
          </a:xfrm>
          <a:prstGeom prst="rect">
            <a:avLst/>
          </a:prstGeom>
          <a:noFill/>
          <a:ln>
            <a:noFill/>
          </a:ln>
        </p:spPr>
      </p:pic>
      <p:pic>
        <p:nvPicPr>
          <p:cNvPr id="18" name="Google Shape;18;p3"/>
          <p:cNvPicPr preferRelativeResize="0"/>
          <p:nvPr/>
        </p:nvPicPr>
        <p:blipFill rotWithShape="1">
          <a:blip r:embed="rId3">
            <a:alphaModFix/>
          </a:blip>
          <a:srcRect/>
          <a:stretch/>
        </p:blipFill>
        <p:spPr>
          <a:xfrm>
            <a:off x="830263" y="6376988"/>
            <a:ext cx="344487" cy="344487"/>
          </a:xfrm>
          <a:prstGeom prst="rect">
            <a:avLst/>
          </a:prstGeom>
          <a:noFill/>
          <a:ln>
            <a:noFill/>
          </a:ln>
        </p:spPr>
      </p:pic>
      <p:sp>
        <p:nvSpPr>
          <p:cNvPr id="19" name="Google Shape;19;p3"/>
          <p:cNvSpPr txBox="1">
            <a:spLocks noGrp="1"/>
          </p:cNvSpPr>
          <p:nvPr>
            <p:ph type="title"/>
          </p:nvPr>
        </p:nvSpPr>
        <p:spPr>
          <a:xfrm>
            <a:off x="2560319" y="403412"/>
            <a:ext cx="8793479" cy="1685768"/>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SzPts val="1400"/>
              <a:buNone/>
              <a:defRPr sz="3600">
                <a:solidFill>
                  <a:schemeClr val="lt2"/>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20" name="Google Shape;20;p3"/>
          <p:cNvSpPr txBox="1">
            <a:spLocks noGrp="1"/>
          </p:cNvSpPr>
          <p:nvPr>
            <p:ph type="body" idx="1"/>
          </p:nvPr>
        </p:nvSpPr>
        <p:spPr>
          <a:xfrm>
            <a:off x="829994" y="2662568"/>
            <a:ext cx="10523806" cy="3569419"/>
          </a:xfrm>
          <a:prstGeom prst="rect">
            <a:avLst/>
          </a:prstGeom>
          <a:noFill/>
          <a:ln>
            <a:noFill/>
          </a:ln>
        </p:spPr>
        <p:txBody>
          <a:bodyPr spcFirstLastPara="1" wrap="square" lIns="91425" tIns="45700" rIns="91425" bIns="45700" anchor="t" anchorCtr="0">
            <a:noAutofit/>
          </a:bodyPr>
          <a:lstStyle>
            <a:lvl1pPr marL="457200" marR="0" lvl="0" indent="-228600" algn="l">
              <a:lnSpc>
                <a:spcPct val="90000"/>
              </a:lnSpc>
              <a:spcBef>
                <a:spcPts val="1000"/>
              </a:spcBef>
              <a:spcAft>
                <a:spcPts val="0"/>
              </a:spcAft>
              <a:buClr>
                <a:srgbClr val="404040"/>
              </a:buClr>
              <a:buSzPts val="2400"/>
              <a:buFont typeface="Arial"/>
              <a:buNone/>
              <a:defRPr sz="2400"/>
            </a:lvl1pPr>
            <a:lvl2pPr marL="914400" lvl="1" indent="-381000" algn="l">
              <a:lnSpc>
                <a:spcPct val="90000"/>
              </a:lnSpc>
              <a:spcBef>
                <a:spcPts val="500"/>
              </a:spcBef>
              <a:spcAft>
                <a:spcPts val="0"/>
              </a:spcAft>
              <a:buClr>
                <a:srgbClr val="404040"/>
              </a:buClr>
              <a:buSzPts val="2400"/>
              <a:buChar char="•"/>
              <a:defRPr sz="2400"/>
            </a:lvl2pPr>
            <a:lvl3pPr marL="1371600" lvl="2" indent="-355600" algn="l">
              <a:lnSpc>
                <a:spcPct val="90000"/>
              </a:lnSpc>
              <a:spcBef>
                <a:spcPts val="500"/>
              </a:spcBef>
              <a:spcAft>
                <a:spcPts val="0"/>
              </a:spcAft>
              <a:buClr>
                <a:srgbClr val="404040"/>
              </a:buClr>
              <a:buSzPts val="2000"/>
              <a:buChar char="•"/>
              <a:defRPr sz="2000"/>
            </a:lvl3pPr>
            <a:lvl4pPr marL="1828800" lvl="3" indent="-342900" algn="l">
              <a:lnSpc>
                <a:spcPct val="90000"/>
              </a:lnSpc>
              <a:spcBef>
                <a:spcPts val="500"/>
              </a:spcBef>
              <a:spcAft>
                <a:spcPts val="0"/>
              </a:spcAft>
              <a:buClr>
                <a:srgbClr val="404040"/>
              </a:buClr>
              <a:buSzPts val="1800"/>
              <a:buChar char="•"/>
              <a:defRPr sz="1800"/>
            </a:lvl4pPr>
            <a:lvl5pPr marL="2286000" lvl="4" indent="-355600" algn="l">
              <a:lnSpc>
                <a:spcPct val="90000"/>
              </a:lnSpc>
              <a:spcBef>
                <a:spcPts val="500"/>
              </a:spcBef>
              <a:spcAft>
                <a:spcPts val="0"/>
              </a:spcAft>
              <a:buClr>
                <a:srgbClr val="404040"/>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21" name="Google Shape;21;p3"/>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lvl1pPr marL="0" marR="0" lvl="0" indent="0" algn="r">
              <a:spcBef>
                <a:spcPts val="0"/>
              </a:spcBef>
              <a:spcAft>
                <a:spcPts val="0"/>
              </a:spcAft>
              <a:buNone/>
              <a:defRPr sz="12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12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12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12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12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12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12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12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12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ntent 2 Column Slide">
  <p:cSld name="Content 2 Column Slide">
    <p:spTree>
      <p:nvGrpSpPr>
        <p:cNvPr id="1" name="Shape 22"/>
        <p:cNvGrpSpPr/>
        <p:nvPr/>
      </p:nvGrpSpPr>
      <p:grpSpPr>
        <a:xfrm>
          <a:off x="0" y="0"/>
          <a:ext cx="0" cy="0"/>
          <a:chOff x="0" y="0"/>
          <a:chExt cx="0" cy="0"/>
        </a:xfrm>
      </p:grpSpPr>
      <p:sp>
        <p:nvSpPr>
          <p:cNvPr id="23" name="Google Shape;23;p4"/>
          <p:cNvSpPr/>
          <p:nvPr/>
        </p:nvSpPr>
        <p:spPr>
          <a:xfrm>
            <a:off x="0" y="0"/>
            <a:ext cx="927100" cy="6858000"/>
          </a:xfrm>
          <a:prstGeom prst="rect">
            <a:avLst/>
          </a:prstGeom>
          <a:solidFill>
            <a:schemeClr val="dk1"/>
          </a:solidFill>
          <a:ln>
            <a:noFill/>
          </a:ln>
          <a:effectLst>
            <a:outerShdw blurRad="190500" dist="38100" sx="101000" sy="101000" algn="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pic>
        <p:nvPicPr>
          <p:cNvPr id="24" name="Google Shape;24;p4"/>
          <p:cNvPicPr preferRelativeResize="0"/>
          <p:nvPr/>
        </p:nvPicPr>
        <p:blipFill rotWithShape="1">
          <a:blip r:embed="rId2">
            <a:alphaModFix/>
          </a:blip>
          <a:srcRect/>
          <a:stretch/>
        </p:blipFill>
        <p:spPr>
          <a:xfrm>
            <a:off x="1249363" y="6376988"/>
            <a:ext cx="344487" cy="344487"/>
          </a:xfrm>
          <a:prstGeom prst="rect">
            <a:avLst/>
          </a:prstGeom>
          <a:noFill/>
          <a:ln>
            <a:noFill/>
          </a:ln>
        </p:spPr>
      </p:pic>
      <p:sp>
        <p:nvSpPr>
          <p:cNvPr id="25" name="Google Shape;25;p4"/>
          <p:cNvSpPr txBox="1">
            <a:spLocks noGrp="1"/>
          </p:cNvSpPr>
          <p:nvPr>
            <p:ph type="title"/>
          </p:nvPr>
        </p:nvSpPr>
        <p:spPr>
          <a:xfrm>
            <a:off x="1277650" y="365125"/>
            <a:ext cx="10046043" cy="1325563"/>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SzPts val="1400"/>
              <a:buNone/>
              <a:defRPr sz="3600">
                <a:solidFill>
                  <a:schemeClr val="accent4"/>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26" name="Google Shape;26;p4"/>
          <p:cNvSpPr txBox="1">
            <a:spLocks noGrp="1"/>
          </p:cNvSpPr>
          <p:nvPr>
            <p:ph type="body" idx="1"/>
          </p:nvPr>
        </p:nvSpPr>
        <p:spPr>
          <a:xfrm>
            <a:off x="1277650" y="1798320"/>
            <a:ext cx="4922537" cy="4391343"/>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rgbClr val="404040"/>
              </a:buClr>
              <a:buSzPts val="1800"/>
              <a:buChar char="•"/>
              <a:defRPr/>
            </a:lvl1pPr>
            <a:lvl2pPr marL="914400" lvl="1" indent="-342900" algn="l">
              <a:lnSpc>
                <a:spcPct val="90000"/>
              </a:lnSpc>
              <a:spcBef>
                <a:spcPts val="500"/>
              </a:spcBef>
              <a:spcAft>
                <a:spcPts val="0"/>
              </a:spcAft>
              <a:buClr>
                <a:srgbClr val="404040"/>
              </a:buClr>
              <a:buSzPts val="1800"/>
              <a:buChar char="•"/>
              <a:defRPr/>
            </a:lvl2pPr>
            <a:lvl3pPr marL="1371600" lvl="2" indent="-342900" algn="l">
              <a:lnSpc>
                <a:spcPct val="90000"/>
              </a:lnSpc>
              <a:spcBef>
                <a:spcPts val="500"/>
              </a:spcBef>
              <a:spcAft>
                <a:spcPts val="0"/>
              </a:spcAft>
              <a:buClr>
                <a:srgbClr val="404040"/>
              </a:buClr>
              <a:buSzPts val="1800"/>
              <a:buChar char="•"/>
              <a:defRPr/>
            </a:lvl3pPr>
            <a:lvl4pPr marL="1828800" lvl="3" indent="-342900" algn="l">
              <a:lnSpc>
                <a:spcPct val="90000"/>
              </a:lnSpc>
              <a:spcBef>
                <a:spcPts val="500"/>
              </a:spcBef>
              <a:spcAft>
                <a:spcPts val="0"/>
              </a:spcAft>
              <a:buClr>
                <a:srgbClr val="404040"/>
              </a:buClr>
              <a:buSzPts val="1800"/>
              <a:buChar char="•"/>
              <a:defRPr/>
            </a:lvl4pPr>
            <a:lvl5pPr marL="2286000" lvl="4" indent="-342900" algn="l">
              <a:lnSpc>
                <a:spcPct val="90000"/>
              </a:lnSpc>
              <a:spcBef>
                <a:spcPts val="500"/>
              </a:spcBef>
              <a:spcAft>
                <a:spcPts val="0"/>
              </a:spcAft>
              <a:buClr>
                <a:srgbClr val="404040"/>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7" name="Google Shape;27;p4"/>
          <p:cNvSpPr txBox="1">
            <a:spLocks noGrp="1"/>
          </p:cNvSpPr>
          <p:nvPr>
            <p:ph type="body" idx="2"/>
          </p:nvPr>
        </p:nvSpPr>
        <p:spPr>
          <a:xfrm>
            <a:off x="6388259" y="1798320"/>
            <a:ext cx="4948881" cy="4391343"/>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rgbClr val="404040"/>
              </a:buClr>
              <a:buSzPts val="1800"/>
              <a:buChar char="•"/>
              <a:defRPr/>
            </a:lvl1pPr>
            <a:lvl2pPr marL="914400" lvl="1" indent="-342900" algn="l">
              <a:lnSpc>
                <a:spcPct val="90000"/>
              </a:lnSpc>
              <a:spcBef>
                <a:spcPts val="500"/>
              </a:spcBef>
              <a:spcAft>
                <a:spcPts val="0"/>
              </a:spcAft>
              <a:buClr>
                <a:srgbClr val="404040"/>
              </a:buClr>
              <a:buSzPts val="1800"/>
              <a:buChar char="•"/>
              <a:defRPr/>
            </a:lvl2pPr>
            <a:lvl3pPr marL="1371600" lvl="2" indent="-342900" algn="l">
              <a:lnSpc>
                <a:spcPct val="90000"/>
              </a:lnSpc>
              <a:spcBef>
                <a:spcPts val="500"/>
              </a:spcBef>
              <a:spcAft>
                <a:spcPts val="0"/>
              </a:spcAft>
              <a:buClr>
                <a:srgbClr val="404040"/>
              </a:buClr>
              <a:buSzPts val="1800"/>
              <a:buChar char="•"/>
              <a:defRPr/>
            </a:lvl3pPr>
            <a:lvl4pPr marL="1828800" lvl="3" indent="-342900" algn="l">
              <a:lnSpc>
                <a:spcPct val="90000"/>
              </a:lnSpc>
              <a:spcBef>
                <a:spcPts val="500"/>
              </a:spcBef>
              <a:spcAft>
                <a:spcPts val="0"/>
              </a:spcAft>
              <a:buClr>
                <a:srgbClr val="404040"/>
              </a:buClr>
              <a:buSzPts val="1800"/>
              <a:buChar char="•"/>
              <a:defRPr/>
            </a:lvl4pPr>
            <a:lvl5pPr marL="2286000" lvl="4" indent="-342900" algn="l">
              <a:lnSpc>
                <a:spcPct val="90000"/>
              </a:lnSpc>
              <a:spcBef>
                <a:spcPts val="500"/>
              </a:spcBef>
              <a:spcAft>
                <a:spcPts val="0"/>
              </a:spcAft>
              <a:buClr>
                <a:srgbClr val="404040"/>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4"/>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lvl1pPr marL="0" marR="0" lvl="0" indent="0" algn="r">
              <a:spcBef>
                <a:spcPts val="0"/>
              </a:spcBef>
              <a:spcAft>
                <a:spcPts val="0"/>
              </a:spcAft>
              <a:buNone/>
              <a:defRPr sz="12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12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12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12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12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12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12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12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12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t 1 Column Slide">
  <p:cSld name="Content 1 Column Slide">
    <p:spTree>
      <p:nvGrpSpPr>
        <p:cNvPr id="1" name="Shape 29"/>
        <p:cNvGrpSpPr/>
        <p:nvPr/>
      </p:nvGrpSpPr>
      <p:grpSpPr>
        <a:xfrm>
          <a:off x="0" y="0"/>
          <a:ext cx="0" cy="0"/>
          <a:chOff x="0" y="0"/>
          <a:chExt cx="0" cy="0"/>
        </a:xfrm>
      </p:grpSpPr>
      <p:sp>
        <p:nvSpPr>
          <p:cNvPr id="30" name="Google Shape;30;p5"/>
          <p:cNvSpPr/>
          <p:nvPr/>
        </p:nvSpPr>
        <p:spPr>
          <a:xfrm>
            <a:off x="0" y="0"/>
            <a:ext cx="927100" cy="6858000"/>
          </a:xfrm>
          <a:prstGeom prst="rect">
            <a:avLst/>
          </a:prstGeom>
          <a:solidFill>
            <a:schemeClr val="dk1"/>
          </a:solidFill>
          <a:ln>
            <a:noFill/>
          </a:ln>
          <a:effectLst>
            <a:outerShdw blurRad="190500" dist="38100" sx="101000" sy="101000" algn="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pic>
        <p:nvPicPr>
          <p:cNvPr id="31" name="Google Shape;31;p5"/>
          <p:cNvPicPr preferRelativeResize="0"/>
          <p:nvPr/>
        </p:nvPicPr>
        <p:blipFill rotWithShape="1">
          <a:blip r:embed="rId2">
            <a:alphaModFix/>
          </a:blip>
          <a:srcRect/>
          <a:stretch/>
        </p:blipFill>
        <p:spPr>
          <a:xfrm>
            <a:off x="1235075" y="6376988"/>
            <a:ext cx="344488" cy="344487"/>
          </a:xfrm>
          <a:prstGeom prst="rect">
            <a:avLst/>
          </a:prstGeom>
          <a:noFill/>
          <a:ln>
            <a:noFill/>
          </a:ln>
        </p:spPr>
      </p:pic>
      <p:sp>
        <p:nvSpPr>
          <p:cNvPr id="32" name="Google Shape;32;p5"/>
          <p:cNvSpPr txBox="1">
            <a:spLocks noGrp="1"/>
          </p:cNvSpPr>
          <p:nvPr>
            <p:ph type="title"/>
          </p:nvPr>
        </p:nvSpPr>
        <p:spPr>
          <a:xfrm>
            <a:off x="1277650" y="365125"/>
            <a:ext cx="10046043" cy="1325563"/>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SzPts val="1400"/>
              <a:buNone/>
              <a:defRPr sz="3600">
                <a:solidFill>
                  <a:schemeClr val="accent4"/>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33" name="Google Shape;33;p5"/>
          <p:cNvSpPr txBox="1">
            <a:spLocks noGrp="1"/>
          </p:cNvSpPr>
          <p:nvPr>
            <p:ph type="body" idx="1"/>
          </p:nvPr>
        </p:nvSpPr>
        <p:spPr>
          <a:xfrm>
            <a:off x="1277650" y="1798320"/>
            <a:ext cx="10058400" cy="4419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rgbClr val="404040"/>
              </a:buClr>
              <a:buSzPts val="1800"/>
              <a:buChar char="•"/>
              <a:defRPr/>
            </a:lvl1pPr>
            <a:lvl2pPr marL="914400" lvl="1" indent="-342900" algn="l">
              <a:lnSpc>
                <a:spcPct val="90000"/>
              </a:lnSpc>
              <a:spcBef>
                <a:spcPts val="500"/>
              </a:spcBef>
              <a:spcAft>
                <a:spcPts val="0"/>
              </a:spcAft>
              <a:buClr>
                <a:srgbClr val="404040"/>
              </a:buClr>
              <a:buSzPts val="1800"/>
              <a:buChar char="•"/>
              <a:defRPr/>
            </a:lvl2pPr>
            <a:lvl3pPr marL="1371600" lvl="2" indent="-342900" algn="l">
              <a:lnSpc>
                <a:spcPct val="90000"/>
              </a:lnSpc>
              <a:spcBef>
                <a:spcPts val="500"/>
              </a:spcBef>
              <a:spcAft>
                <a:spcPts val="0"/>
              </a:spcAft>
              <a:buClr>
                <a:srgbClr val="404040"/>
              </a:buClr>
              <a:buSzPts val="1800"/>
              <a:buChar char="•"/>
              <a:defRPr/>
            </a:lvl3pPr>
            <a:lvl4pPr marL="1828800" lvl="3" indent="-342900" algn="l">
              <a:lnSpc>
                <a:spcPct val="90000"/>
              </a:lnSpc>
              <a:spcBef>
                <a:spcPts val="500"/>
              </a:spcBef>
              <a:spcAft>
                <a:spcPts val="0"/>
              </a:spcAft>
              <a:buClr>
                <a:srgbClr val="404040"/>
              </a:buClr>
              <a:buSzPts val="1800"/>
              <a:buChar char="•"/>
              <a:defRPr/>
            </a:lvl4pPr>
            <a:lvl5pPr marL="2286000" lvl="4" indent="-342900" algn="l">
              <a:lnSpc>
                <a:spcPct val="90000"/>
              </a:lnSpc>
              <a:spcBef>
                <a:spcPts val="500"/>
              </a:spcBef>
              <a:spcAft>
                <a:spcPts val="0"/>
              </a:spcAft>
              <a:buClr>
                <a:srgbClr val="404040"/>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4" name="Google Shape;34;p5"/>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lvl1pPr marL="0" marR="0" lvl="0" indent="0" algn="r">
              <a:spcBef>
                <a:spcPts val="0"/>
              </a:spcBef>
              <a:spcAft>
                <a:spcPts val="0"/>
              </a:spcAft>
              <a:buNone/>
              <a:defRPr sz="12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12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12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12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12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12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12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12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12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5"/>
        <p:cNvGrpSpPr/>
        <p:nvPr/>
      </p:nvGrpSpPr>
      <p:grpSpPr>
        <a:xfrm>
          <a:off x="0" y="0"/>
          <a:ext cx="0" cy="0"/>
          <a:chOff x="0" y="0"/>
          <a:chExt cx="0" cy="0"/>
        </a:xfrm>
      </p:grpSpPr>
      <p:pic>
        <p:nvPicPr>
          <p:cNvPr id="36" name="Google Shape;36;p6"/>
          <p:cNvPicPr preferRelativeResize="0"/>
          <p:nvPr/>
        </p:nvPicPr>
        <p:blipFill rotWithShape="1">
          <a:blip r:embed="rId2">
            <a:alphaModFix/>
          </a:blip>
          <a:srcRect/>
          <a:stretch/>
        </p:blipFill>
        <p:spPr>
          <a:xfrm>
            <a:off x="841375" y="6376988"/>
            <a:ext cx="344488" cy="344487"/>
          </a:xfrm>
          <a:prstGeom prst="rect">
            <a:avLst/>
          </a:prstGeom>
          <a:noFill/>
          <a:ln>
            <a:noFill/>
          </a:ln>
        </p:spPr>
      </p:pic>
      <p:sp>
        <p:nvSpPr>
          <p:cNvPr id="37" name="Google Shape;37;p6"/>
          <p:cNvSpPr txBox="1">
            <a:spLocks noGrp="1"/>
          </p:cNvSpPr>
          <p:nvPr>
            <p:ph type="sldNum" idx="12"/>
          </p:nvPr>
        </p:nvSpPr>
        <p:spPr>
          <a:xfrm>
            <a:off x="10298113" y="6356350"/>
            <a:ext cx="1055687" cy="365125"/>
          </a:xfrm>
          <a:prstGeom prst="rect">
            <a:avLst/>
          </a:prstGeom>
          <a:noFill/>
          <a:ln>
            <a:noFill/>
          </a:ln>
        </p:spPr>
        <p:txBody>
          <a:bodyPr spcFirstLastPara="1" wrap="square" lIns="91425" tIns="45700" rIns="0" bIns="45700" anchor="ctr" anchorCtr="0">
            <a:noAutofit/>
          </a:bodyPr>
          <a:lstStyle>
            <a:lvl1pPr marL="0" marR="0" lvl="0" indent="0" algn="r">
              <a:spcBef>
                <a:spcPts val="0"/>
              </a:spcBef>
              <a:spcAft>
                <a:spcPts val="0"/>
              </a:spcAft>
              <a:buNone/>
              <a:defRPr sz="12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12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12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12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12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12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12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12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12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1277938" y="365125"/>
            <a:ext cx="10075862"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SzPts val="1400"/>
              <a:buNone/>
              <a:defRPr sz="4400" b="0" i="0" u="none" strike="noStrike" cap="none">
                <a:solidFill>
                  <a:schemeClr val="accent4"/>
                </a:solidFill>
                <a:latin typeface="Palatino"/>
                <a:ea typeface="Palatino"/>
                <a:cs typeface="Palatino"/>
                <a:sym typeface="Palatino"/>
              </a:defRPr>
            </a:lvl1pPr>
            <a:lvl2pPr marR="0" lvl="1" algn="l" rtl="0">
              <a:lnSpc>
                <a:spcPct val="90000"/>
              </a:lnSpc>
              <a:spcBef>
                <a:spcPts val="0"/>
              </a:spcBef>
              <a:spcAft>
                <a:spcPts val="0"/>
              </a:spcAft>
              <a:buSzPts val="1400"/>
              <a:buNone/>
              <a:defRPr sz="4400" b="0" i="0" u="none" strike="noStrike" cap="none">
                <a:solidFill>
                  <a:schemeClr val="accent1"/>
                </a:solidFill>
                <a:latin typeface="Palatino"/>
                <a:ea typeface="Palatino"/>
                <a:cs typeface="Palatino"/>
                <a:sym typeface="Palatino"/>
              </a:defRPr>
            </a:lvl2pPr>
            <a:lvl3pPr marR="0" lvl="2" algn="l" rtl="0">
              <a:lnSpc>
                <a:spcPct val="90000"/>
              </a:lnSpc>
              <a:spcBef>
                <a:spcPts val="0"/>
              </a:spcBef>
              <a:spcAft>
                <a:spcPts val="0"/>
              </a:spcAft>
              <a:buSzPts val="1400"/>
              <a:buNone/>
              <a:defRPr sz="4400" b="0" i="0" u="none" strike="noStrike" cap="none">
                <a:solidFill>
                  <a:schemeClr val="accent1"/>
                </a:solidFill>
                <a:latin typeface="Palatino"/>
                <a:ea typeface="Palatino"/>
                <a:cs typeface="Palatino"/>
                <a:sym typeface="Palatino"/>
              </a:defRPr>
            </a:lvl3pPr>
            <a:lvl4pPr marR="0" lvl="3" algn="l" rtl="0">
              <a:lnSpc>
                <a:spcPct val="90000"/>
              </a:lnSpc>
              <a:spcBef>
                <a:spcPts val="0"/>
              </a:spcBef>
              <a:spcAft>
                <a:spcPts val="0"/>
              </a:spcAft>
              <a:buSzPts val="1400"/>
              <a:buNone/>
              <a:defRPr sz="4400" b="0" i="0" u="none" strike="noStrike" cap="none">
                <a:solidFill>
                  <a:schemeClr val="accent1"/>
                </a:solidFill>
                <a:latin typeface="Palatino"/>
                <a:ea typeface="Palatino"/>
                <a:cs typeface="Palatino"/>
                <a:sym typeface="Palatino"/>
              </a:defRPr>
            </a:lvl4pPr>
            <a:lvl5pPr marR="0" lvl="4" algn="l" rtl="0">
              <a:lnSpc>
                <a:spcPct val="90000"/>
              </a:lnSpc>
              <a:spcBef>
                <a:spcPts val="0"/>
              </a:spcBef>
              <a:spcAft>
                <a:spcPts val="0"/>
              </a:spcAft>
              <a:buSzPts val="1400"/>
              <a:buNone/>
              <a:defRPr sz="4400" b="0" i="0" u="none" strike="noStrike" cap="none">
                <a:solidFill>
                  <a:schemeClr val="accent1"/>
                </a:solidFill>
                <a:latin typeface="Palatino"/>
                <a:ea typeface="Palatino"/>
                <a:cs typeface="Palatino"/>
                <a:sym typeface="Palatino"/>
              </a:defRPr>
            </a:lvl5pPr>
            <a:lvl6pPr marR="0" lvl="5" algn="l" rtl="0">
              <a:lnSpc>
                <a:spcPct val="90000"/>
              </a:lnSpc>
              <a:spcBef>
                <a:spcPts val="0"/>
              </a:spcBef>
              <a:spcAft>
                <a:spcPts val="0"/>
              </a:spcAft>
              <a:buSzPts val="1400"/>
              <a:buNone/>
              <a:defRPr sz="4400" b="0" i="0" u="none" strike="noStrike" cap="none">
                <a:solidFill>
                  <a:srgbClr val="10476C"/>
                </a:solidFill>
                <a:latin typeface="Palatino"/>
                <a:ea typeface="Palatino"/>
                <a:cs typeface="Palatino"/>
                <a:sym typeface="Palatino"/>
              </a:defRPr>
            </a:lvl6pPr>
            <a:lvl7pPr marR="0" lvl="6" algn="l" rtl="0">
              <a:lnSpc>
                <a:spcPct val="90000"/>
              </a:lnSpc>
              <a:spcBef>
                <a:spcPts val="0"/>
              </a:spcBef>
              <a:spcAft>
                <a:spcPts val="0"/>
              </a:spcAft>
              <a:buSzPts val="1400"/>
              <a:buNone/>
              <a:defRPr sz="4400" b="0" i="0" u="none" strike="noStrike" cap="none">
                <a:solidFill>
                  <a:srgbClr val="10476C"/>
                </a:solidFill>
                <a:latin typeface="Palatino"/>
                <a:ea typeface="Palatino"/>
                <a:cs typeface="Palatino"/>
                <a:sym typeface="Palatino"/>
              </a:defRPr>
            </a:lvl7pPr>
            <a:lvl8pPr marR="0" lvl="7" algn="l" rtl="0">
              <a:lnSpc>
                <a:spcPct val="90000"/>
              </a:lnSpc>
              <a:spcBef>
                <a:spcPts val="0"/>
              </a:spcBef>
              <a:spcAft>
                <a:spcPts val="0"/>
              </a:spcAft>
              <a:buSzPts val="1400"/>
              <a:buNone/>
              <a:defRPr sz="4400" b="0" i="0" u="none" strike="noStrike" cap="none">
                <a:solidFill>
                  <a:srgbClr val="10476C"/>
                </a:solidFill>
                <a:latin typeface="Palatino"/>
                <a:ea typeface="Palatino"/>
                <a:cs typeface="Palatino"/>
                <a:sym typeface="Palatino"/>
              </a:defRPr>
            </a:lvl8pPr>
            <a:lvl9pPr marR="0" lvl="8" algn="l" rtl="0">
              <a:lnSpc>
                <a:spcPct val="90000"/>
              </a:lnSpc>
              <a:spcBef>
                <a:spcPts val="0"/>
              </a:spcBef>
              <a:spcAft>
                <a:spcPts val="0"/>
              </a:spcAft>
              <a:buSzPts val="1400"/>
              <a:buNone/>
              <a:defRPr sz="4400" b="0" i="0" u="none" strike="noStrike" cap="none">
                <a:solidFill>
                  <a:srgbClr val="10476C"/>
                </a:solidFill>
                <a:latin typeface="Palatino"/>
                <a:ea typeface="Palatino"/>
                <a:cs typeface="Palatino"/>
                <a:sym typeface="Palatino"/>
              </a:defRPr>
            </a:lvl9pPr>
          </a:lstStyle>
          <a:p>
            <a:endParaRPr/>
          </a:p>
        </p:txBody>
      </p:sp>
      <p:sp>
        <p:nvSpPr>
          <p:cNvPr id="11" name="Google Shape;11;p1"/>
          <p:cNvSpPr txBox="1">
            <a:spLocks noGrp="1"/>
          </p:cNvSpPr>
          <p:nvPr>
            <p:ph type="body" idx="1"/>
          </p:nvPr>
        </p:nvSpPr>
        <p:spPr>
          <a:xfrm>
            <a:off x="1289050" y="1825625"/>
            <a:ext cx="10064750" cy="4351338"/>
          </a:xfrm>
          <a:prstGeom prst="rect">
            <a:avLst/>
          </a:prstGeom>
          <a:noFill/>
          <a:ln>
            <a:noFill/>
          </a:ln>
        </p:spPr>
        <p:txBody>
          <a:bodyPr spcFirstLastPara="1" wrap="square" lIns="91425" tIns="45700" rIns="91425" bIns="45700" anchor="t" anchorCtr="0">
            <a:noAutofit/>
          </a:bodyPr>
          <a:lstStyle>
            <a:lvl1pPr marL="457200" marR="0" lvl="0" indent="-381000" algn="l" rtl="0">
              <a:lnSpc>
                <a:spcPct val="90000"/>
              </a:lnSpc>
              <a:spcBef>
                <a:spcPts val="1000"/>
              </a:spcBef>
              <a:spcAft>
                <a:spcPts val="0"/>
              </a:spcAft>
              <a:buClr>
                <a:srgbClr val="404040"/>
              </a:buClr>
              <a:buSzPts val="2400"/>
              <a:buFont typeface="Arial"/>
              <a:buChar char="•"/>
              <a:defRPr sz="2400" b="0" i="0" u="none" strike="noStrike" cap="none">
                <a:solidFill>
                  <a:srgbClr val="404040"/>
                </a:solidFill>
                <a:latin typeface="Arial"/>
                <a:ea typeface="Arial"/>
                <a:cs typeface="Arial"/>
                <a:sym typeface="Arial"/>
              </a:defRPr>
            </a:lvl1pPr>
            <a:lvl2pPr marL="914400" marR="0" lvl="1" indent="-368300" algn="l" rtl="0">
              <a:lnSpc>
                <a:spcPct val="90000"/>
              </a:lnSpc>
              <a:spcBef>
                <a:spcPts val="500"/>
              </a:spcBef>
              <a:spcAft>
                <a:spcPts val="0"/>
              </a:spcAft>
              <a:buClr>
                <a:srgbClr val="404040"/>
              </a:buClr>
              <a:buSzPts val="2200"/>
              <a:buFont typeface="Arial"/>
              <a:buChar char="•"/>
              <a:defRPr sz="2200" b="0" i="0" u="none" strike="noStrike" cap="none">
                <a:solidFill>
                  <a:srgbClr val="404040"/>
                </a:solidFill>
                <a:latin typeface="Arial"/>
                <a:ea typeface="Arial"/>
                <a:cs typeface="Arial"/>
                <a:sym typeface="Arial"/>
              </a:defRPr>
            </a:lvl2pPr>
            <a:lvl3pPr marL="1371600" marR="0" lvl="2" indent="-355600" algn="l" rtl="0">
              <a:lnSpc>
                <a:spcPct val="90000"/>
              </a:lnSpc>
              <a:spcBef>
                <a:spcPts val="500"/>
              </a:spcBef>
              <a:spcAft>
                <a:spcPts val="0"/>
              </a:spcAft>
              <a:buClr>
                <a:srgbClr val="404040"/>
              </a:buClr>
              <a:buSzPts val="2000"/>
              <a:buFont typeface="Arial"/>
              <a:buChar char="•"/>
              <a:defRPr sz="2000" b="0" i="0" u="none" strike="noStrike" cap="none">
                <a:solidFill>
                  <a:srgbClr val="404040"/>
                </a:solidFill>
                <a:latin typeface="Arial"/>
                <a:ea typeface="Arial"/>
                <a:cs typeface="Arial"/>
                <a:sym typeface="Arial"/>
              </a:defRPr>
            </a:lvl3pPr>
            <a:lvl4pPr marL="1828800" marR="0" lvl="3" indent="-342900" algn="l" rtl="0">
              <a:lnSpc>
                <a:spcPct val="90000"/>
              </a:lnSpc>
              <a:spcBef>
                <a:spcPts val="500"/>
              </a:spcBef>
              <a:spcAft>
                <a:spcPts val="0"/>
              </a:spcAft>
              <a:buClr>
                <a:srgbClr val="404040"/>
              </a:buClr>
              <a:buSzPts val="1800"/>
              <a:buFont typeface="Arial"/>
              <a:buChar char="•"/>
              <a:defRPr sz="1800" b="0" i="0" u="none" strike="noStrike" cap="none">
                <a:solidFill>
                  <a:srgbClr val="404040"/>
                </a:solidFill>
                <a:latin typeface="Arial"/>
                <a:ea typeface="Arial"/>
                <a:cs typeface="Arial"/>
                <a:sym typeface="Arial"/>
              </a:defRPr>
            </a:lvl4pPr>
            <a:lvl5pPr marL="2286000" marR="0" lvl="4" indent="-342900" algn="l" rtl="0">
              <a:lnSpc>
                <a:spcPct val="90000"/>
              </a:lnSpc>
              <a:spcBef>
                <a:spcPts val="500"/>
              </a:spcBef>
              <a:spcAft>
                <a:spcPts val="0"/>
              </a:spcAft>
              <a:buClr>
                <a:srgbClr val="404040"/>
              </a:buClr>
              <a:buSzPts val="1800"/>
              <a:buFont typeface="Arial"/>
              <a:buChar char="•"/>
              <a:defRPr sz="1800" b="0" i="0" u="none" strike="noStrike" cap="none">
                <a:solidFill>
                  <a:srgbClr val="404040"/>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 name="Google Shape;12;p1"/>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lvl1pPr marL="0" marR="0" lvl="0" indent="0" algn="r" rtl="0">
              <a:spcBef>
                <a:spcPts val="0"/>
              </a:spcBef>
              <a:spcAft>
                <a:spcPts val="0"/>
              </a:spcAft>
              <a:buNone/>
              <a:defRPr sz="1200" b="0" i="0" u="none" strike="noStrike" cap="none">
                <a:solidFill>
                  <a:srgbClr val="7F7F7F"/>
                </a:solidFill>
                <a:latin typeface="Arial"/>
                <a:ea typeface="Arial"/>
                <a:cs typeface="Arial"/>
                <a:sym typeface="Arial"/>
              </a:defRPr>
            </a:lvl1pPr>
            <a:lvl2pPr marL="0" marR="0" lvl="1" indent="0" algn="r" rtl="0">
              <a:spcBef>
                <a:spcPts val="0"/>
              </a:spcBef>
              <a:spcAft>
                <a:spcPts val="0"/>
              </a:spcAft>
              <a:buNone/>
              <a:defRPr sz="1200" b="0" i="0" u="none" strike="noStrike" cap="none">
                <a:solidFill>
                  <a:srgbClr val="7F7F7F"/>
                </a:solidFill>
                <a:latin typeface="Arial"/>
                <a:ea typeface="Arial"/>
                <a:cs typeface="Arial"/>
                <a:sym typeface="Arial"/>
              </a:defRPr>
            </a:lvl2pPr>
            <a:lvl3pPr marL="0" marR="0" lvl="2" indent="0" algn="r" rtl="0">
              <a:spcBef>
                <a:spcPts val="0"/>
              </a:spcBef>
              <a:spcAft>
                <a:spcPts val="0"/>
              </a:spcAft>
              <a:buNone/>
              <a:defRPr sz="1200" b="0" i="0" u="none" strike="noStrike" cap="none">
                <a:solidFill>
                  <a:srgbClr val="7F7F7F"/>
                </a:solidFill>
                <a:latin typeface="Arial"/>
                <a:ea typeface="Arial"/>
                <a:cs typeface="Arial"/>
                <a:sym typeface="Arial"/>
              </a:defRPr>
            </a:lvl3pPr>
            <a:lvl4pPr marL="0" marR="0" lvl="3" indent="0" algn="r" rtl="0">
              <a:spcBef>
                <a:spcPts val="0"/>
              </a:spcBef>
              <a:spcAft>
                <a:spcPts val="0"/>
              </a:spcAft>
              <a:buNone/>
              <a:defRPr sz="1200" b="0" i="0" u="none" strike="noStrike" cap="none">
                <a:solidFill>
                  <a:srgbClr val="7F7F7F"/>
                </a:solidFill>
                <a:latin typeface="Arial"/>
                <a:ea typeface="Arial"/>
                <a:cs typeface="Arial"/>
                <a:sym typeface="Arial"/>
              </a:defRPr>
            </a:lvl4pPr>
            <a:lvl5pPr marL="0" marR="0" lvl="4" indent="0" algn="r" rtl="0">
              <a:spcBef>
                <a:spcPts val="0"/>
              </a:spcBef>
              <a:spcAft>
                <a:spcPts val="0"/>
              </a:spcAft>
              <a:buNone/>
              <a:defRPr sz="1200" b="0" i="0" u="none" strike="noStrike" cap="none">
                <a:solidFill>
                  <a:srgbClr val="7F7F7F"/>
                </a:solidFill>
                <a:latin typeface="Arial"/>
                <a:ea typeface="Arial"/>
                <a:cs typeface="Arial"/>
                <a:sym typeface="Arial"/>
              </a:defRPr>
            </a:lvl5pPr>
            <a:lvl6pPr marL="0" marR="0" lvl="5" indent="0" algn="r" rtl="0">
              <a:spcBef>
                <a:spcPts val="0"/>
              </a:spcBef>
              <a:spcAft>
                <a:spcPts val="0"/>
              </a:spcAft>
              <a:buNone/>
              <a:defRPr sz="1200" b="0" i="0" u="none" strike="noStrike" cap="none">
                <a:solidFill>
                  <a:srgbClr val="7F7F7F"/>
                </a:solidFill>
                <a:latin typeface="Arial"/>
                <a:ea typeface="Arial"/>
                <a:cs typeface="Arial"/>
                <a:sym typeface="Arial"/>
              </a:defRPr>
            </a:lvl6pPr>
            <a:lvl7pPr marL="0" marR="0" lvl="6" indent="0" algn="r" rtl="0">
              <a:spcBef>
                <a:spcPts val="0"/>
              </a:spcBef>
              <a:spcAft>
                <a:spcPts val="0"/>
              </a:spcAft>
              <a:buNone/>
              <a:defRPr sz="1200" b="0" i="0" u="none" strike="noStrike" cap="none">
                <a:solidFill>
                  <a:srgbClr val="7F7F7F"/>
                </a:solidFill>
                <a:latin typeface="Arial"/>
                <a:ea typeface="Arial"/>
                <a:cs typeface="Arial"/>
                <a:sym typeface="Arial"/>
              </a:defRPr>
            </a:lvl7pPr>
            <a:lvl8pPr marL="0" marR="0" lvl="7" indent="0" algn="r" rtl="0">
              <a:spcBef>
                <a:spcPts val="0"/>
              </a:spcBef>
              <a:spcAft>
                <a:spcPts val="0"/>
              </a:spcAft>
              <a:buNone/>
              <a:defRPr sz="1200" b="0" i="0" u="none" strike="noStrike" cap="none">
                <a:solidFill>
                  <a:srgbClr val="7F7F7F"/>
                </a:solidFill>
                <a:latin typeface="Arial"/>
                <a:ea typeface="Arial"/>
                <a:cs typeface="Arial"/>
                <a:sym typeface="Arial"/>
              </a:defRPr>
            </a:lvl8pPr>
            <a:lvl9pPr marL="0" marR="0" lvl="8" indent="0" algn="r" rtl="0">
              <a:spcBef>
                <a:spcPts val="0"/>
              </a:spcBef>
              <a:spcAft>
                <a:spcPts val="0"/>
              </a:spcAft>
              <a:buNone/>
              <a:defRPr sz="12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hyperlink" Target="https://onlinenetworkofeducators.org/" TargetMode="External"/><Relationship Id="rId2" Type="http://schemas.openxmlformats.org/officeDocument/2006/relationships/notesSlide" Target="../notesSlides/notesSlide18.xml"/><Relationship Id="rId1" Type="http://schemas.openxmlformats.org/officeDocument/2006/relationships/slideLayout" Target="../slideLayouts/slideLayout4.xml"/><Relationship Id="rId4" Type="http://schemas.openxmlformats.org/officeDocument/2006/relationships/hyperlink" Target="https://docs.google.com/document/d/1qBgaRTlexM0cJyBatWj10kQJ0UlUl98wt_IvqoFApj4/edit?usp=sharing"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4.xml"/><Relationship Id="rId1" Type="http://schemas.openxmlformats.org/officeDocument/2006/relationships/slideLayout" Target="../slideLayouts/slideLayout4.xml"/><Relationship Id="rId4" Type="http://schemas.openxmlformats.org/officeDocument/2006/relationships/hyperlink" Target="https://www.kansascity.com/news/coronavirus/article241385541.html"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asccc-oeri.org/" TargetMode="External"/><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6.xml"/><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hyperlink" Target="https://onlinenetworkofeducators.org/course-cards/equity-culturally-responsive-teaching-in-the-online-learning-environment/"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cue.usc.edu/events/" TargetMode="External"/><Relationship Id="rId2" Type="http://schemas.openxmlformats.org/officeDocument/2006/relationships/notesSlide" Target="../notesSlides/notesSlide27.xml"/><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mailto:chowkaren@fhda.edu"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mailto:wakimsu@butte.edu" TargetMode="External"/><Relationship Id="rId4" Type="http://schemas.openxmlformats.org/officeDocument/2006/relationships/hyperlink" Target="mailto:stewrrl@lasc.edu"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958850" y="4683125"/>
            <a:ext cx="10433050" cy="1736725"/>
          </a:xfrm>
          <a:prstGeom prst="rect">
            <a:avLst/>
          </a:prstGeom>
          <a:noFill/>
          <a:ln>
            <a:noFill/>
          </a:ln>
        </p:spPr>
        <p:txBody>
          <a:bodyPr spcFirstLastPara="1" wrap="square" lIns="91425" tIns="45700" rIns="91425" bIns="45700" anchor="t" anchorCtr="0">
            <a:normAutofit fontScale="90000"/>
          </a:bodyPr>
          <a:lstStyle/>
          <a:p>
            <a:pPr marL="0" lvl="0" indent="0" algn="ctr" rtl="0">
              <a:lnSpc>
                <a:spcPct val="100000"/>
              </a:lnSpc>
              <a:spcBef>
                <a:spcPts val="0"/>
              </a:spcBef>
              <a:spcAft>
                <a:spcPts val="0"/>
              </a:spcAft>
              <a:buNone/>
            </a:pPr>
            <a:r>
              <a:rPr lang="en-US"/>
              <a:t>Online/Distance Education- Addendums, Compendiums, Guidelines, &amp; Faculty Preparation</a:t>
            </a:r>
            <a:endParaRPr/>
          </a:p>
          <a:p>
            <a:pPr marL="0" lvl="0" indent="0" algn="ctr" rtl="0">
              <a:lnSpc>
                <a:spcPct val="100000"/>
              </a:lnSpc>
              <a:spcBef>
                <a:spcPts val="0"/>
              </a:spcBef>
              <a:spcAft>
                <a:spcPts val="0"/>
              </a:spcAft>
              <a:buNone/>
            </a:pPr>
            <a:endParaRPr/>
          </a:p>
          <a:p>
            <a:pPr marL="0" lvl="0" indent="0" algn="ctr" rtl="0">
              <a:lnSpc>
                <a:spcPct val="100000"/>
              </a:lnSpc>
              <a:spcBef>
                <a:spcPts val="0"/>
              </a:spcBef>
              <a:spcAft>
                <a:spcPts val="0"/>
              </a:spcAft>
              <a:buNone/>
            </a:pPr>
            <a:endParaRPr/>
          </a:p>
          <a:p>
            <a:pPr marL="0" lvl="0" indent="0" algn="ctr" rtl="0">
              <a:lnSpc>
                <a:spcPct val="100000"/>
              </a:lnSpc>
              <a:spcBef>
                <a:spcPts val="0"/>
              </a:spcBef>
              <a:spcAft>
                <a:spcPts val="0"/>
              </a:spcAft>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6"/>
          <p:cNvSpPr txBox="1">
            <a:spLocks noGrp="1"/>
          </p:cNvSpPr>
          <p:nvPr>
            <p:ph type="title"/>
          </p:nvPr>
        </p:nvSpPr>
        <p:spPr>
          <a:xfrm>
            <a:off x="2560319" y="403412"/>
            <a:ext cx="8793600" cy="1685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HOW TO PROVIDE INPUT TO THE BOARD OF GOVERNORS REGARDING PROPOSED TITLE 5 CHANGES</a:t>
            </a:r>
            <a:endParaRPr/>
          </a:p>
        </p:txBody>
      </p:sp>
      <p:sp>
        <p:nvSpPr>
          <p:cNvPr id="113" name="Google Shape;113;p16"/>
          <p:cNvSpPr txBox="1">
            <a:spLocks noGrp="1"/>
          </p:cNvSpPr>
          <p:nvPr>
            <p:ph type="body" idx="1"/>
          </p:nvPr>
        </p:nvSpPr>
        <p:spPr>
          <a:xfrm>
            <a:off x="829994" y="2662568"/>
            <a:ext cx="10523700" cy="3569400"/>
          </a:xfrm>
          <a:prstGeom prst="rect">
            <a:avLst/>
          </a:prstGeom>
        </p:spPr>
        <p:txBody>
          <a:bodyPr spcFirstLastPara="1" wrap="square" lIns="91425" tIns="45700" rIns="91425" bIns="45700" anchor="t" anchorCtr="0">
            <a:noAutofit/>
          </a:bodyPr>
          <a:lstStyle/>
          <a:p>
            <a:pPr marL="457200" lvl="0" indent="-381000" algn="l" rtl="0">
              <a:spcBef>
                <a:spcPts val="1000"/>
              </a:spcBef>
              <a:spcAft>
                <a:spcPts val="0"/>
              </a:spcAft>
              <a:buSzPts val="2400"/>
              <a:buChar char="●"/>
            </a:pPr>
            <a:r>
              <a:rPr lang="en-US"/>
              <a:t>There is a 45 day public comment period (find a handout regarding this process under the “files” tab in Pathable)</a:t>
            </a:r>
            <a:endParaRPr/>
          </a:p>
          <a:p>
            <a:pPr marL="457200" lvl="0" indent="0" algn="l" rtl="0">
              <a:spcBef>
                <a:spcPts val="1000"/>
              </a:spcBef>
              <a:spcAft>
                <a:spcPts val="0"/>
              </a:spcAft>
              <a:buNone/>
            </a:pPr>
            <a:endParaRPr/>
          </a:p>
          <a:p>
            <a:pPr marL="457200" lvl="0" indent="-381000" algn="l" rtl="0">
              <a:spcBef>
                <a:spcPts val="1000"/>
              </a:spcBef>
              <a:spcAft>
                <a:spcPts val="0"/>
              </a:spcAft>
              <a:buSzPts val="2400"/>
              <a:buChar char="●"/>
            </a:pPr>
            <a:r>
              <a:rPr lang="en-US"/>
              <a:t>Public can attend BOG meeting and comment in person</a:t>
            </a:r>
            <a:endParaRPr/>
          </a:p>
          <a:p>
            <a:pPr marL="457200" lvl="0" indent="0" algn="l" rtl="0">
              <a:spcBef>
                <a:spcPts val="1000"/>
              </a:spcBef>
              <a:spcAft>
                <a:spcPts val="0"/>
              </a:spcAft>
              <a:buNone/>
            </a:pPr>
            <a:endParaRPr/>
          </a:p>
          <a:p>
            <a:pPr marL="457200" lvl="0" indent="-381000" algn="l" rtl="0">
              <a:spcBef>
                <a:spcPts val="1000"/>
              </a:spcBef>
              <a:spcAft>
                <a:spcPts val="0"/>
              </a:spcAft>
              <a:buSzPts val="2400"/>
              <a:buChar char="●"/>
            </a:pPr>
            <a:r>
              <a:rPr lang="en-US"/>
              <a:t>Public can submit written comments</a:t>
            </a:r>
            <a:endParaRPr/>
          </a:p>
        </p:txBody>
      </p:sp>
      <p:sp>
        <p:nvSpPr>
          <p:cNvPr id="114" name="Google Shape;114;p16"/>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B1DFB-FAA2-4F04-B881-AD3025512C3A}"/>
              </a:ext>
            </a:extLst>
          </p:cNvPr>
          <p:cNvSpPr>
            <a:spLocks noGrp="1"/>
          </p:cNvSpPr>
          <p:nvPr>
            <p:ph type="title"/>
          </p:nvPr>
        </p:nvSpPr>
        <p:spPr/>
        <p:txBody>
          <a:bodyPr/>
          <a:lstStyle/>
          <a:p>
            <a:r>
              <a:rPr lang="en-US" dirty="0"/>
              <a:t>Definition and Application of DE</a:t>
            </a:r>
          </a:p>
        </p:txBody>
      </p:sp>
      <p:sp>
        <p:nvSpPr>
          <p:cNvPr id="3" name="Text Placeholder 2">
            <a:extLst>
              <a:ext uri="{FF2B5EF4-FFF2-40B4-BE49-F238E27FC236}">
                <a16:creationId xmlns:a16="http://schemas.microsoft.com/office/drawing/2014/main" id="{14F71A17-85F3-477D-96E1-A39AF4250CE4}"/>
              </a:ext>
            </a:extLst>
          </p:cNvPr>
          <p:cNvSpPr>
            <a:spLocks noGrp="1"/>
          </p:cNvSpPr>
          <p:nvPr>
            <p:ph type="body" idx="1"/>
          </p:nvPr>
        </p:nvSpPr>
        <p:spPr>
          <a:xfrm>
            <a:off x="112542" y="2662568"/>
            <a:ext cx="11859064" cy="3569419"/>
          </a:xfrm>
        </p:spPr>
        <p:txBody>
          <a:bodyPr/>
          <a:lstStyle/>
          <a:p>
            <a:r>
              <a:rPr lang="en-US" dirty="0">
                <a:solidFill>
                  <a:srgbClr val="080808"/>
                </a:solidFill>
              </a:rPr>
              <a:t>§ 55200. DEFINITION AND APPLICATION. </a:t>
            </a:r>
          </a:p>
          <a:p>
            <a:r>
              <a:rPr lang="en-US" u="sng" dirty="0">
                <a:solidFill>
                  <a:srgbClr val="080808"/>
                </a:solidFill>
              </a:rPr>
              <a:t>(a) “</a:t>
            </a:r>
            <a:r>
              <a:rPr lang="en-US" dirty="0">
                <a:solidFill>
                  <a:srgbClr val="080808"/>
                </a:solidFill>
              </a:rPr>
              <a:t>Distance education</a:t>
            </a:r>
            <a:r>
              <a:rPr lang="en-US" u="sng" dirty="0">
                <a:solidFill>
                  <a:srgbClr val="080808"/>
                </a:solidFill>
              </a:rPr>
              <a:t>”</a:t>
            </a:r>
            <a:r>
              <a:rPr lang="en-US" dirty="0">
                <a:solidFill>
                  <a:srgbClr val="080808"/>
                </a:solidFill>
              </a:rPr>
              <a:t> means </a:t>
            </a:r>
            <a:r>
              <a:rPr lang="en-US" u="sng" dirty="0">
                <a:solidFill>
                  <a:srgbClr val="080808"/>
                </a:solidFill>
              </a:rPr>
              <a:t>education that uses one or more of the technologies listed below to deliver instruction to students who are separated from the instructor(s) and to support regular and substantive interaction between the students and instructor(s) either synchronously or asynchronously</a:t>
            </a:r>
            <a:r>
              <a:rPr lang="en-US" dirty="0">
                <a:solidFill>
                  <a:srgbClr val="080808"/>
                </a:solidFill>
              </a:rPr>
              <a:t>.</a:t>
            </a:r>
            <a:r>
              <a:rPr lang="en-US" b="1" dirty="0">
                <a:solidFill>
                  <a:srgbClr val="FF0000"/>
                </a:solidFill>
              </a:rPr>
              <a:t> instruction in which the instructor and student are separated by time and/or distance and interact through the assistance of technology. </a:t>
            </a:r>
          </a:p>
        </p:txBody>
      </p:sp>
      <p:sp>
        <p:nvSpPr>
          <p:cNvPr id="4" name="Slide Number Placeholder 3">
            <a:extLst>
              <a:ext uri="{FF2B5EF4-FFF2-40B4-BE49-F238E27FC236}">
                <a16:creationId xmlns:a16="http://schemas.microsoft.com/office/drawing/2014/main" id="{665FE000-2A73-4D3B-B717-6D78DF97FA6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11</a:t>
            </a:fld>
            <a:endParaRPr lang="en-US"/>
          </a:p>
        </p:txBody>
      </p:sp>
    </p:spTree>
    <p:extLst>
      <p:ext uri="{BB962C8B-B14F-4D97-AF65-F5344CB8AC3E}">
        <p14:creationId xmlns:p14="http://schemas.microsoft.com/office/powerpoint/2010/main" val="32254760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B053B3E-BB29-4478-9957-F83ACB7E421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12</a:t>
            </a:fld>
            <a:endParaRPr lang="en-US"/>
          </a:p>
        </p:txBody>
      </p:sp>
      <p:sp>
        <p:nvSpPr>
          <p:cNvPr id="3" name="TextBox 2">
            <a:extLst>
              <a:ext uri="{FF2B5EF4-FFF2-40B4-BE49-F238E27FC236}">
                <a16:creationId xmlns:a16="http://schemas.microsoft.com/office/drawing/2014/main" id="{02EF40B9-DC81-4121-BCD4-FAF4021931C3}"/>
              </a:ext>
            </a:extLst>
          </p:cNvPr>
          <p:cNvSpPr txBox="1"/>
          <p:nvPr/>
        </p:nvSpPr>
        <p:spPr>
          <a:xfrm>
            <a:off x="211015" y="815926"/>
            <a:ext cx="11633981" cy="5632311"/>
          </a:xfrm>
          <a:prstGeom prst="rect">
            <a:avLst/>
          </a:prstGeom>
          <a:noFill/>
        </p:spPr>
        <p:txBody>
          <a:bodyPr wrap="square" rtlCol="0">
            <a:spAutoFit/>
          </a:bodyPr>
          <a:lstStyle/>
          <a:p>
            <a:r>
              <a:rPr lang="en-US" sz="2400" u="sng" dirty="0"/>
              <a:t>Technologies that may be used to offer distance education include: </a:t>
            </a:r>
          </a:p>
          <a:p>
            <a:pPr marL="457200" indent="-457200">
              <a:buAutoNum type="arabicParenBoth"/>
            </a:pPr>
            <a:r>
              <a:rPr lang="en-US" sz="2400" u="sng" dirty="0"/>
              <a:t>The internet; </a:t>
            </a:r>
          </a:p>
          <a:p>
            <a:pPr marL="457200" indent="-457200">
              <a:buAutoNum type="arabicParenBoth"/>
            </a:pPr>
            <a:r>
              <a:rPr lang="en-US" sz="2400" u="sng" dirty="0"/>
              <a:t>One-way and two-way transmissions through open broadcast, closed circuit, cable, microwave, broadband lines, fiber optics, satellite, or wireless communications devices; </a:t>
            </a:r>
          </a:p>
          <a:p>
            <a:pPr marL="457200" indent="-457200">
              <a:buAutoNum type="arabicParenBoth"/>
            </a:pPr>
            <a:r>
              <a:rPr lang="en-US" sz="2400" u="sng" dirty="0"/>
              <a:t>Audio conference; or </a:t>
            </a:r>
          </a:p>
          <a:p>
            <a:pPr marL="457200" indent="-457200">
              <a:buAutoNum type="arabicParenBoth"/>
            </a:pPr>
            <a:r>
              <a:rPr lang="en-US" sz="2400" u="sng" dirty="0"/>
              <a:t>Other media used in a course in conjunction with any of the technologies listed in paragraphs (1) through (3) of this subdivision. </a:t>
            </a:r>
          </a:p>
          <a:p>
            <a:endParaRPr lang="en-US" sz="2400" dirty="0"/>
          </a:p>
          <a:p>
            <a:r>
              <a:rPr lang="en-US" sz="2400" u="sng" dirty="0"/>
              <a:t>(b) The definition of “distance education” does not include correspondence courses.</a:t>
            </a:r>
            <a:r>
              <a:rPr lang="en-US" sz="2400" dirty="0"/>
              <a:t> </a:t>
            </a:r>
            <a:r>
              <a:rPr lang="en-US" sz="2400" b="1" dirty="0">
                <a:solidFill>
                  <a:srgbClr val="FF0000"/>
                </a:solidFill>
              </a:rPr>
              <a:t>All distance education is subject to the general requirements of this chapter, as well as the specific requirements of this article. In addition, instruction provided as distance education is subject to the requirements of the Americans with Disabilities Act (42 U.S.C. § 12100 et seq.) and section 508 of the Rehabilitation Act of 1973, as amended (29 U.S.C. § 794d).</a:t>
            </a:r>
          </a:p>
        </p:txBody>
      </p:sp>
    </p:spTree>
    <p:extLst>
      <p:ext uri="{BB962C8B-B14F-4D97-AF65-F5344CB8AC3E}">
        <p14:creationId xmlns:p14="http://schemas.microsoft.com/office/powerpoint/2010/main" val="1341007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7"/>
          <p:cNvSpPr txBox="1">
            <a:spLocks noGrp="1"/>
          </p:cNvSpPr>
          <p:nvPr>
            <p:ph type="title"/>
          </p:nvPr>
        </p:nvSpPr>
        <p:spPr>
          <a:xfrm>
            <a:off x="2560319" y="403412"/>
            <a:ext cx="8793600" cy="16857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lt1"/>
              </a:buClr>
              <a:buSzPts val="3600"/>
              <a:buFont typeface="Palatino"/>
              <a:buNone/>
            </a:pPr>
            <a:r>
              <a:rPr lang="en-US"/>
              <a:t>Why do DE courses need separate approval, and what should it encompass? </a:t>
            </a:r>
            <a:endParaRPr/>
          </a:p>
        </p:txBody>
      </p:sp>
      <p:sp>
        <p:nvSpPr>
          <p:cNvPr id="120" name="Google Shape;120;p17"/>
          <p:cNvSpPr txBox="1">
            <a:spLocks noGrp="1"/>
          </p:cNvSpPr>
          <p:nvPr>
            <p:ph type="body" idx="1"/>
          </p:nvPr>
        </p:nvSpPr>
        <p:spPr>
          <a:xfrm>
            <a:off x="347025" y="2544425"/>
            <a:ext cx="11534700" cy="4219800"/>
          </a:xfrm>
          <a:prstGeom prst="rect">
            <a:avLst/>
          </a:prstGeom>
          <a:noFill/>
          <a:ln>
            <a:noFill/>
          </a:ln>
        </p:spPr>
        <p:txBody>
          <a:bodyPr spcFirstLastPara="1" wrap="square" lIns="91425" tIns="45700" rIns="91425" bIns="45700" anchor="t" anchorCtr="0">
            <a:normAutofit fontScale="40000" lnSpcReduction="20000"/>
          </a:bodyPr>
          <a:lstStyle/>
          <a:p>
            <a:pPr marL="0" marR="0" lvl="0" indent="0" algn="l" rtl="0">
              <a:lnSpc>
                <a:spcPct val="90000"/>
              </a:lnSpc>
              <a:spcBef>
                <a:spcPts val="1000"/>
              </a:spcBef>
              <a:spcAft>
                <a:spcPts val="0"/>
              </a:spcAft>
              <a:buNone/>
            </a:pPr>
            <a:r>
              <a:rPr lang="en-US" sz="6050" b="1" i="1"/>
              <a:t>§ 55206. SEPARATE COURSE APPROVAL.</a:t>
            </a:r>
            <a:endParaRPr sz="6050" b="1" i="1"/>
          </a:p>
          <a:p>
            <a:pPr marL="0" marR="0" lvl="0" indent="0" algn="l" rtl="0">
              <a:lnSpc>
                <a:spcPct val="150000"/>
              </a:lnSpc>
              <a:spcBef>
                <a:spcPts val="1000"/>
              </a:spcBef>
              <a:spcAft>
                <a:spcPts val="0"/>
              </a:spcAft>
              <a:buNone/>
            </a:pPr>
            <a:r>
              <a:rPr lang="en-US" sz="3800" b="1" i="1" u="sng"/>
              <a:t>(a)</a:t>
            </a:r>
            <a:r>
              <a:rPr lang="en-US" sz="3800" b="1" i="1"/>
              <a:t> If any portion of the instruction in a new or existing course is to be provided through distance education, an addendum to the official course outline of record</a:t>
            </a:r>
            <a:r>
              <a:rPr lang="en-US" sz="3800" b="1" i="1">
                <a:solidFill>
                  <a:srgbClr val="000000"/>
                </a:solidFill>
              </a:rPr>
              <a:t> </a:t>
            </a:r>
            <a:r>
              <a:rPr lang="en-US" sz="3800" b="1" i="1">
                <a:solidFill>
                  <a:srgbClr val="3F3F3F"/>
                </a:solidFill>
              </a:rPr>
              <a:t>shall</a:t>
            </a:r>
            <a:r>
              <a:rPr lang="en-US" sz="3800" b="1" i="1">
                <a:solidFill>
                  <a:srgbClr val="FF0000"/>
                </a:solidFill>
              </a:rPr>
              <a:t> be required. In addition to</a:t>
            </a:r>
            <a:r>
              <a:rPr lang="en-US" sz="3800" b="1" i="1"/>
              <a:t> address</a:t>
            </a:r>
            <a:r>
              <a:rPr lang="en-US" sz="3800" b="1" i="1">
                <a:solidFill>
                  <a:srgbClr val="FF0000"/>
                </a:solidFill>
              </a:rPr>
              <a:t>ing</a:t>
            </a:r>
            <a:r>
              <a:rPr lang="en-US" sz="3800" b="1" i="1"/>
              <a:t> how course outcomes will be achieved in a distance education mode, </a:t>
            </a:r>
            <a:r>
              <a:rPr lang="en-US" sz="3800" b="1" i="1">
                <a:solidFill>
                  <a:srgbClr val="FF0000"/>
                </a:solidFill>
              </a:rPr>
              <a:t>the addendum shall at a minimum specify</a:t>
            </a:r>
            <a:r>
              <a:rPr lang="en-US" sz="3800" b="1" i="1"/>
              <a:t> </a:t>
            </a:r>
            <a:r>
              <a:rPr lang="en-US" sz="3800" b="1" i="1" u="sng"/>
              <a:t>and</a:t>
            </a:r>
            <a:r>
              <a:rPr lang="en-US" sz="3800" b="1" i="1"/>
              <a:t> how the portion of instruction delivered via distance education meets:</a:t>
            </a:r>
            <a:endParaRPr sz="3800" b="1" i="1"/>
          </a:p>
          <a:p>
            <a:pPr marL="0" marR="0" lvl="0" indent="0" algn="l" rtl="0">
              <a:lnSpc>
                <a:spcPct val="150000"/>
              </a:lnSpc>
              <a:spcBef>
                <a:spcPts val="1000"/>
              </a:spcBef>
              <a:spcAft>
                <a:spcPts val="0"/>
              </a:spcAft>
              <a:buNone/>
            </a:pPr>
            <a:r>
              <a:rPr lang="en-US" sz="3800" b="1" i="1">
                <a:solidFill>
                  <a:srgbClr val="FF0000"/>
                </a:solidFill>
              </a:rPr>
              <a:t>(a) Regular and effective contact</a:t>
            </a:r>
            <a:r>
              <a:rPr lang="en-US" sz="3800" b="1" i="1"/>
              <a:t> </a:t>
            </a:r>
            <a:r>
              <a:rPr lang="en-US" sz="3800" b="1" i="1" u="sng"/>
              <a:t>the requirement for regular and substantive interaction</a:t>
            </a:r>
            <a:r>
              <a:rPr lang="en-US" sz="3800" b="1" i="1"/>
              <a:t> between instructors and students </a:t>
            </a:r>
            <a:r>
              <a:rPr lang="en-US" sz="3800" b="1" i="1" u="sng"/>
              <a:t>(</a:t>
            </a:r>
            <a:r>
              <a:rPr lang="en-US" sz="3800" b="1" i="1"/>
              <a:t>and among students </a:t>
            </a:r>
            <a:r>
              <a:rPr lang="en-US" sz="3800" b="1" i="1" u="sng"/>
              <a:t>where applicable)</a:t>
            </a:r>
            <a:r>
              <a:rPr lang="en-US" sz="3800" b="1" i="1"/>
              <a:t> </a:t>
            </a:r>
            <a:r>
              <a:rPr lang="en-US" sz="3800" b="1" i="1">
                <a:solidFill>
                  <a:srgbClr val="FF0000"/>
                </a:solidFill>
              </a:rPr>
              <a:t>as referenced in title 5,</a:t>
            </a:r>
            <a:r>
              <a:rPr lang="en-US" sz="3800" b="1" i="1"/>
              <a:t>specified in section 55204</a:t>
            </a:r>
            <a:r>
              <a:rPr lang="en-US" sz="3800" b="1" i="1" u="sng"/>
              <a:t>.</a:t>
            </a:r>
            <a:r>
              <a:rPr lang="en-US" sz="3800" b="1" i="1">
                <a:solidFill>
                  <a:srgbClr val="FF0000"/>
                </a:solidFill>
              </a:rPr>
              <a:t>(a); and</a:t>
            </a:r>
            <a:endParaRPr sz="3800" b="1" i="1">
              <a:solidFill>
                <a:srgbClr val="FF0000"/>
              </a:solidFill>
            </a:endParaRPr>
          </a:p>
          <a:p>
            <a:pPr marL="0" marR="0" lvl="0" indent="0" algn="l" rtl="0">
              <a:lnSpc>
                <a:spcPct val="150000"/>
              </a:lnSpc>
              <a:spcBef>
                <a:spcPts val="1000"/>
              </a:spcBef>
              <a:spcAft>
                <a:spcPts val="0"/>
              </a:spcAft>
              <a:buNone/>
            </a:pPr>
            <a:r>
              <a:rPr lang="en-US" sz="3800" b="1" i="1">
                <a:solidFill>
                  <a:srgbClr val="FF0000"/>
                </a:solidFill>
              </a:rPr>
              <a:t>(b) Requirements of the Americans with Disabilities Act (42 U.S.C. § 12100 et seq.) and section 508 of the Rehabilitation Act of 1973, as amended, (29 U.S.C. § 749d)</a:t>
            </a:r>
            <a:endParaRPr sz="3800" b="1" i="1">
              <a:solidFill>
                <a:srgbClr val="FF0000"/>
              </a:solidFill>
            </a:endParaRPr>
          </a:p>
          <a:p>
            <a:pPr marL="0" marR="0" lvl="0" indent="0" algn="l" rtl="0">
              <a:lnSpc>
                <a:spcPct val="150000"/>
              </a:lnSpc>
              <a:spcBef>
                <a:spcPts val="1000"/>
              </a:spcBef>
              <a:spcAft>
                <a:spcPts val="0"/>
              </a:spcAft>
              <a:buNone/>
            </a:pPr>
            <a:r>
              <a:rPr lang="en-US" sz="3800" b="1" i="1" u="sng"/>
              <a:t>(b)</a:t>
            </a:r>
            <a:r>
              <a:rPr lang="en-US" sz="3800" b="1" i="1"/>
              <a:t> The addendum shall be separately approved according to the district's adopted curriculum approval procedures.</a:t>
            </a:r>
            <a:endParaRPr sz="3800" b="1" i="1"/>
          </a:p>
          <a:p>
            <a:pPr marL="0" marR="0" lvl="0" indent="0" algn="l" rtl="0">
              <a:lnSpc>
                <a:spcPct val="90000"/>
              </a:lnSpc>
              <a:spcBef>
                <a:spcPts val="1000"/>
              </a:spcBef>
              <a:spcAft>
                <a:spcPts val="0"/>
              </a:spcAft>
              <a:buClr>
                <a:srgbClr val="3F3F3F"/>
              </a:buClr>
              <a:buSzPct val="100000"/>
              <a:buFont typeface="Arial"/>
              <a:buNone/>
            </a:pPr>
            <a:endParaRPr sz="3800" b="1" i="1"/>
          </a:p>
          <a:p>
            <a:pPr marL="0" marR="0" lvl="0" indent="0" algn="l" rtl="0">
              <a:lnSpc>
                <a:spcPct val="90000"/>
              </a:lnSpc>
              <a:spcBef>
                <a:spcPts val="1000"/>
              </a:spcBef>
              <a:spcAft>
                <a:spcPts val="0"/>
              </a:spcAft>
              <a:buClr>
                <a:srgbClr val="3F3F3F"/>
              </a:buClr>
              <a:buSzPct val="108333"/>
              <a:buFont typeface="Arial"/>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18"/>
          <p:cNvSpPr txBox="1">
            <a:spLocks noGrp="1"/>
          </p:cNvSpPr>
          <p:nvPr>
            <p:ph type="title"/>
          </p:nvPr>
        </p:nvSpPr>
        <p:spPr>
          <a:xfrm>
            <a:off x="1277650" y="365125"/>
            <a:ext cx="10046100" cy="1325700"/>
          </a:xfrm>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Clr>
                <a:srgbClr val="532E11"/>
              </a:buClr>
              <a:buSzPct val="100000"/>
              <a:buFont typeface="Palatino"/>
              <a:buNone/>
            </a:pPr>
            <a:r>
              <a:rPr lang="en-US"/>
              <a:t>Title 5 Proposed Changes: Regular and effective contact becomes Regular and Substantive Interaction</a:t>
            </a:r>
            <a:endParaRPr/>
          </a:p>
        </p:txBody>
      </p:sp>
      <p:sp>
        <p:nvSpPr>
          <p:cNvPr id="127" name="Google Shape;127;p18"/>
          <p:cNvSpPr txBox="1">
            <a:spLocks noGrp="1"/>
          </p:cNvSpPr>
          <p:nvPr>
            <p:ph type="body" idx="1"/>
          </p:nvPr>
        </p:nvSpPr>
        <p:spPr>
          <a:xfrm>
            <a:off x="1277650" y="1798325"/>
            <a:ext cx="10058400" cy="4778700"/>
          </a:xfrm>
          <a:prstGeom prst="rect">
            <a:avLst/>
          </a:prstGeom>
          <a:noFill/>
          <a:ln>
            <a:noFill/>
          </a:ln>
        </p:spPr>
        <p:txBody>
          <a:bodyPr spcFirstLastPara="1" wrap="square" lIns="91425" tIns="45700" rIns="91425" bIns="45700" anchor="t" anchorCtr="0">
            <a:noAutofit/>
          </a:bodyPr>
          <a:lstStyle/>
          <a:p>
            <a:pPr marL="25400" lvl="0" indent="0" algn="l" rtl="0">
              <a:lnSpc>
                <a:spcPct val="115000"/>
              </a:lnSpc>
              <a:spcBef>
                <a:spcPts val="0"/>
              </a:spcBef>
              <a:spcAft>
                <a:spcPts val="0"/>
              </a:spcAft>
              <a:buNone/>
            </a:pPr>
            <a:r>
              <a:rPr lang="en-US" sz="2000" dirty="0">
                <a:solidFill>
                  <a:srgbClr val="080808"/>
                </a:solidFill>
              </a:rPr>
              <a:t>§ </a:t>
            </a:r>
            <a:r>
              <a:rPr lang="en-US" sz="2200" b="1" dirty="0">
                <a:solidFill>
                  <a:srgbClr val="545658"/>
                </a:solidFill>
              </a:rPr>
              <a:t>55204 – Instructor Contact</a:t>
            </a:r>
          </a:p>
          <a:p>
            <a:pPr marL="25400" lvl="0" indent="0" algn="l" rtl="0">
              <a:lnSpc>
                <a:spcPct val="115000"/>
              </a:lnSpc>
              <a:spcBef>
                <a:spcPts val="0"/>
              </a:spcBef>
              <a:spcAft>
                <a:spcPts val="0"/>
              </a:spcAft>
              <a:buNone/>
            </a:pPr>
            <a:r>
              <a:rPr lang="en-US" sz="2200" dirty="0">
                <a:solidFill>
                  <a:srgbClr val="545658"/>
                </a:solidFill>
              </a:rPr>
              <a:t>In addition to the requirements of section 55002 and any locally established requirements applicable to all courses, district governing boards shall ensure that:</a:t>
            </a:r>
            <a:endParaRPr sz="2200" dirty="0">
              <a:solidFill>
                <a:srgbClr val="545658"/>
              </a:solidFill>
            </a:endParaRPr>
          </a:p>
          <a:p>
            <a:pPr marL="25400" lvl="0" indent="0" algn="l" rtl="0">
              <a:lnSpc>
                <a:spcPct val="115000"/>
              </a:lnSpc>
              <a:spcBef>
                <a:spcPts val="0"/>
              </a:spcBef>
              <a:spcAft>
                <a:spcPts val="0"/>
              </a:spcAft>
              <a:buNone/>
            </a:pPr>
            <a:r>
              <a:rPr lang="en-US" sz="2200" dirty="0">
                <a:solidFill>
                  <a:srgbClr val="545658"/>
                </a:solidFill>
              </a:rPr>
              <a:t>(a) Any portion of a course conducted through distance education includes regular </a:t>
            </a:r>
            <a:r>
              <a:rPr lang="en-US" sz="2200" dirty="0">
                <a:solidFill>
                  <a:srgbClr val="FF0000"/>
                </a:solidFill>
              </a:rPr>
              <a:t>effective contact</a:t>
            </a:r>
            <a:r>
              <a:rPr lang="en-US" sz="2200" dirty="0">
                <a:solidFill>
                  <a:srgbClr val="545658"/>
                </a:solidFill>
              </a:rPr>
              <a:t> </a:t>
            </a:r>
            <a:r>
              <a:rPr lang="en-US" sz="2200" u="sng" dirty="0">
                <a:solidFill>
                  <a:srgbClr val="545658"/>
                </a:solidFill>
              </a:rPr>
              <a:t>and substantive interaction</a:t>
            </a:r>
            <a:r>
              <a:rPr lang="en-US" sz="2200" dirty="0">
                <a:solidFill>
                  <a:srgbClr val="545658"/>
                </a:solidFill>
              </a:rPr>
              <a:t> between </a:t>
            </a:r>
            <a:r>
              <a:rPr lang="en-US" sz="2200" u="sng" dirty="0">
                <a:solidFill>
                  <a:srgbClr val="545658"/>
                </a:solidFill>
              </a:rPr>
              <a:t>the</a:t>
            </a:r>
            <a:r>
              <a:rPr lang="en-US" sz="2200" dirty="0">
                <a:solidFill>
                  <a:srgbClr val="545658"/>
                </a:solidFill>
              </a:rPr>
              <a:t> instructor</a:t>
            </a:r>
            <a:r>
              <a:rPr lang="en-US" sz="2200" u="sng" dirty="0">
                <a:solidFill>
                  <a:srgbClr val="545658"/>
                </a:solidFill>
              </a:rPr>
              <a:t>(s)</a:t>
            </a:r>
            <a:r>
              <a:rPr lang="en-US" sz="2200" dirty="0">
                <a:solidFill>
                  <a:srgbClr val="545658"/>
                </a:solidFill>
              </a:rPr>
              <a:t> and students, (and among students </a:t>
            </a:r>
            <a:r>
              <a:rPr lang="en-US" sz="2200" u="sng" dirty="0">
                <a:solidFill>
                  <a:srgbClr val="545658"/>
                </a:solidFill>
              </a:rPr>
              <a:t>where applicable)</a:t>
            </a:r>
            <a:r>
              <a:rPr lang="en-US" sz="2200" dirty="0">
                <a:solidFill>
                  <a:srgbClr val="545658"/>
                </a:solidFill>
              </a:rPr>
              <a:t>, either synchronously or asynchronously, through group or individual meetings, orientation and review sessions, supplemental seminar or study sessions, field trips, library workshops, telephone contact, voice mail, e-mail, or other activities.</a:t>
            </a:r>
            <a:r>
              <a:rPr lang="en-US" sz="2200" dirty="0">
                <a:solidFill>
                  <a:srgbClr val="FF0000"/>
                </a:solidFill>
              </a:rPr>
              <a:t> Regular effective contact is an academic and professional matter pursuant to sections 53200 et seq.</a:t>
            </a:r>
            <a:endParaRPr sz="2200"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19"/>
          <p:cNvSpPr txBox="1">
            <a:spLocks noGrp="1"/>
          </p:cNvSpPr>
          <p:nvPr>
            <p:ph type="title"/>
          </p:nvPr>
        </p:nvSpPr>
        <p:spPr>
          <a:xfrm>
            <a:off x="1277650" y="365125"/>
            <a:ext cx="10046100" cy="1325700"/>
          </a:xfrm>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Clr>
                <a:srgbClr val="532E11"/>
              </a:buClr>
              <a:buSzPct val="100000"/>
              <a:buFont typeface="Palatino"/>
              <a:buNone/>
            </a:pPr>
            <a:r>
              <a:rPr lang="en-US"/>
              <a:t>Title 5 Proposed Changes: Regular and effective contact becomes Regular and Substantive Interaction</a:t>
            </a:r>
            <a:endParaRPr/>
          </a:p>
        </p:txBody>
      </p:sp>
      <p:sp>
        <p:nvSpPr>
          <p:cNvPr id="134" name="Google Shape;134;p19"/>
          <p:cNvSpPr txBox="1">
            <a:spLocks noGrp="1"/>
          </p:cNvSpPr>
          <p:nvPr>
            <p:ph type="body" idx="1"/>
          </p:nvPr>
        </p:nvSpPr>
        <p:spPr>
          <a:xfrm>
            <a:off x="1107200" y="1765275"/>
            <a:ext cx="10774500" cy="4878000"/>
          </a:xfrm>
          <a:prstGeom prst="rect">
            <a:avLst/>
          </a:prstGeom>
          <a:noFill/>
          <a:ln>
            <a:noFill/>
          </a:ln>
        </p:spPr>
        <p:txBody>
          <a:bodyPr spcFirstLastPara="1" wrap="square" lIns="91425" tIns="45700" rIns="91425" bIns="45700" anchor="t" anchorCtr="0">
            <a:normAutofit fontScale="92500" lnSpcReduction="20000"/>
          </a:bodyPr>
          <a:lstStyle/>
          <a:p>
            <a:pPr marL="25400" lvl="0" indent="0" algn="l" rtl="0">
              <a:lnSpc>
                <a:spcPct val="115000"/>
              </a:lnSpc>
              <a:spcBef>
                <a:spcPts val="0"/>
              </a:spcBef>
              <a:spcAft>
                <a:spcPts val="0"/>
              </a:spcAft>
              <a:buNone/>
            </a:pPr>
            <a:r>
              <a:rPr lang="en-US" sz="2800" u="sng">
                <a:solidFill>
                  <a:srgbClr val="545658"/>
                </a:solidFill>
              </a:rPr>
              <a:t>(b) “Substantive interaction” means engaging students in teaching, learning, and assessment, consistent with the content under discussion, and also includes at least two of the following:</a:t>
            </a:r>
            <a:endParaRPr sz="2800" u="sng">
              <a:solidFill>
                <a:srgbClr val="545658"/>
              </a:solidFill>
            </a:endParaRPr>
          </a:p>
          <a:p>
            <a:pPr marL="25400" lvl="0" indent="0" algn="l" rtl="0">
              <a:lnSpc>
                <a:spcPct val="115000"/>
              </a:lnSpc>
              <a:spcBef>
                <a:spcPts val="0"/>
              </a:spcBef>
              <a:spcAft>
                <a:spcPts val="0"/>
              </a:spcAft>
              <a:buNone/>
            </a:pPr>
            <a:endParaRPr sz="2800" u="sng">
              <a:solidFill>
                <a:srgbClr val="545658"/>
              </a:solidFill>
            </a:endParaRPr>
          </a:p>
          <a:p>
            <a:pPr marL="25400" lvl="0" indent="0" algn="l" rtl="0">
              <a:lnSpc>
                <a:spcPct val="115000"/>
              </a:lnSpc>
              <a:spcBef>
                <a:spcPts val="0"/>
              </a:spcBef>
              <a:spcAft>
                <a:spcPts val="0"/>
              </a:spcAft>
              <a:buNone/>
            </a:pPr>
            <a:r>
              <a:rPr lang="en-US" sz="2800" u="sng">
                <a:solidFill>
                  <a:srgbClr val="545658"/>
                </a:solidFill>
              </a:rPr>
              <a:t>(1) Providing direct instruction;</a:t>
            </a:r>
            <a:endParaRPr sz="2800" u="sng">
              <a:solidFill>
                <a:srgbClr val="545658"/>
              </a:solidFill>
            </a:endParaRPr>
          </a:p>
          <a:p>
            <a:pPr marL="25400" lvl="0" indent="0" algn="l" rtl="0">
              <a:lnSpc>
                <a:spcPct val="115000"/>
              </a:lnSpc>
              <a:spcBef>
                <a:spcPts val="0"/>
              </a:spcBef>
              <a:spcAft>
                <a:spcPts val="0"/>
              </a:spcAft>
              <a:buNone/>
            </a:pPr>
            <a:r>
              <a:rPr lang="en-US" sz="2800" u="sng">
                <a:solidFill>
                  <a:srgbClr val="545658"/>
                </a:solidFill>
              </a:rPr>
              <a:t>(2) Assessing or providing feedback on a student’s coursework;</a:t>
            </a:r>
            <a:endParaRPr sz="2800" u="sng">
              <a:solidFill>
                <a:srgbClr val="545658"/>
              </a:solidFill>
            </a:endParaRPr>
          </a:p>
          <a:p>
            <a:pPr marL="25400" lvl="0" indent="0" algn="l" rtl="0">
              <a:lnSpc>
                <a:spcPct val="115000"/>
              </a:lnSpc>
              <a:spcBef>
                <a:spcPts val="0"/>
              </a:spcBef>
              <a:spcAft>
                <a:spcPts val="0"/>
              </a:spcAft>
              <a:buNone/>
            </a:pPr>
            <a:r>
              <a:rPr lang="en-US" sz="2800" u="sng">
                <a:solidFill>
                  <a:srgbClr val="545658"/>
                </a:solidFill>
              </a:rPr>
              <a:t>(3) Providing information or responding to questions about the content of a course or competency;</a:t>
            </a:r>
            <a:endParaRPr sz="2800" u="sng">
              <a:solidFill>
                <a:srgbClr val="545658"/>
              </a:solidFill>
            </a:endParaRPr>
          </a:p>
          <a:p>
            <a:pPr marL="25400" lvl="0" indent="0" algn="l" rtl="0">
              <a:lnSpc>
                <a:spcPct val="115000"/>
              </a:lnSpc>
              <a:spcBef>
                <a:spcPts val="0"/>
              </a:spcBef>
              <a:spcAft>
                <a:spcPts val="0"/>
              </a:spcAft>
              <a:buNone/>
            </a:pPr>
            <a:r>
              <a:rPr lang="en-US" sz="2800" u="sng">
                <a:solidFill>
                  <a:srgbClr val="545658"/>
                </a:solidFill>
              </a:rPr>
              <a:t>(4) Facilitating a group discussion regarding the content of a course or competency; or </a:t>
            </a:r>
            <a:endParaRPr sz="2800" u="sng">
              <a:solidFill>
                <a:srgbClr val="545658"/>
              </a:solidFill>
            </a:endParaRPr>
          </a:p>
          <a:p>
            <a:pPr marL="25400" lvl="0" indent="0" algn="l" rtl="0">
              <a:lnSpc>
                <a:spcPct val="115000"/>
              </a:lnSpc>
              <a:spcBef>
                <a:spcPts val="0"/>
              </a:spcBef>
              <a:spcAft>
                <a:spcPts val="0"/>
              </a:spcAft>
              <a:buNone/>
            </a:pPr>
            <a:r>
              <a:rPr lang="en-US" sz="2800" u="sng">
                <a:solidFill>
                  <a:srgbClr val="545658"/>
                </a:solidFill>
              </a:rPr>
              <a:t>(5) Other instructional activities approved by the institution’s or program’s accrediting agency.</a:t>
            </a:r>
            <a:endParaRPr sz="2800" u="sng">
              <a:solidFill>
                <a:srgbClr val="545658"/>
              </a:solidFill>
            </a:endParaRPr>
          </a:p>
          <a:p>
            <a:pPr marL="25400" lvl="0" indent="0" algn="l" rtl="0">
              <a:lnSpc>
                <a:spcPct val="115000"/>
              </a:lnSpc>
              <a:spcBef>
                <a:spcPts val="0"/>
              </a:spcBef>
              <a:spcAft>
                <a:spcPts val="0"/>
              </a:spcAft>
              <a:buNone/>
            </a:pPr>
            <a:endParaRPr sz="2200">
              <a:solidFill>
                <a:srgbClr val="545658"/>
              </a:solidFill>
            </a:endParaRPr>
          </a:p>
          <a:p>
            <a:pPr marL="25400" lvl="0" indent="0" algn="l" rtl="0">
              <a:lnSpc>
                <a:spcPct val="115000"/>
              </a:lnSpc>
              <a:spcBef>
                <a:spcPts val="0"/>
              </a:spcBef>
              <a:spcAft>
                <a:spcPts val="0"/>
              </a:spcAft>
              <a:buNone/>
            </a:pPr>
            <a:endParaRPr sz="2200">
              <a:solidFill>
                <a:srgbClr val="545658"/>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0"/>
          <p:cNvSpPr txBox="1">
            <a:spLocks noGrp="1"/>
          </p:cNvSpPr>
          <p:nvPr>
            <p:ph type="title"/>
          </p:nvPr>
        </p:nvSpPr>
        <p:spPr>
          <a:xfrm>
            <a:off x="1277650" y="365125"/>
            <a:ext cx="10046100" cy="1325700"/>
          </a:xfrm>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Clr>
                <a:srgbClr val="532E11"/>
              </a:buClr>
              <a:buSzPct val="100000"/>
              <a:buFont typeface="Palatino"/>
              <a:buNone/>
            </a:pPr>
            <a:r>
              <a:rPr lang="en-US"/>
              <a:t>Title 5 Proposed Changes: Regular and effective contact becomes Regular and Substantive Interaction</a:t>
            </a:r>
            <a:endParaRPr/>
          </a:p>
        </p:txBody>
      </p:sp>
      <p:sp>
        <p:nvSpPr>
          <p:cNvPr id="141" name="Google Shape;141;p20"/>
          <p:cNvSpPr txBox="1">
            <a:spLocks noGrp="1"/>
          </p:cNvSpPr>
          <p:nvPr>
            <p:ph type="body" idx="1"/>
          </p:nvPr>
        </p:nvSpPr>
        <p:spPr>
          <a:xfrm>
            <a:off x="1271500" y="1765275"/>
            <a:ext cx="10058400" cy="4977000"/>
          </a:xfrm>
          <a:prstGeom prst="rect">
            <a:avLst/>
          </a:prstGeom>
          <a:noFill/>
          <a:ln>
            <a:noFill/>
          </a:ln>
        </p:spPr>
        <p:txBody>
          <a:bodyPr spcFirstLastPara="1" wrap="square" lIns="91425" tIns="45700" rIns="91425" bIns="45700" anchor="t" anchorCtr="0">
            <a:normAutofit fontScale="70000" lnSpcReduction="20000"/>
          </a:bodyPr>
          <a:lstStyle/>
          <a:p>
            <a:pPr marL="25400" lvl="0" indent="0" algn="l" rtl="0">
              <a:lnSpc>
                <a:spcPct val="115000"/>
              </a:lnSpc>
              <a:spcBef>
                <a:spcPts val="0"/>
              </a:spcBef>
              <a:spcAft>
                <a:spcPts val="0"/>
              </a:spcAft>
              <a:buNone/>
            </a:pPr>
            <a:r>
              <a:rPr lang="en-US" sz="3500" u="sng">
                <a:solidFill>
                  <a:srgbClr val="545658"/>
                </a:solidFill>
              </a:rPr>
              <a:t>(c) Regular interaction between a student and instructor(s) is ensured by, prior to the student’s completion of a course or competency:</a:t>
            </a:r>
            <a:endParaRPr sz="3500" u="sng">
              <a:solidFill>
                <a:srgbClr val="545658"/>
              </a:solidFill>
            </a:endParaRPr>
          </a:p>
          <a:p>
            <a:pPr marL="25400" lvl="0" indent="0" algn="l" rtl="0">
              <a:lnSpc>
                <a:spcPct val="115000"/>
              </a:lnSpc>
              <a:spcBef>
                <a:spcPts val="0"/>
              </a:spcBef>
              <a:spcAft>
                <a:spcPts val="0"/>
              </a:spcAft>
              <a:buNone/>
            </a:pPr>
            <a:endParaRPr sz="3500" u="sng">
              <a:solidFill>
                <a:srgbClr val="545658"/>
              </a:solidFill>
            </a:endParaRPr>
          </a:p>
          <a:p>
            <a:pPr marL="25400" lvl="0" indent="0" algn="l" rtl="0">
              <a:lnSpc>
                <a:spcPct val="115000"/>
              </a:lnSpc>
              <a:spcBef>
                <a:spcPts val="0"/>
              </a:spcBef>
              <a:spcAft>
                <a:spcPts val="0"/>
              </a:spcAft>
              <a:buNone/>
            </a:pPr>
            <a:r>
              <a:rPr lang="en-US" sz="3500" u="sng">
                <a:solidFill>
                  <a:srgbClr val="545658"/>
                </a:solidFill>
              </a:rPr>
              <a:t>(1) Providing the opportunity for substantive interactions with the student on a predictable and scheduled basis commensurate with the length of time and the amount of content in the course or competency; and</a:t>
            </a:r>
            <a:endParaRPr sz="3500" u="sng">
              <a:solidFill>
                <a:srgbClr val="545658"/>
              </a:solidFill>
            </a:endParaRPr>
          </a:p>
          <a:p>
            <a:pPr marL="25400" lvl="0" indent="0" algn="l" rtl="0">
              <a:lnSpc>
                <a:spcPct val="115000"/>
              </a:lnSpc>
              <a:spcBef>
                <a:spcPts val="0"/>
              </a:spcBef>
              <a:spcAft>
                <a:spcPts val="0"/>
              </a:spcAft>
              <a:buNone/>
            </a:pPr>
            <a:endParaRPr sz="3500" u="sng">
              <a:solidFill>
                <a:srgbClr val="545658"/>
              </a:solidFill>
            </a:endParaRPr>
          </a:p>
          <a:p>
            <a:pPr marL="25400" lvl="0" indent="0" algn="l" rtl="0">
              <a:lnSpc>
                <a:spcPct val="115000"/>
              </a:lnSpc>
              <a:spcBef>
                <a:spcPts val="0"/>
              </a:spcBef>
              <a:spcAft>
                <a:spcPts val="0"/>
              </a:spcAft>
              <a:buNone/>
            </a:pPr>
            <a:r>
              <a:rPr lang="en-US" sz="3500" u="sng">
                <a:solidFill>
                  <a:srgbClr val="545658"/>
                </a:solidFill>
              </a:rPr>
              <a:t>(2) Monitoring the student’s academic engagement and success and ensuring that an instructor is responsible for promptly and proactively engaging in substantive interaction with the student when needed on the basis of such monitoring, or upon request by the</a:t>
            </a:r>
            <a:endParaRPr sz="3500" u="sng">
              <a:solidFill>
                <a:srgbClr val="545658"/>
              </a:solidFill>
            </a:endParaRPr>
          </a:p>
          <a:p>
            <a:pPr marL="25400" lvl="0" indent="0" algn="l" rtl="0">
              <a:lnSpc>
                <a:spcPct val="115000"/>
              </a:lnSpc>
              <a:spcBef>
                <a:spcPts val="0"/>
              </a:spcBef>
              <a:spcAft>
                <a:spcPts val="0"/>
              </a:spcAft>
              <a:buNone/>
            </a:pPr>
            <a:r>
              <a:rPr lang="en-US" sz="3500" u="sng">
                <a:solidFill>
                  <a:srgbClr val="545658"/>
                </a:solidFill>
              </a:rPr>
              <a:t>student.</a:t>
            </a:r>
            <a:endParaRPr sz="3500" u="sng">
              <a:solidFill>
                <a:srgbClr val="545658"/>
              </a:solidFill>
            </a:endParaRPr>
          </a:p>
          <a:p>
            <a:pPr marL="25400" lvl="0" indent="0" algn="l" rtl="0">
              <a:lnSpc>
                <a:spcPct val="115000"/>
              </a:lnSpc>
              <a:spcBef>
                <a:spcPts val="0"/>
              </a:spcBef>
              <a:spcAft>
                <a:spcPts val="0"/>
              </a:spcAft>
              <a:buNone/>
            </a:pPr>
            <a:endParaRPr sz="2800">
              <a:solidFill>
                <a:srgbClr val="545658"/>
              </a:solidFill>
            </a:endParaRPr>
          </a:p>
          <a:p>
            <a:pPr marL="25400" lvl="0" indent="0" algn="l" rtl="0">
              <a:lnSpc>
                <a:spcPct val="115000"/>
              </a:lnSpc>
              <a:spcBef>
                <a:spcPts val="0"/>
              </a:spcBef>
              <a:spcAft>
                <a:spcPts val="0"/>
              </a:spcAft>
              <a:buNone/>
            </a:pPr>
            <a:endParaRPr sz="2800">
              <a:solidFill>
                <a:srgbClr val="545658"/>
              </a:solidFill>
            </a:endParaRPr>
          </a:p>
          <a:p>
            <a:pPr marL="25400" lvl="0" indent="0" algn="l" rtl="0">
              <a:lnSpc>
                <a:spcPct val="115000"/>
              </a:lnSpc>
              <a:spcBef>
                <a:spcPts val="0"/>
              </a:spcBef>
              <a:spcAft>
                <a:spcPts val="0"/>
              </a:spcAft>
              <a:buNone/>
            </a:pPr>
            <a:endParaRPr sz="2200">
              <a:solidFill>
                <a:srgbClr val="545658"/>
              </a:solidFill>
            </a:endParaRPr>
          </a:p>
          <a:p>
            <a:pPr marL="25400" lvl="0" indent="0" algn="l" rtl="0">
              <a:lnSpc>
                <a:spcPct val="115000"/>
              </a:lnSpc>
              <a:spcBef>
                <a:spcPts val="0"/>
              </a:spcBef>
              <a:spcAft>
                <a:spcPts val="0"/>
              </a:spcAft>
              <a:buNone/>
            </a:pPr>
            <a:endParaRPr sz="2200">
              <a:solidFill>
                <a:srgbClr val="545658"/>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1"/>
          <p:cNvSpPr txBox="1">
            <a:spLocks noGrp="1"/>
          </p:cNvSpPr>
          <p:nvPr>
            <p:ph type="title"/>
          </p:nvPr>
        </p:nvSpPr>
        <p:spPr>
          <a:xfrm>
            <a:off x="1277650" y="365125"/>
            <a:ext cx="10046100" cy="1325700"/>
          </a:xfrm>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Clr>
                <a:srgbClr val="532E11"/>
              </a:buClr>
              <a:buSzPct val="100000"/>
              <a:buFont typeface="Palatino"/>
              <a:buNone/>
            </a:pPr>
            <a:r>
              <a:rPr lang="en-US"/>
              <a:t>Title 5 Proposed Changes: Regular and effective contact becomes Regular and Substantive Interaction</a:t>
            </a:r>
            <a:endParaRPr/>
          </a:p>
        </p:txBody>
      </p:sp>
      <p:sp>
        <p:nvSpPr>
          <p:cNvPr id="148" name="Google Shape;148;p21"/>
          <p:cNvSpPr txBox="1">
            <a:spLocks noGrp="1"/>
          </p:cNvSpPr>
          <p:nvPr>
            <p:ph type="body" idx="1"/>
          </p:nvPr>
        </p:nvSpPr>
        <p:spPr>
          <a:xfrm>
            <a:off x="1271500" y="1765275"/>
            <a:ext cx="10058400" cy="4977000"/>
          </a:xfrm>
          <a:prstGeom prst="rect">
            <a:avLst/>
          </a:prstGeom>
          <a:noFill/>
          <a:ln>
            <a:noFill/>
          </a:ln>
        </p:spPr>
        <p:txBody>
          <a:bodyPr spcFirstLastPara="1" wrap="square" lIns="91425" tIns="45700" rIns="91425" bIns="45700" anchor="t" anchorCtr="0">
            <a:normAutofit fontScale="25000" lnSpcReduction="20000"/>
          </a:bodyPr>
          <a:lstStyle/>
          <a:p>
            <a:pPr marL="25400" lvl="0" indent="0" algn="l" rtl="0">
              <a:lnSpc>
                <a:spcPct val="115000"/>
              </a:lnSpc>
              <a:spcBef>
                <a:spcPts val="0"/>
              </a:spcBef>
              <a:spcAft>
                <a:spcPts val="0"/>
              </a:spcAft>
              <a:buNone/>
            </a:pPr>
            <a:r>
              <a:rPr lang="en-US" sz="6750" u="sng">
                <a:solidFill>
                  <a:srgbClr val="545658"/>
                </a:solidFill>
              </a:rPr>
              <a:t>(d) Regular and substantive interaction is an academic and professional matter pursuant to sections </a:t>
            </a:r>
            <a:endParaRPr sz="6750" u="sng">
              <a:solidFill>
                <a:srgbClr val="545658"/>
              </a:solidFill>
            </a:endParaRPr>
          </a:p>
          <a:p>
            <a:pPr marL="25400" lvl="0" indent="0" algn="l" rtl="0">
              <a:lnSpc>
                <a:spcPct val="115000"/>
              </a:lnSpc>
              <a:spcBef>
                <a:spcPts val="0"/>
              </a:spcBef>
              <a:spcAft>
                <a:spcPts val="0"/>
              </a:spcAft>
              <a:buNone/>
            </a:pPr>
            <a:r>
              <a:rPr lang="en-US" sz="6750" u="sng">
                <a:solidFill>
                  <a:srgbClr val="545658"/>
                </a:solidFill>
              </a:rPr>
              <a:t>53200 et seq.</a:t>
            </a:r>
            <a:endParaRPr sz="6750" u="sng">
              <a:solidFill>
                <a:srgbClr val="545658"/>
              </a:solidFill>
            </a:endParaRPr>
          </a:p>
          <a:p>
            <a:pPr marL="25400" lvl="0" indent="0" algn="l" rtl="0">
              <a:lnSpc>
                <a:spcPct val="115000"/>
              </a:lnSpc>
              <a:spcBef>
                <a:spcPts val="0"/>
              </a:spcBef>
              <a:spcAft>
                <a:spcPts val="0"/>
              </a:spcAft>
              <a:buNone/>
            </a:pPr>
            <a:endParaRPr sz="6750" u="sng">
              <a:solidFill>
                <a:srgbClr val="545658"/>
              </a:solidFill>
            </a:endParaRPr>
          </a:p>
          <a:p>
            <a:pPr marL="25400" lvl="0" indent="0" algn="l" rtl="0">
              <a:lnSpc>
                <a:spcPct val="115000"/>
              </a:lnSpc>
              <a:spcBef>
                <a:spcPts val="0"/>
              </a:spcBef>
              <a:spcAft>
                <a:spcPts val="0"/>
              </a:spcAft>
              <a:buNone/>
            </a:pPr>
            <a:r>
              <a:rPr lang="en-US" sz="6750" u="sng">
                <a:solidFill>
                  <a:srgbClr val="545658"/>
                </a:solidFill>
              </a:rPr>
              <a:t>(e) For purposes of calculating instructional time in the context of asynchronous distance </a:t>
            </a:r>
            <a:endParaRPr sz="6750" u="sng">
              <a:solidFill>
                <a:srgbClr val="545658"/>
              </a:solidFill>
            </a:endParaRPr>
          </a:p>
          <a:p>
            <a:pPr marL="25400" lvl="0" indent="0" algn="l" rtl="0">
              <a:lnSpc>
                <a:spcPct val="115000"/>
              </a:lnSpc>
              <a:spcBef>
                <a:spcPts val="0"/>
              </a:spcBef>
              <a:spcAft>
                <a:spcPts val="0"/>
              </a:spcAft>
              <a:buNone/>
            </a:pPr>
            <a:r>
              <a:rPr lang="en-US" sz="6750" u="sng">
                <a:solidFill>
                  <a:srgbClr val="545658"/>
                </a:solidFill>
              </a:rPr>
              <a:t>education, a week of instructional time is any week in which:</a:t>
            </a:r>
            <a:endParaRPr sz="6750" u="sng">
              <a:solidFill>
                <a:srgbClr val="545658"/>
              </a:solidFill>
            </a:endParaRPr>
          </a:p>
          <a:p>
            <a:pPr marL="25400" lvl="0" indent="0" algn="l" rtl="0">
              <a:lnSpc>
                <a:spcPct val="115000"/>
              </a:lnSpc>
              <a:spcBef>
                <a:spcPts val="0"/>
              </a:spcBef>
              <a:spcAft>
                <a:spcPts val="0"/>
              </a:spcAft>
              <a:buNone/>
            </a:pPr>
            <a:endParaRPr sz="6750" u="sng">
              <a:solidFill>
                <a:srgbClr val="545658"/>
              </a:solidFill>
            </a:endParaRPr>
          </a:p>
          <a:p>
            <a:pPr marL="25400" lvl="0" indent="0" algn="l" rtl="0">
              <a:lnSpc>
                <a:spcPct val="115000"/>
              </a:lnSpc>
              <a:spcBef>
                <a:spcPts val="0"/>
              </a:spcBef>
              <a:spcAft>
                <a:spcPts val="0"/>
              </a:spcAft>
              <a:buNone/>
            </a:pPr>
            <a:r>
              <a:rPr lang="en-US" sz="6750" u="sng">
                <a:solidFill>
                  <a:srgbClr val="545658"/>
                </a:solidFill>
              </a:rPr>
              <a:t>(1) The institution makes available the instructional materials, other resources, and instructor </a:t>
            </a:r>
            <a:endParaRPr sz="6750" u="sng">
              <a:solidFill>
                <a:srgbClr val="545658"/>
              </a:solidFill>
            </a:endParaRPr>
          </a:p>
          <a:p>
            <a:pPr marL="25400" lvl="0" indent="0" algn="l" rtl="0">
              <a:lnSpc>
                <a:spcPct val="115000"/>
              </a:lnSpc>
              <a:spcBef>
                <a:spcPts val="0"/>
              </a:spcBef>
              <a:spcAft>
                <a:spcPts val="0"/>
              </a:spcAft>
              <a:buNone/>
            </a:pPr>
            <a:r>
              <a:rPr lang="en-US" sz="6750" u="sng">
                <a:solidFill>
                  <a:srgbClr val="545658"/>
                </a:solidFill>
              </a:rPr>
              <a:t>support necessary for academic engagement and completion of course objectives; and</a:t>
            </a:r>
            <a:endParaRPr sz="6750" u="sng">
              <a:solidFill>
                <a:srgbClr val="545658"/>
              </a:solidFill>
            </a:endParaRPr>
          </a:p>
          <a:p>
            <a:pPr marL="25400" lvl="0" indent="0" algn="l" rtl="0">
              <a:lnSpc>
                <a:spcPct val="115000"/>
              </a:lnSpc>
              <a:spcBef>
                <a:spcPts val="0"/>
              </a:spcBef>
              <a:spcAft>
                <a:spcPts val="0"/>
              </a:spcAft>
              <a:buNone/>
            </a:pPr>
            <a:endParaRPr sz="6750" u="sng">
              <a:solidFill>
                <a:srgbClr val="545658"/>
              </a:solidFill>
            </a:endParaRPr>
          </a:p>
          <a:p>
            <a:pPr marL="25400" lvl="0" indent="0" algn="l" rtl="0">
              <a:lnSpc>
                <a:spcPct val="115000"/>
              </a:lnSpc>
              <a:spcBef>
                <a:spcPts val="0"/>
              </a:spcBef>
              <a:spcAft>
                <a:spcPts val="0"/>
              </a:spcAft>
              <a:buNone/>
            </a:pPr>
            <a:r>
              <a:rPr lang="en-US" sz="6750" u="sng">
                <a:solidFill>
                  <a:srgbClr val="545658"/>
                </a:solidFill>
              </a:rPr>
              <a:t>(2) The institution expects enrolled students to perform educational activities demonstrating </a:t>
            </a:r>
            <a:endParaRPr sz="6750" u="sng">
              <a:solidFill>
                <a:srgbClr val="545658"/>
              </a:solidFill>
            </a:endParaRPr>
          </a:p>
          <a:p>
            <a:pPr marL="25400" lvl="0" indent="0" algn="l" rtl="0">
              <a:lnSpc>
                <a:spcPct val="115000"/>
              </a:lnSpc>
              <a:spcBef>
                <a:spcPts val="0"/>
              </a:spcBef>
              <a:spcAft>
                <a:spcPts val="0"/>
              </a:spcAft>
              <a:buNone/>
            </a:pPr>
            <a:r>
              <a:rPr lang="en-US" sz="6750" u="sng">
                <a:solidFill>
                  <a:srgbClr val="545658"/>
                </a:solidFill>
              </a:rPr>
              <a:t>academic engagement during the week.</a:t>
            </a:r>
            <a:endParaRPr sz="6750" u="sng">
              <a:solidFill>
                <a:srgbClr val="545658"/>
              </a:solidFill>
            </a:endParaRPr>
          </a:p>
          <a:p>
            <a:pPr marL="25400" lvl="0" indent="0" algn="l" rtl="0">
              <a:lnSpc>
                <a:spcPct val="115000"/>
              </a:lnSpc>
              <a:spcBef>
                <a:spcPts val="0"/>
              </a:spcBef>
              <a:spcAft>
                <a:spcPts val="0"/>
              </a:spcAft>
              <a:buNone/>
            </a:pPr>
            <a:endParaRPr sz="6750" u="sng">
              <a:solidFill>
                <a:srgbClr val="545658"/>
              </a:solidFill>
            </a:endParaRPr>
          </a:p>
          <a:p>
            <a:pPr marL="25400" lvl="0" indent="0" algn="l" rtl="0">
              <a:lnSpc>
                <a:spcPct val="115000"/>
              </a:lnSpc>
              <a:spcBef>
                <a:spcPts val="0"/>
              </a:spcBef>
              <a:spcAft>
                <a:spcPts val="0"/>
              </a:spcAft>
              <a:buNone/>
            </a:pPr>
            <a:r>
              <a:rPr lang="en-US" sz="6750">
                <a:solidFill>
                  <a:srgbClr val="545658"/>
                </a:solidFill>
              </a:rPr>
              <a:t>This part was removed:</a:t>
            </a:r>
            <a:endParaRPr sz="6750">
              <a:solidFill>
                <a:srgbClr val="545658"/>
              </a:solidFill>
            </a:endParaRPr>
          </a:p>
          <a:p>
            <a:pPr marL="0" lvl="0" indent="0" algn="l" rtl="0">
              <a:spcBef>
                <a:spcPts val="1000"/>
              </a:spcBef>
              <a:spcAft>
                <a:spcPts val="0"/>
              </a:spcAft>
              <a:buNone/>
            </a:pPr>
            <a:r>
              <a:rPr lang="en-US" sz="8800">
                <a:solidFill>
                  <a:srgbClr val="FF0000"/>
                </a:solidFill>
              </a:rPr>
              <a:t>(b)Any portion of a course provided through distance education is conducted consistent with guidelines issued by the Chancellor pursuant to section 409 of the Procedures and Standing Orders of the Board of Governors.</a:t>
            </a:r>
            <a:endParaRPr sz="8800" u="sng">
              <a:solidFill>
                <a:srgbClr val="FF0000"/>
              </a:solidFill>
            </a:endParaRPr>
          </a:p>
          <a:p>
            <a:pPr marL="25400" lvl="0" indent="0" algn="l" rtl="0">
              <a:lnSpc>
                <a:spcPct val="115000"/>
              </a:lnSpc>
              <a:spcBef>
                <a:spcPts val="0"/>
              </a:spcBef>
              <a:spcAft>
                <a:spcPts val="0"/>
              </a:spcAft>
              <a:buNone/>
            </a:pPr>
            <a:endParaRPr sz="3500" u="sng">
              <a:solidFill>
                <a:srgbClr val="545658"/>
              </a:solidFill>
            </a:endParaRPr>
          </a:p>
          <a:p>
            <a:pPr marL="25400" lvl="0" indent="0" algn="l" rtl="0">
              <a:lnSpc>
                <a:spcPct val="115000"/>
              </a:lnSpc>
              <a:spcBef>
                <a:spcPts val="0"/>
              </a:spcBef>
              <a:spcAft>
                <a:spcPts val="0"/>
              </a:spcAft>
              <a:buNone/>
            </a:pPr>
            <a:endParaRPr sz="3500" u="sng">
              <a:solidFill>
                <a:srgbClr val="545658"/>
              </a:solidFill>
            </a:endParaRPr>
          </a:p>
          <a:p>
            <a:pPr marL="25400" lvl="0" indent="0" algn="l" rtl="0">
              <a:lnSpc>
                <a:spcPct val="115000"/>
              </a:lnSpc>
              <a:spcBef>
                <a:spcPts val="0"/>
              </a:spcBef>
              <a:spcAft>
                <a:spcPts val="0"/>
              </a:spcAft>
              <a:buNone/>
            </a:pPr>
            <a:endParaRPr sz="2800">
              <a:solidFill>
                <a:srgbClr val="545658"/>
              </a:solidFill>
            </a:endParaRPr>
          </a:p>
          <a:p>
            <a:pPr marL="25400" lvl="0" indent="0" algn="l" rtl="0">
              <a:lnSpc>
                <a:spcPct val="115000"/>
              </a:lnSpc>
              <a:spcBef>
                <a:spcPts val="0"/>
              </a:spcBef>
              <a:spcAft>
                <a:spcPts val="0"/>
              </a:spcAft>
              <a:buNone/>
            </a:pPr>
            <a:endParaRPr sz="2200">
              <a:solidFill>
                <a:srgbClr val="545658"/>
              </a:solidFill>
            </a:endParaRPr>
          </a:p>
          <a:p>
            <a:pPr marL="25400" lvl="0" indent="0" algn="l" rtl="0">
              <a:lnSpc>
                <a:spcPct val="115000"/>
              </a:lnSpc>
              <a:spcBef>
                <a:spcPts val="0"/>
              </a:spcBef>
              <a:spcAft>
                <a:spcPts val="0"/>
              </a:spcAft>
              <a:buNone/>
            </a:pPr>
            <a:endParaRPr sz="2200">
              <a:solidFill>
                <a:srgbClr val="545658"/>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2"/>
          <p:cNvSpPr txBox="1">
            <a:spLocks noGrp="1"/>
          </p:cNvSpPr>
          <p:nvPr>
            <p:ph type="title"/>
          </p:nvPr>
        </p:nvSpPr>
        <p:spPr>
          <a:xfrm>
            <a:off x="1277650" y="365125"/>
            <a:ext cx="10046100" cy="1325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COURSE STANDARDS NEED TO BE DISCLOSED TO STUDENTS</a:t>
            </a:r>
            <a:endParaRPr/>
          </a:p>
        </p:txBody>
      </p:sp>
      <p:sp>
        <p:nvSpPr>
          <p:cNvPr id="156" name="Google Shape;156;p22"/>
          <p:cNvSpPr txBox="1">
            <a:spLocks noGrp="1"/>
          </p:cNvSpPr>
          <p:nvPr>
            <p:ph type="body" idx="1"/>
          </p:nvPr>
        </p:nvSpPr>
        <p:spPr>
          <a:xfrm>
            <a:off x="1123725" y="1798325"/>
            <a:ext cx="10741500" cy="49230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a:t>§ 55005. PUBLICATION OF COURSE STANDARDS.</a:t>
            </a:r>
            <a:endParaRPr/>
          </a:p>
          <a:p>
            <a:pPr marL="0" lvl="0" indent="0" algn="l" rtl="0">
              <a:spcBef>
                <a:spcPts val="1000"/>
              </a:spcBef>
              <a:spcAft>
                <a:spcPts val="0"/>
              </a:spcAft>
              <a:buNone/>
            </a:pPr>
            <a:r>
              <a:rPr lang="en-US" sz="1600"/>
              <a:t>For each course offered, a community college shall make available to students through college publications all of the following facts before they enroll in the course:</a:t>
            </a:r>
            <a:endParaRPr sz="1600"/>
          </a:p>
          <a:p>
            <a:pPr marL="0" lvl="0" indent="0" algn="l" rtl="0">
              <a:spcBef>
                <a:spcPts val="1000"/>
              </a:spcBef>
              <a:spcAft>
                <a:spcPts val="0"/>
              </a:spcAft>
              <a:buNone/>
            </a:pPr>
            <a:r>
              <a:rPr lang="en-US" sz="1600"/>
              <a:t>(a) </a:t>
            </a:r>
            <a:r>
              <a:rPr lang="en-US" sz="1600">
                <a:solidFill>
                  <a:srgbClr val="FF0000"/>
                </a:solidFill>
              </a:rPr>
              <a:t>The designation of</a:t>
            </a:r>
            <a:r>
              <a:rPr lang="en-US" sz="1600"/>
              <a:t> </a:t>
            </a:r>
            <a:r>
              <a:rPr lang="en-US" sz="1600" u="sng"/>
              <a:t>Whether</a:t>
            </a:r>
            <a:r>
              <a:rPr lang="en-US" sz="1600"/>
              <a:t> the course </a:t>
            </a:r>
            <a:r>
              <a:rPr lang="en-US" sz="1600" u="sng"/>
              <a:t>is designated</a:t>
            </a:r>
            <a:r>
              <a:rPr lang="en-US" sz="1600"/>
              <a:t> as a degree-applicable credit course, non degree-applicable credit course, a noncredit course, or a community services offering.</a:t>
            </a:r>
            <a:endParaRPr sz="1600"/>
          </a:p>
          <a:p>
            <a:pPr marL="0" lvl="0" indent="0" algn="l" rtl="0">
              <a:spcBef>
                <a:spcPts val="1000"/>
              </a:spcBef>
              <a:spcAft>
                <a:spcPts val="0"/>
              </a:spcAft>
              <a:buNone/>
            </a:pPr>
            <a:r>
              <a:rPr lang="en-US" sz="1600"/>
              <a:t>(b) Whether the course is transferable to baccalaureate institutions.</a:t>
            </a:r>
            <a:endParaRPr sz="1600"/>
          </a:p>
          <a:p>
            <a:pPr marL="0" lvl="0" indent="0" algn="l" rtl="0">
              <a:spcBef>
                <a:spcPts val="1000"/>
              </a:spcBef>
              <a:spcAft>
                <a:spcPts val="0"/>
              </a:spcAft>
              <a:buNone/>
            </a:pPr>
            <a:r>
              <a:rPr lang="en-US" sz="1600"/>
              <a:t>(c) Whether the course fulfills a major/area of emphasis or general education requirement.</a:t>
            </a:r>
            <a:endParaRPr sz="1600"/>
          </a:p>
          <a:p>
            <a:pPr marL="0" lvl="0" indent="0" algn="l" rtl="0">
              <a:spcBef>
                <a:spcPts val="1000"/>
              </a:spcBef>
              <a:spcAft>
                <a:spcPts val="0"/>
              </a:spcAft>
              <a:buNone/>
            </a:pPr>
            <a:r>
              <a:rPr lang="en-US" sz="1600"/>
              <a:t>(d) Whether the course is offered on the “pass-no pass” basis.</a:t>
            </a:r>
            <a:endParaRPr sz="1600"/>
          </a:p>
          <a:p>
            <a:pPr marL="0" lvl="0" indent="0" algn="l" rtl="0">
              <a:spcBef>
                <a:spcPts val="1000"/>
              </a:spcBef>
              <a:spcAft>
                <a:spcPts val="0"/>
              </a:spcAft>
              <a:buNone/>
            </a:pPr>
            <a:r>
              <a:rPr lang="en-US" sz="1600" u="sng"/>
              <a:t>(e) Whether the course is offered in a distance education format, and if so, includes the</a:t>
            </a:r>
            <a:endParaRPr sz="1600" u="sng"/>
          </a:p>
          <a:p>
            <a:pPr marL="0" lvl="0" indent="0" algn="l" rtl="0">
              <a:spcBef>
                <a:spcPts val="1000"/>
              </a:spcBef>
              <a:spcAft>
                <a:spcPts val="0"/>
              </a:spcAft>
              <a:buNone/>
            </a:pPr>
            <a:r>
              <a:rPr lang="en-US" sz="1600" u="sng"/>
              <a:t>following information:</a:t>
            </a:r>
            <a:endParaRPr sz="1600" u="sng"/>
          </a:p>
          <a:p>
            <a:pPr marL="0" lvl="0" indent="0" algn="l" rtl="0">
              <a:spcBef>
                <a:spcPts val="1000"/>
              </a:spcBef>
              <a:spcAft>
                <a:spcPts val="0"/>
              </a:spcAft>
              <a:buNone/>
            </a:pPr>
            <a:r>
              <a:rPr lang="en-US" sz="1600" u="sng"/>
              <a:t>(1) All online and in-person synchronous meeting days/dates and times</a:t>
            </a:r>
            <a:endParaRPr sz="1600" u="sng"/>
          </a:p>
          <a:p>
            <a:pPr marL="0" lvl="0" indent="0" algn="l" rtl="0">
              <a:spcBef>
                <a:spcPts val="1000"/>
              </a:spcBef>
              <a:spcAft>
                <a:spcPts val="0"/>
              </a:spcAft>
              <a:buNone/>
            </a:pPr>
            <a:r>
              <a:rPr lang="en-US" sz="1600" u="sng"/>
              <a:t>(2) Any required asynchronous in-person activities</a:t>
            </a:r>
            <a:endParaRPr sz="1600" u="sng"/>
          </a:p>
          <a:p>
            <a:pPr marL="0" lvl="0" indent="0" algn="l" rtl="0">
              <a:spcBef>
                <a:spcPts val="1000"/>
              </a:spcBef>
              <a:spcAft>
                <a:spcPts val="0"/>
              </a:spcAft>
              <a:buNone/>
            </a:pPr>
            <a:r>
              <a:rPr lang="en-US" sz="1600" u="sng"/>
              <a:t>(3) Any required technology platforms, devices and applications</a:t>
            </a:r>
            <a:endParaRPr sz="1600" u="sng"/>
          </a:p>
          <a:p>
            <a:pPr marL="0" lvl="0" indent="0" algn="l" rtl="0">
              <a:spcBef>
                <a:spcPts val="1000"/>
              </a:spcBef>
              <a:spcAft>
                <a:spcPts val="0"/>
              </a:spcAft>
              <a:buNone/>
            </a:pPr>
            <a:r>
              <a:rPr lang="en-US" sz="1600" u="sng"/>
              <a:t>(4) Any test or assessment proctoring requirements.</a:t>
            </a:r>
            <a:endParaRPr sz="1600" u="sng"/>
          </a:p>
          <a:p>
            <a:pPr marL="0" lvl="0" indent="0" algn="l" rtl="0">
              <a:spcBef>
                <a:spcPts val="1000"/>
              </a:spcBef>
              <a:spcAft>
                <a:spcPts val="0"/>
              </a:spcAft>
              <a:buNone/>
            </a:pPr>
            <a:endParaRPr/>
          </a:p>
        </p:txBody>
      </p:sp>
      <p:sp>
        <p:nvSpPr>
          <p:cNvPr id="157" name="Google Shape;157;p22"/>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18</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3"/>
          <p:cNvSpPr txBox="1">
            <a:spLocks noGrp="1"/>
          </p:cNvSpPr>
          <p:nvPr>
            <p:ph type="title"/>
          </p:nvPr>
        </p:nvSpPr>
        <p:spPr>
          <a:xfrm>
            <a:off x="2560319" y="403412"/>
            <a:ext cx="8793600" cy="16857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lt1"/>
              </a:buClr>
              <a:buSzPts val="3600"/>
              <a:buFont typeface="Palatino"/>
              <a:buNone/>
            </a:pPr>
            <a:r>
              <a:rPr lang="en-US"/>
              <a:t>Why is preparation required to teach online? </a:t>
            </a:r>
            <a:endParaRPr/>
          </a:p>
        </p:txBody>
      </p:sp>
      <p:sp>
        <p:nvSpPr>
          <p:cNvPr id="164" name="Google Shape;164;p23"/>
          <p:cNvSpPr txBox="1"/>
          <p:nvPr/>
        </p:nvSpPr>
        <p:spPr>
          <a:xfrm>
            <a:off x="198300" y="2478800"/>
            <a:ext cx="11832300" cy="3817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2200" dirty="0"/>
              <a:t>§ 55208. FACULTY SELECTION AND WORKLOAD.</a:t>
            </a:r>
            <a:endParaRPr sz="2200" dirty="0"/>
          </a:p>
          <a:p>
            <a:pPr marL="0" lvl="0" indent="0" algn="l" rtl="0">
              <a:spcBef>
                <a:spcPts val="0"/>
              </a:spcBef>
              <a:spcAft>
                <a:spcPts val="0"/>
              </a:spcAft>
              <a:buNone/>
            </a:pPr>
            <a:r>
              <a:rPr lang="en-US" sz="2000" dirty="0"/>
              <a:t>(a) Instructors of course sections delivered via distance education </a:t>
            </a:r>
            <a:r>
              <a:rPr lang="en-US" sz="2000" u="sng" dirty="0"/>
              <a:t>are individuals responsible for delivering course content who meet the qualifications for instruction established by an institution’s accrediting agency. Instructors</a:t>
            </a:r>
            <a:r>
              <a:rPr lang="en-US" sz="2000" dirty="0"/>
              <a:t> </a:t>
            </a:r>
            <a:r>
              <a:rPr lang="en-US" sz="2000" dirty="0">
                <a:solidFill>
                  <a:srgbClr val="FF0000"/>
                </a:solidFill>
              </a:rPr>
              <a:t>technology</a:t>
            </a:r>
            <a:r>
              <a:rPr lang="en-US" sz="2000" dirty="0"/>
              <a:t> shall be selected by the same procedures used to determine all instructional assignments. Instructors shall possess the minimum qualifications for the discipline into which the course's subject matter most appropriately falls, in accordance with article 2 (commencing with section 53410) of subchapter 4 of chapter 4, and with the list of discipline definitions and requirements adopted by the Board of Governors to implement that article, as such list may be amended from time to time. </a:t>
            </a:r>
            <a:endParaRPr sz="2000" dirty="0"/>
          </a:p>
          <a:p>
            <a:pPr marL="0" lvl="0" indent="0" algn="l" rtl="0">
              <a:spcBef>
                <a:spcPts val="0"/>
              </a:spcBef>
              <a:spcAft>
                <a:spcPts val="0"/>
              </a:spcAft>
              <a:buNone/>
            </a:pPr>
            <a:r>
              <a:rPr lang="en-US" sz="2000" dirty="0"/>
              <a:t>(b) Instructors of distance education shall be prepared to teach in a distance education delivery method consistent </a:t>
            </a:r>
            <a:r>
              <a:rPr lang="en-US" sz="2000" u="sng" dirty="0"/>
              <a:t>with the requirements of this article</a:t>
            </a:r>
            <a:r>
              <a:rPr lang="en-US" sz="2000" dirty="0"/>
              <a:t>, local district policies, and negotiated agreements.</a:t>
            </a:r>
            <a:endParaRPr sz="2000" dirty="0"/>
          </a:p>
          <a:p>
            <a:pPr marL="0" lvl="0" indent="0" algn="l" rtl="0">
              <a:spcBef>
                <a:spcPts val="0"/>
              </a:spcBef>
              <a:spcAft>
                <a:spcPts val="0"/>
              </a:spcAft>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Google Shape;48;p8"/>
          <p:cNvSpPr txBox="1">
            <a:spLocks noGrp="1"/>
          </p:cNvSpPr>
          <p:nvPr>
            <p:ph type="title"/>
          </p:nvPr>
        </p:nvSpPr>
        <p:spPr>
          <a:xfrm>
            <a:off x="1277650" y="365125"/>
            <a:ext cx="10046100" cy="1325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Description</a:t>
            </a:r>
            <a:endParaRPr/>
          </a:p>
        </p:txBody>
      </p:sp>
      <p:sp>
        <p:nvSpPr>
          <p:cNvPr id="49" name="Google Shape;49;p8"/>
          <p:cNvSpPr txBox="1">
            <a:spLocks noGrp="1"/>
          </p:cNvSpPr>
          <p:nvPr>
            <p:ph type="body" idx="1"/>
          </p:nvPr>
        </p:nvSpPr>
        <p:spPr>
          <a:xfrm>
            <a:off x="1277650" y="1798320"/>
            <a:ext cx="10058400" cy="4419600"/>
          </a:xfrm>
          <a:prstGeom prst="rect">
            <a:avLst/>
          </a:prstGeom>
        </p:spPr>
        <p:txBody>
          <a:bodyPr spcFirstLastPara="1" wrap="square" lIns="91425" tIns="45700" rIns="91425" bIns="45700" anchor="t" anchorCtr="0">
            <a:noAutofit/>
          </a:bodyPr>
          <a:lstStyle/>
          <a:p>
            <a:pPr marL="0" lvl="0" indent="0" algn="l" rtl="0">
              <a:lnSpc>
                <a:spcPct val="115000"/>
              </a:lnSpc>
              <a:spcBef>
                <a:spcPts val="1000"/>
              </a:spcBef>
              <a:spcAft>
                <a:spcPts val="0"/>
              </a:spcAft>
              <a:buNone/>
            </a:pPr>
            <a:r>
              <a:rPr lang="en-US"/>
              <a:t>Attendees of this breakout will be informed about the requirements regarding curriculum for teaching courses in a distance education modality and will consider some examples of processes for approving courses to be offered via distance education. Discussion will include where course modality fits in the curriculum development and approval process, why distance education courses undergo a separate curriculum approval process, and what elements are important and critical to support the success of students. </a:t>
            </a:r>
            <a:endParaRPr/>
          </a:p>
        </p:txBody>
      </p:sp>
      <p:sp>
        <p:nvSpPr>
          <p:cNvPr id="50" name="Google Shape;50;p8"/>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24"/>
          <p:cNvSpPr txBox="1">
            <a:spLocks noGrp="1"/>
          </p:cNvSpPr>
          <p:nvPr>
            <p:ph type="title"/>
          </p:nvPr>
        </p:nvSpPr>
        <p:spPr>
          <a:xfrm>
            <a:off x="1277650" y="365125"/>
            <a:ext cx="10046100" cy="13257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532E11"/>
              </a:buClr>
              <a:buSzPts val="3600"/>
              <a:buFont typeface="Palatino"/>
              <a:buNone/>
            </a:pPr>
            <a:r>
              <a:rPr lang="en-US"/>
              <a:t>Faculty Preparation for DE </a:t>
            </a:r>
            <a:endParaRPr/>
          </a:p>
        </p:txBody>
      </p:sp>
      <p:sp>
        <p:nvSpPr>
          <p:cNvPr id="170" name="Google Shape;170;p24"/>
          <p:cNvSpPr txBox="1">
            <a:spLocks noGrp="1"/>
          </p:cNvSpPr>
          <p:nvPr>
            <p:ph type="body" idx="1"/>
          </p:nvPr>
        </p:nvSpPr>
        <p:spPr>
          <a:xfrm>
            <a:off x="1277650" y="1798320"/>
            <a:ext cx="10058400" cy="4419600"/>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rgbClr val="3F3F3F"/>
              </a:buClr>
              <a:buSzPts val="2400"/>
              <a:buChar char="•"/>
            </a:pPr>
            <a:r>
              <a:rPr lang="en-US"/>
              <a:t>May already be agreed upon or contractual </a:t>
            </a:r>
            <a:endParaRPr/>
          </a:p>
          <a:p>
            <a:pPr marL="228600" lvl="0" indent="-228600" algn="l" rtl="0">
              <a:lnSpc>
                <a:spcPct val="90000"/>
              </a:lnSpc>
              <a:spcBef>
                <a:spcPts val="1000"/>
              </a:spcBef>
              <a:spcAft>
                <a:spcPts val="0"/>
              </a:spcAft>
              <a:buClr>
                <a:srgbClr val="3F3F3F"/>
              </a:buClr>
              <a:buSzPts val="2400"/>
              <a:buChar char="•"/>
            </a:pPr>
            <a:r>
              <a:rPr lang="en-US"/>
              <a:t>Summer, flex, or virtual trainings needed to prepare faculty </a:t>
            </a:r>
            <a:endParaRPr/>
          </a:p>
          <a:p>
            <a:pPr marL="228600" lvl="0" indent="-228600" algn="l" rtl="0">
              <a:lnSpc>
                <a:spcPct val="90000"/>
              </a:lnSpc>
              <a:spcBef>
                <a:spcPts val="1000"/>
              </a:spcBef>
              <a:spcAft>
                <a:spcPts val="0"/>
              </a:spcAft>
              <a:buClr>
                <a:srgbClr val="3F3F3F"/>
              </a:buClr>
              <a:buSzPts val="2400"/>
              <a:buChar char="•"/>
            </a:pPr>
            <a:r>
              <a:rPr lang="en-US"/>
              <a:t>Resources available from </a:t>
            </a:r>
            <a:r>
              <a:rPr lang="en-US" u="sng">
                <a:solidFill>
                  <a:schemeClr val="hlink"/>
                </a:solidFill>
                <a:hlinkClick r:id="rId3"/>
              </a:rPr>
              <a:t>@one</a:t>
            </a:r>
            <a:r>
              <a:rPr lang="en-US"/>
              <a:t>, </a:t>
            </a:r>
            <a:endParaRPr/>
          </a:p>
          <a:p>
            <a:pPr marL="228600" lvl="0" indent="-76200" algn="l" rtl="0">
              <a:lnSpc>
                <a:spcPct val="90000"/>
              </a:lnSpc>
              <a:spcBef>
                <a:spcPts val="1000"/>
              </a:spcBef>
              <a:spcAft>
                <a:spcPts val="0"/>
              </a:spcAft>
              <a:buClr>
                <a:srgbClr val="3F3F3F"/>
              </a:buClr>
              <a:buSzPts val="2400"/>
              <a:buNone/>
            </a:pPr>
            <a:endParaRPr/>
          </a:p>
          <a:p>
            <a:pPr marL="228600" lvl="0" indent="-76200" algn="l" rtl="0">
              <a:lnSpc>
                <a:spcPct val="90000"/>
              </a:lnSpc>
              <a:spcBef>
                <a:spcPts val="1000"/>
              </a:spcBef>
              <a:spcAft>
                <a:spcPts val="0"/>
              </a:spcAft>
              <a:buClr>
                <a:srgbClr val="3F3F3F"/>
              </a:buClr>
              <a:buSzPts val="2400"/>
              <a:buNone/>
            </a:pPr>
            <a:endParaRPr/>
          </a:p>
          <a:p>
            <a:pPr marL="228600" lvl="0" indent="-228600" algn="l" rtl="0">
              <a:lnSpc>
                <a:spcPct val="90000"/>
              </a:lnSpc>
              <a:spcBef>
                <a:spcPts val="1000"/>
              </a:spcBef>
              <a:spcAft>
                <a:spcPts val="0"/>
              </a:spcAft>
              <a:buClr>
                <a:srgbClr val="3F3F3F"/>
              </a:buClr>
              <a:buSzPts val="2400"/>
              <a:buChar char="•"/>
            </a:pPr>
            <a:r>
              <a:rPr lang="en-US" b="1"/>
              <a:t>What PD is your district offering? How has your local academic senate been involved?   Share on Googledoc: </a:t>
            </a:r>
            <a:r>
              <a:rPr lang="en-US" b="1" u="sng">
                <a:solidFill>
                  <a:schemeClr val="hlink"/>
                </a:solidFill>
                <a:hlinkClick r:id="rId4"/>
              </a:rPr>
              <a:t>https://docs.google.com/document/d/1qBgaRTlexM0cJyBatWj10kQJ0UlUl98wt_IvqoFApj4/edit?usp=sharing</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25"/>
          <p:cNvSpPr txBox="1">
            <a:spLocks noGrp="1"/>
          </p:cNvSpPr>
          <p:nvPr>
            <p:ph type="title"/>
          </p:nvPr>
        </p:nvSpPr>
        <p:spPr>
          <a:xfrm>
            <a:off x="2560319" y="403412"/>
            <a:ext cx="8793600" cy="16857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lt1"/>
              </a:buClr>
              <a:buSzPts val="3600"/>
              <a:buFont typeface="Palatino"/>
              <a:buNone/>
            </a:pPr>
            <a:r>
              <a:rPr lang="en-US"/>
              <a:t>Equity Consideration </a:t>
            </a:r>
            <a:endParaRPr/>
          </a:p>
        </p:txBody>
      </p:sp>
      <p:sp>
        <p:nvSpPr>
          <p:cNvPr id="177" name="Google Shape;177;p25"/>
          <p:cNvSpPr txBox="1">
            <a:spLocks noGrp="1"/>
          </p:cNvSpPr>
          <p:nvPr>
            <p:ph type="body" idx="1"/>
          </p:nvPr>
        </p:nvSpPr>
        <p:spPr>
          <a:xfrm>
            <a:off x="709353" y="3273267"/>
            <a:ext cx="5785800" cy="3268800"/>
          </a:xfrm>
          <a:prstGeom prst="rect">
            <a:avLst/>
          </a:prstGeom>
          <a:noFill/>
          <a:ln>
            <a:noFill/>
          </a:ln>
        </p:spPr>
        <p:txBody>
          <a:bodyPr spcFirstLastPara="1" wrap="square" lIns="91425" tIns="45700" rIns="91425" bIns="45700" anchor="t" anchorCtr="0">
            <a:normAutofit/>
          </a:bodyPr>
          <a:lstStyle/>
          <a:p>
            <a:pPr marL="457200" lvl="0" indent="-457200" algn="l" rtl="0">
              <a:lnSpc>
                <a:spcPct val="90000"/>
              </a:lnSpc>
              <a:spcBef>
                <a:spcPts val="0"/>
              </a:spcBef>
              <a:spcAft>
                <a:spcPts val="0"/>
              </a:spcAft>
              <a:buClr>
                <a:srgbClr val="3F3F3F"/>
              </a:buClr>
              <a:buSzPts val="2600"/>
              <a:buFont typeface="Arial"/>
              <a:buChar char="•"/>
            </a:pPr>
            <a:r>
              <a:rPr lang="en-US"/>
              <a:t>Mirrors the face-to-face experience </a:t>
            </a:r>
            <a:endParaRPr/>
          </a:p>
          <a:p>
            <a:pPr marL="457200" lvl="0" indent="-457200" algn="l" rtl="0">
              <a:lnSpc>
                <a:spcPct val="90000"/>
              </a:lnSpc>
              <a:spcBef>
                <a:spcPts val="1000"/>
              </a:spcBef>
              <a:spcAft>
                <a:spcPts val="0"/>
              </a:spcAft>
              <a:buClr>
                <a:srgbClr val="3F3F3F"/>
              </a:buClr>
              <a:buSzPts val="2600"/>
              <a:buFont typeface="Arial"/>
              <a:buChar char="•"/>
            </a:pPr>
            <a:r>
              <a:rPr lang="en-US"/>
              <a:t>Allows for real-time questions</a:t>
            </a:r>
            <a:endParaRPr/>
          </a:p>
          <a:p>
            <a:pPr marL="457200" lvl="0" indent="-292100" algn="l" rtl="0">
              <a:lnSpc>
                <a:spcPct val="90000"/>
              </a:lnSpc>
              <a:spcBef>
                <a:spcPts val="1000"/>
              </a:spcBef>
              <a:spcAft>
                <a:spcPts val="0"/>
              </a:spcAft>
              <a:buClr>
                <a:srgbClr val="3F3F3F"/>
              </a:buClr>
              <a:buSzPts val="2600"/>
              <a:buFont typeface="Arial"/>
              <a:buNone/>
            </a:pPr>
            <a:endParaRPr/>
          </a:p>
          <a:p>
            <a:pPr marL="457200" lvl="0" indent="-457200" algn="l" rtl="0">
              <a:lnSpc>
                <a:spcPct val="90000"/>
              </a:lnSpc>
              <a:spcBef>
                <a:spcPts val="1000"/>
              </a:spcBef>
              <a:spcAft>
                <a:spcPts val="0"/>
              </a:spcAft>
              <a:buClr>
                <a:srgbClr val="3F3F3F"/>
              </a:buClr>
              <a:buSzPts val="2600"/>
              <a:buFont typeface="Arial"/>
              <a:buChar char="•"/>
            </a:pPr>
            <a:r>
              <a:rPr lang="en-US"/>
              <a:t>Students have to log-in at designated time, even if sheltered-in-place with large family and limited devices/resources </a:t>
            </a:r>
            <a:endParaRPr/>
          </a:p>
        </p:txBody>
      </p:sp>
      <p:sp>
        <p:nvSpPr>
          <p:cNvPr id="178" name="Google Shape;178;p25"/>
          <p:cNvSpPr txBox="1">
            <a:spLocks noGrp="1"/>
          </p:cNvSpPr>
          <p:nvPr>
            <p:ph type="body" idx="4294967295"/>
          </p:nvPr>
        </p:nvSpPr>
        <p:spPr>
          <a:xfrm>
            <a:off x="6495011" y="2584942"/>
            <a:ext cx="5241900" cy="639900"/>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rgbClr val="3F3F3F"/>
              </a:buClr>
              <a:buSzPts val="2400"/>
              <a:buNone/>
            </a:pPr>
            <a:r>
              <a:rPr lang="en-US"/>
              <a:t>Asynchronous</a:t>
            </a:r>
            <a:endParaRPr/>
          </a:p>
        </p:txBody>
      </p:sp>
      <p:sp>
        <p:nvSpPr>
          <p:cNvPr id="179" name="Google Shape;179;p25"/>
          <p:cNvSpPr txBox="1">
            <a:spLocks noGrp="1"/>
          </p:cNvSpPr>
          <p:nvPr>
            <p:ph type="body" idx="4294967295"/>
          </p:nvPr>
        </p:nvSpPr>
        <p:spPr>
          <a:xfrm>
            <a:off x="598516" y="2584942"/>
            <a:ext cx="5241900" cy="639900"/>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rgbClr val="3F3F3F"/>
              </a:buClr>
              <a:buSzPts val="2400"/>
              <a:buNone/>
            </a:pPr>
            <a:r>
              <a:rPr lang="en-US"/>
              <a:t>Synchronous</a:t>
            </a:r>
            <a:endParaRPr/>
          </a:p>
        </p:txBody>
      </p:sp>
      <p:sp>
        <p:nvSpPr>
          <p:cNvPr id="180" name="Google Shape;180;p25"/>
          <p:cNvSpPr txBox="1">
            <a:spLocks noGrp="1"/>
          </p:cNvSpPr>
          <p:nvPr>
            <p:ph type="body" idx="4294967295"/>
          </p:nvPr>
        </p:nvSpPr>
        <p:spPr>
          <a:xfrm>
            <a:off x="6733945" y="3247506"/>
            <a:ext cx="5241900" cy="3311100"/>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rgbClr val="3F3F3F"/>
              </a:buClr>
              <a:buSzPts val="2400"/>
              <a:buChar char="•"/>
            </a:pPr>
            <a:r>
              <a:rPr lang="en-US"/>
              <a:t>Content is created in advance</a:t>
            </a:r>
            <a:endParaRPr/>
          </a:p>
          <a:p>
            <a:pPr marL="228600" lvl="0" indent="-228600" algn="l" rtl="0">
              <a:lnSpc>
                <a:spcPct val="90000"/>
              </a:lnSpc>
              <a:spcBef>
                <a:spcPts val="1000"/>
              </a:spcBef>
              <a:spcAft>
                <a:spcPts val="0"/>
              </a:spcAft>
              <a:buClr>
                <a:srgbClr val="3F3F3F"/>
              </a:buClr>
              <a:buSzPts val="2400"/>
              <a:buChar char="•"/>
            </a:pPr>
            <a:r>
              <a:rPr lang="en-US"/>
              <a:t>Real-time questions can still be answered during office hours;</a:t>
            </a:r>
            <a:endParaRPr/>
          </a:p>
          <a:p>
            <a:pPr marL="228600" lvl="0" indent="-228600" algn="l" rtl="0">
              <a:lnSpc>
                <a:spcPct val="90000"/>
              </a:lnSpc>
              <a:spcBef>
                <a:spcPts val="1000"/>
              </a:spcBef>
              <a:spcAft>
                <a:spcPts val="0"/>
              </a:spcAft>
              <a:buClr>
                <a:srgbClr val="3F3F3F"/>
              </a:buClr>
              <a:buSzPts val="2400"/>
              <a:buChar char="•"/>
            </a:pPr>
            <a:r>
              <a:rPr lang="en-US"/>
              <a:t>Provides students more opportunities to engage at their own pace </a:t>
            </a:r>
            <a:endParaRPr/>
          </a:p>
        </p:txBody>
      </p:sp>
      <p:pic>
        <p:nvPicPr>
          <p:cNvPr id="181" name="Google Shape;181;p25" descr="A picture containing drawing&#10;&#10;Description automatically generated"/>
          <p:cNvPicPr preferRelativeResize="0"/>
          <p:nvPr/>
        </p:nvPicPr>
        <p:blipFill rotWithShape="1">
          <a:blip r:embed="rId3">
            <a:alphaModFix/>
          </a:blip>
          <a:srcRect/>
          <a:stretch/>
        </p:blipFill>
        <p:spPr>
          <a:xfrm>
            <a:off x="10697557" y="5656701"/>
            <a:ext cx="1003596" cy="754083"/>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26"/>
          <p:cNvSpPr txBox="1">
            <a:spLocks noGrp="1"/>
          </p:cNvSpPr>
          <p:nvPr>
            <p:ph type="title"/>
          </p:nvPr>
        </p:nvSpPr>
        <p:spPr>
          <a:xfrm>
            <a:off x="2560319" y="403412"/>
            <a:ext cx="8793600" cy="16857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lt1"/>
              </a:buClr>
              <a:buSzPts val="3600"/>
              <a:buFont typeface="Palatino"/>
              <a:buNone/>
            </a:pPr>
            <a:r>
              <a:rPr lang="en-US"/>
              <a:t>COMMUNICATING EXPECTATIONS TO STUDENTS </a:t>
            </a:r>
            <a:endParaRPr/>
          </a:p>
        </p:txBody>
      </p:sp>
      <p:sp>
        <p:nvSpPr>
          <p:cNvPr id="187" name="Google Shape;187;p26"/>
          <p:cNvSpPr txBox="1">
            <a:spLocks noGrp="1"/>
          </p:cNvSpPr>
          <p:nvPr>
            <p:ph type="body" idx="1"/>
          </p:nvPr>
        </p:nvSpPr>
        <p:spPr>
          <a:xfrm>
            <a:off x="829994" y="2662568"/>
            <a:ext cx="10523700" cy="3569400"/>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rgbClr val="3F3F3F"/>
              </a:buClr>
              <a:buSzPts val="2600"/>
              <a:buFont typeface="Arial"/>
              <a:buNone/>
            </a:pPr>
            <a:endParaRPr/>
          </a:p>
        </p:txBody>
      </p:sp>
      <p:pic>
        <p:nvPicPr>
          <p:cNvPr id="188" name="Google Shape;188;p26" descr="A picture containing drawing&#10;&#10;Description automatically generated"/>
          <p:cNvPicPr preferRelativeResize="0"/>
          <p:nvPr/>
        </p:nvPicPr>
        <p:blipFill rotWithShape="1">
          <a:blip r:embed="rId3">
            <a:alphaModFix/>
          </a:blip>
          <a:srcRect/>
          <a:stretch/>
        </p:blipFill>
        <p:spPr>
          <a:xfrm>
            <a:off x="10697557" y="5656701"/>
            <a:ext cx="1003596" cy="754083"/>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27"/>
          <p:cNvSpPr txBox="1">
            <a:spLocks noGrp="1"/>
          </p:cNvSpPr>
          <p:nvPr>
            <p:ph type="title"/>
          </p:nvPr>
        </p:nvSpPr>
        <p:spPr>
          <a:xfrm>
            <a:off x="1277650" y="365125"/>
            <a:ext cx="10046100" cy="13257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532E11"/>
              </a:buClr>
              <a:buSzPts val="3600"/>
              <a:buFont typeface="Palatino"/>
              <a:buNone/>
            </a:pPr>
            <a:r>
              <a:rPr lang="en-US"/>
              <a:t>Students need to know . . . </a:t>
            </a:r>
            <a:endParaRPr/>
          </a:p>
        </p:txBody>
      </p:sp>
      <p:sp>
        <p:nvSpPr>
          <p:cNvPr id="194" name="Google Shape;194;p27"/>
          <p:cNvSpPr txBox="1">
            <a:spLocks noGrp="1"/>
          </p:cNvSpPr>
          <p:nvPr>
            <p:ph type="body" idx="1"/>
          </p:nvPr>
        </p:nvSpPr>
        <p:spPr>
          <a:xfrm>
            <a:off x="1277650" y="1798320"/>
            <a:ext cx="10058400" cy="4419600"/>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rgbClr val="3F3F3F"/>
              </a:buClr>
              <a:buSzPts val="2400"/>
              <a:buChar char="•"/>
            </a:pPr>
            <a:r>
              <a:rPr lang="en-US"/>
              <a:t>If course is actually hybrid </a:t>
            </a:r>
            <a:endParaRPr/>
          </a:p>
          <a:p>
            <a:pPr marL="228600" lvl="0" indent="-228600" algn="l" rtl="0">
              <a:lnSpc>
                <a:spcPct val="90000"/>
              </a:lnSpc>
              <a:spcBef>
                <a:spcPts val="1000"/>
              </a:spcBef>
              <a:spcAft>
                <a:spcPts val="0"/>
              </a:spcAft>
              <a:buClr>
                <a:srgbClr val="3F3F3F"/>
              </a:buClr>
              <a:buSzPts val="2400"/>
              <a:buChar char="•"/>
            </a:pPr>
            <a:r>
              <a:rPr lang="en-US"/>
              <a:t>If course has in-person, place-certain assessments or activities that cannot be completed from home </a:t>
            </a:r>
            <a:endParaRPr/>
          </a:p>
          <a:p>
            <a:pPr marL="228600" lvl="0" indent="-228600" algn="l" rtl="0">
              <a:lnSpc>
                <a:spcPct val="90000"/>
              </a:lnSpc>
              <a:spcBef>
                <a:spcPts val="1000"/>
              </a:spcBef>
              <a:spcAft>
                <a:spcPts val="0"/>
              </a:spcAft>
              <a:buClr>
                <a:srgbClr val="3F3F3F"/>
              </a:buClr>
              <a:buSzPts val="2400"/>
              <a:buChar char="•"/>
            </a:pPr>
            <a:r>
              <a:rPr lang="en-US"/>
              <a:t>If the course is synchronous and requires them to log on at certain times </a:t>
            </a:r>
            <a:endParaRPr/>
          </a:p>
          <a:p>
            <a:pPr marL="685800" lvl="1" indent="-228600" algn="l" rtl="0">
              <a:lnSpc>
                <a:spcPct val="90000"/>
              </a:lnSpc>
              <a:spcBef>
                <a:spcPts val="500"/>
              </a:spcBef>
              <a:spcAft>
                <a:spcPts val="0"/>
              </a:spcAft>
              <a:buClr>
                <a:srgbClr val="3F3F3F"/>
              </a:buClr>
              <a:buSzPts val="2200"/>
              <a:buChar char="•"/>
            </a:pPr>
            <a:r>
              <a:rPr lang="en-US"/>
              <a:t>. . . before they enroll </a:t>
            </a:r>
            <a:endParaRPr/>
          </a:p>
        </p:txBody>
      </p:sp>
      <p:pic>
        <p:nvPicPr>
          <p:cNvPr id="195" name="Google Shape;195;p27" descr="A picture containing drawing&#10;&#10;Description automatically generated"/>
          <p:cNvPicPr preferRelativeResize="0"/>
          <p:nvPr/>
        </p:nvPicPr>
        <p:blipFill rotWithShape="1">
          <a:blip r:embed="rId3">
            <a:alphaModFix/>
          </a:blip>
          <a:srcRect/>
          <a:stretch/>
        </p:blipFill>
        <p:spPr>
          <a:xfrm>
            <a:off x="10697557" y="5656701"/>
            <a:ext cx="1003596" cy="754083"/>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28"/>
          <p:cNvSpPr txBox="1">
            <a:spLocks noGrp="1"/>
          </p:cNvSpPr>
          <p:nvPr>
            <p:ph type="title"/>
          </p:nvPr>
        </p:nvSpPr>
        <p:spPr>
          <a:xfrm>
            <a:off x="1277650" y="365125"/>
            <a:ext cx="10046100" cy="13257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532E11"/>
              </a:buClr>
              <a:buSzPts val="3600"/>
              <a:buFont typeface="Palatino"/>
              <a:buNone/>
            </a:pPr>
            <a:r>
              <a:rPr lang="en-US"/>
              <a:t>Students need to know . . . </a:t>
            </a:r>
            <a:endParaRPr/>
          </a:p>
        </p:txBody>
      </p:sp>
      <p:sp>
        <p:nvSpPr>
          <p:cNvPr id="201" name="Google Shape;201;p28"/>
          <p:cNvSpPr txBox="1">
            <a:spLocks noGrp="1"/>
          </p:cNvSpPr>
          <p:nvPr>
            <p:ph type="body" idx="1"/>
          </p:nvPr>
        </p:nvSpPr>
        <p:spPr>
          <a:xfrm>
            <a:off x="1277650" y="1798320"/>
            <a:ext cx="10058400" cy="4419600"/>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rgbClr val="3F3F3F"/>
              </a:buClr>
              <a:buSzPts val="2400"/>
              <a:buChar char="•"/>
            </a:pPr>
            <a:r>
              <a:rPr lang="en-US"/>
              <a:t>Technology requirements (browser, how to access Canvas, if Zoom is needed) </a:t>
            </a:r>
            <a:endParaRPr/>
          </a:p>
          <a:p>
            <a:pPr marL="228600" lvl="0" indent="-228600" algn="l" rtl="0">
              <a:lnSpc>
                <a:spcPct val="90000"/>
              </a:lnSpc>
              <a:spcBef>
                <a:spcPts val="1000"/>
              </a:spcBef>
              <a:spcAft>
                <a:spcPts val="0"/>
              </a:spcAft>
              <a:buClr>
                <a:srgbClr val="3F3F3F"/>
              </a:buClr>
              <a:buSzPts val="2400"/>
              <a:buChar char="•"/>
            </a:pPr>
            <a:r>
              <a:rPr lang="en-US"/>
              <a:t>How to remotely secure texts in advance of course </a:t>
            </a:r>
            <a:endParaRPr/>
          </a:p>
          <a:p>
            <a:pPr marL="228600" lvl="0" indent="-228600" algn="l" rtl="0">
              <a:lnSpc>
                <a:spcPct val="90000"/>
              </a:lnSpc>
              <a:spcBef>
                <a:spcPts val="1000"/>
              </a:spcBef>
              <a:spcAft>
                <a:spcPts val="0"/>
              </a:spcAft>
              <a:buClr>
                <a:srgbClr val="3F3F3F"/>
              </a:buClr>
              <a:buSzPts val="2400"/>
              <a:buChar char="•"/>
            </a:pPr>
            <a:r>
              <a:rPr lang="en-US"/>
              <a:t>If special materials are also needed </a:t>
            </a:r>
            <a:endParaRPr/>
          </a:p>
          <a:p>
            <a:pPr marL="228600" lvl="0" indent="-228600" algn="l" rtl="0">
              <a:lnSpc>
                <a:spcPct val="90000"/>
              </a:lnSpc>
              <a:spcBef>
                <a:spcPts val="1000"/>
              </a:spcBef>
              <a:spcAft>
                <a:spcPts val="0"/>
              </a:spcAft>
              <a:buClr>
                <a:srgbClr val="3F3F3F"/>
              </a:buClr>
              <a:buSzPts val="2400"/>
              <a:buChar char="•"/>
            </a:pPr>
            <a:r>
              <a:rPr lang="en-US"/>
              <a:t>How to reach the professor </a:t>
            </a:r>
            <a:endParaRPr/>
          </a:p>
          <a:p>
            <a:pPr marL="228600" lvl="0" indent="-228600" algn="l" rtl="0">
              <a:lnSpc>
                <a:spcPct val="90000"/>
              </a:lnSpc>
              <a:spcBef>
                <a:spcPts val="1000"/>
              </a:spcBef>
              <a:spcAft>
                <a:spcPts val="0"/>
              </a:spcAft>
              <a:buClr>
                <a:srgbClr val="3F3F3F"/>
              </a:buClr>
              <a:buSzPts val="2400"/>
              <a:buChar char="•"/>
            </a:pPr>
            <a:r>
              <a:rPr lang="en-US"/>
              <a:t>How to access virtual tutoring and support services </a:t>
            </a:r>
            <a:endParaRPr/>
          </a:p>
          <a:p>
            <a:pPr marL="228600" lvl="0" indent="-228600" algn="l" rtl="0">
              <a:lnSpc>
                <a:spcPct val="90000"/>
              </a:lnSpc>
              <a:spcBef>
                <a:spcPts val="1000"/>
              </a:spcBef>
              <a:spcAft>
                <a:spcPts val="0"/>
              </a:spcAft>
              <a:buClr>
                <a:srgbClr val="3F3F3F"/>
              </a:buClr>
              <a:buSzPts val="2400"/>
              <a:buChar char="•"/>
            </a:pPr>
            <a:r>
              <a:rPr lang="en-US"/>
              <a:t>Course requirements </a:t>
            </a:r>
            <a:endParaRPr/>
          </a:p>
          <a:p>
            <a:pPr marL="228600" lvl="0" indent="-76200" algn="l" rtl="0">
              <a:lnSpc>
                <a:spcPct val="90000"/>
              </a:lnSpc>
              <a:spcBef>
                <a:spcPts val="1000"/>
              </a:spcBef>
              <a:spcAft>
                <a:spcPts val="0"/>
              </a:spcAft>
              <a:buClr>
                <a:srgbClr val="3F3F3F"/>
              </a:buClr>
              <a:buSzPts val="2400"/>
              <a:buNone/>
            </a:pPr>
            <a:endParaRPr/>
          </a:p>
        </p:txBody>
      </p:sp>
      <p:pic>
        <p:nvPicPr>
          <p:cNvPr id="202" name="Google Shape;202;p28" descr="A picture containing drawing&#10;&#10;Description automatically generated"/>
          <p:cNvPicPr preferRelativeResize="0"/>
          <p:nvPr/>
        </p:nvPicPr>
        <p:blipFill rotWithShape="1">
          <a:blip r:embed="rId3">
            <a:alphaModFix/>
          </a:blip>
          <a:srcRect/>
          <a:stretch/>
        </p:blipFill>
        <p:spPr>
          <a:xfrm>
            <a:off x="10697557" y="5656701"/>
            <a:ext cx="1003596" cy="754083"/>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29"/>
          <p:cNvSpPr txBox="1">
            <a:spLocks noGrp="1"/>
          </p:cNvSpPr>
          <p:nvPr>
            <p:ph type="title"/>
          </p:nvPr>
        </p:nvSpPr>
        <p:spPr>
          <a:xfrm>
            <a:off x="2560319" y="403412"/>
            <a:ext cx="8793600" cy="16857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lt1"/>
              </a:buClr>
              <a:buSzPts val="3600"/>
              <a:buFont typeface="Palatino"/>
              <a:buNone/>
            </a:pPr>
            <a:r>
              <a:rPr lang="en-US"/>
              <a:t>Providing EQUITABLE ONLINE EXPERIENCES </a:t>
            </a:r>
            <a:endParaRPr/>
          </a:p>
        </p:txBody>
      </p:sp>
      <p:sp>
        <p:nvSpPr>
          <p:cNvPr id="208" name="Google Shape;208;p29"/>
          <p:cNvSpPr txBox="1">
            <a:spLocks noGrp="1"/>
          </p:cNvSpPr>
          <p:nvPr>
            <p:ph type="body" idx="1"/>
          </p:nvPr>
        </p:nvSpPr>
        <p:spPr>
          <a:xfrm>
            <a:off x="829994" y="2662568"/>
            <a:ext cx="10523700" cy="3569400"/>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rgbClr val="3F3F3F"/>
              </a:buClr>
              <a:buSzPts val="2600"/>
              <a:buFont typeface="Arial"/>
              <a:buNone/>
            </a:pPr>
            <a:endParaRPr/>
          </a:p>
        </p:txBody>
      </p:sp>
      <p:pic>
        <p:nvPicPr>
          <p:cNvPr id="209" name="Google Shape;209;p29" descr="A picture containing drawing&#10;&#10;Description automatically generated"/>
          <p:cNvPicPr preferRelativeResize="0"/>
          <p:nvPr/>
        </p:nvPicPr>
        <p:blipFill rotWithShape="1">
          <a:blip r:embed="rId3">
            <a:alphaModFix/>
          </a:blip>
          <a:srcRect/>
          <a:stretch/>
        </p:blipFill>
        <p:spPr>
          <a:xfrm>
            <a:off x="10697557" y="5656701"/>
            <a:ext cx="1003596" cy="754083"/>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30"/>
          <p:cNvSpPr txBox="1">
            <a:spLocks noGrp="1"/>
          </p:cNvSpPr>
          <p:nvPr>
            <p:ph type="title"/>
          </p:nvPr>
        </p:nvSpPr>
        <p:spPr>
          <a:xfrm>
            <a:off x="1277650" y="365125"/>
            <a:ext cx="10046100" cy="13257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532E11"/>
              </a:buClr>
              <a:buSzPts val="3600"/>
              <a:buFont typeface="Palatino"/>
              <a:buNone/>
            </a:pPr>
            <a:r>
              <a:rPr lang="en-US"/>
              <a:t>Students have limited devices and space </a:t>
            </a:r>
            <a:endParaRPr/>
          </a:p>
        </p:txBody>
      </p:sp>
      <p:pic>
        <p:nvPicPr>
          <p:cNvPr id="215" name="Google Shape;215;p30" descr="A picture containing person, child, boy, indoor&#10;&#10;Description automatically generated"/>
          <p:cNvPicPr preferRelativeResize="0">
            <a:picLocks noGrp="1"/>
          </p:cNvPicPr>
          <p:nvPr>
            <p:ph type="body" idx="1"/>
          </p:nvPr>
        </p:nvPicPr>
        <p:blipFill rotWithShape="1">
          <a:blip r:embed="rId3">
            <a:alphaModFix/>
          </a:blip>
          <a:srcRect/>
          <a:stretch/>
        </p:blipFill>
        <p:spPr>
          <a:xfrm>
            <a:off x="4245916" y="2056176"/>
            <a:ext cx="7735800" cy="4351200"/>
          </a:xfrm>
          <a:prstGeom prst="rect">
            <a:avLst/>
          </a:prstGeom>
          <a:noFill/>
          <a:ln>
            <a:noFill/>
          </a:ln>
        </p:spPr>
      </p:pic>
      <p:sp>
        <p:nvSpPr>
          <p:cNvPr id="216" name="Google Shape;216;p30"/>
          <p:cNvSpPr txBox="1"/>
          <p:nvPr/>
        </p:nvSpPr>
        <p:spPr>
          <a:xfrm>
            <a:off x="1108364" y="2154352"/>
            <a:ext cx="2944200" cy="4155900"/>
          </a:xfrm>
          <a:prstGeom prst="rect">
            <a:avLst/>
          </a:prstGeom>
          <a:noFill/>
          <a:ln>
            <a:noFill/>
          </a:ln>
        </p:spPr>
        <p:txBody>
          <a:bodyPr spcFirstLastPara="1" wrap="square" lIns="91425" tIns="45700" rIns="91425" bIns="45700" anchor="t" anchorCtr="0">
            <a:spAutoFit/>
          </a:bodyPr>
          <a:lstStyle/>
          <a:p>
            <a:pPr marL="285750" marR="0" lvl="0" indent="-285750" algn="l" rtl="0">
              <a:spcBef>
                <a:spcPts val="0"/>
              </a:spcBef>
              <a:spcAft>
                <a:spcPts val="0"/>
              </a:spcAft>
              <a:buClr>
                <a:schemeClr val="dk1"/>
              </a:buClr>
              <a:buSzPts val="2400"/>
              <a:buFont typeface="Arial"/>
              <a:buChar char="•"/>
            </a:pPr>
            <a:r>
              <a:rPr lang="en-US" sz="2400" b="0" i="0" u="none" strike="noStrike" cap="none">
                <a:solidFill>
                  <a:schemeClr val="dk1"/>
                </a:solidFill>
                <a:latin typeface="Arial"/>
                <a:ea typeface="Arial"/>
                <a:cs typeface="Arial"/>
                <a:sym typeface="Arial"/>
              </a:rPr>
              <a:t>Students have limited resources, devices, and space to learn from home</a:t>
            </a:r>
            <a:endParaRPr/>
          </a:p>
          <a:p>
            <a:pPr marL="285750" marR="0" lvl="0" indent="-285750" algn="l" rtl="0">
              <a:spcBef>
                <a:spcPts val="0"/>
              </a:spcBef>
              <a:spcAft>
                <a:spcPts val="0"/>
              </a:spcAft>
              <a:buClr>
                <a:schemeClr val="dk1"/>
              </a:buClr>
              <a:buSzPts val="2400"/>
              <a:buFont typeface="Arial"/>
              <a:buChar char="•"/>
            </a:pPr>
            <a:r>
              <a:rPr lang="en-US" sz="2400" b="0" i="0" u="none" strike="noStrike" cap="none">
                <a:solidFill>
                  <a:schemeClr val="dk1"/>
                </a:solidFill>
                <a:latin typeface="Arial"/>
                <a:ea typeface="Arial"/>
                <a:cs typeface="Arial"/>
                <a:sym typeface="Arial"/>
              </a:rPr>
              <a:t>Students share space with others </a:t>
            </a:r>
            <a:endParaRPr/>
          </a:p>
          <a:p>
            <a:pPr marL="285750" marR="0" lvl="0" indent="-285750" algn="l" rtl="0">
              <a:spcBef>
                <a:spcPts val="0"/>
              </a:spcBef>
              <a:spcAft>
                <a:spcPts val="0"/>
              </a:spcAft>
              <a:buClr>
                <a:schemeClr val="dk1"/>
              </a:buClr>
              <a:buSzPts val="2400"/>
              <a:buFont typeface="Arial"/>
              <a:buChar char="•"/>
            </a:pPr>
            <a:r>
              <a:rPr lang="en-US" sz="2400" b="0" i="0" u="none" strike="noStrike" cap="none">
                <a:solidFill>
                  <a:schemeClr val="dk1"/>
                </a:solidFill>
                <a:latin typeface="Arial"/>
                <a:ea typeface="Arial"/>
                <a:cs typeface="Arial"/>
                <a:sym typeface="Arial"/>
              </a:rPr>
              <a:t>Synchronous delivery may be impossible for some </a:t>
            </a:r>
            <a:endParaRPr/>
          </a:p>
        </p:txBody>
      </p:sp>
      <p:sp>
        <p:nvSpPr>
          <p:cNvPr id="217" name="Google Shape;217;p30"/>
          <p:cNvSpPr txBox="1"/>
          <p:nvPr/>
        </p:nvSpPr>
        <p:spPr>
          <a:xfrm>
            <a:off x="7316087" y="5738923"/>
            <a:ext cx="2743200" cy="36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0" i="0" u="sng" strike="noStrike" cap="none">
                <a:solidFill>
                  <a:schemeClr val="dk1"/>
                </a:solidFill>
                <a:latin typeface="Arial"/>
                <a:ea typeface="Arial"/>
                <a:cs typeface="Arial"/>
                <a:sym typeface="Arial"/>
                <a:hlinkClick r:id="rId4">
                  <a:extLst>
                    <a:ext uri="{A12FA001-AC4F-418D-AE19-62706E023703}">
                      <ahyp:hlinkClr xmlns:ahyp="http://schemas.microsoft.com/office/drawing/2018/hyperlinkcolor" val="tx"/>
                    </a:ext>
                  </a:extLst>
                </a:hlinkClick>
              </a:rPr>
              <a:t>Jill Toyoshiba</a:t>
            </a:r>
            <a:r>
              <a:rPr lang="en-US" sz="1800" b="0" i="0" u="none" strike="noStrike" cap="none">
                <a:solidFill>
                  <a:schemeClr val="dk1"/>
                </a:solidFill>
                <a:latin typeface="Arial"/>
                <a:ea typeface="Arial"/>
                <a:cs typeface="Arial"/>
                <a:sym typeface="Arial"/>
              </a:rPr>
              <a:t>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31"/>
          <p:cNvSpPr txBox="1">
            <a:spLocks noGrp="1"/>
          </p:cNvSpPr>
          <p:nvPr>
            <p:ph type="title"/>
          </p:nvPr>
        </p:nvSpPr>
        <p:spPr>
          <a:xfrm>
            <a:off x="1277650" y="365125"/>
            <a:ext cx="10046100" cy="13257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532E11"/>
              </a:buClr>
              <a:buSzPts val="3600"/>
              <a:buFont typeface="Palatino"/>
              <a:buNone/>
            </a:pPr>
            <a:r>
              <a:rPr lang="en-US"/>
              <a:t>OER Increase Access to Content </a:t>
            </a:r>
            <a:endParaRPr/>
          </a:p>
        </p:txBody>
      </p:sp>
      <p:grpSp>
        <p:nvGrpSpPr>
          <p:cNvPr id="223" name="Google Shape;223;p31"/>
          <p:cNvGrpSpPr/>
          <p:nvPr/>
        </p:nvGrpSpPr>
        <p:grpSpPr>
          <a:xfrm>
            <a:off x="1277937" y="1800546"/>
            <a:ext cx="10058401" cy="4347554"/>
            <a:chOff x="-1" y="1908"/>
            <a:chExt cx="10058401" cy="4347554"/>
          </a:xfrm>
        </p:grpSpPr>
        <p:sp>
          <p:nvSpPr>
            <p:cNvPr id="224" name="Google Shape;224;p31"/>
            <p:cNvSpPr/>
            <p:nvPr/>
          </p:nvSpPr>
          <p:spPr>
            <a:xfrm>
              <a:off x="0" y="2626262"/>
              <a:ext cx="10058400" cy="1723200"/>
            </a:xfrm>
            <a:prstGeom prst="rect">
              <a:avLst/>
            </a:prstGeom>
            <a:gradFill>
              <a:gsLst>
                <a:gs pos="0">
                  <a:srgbClr val="E3B567"/>
                </a:gs>
                <a:gs pos="50000">
                  <a:srgbClr val="E5AE47"/>
                </a:gs>
                <a:gs pos="100000">
                  <a:srgbClr val="D29C36"/>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31"/>
            <p:cNvSpPr txBox="1"/>
            <p:nvPr/>
          </p:nvSpPr>
          <p:spPr>
            <a:xfrm>
              <a:off x="0" y="2626262"/>
              <a:ext cx="10058400" cy="1723200"/>
            </a:xfrm>
            <a:prstGeom prst="rect">
              <a:avLst/>
            </a:prstGeom>
            <a:noFill/>
            <a:ln>
              <a:noFill/>
            </a:ln>
          </p:spPr>
          <p:txBody>
            <a:bodyPr spcFirstLastPara="1" wrap="square" lIns="291575" tIns="291575" rIns="291575" bIns="291575" anchor="ctr" anchorCtr="0">
              <a:noAutofit/>
            </a:bodyPr>
            <a:lstStyle/>
            <a:p>
              <a:pPr marL="0" marR="0" lvl="0" indent="0" algn="ctr" rtl="0">
                <a:lnSpc>
                  <a:spcPct val="90000"/>
                </a:lnSpc>
                <a:spcBef>
                  <a:spcPts val="0"/>
                </a:spcBef>
                <a:spcAft>
                  <a:spcPts val="0"/>
                </a:spcAft>
                <a:buClr>
                  <a:schemeClr val="lt1"/>
                </a:buClr>
                <a:buSzPts val="4100"/>
                <a:buFont typeface="Arial"/>
                <a:buNone/>
              </a:pPr>
              <a:r>
                <a:rPr lang="en-US" sz="4100">
                  <a:solidFill>
                    <a:schemeClr val="lt1"/>
                  </a:solidFill>
                  <a:latin typeface="Arial"/>
                  <a:ea typeface="Arial"/>
                  <a:cs typeface="Arial"/>
                  <a:sym typeface="Arial"/>
                </a:rPr>
                <a:t>ASCCC OER Resources: </a:t>
              </a:r>
              <a:r>
                <a:rPr lang="en-US" sz="4100" u="sng">
                  <a:solidFill>
                    <a:schemeClr val="lt1"/>
                  </a:solidFill>
                  <a:latin typeface="Arial"/>
                  <a:ea typeface="Arial"/>
                  <a:cs typeface="Arial"/>
                  <a:sym typeface="Arial"/>
                  <a:hlinkClick r:id="rId3">
                    <a:extLst>
                      <a:ext uri="{A12FA001-AC4F-418D-AE19-62706E023703}">
                        <ahyp:hlinkClr xmlns:ahyp="http://schemas.microsoft.com/office/drawing/2018/hyperlinkcolor" val="tx"/>
                      </a:ext>
                    </a:extLst>
                  </a:hlinkClick>
                </a:rPr>
                <a:t>https://asccc-oeri.org/</a:t>
              </a:r>
              <a:r>
                <a:rPr lang="en-US" sz="4100">
                  <a:solidFill>
                    <a:schemeClr val="lt1"/>
                  </a:solidFill>
                  <a:latin typeface="Arial"/>
                  <a:ea typeface="Arial"/>
                  <a:cs typeface="Arial"/>
                  <a:sym typeface="Arial"/>
                </a:rPr>
                <a:t> </a:t>
              </a:r>
              <a:endParaRPr/>
            </a:p>
          </p:txBody>
        </p:sp>
        <p:sp>
          <p:nvSpPr>
            <p:cNvPr id="226" name="Google Shape;226;p31"/>
            <p:cNvSpPr/>
            <p:nvPr/>
          </p:nvSpPr>
          <p:spPr>
            <a:xfrm rot="10800000">
              <a:off x="-1" y="1908"/>
              <a:ext cx="10058400" cy="2650200"/>
            </a:xfrm>
            <a:prstGeom prst="upArrowCallout">
              <a:avLst>
                <a:gd name="adj1" fmla="val 25000"/>
                <a:gd name="adj2" fmla="val 25000"/>
                <a:gd name="adj3" fmla="val 25000"/>
                <a:gd name="adj4" fmla="val 64977"/>
              </a:avLst>
            </a:prstGeom>
            <a:gradFill>
              <a:gsLst>
                <a:gs pos="0">
                  <a:srgbClr val="E3B567"/>
                </a:gs>
                <a:gs pos="50000">
                  <a:srgbClr val="E5AE47"/>
                </a:gs>
                <a:gs pos="100000">
                  <a:srgbClr val="D29C36"/>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31"/>
            <p:cNvSpPr txBox="1"/>
            <p:nvPr/>
          </p:nvSpPr>
          <p:spPr>
            <a:xfrm>
              <a:off x="0" y="1962"/>
              <a:ext cx="10058400" cy="1722000"/>
            </a:xfrm>
            <a:prstGeom prst="rect">
              <a:avLst/>
            </a:prstGeom>
            <a:noFill/>
            <a:ln>
              <a:noFill/>
            </a:ln>
          </p:spPr>
          <p:txBody>
            <a:bodyPr spcFirstLastPara="1" wrap="square" lIns="291575" tIns="291575" rIns="291575" bIns="291575" anchor="ctr" anchorCtr="0">
              <a:noAutofit/>
            </a:bodyPr>
            <a:lstStyle/>
            <a:p>
              <a:pPr marL="0" marR="0" lvl="0" indent="0" algn="ctr" rtl="0">
                <a:lnSpc>
                  <a:spcPct val="90000"/>
                </a:lnSpc>
                <a:spcBef>
                  <a:spcPts val="0"/>
                </a:spcBef>
                <a:spcAft>
                  <a:spcPts val="0"/>
                </a:spcAft>
                <a:buClr>
                  <a:schemeClr val="lt1"/>
                </a:buClr>
                <a:buSzPts val="4100"/>
                <a:buFont typeface="Arial"/>
                <a:buNone/>
              </a:pPr>
              <a:r>
                <a:rPr lang="en-US" sz="4100">
                  <a:solidFill>
                    <a:schemeClr val="lt1"/>
                  </a:solidFill>
                  <a:latin typeface="Arial"/>
                  <a:ea typeface="Arial"/>
                  <a:cs typeface="Arial"/>
                  <a:sym typeface="Arial"/>
                </a:rPr>
                <a:t>OER enable students to have access to materials before first day and save costs </a:t>
              </a:r>
              <a:endParaRPr/>
            </a:p>
          </p:txBody>
        </p:sp>
      </p:grpSp>
      <p:sp>
        <p:nvSpPr>
          <p:cNvPr id="228" name="Google Shape;228;p31"/>
          <p:cNvSpPr txBox="1"/>
          <p:nvPr/>
        </p:nvSpPr>
        <p:spPr>
          <a:xfrm>
            <a:off x="4724400" y="3200400"/>
            <a:ext cx="2743200" cy="36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29" name="Google Shape;229;p31"/>
          <p:cNvSpPr txBox="1"/>
          <p:nvPr/>
        </p:nvSpPr>
        <p:spPr>
          <a:xfrm>
            <a:off x="4724400" y="3200400"/>
            <a:ext cx="2743200" cy="36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30" name="Google Shape;230;p31"/>
          <p:cNvSpPr txBox="1"/>
          <p:nvPr/>
        </p:nvSpPr>
        <p:spPr>
          <a:xfrm>
            <a:off x="4724400" y="3200400"/>
            <a:ext cx="2743200" cy="36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32"/>
          <p:cNvSpPr txBox="1">
            <a:spLocks noGrp="1"/>
          </p:cNvSpPr>
          <p:nvPr>
            <p:ph type="title"/>
          </p:nvPr>
        </p:nvSpPr>
        <p:spPr>
          <a:xfrm>
            <a:off x="1360777" y="202276"/>
            <a:ext cx="10046100" cy="9702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532E11"/>
              </a:buClr>
              <a:buSzPts val="5400"/>
              <a:buFont typeface="Palatino"/>
              <a:buNone/>
            </a:pPr>
            <a:r>
              <a:rPr lang="en-US" sz="5400"/>
              <a:t>@ONE </a:t>
            </a:r>
            <a:endParaRPr sz="5400"/>
          </a:p>
        </p:txBody>
      </p:sp>
      <p:pic>
        <p:nvPicPr>
          <p:cNvPr id="236" name="Google Shape;236;p32" descr="A screenshot of a cell phone&#10;&#10;Description automatically generated"/>
          <p:cNvPicPr preferRelativeResize="0">
            <a:picLocks noGrp="1"/>
          </p:cNvPicPr>
          <p:nvPr>
            <p:ph type="body" idx="1"/>
          </p:nvPr>
        </p:nvPicPr>
        <p:blipFill rotWithShape="1">
          <a:blip r:embed="rId3">
            <a:alphaModFix/>
          </a:blip>
          <a:srcRect/>
          <a:stretch/>
        </p:blipFill>
        <p:spPr>
          <a:xfrm>
            <a:off x="3153168" y="1373736"/>
            <a:ext cx="6755700" cy="5282100"/>
          </a:xfrm>
          <a:prstGeom prst="rect">
            <a:avLst/>
          </a:prstGeom>
          <a:noFill/>
          <a:ln>
            <a:noFill/>
          </a:ln>
        </p:spPr>
      </p:pic>
      <p:sp>
        <p:nvSpPr>
          <p:cNvPr id="237" name="Google Shape;237;p32"/>
          <p:cNvSpPr txBox="1">
            <a:spLocks noGrp="1"/>
          </p:cNvSpPr>
          <p:nvPr>
            <p:ph type="body" idx="4294967295"/>
          </p:nvPr>
        </p:nvSpPr>
        <p:spPr>
          <a:xfrm>
            <a:off x="958735" y="1119274"/>
            <a:ext cx="11144700" cy="615300"/>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rgbClr val="3F3F3F"/>
              </a:buClr>
              <a:buSzPts val="2000"/>
              <a:buNone/>
            </a:pPr>
            <a:r>
              <a:rPr lang="en-US" sz="2000" u="sng">
                <a:solidFill>
                  <a:schemeClr val="hlink"/>
                </a:solidFill>
                <a:hlinkClick r:id="rId4"/>
              </a:rPr>
              <a:t>Equity and Culturally Responsive Teaching Courses</a:t>
            </a:r>
            <a:r>
              <a:rPr lang="en-US" sz="2000"/>
              <a:t> </a:t>
            </a:r>
            <a:endParaRPr sz="2000"/>
          </a:p>
        </p:txBody>
      </p:sp>
      <p:pic>
        <p:nvPicPr>
          <p:cNvPr id="238" name="Google Shape;238;p32" descr="A picture containing drawing&#10;&#10;Description automatically generated"/>
          <p:cNvPicPr preferRelativeResize="0"/>
          <p:nvPr/>
        </p:nvPicPr>
        <p:blipFill rotWithShape="1">
          <a:blip r:embed="rId5">
            <a:alphaModFix/>
          </a:blip>
          <a:srcRect/>
          <a:stretch/>
        </p:blipFill>
        <p:spPr>
          <a:xfrm>
            <a:off x="10697557" y="5656701"/>
            <a:ext cx="1003596" cy="754083"/>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33"/>
          <p:cNvSpPr txBox="1">
            <a:spLocks noGrp="1"/>
          </p:cNvSpPr>
          <p:nvPr>
            <p:ph type="title"/>
          </p:nvPr>
        </p:nvSpPr>
        <p:spPr>
          <a:xfrm>
            <a:off x="1277650" y="110201"/>
            <a:ext cx="10046100" cy="13257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532E11"/>
              </a:buClr>
              <a:buSzPts val="3600"/>
              <a:buFont typeface="Palatino"/>
              <a:buNone/>
            </a:pPr>
            <a:r>
              <a:rPr lang="en-US"/>
              <a:t>Archived Center for Urban Excellence Webinars on Racial Equity in Online Environments: </a:t>
            </a:r>
            <a:endParaRPr/>
          </a:p>
        </p:txBody>
      </p:sp>
      <p:sp>
        <p:nvSpPr>
          <p:cNvPr id="244" name="Google Shape;244;p33"/>
          <p:cNvSpPr txBox="1">
            <a:spLocks noGrp="1"/>
          </p:cNvSpPr>
          <p:nvPr>
            <p:ph type="body" idx="1"/>
          </p:nvPr>
        </p:nvSpPr>
        <p:spPr>
          <a:xfrm>
            <a:off x="1277649" y="1798320"/>
            <a:ext cx="6054300" cy="9393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3F3F3F"/>
              </a:buClr>
              <a:buSzPct val="100000"/>
              <a:buNone/>
            </a:pPr>
            <a:r>
              <a:rPr lang="en-US" sz="3600" u="sng">
                <a:solidFill>
                  <a:schemeClr val="hlink"/>
                </a:solidFill>
                <a:hlinkClick r:id="rId3"/>
              </a:rPr>
              <a:t>https://cue.usc.edu/events/</a:t>
            </a:r>
            <a:r>
              <a:rPr lang="en-US" sz="3600"/>
              <a:t> </a:t>
            </a:r>
            <a:endParaRPr/>
          </a:p>
          <a:p>
            <a:pPr marL="0" lvl="0" indent="0" algn="l" rtl="0">
              <a:lnSpc>
                <a:spcPct val="90000"/>
              </a:lnSpc>
              <a:spcBef>
                <a:spcPts val="1000"/>
              </a:spcBef>
              <a:spcAft>
                <a:spcPts val="0"/>
              </a:spcAft>
              <a:buClr>
                <a:srgbClr val="3F3F3F"/>
              </a:buClr>
              <a:buSzPct val="100000"/>
              <a:buNone/>
            </a:pPr>
            <a:endParaRPr/>
          </a:p>
          <a:p>
            <a:pPr marL="0" lvl="0" indent="0" algn="l" rtl="0">
              <a:lnSpc>
                <a:spcPct val="90000"/>
              </a:lnSpc>
              <a:spcBef>
                <a:spcPts val="1000"/>
              </a:spcBef>
              <a:spcAft>
                <a:spcPts val="0"/>
              </a:spcAft>
              <a:buClr>
                <a:srgbClr val="3F3F3F"/>
              </a:buClr>
              <a:buSzPct val="100000"/>
              <a:buNone/>
            </a:pPr>
            <a:endParaRPr/>
          </a:p>
        </p:txBody>
      </p:sp>
      <p:pic>
        <p:nvPicPr>
          <p:cNvPr id="245" name="Google Shape;245;p33" descr="A screenshot of a cell phone&#10;&#10;Description automatically generated"/>
          <p:cNvPicPr preferRelativeResize="0"/>
          <p:nvPr/>
        </p:nvPicPr>
        <p:blipFill rotWithShape="1">
          <a:blip r:embed="rId4">
            <a:alphaModFix/>
          </a:blip>
          <a:srcRect/>
          <a:stretch/>
        </p:blipFill>
        <p:spPr>
          <a:xfrm>
            <a:off x="7442662" y="1435764"/>
            <a:ext cx="3397134" cy="5190230"/>
          </a:xfrm>
          <a:prstGeom prst="rect">
            <a:avLst/>
          </a:prstGeom>
          <a:noFill/>
          <a:ln>
            <a:noFill/>
          </a:ln>
        </p:spPr>
      </p:pic>
      <p:pic>
        <p:nvPicPr>
          <p:cNvPr id="246" name="Google Shape;246;p33" descr="A picture containing drawing&#10;&#10;Description automatically generated"/>
          <p:cNvPicPr preferRelativeResize="0"/>
          <p:nvPr/>
        </p:nvPicPr>
        <p:blipFill rotWithShape="1">
          <a:blip r:embed="rId5">
            <a:alphaModFix/>
          </a:blip>
          <a:srcRect/>
          <a:stretch/>
        </p:blipFill>
        <p:spPr>
          <a:xfrm>
            <a:off x="10697557" y="5656701"/>
            <a:ext cx="1003596" cy="754083"/>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Google Shape;56;p9"/>
          <p:cNvSpPr txBox="1">
            <a:spLocks noGrp="1"/>
          </p:cNvSpPr>
          <p:nvPr>
            <p:ph type="title"/>
          </p:nvPr>
        </p:nvSpPr>
        <p:spPr>
          <a:xfrm>
            <a:off x="2560319" y="403412"/>
            <a:ext cx="8793600" cy="1685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Agenda</a:t>
            </a:r>
            <a:endParaRPr/>
          </a:p>
        </p:txBody>
      </p:sp>
      <p:sp>
        <p:nvSpPr>
          <p:cNvPr id="57" name="Google Shape;57;p9"/>
          <p:cNvSpPr txBox="1">
            <a:spLocks noGrp="1"/>
          </p:cNvSpPr>
          <p:nvPr>
            <p:ph type="body" idx="1"/>
          </p:nvPr>
        </p:nvSpPr>
        <p:spPr>
          <a:xfrm>
            <a:off x="829994" y="2662568"/>
            <a:ext cx="10523700" cy="3569400"/>
          </a:xfrm>
          <a:prstGeom prst="rect">
            <a:avLst/>
          </a:prstGeom>
        </p:spPr>
        <p:txBody>
          <a:bodyPr spcFirstLastPara="1" wrap="square" lIns="91425" tIns="45700" rIns="91425" bIns="45700" anchor="t" anchorCtr="0">
            <a:noAutofit/>
          </a:bodyPr>
          <a:lstStyle/>
          <a:p>
            <a:pPr marL="457200" lvl="0" indent="-381000" algn="l" rtl="0">
              <a:lnSpc>
                <a:spcPct val="115000"/>
              </a:lnSpc>
              <a:spcBef>
                <a:spcPts val="1000"/>
              </a:spcBef>
              <a:spcAft>
                <a:spcPts val="0"/>
              </a:spcAft>
              <a:buSzPts val="2400"/>
              <a:buAutoNum type="arabicPeriod"/>
            </a:pPr>
            <a:r>
              <a:rPr lang="en-US"/>
              <a:t>Department of Education Updated Regulations</a:t>
            </a:r>
            <a:endParaRPr/>
          </a:p>
          <a:p>
            <a:pPr marL="457200" lvl="0" indent="-381000" algn="l" rtl="0">
              <a:lnSpc>
                <a:spcPct val="115000"/>
              </a:lnSpc>
              <a:spcBef>
                <a:spcPts val="1000"/>
              </a:spcBef>
              <a:spcAft>
                <a:spcPts val="0"/>
              </a:spcAft>
              <a:buSzPts val="2400"/>
              <a:buAutoNum type="arabicPeriod"/>
            </a:pPr>
            <a:r>
              <a:rPr lang="en-US"/>
              <a:t>Title 5 Proposed Amendments</a:t>
            </a:r>
            <a:endParaRPr/>
          </a:p>
          <a:p>
            <a:pPr marL="457200" lvl="0" indent="-381000" algn="l" rtl="0">
              <a:lnSpc>
                <a:spcPct val="115000"/>
              </a:lnSpc>
              <a:spcBef>
                <a:spcPts val="1000"/>
              </a:spcBef>
              <a:spcAft>
                <a:spcPts val="0"/>
              </a:spcAft>
              <a:buSzPts val="2400"/>
              <a:buAutoNum type="arabicPeriod"/>
            </a:pPr>
            <a:r>
              <a:rPr lang="en-US"/>
              <a:t>Professional Development for Faculty</a:t>
            </a:r>
            <a:endParaRPr/>
          </a:p>
          <a:p>
            <a:pPr marL="457200" lvl="0" indent="-381000" algn="l" rtl="0">
              <a:lnSpc>
                <a:spcPct val="115000"/>
              </a:lnSpc>
              <a:spcBef>
                <a:spcPts val="1000"/>
              </a:spcBef>
              <a:spcAft>
                <a:spcPts val="0"/>
              </a:spcAft>
              <a:buSzPts val="2400"/>
              <a:buAutoNum type="arabicPeriod"/>
            </a:pPr>
            <a:r>
              <a:rPr lang="en-US"/>
              <a:t>Supporting students</a:t>
            </a:r>
            <a:endParaRPr/>
          </a:p>
        </p:txBody>
      </p:sp>
      <p:sp>
        <p:nvSpPr>
          <p:cNvPr id="58" name="Google Shape;58;p9"/>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3</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p34"/>
          <p:cNvSpPr txBox="1">
            <a:spLocks noGrp="1"/>
          </p:cNvSpPr>
          <p:nvPr>
            <p:ph type="title"/>
          </p:nvPr>
        </p:nvSpPr>
        <p:spPr>
          <a:xfrm>
            <a:off x="2560319" y="403412"/>
            <a:ext cx="8793600" cy="16857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lt1"/>
              </a:buClr>
              <a:buSzPts val="3600"/>
              <a:buFont typeface="Palatino"/>
              <a:buNone/>
            </a:pPr>
            <a:r>
              <a:rPr lang="en-US"/>
              <a:t>Putting it all together . . . </a:t>
            </a:r>
            <a:endParaRPr/>
          </a:p>
        </p:txBody>
      </p:sp>
      <p:sp>
        <p:nvSpPr>
          <p:cNvPr id="252" name="Google Shape;252;p34"/>
          <p:cNvSpPr txBox="1">
            <a:spLocks noGrp="1"/>
          </p:cNvSpPr>
          <p:nvPr>
            <p:ph type="body" idx="1"/>
          </p:nvPr>
        </p:nvSpPr>
        <p:spPr>
          <a:xfrm>
            <a:off x="829994" y="2662568"/>
            <a:ext cx="10523700" cy="3569400"/>
          </a:xfrm>
          <a:prstGeom prst="rect">
            <a:avLst/>
          </a:prstGeom>
          <a:noFill/>
          <a:ln>
            <a:noFill/>
          </a:ln>
        </p:spPr>
        <p:txBody>
          <a:bodyPr spcFirstLastPara="1" wrap="square" lIns="91425" tIns="45700" rIns="91425" bIns="45700" anchor="t" anchorCtr="0">
            <a:noAutofit/>
          </a:bodyPr>
          <a:lstStyle/>
          <a:p>
            <a:pPr marL="0" lvl="0" indent="0" algn="l" rtl="0">
              <a:lnSpc>
                <a:spcPct val="95000"/>
              </a:lnSpc>
              <a:spcBef>
                <a:spcPts val="1000"/>
              </a:spcBef>
              <a:spcAft>
                <a:spcPts val="0"/>
              </a:spcAft>
              <a:buClr>
                <a:srgbClr val="3F3F3F"/>
              </a:buClr>
              <a:buSzPts val="2405"/>
              <a:buFont typeface="Arial"/>
              <a:buNone/>
            </a:pPr>
            <a:r>
              <a:rPr lang="en-US" sz="2420"/>
              <a:t>Local approval of DE addenda </a:t>
            </a:r>
            <a:endParaRPr sz="2420"/>
          </a:p>
          <a:p>
            <a:pPr marL="685800" lvl="1" indent="-229869" algn="l" rtl="0">
              <a:lnSpc>
                <a:spcPct val="95000"/>
              </a:lnSpc>
              <a:spcBef>
                <a:spcPts val="500"/>
              </a:spcBef>
              <a:spcAft>
                <a:spcPts val="0"/>
              </a:spcAft>
              <a:buSzPts val="2420"/>
              <a:buChar char="•"/>
            </a:pPr>
            <a:r>
              <a:rPr lang="en-US" sz="2420"/>
              <a:t>Meets course outcomes</a:t>
            </a:r>
            <a:endParaRPr sz="2420"/>
          </a:p>
          <a:p>
            <a:pPr marL="685800" lvl="1" indent="-229869" algn="l" rtl="0">
              <a:lnSpc>
                <a:spcPct val="95000"/>
              </a:lnSpc>
              <a:spcBef>
                <a:spcPts val="500"/>
              </a:spcBef>
              <a:spcAft>
                <a:spcPts val="0"/>
              </a:spcAft>
              <a:buSzPts val="2420"/>
              <a:buChar char="•"/>
            </a:pPr>
            <a:r>
              <a:rPr lang="en-US" sz="2420"/>
              <a:t>Regular and Effective Contact </a:t>
            </a:r>
            <a:endParaRPr sz="2420"/>
          </a:p>
          <a:p>
            <a:pPr marL="685800" lvl="1" indent="-229869" algn="l" rtl="0">
              <a:lnSpc>
                <a:spcPct val="95000"/>
              </a:lnSpc>
              <a:spcBef>
                <a:spcPts val="500"/>
              </a:spcBef>
              <a:spcAft>
                <a:spcPts val="0"/>
              </a:spcAft>
              <a:buSzPts val="2420"/>
              <a:buChar char="•"/>
            </a:pPr>
            <a:r>
              <a:rPr lang="en-US" sz="2420"/>
              <a:t>Accessible </a:t>
            </a:r>
            <a:endParaRPr sz="2420"/>
          </a:p>
          <a:p>
            <a:pPr marL="0" lvl="0" indent="0" algn="l" rtl="0">
              <a:lnSpc>
                <a:spcPct val="95000"/>
              </a:lnSpc>
              <a:spcBef>
                <a:spcPts val="1000"/>
              </a:spcBef>
              <a:spcAft>
                <a:spcPts val="0"/>
              </a:spcAft>
              <a:buClr>
                <a:srgbClr val="3F3F3F"/>
              </a:buClr>
              <a:buSzPts val="2405"/>
              <a:buFont typeface="Arial"/>
              <a:buNone/>
            </a:pPr>
            <a:r>
              <a:rPr lang="en-US" sz="2420"/>
              <a:t>PD Might Focus on:</a:t>
            </a:r>
            <a:endParaRPr sz="2420"/>
          </a:p>
          <a:p>
            <a:pPr marL="685800" lvl="1" indent="-229869" algn="l" rtl="0">
              <a:lnSpc>
                <a:spcPct val="95000"/>
              </a:lnSpc>
              <a:spcBef>
                <a:spcPts val="500"/>
              </a:spcBef>
              <a:spcAft>
                <a:spcPts val="0"/>
              </a:spcAft>
              <a:buSzPts val="2420"/>
              <a:buChar char="•"/>
            </a:pPr>
            <a:r>
              <a:rPr lang="en-US" sz="2420"/>
              <a:t>Equity-minded practices for online learning</a:t>
            </a:r>
            <a:endParaRPr sz="2420"/>
          </a:p>
          <a:p>
            <a:pPr marL="685800" lvl="1" indent="-229869" algn="l" rtl="0">
              <a:lnSpc>
                <a:spcPct val="95000"/>
              </a:lnSpc>
              <a:spcBef>
                <a:spcPts val="500"/>
              </a:spcBef>
              <a:spcAft>
                <a:spcPts val="0"/>
              </a:spcAft>
              <a:buSzPts val="2420"/>
              <a:buChar char="•"/>
            </a:pPr>
            <a:r>
              <a:rPr lang="en-US" sz="2420"/>
              <a:t>Canvas basics</a:t>
            </a:r>
            <a:endParaRPr sz="2420"/>
          </a:p>
          <a:p>
            <a:pPr marL="685800" lvl="1" indent="-229869" algn="l" rtl="0">
              <a:lnSpc>
                <a:spcPct val="95000"/>
              </a:lnSpc>
              <a:spcBef>
                <a:spcPts val="500"/>
              </a:spcBef>
              <a:spcAft>
                <a:spcPts val="0"/>
              </a:spcAft>
              <a:buSzPts val="2420"/>
              <a:buChar char="•"/>
            </a:pPr>
            <a:r>
              <a:rPr lang="en-US" sz="2420"/>
              <a:t>OER</a:t>
            </a:r>
            <a:endParaRPr sz="2420"/>
          </a:p>
          <a:p>
            <a:pPr marL="0" lvl="1" indent="0" algn="l" rtl="0">
              <a:lnSpc>
                <a:spcPct val="95000"/>
              </a:lnSpc>
              <a:spcBef>
                <a:spcPts val="500"/>
              </a:spcBef>
              <a:spcAft>
                <a:spcPts val="0"/>
              </a:spcAft>
              <a:buClr>
                <a:srgbClr val="3F3F3F"/>
              </a:buClr>
              <a:buSzPts val="2220"/>
              <a:buNone/>
            </a:pPr>
            <a:endParaRPr sz="2420"/>
          </a:p>
        </p:txBody>
      </p:sp>
      <p:pic>
        <p:nvPicPr>
          <p:cNvPr id="253" name="Google Shape;253;p34" descr="A picture containing drawing&#10;&#10;Description automatically generated"/>
          <p:cNvPicPr preferRelativeResize="0"/>
          <p:nvPr/>
        </p:nvPicPr>
        <p:blipFill rotWithShape="1">
          <a:blip r:embed="rId3">
            <a:alphaModFix/>
          </a:blip>
          <a:srcRect/>
          <a:stretch/>
        </p:blipFill>
        <p:spPr>
          <a:xfrm>
            <a:off x="10697557" y="5656701"/>
            <a:ext cx="1003596" cy="754083"/>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35"/>
          <p:cNvSpPr txBox="1">
            <a:spLocks noGrp="1"/>
          </p:cNvSpPr>
          <p:nvPr>
            <p:ph type="title"/>
          </p:nvPr>
        </p:nvSpPr>
        <p:spPr>
          <a:xfrm>
            <a:off x="2560319" y="403412"/>
            <a:ext cx="8793600" cy="16857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lt1"/>
              </a:buClr>
              <a:buSzPts val="6600"/>
              <a:buFont typeface="Palatino"/>
              <a:buNone/>
            </a:pPr>
            <a:r>
              <a:rPr lang="en-US" sz="6600"/>
              <a:t>Questions?</a:t>
            </a:r>
            <a:endParaRPr/>
          </a:p>
        </p:txBody>
      </p:sp>
      <p:sp>
        <p:nvSpPr>
          <p:cNvPr id="259" name="Google Shape;259;p35"/>
          <p:cNvSpPr txBox="1">
            <a:spLocks noGrp="1"/>
          </p:cNvSpPr>
          <p:nvPr>
            <p:ph type="body" idx="1"/>
          </p:nvPr>
        </p:nvSpPr>
        <p:spPr>
          <a:xfrm>
            <a:off x="0" y="2662569"/>
            <a:ext cx="12192000" cy="3120300"/>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rgbClr val="3F3F3F"/>
              </a:buClr>
              <a:buSzPts val="5400"/>
              <a:buNone/>
            </a:pPr>
            <a:r>
              <a:rPr lang="en-US" sz="5400"/>
              <a:t>Thank You! </a:t>
            </a:r>
            <a:endParaRPr/>
          </a:p>
          <a:p>
            <a:pPr marL="0" lvl="0" indent="0" algn="ctr" rtl="0">
              <a:lnSpc>
                <a:spcPct val="90000"/>
              </a:lnSpc>
              <a:spcBef>
                <a:spcPts val="1000"/>
              </a:spcBef>
              <a:spcAft>
                <a:spcPts val="0"/>
              </a:spcAft>
              <a:buClr>
                <a:srgbClr val="3F3F3F"/>
              </a:buClr>
              <a:buSzPts val="2600"/>
              <a:buNone/>
            </a:pPr>
            <a:endParaRPr/>
          </a:p>
          <a:p>
            <a:pPr marL="0" lvl="0" indent="0" algn="ctr" rtl="0">
              <a:spcBef>
                <a:spcPts val="1000"/>
              </a:spcBef>
              <a:spcAft>
                <a:spcPts val="0"/>
              </a:spcAft>
              <a:buClr>
                <a:srgbClr val="3F3F3F"/>
              </a:buClr>
              <a:buSzPts val="2600"/>
              <a:buNone/>
            </a:pPr>
            <a:r>
              <a:rPr lang="en-US"/>
              <a:t>Karen Chow </a:t>
            </a:r>
            <a:r>
              <a:rPr lang="en-US" u="sng">
                <a:solidFill>
                  <a:schemeClr val="accent5"/>
                </a:solidFill>
                <a:hlinkClick r:id="rId3">
                  <a:extLst>
                    <a:ext uri="{A12FA001-AC4F-418D-AE19-62706E023703}">
                      <ahyp:hlinkClr xmlns:ahyp="http://schemas.microsoft.com/office/drawing/2018/hyperlinkcolor" val="tx"/>
                    </a:ext>
                  </a:extLst>
                </a:hlinkClick>
              </a:rPr>
              <a:t>chowkaren@fhda.edu</a:t>
            </a:r>
            <a:endParaRPr/>
          </a:p>
          <a:p>
            <a:pPr marL="0" lvl="0" indent="0" algn="ctr" rtl="0">
              <a:lnSpc>
                <a:spcPct val="90000"/>
              </a:lnSpc>
              <a:spcBef>
                <a:spcPts val="1000"/>
              </a:spcBef>
              <a:spcAft>
                <a:spcPts val="0"/>
              </a:spcAft>
              <a:buClr>
                <a:srgbClr val="3F3F3F"/>
              </a:buClr>
              <a:buSzPts val="2600"/>
              <a:buNone/>
            </a:pPr>
            <a:r>
              <a:rPr lang="en-US"/>
              <a:t>Robert L. Stewart Jr. </a:t>
            </a:r>
            <a:r>
              <a:rPr lang="en-US" u="sng">
                <a:solidFill>
                  <a:schemeClr val="hlink"/>
                </a:solidFill>
                <a:hlinkClick r:id="rId4"/>
              </a:rPr>
              <a:t>stewarrl@lasc.edu</a:t>
            </a:r>
            <a:r>
              <a:rPr lang="en-US"/>
              <a:t> </a:t>
            </a:r>
            <a:endParaRPr/>
          </a:p>
          <a:p>
            <a:pPr marL="0" lvl="0" indent="0" algn="ctr" rtl="0">
              <a:lnSpc>
                <a:spcPct val="90000"/>
              </a:lnSpc>
              <a:spcBef>
                <a:spcPts val="1000"/>
              </a:spcBef>
              <a:spcAft>
                <a:spcPts val="0"/>
              </a:spcAft>
              <a:buClr>
                <a:srgbClr val="3F3F3F"/>
              </a:buClr>
              <a:buSzPts val="2600"/>
              <a:buNone/>
            </a:pPr>
            <a:r>
              <a:rPr lang="en-US"/>
              <a:t>Suzanne Wakim </a:t>
            </a:r>
            <a:r>
              <a:rPr lang="en-US" u="sng">
                <a:solidFill>
                  <a:schemeClr val="hlink"/>
                </a:solidFill>
                <a:hlinkClick r:id="rId5"/>
              </a:rPr>
              <a:t>wakimsu@butte.edu</a:t>
            </a:r>
            <a:r>
              <a:rPr lang="en-US"/>
              <a:t> </a:t>
            </a:r>
            <a:endParaRPr/>
          </a:p>
        </p:txBody>
      </p:sp>
      <p:pic>
        <p:nvPicPr>
          <p:cNvPr id="260" name="Google Shape;260;p35" descr="A picture containing drawing&#10;&#10;Description automatically generated"/>
          <p:cNvPicPr preferRelativeResize="0"/>
          <p:nvPr/>
        </p:nvPicPr>
        <p:blipFill rotWithShape="1">
          <a:blip r:embed="rId6">
            <a:alphaModFix/>
          </a:blip>
          <a:srcRect/>
          <a:stretch/>
        </p:blipFill>
        <p:spPr>
          <a:xfrm>
            <a:off x="10697557" y="5656701"/>
            <a:ext cx="1003596" cy="754083"/>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Google Shape;265;p36"/>
          <p:cNvSpPr txBox="1">
            <a:spLocks noGrp="1"/>
          </p:cNvSpPr>
          <p:nvPr>
            <p:ph type="title"/>
          </p:nvPr>
        </p:nvSpPr>
        <p:spPr>
          <a:xfrm>
            <a:off x="1277650" y="365125"/>
            <a:ext cx="10046100" cy="13257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532E11"/>
              </a:buClr>
              <a:buSzPts val="3600"/>
              <a:buFont typeface="Palatino"/>
              <a:buNone/>
            </a:pPr>
            <a:r>
              <a:rPr lang="en-US"/>
              <a:t>Types of DE </a:t>
            </a:r>
            <a:endParaRPr/>
          </a:p>
        </p:txBody>
      </p:sp>
      <p:sp>
        <p:nvSpPr>
          <p:cNvPr id="266" name="Google Shape;266;p36"/>
          <p:cNvSpPr txBox="1">
            <a:spLocks noGrp="1"/>
          </p:cNvSpPr>
          <p:nvPr>
            <p:ph type="body" idx="1"/>
          </p:nvPr>
        </p:nvSpPr>
        <p:spPr>
          <a:xfrm>
            <a:off x="1277650" y="1798320"/>
            <a:ext cx="10058400" cy="4419600"/>
          </a:xfrm>
          <a:prstGeom prst="rect">
            <a:avLst/>
          </a:prstGeom>
          <a:noFill/>
          <a:ln>
            <a:noFill/>
          </a:ln>
        </p:spPr>
        <p:txBody>
          <a:bodyPr spcFirstLastPara="1" wrap="square" lIns="91425" tIns="45700" rIns="91425" bIns="45700" anchor="t" anchorCtr="0">
            <a:normAutofit fontScale="85000" lnSpcReduction="20000"/>
          </a:bodyPr>
          <a:lstStyle/>
          <a:p>
            <a:pPr marL="228600" lvl="0" indent="-205740" algn="l" rtl="0">
              <a:lnSpc>
                <a:spcPct val="90000"/>
              </a:lnSpc>
              <a:spcBef>
                <a:spcPts val="0"/>
              </a:spcBef>
              <a:spcAft>
                <a:spcPts val="0"/>
              </a:spcAft>
              <a:buClr>
                <a:srgbClr val="3F3F3F"/>
              </a:buClr>
              <a:buSzPct val="100000"/>
              <a:buChar char="•"/>
            </a:pPr>
            <a:r>
              <a:rPr lang="en-US"/>
              <a:t>Fully online </a:t>
            </a:r>
            <a:endParaRPr/>
          </a:p>
          <a:p>
            <a:pPr marL="228600" lvl="0" indent="-205740" algn="l" rtl="0">
              <a:lnSpc>
                <a:spcPct val="90000"/>
              </a:lnSpc>
              <a:spcBef>
                <a:spcPts val="1000"/>
              </a:spcBef>
              <a:spcAft>
                <a:spcPts val="0"/>
              </a:spcAft>
              <a:buClr>
                <a:srgbClr val="3F3F3F"/>
              </a:buClr>
              <a:buSzPct val="100000"/>
              <a:buChar char="•"/>
            </a:pPr>
            <a:r>
              <a:rPr lang="en-US"/>
              <a:t>Partially online (hybrid) </a:t>
            </a:r>
            <a:endParaRPr/>
          </a:p>
          <a:p>
            <a:pPr marL="228600" lvl="0" indent="-205740" algn="l" rtl="0">
              <a:lnSpc>
                <a:spcPct val="90000"/>
              </a:lnSpc>
              <a:spcBef>
                <a:spcPts val="1000"/>
              </a:spcBef>
              <a:spcAft>
                <a:spcPts val="0"/>
              </a:spcAft>
              <a:buClr>
                <a:srgbClr val="3F3F3F"/>
              </a:buClr>
              <a:buSzPct val="100000"/>
              <a:buChar char="•"/>
            </a:pPr>
            <a:r>
              <a:rPr lang="en-US"/>
              <a:t>Fully online with flexible in-person component  </a:t>
            </a:r>
            <a:endParaRPr/>
          </a:p>
          <a:p>
            <a:pPr marL="685800" lvl="0" indent="0" algn="l" rtl="0">
              <a:lnSpc>
                <a:spcPct val="90000"/>
              </a:lnSpc>
              <a:spcBef>
                <a:spcPts val="500"/>
              </a:spcBef>
              <a:spcAft>
                <a:spcPts val="0"/>
              </a:spcAft>
              <a:buNone/>
            </a:pPr>
            <a:r>
              <a:rPr lang="en-US" sz="2200" b="1"/>
              <a:t>Was included in DE Guidelines. DE Guidelines are not to be released by CCCCO to the field. Rather, the CCCCO may decide to release sections of it in Guidance Memos.</a:t>
            </a:r>
            <a:endParaRPr sz="2200" b="1"/>
          </a:p>
          <a:p>
            <a:pPr marL="685800" lvl="0" indent="0" algn="l" rtl="0">
              <a:lnSpc>
                <a:spcPct val="90000"/>
              </a:lnSpc>
              <a:spcBef>
                <a:spcPts val="500"/>
              </a:spcBef>
              <a:spcAft>
                <a:spcPts val="0"/>
              </a:spcAft>
              <a:buNone/>
            </a:pPr>
            <a:endParaRPr sz="2200" b="1"/>
          </a:p>
          <a:p>
            <a:pPr marL="685800" lvl="0" indent="0" algn="l" rtl="0">
              <a:lnSpc>
                <a:spcPct val="90000"/>
              </a:lnSpc>
              <a:spcBef>
                <a:spcPts val="500"/>
              </a:spcBef>
              <a:spcAft>
                <a:spcPts val="0"/>
              </a:spcAft>
              <a:buNone/>
            </a:pPr>
            <a:r>
              <a:rPr lang="en-US" sz="2200" b="1"/>
              <a:t>DE Compendium is being reviewed by ASCCC and DECO to determine its release to the field.</a:t>
            </a:r>
            <a:endParaRPr sz="2200" b="1"/>
          </a:p>
          <a:p>
            <a:pPr marL="228600" lvl="0" indent="-76200" algn="l" rtl="0">
              <a:lnSpc>
                <a:spcPct val="90000"/>
              </a:lnSpc>
              <a:spcBef>
                <a:spcPts val="1000"/>
              </a:spcBef>
              <a:spcAft>
                <a:spcPts val="0"/>
              </a:spcAft>
              <a:buClr>
                <a:srgbClr val="3F3F3F"/>
              </a:buClr>
              <a:buSzPct val="100000"/>
              <a:buNone/>
            </a:pPr>
            <a:endParaRPr/>
          </a:p>
          <a:p>
            <a:pPr marL="228600" lvl="0" indent="-205740" algn="l" rtl="0">
              <a:lnSpc>
                <a:spcPct val="90000"/>
              </a:lnSpc>
              <a:spcBef>
                <a:spcPts val="1000"/>
              </a:spcBef>
              <a:spcAft>
                <a:spcPts val="0"/>
              </a:spcAft>
              <a:buClr>
                <a:srgbClr val="3F3F3F"/>
              </a:buClr>
              <a:buSzPct val="100000"/>
              <a:buChar char="•"/>
            </a:pPr>
            <a:r>
              <a:rPr lang="en-US"/>
              <a:t>Asynchronous online </a:t>
            </a:r>
            <a:endParaRPr/>
          </a:p>
          <a:p>
            <a:pPr marL="228600" lvl="0" indent="-205740" algn="l" rtl="0">
              <a:lnSpc>
                <a:spcPct val="90000"/>
              </a:lnSpc>
              <a:spcBef>
                <a:spcPts val="1000"/>
              </a:spcBef>
              <a:spcAft>
                <a:spcPts val="0"/>
              </a:spcAft>
              <a:buClr>
                <a:srgbClr val="3F3F3F"/>
              </a:buClr>
              <a:buSzPct val="100000"/>
              <a:buChar char="•"/>
            </a:pPr>
            <a:r>
              <a:rPr lang="en-US"/>
              <a:t>Synchronous online </a:t>
            </a:r>
            <a:endParaRPr/>
          </a:p>
          <a:p>
            <a:pPr marL="228600" lvl="0" indent="-76200" algn="l" rtl="0">
              <a:lnSpc>
                <a:spcPct val="90000"/>
              </a:lnSpc>
              <a:spcBef>
                <a:spcPts val="1000"/>
              </a:spcBef>
              <a:spcAft>
                <a:spcPts val="0"/>
              </a:spcAft>
              <a:buClr>
                <a:srgbClr val="3F3F3F"/>
              </a:buClr>
              <a:buSzPct val="100000"/>
              <a:buNone/>
            </a:pPr>
            <a:endParaRPr/>
          </a:p>
          <a:p>
            <a:pPr marL="228600" lvl="0" indent="-205740" algn="l" rtl="0">
              <a:lnSpc>
                <a:spcPct val="90000"/>
              </a:lnSpc>
              <a:spcBef>
                <a:spcPts val="1000"/>
              </a:spcBef>
              <a:spcAft>
                <a:spcPts val="0"/>
              </a:spcAft>
              <a:buClr>
                <a:srgbClr val="3F3F3F"/>
              </a:buClr>
              <a:buSzPct val="100000"/>
              <a:buChar char="•"/>
            </a:pPr>
            <a:r>
              <a:rPr lang="en-US" b="1"/>
              <a:t>All require separate review/approval of DE addenda and preparation for faculty </a:t>
            </a:r>
            <a:endParaRPr/>
          </a:p>
        </p:txBody>
      </p:sp>
      <p:pic>
        <p:nvPicPr>
          <p:cNvPr id="267" name="Google Shape;267;p36" descr="A picture containing drawing&#10;&#10;Description automatically generated"/>
          <p:cNvPicPr preferRelativeResize="0"/>
          <p:nvPr/>
        </p:nvPicPr>
        <p:blipFill rotWithShape="1">
          <a:blip r:embed="rId3">
            <a:alphaModFix/>
          </a:blip>
          <a:srcRect/>
          <a:stretch/>
        </p:blipFill>
        <p:spPr>
          <a:xfrm>
            <a:off x="10697557" y="5656701"/>
            <a:ext cx="1003596" cy="754083"/>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0"/>
          <p:cNvSpPr txBox="1">
            <a:spLocks noGrp="1"/>
          </p:cNvSpPr>
          <p:nvPr>
            <p:ph type="title"/>
          </p:nvPr>
        </p:nvSpPr>
        <p:spPr>
          <a:xfrm>
            <a:off x="2560319" y="403412"/>
            <a:ext cx="8793600" cy="1685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Presenters</a:t>
            </a:r>
            <a:endParaRPr/>
          </a:p>
        </p:txBody>
      </p:sp>
      <p:sp>
        <p:nvSpPr>
          <p:cNvPr id="65" name="Google Shape;65;p10"/>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4</a:t>
            </a:fld>
            <a:endParaRPr/>
          </a:p>
        </p:txBody>
      </p:sp>
      <p:sp>
        <p:nvSpPr>
          <p:cNvPr id="66" name="Google Shape;66;p10"/>
          <p:cNvSpPr txBox="1">
            <a:spLocks noGrp="1"/>
          </p:cNvSpPr>
          <p:nvPr>
            <p:ph type="body" idx="1"/>
          </p:nvPr>
        </p:nvSpPr>
        <p:spPr>
          <a:xfrm>
            <a:off x="834144" y="2672468"/>
            <a:ext cx="10523700" cy="35694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a:t>Karen Chow, ASCCC Area B Representative</a:t>
            </a:r>
            <a:endParaRPr/>
          </a:p>
          <a:p>
            <a:pPr marL="0" lvl="0" indent="0" algn="l" rtl="0">
              <a:spcBef>
                <a:spcPts val="1000"/>
              </a:spcBef>
              <a:spcAft>
                <a:spcPts val="0"/>
              </a:spcAft>
              <a:buNone/>
            </a:pPr>
            <a:r>
              <a:rPr lang="en-US"/>
              <a:t>Robert L Stewart Jr, ASCCC Area C Representative</a:t>
            </a:r>
            <a:endParaRPr/>
          </a:p>
          <a:p>
            <a:pPr marL="0" lvl="0" indent="0" algn="l" rtl="0">
              <a:spcBef>
                <a:spcPts val="1000"/>
              </a:spcBef>
              <a:spcAft>
                <a:spcPts val="0"/>
              </a:spcAft>
              <a:buNone/>
            </a:pPr>
            <a:r>
              <a:rPr lang="en-US"/>
              <a:t>Suzanne Wakim, Butte College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1"/>
          <p:cNvSpPr txBox="1">
            <a:spLocks noGrp="1"/>
          </p:cNvSpPr>
          <p:nvPr>
            <p:ph type="title"/>
          </p:nvPr>
        </p:nvSpPr>
        <p:spPr>
          <a:xfrm>
            <a:off x="2560319" y="403412"/>
            <a:ext cx="8793600" cy="1685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Department of Education Updated Regulations</a:t>
            </a:r>
            <a:endParaRPr/>
          </a:p>
        </p:txBody>
      </p:sp>
      <p:sp>
        <p:nvSpPr>
          <p:cNvPr id="73" name="Google Shape;73;p11"/>
          <p:cNvSpPr txBox="1">
            <a:spLocks noGrp="1"/>
          </p:cNvSpPr>
          <p:nvPr>
            <p:ph type="body" idx="1"/>
          </p:nvPr>
        </p:nvSpPr>
        <p:spPr>
          <a:xfrm>
            <a:off x="829994" y="2662568"/>
            <a:ext cx="10523700" cy="3569400"/>
          </a:xfrm>
          <a:prstGeom prst="rect">
            <a:avLst/>
          </a:prstGeom>
        </p:spPr>
        <p:txBody>
          <a:bodyPr spcFirstLastPara="1" wrap="square" lIns="91425" tIns="45700" rIns="91425" bIns="45700" anchor="t" anchorCtr="0">
            <a:noAutofit/>
          </a:bodyPr>
          <a:lstStyle/>
          <a:p>
            <a:pPr marL="457200" lvl="0" indent="-381000" algn="l" rtl="0">
              <a:spcBef>
                <a:spcPts val="1000"/>
              </a:spcBef>
              <a:spcAft>
                <a:spcPts val="0"/>
              </a:spcAft>
              <a:buSzPts val="2400"/>
              <a:buChar char="●"/>
            </a:pPr>
            <a:r>
              <a:rPr lang="en-US"/>
              <a:t>In place as of July 1, 2021</a:t>
            </a:r>
            <a:endParaRPr/>
          </a:p>
          <a:p>
            <a:pPr marL="457200" lvl="0" indent="-381000" algn="l" rtl="0">
              <a:spcBef>
                <a:spcPts val="1000"/>
              </a:spcBef>
              <a:spcAft>
                <a:spcPts val="0"/>
              </a:spcAft>
              <a:buSzPts val="2400"/>
              <a:buChar char="●"/>
            </a:pPr>
            <a:r>
              <a:rPr lang="en-US"/>
              <a:t>Regular and Substantive Interaction, 34 CFR 600.2</a:t>
            </a:r>
            <a:endParaRPr/>
          </a:p>
          <a:p>
            <a:pPr marL="457200" lvl="0" indent="-381000" algn="l" rtl="0">
              <a:spcBef>
                <a:spcPts val="1000"/>
              </a:spcBef>
              <a:spcAft>
                <a:spcPts val="0"/>
              </a:spcAft>
              <a:buSzPts val="2400"/>
              <a:buChar char="●"/>
            </a:pPr>
            <a:r>
              <a:rPr lang="en-US"/>
              <a:t>Title 5 changes being made to align</a:t>
            </a:r>
            <a:endParaRPr/>
          </a:p>
          <a:p>
            <a:pPr marL="457200" lvl="0" indent="-381000" algn="l" rtl="0">
              <a:spcBef>
                <a:spcPts val="1000"/>
              </a:spcBef>
              <a:spcAft>
                <a:spcPts val="0"/>
              </a:spcAft>
              <a:buSzPts val="2400"/>
              <a:buChar char="●"/>
            </a:pPr>
            <a:r>
              <a:rPr lang="en-US"/>
              <a:t>Minor changes (should not affect CCC)</a:t>
            </a:r>
            <a:endParaRPr/>
          </a:p>
          <a:p>
            <a:pPr marL="914400" lvl="1" indent="-381000" algn="l" rtl="0">
              <a:spcBef>
                <a:spcPts val="500"/>
              </a:spcBef>
              <a:spcAft>
                <a:spcPts val="0"/>
              </a:spcAft>
              <a:buSzPts val="2400"/>
              <a:buChar char="○"/>
            </a:pPr>
            <a:r>
              <a:rPr lang="en-US"/>
              <a:t>Defines instructor as the individual responsible for delivering course content and relies on accreditation standards for approval</a:t>
            </a:r>
            <a:endParaRPr/>
          </a:p>
          <a:p>
            <a:pPr marL="457200" lvl="0" indent="-381000" algn="l" rtl="0">
              <a:spcBef>
                <a:spcPts val="1000"/>
              </a:spcBef>
              <a:spcAft>
                <a:spcPts val="0"/>
              </a:spcAft>
              <a:buSzPts val="2400"/>
              <a:buChar char="●"/>
            </a:pPr>
            <a:r>
              <a:rPr lang="en-US"/>
              <a:t>Important changes</a:t>
            </a:r>
            <a:endParaRPr/>
          </a:p>
          <a:p>
            <a:pPr marL="914400" lvl="1" indent="-381000" algn="l" rtl="0">
              <a:spcBef>
                <a:spcPts val="500"/>
              </a:spcBef>
              <a:spcAft>
                <a:spcPts val="0"/>
              </a:spcAft>
              <a:buSzPts val="2400"/>
              <a:buChar char="○"/>
            </a:pPr>
            <a:r>
              <a:rPr lang="en-US"/>
              <a:t>Defining Regular and Substantive Interaction</a:t>
            </a:r>
            <a:endParaRPr/>
          </a:p>
        </p:txBody>
      </p:sp>
      <p:sp>
        <p:nvSpPr>
          <p:cNvPr id="74" name="Google Shape;74;p11"/>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2"/>
          <p:cNvSpPr txBox="1">
            <a:spLocks noGrp="1"/>
          </p:cNvSpPr>
          <p:nvPr>
            <p:ph type="title"/>
          </p:nvPr>
        </p:nvSpPr>
        <p:spPr>
          <a:xfrm>
            <a:off x="1277650" y="365125"/>
            <a:ext cx="10046100" cy="1325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Substantive Interaction (definition added)</a:t>
            </a:r>
            <a:endParaRPr/>
          </a:p>
        </p:txBody>
      </p:sp>
      <p:sp>
        <p:nvSpPr>
          <p:cNvPr id="81" name="Google Shape;81;p12"/>
          <p:cNvSpPr txBox="1">
            <a:spLocks noGrp="1"/>
          </p:cNvSpPr>
          <p:nvPr>
            <p:ph type="body" idx="1"/>
          </p:nvPr>
        </p:nvSpPr>
        <p:spPr>
          <a:xfrm>
            <a:off x="1277650" y="1798320"/>
            <a:ext cx="10058400" cy="4419600"/>
          </a:xfrm>
          <a:prstGeom prst="rect">
            <a:avLst/>
          </a:prstGeom>
        </p:spPr>
        <p:txBody>
          <a:bodyPr spcFirstLastPara="1" wrap="square" lIns="91425" tIns="45700" rIns="91425" bIns="45700" anchor="t" anchorCtr="0">
            <a:noAutofit/>
          </a:bodyPr>
          <a:lstStyle/>
          <a:p>
            <a:pPr marL="0" lvl="0" indent="0" algn="l" rtl="0">
              <a:lnSpc>
                <a:spcPct val="115000"/>
              </a:lnSpc>
              <a:spcBef>
                <a:spcPts val="1000"/>
              </a:spcBef>
              <a:spcAft>
                <a:spcPts val="0"/>
              </a:spcAft>
              <a:buNone/>
            </a:pPr>
            <a:r>
              <a:rPr lang="en-US"/>
              <a:t>34 CFR 600.2 Definitions </a:t>
            </a:r>
            <a:endParaRPr/>
          </a:p>
          <a:p>
            <a:pPr marL="457200" lvl="0" indent="-381000" algn="l" rtl="0">
              <a:lnSpc>
                <a:spcPct val="115000"/>
              </a:lnSpc>
              <a:spcBef>
                <a:spcPts val="1000"/>
              </a:spcBef>
              <a:spcAft>
                <a:spcPts val="0"/>
              </a:spcAft>
              <a:buSzPts val="2400"/>
              <a:buAutoNum type="arabicPeriod" startAt="4"/>
            </a:pPr>
            <a:r>
              <a:rPr lang="en-US"/>
              <a:t>For purposes of this definition, substantive interaction is engaging students in teaching, learning, and assessment, consistent with the content under discussion, and also include at least two of the following:</a:t>
            </a:r>
            <a:endParaRPr/>
          </a:p>
        </p:txBody>
      </p:sp>
      <p:sp>
        <p:nvSpPr>
          <p:cNvPr id="82" name="Google Shape;82;p12"/>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3"/>
          <p:cNvSpPr txBox="1">
            <a:spLocks noGrp="1"/>
          </p:cNvSpPr>
          <p:nvPr>
            <p:ph type="title"/>
          </p:nvPr>
        </p:nvSpPr>
        <p:spPr>
          <a:xfrm>
            <a:off x="1277650" y="365125"/>
            <a:ext cx="10046100" cy="1325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Substantive Interaction (components)</a:t>
            </a:r>
            <a:endParaRPr/>
          </a:p>
        </p:txBody>
      </p:sp>
      <p:sp>
        <p:nvSpPr>
          <p:cNvPr id="89" name="Google Shape;89;p13"/>
          <p:cNvSpPr txBox="1">
            <a:spLocks noGrp="1"/>
          </p:cNvSpPr>
          <p:nvPr>
            <p:ph type="body" idx="1"/>
          </p:nvPr>
        </p:nvSpPr>
        <p:spPr>
          <a:xfrm>
            <a:off x="1277650" y="1798320"/>
            <a:ext cx="10058400" cy="4419600"/>
          </a:xfrm>
          <a:prstGeom prst="rect">
            <a:avLst/>
          </a:prstGeom>
        </p:spPr>
        <p:txBody>
          <a:bodyPr spcFirstLastPara="1" wrap="square" lIns="91425" tIns="45700" rIns="91425" bIns="45700" anchor="t" anchorCtr="0">
            <a:noAutofit/>
          </a:bodyPr>
          <a:lstStyle/>
          <a:p>
            <a:pPr marL="457200" lvl="0" indent="-381000" algn="l" rtl="0">
              <a:lnSpc>
                <a:spcPct val="115000"/>
              </a:lnSpc>
              <a:spcBef>
                <a:spcPts val="1000"/>
              </a:spcBef>
              <a:spcAft>
                <a:spcPts val="0"/>
              </a:spcAft>
              <a:buSzPts val="2400"/>
              <a:buAutoNum type="romanLcPeriod"/>
            </a:pPr>
            <a:r>
              <a:rPr lang="en-US"/>
              <a:t>Providing direct instruction;</a:t>
            </a:r>
            <a:endParaRPr/>
          </a:p>
          <a:p>
            <a:pPr marL="457200" lvl="0" indent="-381000" algn="l" rtl="0">
              <a:lnSpc>
                <a:spcPct val="115000"/>
              </a:lnSpc>
              <a:spcBef>
                <a:spcPts val="0"/>
              </a:spcBef>
              <a:spcAft>
                <a:spcPts val="0"/>
              </a:spcAft>
              <a:buSzPts val="2400"/>
              <a:buAutoNum type="romanLcPeriod"/>
            </a:pPr>
            <a:r>
              <a:rPr lang="en-US"/>
              <a:t>Assessing or providing feedback on a student’s coursework;</a:t>
            </a:r>
            <a:endParaRPr/>
          </a:p>
          <a:p>
            <a:pPr marL="457200" lvl="0" indent="-381000" algn="l" rtl="0">
              <a:lnSpc>
                <a:spcPct val="115000"/>
              </a:lnSpc>
              <a:spcBef>
                <a:spcPts val="0"/>
              </a:spcBef>
              <a:spcAft>
                <a:spcPts val="0"/>
              </a:spcAft>
              <a:buSzPts val="2400"/>
              <a:buAutoNum type="romanLcPeriod"/>
            </a:pPr>
            <a:r>
              <a:rPr lang="en-US"/>
              <a:t>Providing information or responding to questions about the content of a course or competency;</a:t>
            </a:r>
            <a:endParaRPr/>
          </a:p>
          <a:p>
            <a:pPr marL="457200" lvl="0" indent="-381000" algn="l" rtl="0">
              <a:lnSpc>
                <a:spcPct val="115000"/>
              </a:lnSpc>
              <a:spcBef>
                <a:spcPts val="0"/>
              </a:spcBef>
              <a:spcAft>
                <a:spcPts val="0"/>
              </a:spcAft>
              <a:buSzPts val="2400"/>
              <a:buAutoNum type="romanLcPeriod"/>
            </a:pPr>
            <a:r>
              <a:rPr lang="en-US"/>
              <a:t>Facilitating a group discussion regarding the content of a course or competency; or</a:t>
            </a:r>
            <a:endParaRPr/>
          </a:p>
          <a:p>
            <a:pPr marL="457200" lvl="0" indent="-381000" algn="l" rtl="0">
              <a:lnSpc>
                <a:spcPct val="115000"/>
              </a:lnSpc>
              <a:spcBef>
                <a:spcPts val="0"/>
              </a:spcBef>
              <a:spcAft>
                <a:spcPts val="0"/>
              </a:spcAft>
              <a:buSzPts val="2400"/>
              <a:buAutoNum type="romanLcPeriod"/>
            </a:pPr>
            <a:r>
              <a:rPr lang="en-US"/>
              <a:t>Other instructional activities approved by the institution’s or program’s accrediting agency.</a:t>
            </a:r>
            <a:endParaRPr/>
          </a:p>
        </p:txBody>
      </p:sp>
      <p:sp>
        <p:nvSpPr>
          <p:cNvPr id="90" name="Google Shape;90;p13"/>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4"/>
          <p:cNvSpPr txBox="1">
            <a:spLocks noGrp="1"/>
          </p:cNvSpPr>
          <p:nvPr>
            <p:ph type="title"/>
          </p:nvPr>
        </p:nvSpPr>
        <p:spPr>
          <a:xfrm>
            <a:off x="1277650" y="365125"/>
            <a:ext cx="10046100" cy="1325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Regular Interaction (definition added)</a:t>
            </a:r>
            <a:endParaRPr/>
          </a:p>
        </p:txBody>
      </p:sp>
      <p:sp>
        <p:nvSpPr>
          <p:cNvPr id="97" name="Google Shape;97;p14"/>
          <p:cNvSpPr txBox="1">
            <a:spLocks noGrp="1"/>
          </p:cNvSpPr>
          <p:nvPr>
            <p:ph type="body" idx="1"/>
          </p:nvPr>
        </p:nvSpPr>
        <p:spPr>
          <a:xfrm>
            <a:off x="1082550" y="1813775"/>
            <a:ext cx="10770900" cy="4419600"/>
          </a:xfrm>
          <a:prstGeom prst="rect">
            <a:avLst/>
          </a:prstGeom>
        </p:spPr>
        <p:txBody>
          <a:bodyPr spcFirstLastPara="1" wrap="square" lIns="91425" tIns="45700" rIns="91425" bIns="45700" anchor="t" anchorCtr="0">
            <a:noAutofit/>
          </a:bodyPr>
          <a:lstStyle/>
          <a:p>
            <a:pPr marL="457200" lvl="0" indent="-381000" algn="l" rtl="0">
              <a:lnSpc>
                <a:spcPct val="115000"/>
              </a:lnSpc>
              <a:spcBef>
                <a:spcPts val="1000"/>
              </a:spcBef>
              <a:spcAft>
                <a:spcPts val="0"/>
              </a:spcAft>
              <a:buSzPts val="2400"/>
              <a:buAutoNum type="arabicPeriod" startAt="5"/>
            </a:pPr>
            <a:r>
              <a:rPr lang="en-US"/>
              <a:t>An institution ensures regular interaction between a student and an instructor or instructors by, prior to the student's completion of a course or competency</a:t>
            </a:r>
            <a:endParaRPr/>
          </a:p>
          <a:p>
            <a:pPr marL="914400" lvl="1" indent="-381000" algn="l" rtl="0">
              <a:lnSpc>
                <a:spcPct val="115000"/>
              </a:lnSpc>
              <a:spcBef>
                <a:spcPts val="0"/>
              </a:spcBef>
              <a:spcAft>
                <a:spcPts val="0"/>
              </a:spcAft>
              <a:buSzPts val="2400"/>
              <a:buAutoNum type="romanLcPeriod"/>
            </a:pPr>
            <a:r>
              <a:rPr lang="en-US" sz="2400"/>
              <a:t>Providing the opportunity for substantive interactions with the student on a predictable and scheduled basis commensurate with the length of time and the amount of content in the course or competency; and</a:t>
            </a:r>
            <a:endParaRPr sz="2400"/>
          </a:p>
          <a:p>
            <a:pPr marL="914400" lvl="1" indent="-381000" algn="l" rtl="0">
              <a:lnSpc>
                <a:spcPct val="115000"/>
              </a:lnSpc>
              <a:spcBef>
                <a:spcPts val="0"/>
              </a:spcBef>
              <a:spcAft>
                <a:spcPts val="0"/>
              </a:spcAft>
              <a:buSzPts val="2400"/>
              <a:buAutoNum type="romanLcPeriod"/>
            </a:pPr>
            <a:r>
              <a:rPr lang="en-US" sz="2400"/>
              <a:t>Monitoring the student's academic engagement and success and ensuring that an instructor is responsible for promptly and proactively engaging in substantive interaction with the student when needed on the basis of such monitoring, or upon request by the student.</a:t>
            </a:r>
            <a:endParaRPr sz="2400">
              <a:solidFill>
                <a:srgbClr val="3F3F3F"/>
              </a:solidFill>
            </a:endParaRPr>
          </a:p>
        </p:txBody>
      </p:sp>
      <p:sp>
        <p:nvSpPr>
          <p:cNvPr id="98" name="Google Shape;98;p14"/>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5"/>
          <p:cNvSpPr txBox="1">
            <a:spLocks noGrp="1"/>
          </p:cNvSpPr>
          <p:nvPr>
            <p:ph type="title"/>
          </p:nvPr>
        </p:nvSpPr>
        <p:spPr>
          <a:xfrm>
            <a:off x="2560319" y="403412"/>
            <a:ext cx="8793600" cy="1685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TITLE 5 PROPOSED AMENDMENTS</a:t>
            </a:r>
            <a:endParaRPr/>
          </a:p>
        </p:txBody>
      </p:sp>
      <p:sp>
        <p:nvSpPr>
          <p:cNvPr id="105" name="Google Shape;105;p15"/>
          <p:cNvSpPr txBox="1">
            <a:spLocks noGrp="1"/>
          </p:cNvSpPr>
          <p:nvPr>
            <p:ph type="body" idx="1"/>
          </p:nvPr>
        </p:nvSpPr>
        <p:spPr>
          <a:xfrm>
            <a:off x="829994" y="2662568"/>
            <a:ext cx="10523700" cy="35694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a:t>SECTIONS </a:t>
            </a:r>
            <a:r>
              <a:rPr lang="en-US" b="1"/>
              <a:t>55200</a:t>
            </a:r>
            <a:r>
              <a:rPr lang="en-US"/>
              <a:t>, </a:t>
            </a:r>
            <a:r>
              <a:rPr lang="en-US" b="1"/>
              <a:t>55204</a:t>
            </a:r>
            <a:r>
              <a:rPr lang="en-US"/>
              <a:t>, </a:t>
            </a:r>
            <a:r>
              <a:rPr lang="en-US" b="1"/>
              <a:t>55206</a:t>
            </a:r>
            <a:r>
              <a:rPr lang="en-US"/>
              <a:t>, </a:t>
            </a:r>
            <a:r>
              <a:rPr lang="en-US" b="1"/>
              <a:t>55208</a:t>
            </a:r>
            <a:r>
              <a:rPr lang="en-US"/>
              <a:t> OF ARTICLE 1 OF SUBCHAPTER 3 OF CHAPTER 6 OF DIVISION 6 OF TITLE 5 OF THE CALIFORNIA CODE OF REGULATIONS</a:t>
            </a:r>
            <a:endParaRPr/>
          </a:p>
          <a:p>
            <a:pPr marL="0" lvl="0" indent="0" algn="l" rtl="0">
              <a:spcBef>
                <a:spcPts val="1000"/>
              </a:spcBef>
              <a:spcAft>
                <a:spcPts val="0"/>
              </a:spcAft>
              <a:buNone/>
            </a:pPr>
            <a:endParaRPr/>
          </a:p>
          <a:p>
            <a:pPr marL="0" lvl="0" indent="0" algn="l" rtl="0">
              <a:lnSpc>
                <a:spcPct val="100000"/>
              </a:lnSpc>
              <a:spcBef>
                <a:spcPts val="1000"/>
              </a:spcBef>
              <a:spcAft>
                <a:spcPts val="0"/>
              </a:spcAft>
              <a:buNone/>
            </a:pPr>
            <a:r>
              <a:rPr lang="en-US"/>
              <a:t>SECTION </a:t>
            </a:r>
            <a:r>
              <a:rPr lang="en-US" b="1"/>
              <a:t>55005</a:t>
            </a:r>
            <a:r>
              <a:rPr lang="en-US"/>
              <a:t> OF ARTICLE 1 OF SUBCHAPTER 1 OF CHAPTER 6 OF DIVISION 6 OF TITLE 5 OF THE CALIFORNIA CODE OF REGULATIONS</a:t>
            </a:r>
            <a:endParaRPr/>
          </a:p>
          <a:p>
            <a:pPr marL="0" lvl="0" indent="0" algn="l" rtl="0">
              <a:spcBef>
                <a:spcPts val="1000"/>
              </a:spcBef>
              <a:spcAft>
                <a:spcPts val="0"/>
              </a:spcAft>
              <a:buNone/>
            </a:pPr>
            <a:endParaRPr/>
          </a:p>
        </p:txBody>
      </p:sp>
      <p:sp>
        <p:nvSpPr>
          <p:cNvPr id="106" name="Google Shape;106;p15"/>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9</a:t>
            </a:fld>
            <a:endParaRPr/>
          </a:p>
        </p:txBody>
      </p:sp>
    </p:spTree>
  </p:cSld>
  <p:clrMapOvr>
    <a:masterClrMapping/>
  </p:clrMapOvr>
</p:sld>
</file>

<file path=ppt/theme/theme1.xml><?xml version="1.0" encoding="utf-8"?>
<a:theme xmlns:a="http://schemas.openxmlformats.org/drawingml/2006/main" name="ASCCC Curriculum Inst. 2020 Theme">
  <a:themeElements>
    <a:clrScheme name="ASCCC CI 2021">
      <a:dk1>
        <a:srgbClr val="005B96"/>
      </a:dk1>
      <a:lt1>
        <a:srgbClr val="FFFFFF"/>
      </a:lt1>
      <a:dk2>
        <a:srgbClr val="4186C3"/>
      </a:dk2>
      <a:lt2>
        <a:srgbClr val="F0ECE8"/>
      </a:lt2>
      <a:accent1>
        <a:srgbClr val="9277B9"/>
      </a:accent1>
      <a:accent2>
        <a:srgbClr val="26BB9A"/>
      </a:accent2>
      <a:accent3>
        <a:srgbClr val="54514F"/>
      </a:accent3>
      <a:accent4>
        <a:srgbClr val="008C77"/>
      </a:accent4>
      <a:accent5>
        <a:srgbClr val="005B95"/>
      </a:accent5>
      <a:accent6>
        <a:srgbClr val="4186C3"/>
      </a:accent6>
      <a:hlink>
        <a:srgbClr val="005B95"/>
      </a:hlink>
      <a:folHlink>
        <a:srgbClr val="9277B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2571</Words>
  <Application>Microsoft Office PowerPoint</Application>
  <PresentationFormat>Widescreen</PresentationFormat>
  <Paragraphs>236</Paragraphs>
  <Slides>32</Slides>
  <Notes>30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Palatino</vt:lpstr>
      <vt:lpstr>ASCCC Curriculum Inst. 2020 Theme</vt:lpstr>
      <vt:lpstr>Online/Distance Education- Addendums, Compendiums, Guidelines, &amp; Faculty Preparation   </vt:lpstr>
      <vt:lpstr>Description</vt:lpstr>
      <vt:lpstr>Agenda</vt:lpstr>
      <vt:lpstr>Presenters</vt:lpstr>
      <vt:lpstr>Department of Education Updated Regulations</vt:lpstr>
      <vt:lpstr>Substantive Interaction (definition added)</vt:lpstr>
      <vt:lpstr>Substantive Interaction (components)</vt:lpstr>
      <vt:lpstr>Regular Interaction (definition added)</vt:lpstr>
      <vt:lpstr>TITLE 5 PROPOSED AMENDMENTS</vt:lpstr>
      <vt:lpstr>HOW TO PROVIDE INPUT TO THE BOARD OF GOVERNORS REGARDING PROPOSED TITLE 5 CHANGES</vt:lpstr>
      <vt:lpstr>Definition and Application of DE</vt:lpstr>
      <vt:lpstr>PowerPoint Presentation</vt:lpstr>
      <vt:lpstr>Why do DE courses need separate approval, and what should it encompass? </vt:lpstr>
      <vt:lpstr>Title 5 Proposed Changes: Regular and effective contact becomes Regular and Substantive Interaction</vt:lpstr>
      <vt:lpstr>Title 5 Proposed Changes: Regular and effective contact becomes Regular and Substantive Interaction</vt:lpstr>
      <vt:lpstr>Title 5 Proposed Changes: Regular and effective contact becomes Regular and Substantive Interaction</vt:lpstr>
      <vt:lpstr>Title 5 Proposed Changes: Regular and effective contact becomes Regular and Substantive Interaction</vt:lpstr>
      <vt:lpstr>COURSE STANDARDS NEED TO BE DISCLOSED TO STUDENTS</vt:lpstr>
      <vt:lpstr>Why is preparation required to teach online? </vt:lpstr>
      <vt:lpstr>Faculty Preparation for DE </vt:lpstr>
      <vt:lpstr>Equity Consideration </vt:lpstr>
      <vt:lpstr>COMMUNICATING EXPECTATIONS TO STUDENTS </vt:lpstr>
      <vt:lpstr>Students need to know . . . </vt:lpstr>
      <vt:lpstr>Students need to know . . . </vt:lpstr>
      <vt:lpstr>Providing EQUITABLE ONLINE EXPERIENCES </vt:lpstr>
      <vt:lpstr>Students have limited devices and space </vt:lpstr>
      <vt:lpstr>OER Increase Access to Content </vt:lpstr>
      <vt:lpstr>@ONE </vt:lpstr>
      <vt:lpstr>Archived Center for Urban Excellence Webinars on Racial Equity in Online Environments: </vt:lpstr>
      <vt:lpstr>Putting it all together . . . </vt:lpstr>
      <vt:lpstr>Questions?</vt:lpstr>
      <vt:lpstr>Types of DE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Online/Distance Education- Addendums, Compendiums, Guidelines, &amp; Faculty Preparation</dc:title>
  <dc:creator>Robert Stewart</dc:creator>
  <cp:lastModifiedBy>Edie</cp:lastModifiedBy>
  <cp:revision>4</cp:revision>
  <dcterms:modified xsi:type="dcterms:W3CDTF">2021-07-09T15:51:02Z</dcterms:modified>
</cp:coreProperties>
</file>